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9" r:id="rId3"/>
    <p:sldId id="320" r:id="rId4"/>
    <p:sldId id="283" r:id="rId5"/>
    <p:sldId id="365" r:id="rId6"/>
    <p:sldId id="406" r:id="rId7"/>
    <p:sldId id="410" r:id="rId8"/>
    <p:sldId id="384" r:id="rId9"/>
    <p:sldId id="401" r:id="rId10"/>
    <p:sldId id="287" r:id="rId11"/>
    <p:sldId id="351" r:id="rId12"/>
    <p:sldId id="385" r:id="rId13"/>
    <p:sldId id="380" r:id="rId14"/>
    <p:sldId id="386" r:id="rId15"/>
    <p:sldId id="289" r:id="rId16"/>
    <p:sldId id="397" r:id="rId17"/>
    <p:sldId id="395" r:id="rId18"/>
    <p:sldId id="398" r:id="rId19"/>
    <p:sldId id="404" r:id="rId20"/>
    <p:sldId id="366" r:id="rId21"/>
    <p:sldId id="292" r:id="rId22"/>
    <p:sldId id="389" r:id="rId23"/>
    <p:sldId id="405" r:id="rId24"/>
    <p:sldId id="300" r:id="rId25"/>
    <p:sldId id="301" r:id="rId26"/>
    <p:sldId id="407" r:id="rId27"/>
    <p:sldId id="392" r:id="rId28"/>
    <p:sldId id="377" r:id="rId29"/>
    <p:sldId id="378" r:id="rId30"/>
    <p:sldId id="317" r:id="rId31"/>
    <p:sldId id="408" r:id="rId32"/>
    <p:sldId id="302" r:id="rId33"/>
    <p:sldId id="381" r:id="rId34"/>
    <p:sldId id="393" r:id="rId35"/>
    <p:sldId id="409" r:id="rId36"/>
    <p:sldId id="399" r:id="rId37"/>
    <p:sldId id="371" r:id="rId38"/>
    <p:sldId id="321" r:id="rId39"/>
    <p:sldId id="361" r:id="rId40"/>
    <p:sldId id="400" r:id="rId41"/>
    <p:sldId id="322" r:id="rId42"/>
    <p:sldId id="308"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autoAdjust="0"/>
  </p:normalViewPr>
  <p:slideViewPr>
    <p:cSldViewPr snapToGrid="0">
      <p:cViewPr varScale="1">
        <p:scale>
          <a:sx n="68" d="100"/>
          <a:sy n="68" d="100"/>
        </p:scale>
        <p:origin x="738" y="7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11/22/2022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11/22/2022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5.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9.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9.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22.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5.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9.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31.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3.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5.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9.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41.png"/></Relationships>
</file>

<file path=ppt/slides/_rels/slide18.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42.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44.png"/></Relationships>
</file>

<file path=ppt/slides/_rels/slide19.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3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6.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48.png"/></Relationships>
</file>

<file path=ppt/slides/_rels/slide21.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49.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52.png"/><Relationship Id="rId4" Type="http://schemas.openxmlformats.org/officeDocument/2006/relationships/image" Target="../media/image8.emf"/><Relationship Id="rId9" Type="http://schemas.openxmlformats.org/officeDocument/2006/relationships/image" Target="../media/image51.png"/></Relationships>
</file>

<file path=ppt/slides/_rels/slide22.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53.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56.png"/><Relationship Id="rId4" Type="http://schemas.openxmlformats.org/officeDocument/2006/relationships/image" Target="../media/image8.emf"/><Relationship Id="rId9" Type="http://schemas.openxmlformats.org/officeDocument/2006/relationships/image" Target="../media/image55.png"/></Relationships>
</file>

<file path=ppt/slides/_rels/slide23.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59.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61.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61.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65.png"/><Relationship Id="rId4" Type="http://schemas.openxmlformats.org/officeDocument/2006/relationships/image" Target="../media/image8.emf"/><Relationship Id="rId9" Type="http://schemas.openxmlformats.org/officeDocument/2006/relationships/image" Target="../media/image64.png"/></Relationships>
</file>

<file path=ppt/slides/_rels/slide27.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66.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68.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70.png"/></Relationships>
</file>

<file path=ppt/slides/_rels/slide29.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image" Target="../media/image61.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72.png"/></Relationships>
</file>

<file path=ppt/slides/_rels/slide30.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73.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75.png"/></Relationships>
</file>

<file path=ppt/slides/_rels/slide31.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image" Target="../media/image73.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image" Target="../media/image7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79.png"/></Relationships>
</file>

<file path=ppt/slides/_rels/slide33.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8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image" Target="../media/image82.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84.png"/><Relationship Id="rId3" Type="http://schemas.openxmlformats.org/officeDocument/2006/relationships/image" Target="../media/image82.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85.png"/><Relationship Id="rId3" Type="http://schemas.openxmlformats.org/officeDocument/2006/relationships/image" Target="../media/image82.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86.png"/><Relationship Id="rId3" Type="http://schemas.openxmlformats.org/officeDocument/2006/relationships/image" Target="../media/image7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image" Target="../media/image8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89.png"/></Relationships>
</file>

<file path=ppt/slides/_rels/slide39.xml.rels><?xml version="1.0" encoding="UTF-8" standalone="yes"?>
<Relationships xmlns="http://schemas.openxmlformats.org/package/2006/relationships"><Relationship Id="rId8" Type="http://schemas.openxmlformats.org/officeDocument/2006/relationships/image" Target="../media/image91.png"/><Relationship Id="rId3" Type="http://schemas.openxmlformats.org/officeDocument/2006/relationships/image" Target="../media/image9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8" Type="http://schemas.openxmlformats.org/officeDocument/2006/relationships/image" Target="../media/image93.png"/><Relationship Id="rId3" Type="http://schemas.openxmlformats.org/officeDocument/2006/relationships/image" Target="../media/image92.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8" Type="http://schemas.openxmlformats.org/officeDocument/2006/relationships/image" Target="../media/image95.png"/><Relationship Id="rId3" Type="http://schemas.openxmlformats.org/officeDocument/2006/relationships/image" Target="../media/image9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67009"/>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352696" y="664275"/>
            <a:ext cx="574330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The Digital Media &amp; Politics</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Shereen</a:t>
            </a:r>
            <a:r>
              <a:rPr lang="en-US" sz="2800" dirty="0">
                <a:solidFill>
                  <a:srgbClr val="24A9E1"/>
                </a:solidFill>
                <a:latin typeface="Tajawal Medium" panose="00000600000000000000" pitchFamily="2" charset="-78"/>
                <a:cs typeface="Tajawal Medium" panose="00000600000000000000" pitchFamily="2" charset="-78"/>
              </a:rPr>
              <a:t> </a:t>
            </a:r>
            <a:r>
              <a:rPr lang="en-US" sz="2800" dirty="0" err="1">
                <a:solidFill>
                  <a:srgbClr val="24A9E1"/>
                </a:solidFill>
                <a:latin typeface="Tajawal Medium" panose="00000600000000000000" pitchFamily="2" charset="-78"/>
                <a:cs typeface="Tajawal Medium" panose="00000600000000000000" pitchFamily="2" charset="-78"/>
              </a:rPr>
              <a:t>Kedwany</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6995710" y="3159395"/>
            <a:ext cx="464422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711</a:t>
            </a:r>
          </a:p>
          <a:p>
            <a:r>
              <a:rPr lang="en-US" sz="2800" dirty="0">
                <a:solidFill>
                  <a:schemeClr val="bg1"/>
                </a:solidFill>
                <a:latin typeface="Tajawal Medium" panose="00000600000000000000" pitchFamily="2" charset="-78"/>
                <a:cs typeface="Tajawal Medium" panose="00000600000000000000" pitchFamily="2" charset="-78"/>
              </a:rPr>
              <a:t>Introduction to Digital Media</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44814"/>
    </mc:Choice>
    <mc:Fallback xmlns="">
      <p:transition spd="slow" advTm="4481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432969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557" y="6433514"/>
            <a:ext cx="479791" cy="430251"/>
          </a:xfrm>
          <a:prstGeom prst="rect">
            <a:avLst/>
          </a:prstGeom>
        </p:spPr>
      </p:pic>
      <p:pic>
        <p:nvPicPr>
          <p:cNvPr id="3" name="Picture 2"/>
          <p:cNvPicPr>
            <a:picLocks noChangeAspect="1"/>
          </p:cNvPicPr>
          <p:nvPr/>
        </p:nvPicPr>
        <p:blipFill>
          <a:blip r:embed="rId4"/>
          <a:stretch>
            <a:fillRect/>
          </a:stretch>
        </p:blipFill>
        <p:spPr>
          <a:xfrm>
            <a:off x="2424113" y="650606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04167" y="292956"/>
            <a:ext cx="20579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bg1"/>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solidFill>
                <a:latin typeface="Tajawal Medium" panose="00000600000000000000" pitchFamily="2" charset="-78"/>
                <a:cs typeface="Tajawal Medium" panose="00000600000000000000" pitchFamily="2" charset="-78"/>
              </a:rPr>
              <a:t>09</a:t>
            </a:r>
            <a:endParaRPr kumimoji="0" lang="en-US" sz="2800" b="0" i="0" u="none" strike="noStrike" kern="1200" cap="none" spc="0" normalizeH="0" baseline="0" noProof="0" dirty="0">
              <a:ln>
                <a:noFill/>
              </a:ln>
              <a:solidFill>
                <a:schemeClr val="bg1"/>
              </a:solidFill>
              <a:effectLst/>
              <a:uLnTx/>
              <a:uFillTx/>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0691445" y="-27434"/>
            <a:ext cx="1625773" cy="6912868"/>
          </a:xfrm>
          <a:prstGeom prst="rect">
            <a:avLst/>
          </a:prstGeom>
        </p:spPr>
      </p:pic>
      <p:pic>
        <p:nvPicPr>
          <p:cNvPr id="10" name="Picture 9"/>
          <p:cNvPicPr>
            <a:picLocks noChangeAspect="1"/>
          </p:cNvPicPr>
          <p:nvPr/>
        </p:nvPicPr>
        <p:blipFill>
          <a:blip r:embed="rId7"/>
          <a:stretch>
            <a:fillRect/>
          </a:stretch>
        </p:blipFill>
        <p:spPr>
          <a:xfrm>
            <a:off x="10443115" y="168811"/>
            <a:ext cx="1744801" cy="6551611"/>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668194" y="457593"/>
            <a:ext cx="1806072"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Calibri"/>
                <a:ea typeface="+mn-ea"/>
                <a:cs typeface="+mn-cs"/>
              </a:rPr>
              <a:t>Reminder</a:t>
            </a:r>
          </a:p>
        </p:txBody>
      </p:sp>
      <p:sp>
        <p:nvSpPr>
          <p:cNvPr id="11" name="Rectangle 10">
            <a:extLst>
              <a:ext uri="{FF2B5EF4-FFF2-40B4-BE49-F238E27FC236}">
                <a16:creationId xmlns:a16="http://schemas.microsoft.com/office/drawing/2014/main" id="{3026445F-B28D-450C-9BE6-127EA7591461}"/>
              </a:ext>
            </a:extLst>
          </p:cNvPr>
          <p:cNvSpPr/>
          <p:nvPr/>
        </p:nvSpPr>
        <p:spPr>
          <a:xfrm>
            <a:off x="46809" y="1446597"/>
            <a:ext cx="10310580" cy="5113644"/>
          </a:xfrm>
          <a:prstGeom prst="rect">
            <a:avLst/>
          </a:prstGeom>
        </p:spPr>
        <p:txBody>
          <a:bodyPr wrap="square">
            <a:spAutoFit/>
          </a:bodyPr>
          <a:lstStyle/>
          <a:p>
            <a:pPr marL="342900" lvl="0" indent="-342900" algn="just">
              <a:lnSpc>
                <a:spcPct val="150000"/>
              </a:lnSpc>
              <a:buFont typeface="Arial" panose="020B0604020202020204" pitchFamily="34" charset="0"/>
              <a:buChar char="•"/>
              <a:defRPr/>
            </a:pPr>
            <a:r>
              <a:rPr lang="en-US" sz="2000" b="1" dirty="0">
                <a:solidFill>
                  <a:srgbClr val="C00000"/>
                </a:solidFill>
                <a:latin typeface="Tajawal ExtraBold" panose="00000800000000000000" pitchFamily="2" charset="-78"/>
                <a:cs typeface="Tajawal ExtraBold" panose="00000800000000000000" pitchFamily="2" charset="-78"/>
              </a:rPr>
              <a:t>The public sphere</a:t>
            </a:r>
            <a:r>
              <a:rPr lang="en-US" sz="2000" dirty="0">
                <a:solidFill>
                  <a:srgbClr val="0A1F61"/>
                </a:solidFill>
                <a:latin typeface="Tajawal ExtraBold" panose="00000800000000000000" pitchFamily="2" charset="-78"/>
                <a:cs typeface="Tajawal ExtraBold" panose="00000800000000000000" pitchFamily="2" charset="-78"/>
              </a:rPr>
              <a:t>, is a fundamental component of modern </a:t>
            </a:r>
            <a:r>
              <a:rPr lang="en-US" sz="2000" b="1" dirty="0">
                <a:solidFill>
                  <a:srgbClr val="C00000"/>
                </a:solidFill>
                <a:latin typeface="Tajawal ExtraBold" panose="00000800000000000000" pitchFamily="2" charset="-78"/>
                <a:cs typeface="Tajawal ExtraBold" panose="00000800000000000000" pitchFamily="2" charset="-78"/>
              </a:rPr>
              <a:t>democracies</a:t>
            </a:r>
            <a:r>
              <a:rPr lang="en-US" sz="2000" dirty="0">
                <a:solidFill>
                  <a:srgbClr val="0A1F61"/>
                </a:solidFill>
                <a:latin typeface="Tajawal ExtraBold" panose="00000800000000000000" pitchFamily="2" charset="-78"/>
                <a:cs typeface="Tajawal ExtraBold" panose="00000800000000000000" pitchFamily="2" charset="-78"/>
              </a:rPr>
              <a:t>, where </a:t>
            </a:r>
            <a:r>
              <a:rPr lang="en-US" sz="2000" b="1" dirty="0">
                <a:solidFill>
                  <a:srgbClr val="0A1F61"/>
                </a:solidFill>
                <a:latin typeface="Tajawal ExtraBold" panose="00000800000000000000" pitchFamily="2" charset="-78"/>
                <a:cs typeface="Tajawal ExtraBold" panose="00000800000000000000" pitchFamily="2" charset="-78"/>
              </a:rPr>
              <a:t>individuals </a:t>
            </a:r>
            <a:r>
              <a:rPr lang="en-US" sz="2000" dirty="0">
                <a:solidFill>
                  <a:srgbClr val="0A1F61"/>
                </a:solidFill>
                <a:latin typeface="Tajawal ExtraBold" panose="00000800000000000000" pitchFamily="2" charset="-78"/>
                <a:cs typeface="Tajawal ExtraBold" panose="00000800000000000000" pitchFamily="2" charset="-78"/>
              </a:rPr>
              <a:t>are </a:t>
            </a:r>
            <a:r>
              <a:rPr lang="en-US" sz="2000" b="1" dirty="0">
                <a:solidFill>
                  <a:srgbClr val="0A1F61"/>
                </a:solidFill>
                <a:latin typeface="Tajawal ExtraBold" panose="00000800000000000000" pitchFamily="2" charset="-78"/>
                <a:cs typeface="Tajawal ExtraBold" panose="00000800000000000000" pitchFamily="2" charset="-78"/>
              </a:rPr>
              <a:t>free</a:t>
            </a:r>
            <a:r>
              <a:rPr lang="en-US" sz="2000" dirty="0">
                <a:solidFill>
                  <a:srgbClr val="0A1F61"/>
                </a:solidFill>
                <a:latin typeface="Tajawal ExtraBold" panose="00000800000000000000" pitchFamily="2" charset="-78"/>
                <a:cs typeface="Tajawal ExtraBold" panose="00000800000000000000" pitchFamily="2" charset="-78"/>
              </a:rPr>
              <a:t> to </a:t>
            </a:r>
            <a:r>
              <a:rPr lang="en-US" sz="2000" b="1" dirty="0">
                <a:solidFill>
                  <a:srgbClr val="0A1F61"/>
                </a:solidFill>
                <a:latin typeface="Tajawal ExtraBold" panose="00000800000000000000" pitchFamily="2" charset="-78"/>
                <a:cs typeface="Tajawal ExtraBold" panose="00000800000000000000" pitchFamily="2" charset="-78"/>
              </a:rPr>
              <a:t>discuss politics </a:t>
            </a:r>
            <a:r>
              <a:rPr lang="en-US" sz="2000" dirty="0">
                <a:solidFill>
                  <a:srgbClr val="0A1F61"/>
                </a:solidFill>
                <a:latin typeface="Tajawal ExtraBold" panose="00000800000000000000" pitchFamily="2" charset="-78"/>
                <a:cs typeface="Tajawal ExtraBold" panose="00000800000000000000" pitchFamily="2" charset="-78"/>
              </a:rPr>
              <a:t>without being subject to an external </a:t>
            </a:r>
            <a:r>
              <a:rPr lang="en-US" sz="2000" b="1" dirty="0">
                <a:solidFill>
                  <a:srgbClr val="0A1F61"/>
                </a:solidFill>
                <a:latin typeface="Tajawal ExtraBold" panose="00000800000000000000" pitchFamily="2" charset="-78"/>
                <a:cs typeface="Tajawal ExtraBold" panose="00000800000000000000" pitchFamily="2" charset="-78"/>
              </a:rPr>
              <a:t>authority</a:t>
            </a:r>
            <a:r>
              <a:rPr lang="en-US" sz="2000" dirty="0">
                <a:solidFill>
                  <a:srgbClr val="0A1F61"/>
                </a:solidFill>
                <a:latin typeface="Tajawal ExtraBold" panose="00000800000000000000" pitchFamily="2" charset="-78"/>
                <a:cs typeface="Tajawal ExtraBold" panose="00000800000000000000" pitchFamily="2" charset="-78"/>
              </a:rPr>
              <a:t>, and can thus form a </a:t>
            </a:r>
            <a:r>
              <a:rPr lang="en-US" sz="2000" b="1" dirty="0">
                <a:solidFill>
                  <a:srgbClr val="0A1F61"/>
                </a:solidFill>
                <a:latin typeface="Tajawal ExtraBold" panose="00000800000000000000" pitchFamily="2" charset="-78"/>
                <a:cs typeface="Tajawal ExtraBold" panose="00000800000000000000" pitchFamily="2" charset="-78"/>
              </a:rPr>
              <a:t>public opinion</a:t>
            </a:r>
            <a:r>
              <a:rPr lang="en-US" sz="20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000" b="1" dirty="0">
                <a:solidFill>
                  <a:srgbClr val="C00000"/>
                </a:solidFill>
                <a:latin typeface="Tajawal ExtraBold" panose="00000800000000000000" pitchFamily="2" charset="-78"/>
                <a:cs typeface="Tajawal ExtraBold" panose="00000800000000000000" pitchFamily="2" charset="-78"/>
              </a:rPr>
              <a:t>Media publics </a:t>
            </a:r>
            <a:r>
              <a:rPr lang="en-US" sz="2000" dirty="0">
                <a:solidFill>
                  <a:srgbClr val="0A1F61"/>
                </a:solidFill>
                <a:latin typeface="Tajawal ExtraBold" panose="00000800000000000000" pitchFamily="2" charset="-78"/>
                <a:cs typeface="Tajawal ExtraBold" panose="00000800000000000000" pitchFamily="2" charset="-78"/>
              </a:rPr>
              <a:t>can successfully become </a:t>
            </a:r>
            <a:r>
              <a:rPr lang="en-US" sz="2000" b="1" dirty="0">
                <a:solidFill>
                  <a:srgbClr val="C00000"/>
                </a:solidFill>
                <a:latin typeface="Tajawal ExtraBold" panose="00000800000000000000" pitchFamily="2" charset="-78"/>
                <a:cs typeface="Tajawal ExtraBold" panose="00000800000000000000" pitchFamily="2" charset="-78"/>
              </a:rPr>
              <a:t>politically active </a:t>
            </a:r>
            <a:r>
              <a:rPr lang="en-US" sz="2000" dirty="0">
                <a:solidFill>
                  <a:srgbClr val="0A1F61"/>
                </a:solidFill>
                <a:latin typeface="Tajawal ExtraBold" panose="00000800000000000000" pitchFamily="2" charset="-78"/>
                <a:cs typeface="Tajawal ExtraBold" panose="00000800000000000000" pitchFamily="2" charset="-78"/>
              </a:rPr>
              <a:t>thanks to the emergence of an </a:t>
            </a:r>
            <a:r>
              <a:rPr lang="en-US" sz="2000" b="1" dirty="0">
                <a:solidFill>
                  <a:srgbClr val="C00000"/>
                </a:solidFill>
                <a:latin typeface="Tajawal ExtraBold" panose="00000800000000000000" pitchFamily="2" charset="-78"/>
                <a:cs typeface="Tajawal ExtraBold" panose="00000800000000000000" pitchFamily="2" charset="-78"/>
              </a:rPr>
              <a:t>information‐rich digital environment </a:t>
            </a:r>
            <a:r>
              <a:rPr lang="en-US" sz="2000" dirty="0">
                <a:solidFill>
                  <a:srgbClr val="0A1F61"/>
                </a:solidFill>
                <a:latin typeface="Tajawal ExtraBold" panose="00000800000000000000" pitchFamily="2" charset="-78"/>
                <a:cs typeface="Tajawal ExtraBold" panose="00000800000000000000" pitchFamily="2" charset="-78"/>
              </a:rPr>
              <a:t>and its related </a:t>
            </a:r>
            <a:r>
              <a:rPr lang="en-US" sz="2000" b="1" dirty="0">
                <a:solidFill>
                  <a:srgbClr val="C00000"/>
                </a:solidFill>
                <a:latin typeface="Tajawal ExtraBold" panose="00000800000000000000" pitchFamily="2" charset="-78"/>
                <a:cs typeface="Tajawal ExtraBold" panose="00000800000000000000" pitchFamily="2" charset="-78"/>
              </a:rPr>
              <a:t>communication tools</a:t>
            </a:r>
            <a:r>
              <a:rPr lang="en-US" sz="20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000" b="1" dirty="0">
                <a:solidFill>
                  <a:srgbClr val="C00000"/>
                </a:solidFill>
                <a:latin typeface="Tajawal ExtraBold" panose="00000800000000000000" pitchFamily="2" charset="-78"/>
                <a:cs typeface="Tajawal ExtraBold" panose="00000800000000000000" pitchFamily="2" charset="-78"/>
              </a:rPr>
              <a:t>Digital technologies </a:t>
            </a:r>
            <a:r>
              <a:rPr lang="en-US" sz="2000" dirty="0">
                <a:solidFill>
                  <a:srgbClr val="0A1F61"/>
                </a:solidFill>
                <a:latin typeface="Tajawal ExtraBold" panose="00000800000000000000" pitchFamily="2" charset="-78"/>
                <a:cs typeface="Tajawal ExtraBold" panose="00000800000000000000" pitchFamily="2" charset="-78"/>
              </a:rPr>
              <a:t>also favored the emergence of </a:t>
            </a:r>
            <a:r>
              <a:rPr lang="en-US" sz="2000" b="1" dirty="0">
                <a:solidFill>
                  <a:srgbClr val="C00000"/>
                </a:solidFill>
                <a:latin typeface="Tajawal ExtraBold" panose="00000800000000000000" pitchFamily="2" charset="-78"/>
                <a:cs typeface="Tajawal ExtraBold" panose="00000800000000000000" pitchFamily="2" charset="-78"/>
              </a:rPr>
              <a:t>new kinds of players</a:t>
            </a:r>
            <a:r>
              <a:rPr lang="en-US" sz="2000" dirty="0">
                <a:solidFill>
                  <a:srgbClr val="0A1F61"/>
                </a:solidFill>
                <a:latin typeface="Tajawal ExtraBold" panose="00000800000000000000" pitchFamily="2" charset="-78"/>
                <a:cs typeface="Tajawal ExtraBold" panose="00000800000000000000" pitchFamily="2" charset="-78"/>
              </a:rPr>
              <a:t> in the contemporary </a:t>
            </a:r>
            <a:r>
              <a:rPr lang="en-US" sz="2000" b="1" dirty="0">
                <a:solidFill>
                  <a:srgbClr val="C00000"/>
                </a:solidFill>
                <a:latin typeface="Tajawal ExtraBold" panose="00000800000000000000" pitchFamily="2" charset="-78"/>
                <a:cs typeface="Tajawal ExtraBold" panose="00000800000000000000" pitchFamily="2" charset="-78"/>
              </a:rPr>
              <a:t>public sphere</a:t>
            </a:r>
            <a:r>
              <a:rPr lang="en-US" sz="2000" b="1" dirty="0">
                <a:solidFill>
                  <a:srgbClr val="0A1F61"/>
                </a:solidFill>
                <a:latin typeface="Tajawal ExtraBold" panose="00000800000000000000" pitchFamily="2" charset="-78"/>
                <a:cs typeface="Tajawal ExtraBold" panose="00000800000000000000" pitchFamily="2" charset="-78"/>
              </a:rPr>
              <a:t> , </a:t>
            </a:r>
            <a:r>
              <a:rPr lang="en-US" sz="2000" dirty="0">
                <a:solidFill>
                  <a:srgbClr val="0A1F61"/>
                </a:solidFill>
                <a:latin typeface="Tajawal ExtraBold" panose="00000800000000000000" pitchFamily="2" charset="-78"/>
                <a:cs typeface="Tajawal ExtraBold" panose="00000800000000000000" pitchFamily="2" charset="-78"/>
              </a:rPr>
              <a:t>such as </a:t>
            </a:r>
            <a:r>
              <a:rPr lang="en-US" sz="2000" b="1" dirty="0">
                <a:solidFill>
                  <a:srgbClr val="C00000"/>
                </a:solidFill>
                <a:latin typeface="Tajawal ExtraBold" panose="00000800000000000000" pitchFamily="2" charset="-78"/>
                <a:cs typeface="Tajawal ExtraBold" panose="00000800000000000000" pitchFamily="2" charset="-78"/>
              </a:rPr>
              <a:t>WikiLeaks</a:t>
            </a:r>
            <a:r>
              <a:rPr lang="en-US" sz="2000" dirty="0">
                <a:solidFill>
                  <a:srgbClr val="0A1F61"/>
                </a:solidFill>
                <a:latin typeface="Tajawal ExtraBold" panose="00000800000000000000" pitchFamily="2" charset="-78"/>
                <a:cs typeface="Tajawal ExtraBold" panose="00000800000000000000" pitchFamily="2" charset="-78"/>
              </a:rPr>
              <a:t> and “</a:t>
            </a:r>
            <a:r>
              <a:rPr lang="en-US" sz="2000" b="1" dirty="0">
                <a:solidFill>
                  <a:srgbClr val="C00000"/>
                </a:solidFill>
                <a:latin typeface="Tajawal ExtraBold" panose="00000800000000000000" pitchFamily="2" charset="-78"/>
                <a:cs typeface="Tajawal ExtraBold" panose="00000800000000000000" pitchFamily="2" charset="-78"/>
              </a:rPr>
              <a:t>Panama papers .</a:t>
            </a:r>
          </a:p>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The </a:t>
            </a:r>
            <a:r>
              <a:rPr lang="en-US" sz="2000" b="1" dirty="0">
                <a:solidFill>
                  <a:srgbClr val="C00000"/>
                </a:solidFill>
                <a:latin typeface="Tajawal ExtraBold" panose="00000800000000000000" pitchFamily="2" charset="-78"/>
                <a:cs typeface="Tajawal ExtraBold" panose="00000800000000000000" pitchFamily="2" charset="-78"/>
              </a:rPr>
              <a:t>networked public sphere </a:t>
            </a:r>
            <a:r>
              <a:rPr lang="en-US" sz="2000" dirty="0">
                <a:solidFill>
                  <a:srgbClr val="0A1F61"/>
                </a:solidFill>
                <a:latin typeface="Tajawal ExtraBold" panose="00000800000000000000" pitchFamily="2" charset="-78"/>
                <a:cs typeface="Tajawal ExtraBold" panose="00000800000000000000" pitchFamily="2" charset="-78"/>
              </a:rPr>
              <a:t>is not inherently </a:t>
            </a:r>
            <a:r>
              <a:rPr lang="en-US" sz="2000" b="1" dirty="0">
                <a:solidFill>
                  <a:srgbClr val="C00000"/>
                </a:solidFill>
                <a:latin typeface="Tajawal ExtraBold" panose="00000800000000000000" pitchFamily="2" charset="-78"/>
                <a:cs typeface="Tajawal ExtraBold" panose="00000800000000000000" pitchFamily="2" charset="-78"/>
              </a:rPr>
              <a:t>democratic</a:t>
            </a:r>
            <a:r>
              <a:rPr lang="en-US" sz="2000" dirty="0">
                <a:solidFill>
                  <a:srgbClr val="0A1F61"/>
                </a:solidFill>
                <a:latin typeface="Tajawal ExtraBold" panose="00000800000000000000" pitchFamily="2" charset="-78"/>
                <a:cs typeface="Tajawal ExtraBold" panose="00000800000000000000" pitchFamily="2" charset="-78"/>
              </a:rPr>
              <a:t> in nature.</a:t>
            </a:r>
          </a:p>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The </a:t>
            </a:r>
            <a:r>
              <a:rPr lang="en-US" sz="2000" b="1" dirty="0">
                <a:solidFill>
                  <a:srgbClr val="C00000"/>
                </a:solidFill>
                <a:latin typeface="Tajawal ExtraBold" panose="00000800000000000000" pitchFamily="2" charset="-78"/>
                <a:cs typeface="Tajawal ExtraBold" panose="00000800000000000000" pitchFamily="2" charset="-78"/>
              </a:rPr>
              <a:t>algorithms</a:t>
            </a:r>
            <a:r>
              <a:rPr lang="en-US" sz="2000" dirty="0">
                <a:solidFill>
                  <a:srgbClr val="0A1F61"/>
                </a:solidFill>
                <a:latin typeface="Tajawal ExtraBold" panose="00000800000000000000" pitchFamily="2" charset="-78"/>
                <a:cs typeface="Tajawal ExtraBold" panose="00000800000000000000" pitchFamily="2" charset="-78"/>
              </a:rPr>
              <a:t> that underpin digital platforms shape </a:t>
            </a:r>
            <a:r>
              <a:rPr lang="en-US" sz="2000" b="1" dirty="0">
                <a:solidFill>
                  <a:srgbClr val="C00000"/>
                </a:solidFill>
                <a:latin typeface="Tajawal ExtraBold" panose="00000800000000000000" pitchFamily="2" charset="-78"/>
                <a:cs typeface="Tajawal ExtraBold" panose="00000800000000000000" pitchFamily="2" charset="-78"/>
              </a:rPr>
              <a:t>political and social interactions</a:t>
            </a:r>
            <a:r>
              <a:rPr lang="en-US" sz="20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These are new forms of “</a:t>
            </a:r>
            <a:r>
              <a:rPr lang="en-US" sz="2000" b="1" dirty="0">
                <a:solidFill>
                  <a:srgbClr val="C00000"/>
                </a:solidFill>
                <a:latin typeface="Tajawal ExtraBold" panose="00000800000000000000" pitchFamily="2" charset="-78"/>
                <a:cs typeface="Tajawal ExtraBold" panose="00000800000000000000" pitchFamily="2" charset="-78"/>
              </a:rPr>
              <a:t>algorithmic gatekeeping</a:t>
            </a:r>
            <a:r>
              <a:rPr lang="en-US" sz="2000" dirty="0">
                <a:solidFill>
                  <a:srgbClr val="0A1F61"/>
                </a:solidFill>
                <a:latin typeface="Tajawal ExtraBold" panose="00000800000000000000" pitchFamily="2" charset="-78"/>
                <a:cs typeface="Tajawal ExtraBold" panose="00000800000000000000" pitchFamily="2" charset="-78"/>
              </a:rPr>
              <a:t>,” </a:t>
            </a:r>
          </a:p>
        </p:txBody>
      </p:sp>
      <p:pic>
        <p:nvPicPr>
          <p:cNvPr id="12" name="Picture 11">
            <a:extLst>
              <a:ext uri="{FF2B5EF4-FFF2-40B4-BE49-F238E27FC236}">
                <a16:creationId xmlns:a16="http://schemas.microsoft.com/office/drawing/2014/main" id="{7779D0CC-6F87-405F-B672-978D53AB7CB3}"/>
              </a:ext>
            </a:extLst>
          </p:cNvPr>
          <p:cNvPicPr>
            <a:picLocks noChangeAspect="1"/>
          </p:cNvPicPr>
          <p:nvPr/>
        </p:nvPicPr>
        <p:blipFill>
          <a:blip r:embed="rId8"/>
          <a:stretch>
            <a:fillRect/>
          </a:stretch>
        </p:blipFill>
        <p:spPr>
          <a:xfrm>
            <a:off x="9187971" y="137577"/>
            <a:ext cx="2935458" cy="1174184"/>
          </a:xfrm>
          <a:prstGeom prst="rect">
            <a:avLst/>
          </a:prstGeom>
        </p:spPr>
      </p:pic>
    </p:spTree>
    <p:extLst>
      <p:ext uri="{BB962C8B-B14F-4D97-AF65-F5344CB8AC3E}">
        <p14:creationId xmlns:p14="http://schemas.microsoft.com/office/powerpoint/2010/main" val="1058346659"/>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432969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557" y="5961059"/>
            <a:ext cx="1006646" cy="902707"/>
          </a:xfrm>
          <a:prstGeom prst="rect">
            <a:avLst/>
          </a:prstGeom>
        </p:spPr>
      </p:pic>
      <p:pic>
        <p:nvPicPr>
          <p:cNvPr id="3" name="Picture 2"/>
          <p:cNvPicPr>
            <a:picLocks noChangeAspect="1"/>
          </p:cNvPicPr>
          <p:nvPr/>
        </p:nvPicPr>
        <p:blipFill>
          <a:blip r:embed="rId4"/>
          <a:stretch>
            <a:fillRect/>
          </a:stretch>
        </p:blipFill>
        <p:spPr>
          <a:xfrm>
            <a:off x="2424113" y="608609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04167" y="292956"/>
            <a:ext cx="2057942" cy="954107"/>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9132527" y="-27434"/>
            <a:ext cx="3184691" cy="6912868"/>
          </a:xfrm>
          <a:prstGeom prst="rect">
            <a:avLst/>
          </a:prstGeom>
        </p:spPr>
      </p:pic>
      <p:pic>
        <p:nvPicPr>
          <p:cNvPr id="10" name="Picture 9"/>
          <p:cNvPicPr>
            <a:picLocks noChangeAspect="1"/>
          </p:cNvPicPr>
          <p:nvPr/>
        </p:nvPicPr>
        <p:blipFill>
          <a:blip r:embed="rId7"/>
          <a:stretch>
            <a:fillRect/>
          </a:stretch>
        </p:blipFill>
        <p:spPr>
          <a:xfrm>
            <a:off x="8906527" y="554566"/>
            <a:ext cx="3281390" cy="5748868"/>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668194" y="457593"/>
            <a:ext cx="1420582"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Calibri"/>
                <a:ea typeface="+mn-ea"/>
                <a:cs typeface="+mn-cs"/>
              </a:rPr>
              <a:t>Outline</a:t>
            </a:r>
          </a:p>
        </p:txBody>
      </p:sp>
      <p:sp>
        <p:nvSpPr>
          <p:cNvPr id="11" name="Rectangle 10">
            <a:extLst>
              <a:ext uri="{FF2B5EF4-FFF2-40B4-BE49-F238E27FC236}">
                <a16:creationId xmlns:a16="http://schemas.microsoft.com/office/drawing/2014/main" id="{3026445F-B28D-450C-9BE6-127EA7591461}"/>
              </a:ext>
            </a:extLst>
          </p:cNvPr>
          <p:cNvSpPr/>
          <p:nvPr/>
        </p:nvSpPr>
        <p:spPr>
          <a:xfrm>
            <a:off x="631557" y="2119470"/>
            <a:ext cx="7489060" cy="2597827"/>
          </a:xfrm>
          <a:prstGeom prst="rect">
            <a:avLst/>
          </a:prstGeom>
        </p:spPr>
        <p:txBody>
          <a:bodyPr wrap="square">
            <a:spAutoFit/>
          </a:bodyPr>
          <a:lstStyle/>
          <a:p>
            <a:pPr lvl="0" algn="just">
              <a:lnSpc>
                <a:spcPct val="150000"/>
              </a:lnSpc>
            </a:pPr>
            <a:r>
              <a:rPr lang="en-US" sz="2800" dirty="0">
                <a:solidFill>
                  <a:prstClr val="black"/>
                </a:solidFill>
                <a:latin typeface="Tajawal Medium" panose="00000600000000000000" pitchFamily="2" charset="-78"/>
                <a:cs typeface="Tajawal Medium" panose="00000600000000000000" pitchFamily="2" charset="-78"/>
              </a:rPr>
              <a:t>I</a:t>
            </a:r>
            <a:r>
              <a:rPr lang="en-US" sz="2800" dirty="0">
                <a:latin typeface="Tajawal Medium" panose="00000600000000000000" pitchFamily="2" charset="-78"/>
                <a:cs typeface="Tajawal Medium" panose="00000600000000000000" pitchFamily="2" charset="-78"/>
              </a:rPr>
              <a:t>. The Digital Divide</a:t>
            </a:r>
            <a:r>
              <a:rPr lang="en-US" sz="2800" dirty="0">
                <a:solidFill>
                  <a:prstClr val="white"/>
                </a:solidFill>
                <a:latin typeface="Tajawal Medium" panose="00000600000000000000" pitchFamily="2" charset="-78"/>
                <a:cs typeface="Tajawal Medium" panose="00000600000000000000" pitchFamily="2" charset="-78"/>
              </a:rPr>
              <a:t>:</a:t>
            </a:r>
            <a:r>
              <a:rPr lang="en-US" sz="2800" dirty="0">
                <a:solidFill>
                  <a:prstClr val="black"/>
                </a:solidFill>
                <a:latin typeface="Tajawal Medium" panose="00000600000000000000" pitchFamily="2" charset="-78"/>
                <a:cs typeface="Tajawal Medium" panose="00000600000000000000" pitchFamily="2" charset="-78"/>
              </a:rPr>
              <a:t>.</a:t>
            </a:r>
          </a:p>
          <a:p>
            <a:pPr lvl="0" algn="just">
              <a:lnSpc>
                <a:spcPct val="150000"/>
              </a:lnSpc>
            </a:pPr>
            <a:r>
              <a:rPr lang="en-US" sz="2800" dirty="0">
                <a:latin typeface="Tajawal Medium" panose="00000600000000000000" pitchFamily="2" charset="-78"/>
                <a:cs typeface="Tajawal Medium" panose="00000600000000000000" pitchFamily="2" charset="-78"/>
              </a:rPr>
              <a:t>II. The Political Activity &amp; Digital Media .</a:t>
            </a:r>
            <a:endParaRPr lang="en-US" sz="2800" dirty="0">
              <a:solidFill>
                <a:prstClr val="black"/>
              </a:solidFill>
              <a:latin typeface="Tajawal Medium" panose="00000600000000000000" pitchFamily="2" charset="-78"/>
              <a:cs typeface="Tajawal Medium" panose="00000600000000000000" pitchFamily="2" charset="-78"/>
            </a:endParaRPr>
          </a:p>
          <a:p>
            <a:pPr lvl="0" algn="just">
              <a:lnSpc>
                <a:spcPct val="150000"/>
              </a:lnSpc>
            </a:pPr>
            <a:r>
              <a:rPr lang="en-US" sz="2800" dirty="0">
                <a:latin typeface="Tajawal Medium" panose="00000600000000000000" pitchFamily="2" charset="-78"/>
                <a:cs typeface="Tajawal Medium" panose="00000600000000000000" pitchFamily="2" charset="-78"/>
              </a:rPr>
              <a:t>III. The Digital Surveillance  .</a:t>
            </a:r>
          </a:p>
          <a:p>
            <a:pPr lvl="0" algn="just">
              <a:lnSpc>
                <a:spcPct val="150000"/>
              </a:lnSpc>
            </a:pPr>
            <a:r>
              <a:rPr lang="en-US" sz="2800" dirty="0">
                <a:latin typeface="Tajawal Medium" panose="00000600000000000000" pitchFamily="2" charset="-78"/>
                <a:cs typeface="Tajawal Medium" panose="00000600000000000000" pitchFamily="2" charset="-78"/>
              </a:rPr>
              <a:t>IV. </a:t>
            </a:r>
            <a:r>
              <a:rPr lang="en-US" sz="2800" dirty="0">
                <a:solidFill>
                  <a:prstClr val="black"/>
                </a:solidFill>
                <a:latin typeface="Tajawal Medium" panose="00000600000000000000" pitchFamily="2" charset="-78"/>
                <a:cs typeface="Tajawal Medium" panose="00000600000000000000" pitchFamily="2" charset="-78"/>
              </a:rPr>
              <a:t>Conclusion. </a:t>
            </a:r>
          </a:p>
        </p:txBody>
      </p:sp>
      <p:pic>
        <p:nvPicPr>
          <p:cNvPr id="12" name="Picture 11">
            <a:extLst>
              <a:ext uri="{FF2B5EF4-FFF2-40B4-BE49-F238E27FC236}">
                <a16:creationId xmlns:a16="http://schemas.microsoft.com/office/drawing/2014/main" id="{CD4FDD48-B4A2-401F-AFF8-BC06B9FA9ED6}"/>
              </a:ext>
            </a:extLst>
          </p:cNvPr>
          <p:cNvPicPr>
            <a:picLocks noChangeAspect="1"/>
          </p:cNvPicPr>
          <p:nvPr/>
        </p:nvPicPr>
        <p:blipFill>
          <a:blip r:embed="rId8"/>
          <a:stretch>
            <a:fillRect/>
          </a:stretch>
        </p:blipFill>
        <p:spPr>
          <a:xfrm>
            <a:off x="9445010" y="82961"/>
            <a:ext cx="2328203" cy="2328203"/>
          </a:xfrm>
          <a:prstGeom prst="rect">
            <a:avLst/>
          </a:prstGeom>
        </p:spPr>
      </p:pic>
    </p:spTree>
    <p:extLst>
      <p:ext uri="{BB962C8B-B14F-4D97-AF65-F5344CB8AC3E}">
        <p14:creationId xmlns:p14="http://schemas.microsoft.com/office/powerpoint/2010/main" val="3146254471"/>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0318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6190602"/>
            <a:ext cx="774835" cy="694831"/>
          </a:xfrm>
          <a:prstGeom prst="rect">
            <a:avLst/>
          </a:prstGeom>
        </p:spPr>
      </p:pic>
      <p:pic>
        <p:nvPicPr>
          <p:cNvPr id="3" name="Picture 2"/>
          <p:cNvPicPr>
            <a:picLocks noChangeAspect="1"/>
          </p:cNvPicPr>
          <p:nvPr/>
        </p:nvPicPr>
        <p:blipFill>
          <a:blip r:embed="rId4"/>
          <a:stretch>
            <a:fillRect/>
          </a:stretch>
        </p:blipFill>
        <p:spPr>
          <a:xfrm>
            <a:off x="2473536" y="638959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2269" y="424852"/>
            <a:ext cx="4193953" cy="658835"/>
          </a:xfrm>
          <a:prstGeom prst="rect">
            <a:avLst/>
          </a:prstGeom>
          <a:noFill/>
        </p:spPr>
        <p:txBody>
          <a:bodyPr wrap="square" rtlCol="0">
            <a:spAutoFit/>
          </a:bodyPr>
          <a:lstStyle/>
          <a:p>
            <a:pPr lvl="0" algn="just">
              <a:lnSpc>
                <a:spcPct val="150000"/>
              </a:lnSpc>
            </a:pPr>
            <a:r>
              <a:rPr lang="en-US" sz="2800" dirty="0">
                <a:solidFill>
                  <a:schemeClr val="bg1"/>
                </a:solidFill>
                <a:latin typeface="Tajawal Medium" panose="00000600000000000000" pitchFamily="2" charset="-78"/>
                <a:cs typeface="Tajawal Medium" panose="00000600000000000000" pitchFamily="2" charset="-78"/>
              </a:rPr>
              <a:t>I. The Digital Divide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10592971" y="-27434"/>
            <a:ext cx="1724247" cy="6912868"/>
          </a:xfrm>
          <a:prstGeom prst="rect">
            <a:avLst/>
          </a:prstGeom>
        </p:spPr>
      </p:pic>
      <p:pic>
        <p:nvPicPr>
          <p:cNvPr id="10" name="Picture 9"/>
          <p:cNvPicPr>
            <a:picLocks noChangeAspect="1"/>
          </p:cNvPicPr>
          <p:nvPr/>
        </p:nvPicPr>
        <p:blipFill>
          <a:blip r:embed="rId7"/>
          <a:stretch>
            <a:fillRect/>
          </a:stretch>
        </p:blipFill>
        <p:spPr>
          <a:xfrm>
            <a:off x="9861619" y="112542"/>
            <a:ext cx="2397029" cy="6466981"/>
          </a:xfrm>
          <a:prstGeom prst="rect">
            <a:avLst/>
          </a:prstGeom>
        </p:spPr>
      </p:pic>
      <p:sp>
        <p:nvSpPr>
          <p:cNvPr id="19" name="TextBox 18"/>
          <p:cNvSpPr txBox="1"/>
          <p:nvPr/>
        </p:nvSpPr>
        <p:spPr>
          <a:xfrm>
            <a:off x="130614" y="1586472"/>
            <a:ext cx="9519823" cy="3901837"/>
          </a:xfrm>
          <a:prstGeom prst="rect">
            <a:avLst/>
          </a:prstGeom>
          <a:noFill/>
        </p:spPr>
        <p:txBody>
          <a:bodyPr wrap="square" rtlCol="0">
            <a:spAutoFit/>
          </a:bodyPr>
          <a:lstStyle/>
          <a:p>
            <a:pPr marL="342900" lvl="0" indent="-342900" algn="just">
              <a:lnSpc>
                <a:spcPct val="15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However, </a:t>
            </a:r>
            <a:r>
              <a:rPr lang="en-US" sz="2400" b="1" dirty="0">
                <a:solidFill>
                  <a:srgbClr val="C00000"/>
                </a:solidFill>
                <a:latin typeface="Tajawal ExtraBold" panose="00000800000000000000" pitchFamily="2" charset="-78"/>
                <a:cs typeface="Tajawal ExtraBold" panose="00000800000000000000" pitchFamily="2" charset="-78"/>
              </a:rPr>
              <a:t>power relations </a:t>
            </a:r>
            <a:r>
              <a:rPr lang="en-US" sz="2400" dirty="0">
                <a:solidFill>
                  <a:srgbClr val="0A1F61"/>
                </a:solidFill>
                <a:latin typeface="Tajawal ExtraBold" panose="00000800000000000000" pitchFamily="2" charset="-78"/>
                <a:cs typeface="Tajawal ExtraBold" panose="00000800000000000000" pitchFamily="2" charset="-78"/>
              </a:rPr>
              <a:t>are now also systematically organized around </a:t>
            </a:r>
            <a:r>
              <a:rPr lang="en-US" sz="2400" b="1" dirty="0">
                <a:solidFill>
                  <a:srgbClr val="C00000"/>
                </a:solidFill>
                <a:latin typeface="Tajawal ExtraBold" panose="00000800000000000000" pitchFamily="2" charset="-78"/>
                <a:cs typeface="Tajawal ExtraBold" panose="00000800000000000000" pitchFamily="2" charset="-78"/>
              </a:rPr>
              <a:t>digital media</a:t>
            </a:r>
            <a:r>
              <a:rPr lang="en-US" sz="2400" dirty="0">
                <a:solidFill>
                  <a:srgbClr val="0A1F61"/>
                </a:solidFill>
                <a:latin typeface="Tajawal ExtraBold" panose="00000800000000000000" pitchFamily="2" charset="-78"/>
                <a:cs typeface="Tajawal ExtraBold" panose="00000800000000000000" pitchFamily="2" charset="-78"/>
              </a:rPr>
              <a:t>, the ability to determine who can </a:t>
            </a:r>
            <a:r>
              <a:rPr lang="en-US" sz="2400" b="1" dirty="0">
                <a:solidFill>
                  <a:srgbClr val="C00000"/>
                </a:solidFill>
                <a:latin typeface="Tajawal ExtraBold" panose="00000800000000000000" pitchFamily="2" charset="-78"/>
                <a:cs typeface="Tajawal ExtraBold" panose="00000800000000000000" pitchFamily="2" charset="-78"/>
              </a:rPr>
              <a:t>access</a:t>
            </a:r>
            <a:r>
              <a:rPr lang="en-US" sz="2400" dirty="0">
                <a:solidFill>
                  <a:srgbClr val="0A1F61"/>
                </a:solidFill>
                <a:latin typeface="Tajawal ExtraBold" panose="00000800000000000000" pitchFamily="2" charset="-78"/>
                <a:cs typeface="Tajawal ExtraBold" panose="00000800000000000000" pitchFamily="2" charset="-78"/>
              </a:rPr>
              <a:t> them, as well as the planning and management of </a:t>
            </a:r>
            <a:r>
              <a:rPr lang="en-US" sz="2400" b="1" dirty="0">
                <a:solidFill>
                  <a:srgbClr val="C00000"/>
                </a:solidFill>
                <a:latin typeface="Tajawal ExtraBold" panose="00000800000000000000" pitchFamily="2" charset="-78"/>
                <a:cs typeface="Tajawal ExtraBold" panose="00000800000000000000" pitchFamily="2" charset="-78"/>
              </a:rPr>
              <a:t>information flows</a:t>
            </a:r>
            <a:r>
              <a:rPr lang="en-US" sz="2400" dirty="0">
                <a:solidFill>
                  <a:srgbClr val="0A1F61"/>
                </a:solidFill>
                <a:latin typeface="Tajawal ExtraBold" panose="00000800000000000000" pitchFamily="2" charset="-78"/>
                <a:cs typeface="Tajawal ExtraBold" panose="00000800000000000000" pitchFamily="2" charset="-78"/>
              </a:rPr>
              <a:t>.</a:t>
            </a:r>
          </a:p>
          <a:p>
            <a:pPr marL="342900" lvl="0" indent="-342900" algn="just">
              <a:lnSpc>
                <a:spcPct val="15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This phenomenon has been transformed and strengthened by the emergence of the </a:t>
            </a:r>
            <a:r>
              <a:rPr lang="en-US" sz="2400" b="1" dirty="0">
                <a:solidFill>
                  <a:srgbClr val="C00000"/>
                </a:solidFill>
                <a:latin typeface="Tajawal ExtraBold" panose="00000800000000000000" pitchFamily="2" charset="-78"/>
                <a:cs typeface="Tajawal ExtraBold" panose="00000800000000000000" pitchFamily="2" charset="-78"/>
              </a:rPr>
              <a:t>networked public sphere</a:t>
            </a:r>
            <a:r>
              <a:rPr lang="en-US" sz="2400" dirty="0">
                <a:solidFill>
                  <a:srgbClr val="0A1F61"/>
                </a:solidFill>
                <a:latin typeface="Tajawal ExtraBold" panose="00000800000000000000" pitchFamily="2" charset="-78"/>
                <a:cs typeface="Tajawal ExtraBold" panose="00000800000000000000" pitchFamily="2" charset="-78"/>
              </a:rPr>
              <a:t>, but was present before the mass diffusion of digital media.</a:t>
            </a:r>
          </a:p>
        </p:txBody>
      </p:sp>
      <p:pic>
        <p:nvPicPr>
          <p:cNvPr id="12" name="Picture 11">
            <a:extLst>
              <a:ext uri="{FF2B5EF4-FFF2-40B4-BE49-F238E27FC236}">
                <a16:creationId xmlns:a16="http://schemas.microsoft.com/office/drawing/2014/main" id="{21D06657-81C7-41DE-82FB-8D8157377264}"/>
              </a:ext>
            </a:extLst>
          </p:cNvPr>
          <p:cNvPicPr>
            <a:picLocks noChangeAspect="1"/>
          </p:cNvPicPr>
          <p:nvPr/>
        </p:nvPicPr>
        <p:blipFill>
          <a:blip r:embed="rId8"/>
          <a:stretch>
            <a:fillRect/>
          </a:stretch>
        </p:blipFill>
        <p:spPr>
          <a:xfrm>
            <a:off x="9839882" y="1083687"/>
            <a:ext cx="2378468" cy="3130371"/>
          </a:xfrm>
          <a:prstGeom prst="rect">
            <a:avLst/>
          </a:prstGeom>
        </p:spPr>
      </p:pic>
    </p:spTree>
    <p:extLst>
      <p:ext uri="{BB962C8B-B14F-4D97-AF65-F5344CB8AC3E}">
        <p14:creationId xmlns:p14="http://schemas.microsoft.com/office/powerpoint/2010/main" val="3987441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597561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2" y="6379829"/>
            <a:ext cx="563820" cy="505604"/>
          </a:xfrm>
          <a:prstGeom prst="rect">
            <a:avLst/>
          </a:prstGeom>
        </p:spPr>
      </p:pic>
      <p:pic>
        <p:nvPicPr>
          <p:cNvPr id="3" name="Picture 2"/>
          <p:cNvPicPr>
            <a:picLocks noChangeAspect="1"/>
          </p:cNvPicPr>
          <p:nvPr/>
        </p:nvPicPr>
        <p:blipFill>
          <a:blip r:embed="rId4"/>
          <a:stretch>
            <a:fillRect/>
          </a:stretch>
        </p:blipFill>
        <p:spPr>
          <a:xfrm>
            <a:off x="2502269" y="65874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2269" y="424852"/>
            <a:ext cx="3593732" cy="658835"/>
          </a:xfrm>
          <a:prstGeom prst="rect">
            <a:avLst/>
          </a:prstGeom>
          <a:noFill/>
        </p:spPr>
        <p:txBody>
          <a:bodyPr wrap="square" rtlCol="0">
            <a:spAutoFit/>
          </a:bodyPr>
          <a:lstStyle/>
          <a:p>
            <a:pPr lvl="0" algn="just">
              <a:lnSpc>
                <a:spcPct val="150000"/>
              </a:lnSpc>
            </a:pPr>
            <a:r>
              <a:rPr lang="en-US" sz="2800" dirty="0">
                <a:solidFill>
                  <a:schemeClr val="bg1"/>
                </a:solidFill>
                <a:latin typeface="Tajawal Medium" panose="00000600000000000000" pitchFamily="2" charset="-78"/>
                <a:cs typeface="Tajawal Medium" panose="00000600000000000000" pitchFamily="2" charset="-78"/>
              </a:rPr>
              <a:t>I. </a:t>
            </a:r>
            <a:r>
              <a:rPr lang="en-US" sz="2800" dirty="0">
                <a:solidFill>
                  <a:prstClr val="white"/>
                </a:solidFill>
                <a:latin typeface="Tajawal Medium" panose="00000600000000000000" pitchFamily="2" charset="-78"/>
                <a:cs typeface="Tajawal Medium" panose="00000600000000000000" pitchFamily="2" charset="-78"/>
              </a:rPr>
              <a:t>The Digital Divide </a:t>
            </a:r>
            <a:r>
              <a:rPr lang="en-US" sz="2800" dirty="0">
                <a:solidFill>
                  <a:schemeClr val="bg1"/>
                </a:solidFill>
                <a:latin typeface="Tajawal Medium" panose="00000600000000000000" pitchFamily="2" charset="-78"/>
                <a:cs typeface="Tajawal Medium" panose="00000600000000000000" pitchFamily="2" charset="-78"/>
              </a:rPr>
              <a:t>:</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10621107" y="-27434"/>
            <a:ext cx="1696111" cy="6912868"/>
          </a:xfrm>
          <a:prstGeom prst="rect">
            <a:avLst/>
          </a:prstGeom>
        </p:spPr>
      </p:pic>
      <p:pic>
        <p:nvPicPr>
          <p:cNvPr id="10" name="Picture 9"/>
          <p:cNvPicPr>
            <a:picLocks noChangeAspect="1"/>
          </p:cNvPicPr>
          <p:nvPr/>
        </p:nvPicPr>
        <p:blipFill>
          <a:blip r:embed="rId7"/>
          <a:stretch>
            <a:fillRect/>
          </a:stretch>
        </p:blipFill>
        <p:spPr>
          <a:xfrm>
            <a:off x="9908518" y="161146"/>
            <a:ext cx="2366152" cy="6433287"/>
          </a:xfrm>
          <a:prstGeom prst="rect">
            <a:avLst/>
          </a:prstGeom>
        </p:spPr>
      </p:pic>
      <p:sp>
        <p:nvSpPr>
          <p:cNvPr id="19" name="TextBox 18"/>
          <p:cNvSpPr txBox="1"/>
          <p:nvPr/>
        </p:nvSpPr>
        <p:spPr>
          <a:xfrm>
            <a:off x="130614" y="1425967"/>
            <a:ext cx="9437245"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Since the </a:t>
            </a:r>
            <a:r>
              <a:rPr lang="en-US" sz="2400" b="1" dirty="0">
                <a:solidFill>
                  <a:srgbClr val="C00000"/>
                </a:solidFill>
                <a:latin typeface="Tajawal ExtraBold" panose="00000800000000000000" pitchFamily="2" charset="-78"/>
                <a:cs typeface="Tajawal ExtraBold" panose="00000800000000000000" pitchFamily="2" charset="-78"/>
              </a:rPr>
              <a:t>1990s</a:t>
            </a:r>
            <a:r>
              <a:rPr lang="en-US" sz="2400" dirty="0">
                <a:solidFill>
                  <a:srgbClr val="0A1F61"/>
                </a:solidFill>
                <a:latin typeface="Tajawal ExtraBold" panose="00000800000000000000" pitchFamily="2" charset="-78"/>
                <a:cs typeface="Tajawal ExtraBold" panose="00000800000000000000" pitchFamily="2" charset="-78"/>
              </a:rPr>
              <a:t> there has been an </a:t>
            </a:r>
            <a:r>
              <a:rPr lang="en-US" sz="2400" b="1" dirty="0">
                <a:solidFill>
                  <a:srgbClr val="C00000"/>
                </a:solidFill>
                <a:latin typeface="Tajawal ExtraBold" panose="00000800000000000000" pitchFamily="2" charset="-78"/>
                <a:cs typeface="Tajawal ExtraBold" panose="00000800000000000000" pitchFamily="2" charset="-78"/>
              </a:rPr>
              <a:t>increase</a:t>
            </a:r>
            <a:r>
              <a:rPr lang="en-US" sz="2400" dirty="0">
                <a:solidFill>
                  <a:srgbClr val="0A1F61"/>
                </a:solidFill>
                <a:latin typeface="Tajawal ExtraBold" panose="00000800000000000000" pitchFamily="2" charset="-78"/>
                <a:cs typeface="Tajawal ExtraBold" panose="00000800000000000000" pitchFamily="2" charset="-78"/>
              </a:rPr>
              <a:t> in the number of </a:t>
            </a:r>
            <a:r>
              <a:rPr lang="en-US" sz="2400" b="1" dirty="0">
                <a:solidFill>
                  <a:srgbClr val="0A1F61"/>
                </a:solidFill>
                <a:latin typeface="Tajawal ExtraBold" panose="00000800000000000000" pitchFamily="2" charset="-78"/>
                <a:cs typeface="Tajawal ExtraBold" panose="00000800000000000000" pitchFamily="2" charset="-78"/>
              </a:rPr>
              <a:t>citizens</a:t>
            </a:r>
            <a:r>
              <a:rPr lang="en-US" sz="2400" dirty="0">
                <a:solidFill>
                  <a:srgbClr val="0A1F61"/>
                </a:solidFill>
                <a:latin typeface="Tajawal ExtraBold" panose="00000800000000000000" pitchFamily="2" charset="-78"/>
                <a:cs typeface="Tajawal ExtraBold" panose="00000800000000000000" pitchFamily="2" charset="-78"/>
              </a:rPr>
              <a:t> who </a:t>
            </a:r>
            <a:r>
              <a:rPr lang="en-US" sz="2400" b="1" dirty="0">
                <a:solidFill>
                  <a:srgbClr val="C00000"/>
                </a:solidFill>
                <a:latin typeface="Tajawal ExtraBold" panose="00000800000000000000" pitchFamily="2" charset="-78"/>
                <a:cs typeface="Tajawal ExtraBold" panose="00000800000000000000" pitchFamily="2" charset="-78"/>
              </a:rPr>
              <a:t>access information and participate in political debates through digital media,</a:t>
            </a:r>
            <a:r>
              <a:rPr lang="en-US" sz="2400" dirty="0">
                <a:solidFill>
                  <a:srgbClr val="0A1F61"/>
                </a:solidFill>
                <a:latin typeface="Tajawal ExtraBold" panose="00000800000000000000" pitchFamily="2" charset="-78"/>
                <a:cs typeface="Tajawal ExtraBold" panose="00000800000000000000" pitchFamily="2" charset="-78"/>
              </a:rPr>
              <a:t> while the number of individuals using only </a:t>
            </a:r>
            <a:r>
              <a:rPr lang="en-US" sz="2400" b="1" dirty="0">
                <a:solidFill>
                  <a:srgbClr val="0A1F61"/>
                </a:solidFill>
                <a:latin typeface="Tajawal ExtraBold" panose="00000800000000000000" pitchFamily="2" charset="-78"/>
                <a:cs typeface="Tajawal ExtraBold" panose="00000800000000000000" pitchFamily="2" charset="-78"/>
              </a:rPr>
              <a:t>other media </a:t>
            </a:r>
            <a:r>
              <a:rPr lang="en-US" sz="2400" dirty="0">
                <a:solidFill>
                  <a:srgbClr val="0A1F61"/>
                </a:solidFill>
                <a:latin typeface="Tajawal ExtraBold" panose="00000800000000000000" pitchFamily="2" charset="-78"/>
                <a:cs typeface="Tajawal ExtraBold" panose="00000800000000000000" pitchFamily="2" charset="-78"/>
              </a:rPr>
              <a:t>such as newspapers, radio, or television has </a:t>
            </a:r>
            <a:r>
              <a:rPr lang="en-US" sz="2400" b="1" dirty="0">
                <a:solidFill>
                  <a:srgbClr val="0A1F61"/>
                </a:solidFill>
                <a:latin typeface="Tajawal ExtraBold" panose="00000800000000000000" pitchFamily="2" charset="-78"/>
                <a:cs typeface="Tajawal ExtraBold" panose="00000800000000000000" pitchFamily="2" charset="-78"/>
              </a:rPr>
              <a:t>decreased</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This </a:t>
            </a:r>
            <a:r>
              <a:rPr lang="en-US" sz="2400" b="1" dirty="0">
                <a:solidFill>
                  <a:srgbClr val="C00000"/>
                </a:solidFill>
                <a:latin typeface="Tajawal ExtraBold" panose="00000800000000000000" pitchFamily="2" charset="-78"/>
                <a:cs typeface="Tajawal ExtraBold" panose="00000800000000000000" pitchFamily="2" charset="-78"/>
              </a:rPr>
              <a:t>change</a:t>
            </a:r>
            <a:r>
              <a:rPr lang="en-US" sz="2400" dirty="0">
                <a:solidFill>
                  <a:srgbClr val="0A1F61"/>
                </a:solidFill>
                <a:latin typeface="Tajawal ExtraBold" panose="00000800000000000000" pitchFamily="2" charset="-78"/>
                <a:cs typeface="Tajawal ExtraBold" panose="00000800000000000000" pitchFamily="2" charset="-78"/>
              </a:rPr>
              <a:t> is gradual and develops </a:t>
            </a:r>
            <a:r>
              <a:rPr lang="en-US" sz="2400" b="1" dirty="0">
                <a:solidFill>
                  <a:srgbClr val="0A1F61"/>
                </a:solidFill>
                <a:latin typeface="Tajawal ExtraBold" panose="00000800000000000000" pitchFamily="2" charset="-78"/>
                <a:cs typeface="Tajawal ExtraBold" panose="00000800000000000000" pitchFamily="2" charset="-78"/>
              </a:rPr>
              <a:t>unevenly</a:t>
            </a:r>
            <a:r>
              <a:rPr lang="en-US" sz="2400" dirty="0">
                <a:solidFill>
                  <a:srgbClr val="0A1F61"/>
                </a:solidFill>
                <a:latin typeface="Tajawal ExtraBold" panose="00000800000000000000" pitchFamily="2" charset="-78"/>
                <a:cs typeface="Tajawal ExtraBold" panose="00000800000000000000" pitchFamily="2" charset="-78"/>
              </a:rPr>
              <a:t> in </a:t>
            </a:r>
            <a:r>
              <a:rPr lang="en-US" sz="2400" b="1" dirty="0">
                <a:solidFill>
                  <a:srgbClr val="C00000"/>
                </a:solidFill>
                <a:latin typeface="Tajawal ExtraBold" panose="00000800000000000000" pitchFamily="2" charset="-78"/>
                <a:cs typeface="Tajawal ExtraBold" panose="00000800000000000000" pitchFamily="2" charset="-78"/>
              </a:rPr>
              <a:t>different areas </a:t>
            </a:r>
            <a:r>
              <a:rPr lang="en-US" sz="2400" dirty="0">
                <a:solidFill>
                  <a:srgbClr val="0A1F61"/>
                </a:solidFill>
                <a:latin typeface="Tajawal ExtraBold" panose="00000800000000000000" pitchFamily="2" charset="-78"/>
                <a:cs typeface="Tajawal ExtraBold" panose="00000800000000000000" pitchFamily="2" charset="-78"/>
              </a:rPr>
              <a:t>of the world and social groups.</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Indeed, although the internet can broaden </a:t>
            </a:r>
            <a:r>
              <a:rPr lang="en-US" sz="2400" b="1" dirty="0">
                <a:solidFill>
                  <a:srgbClr val="C00000"/>
                </a:solidFill>
                <a:latin typeface="Tajawal ExtraBold" panose="00000800000000000000" pitchFamily="2" charset="-78"/>
                <a:cs typeface="Tajawal ExtraBold" panose="00000800000000000000" pitchFamily="2" charset="-78"/>
              </a:rPr>
              <a:t>citizen participation </a:t>
            </a:r>
            <a:r>
              <a:rPr lang="en-US" sz="2400" dirty="0">
                <a:solidFill>
                  <a:srgbClr val="0A1F61"/>
                </a:solidFill>
                <a:latin typeface="Tajawal ExtraBold" panose="00000800000000000000" pitchFamily="2" charset="-78"/>
                <a:cs typeface="Tajawal ExtraBold" panose="00000800000000000000" pitchFamily="2" charset="-78"/>
              </a:rPr>
              <a:t>in the </a:t>
            </a:r>
            <a:r>
              <a:rPr lang="en-US" sz="2400" b="1" dirty="0">
                <a:solidFill>
                  <a:srgbClr val="C00000"/>
                </a:solidFill>
                <a:latin typeface="Tajawal ExtraBold" panose="00000800000000000000" pitchFamily="2" charset="-78"/>
                <a:cs typeface="Tajawal ExtraBold" panose="00000800000000000000" pitchFamily="2" charset="-78"/>
              </a:rPr>
              <a:t>public sphere</a:t>
            </a:r>
            <a:r>
              <a:rPr lang="en-US" sz="2400" dirty="0">
                <a:solidFill>
                  <a:srgbClr val="0A1F61"/>
                </a:solidFill>
                <a:latin typeface="Tajawal ExtraBold" panose="00000800000000000000" pitchFamily="2" charset="-78"/>
                <a:cs typeface="Tajawal ExtraBold" panose="00000800000000000000" pitchFamily="2" charset="-78"/>
              </a:rPr>
              <a:t>, access to </a:t>
            </a:r>
            <a:r>
              <a:rPr lang="en-US" sz="2400" b="1" dirty="0">
                <a:solidFill>
                  <a:srgbClr val="C00000"/>
                </a:solidFill>
                <a:latin typeface="Tajawal ExtraBold" panose="00000800000000000000" pitchFamily="2" charset="-78"/>
                <a:cs typeface="Tajawal ExtraBold" panose="00000800000000000000" pitchFamily="2" charset="-78"/>
              </a:rPr>
              <a:t>digital technologies </a:t>
            </a:r>
            <a:r>
              <a:rPr lang="en-US" sz="2400" dirty="0">
                <a:solidFill>
                  <a:srgbClr val="0A1F61"/>
                </a:solidFill>
                <a:latin typeface="Tajawal ExtraBold" panose="00000800000000000000" pitchFamily="2" charset="-78"/>
                <a:cs typeface="Tajawal ExtraBold" panose="00000800000000000000" pitchFamily="2" charset="-78"/>
              </a:rPr>
              <a:t>is </a:t>
            </a:r>
            <a:r>
              <a:rPr lang="en-US" sz="2400" b="1" dirty="0">
                <a:solidFill>
                  <a:srgbClr val="C00000"/>
                </a:solidFill>
                <a:latin typeface="Tajawal ExtraBold" panose="00000800000000000000" pitchFamily="2" charset="-78"/>
                <a:cs typeface="Tajawal ExtraBold" panose="00000800000000000000" pitchFamily="2" charset="-78"/>
              </a:rPr>
              <a:t>uneven</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5" name="Picture 4">
            <a:extLst>
              <a:ext uri="{FF2B5EF4-FFF2-40B4-BE49-F238E27FC236}">
                <a16:creationId xmlns:a16="http://schemas.microsoft.com/office/drawing/2014/main" id="{C6529C44-63E5-4802-B5A0-86A23B527009}"/>
              </a:ext>
            </a:extLst>
          </p:cNvPr>
          <p:cNvPicPr>
            <a:picLocks noChangeAspect="1"/>
          </p:cNvPicPr>
          <p:nvPr/>
        </p:nvPicPr>
        <p:blipFill rotWithShape="1">
          <a:blip r:embed="rId8"/>
          <a:srcRect l="8280" r="6584"/>
          <a:stretch/>
        </p:blipFill>
        <p:spPr>
          <a:xfrm>
            <a:off x="9877034" y="1190830"/>
            <a:ext cx="2375978" cy="2677785"/>
          </a:xfrm>
          <a:prstGeom prst="rect">
            <a:avLst/>
          </a:prstGeom>
        </p:spPr>
      </p:pic>
    </p:spTree>
    <p:extLst>
      <p:ext uri="{BB962C8B-B14F-4D97-AF65-F5344CB8AC3E}">
        <p14:creationId xmlns:p14="http://schemas.microsoft.com/office/powerpoint/2010/main" val="16867120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7255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664" y="6212000"/>
            <a:ext cx="699775" cy="627521"/>
          </a:xfrm>
          <a:prstGeom prst="rect">
            <a:avLst/>
          </a:prstGeom>
        </p:spPr>
      </p:pic>
      <p:pic>
        <p:nvPicPr>
          <p:cNvPr id="3" name="Picture 2"/>
          <p:cNvPicPr>
            <a:picLocks noChangeAspect="1"/>
          </p:cNvPicPr>
          <p:nvPr/>
        </p:nvPicPr>
        <p:blipFill>
          <a:blip r:embed="rId4"/>
          <a:stretch>
            <a:fillRect/>
          </a:stretch>
        </p:blipFill>
        <p:spPr>
          <a:xfrm>
            <a:off x="2424113" y="645392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36321" y="410706"/>
            <a:ext cx="428498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Digital Divide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633662" y="199237"/>
            <a:ext cx="2630510" cy="5748868"/>
          </a:xfrm>
          <a:prstGeom prst="rect">
            <a:avLst/>
          </a:prstGeom>
        </p:spPr>
      </p:pic>
      <p:sp>
        <p:nvSpPr>
          <p:cNvPr id="19" name="TextBox 18"/>
          <p:cNvSpPr txBox="1"/>
          <p:nvPr/>
        </p:nvSpPr>
        <p:spPr>
          <a:xfrm>
            <a:off x="287312" y="1702378"/>
            <a:ext cx="8983002"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With the definition </a:t>
            </a:r>
            <a:r>
              <a:rPr lang="en-US" sz="2400" b="1" dirty="0">
                <a:solidFill>
                  <a:srgbClr val="C00000"/>
                </a:solidFill>
                <a:latin typeface="Tajawal ExtraBold" panose="00000800000000000000" pitchFamily="2" charset="-78"/>
                <a:cs typeface="Tajawal ExtraBold" panose="00000800000000000000" pitchFamily="2" charset="-78"/>
              </a:rPr>
              <a:t>digital divide</a:t>
            </a:r>
            <a:r>
              <a:rPr lang="en-US" sz="2400" dirty="0">
                <a:solidFill>
                  <a:srgbClr val="0A1F61"/>
                </a:solidFill>
                <a:latin typeface="Tajawal ExtraBold" panose="00000800000000000000" pitchFamily="2" charset="-78"/>
                <a:cs typeface="Tajawal ExtraBold" panose="00000800000000000000" pitchFamily="2" charset="-78"/>
              </a:rPr>
              <a:t>, media theorists highlighted the </a:t>
            </a:r>
            <a:r>
              <a:rPr lang="en-US" sz="2400" b="1" dirty="0">
                <a:solidFill>
                  <a:srgbClr val="0A1F61"/>
                </a:solidFill>
                <a:latin typeface="Tajawal ExtraBold" panose="00000800000000000000" pitchFamily="2" charset="-78"/>
                <a:cs typeface="Tajawal ExtraBold" panose="00000800000000000000" pitchFamily="2" charset="-78"/>
              </a:rPr>
              <a:t>difference in access to network technologies </a:t>
            </a:r>
            <a:r>
              <a:rPr lang="en-US" sz="2400" dirty="0">
                <a:solidFill>
                  <a:srgbClr val="0A1F61"/>
                </a:solidFill>
                <a:latin typeface="Tajawal ExtraBold" panose="00000800000000000000" pitchFamily="2" charset="-78"/>
                <a:cs typeface="Tajawal ExtraBold" panose="00000800000000000000" pitchFamily="2" charset="-78"/>
              </a:rPr>
              <a:t>that occurs </a:t>
            </a:r>
            <a:r>
              <a:rPr lang="en-US" sz="2400" b="1" dirty="0">
                <a:solidFill>
                  <a:srgbClr val="C00000"/>
                </a:solidFill>
                <a:latin typeface="Tajawal ExtraBold" panose="00000800000000000000" pitchFamily="2" charset="-78"/>
                <a:cs typeface="Tajawal ExtraBold" panose="00000800000000000000" pitchFamily="2" charset="-78"/>
              </a:rPr>
              <a:t>between rich countries and poor countries</a:t>
            </a:r>
            <a:r>
              <a:rPr lang="en-US" sz="2400" dirty="0">
                <a:solidFill>
                  <a:srgbClr val="0A1F61"/>
                </a:solidFill>
                <a:latin typeface="Tajawal ExtraBold" panose="00000800000000000000" pitchFamily="2" charset="-78"/>
                <a:cs typeface="Tajawal ExtraBold" panose="00000800000000000000" pitchFamily="2" charset="-78"/>
              </a:rPr>
              <a:t>, or between different </a:t>
            </a:r>
            <a:r>
              <a:rPr lang="en-US" sz="2400" b="1" dirty="0">
                <a:solidFill>
                  <a:srgbClr val="C00000"/>
                </a:solidFill>
                <a:latin typeface="Tajawal ExtraBold" panose="00000800000000000000" pitchFamily="2" charset="-78"/>
                <a:cs typeface="Tajawal ExtraBold" panose="00000800000000000000" pitchFamily="2" charset="-78"/>
              </a:rPr>
              <a:t>classes or generations </a:t>
            </a:r>
            <a:r>
              <a:rPr lang="en-US" sz="2400" dirty="0">
                <a:solidFill>
                  <a:srgbClr val="0A1F61"/>
                </a:solidFill>
                <a:latin typeface="Tajawal ExtraBold" panose="00000800000000000000" pitchFamily="2" charset="-78"/>
                <a:cs typeface="Tajawal ExtraBold" panose="00000800000000000000" pitchFamily="2" charset="-78"/>
              </a:rPr>
              <a:t>within the same country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Indeed, in most </a:t>
            </a:r>
            <a:r>
              <a:rPr lang="en-US" sz="2400" b="1" dirty="0">
                <a:solidFill>
                  <a:srgbClr val="C00000"/>
                </a:solidFill>
                <a:latin typeface="Tajawal ExtraBold" panose="00000800000000000000" pitchFamily="2" charset="-78"/>
                <a:cs typeface="Tajawal ExtraBold" panose="00000800000000000000" pitchFamily="2" charset="-78"/>
              </a:rPr>
              <a:t>advanced economies </a:t>
            </a:r>
            <a:r>
              <a:rPr lang="en-US" sz="2400" b="1" dirty="0">
                <a:solidFill>
                  <a:srgbClr val="0A1F61"/>
                </a:solidFill>
                <a:latin typeface="Tajawal ExtraBold" panose="00000800000000000000" pitchFamily="2" charset="-78"/>
                <a:cs typeface="Tajawal ExtraBold" panose="00000800000000000000" pitchFamily="2" charset="-78"/>
              </a:rPr>
              <a:t>access to digital technologies </a:t>
            </a:r>
            <a:r>
              <a:rPr lang="en-US" sz="2400" dirty="0">
                <a:solidFill>
                  <a:srgbClr val="0A1F61"/>
                </a:solidFill>
                <a:latin typeface="Tajawal ExtraBold" panose="00000800000000000000" pitchFamily="2" charset="-78"/>
                <a:cs typeface="Tajawal ExtraBold" panose="00000800000000000000" pitchFamily="2" charset="-78"/>
              </a:rPr>
              <a:t>and services is significantly higher than in </a:t>
            </a:r>
            <a:r>
              <a:rPr lang="en-US" sz="2400" b="1" dirty="0">
                <a:solidFill>
                  <a:srgbClr val="C00000"/>
                </a:solidFill>
                <a:latin typeface="Tajawal ExtraBold" panose="00000800000000000000" pitchFamily="2" charset="-78"/>
                <a:cs typeface="Tajawal ExtraBold" panose="00000800000000000000" pitchFamily="2" charset="-78"/>
              </a:rPr>
              <a:t>developing countries </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endParaRPr lang="en-US" sz="2400" dirty="0">
              <a:solidFill>
                <a:srgbClr val="0A1F61"/>
              </a:solidFill>
              <a:latin typeface="Tajawal ExtraBold" panose="00000800000000000000" pitchFamily="2" charset="-78"/>
              <a:cs typeface="Tajawal ExtraBold" panose="00000800000000000000" pitchFamily="2" charset="-78"/>
            </a:endParaRPr>
          </a:p>
        </p:txBody>
      </p:sp>
      <p:pic>
        <p:nvPicPr>
          <p:cNvPr id="6" name="Picture 5">
            <a:extLst>
              <a:ext uri="{FF2B5EF4-FFF2-40B4-BE49-F238E27FC236}">
                <a16:creationId xmlns:a16="http://schemas.microsoft.com/office/drawing/2014/main" id="{34E7210E-0E73-4A62-881F-359B2AC4B854}"/>
              </a:ext>
            </a:extLst>
          </p:cNvPr>
          <p:cNvPicPr>
            <a:picLocks noChangeAspect="1"/>
          </p:cNvPicPr>
          <p:nvPr/>
        </p:nvPicPr>
        <p:blipFill>
          <a:blip r:embed="rId8"/>
          <a:stretch>
            <a:fillRect/>
          </a:stretch>
        </p:blipFill>
        <p:spPr>
          <a:xfrm>
            <a:off x="9608726" y="1567364"/>
            <a:ext cx="2708493" cy="2816833"/>
          </a:xfrm>
          <a:prstGeom prst="rect">
            <a:avLst/>
          </a:prstGeom>
        </p:spPr>
      </p:pic>
    </p:spTree>
    <p:extLst>
      <p:ext uri="{BB962C8B-B14F-4D97-AF65-F5344CB8AC3E}">
        <p14:creationId xmlns:p14="http://schemas.microsoft.com/office/powerpoint/2010/main" val="18878945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129760"/>
            <a:ext cx="617255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664" y="6212000"/>
            <a:ext cx="699775" cy="627521"/>
          </a:xfrm>
          <a:prstGeom prst="rect">
            <a:avLst/>
          </a:prstGeom>
        </p:spPr>
      </p:pic>
      <p:pic>
        <p:nvPicPr>
          <p:cNvPr id="3" name="Picture 2"/>
          <p:cNvPicPr>
            <a:picLocks noChangeAspect="1"/>
          </p:cNvPicPr>
          <p:nvPr/>
        </p:nvPicPr>
        <p:blipFill>
          <a:blip r:embed="rId4"/>
          <a:stretch>
            <a:fillRect/>
          </a:stretch>
        </p:blipFill>
        <p:spPr>
          <a:xfrm>
            <a:off x="2424113" y="645392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36321" y="96544"/>
            <a:ext cx="428498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Digital Divide :</a:t>
            </a:r>
          </a:p>
        </p:txBody>
      </p:sp>
      <p:sp>
        <p:nvSpPr>
          <p:cNvPr id="8" name="TextBox 7"/>
          <p:cNvSpPr txBox="1"/>
          <p:nvPr/>
        </p:nvSpPr>
        <p:spPr>
          <a:xfrm>
            <a:off x="317735" y="84310"/>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633662" y="199237"/>
            <a:ext cx="2630510" cy="5748868"/>
          </a:xfrm>
          <a:prstGeom prst="rect">
            <a:avLst/>
          </a:prstGeom>
        </p:spPr>
      </p:pic>
      <p:pic>
        <p:nvPicPr>
          <p:cNvPr id="5" name="Picture 4">
            <a:extLst>
              <a:ext uri="{FF2B5EF4-FFF2-40B4-BE49-F238E27FC236}">
                <a16:creationId xmlns:a16="http://schemas.microsoft.com/office/drawing/2014/main" id="{7E600346-4B97-42CC-8C17-8AE270C7C4D0}"/>
              </a:ext>
            </a:extLst>
          </p:cNvPr>
          <p:cNvPicPr>
            <a:picLocks noChangeAspect="1"/>
          </p:cNvPicPr>
          <p:nvPr/>
        </p:nvPicPr>
        <p:blipFill>
          <a:blip r:embed="rId8"/>
          <a:stretch>
            <a:fillRect/>
          </a:stretch>
        </p:blipFill>
        <p:spPr>
          <a:xfrm>
            <a:off x="200657" y="1095597"/>
            <a:ext cx="9998420" cy="5624112"/>
          </a:xfrm>
          <a:prstGeom prst="rect">
            <a:avLst/>
          </a:prstGeom>
        </p:spPr>
      </p:pic>
    </p:spTree>
    <p:extLst>
      <p:ext uri="{BB962C8B-B14F-4D97-AF65-F5344CB8AC3E}">
        <p14:creationId xmlns:p14="http://schemas.microsoft.com/office/powerpoint/2010/main" val="8282318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5" y="397229"/>
            <a:ext cx="65664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664" y="6350363"/>
            <a:ext cx="545481" cy="489158"/>
          </a:xfrm>
          <a:prstGeom prst="rect">
            <a:avLst/>
          </a:prstGeom>
        </p:spPr>
      </p:pic>
      <p:pic>
        <p:nvPicPr>
          <p:cNvPr id="3" name="Picture 2"/>
          <p:cNvPicPr>
            <a:picLocks noChangeAspect="1"/>
          </p:cNvPicPr>
          <p:nvPr/>
        </p:nvPicPr>
        <p:blipFill>
          <a:blip r:embed="rId4"/>
          <a:stretch>
            <a:fillRect/>
          </a:stretch>
        </p:blipFill>
        <p:spPr>
          <a:xfrm>
            <a:off x="2424113" y="645392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36321" y="410706"/>
            <a:ext cx="422871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Digital Divide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652114" y="236724"/>
            <a:ext cx="2630510" cy="6422039"/>
          </a:xfrm>
          <a:prstGeom prst="rect">
            <a:avLst/>
          </a:prstGeom>
        </p:spPr>
      </p:pic>
      <p:sp>
        <p:nvSpPr>
          <p:cNvPr id="19" name="TextBox 18"/>
          <p:cNvSpPr txBox="1"/>
          <p:nvPr/>
        </p:nvSpPr>
        <p:spPr>
          <a:xfrm>
            <a:off x="44625" y="1633537"/>
            <a:ext cx="9391474"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Furthermore, within a certain area the </a:t>
            </a:r>
            <a:r>
              <a:rPr lang="en-US" sz="2400" b="1" dirty="0">
                <a:solidFill>
                  <a:srgbClr val="C00000"/>
                </a:solidFill>
                <a:latin typeface="Tajawal ExtraBold" panose="00000800000000000000" pitchFamily="2" charset="-78"/>
                <a:cs typeface="Tajawal ExtraBold" panose="00000800000000000000" pitchFamily="2" charset="-78"/>
              </a:rPr>
              <a:t>elderly, women, and low‐income </a:t>
            </a:r>
            <a:r>
              <a:rPr lang="en-US" sz="2400" dirty="0">
                <a:solidFill>
                  <a:srgbClr val="0A1F61"/>
                </a:solidFill>
                <a:latin typeface="Tajawal ExtraBold" panose="00000800000000000000" pitchFamily="2" charset="-78"/>
                <a:cs typeface="Tajawal ExtraBold" panose="00000800000000000000" pitchFamily="2" charset="-78"/>
              </a:rPr>
              <a:t>communities may experience a </a:t>
            </a:r>
            <a:r>
              <a:rPr lang="en-US" sz="2400" b="1" dirty="0">
                <a:solidFill>
                  <a:srgbClr val="C00000"/>
                </a:solidFill>
                <a:latin typeface="Tajawal ExtraBold" panose="00000800000000000000" pitchFamily="2" charset="-78"/>
                <a:cs typeface="Tajawal ExtraBold" panose="00000800000000000000" pitchFamily="2" charset="-78"/>
              </a:rPr>
              <a:t>digital divide </a:t>
            </a:r>
            <a:r>
              <a:rPr lang="en-US" sz="2400" dirty="0">
                <a:solidFill>
                  <a:srgbClr val="0A1F61"/>
                </a:solidFill>
                <a:latin typeface="Tajawal ExtraBold" panose="00000800000000000000" pitchFamily="2" charset="-78"/>
                <a:cs typeface="Tajawal ExtraBold" panose="00000800000000000000" pitchFamily="2" charset="-78"/>
              </a:rPr>
              <a:t>in relation to </a:t>
            </a:r>
            <a:r>
              <a:rPr lang="en-US" sz="2400" b="1" dirty="0">
                <a:solidFill>
                  <a:srgbClr val="0A1F61"/>
                </a:solidFill>
                <a:latin typeface="Tajawal ExtraBold" panose="00000800000000000000" pitchFamily="2" charset="-78"/>
                <a:cs typeface="Tajawal ExtraBold" panose="00000800000000000000" pitchFamily="2" charset="-78"/>
              </a:rPr>
              <a:t>other social groups</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Yet these </a:t>
            </a:r>
            <a:r>
              <a:rPr lang="en-US" sz="2400" b="1" dirty="0">
                <a:solidFill>
                  <a:srgbClr val="C00000"/>
                </a:solidFill>
                <a:latin typeface="Tajawal ExtraBold" panose="00000800000000000000" pitchFamily="2" charset="-78"/>
                <a:cs typeface="Tajawal ExtraBold" panose="00000800000000000000" pitchFamily="2" charset="-78"/>
              </a:rPr>
              <a:t>divides</a:t>
            </a:r>
            <a:r>
              <a:rPr lang="en-US" sz="2400" dirty="0">
                <a:solidFill>
                  <a:srgbClr val="0A1F61"/>
                </a:solidFill>
                <a:latin typeface="Tajawal ExtraBold" panose="00000800000000000000" pitchFamily="2" charset="-78"/>
                <a:cs typeface="Tajawal ExtraBold" panose="00000800000000000000" pitchFamily="2" charset="-78"/>
              </a:rPr>
              <a:t> tend to be the result of a multiplicity of </a:t>
            </a:r>
            <a:r>
              <a:rPr lang="en-US" sz="2400" b="1" dirty="0">
                <a:solidFill>
                  <a:srgbClr val="C00000"/>
                </a:solidFill>
                <a:latin typeface="Tajawal ExtraBold" panose="00000800000000000000" pitchFamily="2" charset="-78"/>
                <a:cs typeface="Tajawal ExtraBold" panose="00000800000000000000" pitchFamily="2" charset="-78"/>
              </a:rPr>
              <a:t>factors</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For example, research on </a:t>
            </a:r>
            <a:r>
              <a:rPr lang="en-US" sz="2400" b="1" dirty="0">
                <a:solidFill>
                  <a:srgbClr val="0A1F61"/>
                </a:solidFill>
                <a:latin typeface="Tajawal ExtraBold" panose="00000800000000000000" pitchFamily="2" charset="-78"/>
                <a:cs typeface="Tajawal ExtraBold" panose="00000800000000000000" pitchFamily="2" charset="-78"/>
              </a:rPr>
              <a:t>Seniors</a:t>
            </a:r>
            <a:r>
              <a:rPr lang="en-US" sz="2400" dirty="0">
                <a:solidFill>
                  <a:srgbClr val="0A1F61"/>
                </a:solidFill>
                <a:latin typeface="Tajawal ExtraBold" panose="00000800000000000000" pitchFamily="2" charset="-78"/>
                <a:cs typeface="Tajawal ExtraBold" panose="00000800000000000000" pitchFamily="2" charset="-78"/>
              </a:rPr>
              <a:t> has confirmed the existence of both a “</a:t>
            </a:r>
            <a:r>
              <a:rPr lang="en-US" sz="2400" b="1" dirty="0">
                <a:solidFill>
                  <a:srgbClr val="C00000"/>
                </a:solidFill>
                <a:latin typeface="Tajawal ExtraBold" panose="00000800000000000000" pitchFamily="2" charset="-78"/>
                <a:cs typeface="Tajawal ExtraBold" panose="00000800000000000000" pitchFamily="2" charset="-78"/>
              </a:rPr>
              <a:t>generational gap</a:t>
            </a:r>
            <a:r>
              <a:rPr lang="en-US" sz="2400" dirty="0">
                <a:solidFill>
                  <a:srgbClr val="0A1F61"/>
                </a:solidFill>
                <a:latin typeface="Tajawal ExtraBold" panose="00000800000000000000" pitchFamily="2" charset="-78"/>
                <a:cs typeface="Tajawal ExtraBold" panose="00000800000000000000" pitchFamily="2" charset="-78"/>
              </a:rPr>
              <a:t>” and intergenerational differences in the use of mobile technologies such as tablets and mobile phones. </a:t>
            </a:r>
          </a:p>
        </p:txBody>
      </p:sp>
      <p:pic>
        <p:nvPicPr>
          <p:cNvPr id="5" name="Picture 4">
            <a:extLst>
              <a:ext uri="{FF2B5EF4-FFF2-40B4-BE49-F238E27FC236}">
                <a16:creationId xmlns:a16="http://schemas.microsoft.com/office/drawing/2014/main" id="{01AE09F3-8B9C-4F12-A950-2406210C15FE}"/>
              </a:ext>
            </a:extLst>
          </p:cNvPr>
          <p:cNvPicPr>
            <a:picLocks noChangeAspect="1"/>
          </p:cNvPicPr>
          <p:nvPr/>
        </p:nvPicPr>
        <p:blipFill>
          <a:blip r:embed="rId8"/>
          <a:stretch>
            <a:fillRect/>
          </a:stretch>
        </p:blipFill>
        <p:spPr>
          <a:xfrm>
            <a:off x="9629775" y="1069540"/>
            <a:ext cx="2687444" cy="2005247"/>
          </a:xfrm>
          <a:prstGeom prst="rect">
            <a:avLst/>
          </a:prstGeom>
        </p:spPr>
      </p:pic>
    </p:spTree>
    <p:extLst>
      <p:ext uri="{BB962C8B-B14F-4D97-AF65-F5344CB8AC3E}">
        <p14:creationId xmlns:p14="http://schemas.microsoft.com/office/powerpoint/2010/main" val="3748864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5" y="397229"/>
            <a:ext cx="65664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664" y="6212000"/>
            <a:ext cx="699775" cy="627521"/>
          </a:xfrm>
          <a:prstGeom prst="rect">
            <a:avLst/>
          </a:prstGeom>
        </p:spPr>
      </p:pic>
      <p:pic>
        <p:nvPicPr>
          <p:cNvPr id="3" name="Picture 2"/>
          <p:cNvPicPr>
            <a:picLocks noChangeAspect="1"/>
          </p:cNvPicPr>
          <p:nvPr/>
        </p:nvPicPr>
        <p:blipFill>
          <a:blip r:embed="rId4"/>
          <a:stretch>
            <a:fillRect/>
          </a:stretch>
        </p:blipFill>
        <p:spPr>
          <a:xfrm>
            <a:off x="2424113" y="645392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36321" y="410706"/>
            <a:ext cx="422871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Digital Divide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10552611" y="-27434"/>
            <a:ext cx="1764608" cy="6912868"/>
          </a:xfrm>
          <a:prstGeom prst="rect">
            <a:avLst/>
          </a:prstGeom>
        </p:spPr>
      </p:pic>
      <p:pic>
        <p:nvPicPr>
          <p:cNvPr id="10" name="Picture 9"/>
          <p:cNvPicPr>
            <a:picLocks noChangeAspect="1"/>
          </p:cNvPicPr>
          <p:nvPr/>
        </p:nvPicPr>
        <p:blipFill>
          <a:blip r:embed="rId7"/>
          <a:stretch>
            <a:fillRect/>
          </a:stretch>
        </p:blipFill>
        <p:spPr>
          <a:xfrm>
            <a:off x="9961322" y="236724"/>
            <a:ext cx="2321301" cy="6422039"/>
          </a:xfrm>
          <a:prstGeom prst="rect">
            <a:avLst/>
          </a:prstGeom>
        </p:spPr>
      </p:pic>
      <p:sp>
        <p:nvSpPr>
          <p:cNvPr id="19" name="TextBox 18"/>
          <p:cNvSpPr txBox="1"/>
          <p:nvPr/>
        </p:nvSpPr>
        <p:spPr>
          <a:xfrm>
            <a:off x="102701" y="1555383"/>
            <a:ext cx="9664945"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Such </a:t>
            </a:r>
            <a:r>
              <a:rPr lang="en-US" sz="2400" b="1" dirty="0">
                <a:solidFill>
                  <a:srgbClr val="C00000"/>
                </a:solidFill>
                <a:latin typeface="Tajawal ExtraBold" panose="00000800000000000000" pitchFamily="2" charset="-78"/>
                <a:cs typeface="Tajawal ExtraBold" panose="00000800000000000000" pitchFamily="2" charset="-78"/>
              </a:rPr>
              <a:t>divides</a:t>
            </a:r>
            <a:r>
              <a:rPr lang="en-US" sz="2400" dirty="0">
                <a:solidFill>
                  <a:srgbClr val="0A1F61"/>
                </a:solidFill>
                <a:latin typeface="Tajawal ExtraBold" panose="00000800000000000000" pitchFamily="2" charset="-78"/>
                <a:cs typeface="Tajawal ExtraBold" panose="00000800000000000000" pitchFamily="2" charset="-78"/>
              </a:rPr>
              <a:t> depend on several </a:t>
            </a:r>
            <a:r>
              <a:rPr lang="en-US" sz="2400" b="1" dirty="0">
                <a:solidFill>
                  <a:srgbClr val="C00000"/>
                </a:solidFill>
                <a:latin typeface="Tajawal ExtraBold" panose="00000800000000000000" pitchFamily="2" charset="-78"/>
                <a:cs typeface="Tajawal ExtraBold" panose="00000800000000000000" pitchFamily="2" charset="-78"/>
              </a:rPr>
              <a:t>technological and socio‐economic factors </a:t>
            </a:r>
            <a:r>
              <a:rPr lang="en-US" sz="2400" dirty="0">
                <a:solidFill>
                  <a:srgbClr val="0A1F61"/>
                </a:solidFill>
                <a:latin typeface="Tajawal ExtraBold" panose="00000800000000000000" pitchFamily="2" charset="-78"/>
                <a:cs typeface="Tajawal ExtraBold" panose="00000800000000000000" pitchFamily="2" charset="-78"/>
              </a:rPr>
              <a:t>and cannot be reduced to age alone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effects of these changes also depend on </a:t>
            </a:r>
            <a:r>
              <a:rPr lang="en-US" sz="2400" b="1" dirty="0">
                <a:solidFill>
                  <a:srgbClr val="C00000"/>
                </a:solidFill>
                <a:latin typeface="Tajawal ExtraBold" panose="00000800000000000000" pitchFamily="2" charset="-78"/>
                <a:cs typeface="Tajawal ExtraBold" panose="00000800000000000000" pitchFamily="2" charset="-78"/>
              </a:rPr>
              <a:t>the type of society </a:t>
            </a:r>
            <a:r>
              <a:rPr lang="en-US" sz="2400" dirty="0">
                <a:solidFill>
                  <a:srgbClr val="0A1F61"/>
                </a:solidFill>
                <a:latin typeface="Tajawal ExtraBold" panose="00000800000000000000" pitchFamily="2" charset="-78"/>
                <a:cs typeface="Tajawal ExtraBold" panose="00000800000000000000" pitchFamily="2" charset="-78"/>
              </a:rPr>
              <a:t>in which they occur.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Policies</a:t>
            </a:r>
            <a:r>
              <a:rPr lang="en-US" sz="2400" dirty="0">
                <a:solidFill>
                  <a:srgbClr val="0A1F61"/>
                </a:solidFill>
                <a:latin typeface="Tajawal ExtraBold" panose="00000800000000000000" pitchFamily="2" charset="-78"/>
                <a:cs typeface="Tajawal ExtraBold" panose="00000800000000000000" pitchFamily="2" charset="-78"/>
              </a:rPr>
              <a:t> related to </a:t>
            </a:r>
            <a:r>
              <a:rPr lang="en-US" sz="2400" b="1" dirty="0">
                <a:solidFill>
                  <a:srgbClr val="0A1F61"/>
                </a:solidFill>
                <a:latin typeface="Tajawal ExtraBold" panose="00000800000000000000" pitchFamily="2" charset="-78"/>
                <a:cs typeface="Tajawal ExtraBold" panose="00000800000000000000" pitchFamily="2" charset="-78"/>
              </a:rPr>
              <a:t>access to and transparency of information </a:t>
            </a:r>
            <a:r>
              <a:rPr lang="en-US" sz="2400" dirty="0">
                <a:solidFill>
                  <a:srgbClr val="0A1F61"/>
                </a:solidFill>
                <a:latin typeface="Tajawal ExtraBold" panose="00000800000000000000" pitchFamily="2" charset="-78"/>
                <a:cs typeface="Tajawal ExtraBold" panose="00000800000000000000" pitchFamily="2" charset="-78"/>
              </a:rPr>
              <a:t>contribute to shaping how </a:t>
            </a:r>
            <a:r>
              <a:rPr lang="en-US" sz="2400" b="1" dirty="0">
                <a:solidFill>
                  <a:srgbClr val="0A1F61"/>
                </a:solidFill>
                <a:latin typeface="Tajawal ExtraBold" panose="00000800000000000000" pitchFamily="2" charset="-78"/>
                <a:cs typeface="Tajawal ExtraBold" panose="00000800000000000000" pitchFamily="2" charset="-78"/>
              </a:rPr>
              <a:t>power</a:t>
            </a:r>
            <a:r>
              <a:rPr lang="en-US" sz="2400" dirty="0">
                <a:solidFill>
                  <a:srgbClr val="0A1F61"/>
                </a:solidFill>
                <a:latin typeface="Tajawal ExtraBold" panose="00000800000000000000" pitchFamily="2" charset="-78"/>
                <a:cs typeface="Tajawal ExtraBold" panose="00000800000000000000" pitchFamily="2" charset="-78"/>
              </a:rPr>
              <a:t> is distributed.</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Governments</a:t>
            </a:r>
            <a:r>
              <a:rPr lang="en-US" sz="2400" dirty="0">
                <a:solidFill>
                  <a:srgbClr val="0A1F61"/>
                </a:solidFill>
                <a:latin typeface="Tajawal ExtraBold" panose="00000800000000000000" pitchFamily="2" charset="-78"/>
                <a:cs typeface="Tajawal ExtraBold" panose="00000800000000000000" pitchFamily="2" charset="-78"/>
              </a:rPr>
              <a:t> pursue initiatives to </a:t>
            </a:r>
            <a:r>
              <a:rPr lang="en-US" sz="2400" b="1" dirty="0">
                <a:solidFill>
                  <a:srgbClr val="C00000"/>
                </a:solidFill>
                <a:latin typeface="Tajawal ExtraBold" panose="00000800000000000000" pitchFamily="2" charset="-78"/>
                <a:cs typeface="Tajawal ExtraBold" panose="00000800000000000000" pitchFamily="2" charset="-78"/>
              </a:rPr>
              <a:t>control access to information</a:t>
            </a:r>
            <a:r>
              <a:rPr lang="en-US" sz="2400" dirty="0">
                <a:solidFill>
                  <a:srgbClr val="0A1F61"/>
                </a:solidFill>
                <a:latin typeface="Tajawal ExtraBold" panose="00000800000000000000" pitchFamily="2" charset="-78"/>
                <a:cs typeface="Tajawal ExtraBold" panose="00000800000000000000" pitchFamily="2" charset="-78"/>
              </a:rPr>
              <a:t>, and often are reluctant to foster greater </a:t>
            </a:r>
            <a:r>
              <a:rPr lang="en-US" sz="2400" b="1" dirty="0">
                <a:solidFill>
                  <a:srgbClr val="C00000"/>
                </a:solidFill>
                <a:latin typeface="Tajawal ExtraBold" panose="00000800000000000000" pitchFamily="2" charset="-78"/>
                <a:cs typeface="Tajawal ExtraBold" panose="00000800000000000000" pitchFamily="2" charset="-78"/>
              </a:rPr>
              <a:t>transparency</a:t>
            </a:r>
            <a:r>
              <a:rPr lang="en-US" sz="2400" dirty="0">
                <a:solidFill>
                  <a:srgbClr val="0A1F61"/>
                </a:solidFill>
                <a:latin typeface="Tajawal ExtraBold" panose="00000800000000000000" pitchFamily="2" charset="-78"/>
                <a:cs typeface="Tajawal ExtraBold" panose="00000800000000000000" pitchFamily="2" charset="-78"/>
              </a:rPr>
              <a:t>. </a:t>
            </a:r>
          </a:p>
        </p:txBody>
      </p:sp>
      <p:pic>
        <p:nvPicPr>
          <p:cNvPr id="6" name="Picture 5">
            <a:extLst>
              <a:ext uri="{FF2B5EF4-FFF2-40B4-BE49-F238E27FC236}">
                <a16:creationId xmlns:a16="http://schemas.microsoft.com/office/drawing/2014/main" id="{959B205A-9371-428F-AD5F-A754F37BC6A1}"/>
              </a:ext>
            </a:extLst>
          </p:cNvPr>
          <p:cNvPicPr>
            <a:picLocks noChangeAspect="1"/>
          </p:cNvPicPr>
          <p:nvPr/>
        </p:nvPicPr>
        <p:blipFill rotWithShape="1">
          <a:blip r:embed="rId8"/>
          <a:srcRect l="21043" r="16722"/>
          <a:stretch/>
        </p:blipFill>
        <p:spPr>
          <a:xfrm>
            <a:off x="9987605" y="1256639"/>
            <a:ext cx="2321301" cy="2358758"/>
          </a:xfrm>
          <a:prstGeom prst="rect">
            <a:avLst/>
          </a:prstGeom>
        </p:spPr>
      </p:pic>
    </p:spTree>
    <p:extLst>
      <p:ext uri="{BB962C8B-B14F-4D97-AF65-F5344CB8AC3E}">
        <p14:creationId xmlns:p14="http://schemas.microsoft.com/office/powerpoint/2010/main" val="24947229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46797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3" y="6231988"/>
            <a:ext cx="657497" cy="589608"/>
          </a:xfrm>
          <a:prstGeom prst="rect">
            <a:avLst/>
          </a:prstGeom>
        </p:spPr>
      </p:pic>
      <p:pic>
        <p:nvPicPr>
          <p:cNvPr id="3" name="Picture 2"/>
          <p:cNvPicPr>
            <a:picLocks noChangeAspect="1"/>
          </p:cNvPicPr>
          <p:nvPr/>
        </p:nvPicPr>
        <p:blipFill>
          <a:blip r:embed="rId4"/>
          <a:stretch>
            <a:fillRect/>
          </a:stretch>
        </p:blipFill>
        <p:spPr>
          <a:xfrm>
            <a:off x="2340726" y="63583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2064" y="379986"/>
            <a:ext cx="4290768"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Digital Divide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10199077" y="-27434"/>
            <a:ext cx="2118142" cy="6912868"/>
          </a:xfrm>
          <a:prstGeom prst="rect">
            <a:avLst/>
          </a:prstGeom>
        </p:spPr>
      </p:pic>
      <p:pic>
        <p:nvPicPr>
          <p:cNvPr id="10" name="Picture 9"/>
          <p:cNvPicPr>
            <a:picLocks noChangeAspect="1"/>
          </p:cNvPicPr>
          <p:nvPr/>
        </p:nvPicPr>
        <p:blipFill>
          <a:blip r:embed="rId7"/>
          <a:stretch>
            <a:fillRect/>
          </a:stretch>
        </p:blipFill>
        <p:spPr>
          <a:xfrm>
            <a:off x="9768702" y="92114"/>
            <a:ext cx="2470150" cy="6488319"/>
          </a:xfrm>
          <a:prstGeom prst="rect">
            <a:avLst/>
          </a:prstGeom>
        </p:spPr>
      </p:pic>
      <p:sp>
        <p:nvSpPr>
          <p:cNvPr id="19" name="TextBox 18"/>
          <p:cNvSpPr txBox="1"/>
          <p:nvPr/>
        </p:nvSpPr>
        <p:spPr>
          <a:xfrm>
            <a:off x="138158" y="1616986"/>
            <a:ext cx="9397221" cy="421936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600" dirty="0">
                <a:solidFill>
                  <a:srgbClr val="0A1F61"/>
                </a:solidFill>
                <a:latin typeface="Tajawal ExtraBold" panose="00000800000000000000" pitchFamily="2" charset="-78"/>
                <a:cs typeface="Tajawal ExtraBold" panose="00000800000000000000" pitchFamily="2" charset="-78"/>
              </a:rPr>
              <a:t>In </a:t>
            </a:r>
            <a:r>
              <a:rPr lang="en-US" sz="2600" b="1" dirty="0">
                <a:solidFill>
                  <a:srgbClr val="C00000"/>
                </a:solidFill>
                <a:latin typeface="Tajawal ExtraBold" panose="00000800000000000000" pitchFamily="2" charset="-78"/>
                <a:cs typeface="Tajawal ExtraBold" panose="00000800000000000000" pitchFamily="2" charset="-78"/>
              </a:rPr>
              <a:t>authoritarian countries </a:t>
            </a:r>
            <a:r>
              <a:rPr lang="en-US" sz="2600" dirty="0">
                <a:solidFill>
                  <a:srgbClr val="0A1F61"/>
                </a:solidFill>
                <a:latin typeface="Tajawal ExtraBold" panose="00000800000000000000" pitchFamily="2" charset="-78"/>
                <a:cs typeface="Tajawal ExtraBold" panose="00000800000000000000" pitchFamily="2" charset="-78"/>
              </a:rPr>
              <a:t>the distributed architecture of </a:t>
            </a:r>
            <a:r>
              <a:rPr lang="en-US" sz="2600" b="1" dirty="0">
                <a:solidFill>
                  <a:srgbClr val="C00000"/>
                </a:solidFill>
                <a:latin typeface="Tajawal ExtraBold" panose="00000800000000000000" pitchFamily="2" charset="-78"/>
                <a:cs typeface="Tajawal ExtraBold" panose="00000800000000000000" pitchFamily="2" charset="-78"/>
              </a:rPr>
              <a:t>digital</a:t>
            </a:r>
            <a:r>
              <a:rPr lang="en-US" sz="2600" b="1" dirty="0">
                <a:solidFill>
                  <a:srgbClr val="0A1F61"/>
                </a:solidFill>
                <a:latin typeface="Tajawal ExtraBold" panose="00000800000000000000" pitchFamily="2" charset="-78"/>
                <a:cs typeface="Tajawal ExtraBold" panose="00000800000000000000" pitchFamily="2" charset="-78"/>
              </a:rPr>
              <a:t> networks </a:t>
            </a:r>
            <a:r>
              <a:rPr lang="en-US" sz="2600" dirty="0">
                <a:solidFill>
                  <a:srgbClr val="0A1F61"/>
                </a:solidFill>
                <a:latin typeface="Tajawal ExtraBold" panose="00000800000000000000" pitchFamily="2" charset="-78"/>
                <a:cs typeface="Tajawal ExtraBold" panose="00000800000000000000" pitchFamily="2" charset="-78"/>
              </a:rPr>
              <a:t>can make the </a:t>
            </a:r>
            <a:r>
              <a:rPr lang="en-US" sz="2600" b="1" dirty="0">
                <a:solidFill>
                  <a:srgbClr val="C00000"/>
                </a:solidFill>
                <a:latin typeface="Tajawal ExtraBold" panose="00000800000000000000" pitchFamily="2" charset="-78"/>
                <a:cs typeface="Tajawal ExtraBold" panose="00000800000000000000" pitchFamily="2" charset="-78"/>
              </a:rPr>
              <a:t>control</a:t>
            </a:r>
            <a:r>
              <a:rPr lang="en-US" sz="2600" b="1" dirty="0">
                <a:solidFill>
                  <a:srgbClr val="0A1F61"/>
                </a:solidFill>
                <a:latin typeface="Tajawal ExtraBold" panose="00000800000000000000" pitchFamily="2" charset="-78"/>
                <a:cs typeface="Tajawal ExtraBold" panose="00000800000000000000" pitchFamily="2" charset="-78"/>
              </a:rPr>
              <a:t> of information flows</a:t>
            </a:r>
            <a:r>
              <a:rPr lang="en-US" sz="2600" dirty="0">
                <a:solidFill>
                  <a:srgbClr val="0A1F61"/>
                </a:solidFill>
                <a:latin typeface="Tajawal ExtraBold" panose="00000800000000000000" pitchFamily="2" charset="-78"/>
                <a:cs typeface="Tajawal ExtraBold" panose="00000800000000000000" pitchFamily="2" charset="-78"/>
              </a:rPr>
              <a:t>, and therefore of </a:t>
            </a:r>
            <a:r>
              <a:rPr lang="en-US" sz="2600" b="1" dirty="0">
                <a:solidFill>
                  <a:srgbClr val="0A1F61"/>
                </a:solidFill>
                <a:latin typeface="Tajawal ExtraBold" panose="00000800000000000000" pitchFamily="2" charset="-78"/>
                <a:cs typeface="Tajawal ExtraBold" panose="00000800000000000000" pitchFamily="2" charset="-78"/>
              </a:rPr>
              <a:t>the public sphere</a:t>
            </a:r>
            <a:r>
              <a:rPr lang="en-US" sz="2600" dirty="0">
                <a:solidFill>
                  <a:srgbClr val="0A1F61"/>
                </a:solidFill>
                <a:latin typeface="Tajawal ExtraBold" panose="00000800000000000000" pitchFamily="2" charset="-78"/>
                <a:cs typeface="Tajawal ExtraBold" panose="00000800000000000000" pitchFamily="2" charset="-78"/>
              </a:rPr>
              <a:t>, more </a:t>
            </a:r>
            <a:r>
              <a:rPr lang="en-US" sz="2600" b="1" dirty="0">
                <a:solidFill>
                  <a:srgbClr val="C00000"/>
                </a:solidFill>
                <a:latin typeface="Tajawal ExtraBold" panose="00000800000000000000" pitchFamily="2" charset="-78"/>
                <a:cs typeface="Tajawal ExtraBold" panose="00000800000000000000" pitchFamily="2" charset="-78"/>
              </a:rPr>
              <a:t>difficult</a:t>
            </a:r>
            <a:r>
              <a:rPr lang="en-US" sz="26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600" dirty="0">
                <a:solidFill>
                  <a:srgbClr val="0A1F61"/>
                </a:solidFill>
                <a:latin typeface="Tajawal ExtraBold" panose="00000800000000000000" pitchFamily="2" charset="-78"/>
                <a:cs typeface="Tajawal ExtraBold" panose="00000800000000000000" pitchFamily="2" charset="-78"/>
              </a:rPr>
              <a:t>This difficulty can create room for free speech, as actors such as </a:t>
            </a:r>
            <a:r>
              <a:rPr lang="en-US" sz="2600" b="1" dirty="0">
                <a:solidFill>
                  <a:srgbClr val="C00000"/>
                </a:solidFill>
                <a:latin typeface="Tajawal ExtraBold" panose="00000800000000000000" pitchFamily="2" charset="-78"/>
                <a:cs typeface="Tajawal ExtraBold" panose="00000800000000000000" pitchFamily="2" charset="-78"/>
              </a:rPr>
              <a:t>social movements </a:t>
            </a:r>
            <a:r>
              <a:rPr lang="en-US" sz="2600" dirty="0">
                <a:solidFill>
                  <a:srgbClr val="0A1F61"/>
                </a:solidFill>
                <a:latin typeface="Tajawal ExtraBold" panose="00000800000000000000" pitchFamily="2" charset="-78"/>
                <a:cs typeface="Tajawal ExtraBold" panose="00000800000000000000" pitchFamily="2" charset="-78"/>
              </a:rPr>
              <a:t>may be able to use </a:t>
            </a:r>
            <a:r>
              <a:rPr lang="en-US" sz="2600" b="1" dirty="0">
                <a:solidFill>
                  <a:srgbClr val="C00000"/>
                </a:solidFill>
                <a:latin typeface="Tajawal ExtraBold" panose="00000800000000000000" pitchFamily="2" charset="-78"/>
                <a:cs typeface="Tajawal ExtraBold" panose="00000800000000000000" pitchFamily="2" charset="-78"/>
              </a:rPr>
              <a:t>digital media </a:t>
            </a:r>
            <a:r>
              <a:rPr lang="en-US" sz="2600" dirty="0">
                <a:solidFill>
                  <a:srgbClr val="0A1F61"/>
                </a:solidFill>
                <a:latin typeface="Tajawal ExtraBold" panose="00000800000000000000" pitchFamily="2" charset="-78"/>
                <a:cs typeface="Tajawal ExtraBold" panose="00000800000000000000" pitchFamily="2" charset="-78"/>
              </a:rPr>
              <a:t>to communicate freely in contexts in which the </a:t>
            </a:r>
            <a:r>
              <a:rPr lang="en-US" sz="2600" b="1" dirty="0">
                <a:solidFill>
                  <a:srgbClr val="0A1F61"/>
                </a:solidFill>
                <a:latin typeface="Tajawal ExtraBold" panose="00000800000000000000" pitchFamily="2" charset="-78"/>
                <a:cs typeface="Tajawal ExtraBold" panose="00000800000000000000" pitchFamily="2" charset="-78"/>
              </a:rPr>
              <a:t>public sphere </a:t>
            </a:r>
            <a:r>
              <a:rPr lang="en-US" sz="2600" dirty="0">
                <a:solidFill>
                  <a:srgbClr val="0A1F61"/>
                </a:solidFill>
                <a:latin typeface="Tajawal ExtraBold" panose="00000800000000000000" pitchFamily="2" charset="-78"/>
                <a:cs typeface="Tajawal ExtraBold" panose="00000800000000000000" pitchFamily="2" charset="-78"/>
              </a:rPr>
              <a:t>is strictly </a:t>
            </a:r>
            <a:r>
              <a:rPr lang="en-US" sz="2600" b="1" dirty="0">
                <a:solidFill>
                  <a:srgbClr val="0A1F61"/>
                </a:solidFill>
                <a:latin typeface="Tajawal ExtraBold" panose="00000800000000000000" pitchFamily="2" charset="-78"/>
                <a:cs typeface="Tajawal ExtraBold" panose="00000800000000000000" pitchFamily="2" charset="-78"/>
              </a:rPr>
              <a:t>controlled by a regime</a:t>
            </a:r>
            <a:r>
              <a:rPr lang="en-US" sz="2600" dirty="0">
                <a:solidFill>
                  <a:srgbClr val="0A1F61"/>
                </a:solidFill>
                <a:latin typeface="Tajawal ExtraBold" panose="00000800000000000000" pitchFamily="2" charset="-78"/>
                <a:cs typeface="Tajawal ExtraBold" panose="00000800000000000000" pitchFamily="2" charset="-78"/>
              </a:rPr>
              <a:t>.</a:t>
            </a:r>
          </a:p>
        </p:txBody>
      </p:sp>
      <p:pic>
        <p:nvPicPr>
          <p:cNvPr id="5" name="Picture 4">
            <a:extLst>
              <a:ext uri="{FF2B5EF4-FFF2-40B4-BE49-F238E27FC236}">
                <a16:creationId xmlns:a16="http://schemas.microsoft.com/office/drawing/2014/main" id="{7252F4C7-4BC4-4794-8F98-F1B455CE7F8B}"/>
              </a:ext>
            </a:extLst>
          </p:cNvPr>
          <p:cNvPicPr>
            <a:picLocks noChangeAspect="1"/>
          </p:cNvPicPr>
          <p:nvPr/>
        </p:nvPicPr>
        <p:blipFill>
          <a:blip r:embed="rId8"/>
          <a:stretch>
            <a:fillRect/>
          </a:stretch>
        </p:blipFill>
        <p:spPr>
          <a:xfrm>
            <a:off x="9729055" y="1495622"/>
            <a:ext cx="2549443" cy="2549443"/>
          </a:xfrm>
          <a:prstGeom prst="rect">
            <a:avLst/>
          </a:prstGeom>
        </p:spPr>
      </p:pic>
    </p:spTree>
    <p:extLst>
      <p:ext uri="{BB962C8B-B14F-4D97-AF65-F5344CB8AC3E}">
        <p14:creationId xmlns:p14="http://schemas.microsoft.com/office/powerpoint/2010/main" val="39750032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4961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4440" y="5948173"/>
            <a:ext cx="1004376" cy="900671"/>
          </a:xfrm>
          <a:prstGeom prst="rect">
            <a:avLst/>
          </a:prstGeom>
        </p:spPr>
      </p:pic>
      <p:pic>
        <p:nvPicPr>
          <p:cNvPr id="3" name="Picture 2"/>
          <p:cNvPicPr>
            <a:picLocks noChangeAspect="1"/>
          </p:cNvPicPr>
          <p:nvPr/>
        </p:nvPicPr>
        <p:blipFill>
          <a:blip r:embed="rId4"/>
          <a:stretch>
            <a:fillRect/>
          </a:stretch>
        </p:blipFill>
        <p:spPr>
          <a:xfrm>
            <a:off x="2424113" y="61472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16295" y="374500"/>
            <a:ext cx="4745515"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Digital Divide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10444505" y="-27434"/>
            <a:ext cx="1872714" cy="6912868"/>
          </a:xfrm>
          <a:prstGeom prst="rect">
            <a:avLst/>
          </a:prstGeom>
        </p:spPr>
      </p:pic>
      <p:pic>
        <p:nvPicPr>
          <p:cNvPr id="10" name="Picture 9"/>
          <p:cNvPicPr>
            <a:picLocks noChangeAspect="1"/>
          </p:cNvPicPr>
          <p:nvPr/>
        </p:nvPicPr>
        <p:blipFill>
          <a:blip r:embed="rId7"/>
          <a:stretch>
            <a:fillRect/>
          </a:stretch>
        </p:blipFill>
        <p:spPr>
          <a:xfrm>
            <a:off x="10114271" y="126609"/>
            <a:ext cx="2147211" cy="6348275"/>
          </a:xfrm>
          <a:prstGeom prst="rect">
            <a:avLst/>
          </a:prstGeom>
        </p:spPr>
      </p:pic>
      <p:sp>
        <p:nvSpPr>
          <p:cNvPr id="19" name="TextBox 18"/>
          <p:cNvSpPr txBox="1"/>
          <p:nvPr/>
        </p:nvSpPr>
        <p:spPr>
          <a:xfrm>
            <a:off x="130614" y="1568645"/>
            <a:ext cx="9730815"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On the other hand, these very changes can also give </a:t>
            </a:r>
            <a:r>
              <a:rPr lang="en-US" sz="2400" b="1" dirty="0">
                <a:solidFill>
                  <a:srgbClr val="C00000"/>
                </a:solidFill>
                <a:latin typeface="Tajawal ExtraBold" panose="00000800000000000000" pitchFamily="2" charset="-78"/>
                <a:cs typeface="Tajawal ExtraBold" panose="00000800000000000000" pitchFamily="2" charset="-78"/>
              </a:rPr>
              <a:t>authoritarian regimes</a:t>
            </a:r>
            <a:r>
              <a:rPr lang="en-US" sz="2400" dirty="0">
                <a:solidFill>
                  <a:srgbClr val="0A1F61"/>
                </a:solidFill>
                <a:latin typeface="Tajawal ExtraBold" panose="00000800000000000000" pitchFamily="2" charset="-78"/>
                <a:cs typeface="Tajawal ExtraBold" panose="00000800000000000000" pitchFamily="2" charset="-78"/>
              </a:rPr>
              <a:t> new tools to </a:t>
            </a:r>
            <a:r>
              <a:rPr lang="en-US" sz="2400" b="1" dirty="0">
                <a:solidFill>
                  <a:srgbClr val="C00000"/>
                </a:solidFill>
                <a:latin typeface="Tajawal ExtraBold" panose="00000800000000000000" pitchFamily="2" charset="-78"/>
                <a:cs typeface="Tajawal ExtraBold" panose="00000800000000000000" pitchFamily="2" charset="-78"/>
              </a:rPr>
              <a:t>control</a:t>
            </a:r>
            <a:r>
              <a:rPr lang="en-US" sz="2400" dirty="0">
                <a:solidFill>
                  <a:srgbClr val="0A1F61"/>
                </a:solidFill>
                <a:latin typeface="Tajawal ExtraBold" panose="00000800000000000000" pitchFamily="2" charset="-78"/>
                <a:cs typeface="Tajawal ExtraBold" panose="00000800000000000000" pitchFamily="2" charset="-78"/>
              </a:rPr>
              <a:t> the population, since activities on </a:t>
            </a:r>
            <a:r>
              <a:rPr lang="en-US" sz="2400" b="1" dirty="0">
                <a:solidFill>
                  <a:srgbClr val="C00000"/>
                </a:solidFill>
                <a:latin typeface="Tajawal ExtraBold" panose="00000800000000000000" pitchFamily="2" charset="-78"/>
                <a:cs typeface="Tajawal ExtraBold" panose="00000800000000000000" pitchFamily="2" charset="-78"/>
              </a:rPr>
              <a:t>digital media </a:t>
            </a:r>
            <a:r>
              <a:rPr lang="en-US" sz="2400" dirty="0">
                <a:solidFill>
                  <a:srgbClr val="0A1F61"/>
                </a:solidFill>
                <a:latin typeface="Tajawal ExtraBold" panose="00000800000000000000" pitchFamily="2" charset="-78"/>
                <a:cs typeface="Tajawal ExtraBold" panose="00000800000000000000" pitchFamily="2" charset="-78"/>
              </a:rPr>
              <a:t>are </a:t>
            </a:r>
            <a:r>
              <a:rPr lang="en-US" sz="2400" b="1" dirty="0">
                <a:solidFill>
                  <a:srgbClr val="0A1F61"/>
                </a:solidFill>
                <a:latin typeface="Tajawal ExtraBold" panose="00000800000000000000" pitchFamily="2" charset="-78"/>
                <a:cs typeface="Tajawal ExtraBold" panose="00000800000000000000" pitchFamily="2" charset="-78"/>
              </a:rPr>
              <a:t>easily traceable </a:t>
            </a:r>
            <a:r>
              <a:rPr lang="en-US" sz="2400" dirty="0">
                <a:solidFill>
                  <a:srgbClr val="0A1F61"/>
                </a:solidFill>
                <a:latin typeface="Tajawal ExtraBold" panose="00000800000000000000" pitchFamily="2" charset="-78"/>
                <a:cs typeface="Tajawal ExtraBold" panose="00000800000000000000" pitchFamily="2" charset="-78"/>
              </a:rPr>
              <a:t>and </a:t>
            </a:r>
            <a:r>
              <a:rPr lang="en-US" sz="2400" b="1" dirty="0">
                <a:solidFill>
                  <a:srgbClr val="0A1F61"/>
                </a:solidFill>
                <a:latin typeface="Tajawal ExtraBold" panose="00000800000000000000" pitchFamily="2" charset="-78"/>
                <a:cs typeface="Tajawal ExtraBold" panose="00000800000000000000" pitchFamily="2" charset="-78"/>
              </a:rPr>
              <a:t>subject to </a:t>
            </a:r>
            <a:r>
              <a:rPr lang="en-US" sz="2400" b="1" dirty="0">
                <a:solidFill>
                  <a:srgbClr val="C00000"/>
                </a:solidFill>
                <a:latin typeface="Tajawal ExtraBold" panose="00000800000000000000" pitchFamily="2" charset="-78"/>
                <a:cs typeface="Tajawal ExtraBold" panose="00000800000000000000" pitchFamily="2" charset="-78"/>
              </a:rPr>
              <a:t>surveillance</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Fears of a </a:t>
            </a:r>
            <a:r>
              <a:rPr lang="en-US" sz="2400" b="1" dirty="0">
                <a:solidFill>
                  <a:srgbClr val="C00000"/>
                </a:solidFill>
                <a:latin typeface="Tajawal ExtraBold" panose="00000800000000000000" pitchFamily="2" charset="-78"/>
                <a:cs typeface="Tajawal ExtraBold" panose="00000800000000000000" pitchFamily="2" charset="-78"/>
              </a:rPr>
              <a:t>less controllable public sphere </a:t>
            </a:r>
            <a:r>
              <a:rPr lang="en-US" sz="2400" dirty="0">
                <a:solidFill>
                  <a:srgbClr val="0A1F61"/>
                </a:solidFill>
                <a:latin typeface="Tajawal ExtraBold" panose="00000800000000000000" pitchFamily="2" charset="-78"/>
                <a:cs typeface="Tajawal ExtraBold" panose="00000800000000000000" pitchFamily="2" charset="-78"/>
              </a:rPr>
              <a:t>have led some </a:t>
            </a:r>
            <a:r>
              <a:rPr lang="en-US" sz="2400" b="1" dirty="0">
                <a:solidFill>
                  <a:srgbClr val="0A1F61"/>
                </a:solidFill>
                <a:latin typeface="Tajawal ExtraBold" panose="00000800000000000000" pitchFamily="2" charset="-78"/>
                <a:cs typeface="Tajawal ExtraBold" panose="00000800000000000000" pitchFamily="2" charset="-78"/>
              </a:rPr>
              <a:t>governments</a:t>
            </a:r>
            <a:r>
              <a:rPr lang="en-US" sz="2400" dirty="0">
                <a:solidFill>
                  <a:srgbClr val="0A1F61"/>
                </a:solidFill>
                <a:latin typeface="Tajawal ExtraBold" panose="00000800000000000000" pitchFamily="2" charset="-78"/>
                <a:cs typeface="Tajawal ExtraBold" panose="00000800000000000000" pitchFamily="2" charset="-78"/>
              </a:rPr>
              <a:t>, for example in </a:t>
            </a:r>
            <a:r>
              <a:rPr lang="en-US" sz="2400" b="1" dirty="0">
                <a:solidFill>
                  <a:srgbClr val="C00000"/>
                </a:solidFill>
                <a:latin typeface="Tajawal ExtraBold" panose="00000800000000000000" pitchFamily="2" charset="-78"/>
                <a:cs typeface="Tajawal ExtraBold" panose="00000800000000000000" pitchFamily="2" charset="-78"/>
              </a:rPr>
              <a:t>North Korea</a:t>
            </a:r>
            <a:r>
              <a:rPr lang="en-US" sz="2400" dirty="0">
                <a:solidFill>
                  <a:srgbClr val="0A1F61"/>
                </a:solidFill>
                <a:latin typeface="Tajawal ExtraBold" panose="00000800000000000000" pitchFamily="2" charset="-78"/>
                <a:cs typeface="Tajawal ExtraBold" panose="00000800000000000000" pitchFamily="2" charset="-78"/>
              </a:rPr>
              <a:t>, to </a:t>
            </a:r>
            <a:r>
              <a:rPr lang="en-US" sz="2400" b="1" dirty="0">
                <a:solidFill>
                  <a:srgbClr val="C00000"/>
                </a:solidFill>
                <a:latin typeface="Tajawal ExtraBold" panose="00000800000000000000" pitchFamily="2" charset="-78"/>
                <a:cs typeface="Tajawal ExtraBold" panose="00000800000000000000" pitchFamily="2" charset="-78"/>
              </a:rPr>
              <a:t>restrict access to some digital services </a:t>
            </a:r>
            <a:r>
              <a:rPr lang="en-US" sz="2400" dirty="0">
                <a:solidFill>
                  <a:srgbClr val="0A1F61"/>
                </a:solidFill>
                <a:latin typeface="Tajawal ExtraBold" panose="00000800000000000000" pitchFamily="2" charset="-78"/>
                <a:cs typeface="Tajawal ExtraBold" panose="00000800000000000000" pitchFamily="2" charset="-78"/>
              </a:rPr>
              <a:t>within the country.</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This can have repercussions not only on </a:t>
            </a:r>
            <a:r>
              <a:rPr lang="en-US" sz="2400" b="1" dirty="0">
                <a:solidFill>
                  <a:srgbClr val="C00000"/>
                </a:solidFill>
                <a:latin typeface="Tajawal ExtraBold" panose="00000800000000000000" pitchFamily="2" charset="-78"/>
                <a:cs typeface="Tajawal ExtraBold" panose="00000800000000000000" pitchFamily="2" charset="-78"/>
              </a:rPr>
              <a:t>freedom of speech</a:t>
            </a:r>
            <a:r>
              <a:rPr lang="en-US" sz="2400" dirty="0">
                <a:solidFill>
                  <a:srgbClr val="0A1F61"/>
                </a:solidFill>
                <a:latin typeface="Tajawal ExtraBold" panose="00000800000000000000" pitchFamily="2" charset="-78"/>
                <a:cs typeface="Tajawal ExtraBold" panose="00000800000000000000" pitchFamily="2" charset="-78"/>
              </a:rPr>
              <a:t>, but also on </a:t>
            </a:r>
            <a:r>
              <a:rPr lang="en-US" sz="2400" b="1" dirty="0">
                <a:solidFill>
                  <a:srgbClr val="C00000"/>
                </a:solidFill>
                <a:latin typeface="Tajawal ExtraBold" panose="00000800000000000000" pitchFamily="2" charset="-78"/>
                <a:cs typeface="Tajawal ExtraBold" panose="00000800000000000000" pitchFamily="2" charset="-78"/>
              </a:rPr>
              <a:t>economic development</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6" name="Picture 5">
            <a:extLst>
              <a:ext uri="{FF2B5EF4-FFF2-40B4-BE49-F238E27FC236}">
                <a16:creationId xmlns:a16="http://schemas.microsoft.com/office/drawing/2014/main" id="{13833091-6285-4548-9796-D100E71ABBF0}"/>
              </a:ext>
            </a:extLst>
          </p:cNvPr>
          <p:cNvPicPr>
            <a:picLocks noChangeAspect="1"/>
          </p:cNvPicPr>
          <p:nvPr/>
        </p:nvPicPr>
        <p:blipFill>
          <a:blip r:embed="rId8"/>
          <a:stretch>
            <a:fillRect/>
          </a:stretch>
        </p:blipFill>
        <p:spPr>
          <a:xfrm>
            <a:off x="9468842" y="85570"/>
            <a:ext cx="2857500" cy="1600200"/>
          </a:xfrm>
          <a:prstGeom prst="rect">
            <a:avLst/>
          </a:prstGeom>
        </p:spPr>
      </p:pic>
    </p:spTree>
    <p:extLst>
      <p:ext uri="{BB962C8B-B14F-4D97-AF65-F5344CB8AC3E}">
        <p14:creationId xmlns:p14="http://schemas.microsoft.com/office/powerpoint/2010/main" val="3824218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87594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4440" y="6330462"/>
            <a:ext cx="578070" cy="518382"/>
          </a:xfrm>
          <a:prstGeom prst="rect">
            <a:avLst/>
          </a:prstGeom>
        </p:spPr>
      </p:pic>
      <p:pic>
        <p:nvPicPr>
          <p:cNvPr id="3" name="Picture 2"/>
          <p:cNvPicPr>
            <a:picLocks noChangeAspect="1"/>
          </p:cNvPicPr>
          <p:nvPr/>
        </p:nvPicPr>
        <p:blipFill>
          <a:blip r:embed="rId4"/>
          <a:stretch>
            <a:fillRect/>
          </a:stretch>
        </p:blipFill>
        <p:spPr>
          <a:xfrm>
            <a:off x="2532063" y="644341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69346" y="347716"/>
            <a:ext cx="4533311"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Digital Divide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9870881" y="-27434"/>
            <a:ext cx="2446338" cy="6912868"/>
          </a:xfrm>
          <a:prstGeom prst="rect">
            <a:avLst/>
          </a:prstGeom>
        </p:spPr>
      </p:pic>
      <p:pic>
        <p:nvPicPr>
          <p:cNvPr id="10" name="Picture 9"/>
          <p:cNvPicPr>
            <a:picLocks noChangeAspect="1"/>
          </p:cNvPicPr>
          <p:nvPr/>
        </p:nvPicPr>
        <p:blipFill>
          <a:blip r:embed="rId7"/>
          <a:stretch>
            <a:fillRect/>
          </a:stretch>
        </p:blipFill>
        <p:spPr>
          <a:xfrm>
            <a:off x="9445185" y="112542"/>
            <a:ext cx="2698018" cy="6535706"/>
          </a:xfrm>
          <a:prstGeom prst="rect">
            <a:avLst/>
          </a:prstGeom>
        </p:spPr>
      </p:pic>
      <p:sp>
        <p:nvSpPr>
          <p:cNvPr id="19" name="TextBox 18"/>
          <p:cNvSpPr txBox="1"/>
          <p:nvPr/>
        </p:nvSpPr>
        <p:spPr>
          <a:xfrm>
            <a:off x="44888" y="1413865"/>
            <a:ext cx="9290754"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Non‐democratic governments</a:t>
            </a:r>
            <a:r>
              <a:rPr lang="en-US" sz="2400" dirty="0">
                <a:solidFill>
                  <a:srgbClr val="0A1F61"/>
                </a:solidFill>
                <a:latin typeface="Tajawal ExtraBold" panose="00000800000000000000" pitchFamily="2" charset="-78"/>
                <a:cs typeface="Tajawal ExtraBold" panose="00000800000000000000" pitchFamily="2" charset="-78"/>
              </a:rPr>
              <a:t>, such as </a:t>
            </a:r>
            <a:r>
              <a:rPr lang="en-US" sz="2400" b="1" dirty="0">
                <a:solidFill>
                  <a:srgbClr val="C00000"/>
                </a:solidFill>
                <a:latin typeface="Tajawal ExtraBold" panose="00000800000000000000" pitchFamily="2" charset="-78"/>
                <a:cs typeface="Tajawal ExtraBold" panose="00000800000000000000" pitchFamily="2" charset="-78"/>
              </a:rPr>
              <a:t>China’s</a:t>
            </a:r>
            <a:r>
              <a:rPr lang="en-US" sz="2400" dirty="0">
                <a:solidFill>
                  <a:srgbClr val="0A1F61"/>
                </a:solidFill>
                <a:latin typeface="Tajawal ExtraBold" panose="00000800000000000000" pitchFamily="2" charset="-78"/>
                <a:cs typeface="Tajawal ExtraBold" panose="00000800000000000000" pitchFamily="2" charset="-78"/>
              </a:rPr>
              <a:t>, tend to exercise a very tight </a:t>
            </a:r>
            <a:r>
              <a:rPr lang="en-US" sz="2400" b="1" dirty="0">
                <a:solidFill>
                  <a:srgbClr val="C00000"/>
                </a:solidFill>
                <a:latin typeface="Tajawal ExtraBold" panose="00000800000000000000" pitchFamily="2" charset="-78"/>
                <a:cs typeface="Tajawal ExtraBold" panose="00000800000000000000" pitchFamily="2" charset="-78"/>
              </a:rPr>
              <a:t>control on information flows</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a:t>
            </a:r>
            <a:r>
              <a:rPr lang="en-US" sz="2400" b="1" dirty="0">
                <a:solidFill>
                  <a:srgbClr val="C00000"/>
                </a:solidFill>
                <a:latin typeface="Tajawal ExtraBold" panose="00000800000000000000" pitchFamily="2" charset="-78"/>
                <a:cs typeface="Tajawal ExtraBold" panose="00000800000000000000" pitchFamily="2" charset="-78"/>
              </a:rPr>
              <a:t>Chinese government </a:t>
            </a:r>
            <a:r>
              <a:rPr lang="en-US" sz="2400" dirty="0">
                <a:solidFill>
                  <a:srgbClr val="0A1F61"/>
                </a:solidFill>
                <a:latin typeface="Tajawal ExtraBold" panose="00000800000000000000" pitchFamily="2" charset="-78"/>
                <a:cs typeface="Tajawal ExtraBold" panose="00000800000000000000" pitchFamily="2" charset="-78"/>
              </a:rPr>
              <a:t>filters unwanted content through its “</a:t>
            </a:r>
            <a:r>
              <a:rPr lang="en-US" sz="2400" b="1" dirty="0">
                <a:solidFill>
                  <a:srgbClr val="C00000"/>
                </a:solidFill>
                <a:latin typeface="Tajawal ExtraBold" panose="00000800000000000000" pitchFamily="2" charset="-78"/>
                <a:cs typeface="Tajawal ExtraBold" panose="00000800000000000000" pitchFamily="2" charset="-78"/>
              </a:rPr>
              <a:t>Great Firewall of China</a:t>
            </a:r>
            <a:r>
              <a:rPr lang="en-US" sz="2400" dirty="0">
                <a:solidFill>
                  <a:srgbClr val="0A1F61"/>
                </a:solidFill>
                <a:latin typeface="Tajawal ExtraBold" panose="00000800000000000000" pitchFamily="2" charset="-78"/>
                <a:cs typeface="Tajawal ExtraBold" panose="00000800000000000000" pitchFamily="2" charset="-78"/>
              </a:rPr>
              <a:t>,” a set of </a:t>
            </a:r>
            <a:r>
              <a:rPr lang="en-US" sz="2400" b="1" dirty="0">
                <a:solidFill>
                  <a:srgbClr val="C00000"/>
                </a:solidFill>
                <a:latin typeface="Tajawal ExtraBold" panose="00000800000000000000" pitchFamily="2" charset="-78"/>
                <a:cs typeface="Tajawal ExtraBold" panose="00000800000000000000" pitchFamily="2" charset="-78"/>
              </a:rPr>
              <a:t>algorithms</a:t>
            </a:r>
            <a:r>
              <a:rPr lang="en-US" sz="2400" dirty="0">
                <a:solidFill>
                  <a:srgbClr val="0A1F61"/>
                </a:solidFill>
                <a:latin typeface="Tajawal ExtraBold" panose="00000800000000000000" pitchFamily="2" charset="-78"/>
                <a:cs typeface="Tajawal ExtraBold" panose="00000800000000000000" pitchFamily="2" charset="-78"/>
              </a:rPr>
              <a:t> and other technologies that select sources and prevent the passage of certain types of information.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Users</a:t>
            </a:r>
            <a:r>
              <a:rPr lang="en-US" sz="2400" dirty="0">
                <a:solidFill>
                  <a:srgbClr val="0A1F61"/>
                </a:solidFill>
                <a:latin typeface="Tajawal ExtraBold" panose="00000800000000000000" pitchFamily="2" charset="-78"/>
                <a:cs typeface="Tajawal ExtraBold" panose="00000800000000000000" pitchFamily="2" charset="-78"/>
              </a:rPr>
              <a:t> of that country’s internet are denied access to a number of </a:t>
            </a:r>
            <a:r>
              <a:rPr lang="en-US" sz="2400" b="1" dirty="0">
                <a:solidFill>
                  <a:srgbClr val="C00000"/>
                </a:solidFill>
                <a:latin typeface="Tajawal ExtraBold" panose="00000800000000000000" pitchFamily="2" charset="-78"/>
                <a:cs typeface="Tajawal ExtraBold" panose="00000800000000000000" pitchFamily="2" charset="-78"/>
              </a:rPr>
              <a:t>websites</a:t>
            </a:r>
            <a:r>
              <a:rPr lang="en-US" sz="2400" dirty="0">
                <a:solidFill>
                  <a:srgbClr val="0A1F61"/>
                </a:solidFill>
                <a:latin typeface="Tajawal ExtraBold" panose="00000800000000000000" pitchFamily="2" charset="-78"/>
                <a:cs typeface="Tajawal ExtraBold" panose="00000800000000000000" pitchFamily="2" charset="-78"/>
              </a:rPr>
              <a:t> and online resources, for example </a:t>
            </a:r>
            <a:r>
              <a:rPr lang="en-US" sz="2400" b="1" dirty="0">
                <a:solidFill>
                  <a:srgbClr val="C00000"/>
                </a:solidFill>
                <a:latin typeface="Tajawal ExtraBold" panose="00000800000000000000" pitchFamily="2" charset="-78"/>
                <a:cs typeface="Tajawal ExtraBold" panose="00000800000000000000" pitchFamily="2" charset="-78"/>
              </a:rPr>
              <a:t>newspapers</a:t>
            </a:r>
            <a:r>
              <a:rPr lang="en-US" sz="2400" dirty="0">
                <a:solidFill>
                  <a:srgbClr val="0A1F61"/>
                </a:solidFill>
                <a:latin typeface="Tajawal ExtraBold" panose="00000800000000000000" pitchFamily="2" charset="-78"/>
                <a:cs typeface="Tajawal ExtraBold" panose="00000800000000000000" pitchFamily="2" charset="-78"/>
              </a:rPr>
              <a:t> that publish information </a:t>
            </a:r>
            <a:r>
              <a:rPr lang="en-US" sz="2400" b="1" dirty="0">
                <a:solidFill>
                  <a:srgbClr val="C00000"/>
                </a:solidFill>
                <a:latin typeface="Tajawal ExtraBold" panose="00000800000000000000" pitchFamily="2" charset="-78"/>
                <a:cs typeface="Tajawal ExtraBold" panose="00000800000000000000" pitchFamily="2" charset="-78"/>
              </a:rPr>
              <a:t>against the government</a:t>
            </a:r>
            <a:r>
              <a:rPr lang="en-US" sz="2400" dirty="0">
                <a:solidFill>
                  <a:srgbClr val="0A1F61"/>
                </a:solidFill>
                <a:latin typeface="Tajawal ExtraBold" panose="00000800000000000000" pitchFamily="2" charset="-78"/>
                <a:cs typeface="Tajawal ExtraBold" panose="00000800000000000000" pitchFamily="2" charset="-78"/>
              </a:rPr>
              <a:t>. </a:t>
            </a:r>
          </a:p>
        </p:txBody>
      </p:sp>
      <p:pic>
        <p:nvPicPr>
          <p:cNvPr id="12" name="Picture 11">
            <a:extLst>
              <a:ext uri="{FF2B5EF4-FFF2-40B4-BE49-F238E27FC236}">
                <a16:creationId xmlns:a16="http://schemas.microsoft.com/office/drawing/2014/main" id="{8E97ADA3-DC6F-4DD9-BD74-C499C4FEDD1A}"/>
              </a:ext>
            </a:extLst>
          </p:cNvPr>
          <p:cNvPicPr>
            <a:picLocks noChangeAspect="1"/>
          </p:cNvPicPr>
          <p:nvPr/>
        </p:nvPicPr>
        <p:blipFill>
          <a:blip r:embed="rId8"/>
          <a:stretch>
            <a:fillRect/>
          </a:stretch>
        </p:blipFill>
        <p:spPr>
          <a:xfrm>
            <a:off x="9421368" y="1551595"/>
            <a:ext cx="2857500" cy="2182540"/>
          </a:xfrm>
          <a:prstGeom prst="rect">
            <a:avLst/>
          </a:prstGeom>
        </p:spPr>
      </p:pic>
    </p:spTree>
    <p:extLst>
      <p:ext uri="{BB962C8B-B14F-4D97-AF65-F5344CB8AC3E}">
        <p14:creationId xmlns:p14="http://schemas.microsoft.com/office/powerpoint/2010/main" val="34893032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67899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4440" y="6405065"/>
            <a:ext cx="494878" cy="443780"/>
          </a:xfrm>
          <a:prstGeom prst="rect">
            <a:avLst/>
          </a:prstGeom>
        </p:spPr>
      </p:pic>
      <p:pic>
        <p:nvPicPr>
          <p:cNvPr id="3" name="Picture 2"/>
          <p:cNvPicPr>
            <a:picLocks noChangeAspect="1"/>
          </p:cNvPicPr>
          <p:nvPr/>
        </p:nvPicPr>
        <p:blipFill>
          <a:blip r:embed="rId4"/>
          <a:stretch>
            <a:fillRect/>
          </a:stretch>
        </p:blipFill>
        <p:spPr>
          <a:xfrm>
            <a:off x="2532063" y="655641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9596" y="397229"/>
            <a:ext cx="4568317"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Digital Divide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12404" y="118221"/>
            <a:ext cx="2606348" cy="6508734"/>
          </a:xfrm>
          <a:prstGeom prst="rect">
            <a:avLst/>
          </a:prstGeom>
        </p:spPr>
      </p:pic>
      <p:sp>
        <p:nvSpPr>
          <p:cNvPr id="19" name="TextBox 18"/>
          <p:cNvSpPr txBox="1"/>
          <p:nvPr/>
        </p:nvSpPr>
        <p:spPr>
          <a:xfrm>
            <a:off x="85725" y="1398401"/>
            <a:ext cx="9509606"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some of these problems exist in many </a:t>
            </a:r>
            <a:r>
              <a:rPr lang="en-US" sz="2400" b="1" dirty="0">
                <a:solidFill>
                  <a:srgbClr val="C00000"/>
                </a:solidFill>
                <a:latin typeface="Tajawal ExtraBold" panose="00000800000000000000" pitchFamily="2" charset="-78"/>
                <a:cs typeface="Tajawal ExtraBold" panose="00000800000000000000" pitchFamily="2" charset="-78"/>
              </a:rPr>
              <a:t>democratic countries</a:t>
            </a:r>
            <a:r>
              <a:rPr lang="en-US" sz="2400" dirty="0">
                <a:solidFill>
                  <a:srgbClr val="0A1F61"/>
                </a:solidFill>
                <a:latin typeface="Tajawal ExtraBold" panose="00000800000000000000" pitchFamily="2" charset="-78"/>
                <a:cs typeface="Tajawal ExtraBold" panose="00000800000000000000" pitchFamily="2" charset="-78"/>
              </a:rPr>
              <a:t>, which may resort to </a:t>
            </a:r>
            <a:r>
              <a:rPr lang="en-US" sz="2400" b="1" dirty="0">
                <a:solidFill>
                  <a:srgbClr val="C00000"/>
                </a:solidFill>
                <a:latin typeface="Tajawal ExtraBold" panose="00000800000000000000" pitchFamily="2" charset="-78"/>
                <a:cs typeface="Tajawal ExtraBold" panose="00000800000000000000" pitchFamily="2" charset="-78"/>
              </a:rPr>
              <a:t>censorship, filters</a:t>
            </a:r>
            <a:r>
              <a:rPr lang="en-US" sz="2400" dirty="0">
                <a:solidFill>
                  <a:srgbClr val="0A1F61"/>
                </a:solidFill>
                <a:latin typeface="Tajawal ExtraBold" panose="00000800000000000000" pitchFamily="2" charset="-78"/>
                <a:cs typeface="Tajawal ExtraBold" panose="00000800000000000000" pitchFamily="2" charset="-78"/>
              </a:rPr>
              <a:t>, or other measures that r</a:t>
            </a:r>
            <a:r>
              <a:rPr lang="en-US" sz="2400" b="1" dirty="0">
                <a:solidFill>
                  <a:srgbClr val="C00000"/>
                </a:solidFill>
                <a:latin typeface="Tajawal ExtraBold" panose="00000800000000000000" pitchFamily="2" charset="-78"/>
                <a:cs typeface="Tajawal ExtraBold" panose="00000800000000000000" pitchFamily="2" charset="-78"/>
              </a:rPr>
              <a:t>estrict freedom of expression through digital media</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sum, </a:t>
            </a:r>
            <a:r>
              <a:rPr lang="en-US" sz="2400" b="1" dirty="0">
                <a:solidFill>
                  <a:srgbClr val="C00000"/>
                </a:solidFill>
                <a:latin typeface="Tajawal ExtraBold" panose="00000800000000000000" pitchFamily="2" charset="-78"/>
                <a:cs typeface="Tajawal ExtraBold" panose="00000800000000000000" pitchFamily="2" charset="-78"/>
              </a:rPr>
              <a:t>freedom of expression </a:t>
            </a:r>
            <a:r>
              <a:rPr lang="en-US" sz="2400" dirty="0">
                <a:solidFill>
                  <a:srgbClr val="0A1F61"/>
                </a:solidFill>
                <a:latin typeface="Tajawal ExtraBold" panose="00000800000000000000" pitchFamily="2" charset="-78"/>
                <a:cs typeface="Tajawal ExtraBold" panose="00000800000000000000" pitchFamily="2" charset="-78"/>
              </a:rPr>
              <a:t>and the </a:t>
            </a:r>
            <a:r>
              <a:rPr lang="en-US" sz="2400" b="1" dirty="0">
                <a:solidFill>
                  <a:srgbClr val="C00000"/>
                </a:solidFill>
                <a:latin typeface="Tajawal ExtraBold" panose="00000800000000000000" pitchFamily="2" charset="-78"/>
                <a:cs typeface="Tajawal ExtraBold" panose="00000800000000000000" pitchFamily="2" charset="-78"/>
              </a:rPr>
              <a:t>right to access information</a:t>
            </a:r>
            <a:r>
              <a:rPr lang="en-US" sz="2400" dirty="0">
                <a:solidFill>
                  <a:srgbClr val="0A1F61"/>
                </a:solidFill>
                <a:latin typeface="Tajawal ExtraBold" panose="00000800000000000000" pitchFamily="2" charset="-78"/>
                <a:cs typeface="Tajawal ExtraBold" panose="00000800000000000000" pitchFamily="2" charset="-78"/>
              </a:rPr>
              <a:t> cannot be taken for granted, but rather need continuous revisions and </a:t>
            </a:r>
            <a:r>
              <a:rPr lang="en-US" sz="2400" b="1" dirty="0">
                <a:solidFill>
                  <a:srgbClr val="0A1F61"/>
                </a:solidFill>
                <a:latin typeface="Tajawal ExtraBold" panose="00000800000000000000" pitchFamily="2" charset="-78"/>
                <a:cs typeface="Tajawal ExtraBold" panose="00000800000000000000" pitchFamily="2" charset="-78"/>
              </a:rPr>
              <a:t>negotiations</a:t>
            </a:r>
            <a:r>
              <a:rPr lang="en-US" sz="2400" dirty="0">
                <a:solidFill>
                  <a:srgbClr val="0A1F61"/>
                </a:solidFill>
                <a:latin typeface="Tajawal ExtraBold" panose="00000800000000000000" pitchFamily="2" charset="-78"/>
                <a:cs typeface="Tajawal ExtraBold" panose="00000800000000000000" pitchFamily="2" charset="-78"/>
              </a:rPr>
              <a:t>, and are at the center of frequent </a:t>
            </a:r>
            <a:r>
              <a:rPr lang="en-US" sz="2400" b="1" dirty="0">
                <a:solidFill>
                  <a:srgbClr val="C00000"/>
                </a:solidFill>
                <a:latin typeface="Tajawal ExtraBold" panose="00000800000000000000" pitchFamily="2" charset="-78"/>
                <a:cs typeface="Tajawal ExtraBold" panose="00000800000000000000" pitchFamily="2" charset="-78"/>
              </a:rPr>
              <a:t>legal and political battles </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As a response, some </a:t>
            </a:r>
            <a:r>
              <a:rPr lang="en-US" sz="2400" b="1" dirty="0">
                <a:solidFill>
                  <a:srgbClr val="C00000"/>
                </a:solidFill>
                <a:latin typeface="Tajawal ExtraBold" panose="00000800000000000000" pitchFamily="2" charset="-78"/>
                <a:cs typeface="Tajawal ExtraBold" panose="00000800000000000000" pitchFamily="2" charset="-78"/>
              </a:rPr>
              <a:t>countries</a:t>
            </a:r>
            <a:r>
              <a:rPr lang="en-US" sz="2400" dirty="0">
                <a:solidFill>
                  <a:srgbClr val="0A1F61"/>
                </a:solidFill>
                <a:latin typeface="Tajawal ExtraBold" panose="00000800000000000000" pitchFamily="2" charset="-78"/>
                <a:cs typeface="Tajawal ExtraBold" panose="00000800000000000000" pitchFamily="2" charset="-78"/>
              </a:rPr>
              <a:t> have discussed and implemented initiatives to protect </a:t>
            </a:r>
            <a:r>
              <a:rPr lang="en-US" sz="2400" b="1" dirty="0">
                <a:solidFill>
                  <a:srgbClr val="C00000"/>
                </a:solidFill>
                <a:latin typeface="Tajawal ExtraBold" panose="00000800000000000000" pitchFamily="2" charset="-78"/>
                <a:cs typeface="Tajawal ExtraBold" panose="00000800000000000000" pitchFamily="2" charset="-78"/>
              </a:rPr>
              <a:t>freedom of expression and transparency</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11" name="Picture 10">
            <a:extLst>
              <a:ext uri="{FF2B5EF4-FFF2-40B4-BE49-F238E27FC236}">
                <a16:creationId xmlns:a16="http://schemas.microsoft.com/office/drawing/2014/main" id="{3E9EDCFB-D917-4D9D-8DF8-72E2AFBC2D52}"/>
              </a:ext>
            </a:extLst>
          </p:cNvPr>
          <p:cNvPicPr>
            <a:picLocks noChangeAspect="1"/>
          </p:cNvPicPr>
          <p:nvPr/>
        </p:nvPicPr>
        <p:blipFill>
          <a:blip r:embed="rId8"/>
          <a:stretch>
            <a:fillRect/>
          </a:stretch>
        </p:blipFill>
        <p:spPr>
          <a:xfrm>
            <a:off x="9718429" y="1398864"/>
            <a:ext cx="2543175" cy="2455422"/>
          </a:xfrm>
          <a:prstGeom prst="rect">
            <a:avLst/>
          </a:prstGeom>
        </p:spPr>
      </p:pic>
    </p:spTree>
    <p:extLst>
      <p:ext uri="{BB962C8B-B14F-4D97-AF65-F5344CB8AC3E}">
        <p14:creationId xmlns:p14="http://schemas.microsoft.com/office/powerpoint/2010/main" val="13185992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53831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4440" y="6329375"/>
            <a:ext cx="579283" cy="519470"/>
          </a:xfrm>
          <a:prstGeom prst="rect">
            <a:avLst/>
          </a:prstGeom>
        </p:spPr>
      </p:pic>
      <p:pic>
        <p:nvPicPr>
          <p:cNvPr id="3" name="Picture 2"/>
          <p:cNvPicPr>
            <a:picLocks noChangeAspect="1"/>
          </p:cNvPicPr>
          <p:nvPr/>
        </p:nvPicPr>
        <p:blipFill>
          <a:blip r:embed="rId4"/>
          <a:stretch>
            <a:fillRect/>
          </a:stretch>
        </p:blipFill>
        <p:spPr>
          <a:xfrm>
            <a:off x="2532063" y="648669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9597" y="397229"/>
            <a:ext cx="4877806"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Digital Divide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9988062" y="-27434"/>
            <a:ext cx="2329157" cy="6912868"/>
          </a:xfrm>
          <a:prstGeom prst="rect">
            <a:avLst/>
          </a:prstGeom>
        </p:spPr>
      </p:pic>
      <p:pic>
        <p:nvPicPr>
          <p:cNvPr id="10" name="Picture 9"/>
          <p:cNvPicPr>
            <a:picLocks noChangeAspect="1"/>
          </p:cNvPicPr>
          <p:nvPr/>
        </p:nvPicPr>
        <p:blipFill>
          <a:blip r:embed="rId7"/>
          <a:stretch>
            <a:fillRect/>
          </a:stretch>
        </p:blipFill>
        <p:spPr>
          <a:xfrm>
            <a:off x="9538706" y="112541"/>
            <a:ext cx="2694456" cy="6578988"/>
          </a:xfrm>
          <a:prstGeom prst="rect">
            <a:avLst/>
          </a:prstGeom>
        </p:spPr>
      </p:pic>
      <p:sp>
        <p:nvSpPr>
          <p:cNvPr id="19" name="TextBox 18"/>
          <p:cNvSpPr txBox="1"/>
          <p:nvPr/>
        </p:nvSpPr>
        <p:spPr>
          <a:xfrm>
            <a:off x="194440" y="1663143"/>
            <a:ext cx="9169442"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Through a series of </a:t>
            </a:r>
            <a:r>
              <a:rPr lang="en-US" sz="2400" b="1" dirty="0">
                <a:solidFill>
                  <a:srgbClr val="C00000"/>
                </a:solidFill>
                <a:latin typeface="Tajawal ExtraBold" panose="00000800000000000000" pitchFamily="2" charset="-78"/>
                <a:cs typeface="Tajawal ExtraBold" panose="00000800000000000000" pitchFamily="2" charset="-78"/>
              </a:rPr>
              <a:t>laws</a:t>
            </a:r>
            <a:r>
              <a:rPr lang="en-US" sz="2400" dirty="0">
                <a:solidFill>
                  <a:srgbClr val="0A1F61"/>
                </a:solidFill>
                <a:latin typeface="Tajawal ExtraBold" panose="00000800000000000000" pitchFamily="2" charset="-78"/>
                <a:cs typeface="Tajawal ExtraBold" panose="00000800000000000000" pitchFamily="2" charset="-78"/>
              </a:rPr>
              <a:t> developed in the </a:t>
            </a:r>
            <a:r>
              <a:rPr lang="en-US" sz="2400" b="1" dirty="0">
                <a:solidFill>
                  <a:srgbClr val="C00000"/>
                </a:solidFill>
                <a:latin typeface="Tajawal ExtraBold" panose="00000800000000000000" pitchFamily="2" charset="-78"/>
                <a:cs typeface="Tajawal ExtraBold" panose="00000800000000000000" pitchFamily="2" charset="-78"/>
              </a:rPr>
              <a:t>2010s</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Iceland</a:t>
            </a:r>
            <a:r>
              <a:rPr lang="en-US" sz="2400" dirty="0">
                <a:solidFill>
                  <a:srgbClr val="0A1F61"/>
                </a:solidFill>
                <a:latin typeface="Tajawal ExtraBold" panose="00000800000000000000" pitchFamily="2" charset="-78"/>
                <a:cs typeface="Tajawal ExtraBold" panose="00000800000000000000" pitchFamily="2" charset="-78"/>
              </a:rPr>
              <a:t> has set the goal of becoming a </a:t>
            </a:r>
            <a:r>
              <a:rPr lang="en-US" sz="2400" b="1" dirty="0">
                <a:solidFill>
                  <a:srgbClr val="C00000"/>
                </a:solidFill>
                <a:latin typeface="Tajawal ExtraBold" panose="00000800000000000000" pitchFamily="2" charset="-78"/>
                <a:cs typeface="Tajawal ExtraBold" panose="00000800000000000000" pitchFamily="2" charset="-78"/>
              </a:rPr>
              <a:t>safe haven </a:t>
            </a:r>
            <a:r>
              <a:rPr lang="en-US" sz="2400" dirty="0">
                <a:solidFill>
                  <a:srgbClr val="0A1F61"/>
                </a:solidFill>
                <a:latin typeface="Tajawal ExtraBold" panose="00000800000000000000" pitchFamily="2" charset="-78"/>
                <a:cs typeface="Tajawal ExtraBold" panose="00000800000000000000" pitchFamily="2" charset="-78"/>
              </a:rPr>
              <a:t>that </a:t>
            </a:r>
            <a:r>
              <a:rPr lang="en-US" sz="2400" b="1" dirty="0">
                <a:solidFill>
                  <a:srgbClr val="0A1F61"/>
                </a:solidFill>
                <a:latin typeface="Tajawal ExtraBold" panose="00000800000000000000" pitchFamily="2" charset="-78"/>
                <a:cs typeface="Tajawal ExtraBold" panose="00000800000000000000" pitchFamily="2" charset="-78"/>
              </a:rPr>
              <a:t>protects journalists, internet users, and publishers around the world</a:t>
            </a:r>
            <a:r>
              <a:rPr lang="en-US" sz="2400" dirty="0">
                <a:solidFill>
                  <a:srgbClr val="0A1F61"/>
                </a:solidFill>
                <a:latin typeface="Tajawal ExtraBold" panose="00000800000000000000" pitchFamily="2" charset="-78"/>
                <a:cs typeface="Tajawal ExtraBold" panose="00000800000000000000" pitchFamily="2" charset="-78"/>
              </a:rPr>
              <a:t>, while at the same time imposing increased </a:t>
            </a:r>
            <a:r>
              <a:rPr lang="en-US" sz="2400" b="1" dirty="0">
                <a:solidFill>
                  <a:srgbClr val="0A1F61"/>
                </a:solidFill>
                <a:latin typeface="Tajawal ExtraBold" panose="00000800000000000000" pitchFamily="2" charset="-78"/>
                <a:cs typeface="Tajawal ExtraBold" panose="00000800000000000000" pitchFamily="2" charset="-78"/>
              </a:rPr>
              <a:t>transparency to the government</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These </a:t>
            </a:r>
            <a:r>
              <a:rPr lang="en-US" sz="2400" b="1" dirty="0">
                <a:solidFill>
                  <a:srgbClr val="C00000"/>
                </a:solidFill>
                <a:latin typeface="Tajawal ExtraBold" panose="00000800000000000000" pitchFamily="2" charset="-78"/>
                <a:cs typeface="Tajawal ExtraBold" panose="00000800000000000000" pitchFamily="2" charset="-78"/>
              </a:rPr>
              <a:t>laws</a:t>
            </a:r>
            <a:r>
              <a:rPr lang="en-US" sz="2400" dirty="0">
                <a:solidFill>
                  <a:srgbClr val="0A1F61"/>
                </a:solidFill>
                <a:latin typeface="Tajawal ExtraBold" panose="00000800000000000000" pitchFamily="2" charset="-78"/>
                <a:cs typeface="Tajawal ExtraBold" panose="00000800000000000000" pitchFamily="2" charset="-78"/>
              </a:rPr>
              <a:t> also aim to attract </a:t>
            </a:r>
            <a:r>
              <a:rPr lang="en-US" sz="2400" b="1" dirty="0">
                <a:solidFill>
                  <a:srgbClr val="0A1F61"/>
                </a:solidFill>
                <a:latin typeface="Tajawal ExtraBold" panose="00000800000000000000" pitchFamily="2" charset="-78"/>
                <a:cs typeface="Tajawal ExtraBold" panose="00000800000000000000" pitchFamily="2" charset="-78"/>
              </a:rPr>
              <a:t>publishers, databases, and internet providers </a:t>
            </a:r>
            <a:r>
              <a:rPr lang="en-US" sz="2400" dirty="0">
                <a:solidFill>
                  <a:srgbClr val="0A1F61"/>
                </a:solidFill>
                <a:latin typeface="Tajawal ExtraBold" panose="00000800000000000000" pitchFamily="2" charset="-78"/>
                <a:cs typeface="Tajawal ExtraBold" panose="00000800000000000000" pitchFamily="2" charset="-78"/>
              </a:rPr>
              <a:t>to the </a:t>
            </a:r>
            <a:r>
              <a:rPr lang="en-US" sz="2400" b="1" dirty="0">
                <a:solidFill>
                  <a:srgbClr val="C00000"/>
                </a:solidFill>
                <a:latin typeface="Tajawal ExtraBold" panose="00000800000000000000" pitchFamily="2" charset="-78"/>
                <a:cs typeface="Tajawal ExtraBold" panose="00000800000000000000" pitchFamily="2" charset="-78"/>
              </a:rPr>
              <a:t>Icelandic market</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11" name="Picture 10">
            <a:extLst>
              <a:ext uri="{FF2B5EF4-FFF2-40B4-BE49-F238E27FC236}">
                <a16:creationId xmlns:a16="http://schemas.microsoft.com/office/drawing/2014/main" id="{95DFE694-EA05-458A-9975-1A485B83B133}"/>
              </a:ext>
            </a:extLst>
          </p:cNvPr>
          <p:cNvPicPr>
            <a:picLocks noChangeAspect="1"/>
          </p:cNvPicPr>
          <p:nvPr/>
        </p:nvPicPr>
        <p:blipFill rotWithShape="1">
          <a:blip r:embed="rId8"/>
          <a:srcRect b="11190"/>
          <a:stretch/>
        </p:blipFill>
        <p:spPr>
          <a:xfrm>
            <a:off x="9538707" y="972616"/>
            <a:ext cx="2796034" cy="1812787"/>
          </a:xfrm>
          <a:prstGeom prst="rect">
            <a:avLst/>
          </a:prstGeom>
        </p:spPr>
      </p:pic>
    </p:spTree>
    <p:extLst>
      <p:ext uri="{BB962C8B-B14F-4D97-AF65-F5344CB8AC3E}">
        <p14:creationId xmlns:p14="http://schemas.microsoft.com/office/powerpoint/2010/main" val="38092544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7878" y="392457"/>
            <a:ext cx="844137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3012" y="6203852"/>
            <a:ext cx="729468" cy="654148"/>
          </a:xfrm>
          <a:prstGeom prst="rect">
            <a:avLst/>
          </a:prstGeom>
        </p:spPr>
      </p:pic>
      <p:pic>
        <p:nvPicPr>
          <p:cNvPr id="3" name="Picture 2"/>
          <p:cNvPicPr>
            <a:picLocks noChangeAspect="1"/>
          </p:cNvPicPr>
          <p:nvPr/>
        </p:nvPicPr>
        <p:blipFill>
          <a:blip r:embed="rId4"/>
          <a:stretch>
            <a:fillRect/>
          </a:stretch>
        </p:blipFill>
        <p:spPr>
          <a:xfrm>
            <a:off x="2440788" y="640317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65405" y="412959"/>
            <a:ext cx="662232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Political Activity &amp; Digital Media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10465585" y="-27434"/>
            <a:ext cx="1851634" cy="6912868"/>
          </a:xfrm>
          <a:prstGeom prst="rect">
            <a:avLst/>
          </a:prstGeom>
        </p:spPr>
      </p:pic>
      <p:pic>
        <p:nvPicPr>
          <p:cNvPr id="10" name="Picture 9"/>
          <p:cNvPicPr>
            <a:picLocks noChangeAspect="1"/>
          </p:cNvPicPr>
          <p:nvPr/>
        </p:nvPicPr>
        <p:blipFill>
          <a:blip r:embed="rId7"/>
          <a:stretch>
            <a:fillRect/>
          </a:stretch>
        </p:blipFill>
        <p:spPr>
          <a:xfrm>
            <a:off x="10157326" y="147569"/>
            <a:ext cx="2034673" cy="6358024"/>
          </a:xfrm>
          <a:prstGeom prst="rect">
            <a:avLst/>
          </a:prstGeom>
        </p:spPr>
      </p:pic>
      <p:sp>
        <p:nvSpPr>
          <p:cNvPr id="19" name="TextBox 18"/>
          <p:cNvSpPr txBox="1"/>
          <p:nvPr/>
        </p:nvSpPr>
        <p:spPr>
          <a:xfrm>
            <a:off x="107457" y="1586472"/>
            <a:ext cx="9920188" cy="4600042"/>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b="1" dirty="0">
                <a:solidFill>
                  <a:srgbClr val="C00000"/>
                </a:solidFill>
                <a:latin typeface="Tajawal ExtraBold" panose="00000800000000000000" pitchFamily="2" charset="-78"/>
                <a:cs typeface="Tajawal ExtraBold" panose="00000800000000000000" pitchFamily="2" charset="-78"/>
              </a:rPr>
              <a:t>Political activity </a:t>
            </a:r>
            <a:r>
              <a:rPr lang="en-US" sz="2200" dirty="0">
                <a:solidFill>
                  <a:srgbClr val="0A1F61"/>
                </a:solidFill>
                <a:latin typeface="Tajawal ExtraBold" panose="00000800000000000000" pitchFamily="2" charset="-78"/>
                <a:cs typeface="Tajawal ExtraBold" panose="00000800000000000000" pitchFamily="2" charset="-78"/>
              </a:rPr>
              <a:t>is profoundly influenced by the </a:t>
            </a:r>
            <a:r>
              <a:rPr lang="en-US" sz="2200" b="1" dirty="0">
                <a:solidFill>
                  <a:srgbClr val="C00000"/>
                </a:solidFill>
                <a:latin typeface="Tajawal ExtraBold" panose="00000800000000000000" pitchFamily="2" charset="-78"/>
                <a:cs typeface="Tajawal ExtraBold" panose="00000800000000000000" pitchFamily="2" charset="-78"/>
              </a:rPr>
              <a:t>media</a:t>
            </a:r>
            <a:r>
              <a:rPr lang="en-US" sz="2200" dirty="0">
                <a:solidFill>
                  <a:srgbClr val="0A1F61"/>
                </a:solidFill>
                <a:latin typeface="Tajawal ExtraBold" panose="00000800000000000000" pitchFamily="2" charset="-78"/>
                <a:cs typeface="Tajawal ExtraBold" panose="00000800000000000000" pitchFamily="2" charset="-78"/>
              </a:rPr>
              <a:t>, as well as by </a:t>
            </a:r>
            <a:r>
              <a:rPr lang="en-US" sz="2200" b="1" dirty="0">
                <a:solidFill>
                  <a:srgbClr val="C00000"/>
                </a:solidFill>
                <a:latin typeface="Tajawal ExtraBold" panose="00000800000000000000" pitchFamily="2" charset="-78"/>
                <a:cs typeface="Tajawal ExtraBold" panose="00000800000000000000" pitchFamily="2" charset="-78"/>
              </a:rPr>
              <a:t>information management systems</a:t>
            </a:r>
            <a:r>
              <a:rPr lang="en-US" sz="22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If the most optimistic trends saw the </a:t>
            </a:r>
            <a:r>
              <a:rPr lang="en-US" sz="2200" b="1" dirty="0">
                <a:solidFill>
                  <a:srgbClr val="C00000"/>
                </a:solidFill>
                <a:latin typeface="Tajawal ExtraBold" panose="00000800000000000000" pitchFamily="2" charset="-78"/>
                <a:cs typeface="Tajawal ExtraBold" panose="00000800000000000000" pitchFamily="2" charset="-78"/>
              </a:rPr>
              <a:t>networked public sphere </a:t>
            </a:r>
            <a:r>
              <a:rPr lang="en-US" sz="2200" dirty="0">
                <a:solidFill>
                  <a:srgbClr val="0A1F61"/>
                </a:solidFill>
                <a:latin typeface="Tajawal ExtraBold" panose="00000800000000000000" pitchFamily="2" charset="-78"/>
                <a:cs typeface="Tajawal ExtraBold" panose="00000800000000000000" pitchFamily="2" charset="-78"/>
              </a:rPr>
              <a:t>as a means of creating forms of </a:t>
            </a:r>
            <a:r>
              <a:rPr lang="en-US" sz="2200" b="1" dirty="0">
                <a:solidFill>
                  <a:srgbClr val="C00000"/>
                </a:solidFill>
                <a:latin typeface="Tajawal ExtraBold" panose="00000800000000000000" pitchFamily="2" charset="-78"/>
                <a:cs typeface="Tajawal ExtraBold" panose="00000800000000000000" pitchFamily="2" charset="-78"/>
              </a:rPr>
              <a:t>direct</a:t>
            </a:r>
            <a:r>
              <a:rPr lang="en-US" sz="2200"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democracy</a:t>
            </a:r>
            <a:r>
              <a:rPr lang="en-US" sz="2200" dirty="0">
                <a:solidFill>
                  <a:srgbClr val="0A1F61"/>
                </a:solidFill>
                <a:latin typeface="Tajawal ExtraBold" panose="00000800000000000000" pitchFamily="2" charset="-78"/>
                <a:cs typeface="Tajawal ExtraBold" panose="00000800000000000000" pitchFamily="2" charset="-78"/>
              </a:rPr>
              <a:t> intended to supplant the </a:t>
            </a:r>
            <a:r>
              <a:rPr lang="en-US" sz="2200" b="1" dirty="0">
                <a:solidFill>
                  <a:srgbClr val="C00000"/>
                </a:solidFill>
                <a:latin typeface="Tajawal ExtraBold" panose="00000800000000000000" pitchFamily="2" charset="-78"/>
                <a:cs typeface="Tajawal ExtraBold" panose="00000800000000000000" pitchFamily="2" charset="-78"/>
              </a:rPr>
              <a:t>institutions of representative</a:t>
            </a:r>
            <a:r>
              <a:rPr lang="en-US" sz="2200" b="1" dirty="0">
                <a:solidFill>
                  <a:srgbClr val="0A1F61"/>
                </a:solidFill>
                <a:latin typeface="Tajawal ExtraBold" panose="00000800000000000000" pitchFamily="2" charset="-78"/>
                <a:cs typeface="Tajawal ExtraBold" panose="00000800000000000000" pitchFamily="2" charset="-78"/>
              </a:rPr>
              <a:t> democracy</a:t>
            </a:r>
            <a:r>
              <a:rPr lang="en-US" sz="2200" dirty="0">
                <a:solidFill>
                  <a:srgbClr val="0A1F61"/>
                </a:solidFill>
                <a:latin typeface="Tajawal ExtraBold" panose="00000800000000000000" pitchFamily="2" charset="-78"/>
                <a:cs typeface="Tajawal ExtraBold" panose="00000800000000000000" pitchFamily="2" charset="-78"/>
              </a:rPr>
              <a:t>, other more pessimistic accounts tend to see it as a </a:t>
            </a:r>
            <a:r>
              <a:rPr lang="en-US" sz="2200" b="1" dirty="0">
                <a:latin typeface="Tajawal ExtraBold" panose="00000800000000000000" pitchFamily="2" charset="-78"/>
                <a:cs typeface="Tajawal ExtraBold" panose="00000800000000000000" pitchFamily="2" charset="-78"/>
              </a:rPr>
              <a:t>reinforcement of existing hierarchies</a:t>
            </a:r>
            <a:r>
              <a:rPr lang="en-US" sz="22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It is probably more correct to say that </a:t>
            </a:r>
            <a:r>
              <a:rPr lang="en-US" sz="2200" b="1" dirty="0">
                <a:solidFill>
                  <a:srgbClr val="C00000"/>
                </a:solidFill>
                <a:latin typeface="Tajawal ExtraBold" panose="00000800000000000000" pitchFamily="2" charset="-78"/>
                <a:cs typeface="Tajawal ExtraBold" panose="00000800000000000000" pitchFamily="2" charset="-78"/>
              </a:rPr>
              <a:t>digital networks </a:t>
            </a:r>
            <a:r>
              <a:rPr lang="en-US" sz="2200" dirty="0">
                <a:solidFill>
                  <a:srgbClr val="0A1F61"/>
                </a:solidFill>
                <a:latin typeface="Tajawal ExtraBold" panose="00000800000000000000" pitchFamily="2" charset="-78"/>
                <a:cs typeface="Tajawal ExtraBold" panose="00000800000000000000" pitchFamily="2" charset="-78"/>
              </a:rPr>
              <a:t>make new and different strategies of </a:t>
            </a:r>
            <a:r>
              <a:rPr lang="en-US" sz="2200" b="1" dirty="0">
                <a:solidFill>
                  <a:srgbClr val="C00000"/>
                </a:solidFill>
                <a:latin typeface="Tajawal ExtraBold" panose="00000800000000000000" pitchFamily="2" charset="-78"/>
                <a:cs typeface="Tajawal ExtraBold" panose="00000800000000000000" pitchFamily="2" charset="-78"/>
              </a:rPr>
              <a:t>mobilization and participation </a:t>
            </a:r>
            <a:r>
              <a:rPr lang="en-US" sz="2200" dirty="0">
                <a:solidFill>
                  <a:srgbClr val="0A1F61"/>
                </a:solidFill>
                <a:latin typeface="Tajawal ExtraBold" panose="00000800000000000000" pitchFamily="2" charset="-78"/>
                <a:cs typeface="Tajawal ExtraBold" panose="00000800000000000000" pitchFamily="2" charset="-78"/>
              </a:rPr>
              <a:t>possible, while at the same time providing an even greater </a:t>
            </a:r>
            <a:r>
              <a:rPr lang="en-US" sz="2200" b="1" dirty="0">
                <a:solidFill>
                  <a:srgbClr val="C00000"/>
                </a:solidFill>
                <a:latin typeface="Tajawal ExtraBold" panose="00000800000000000000" pitchFamily="2" charset="-78"/>
                <a:cs typeface="Tajawal ExtraBold" panose="00000800000000000000" pitchFamily="2" charset="-78"/>
              </a:rPr>
              <a:t>power</a:t>
            </a:r>
            <a:r>
              <a:rPr lang="en-US" sz="2200" dirty="0">
                <a:solidFill>
                  <a:srgbClr val="0A1F61"/>
                </a:solidFill>
                <a:latin typeface="Tajawal ExtraBold" panose="00000800000000000000" pitchFamily="2" charset="-78"/>
                <a:cs typeface="Tajawal ExtraBold" panose="00000800000000000000" pitchFamily="2" charset="-78"/>
              </a:rPr>
              <a:t> to some </a:t>
            </a:r>
            <a:r>
              <a:rPr lang="en-US" sz="2200" b="1" dirty="0">
                <a:solidFill>
                  <a:srgbClr val="C00000"/>
                </a:solidFill>
                <a:latin typeface="Tajawal ExtraBold" panose="00000800000000000000" pitchFamily="2" charset="-78"/>
                <a:cs typeface="Tajawal ExtraBold" panose="00000800000000000000" pitchFamily="2" charset="-78"/>
              </a:rPr>
              <a:t>political actors.</a:t>
            </a:r>
          </a:p>
        </p:txBody>
      </p:sp>
      <p:pic>
        <p:nvPicPr>
          <p:cNvPr id="6" name="Picture 5">
            <a:extLst>
              <a:ext uri="{FF2B5EF4-FFF2-40B4-BE49-F238E27FC236}">
                <a16:creationId xmlns:a16="http://schemas.microsoft.com/office/drawing/2014/main" id="{F926D2A8-525C-4E5E-B40A-CB87DFF34555}"/>
              </a:ext>
            </a:extLst>
          </p:cNvPr>
          <p:cNvPicPr>
            <a:picLocks noChangeAspect="1"/>
          </p:cNvPicPr>
          <p:nvPr/>
        </p:nvPicPr>
        <p:blipFill rotWithShape="1">
          <a:blip r:embed="rId8"/>
          <a:srcRect l="22918" r="18110" b="32827"/>
          <a:stretch/>
        </p:blipFill>
        <p:spPr>
          <a:xfrm>
            <a:off x="10157326" y="666151"/>
            <a:ext cx="2159417" cy="2459690"/>
          </a:xfrm>
          <a:prstGeom prst="rect">
            <a:avLst/>
          </a:prstGeom>
        </p:spPr>
      </p:pic>
    </p:spTree>
    <p:extLst>
      <p:ext uri="{BB962C8B-B14F-4D97-AF65-F5344CB8AC3E}">
        <p14:creationId xmlns:p14="http://schemas.microsoft.com/office/powerpoint/2010/main" val="42736963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44599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6843" y="6021587"/>
            <a:ext cx="963312" cy="863847"/>
          </a:xfrm>
          <a:prstGeom prst="rect">
            <a:avLst/>
          </a:prstGeom>
        </p:spPr>
      </p:pic>
      <p:pic>
        <p:nvPicPr>
          <p:cNvPr id="3" name="Picture 2"/>
          <p:cNvPicPr>
            <a:picLocks noChangeAspect="1"/>
          </p:cNvPicPr>
          <p:nvPr/>
        </p:nvPicPr>
        <p:blipFill>
          <a:blip r:embed="rId4"/>
          <a:stretch>
            <a:fillRect/>
          </a:stretch>
        </p:blipFill>
        <p:spPr>
          <a:xfrm>
            <a:off x="2338387" y="636926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7923" y="397229"/>
            <a:ext cx="6638851"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Political Activity &amp; Digital Media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01049" y="126609"/>
            <a:ext cx="3347558" cy="6566954"/>
          </a:xfrm>
          <a:prstGeom prst="rect">
            <a:avLst/>
          </a:prstGeom>
        </p:spPr>
      </p:pic>
      <p:sp>
        <p:nvSpPr>
          <p:cNvPr id="19" name="TextBox 18"/>
          <p:cNvSpPr txBox="1"/>
          <p:nvPr/>
        </p:nvSpPr>
        <p:spPr>
          <a:xfrm>
            <a:off x="187075" y="1702805"/>
            <a:ext cx="8585695"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a:t>
            </a:r>
            <a:r>
              <a:rPr lang="en-US" sz="2400" b="1" dirty="0">
                <a:solidFill>
                  <a:srgbClr val="0A1F61"/>
                </a:solidFill>
                <a:latin typeface="Tajawal ExtraBold" panose="00000800000000000000" pitchFamily="2" charset="-78"/>
                <a:cs typeface="Tajawal ExtraBold" panose="00000800000000000000" pitchFamily="2" charset="-78"/>
              </a:rPr>
              <a:t>Western societies</a:t>
            </a:r>
            <a:r>
              <a:rPr lang="en-US" sz="2400" dirty="0">
                <a:solidFill>
                  <a:srgbClr val="0A1F61"/>
                </a:solidFill>
                <a:latin typeface="Tajawal ExtraBold" panose="00000800000000000000" pitchFamily="2" charset="-78"/>
                <a:cs typeface="Tajawal ExtraBold" panose="00000800000000000000" pitchFamily="2" charset="-78"/>
              </a:rPr>
              <a:t>, many </a:t>
            </a:r>
            <a:r>
              <a:rPr lang="en-US" sz="2400" b="1" dirty="0">
                <a:solidFill>
                  <a:srgbClr val="C00000"/>
                </a:solidFill>
                <a:latin typeface="Tajawal ExtraBold" panose="00000800000000000000" pitchFamily="2" charset="-78"/>
                <a:cs typeface="Tajawal ExtraBold" panose="00000800000000000000" pitchFamily="2" charset="-78"/>
              </a:rPr>
              <a:t>political practices </a:t>
            </a:r>
            <a:r>
              <a:rPr lang="en-US" sz="2400" dirty="0">
                <a:solidFill>
                  <a:srgbClr val="0A1F61"/>
                </a:solidFill>
                <a:latin typeface="Tajawal ExtraBold" panose="00000800000000000000" pitchFamily="2" charset="-78"/>
                <a:cs typeface="Tajawal ExtraBold" panose="00000800000000000000" pitchFamily="2" charset="-78"/>
              </a:rPr>
              <a:t>significantly depend on the ability to </a:t>
            </a:r>
            <a:r>
              <a:rPr lang="en-US" sz="2400" b="1" dirty="0">
                <a:solidFill>
                  <a:srgbClr val="0A1F61"/>
                </a:solidFill>
                <a:latin typeface="Tajawal ExtraBold" panose="00000800000000000000" pitchFamily="2" charset="-78"/>
                <a:cs typeface="Tajawal ExtraBold" panose="00000800000000000000" pitchFamily="2" charset="-78"/>
              </a:rPr>
              <a:t>analyze the electorate </a:t>
            </a:r>
            <a:r>
              <a:rPr lang="en-US" sz="2400" dirty="0">
                <a:solidFill>
                  <a:srgbClr val="0A1F61"/>
                </a:solidFill>
                <a:latin typeface="Tajawal ExtraBold" panose="00000800000000000000" pitchFamily="2" charset="-78"/>
                <a:cs typeface="Tajawal ExtraBold" panose="00000800000000000000" pitchFamily="2" charset="-78"/>
              </a:rPr>
              <a:t>with </a:t>
            </a:r>
            <a:r>
              <a:rPr lang="en-US" sz="2400" b="1" dirty="0">
                <a:solidFill>
                  <a:srgbClr val="0A1F61"/>
                </a:solidFill>
                <a:latin typeface="Tajawal ExtraBold" panose="00000800000000000000" pitchFamily="2" charset="-78"/>
                <a:cs typeface="Tajawal ExtraBold" panose="00000800000000000000" pitchFamily="2" charset="-78"/>
              </a:rPr>
              <a:t>techniques</a:t>
            </a:r>
            <a:r>
              <a:rPr lang="en-US" sz="2400" dirty="0">
                <a:solidFill>
                  <a:srgbClr val="0A1F61"/>
                </a:solidFill>
                <a:latin typeface="Tajawal ExtraBold" panose="00000800000000000000" pitchFamily="2" charset="-78"/>
                <a:cs typeface="Tajawal ExtraBold" panose="00000800000000000000" pitchFamily="2" charset="-78"/>
              </a:rPr>
              <a:t> in order to produce </a:t>
            </a:r>
            <a:r>
              <a:rPr lang="en-US" sz="2400" b="1" dirty="0">
                <a:solidFill>
                  <a:srgbClr val="C00000"/>
                </a:solidFill>
                <a:latin typeface="Tajawal ExtraBold" panose="00000800000000000000" pitchFamily="2" charset="-78"/>
                <a:cs typeface="Tajawal ExtraBold" panose="00000800000000000000" pitchFamily="2" charset="-78"/>
              </a:rPr>
              <a:t>political marketing strategies </a:t>
            </a:r>
            <a:r>
              <a:rPr lang="en-US" sz="2400" b="1" dirty="0">
                <a:solidFill>
                  <a:srgbClr val="0A1F61"/>
                </a:solidFill>
                <a:latin typeface="Tajawal ExtraBold" panose="00000800000000000000" pitchFamily="2" charset="-78"/>
                <a:cs typeface="Tajawal ExtraBold" panose="00000800000000000000" pitchFamily="2" charset="-78"/>
              </a:rPr>
              <a:t>targeted</a:t>
            </a:r>
            <a:r>
              <a:rPr lang="en-US" sz="2400" dirty="0">
                <a:solidFill>
                  <a:srgbClr val="0A1F61"/>
                </a:solidFill>
                <a:latin typeface="Tajawal ExtraBold" panose="00000800000000000000" pitchFamily="2" charset="-78"/>
                <a:cs typeface="Tajawal ExtraBold" panose="00000800000000000000" pitchFamily="2" charset="-78"/>
              </a:rPr>
              <a:t> at different </a:t>
            </a:r>
            <a:r>
              <a:rPr lang="en-US" sz="2400" b="1" dirty="0">
                <a:solidFill>
                  <a:srgbClr val="C00000"/>
                </a:solidFill>
                <a:latin typeface="Tajawal ExtraBold" panose="00000800000000000000" pitchFamily="2" charset="-78"/>
                <a:cs typeface="Tajawal ExtraBold" panose="00000800000000000000" pitchFamily="2" charset="-78"/>
              </a:rPr>
              <a:t>media</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Political parties </a:t>
            </a:r>
            <a:r>
              <a:rPr lang="en-US" sz="2400" dirty="0">
                <a:solidFill>
                  <a:srgbClr val="0A1F61"/>
                </a:solidFill>
                <a:latin typeface="Tajawal ExtraBold" panose="00000800000000000000" pitchFamily="2" charset="-78"/>
                <a:cs typeface="Tajawal ExtraBold" panose="00000800000000000000" pitchFamily="2" charset="-78"/>
              </a:rPr>
              <a:t>develop </a:t>
            </a:r>
            <a:r>
              <a:rPr lang="en-US" sz="2400" b="1" dirty="0">
                <a:solidFill>
                  <a:srgbClr val="C00000"/>
                </a:solidFill>
                <a:latin typeface="Tajawal ExtraBold" panose="00000800000000000000" pitchFamily="2" charset="-78"/>
                <a:cs typeface="Tajawal ExtraBold" panose="00000800000000000000" pitchFamily="2" charset="-78"/>
              </a:rPr>
              <a:t>platforms</a:t>
            </a:r>
            <a:r>
              <a:rPr lang="en-US" sz="2400" dirty="0">
                <a:solidFill>
                  <a:srgbClr val="0A1F61"/>
                </a:solidFill>
                <a:latin typeface="Tajawal ExtraBold" panose="00000800000000000000" pitchFamily="2" charset="-78"/>
                <a:cs typeface="Tajawal ExtraBold" panose="00000800000000000000" pitchFamily="2" charset="-78"/>
              </a:rPr>
              <a:t> to collect </a:t>
            </a:r>
            <a:r>
              <a:rPr lang="en-US" sz="2400" b="1" dirty="0">
                <a:solidFill>
                  <a:srgbClr val="0A1F61"/>
                </a:solidFill>
                <a:latin typeface="Tajawal ExtraBold" panose="00000800000000000000" pitchFamily="2" charset="-78"/>
                <a:cs typeface="Tajawal ExtraBold" panose="00000800000000000000" pitchFamily="2" charset="-78"/>
              </a:rPr>
              <a:t>data</a:t>
            </a:r>
            <a:r>
              <a:rPr lang="en-US" sz="2400" dirty="0">
                <a:solidFill>
                  <a:srgbClr val="0A1F61"/>
                </a:solidFill>
                <a:latin typeface="Tajawal ExtraBold" panose="00000800000000000000" pitchFamily="2" charset="-78"/>
                <a:cs typeface="Tajawal ExtraBold" panose="00000800000000000000" pitchFamily="2" charset="-78"/>
              </a:rPr>
              <a:t> on their </a:t>
            </a:r>
            <a:r>
              <a:rPr lang="en-US" sz="2400" b="1" dirty="0">
                <a:solidFill>
                  <a:srgbClr val="0A1F61"/>
                </a:solidFill>
                <a:latin typeface="Tajawal ExtraBold" panose="00000800000000000000" pitchFamily="2" charset="-78"/>
                <a:cs typeface="Tajawal ExtraBold" panose="00000800000000000000" pitchFamily="2" charset="-78"/>
              </a:rPr>
              <a:t>voters</a:t>
            </a:r>
            <a:r>
              <a:rPr lang="en-US" sz="2400"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0A1F61"/>
                </a:solidFill>
                <a:latin typeface="Tajawal ExtraBold" panose="00000800000000000000" pitchFamily="2" charset="-78"/>
                <a:cs typeface="Tajawal ExtraBold" panose="00000800000000000000" pitchFamily="2" charset="-78"/>
              </a:rPr>
              <a:t>supporters</a:t>
            </a:r>
            <a:r>
              <a:rPr lang="en-US" sz="2400" dirty="0">
                <a:solidFill>
                  <a:srgbClr val="0A1F61"/>
                </a:solidFill>
                <a:latin typeface="Tajawal ExtraBold" panose="00000800000000000000" pitchFamily="2" charset="-78"/>
                <a:cs typeface="Tajawal ExtraBold" panose="00000800000000000000" pitchFamily="2" charset="-78"/>
              </a:rPr>
              <a:t>, collect </a:t>
            </a:r>
            <a:r>
              <a:rPr lang="en-US" sz="2400" b="1" dirty="0">
                <a:solidFill>
                  <a:srgbClr val="0A1F61"/>
                </a:solidFill>
                <a:latin typeface="Tajawal ExtraBold" panose="00000800000000000000" pitchFamily="2" charset="-78"/>
                <a:cs typeface="Tajawal ExtraBold" panose="00000800000000000000" pitchFamily="2" charset="-78"/>
              </a:rPr>
              <a:t>donations</a:t>
            </a:r>
            <a:r>
              <a:rPr lang="en-US" sz="2400" dirty="0">
                <a:solidFill>
                  <a:srgbClr val="0A1F61"/>
                </a:solidFill>
                <a:latin typeface="Tajawal ExtraBold" panose="00000800000000000000" pitchFamily="2" charset="-78"/>
                <a:cs typeface="Tajawal ExtraBold" panose="00000800000000000000" pitchFamily="2" charset="-78"/>
              </a:rPr>
              <a:t>, and communicate </a:t>
            </a:r>
            <a:r>
              <a:rPr lang="en-US" sz="2400" b="1" dirty="0">
                <a:solidFill>
                  <a:srgbClr val="0A1F61"/>
                </a:solidFill>
                <a:latin typeface="Tajawal ExtraBold" panose="00000800000000000000" pitchFamily="2" charset="-78"/>
                <a:cs typeface="Tajawal ExtraBold" panose="00000800000000000000" pitchFamily="2" charset="-78"/>
              </a:rPr>
              <a:t>political</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content</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12" name="Picture 11">
            <a:extLst>
              <a:ext uri="{FF2B5EF4-FFF2-40B4-BE49-F238E27FC236}">
                <a16:creationId xmlns:a16="http://schemas.microsoft.com/office/drawing/2014/main" id="{5FAA5358-D353-405C-9BCF-D7EF6141E259}"/>
              </a:ext>
            </a:extLst>
          </p:cNvPr>
          <p:cNvPicPr>
            <a:picLocks noChangeAspect="1"/>
          </p:cNvPicPr>
          <p:nvPr/>
        </p:nvPicPr>
        <p:blipFill rotWithShape="1">
          <a:blip r:embed="rId8"/>
          <a:srcRect t="13751"/>
          <a:stretch/>
        </p:blipFill>
        <p:spPr>
          <a:xfrm>
            <a:off x="8837497" y="1442545"/>
            <a:ext cx="3519375" cy="2013999"/>
          </a:xfrm>
          <a:prstGeom prst="rect">
            <a:avLst/>
          </a:prstGeom>
        </p:spPr>
      </p:pic>
    </p:spTree>
    <p:extLst>
      <p:ext uri="{BB962C8B-B14F-4D97-AF65-F5344CB8AC3E}">
        <p14:creationId xmlns:p14="http://schemas.microsoft.com/office/powerpoint/2010/main" val="17692346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55327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8655" y="6460770"/>
            <a:ext cx="458983" cy="411591"/>
          </a:xfrm>
          <a:prstGeom prst="rect">
            <a:avLst/>
          </a:prstGeom>
        </p:spPr>
      </p:pic>
      <p:pic>
        <p:nvPicPr>
          <p:cNvPr id="3" name="Picture 2"/>
          <p:cNvPicPr>
            <a:picLocks noChangeAspect="1"/>
          </p:cNvPicPr>
          <p:nvPr/>
        </p:nvPicPr>
        <p:blipFill>
          <a:blip r:embed="rId4"/>
          <a:stretch>
            <a:fillRect/>
          </a:stretch>
        </p:blipFill>
        <p:spPr>
          <a:xfrm>
            <a:off x="2358137" y="657964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7923" y="397229"/>
            <a:ext cx="6659007"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Political Activity &amp; Digital Media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270609" y="126609"/>
            <a:ext cx="3077997" cy="6566954"/>
          </a:xfrm>
          <a:prstGeom prst="rect">
            <a:avLst/>
          </a:prstGeom>
        </p:spPr>
      </p:pic>
      <p:sp>
        <p:nvSpPr>
          <p:cNvPr id="19" name="TextBox 18"/>
          <p:cNvSpPr txBox="1"/>
          <p:nvPr/>
        </p:nvSpPr>
        <p:spPr>
          <a:xfrm>
            <a:off x="85725" y="1425967"/>
            <a:ext cx="8954602" cy="5113644"/>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 In the </a:t>
            </a:r>
            <a:r>
              <a:rPr lang="en-US" sz="2000" b="1" dirty="0">
                <a:solidFill>
                  <a:srgbClr val="C00000"/>
                </a:solidFill>
                <a:latin typeface="Tajawal ExtraBold" panose="00000800000000000000" pitchFamily="2" charset="-78"/>
                <a:cs typeface="Tajawal ExtraBold" panose="00000800000000000000" pitchFamily="2" charset="-78"/>
              </a:rPr>
              <a:t>United States</a:t>
            </a:r>
            <a:r>
              <a:rPr lang="en-US" sz="2000" dirty="0">
                <a:solidFill>
                  <a:srgbClr val="0A1F61"/>
                </a:solidFill>
                <a:latin typeface="Tajawal ExtraBold" panose="00000800000000000000" pitchFamily="2" charset="-78"/>
                <a:cs typeface="Tajawal ExtraBold" panose="00000800000000000000" pitchFamily="2" charset="-78"/>
              </a:rPr>
              <a:t>, both the </a:t>
            </a:r>
            <a:r>
              <a:rPr lang="en-US" sz="2000" b="1" dirty="0">
                <a:solidFill>
                  <a:srgbClr val="C00000"/>
                </a:solidFill>
                <a:latin typeface="Tajawal ExtraBold" panose="00000800000000000000" pitchFamily="2" charset="-78"/>
                <a:cs typeface="Tajawal ExtraBold" panose="00000800000000000000" pitchFamily="2" charset="-78"/>
              </a:rPr>
              <a:t>Democratic and the Republican Party</a:t>
            </a:r>
            <a:r>
              <a:rPr lang="en-US" sz="2000" dirty="0">
                <a:solidFill>
                  <a:srgbClr val="0A1F61"/>
                </a:solidFill>
                <a:latin typeface="Tajawal ExtraBold" panose="00000800000000000000" pitchFamily="2" charset="-78"/>
                <a:cs typeface="Tajawal ExtraBold" panose="00000800000000000000" pitchFamily="2" charset="-78"/>
              </a:rPr>
              <a:t> run massive </a:t>
            </a:r>
            <a:r>
              <a:rPr lang="en-US" sz="2000" b="1" dirty="0">
                <a:solidFill>
                  <a:srgbClr val="C00000"/>
                </a:solidFill>
                <a:latin typeface="Tajawal ExtraBold" panose="00000800000000000000" pitchFamily="2" charset="-78"/>
                <a:cs typeface="Tajawal ExtraBold" panose="00000800000000000000" pitchFamily="2" charset="-78"/>
              </a:rPr>
              <a:t>databases</a:t>
            </a:r>
            <a:r>
              <a:rPr lang="en-US" sz="2000" dirty="0">
                <a:solidFill>
                  <a:srgbClr val="0A1F61"/>
                </a:solidFill>
                <a:latin typeface="Tajawal ExtraBold" panose="00000800000000000000" pitchFamily="2" charset="-78"/>
                <a:cs typeface="Tajawal ExtraBold" panose="00000800000000000000" pitchFamily="2" charset="-78"/>
              </a:rPr>
              <a:t> containing information about tens of millions of potential voters, such as data on demographic characteristics, voting behavior, and even purchasing behavior .</a:t>
            </a:r>
          </a:p>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 These </a:t>
            </a:r>
            <a:r>
              <a:rPr lang="en-US" sz="2000" b="1" dirty="0">
                <a:solidFill>
                  <a:srgbClr val="C00000"/>
                </a:solidFill>
                <a:latin typeface="Tajawal ExtraBold" panose="00000800000000000000" pitchFamily="2" charset="-78"/>
                <a:cs typeface="Tajawal ExtraBold" panose="00000800000000000000" pitchFamily="2" charset="-78"/>
              </a:rPr>
              <a:t>data</a:t>
            </a:r>
            <a:r>
              <a:rPr lang="en-US" sz="2000" dirty="0">
                <a:solidFill>
                  <a:srgbClr val="0A1F61"/>
                </a:solidFill>
                <a:latin typeface="Tajawal ExtraBold" panose="00000800000000000000" pitchFamily="2" charset="-78"/>
                <a:cs typeface="Tajawal ExtraBold" panose="00000800000000000000" pitchFamily="2" charset="-78"/>
              </a:rPr>
              <a:t> allow analysts to assign an </a:t>
            </a:r>
            <a:r>
              <a:rPr lang="en-US" sz="2000" b="1" dirty="0">
                <a:solidFill>
                  <a:srgbClr val="0A1F61"/>
                </a:solidFill>
                <a:latin typeface="Tajawal ExtraBold" panose="00000800000000000000" pitchFamily="2" charset="-78"/>
                <a:cs typeface="Tajawal ExtraBold" panose="00000800000000000000" pitchFamily="2" charset="-78"/>
              </a:rPr>
              <a:t>individual profile to potential voters </a:t>
            </a:r>
            <a:r>
              <a:rPr lang="en-US" sz="2000" dirty="0">
                <a:solidFill>
                  <a:srgbClr val="0A1F61"/>
                </a:solidFill>
                <a:latin typeface="Tajawal ExtraBold" panose="00000800000000000000" pitchFamily="2" charset="-78"/>
                <a:cs typeface="Tajawal ExtraBold" panose="00000800000000000000" pitchFamily="2" charset="-78"/>
              </a:rPr>
              <a:t>and arrange </a:t>
            </a:r>
            <a:r>
              <a:rPr lang="en-US" sz="2000" b="1" dirty="0">
                <a:solidFill>
                  <a:srgbClr val="C00000"/>
                </a:solidFill>
                <a:latin typeface="Tajawal ExtraBold" panose="00000800000000000000" pitchFamily="2" charset="-78"/>
                <a:cs typeface="Tajawal ExtraBold" panose="00000800000000000000" pitchFamily="2" charset="-78"/>
              </a:rPr>
              <a:t>direct information flows </a:t>
            </a:r>
            <a:r>
              <a:rPr lang="en-US" sz="2000" dirty="0">
                <a:solidFill>
                  <a:srgbClr val="0A1F61"/>
                </a:solidFill>
                <a:latin typeface="Tajawal ExtraBold" panose="00000800000000000000" pitchFamily="2" charset="-78"/>
                <a:cs typeface="Tajawal ExtraBold" panose="00000800000000000000" pitchFamily="2" charset="-78"/>
              </a:rPr>
              <a:t>through </a:t>
            </a:r>
            <a:r>
              <a:rPr lang="en-US" sz="2000" b="1" dirty="0">
                <a:solidFill>
                  <a:srgbClr val="0A1F61"/>
                </a:solidFill>
                <a:latin typeface="Tajawal ExtraBold" panose="00000800000000000000" pitchFamily="2" charset="-78"/>
                <a:cs typeface="Tajawal ExtraBold" panose="00000800000000000000" pitchFamily="2" charset="-78"/>
              </a:rPr>
              <a:t>techniques</a:t>
            </a:r>
            <a:r>
              <a:rPr lang="en-US" sz="2000" dirty="0">
                <a:solidFill>
                  <a:srgbClr val="0A1F61"/>
                </a:solidFill>
                <a:latin typeface="Tajawal ExtraBold" panose="00000800000000000000" pitchFamily="2" charset="-78"/>
                <a:cs typeface="Tajawal ExtraBold" panose="00000800000000000000" pitchFamily="2" charset="-78"/>
              </a:rPr>
              <a:t> borrowed from </a:t>
            </a:r>
            <a:r>
              <a:rPr lang="en-US" sz="2000" b="1" dirty="0">
                <a:solidFill>
                  <a:srgbClr val="0A1F61"/>
                </a:solidFill>
                <a:latin typeface="Tajawal ExtraBold" panose="00000800000000000000" pitchFamily="2" charset="-78"/>
                <a:cs typeface="Tajawal ExtraBold" panose="00000800000000000000" pitchFamily="2" charset="-78"/>
              </a:rPr>
              <a:t>commercial marketing</a:t>
            </a:r>
            <a:r>
              <a:rPr lang="en-US" sz="20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In the early </a:t>
            </a:r>
            <a:r>
              <a:rPr lang="en-US" sz="2000" b="1" dirty="0">
                <a:solidFill>
                  <a:srgbClr val="C00000"/>
                </a:solidFill>
                <a:latin typeface="Tajawal ExtraBold" panose="00000800000000000000" pitchFamily="2" charset="-78"/>
                <a:cs typeface="Tajawal ExtraBold" panose="00000800000000000000" pitchFamily="2" charset="-78"/>
              </a:rPr>
              <a:t>2000s</a:t>
            </a:r>
            <a:r>
              <a:rPr lang="en-US" sz="2000" dirty="0">
                <a:solidFill>
                  <a:srgbClr val="0A1F61"/>
                </a:solidFill>
                <a:latin typeface="Tajawal ExtraBold" panose="00000800000000000000" pitchFamily="2" charset="-78"/>
                <a:cs typeface="Tajawal ExtraBold" panose="00000800000000000000" pitchFamily="2" charset="-78"/>
              </a:rPr>
              <a:t> for example </a:t>
            </a:r>
            <a:r>
              <a:rPr lang="en-US" sz="2000" b="1" dirty="0">
                <a:solidFill>
                  <a:srgbClr val="C00000"/>
                </a:solidFill>
                <a:latin typeface="Tajawal ExtraBold" panose="00000800000000000000" pitchFamily="2" charset="-78"/>
                <a:cs typeface="Tajawal ExtraBold" panose="00000800000000000000" pitchFamily="2" charset="-78"/>
              </a:rPr>
              <a:t>the Republican database</a:t>
            </a:r>
            <a:r>
              <a:rPr lang="en-US" sz="2000"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Voter Vault</a:t>
            </a:r>
            <a:r>
              <a:rPr lang="en-US" sz="2000" dirty="0">
                <a:solidFill>
                  <a:srgbClr val="0A1F61"/>
                </a:solidFill>
                <a:latin typeface="Tajawal ExtraBold" panose="00000800000000000000" pitchFamily="2" charset="-78"/>
                <a:cs typeface="Tajawal ExtraBold" panose="00000800000000000000" pitchFamily="2" charset="-78"/>
              </a:rPr>
              <a:t>, was much broader and more detailed than that of </a:t>
            </a:r>
            <a:r>
              <a:rPr lang="en-US" sz="2000" b="1" dirty="0">
                <a:solidFill>
                  <a:srgbClr val="C00000"/>
                </a:solidFill>
                <a:latin typeface="Tajawal ExtraBold" panose="00000800000000000000" pitchFamily="2" charset="-78"/>
                <a:cs typeface="Tajawal ExtraBold" panose="00000800000000000000" pitchFamily="2" charset="-78"/>
              </a:rPr>
              <a:t>the Democratic Party</a:t>
            </a:r>
            <a:r>
              <a:rPr lang="en-US" sz="20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This was one of the ingredients of </a:t>
            </a:r>
            <a:r>
              <a:rPr lang="en-US" sz="2000" b="1" dirty="0">
                <a:solidFill>
                  <a:srgbClr val="C00000"/>
                </a:solidFill>
                <a:latin typeface="Tajawal ExtraBold" panose="00000800000000000000" pitchFamily="2" charset="-78"/>
                <a:cs typeface="Tajawal ExtraBold" panose="00000800000000000000" pitchFamily="2" charset="-78"/>
              </a:rPr>
              <a:t>George W. Bush’s </a:t>
            </a:r>
            <a:r>
              <a:rPr lang="en-US" sz="2000" dirty="0">
                <a:solidFill>
                  <a:srgbClr val="0A1F61"/>
                </a:solidFill>
                <a:latin typeface="Tajawal ExtraBold" panose="00000800000000000000" pitchFamily="2" charset="-78"/>
                <a:cs typeface="Tajawal ExtraBold" panose="00000800000000000000" pitchFamily="2" charset="-78"/>
              </a:rPr>
              <a:t>success in the presidential elections of 2000 and 2004. </a:t>
            </a:r>
          </a:p>
        </p:txBody>
      </p:sp>
      <p:pic>
        <p:nvPicPr>
          <p:cNvPr id="6" name="Picture 5">
            <a:extLst>
              <a:ext uri="{FF2B5EF4-FFF2-40B4-BE49-F238E27FC236}">
                <a16:creationId xmlns:a16="http://schemas.microsoft.com/office/drawing/2014/main" id="{2BA3F00C-B2AE-42F1-AF81-D3270F73EEB1}"/>
              </a:ext>
            </a:extLst>
          </p:cNvPr>
          <p:cNvPicPr>
            <a:picLocks noChangeAspect="1"/>
          </p:cNvPicPr>
          <p:nvPr/>
        </p:nvPicPr>
        <p:blipFill>
          <a:blip r:embed="rId8"/>
          <a:stretch>
            <a:fillRect/>
          </a:stretch>
        </p:blipFill>
        <p:spPr>
          <a:xfrm>
            <a:off x="9300606" y="126609"/>
            <a:ext cx="3048000" cy="2323699"/>
          </a:xfrm>
          <a:prstGeom prst="rect">
            <a:avLst/>
          </a:prstGeom>
        </p:spPr>
      </p:pic>
      <p:pic>
        <p:nvPicPr>
          <p:cNvPr id="11" name="Picture 10">
            <a:extLst>
              <a:ext uri="{FF2B5EF4-FFF2-40B4-BE49-F238E27FC236}">
                <a16:creationId xmlns:a16="http://schemas.microsoft.com/office/drawing/2014/main" id="{AD4F0891-B1F9-43EE-AC2D-9AD44F4D175C}"/>
              </a:ext>
            </a:extLst>
          </p:cNvPr>
          <p:cNvPicPr>
            <a:picLocks noChangeAspect="1"/>
          </p:cNvPicPr>
          <p:nvPr/>
        </p:nvPicPr>
        <p:blipFill>
          <a:blip r:embed="rId9"/>
          <a:stretch>
            <a:fillRect/>
          </a:stretch>
        </p:blipFill>
        <p:spPr>
          <a:xfrm>
            <a:off x="9603687" y="2678354"/>
            <a:ext cx="2229702" cy="1616670"/>
          </a:xfrm>
          <a:prstGeom prst="rect">
            <a:avLst/>
          </a:prstGeom>
        </p:spPr>
      </p:pic>
    </p:spTree>
    <p:extLst>
      <p:ext uri="{BB962C8B-B14F-4D97-AF65-F5344CB8AC3E}">
        <p14:creationId xmlns:p14="http://schemas.microsoft.com/office/powerpoint/2010/main" val="33255292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42427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2417" y="6305893"/>
            <a:ext cx="646270" cy="579541"/>
          </a:xfrm>
          <a:prstGeom prst="rect">
            <a:avLst/>
          </a:prstGeom>
        </p:spPr>
      </p:pic>
      <p:pic>
        <p:nvPicPr>
          <p:cNvPr id="3" name="Picture 2"/>
          <p:cNvPicPr>
            <a:picLocks noChangeAspect="1"/>
          </p:cNvPicPr>
          <p:nvPr/>
        </p:nvPicPr>
        <p:blipFill>
          <a:blip r:embed="rId4"/>
          <a:stretch>
            <a:fillRect/>
          </a:stretch>
        </p:blipFill>
        <p:spPr>
          <a:xfrm>
            <a:off x="2338387" y="636926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10984" y="397229"/>
            <a:ext cx="6536956"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Political Activity &amp; Digital Media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10003871" y="-27434"/>
            <a:ext cx="2313348" cy="6912868"/>
          </a:xfrm>
          <a:prstGeom prst="rect">
            <a:avLst/>
          </a:prstGeom>
        </p:spPr>
      </p:pic>
      <p:pic>
        <p:nvPicPr>
          <p:cNvPr id="10" name="Picture 9"/>
          <p:cNvPicPr>
            <a:picLocks noChangeAspect="1"/>
          </p:cNvPicPr>
          <p:nvPr/>
        </p:nvPicPr>
        <p:blipFill>
          <a:blip r:embed="rId7"/>
          <a:stretch>
            <a:fillRect/>
          </a:stretch>
        </p:blipFill>
        <p:spPr>
          <a:xfrm>
            <a:off x="9732905" y="283896"/>
            <a:ext cx="2597121" cy="6296334"/>
          </a:xfrm>
          <a:prstGeom prst="rect">
            <a:avLst/>
          </a:prstGeom>
        </p:spPr>
      </p:pic>
      <p:sp>
        <p:nvSpPr>
          <p:cNvPr id="19" name="TextBox 18"/>
          <p:cNvSpPr txBox="1"/>
          <p:nvPr/>
        </p:nvSpPr>
        <p:spPr>
          <a:xfrm>
            <a:off x="63501" y="1425967"/>
            <a:ext cx="9561454" cy="4879926"/>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100" b="1" dirty="0">
                <a:solidFill>
                  <a:srgbClr val="C00000"/>
                </a:solidFill>
                <a:latin typeface="Tajawal ExtraBold" panose="00000800000000000000" pitchFamily="2" charset="-78"/>
                <a:cs typeface="Tajawal ExtraBold" panose="00000800000000000000" pitchFamily="2" charset="-78"/>
              </a:rPr>
              <a:t>Barack Obama’</a:t>
            </a:r>
            <a:r>
              <a:rPr lang="en-US" sz="2100" dirty="0">
                <a:solidFill>
                  <a:srgbClr val="0A1F61"/>
                </a:solidFill>
                <a:latin typeface="Tajawal ExtraBold" panose="00000800000000000000" pitchFamily="2" charset="-78"/>
                <a:cs typeface="Tajawal ExtraBold" panose="00000800000000000000" pitchFamily="2" charset="-78"/>
              </a:rPr>
              <a:t>s race for the primaries of the </a:t>
            </a:r>
            <a:r>
              <a:rPr lang="en-US" sz="2100" b="1" dirty="0">
                <a:solidFill>
                  <a:srgbClr val="C00000"/>
                </a:solidFill>
                <a:latin typeface="Tajawal ExtraBold" panose="00000800000000000000" pitchFamily="2" charset="-78"/>
                <a:cs typeface="Tajawal ExtraBold" panose="00000800000000000000" pitchFamily="2" charset="-78"/>
              </a:rPr>
              <a:t>Democratic Party </a:t>
            </a:r>
            <a:r>
              <a:rPr lang="en-US" sz="2100" dirty="0">
                <a:solidFill>
                  <a:srgbClr val="0A1F61"/>
                </a:solidFill>
                <a:latin typeface="Tajawal ExtraBold" panose="00000800000000000000" pitchFamily="2" charset="-78"/>
                <a:cs typeface="Tajawal ExtraBold" panose="00000800000000000000" pitchFamily="2" charset="-78"/>
              </a:rPr>
              <a:t>and subsequent victory in the </a:t>
            </a:r>
            <a:r>
              <a:rPr lang="en-US" sz="2100" b="1" dirty="0">
                <a:solidFill>
                  <a:srgbClr val="C00000"/>
                </a:solidFill>
                <a:latin typeface="Tajawal ExtraBold" panose="00000800000000000000" pitchFamily="2" charset="-78"/>
                <a:cs typeface="Tajawal ExtraBold" panose="00000800000000000000" pitchFamily="2" charset="-78"/>
              </a:rPr>
              <a:t>US presidential elections </a:t>
            </a:r>
            <a:r>
              <a:rPr lang="en-US" sz="2100" dirty="0">
                <a:solidFill>
                  <a:srgbClr val="0A1F61"/>
                </a:solidFill>
                <a:latin typeface="Tajawal ExtraBold" panose="00000800000000000000" pitchFamily="2" charset="-78"/>
                <a:cs typeface="Tajawal ExtraBold" panose="00000800000000000000" pitchFamily="2" charset="-78"/>
              </a:rPr>
              <a:t>in </a:t>
            </a:r>
            <a:r>
              <a:rPr lang="en-US" sz="2100" b="1" dirty="0">
                <a:solidFill>
                  <a:srgbClr val="0A1F61"/>
                </a:solidFill>
                <a:latin typeface="Tajawal ExtraBold" panose="00000800000000000000" pitchFamily="2" charset="-78"/>
                <a:cs typeface="Tajawal ExtraBold" panose="00000800000000000000" pitchFamily="2" charset="-78"/>
              </a:rPr>
              <a:t>2008</a:t>
            </a:r>
            <a:r>
              <a:rPr lang="en-US" sz="2100" dirty="0">
                <a:solidFill>
                  <a:srgbClr val="0A1F61"/>
                </a:solidFill>
                <a:latin typeface="Tajawal ExtraBold" panose="00000800000000000000" pitchFamily="2" charset="-78"/>
                <a:cs typeface="Tajawal ExtraBold" panose="00000800000000000000" pitchFamily="2" charset="-78"/>
              </a:rPr>
              <a:t> is an example of the use of forms of </a:t>
            </a:r>
            <a:r>
              <a:rPr lang="en-US" sz="2100" b="1" dirty="0">
                <a:solidFill>
                  <a:srgbClr val="C00000"/>
                </a:solidFill>
                <a:latin typeface="Tajawal ExtraBold" panose="00000800000000000000" pitchFamily="2" charset="-78"/>
                <a:cs typeface="Tajawal ExtraBold" panose="00000800000000000000" pitchFamily="2" charset="-78"/>
              </a:rPr>
              <a:t>digital‐ based collaboration for political purposes</a:t>
            </a:r>
            <a:r>
              <a:rPr lang="en-US" sz="2100" dirty="0">
                <a:solidFill>
                  <a:srgbClr val="0A1F61"/>
                </a:solidFill>
                <a:latin typeface="Tajawal ExtraBold" panose="00000800000000000000" pitchFamily="2" charset="-78"/>
                <a:cs typeface="Tajawal ExtraBold" panose="00000800000000000000" pitchFamily="2" charset="-78"/>
              </a:rPr>
              <a:t>, as principles of grassroots political organizing were applied to the digital environment.</a:t>
            </a:r>
          </a:p>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Thanks to a </a:t>
            </a:r>
            <a:r>
              <a:rPr lang="en-US" sz="2100" b="1" dirty="0">
                <a:solidFill>
                  <a:srgbClr val="C00000"/>
                </a:solidFill>
                <a:latin typeface="Tajawal ExtraBold" panose="00000800000000000000" pitchFamily="2" charset="-78"/>
                <a:cs typeface="Tajawal ExtraBold" panose="00000800000000000000" pitchFamily="2" charset="-78"/>
              </a:rPr>
              <a:t>campaign</a:t>
            </a:r>
            <a:r>
              <a:rPr lang="en-US" sz="2100" dirty="0">
                <a:solidFill>
                  <a:srgbClr val="0A1F61"/>
                </a:solidFill>
                <a:latin typeface="Tajawal ExtraBold" panose="00000800000000000000" pitchFamily="2" charset="-78"/>
                <a:cs typeface="Tajawal ExtraBold" panose="00000800000000000000" pitchFamily="2" charset="-78"/>
              </a:rPr>
              <a:t> based mainly on </a:t>
            </a:r>
            <a:r>
              <a:rPr lang="en-US" sz="2100" b="1" dirty="0">
                <a:solidFill>
                  <a:srgbClr val="C00000"/>
                </a:solidFill>
                <a:latin typeface="Tajawal ExtraBold" panose="00000800000000000000" pitchFamily="2" charset="-78"/>
                <a:cs typeface="Tajawal ExtraBold" panose="00000800000000000000" pitchFamily="2" charset="-78"/>
              </a:rPr>
              <a:t>online platforms </a:t>
            </a:r>
            <a:r>
              <a:rPr lang="en-US" sz="2100" dirty="0">
                <a:solidFill>
                  <a:srgbClr val="0A1F61"/>
                </a:solidFill>
                <a:latin typeface="Tajawal ExtraBold" panose="00000800000000000000" pitchFamily="2" charset="-78"/>
                <a:cs typeface="Tajawal ExtraBold" panose="00000800000000000000" pitchFamily="2" charset="-78"/>
              </a:rPr>
              <a:t>and created with the fundamental contribution of important figures in the world of digital media, like </a:t>
            </a:r>
            <a:r>
              <a:rPr lang="en-US" sz="2100" b="1" dirty="0">
                <a:solidFill>
                  <a:srgbClr val="C00000"/>
                </a:solidFill>
                <a:latin typeface="Tajawal ExtraBold" panose="00000800000000000000" pitchFamily="2" charset="-78"/>
                <a:cs typeface="Tajawal ExtraBold" panose="00000800000000000000" pitchFamily="2" charset="-78"/>
              </a:rPr>
              <a:t>Chris Hughes, co‐founder of Facebook</a:t>
            </a:r>
            <a:r>
              <a:rPr lang="en-US" sz="2100" dirty="0">
                <a:solidFill>
                  <a:srgbClr val="0A1F61"/>
                </a:solidFill>
                <a:latin typeface="Tajawal ExtraBold" panose="00000800000000000000" pitchFamily="2" charset="-78"/>
                <a:cs typeface="Tajawal ExtraBold" panose="00000800000000000000" pitchFamily="2" charset="-78"/>
              </a:rPr>
              <a:t>, who was responsible for his </a:t>
            </a:r>
            <a:r>
              <a:rPr lang="en-US" sz="2100" b="1" dirty="0">
                <a:solidFill>
                  <a:srgbClr val="0A1F61"/>
                </a:solidFill>
                <a:latin typeface="Tajawal ExtraBold" panose="00000800000000000000" pitchFamily="2" charset="-78"/>
                <a:cs typeface="Tajawal ExtraBold" panose="00000800000000000000" pitchFamily="2" charset="-78"/>
              </a:rPr>
              <a:t>online campaign</a:t>
            </a:r>
            <a:r>
              <a:rPr lang="en-US" sz="2100" dirty="0">
                <a:solidFill>
                  <a:srgbClr val="0A1F61"/>
                </a:solidFill>
                <a:latin typeface="Tajawal ExtraBold" panose="00000800000000000000" pitchFamily="2" charset="-78"/>
                <a:cs typeface="Tajawal ExtraBold" panose="00000800000000000000" pitchFamily="2" charset="-78"/>
              </a:rPr>
              <a:t>, </a:t>
            </a:r>
            <a:r>
              <a:rPr lang="en-US" sz="2100" b="1" dirty="0">
                <a:solidFill>
                  <a:srgbClr val="C00000"/>
                </a:solidFill>
                <a:latin typeface="Tajawal ExtraBold" panose="00000800000000000000" pitchFamily="2" charset="-78"/>
                <a:cs typeface="Tajawal ExtraBold" panose="00000800000000000000" pitchFamily="2" charset="-78"/>
              </a:rPr>
              <a:t>Obama</a:t>
            </a:r>
            <a:r>
              <a:rPr lang="en-US" sz="2100" dirty="0">
                <a:solidFill>
                  <a:srgbClr val="0A1F61"/>
                </a:solidFill>
                <a:latin typeface="Tajawal ExtraBold" panose="00000800000000000000" pitchFamily="2" charset="-78"/>
                <a:cs typeface="Tajawal ExtraBold" panose="00000800000000000000" pitchFamily="2" charset="-78"/>
              </a:rPr>
              <a:t> was able to defeat opponents in terms of number of people directly involved in his </a:t>
            </a:r>
            <a:r>
              <a:rPr lang="en-US" sz="2100" b="1" dirty="0">
                <a:solidFill>
                  <a:srgbClr val="C00000"/>
                </a:solidFill>
                <a:latin typeface="Tajawal ExtraBold" panose="00000800000000000000" pitchFamily="2" charset="-78"/>
                <a:cs typeface="Tajawal ExtraBold" panose="00000800000000000000" pitchFamily="2" charset="-78"/>
              </a:rPr>
              <a:t>campaign</a:t>
            </a:r>
            <a:r>
              <a:rPr lang="en-US" sz="2100" dirty="0">
                <a:solidFill>
                  <a:srgbClr val="0A1F61"/>
                </a:solidFill>
                <a:latin typeface="Tajawal ExtraBold" panose="00000800000000000000" pitchFamily="2" charset="-78"/>
                <a:cs typeface="Tajawal ExtraBold" panose="00000800000000000000" pitchFamily="2" charset="-78"/>
              </a:rPr>
              <a:t>, </a:t>
            </a:r>
            <a:r>
              <a:rPr lang="en-US" sz="2100" b="1" dirty="0">
                <a:solidFill>
                  <a:srgbClr val="0A1F61"/>
                </a:solidFill>
                <a:latin typeface="Tajawal ExtraBold" panose="00000800000000000000" pitchFamily="2" charset="-78"/>
                <a:cs typeface="Tajawal ExtraBold" panose="00000800000000000000" pitchFamily="2" charset="-78"/>
              </a:rPr>
              <a:t>funds</a:t>
            </a:r>
            <a:r>
              <a:rPr lang="en-US" sz="2100" dirty="0">
                <a:solidFill>
                  <a:srgbClr val="0A1F61"/>
                </a:solidFill>
                <a:latin typeface="Tajawal ExtraBold" panose="00000800000000000000" pitchFamily="2" charset="-78"/>
                <a:cs typeface="Tajawal ExtraBold" panose="00000800000000000000" pitchFamily="2" charset="-78"/>
              </a:rPr>
              <a:t> raised and, finally, </a:t>
            </a:r>
            <a:r>
              <a:rPr lang="en-US" sz="2100" b="1" dirty="0">
                <a:solidFill>
                  <a:srgbClr val="0A1F61"/>
                </a:solidFill>
                <a:latin typeface="Tajawal ExtraBold" panose="00000800000000000000" pitchFamily="2" charset="-78"/>
                <a:cs typeface="Tajawal ExtraBold" panose="00000800000000000000" pitchFamily="2" charset="-78"/>
              </a:rPr>
              <a:t>votes</a:t>
            </a:r>
            <a:r>
              <a:rPr lang="en-US" sz="2100" dirty="0">
                <a:solidFill>
                  <a:srgbClr val="0A1F61"/>
                </a:solidFill>
                <a:latin typeface="Tajawal ExtraBold" panose="00000800000000000000" pitchFamily="2" charset="-78"/>
                <a:cs typeface="Tajawal ExtraBold" panose="00000800000000000000" pitchFamily="2" charset="-78"/>
              </a:rPr>
              <a:t>.</a:t>
            </a:r>
          </a:p>
        </p:txBody>
      </p:sp>
      <p:pic>
        <p:nvPicPr>
          <p:cNvPr id="6" name="Picture 5">
            <a:extLst>
              <a:ext uri="{FF2B5EF4-FFF2-40B4-BE49-F238E27FC236}">
                <a16:creationId xmlns:a16="http://schemas.microsoft.com/office/drawing/2014/main" id="{8CF5019A-7C43-4259-A40A-2BE2684F40D9}"/>
              </a:ext>
            </a:extLst>
          </p:cNvPr>
          <p:cNvPicPr>
            <a:picLocks noChangeAspect="1"/>
          </p:cNvPicPr>
          <p:nvPr/>
        </p:nvPicPr>
        <p:blipFill>
          <a:blip r:embed="rId8"/>
          <a:stretch>
            <a:fillRect/>
          </a:stretch>
        </p:blipFill>
        <p:spPr>
          <a:xfrm>
            <a:off x="9732905" y="713777"/>
            <a:ext cx="2597121" cy="1956986"/>
          </a:xfrm>
          <a:prstGeom prst="rect">
            <a:avLst/>
          </a:prstGeom>
        </p:spPr>
      </p:pic>
      <p:pic>
        <p:nvPicPr>
          <p:cNvPr id="11" name="Picture 10">
            <a:extLst>
              <a:ext uri="{FF2B5EF4-FFF2-40B4-BE49-F238E27FC236}">
                <a16:creationId xmlns:a16="http://schemas.microsoft.com/office/drawing/2014/main" id="{1A2E8FD5-70E5-4FF3-9349-4C4FEA8656D7}"/>
              </a:ext>
            </a:extLst>
          </p:cNvPr>
          <p:cNvPicPr>
            <a:picLocks noChangeAspect="1"/>
          </p:cNvPicPr>
          <p:nvPr/>
        </p:nvPicPr>
        <p:blipFill>
          <a:blip r:embed="rId9"/>
          <a:stretch>
            <a:fillRect/>
          </a:stretch>
        </p:blipFill>
        <p:spPr>
          <a:xfrm>
            <a:off x="10286622" y="2786890"/>
            <a:ext cx="1489686" cy="1996487"/>
          </a:xfrm>
          <a:prstGeom prst="rect">
            <a:avLst/>
          </a:prstGeom>
        </p:spPr>
      </p:pic>
    </p:spTree>
    <p:extLst>
      <p:ext uri="{BB962C8B-B14F-4D97-AF65-F5344CB8AC3E}">
        <p14:creationId xmlns:p14="http://schemas.microsoft.com/office/powerpoint/2010/main" val="2896267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58749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6843" y="6021587"/>
            <a:ext cx="963312" cy="863847"/>
          </a:xfrm>
          <a:prstGeom prst="rect">
            <a:avLst/>
          </a:prstGeom>
        </p:spPr>
      </p:pic>
      <p:pic>
        <p:nvPicPr>
          <p:cNvPr id="3" name="Picture 2"/>
          <p:cNvPicPr>
            <a:picLocks noChangeAspect="1"/>
          </p:cNvPicPr>
          <p:nvPr/>
        </p:nvPicPr>
        <p:blipFill>
          <a:blip r:embed="rId4"/>
          <a:stretch>
            <a:fillRect/>
          </a:stretch>
        </p:blipFill>
        <p:spPr>
          <a:xfrm>
            <a:off x="2338387" y="636926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10983" y="397229"/>
            <a:ext cx="6614453"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Political Activity &amp; Digital Media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10176093" y="-27434"/>
            <a:ext cx="2141126" cy="6912868"/>
          </a:xfrm>
          <a:prstGeom prst="rect">
            <a:avLst/>
          </a:prstGeom>
        </p:spPr>
      </p:pic>
      <p:pic>
        <p:nvPicPr>
          <p:cNvPr id="10" name="Picture 9"/>
          <p:cNvPicPr>
            <a:picLocks noChangeAspect="1"/>
          </p:cNvPicPr>
          <p:nvPr/>
        </p:nvPicPr>
        <p:blipFill>
          <a:blip r:embed="rId7"/>
          <a:stretch>
            <a:fillRect/>
          </a:stretch>
        </p:blipFill>
        <p:spPr>
          <a:xfrm>
            <a:off x="9219113" y="283896"/>
            <a:ext cx="3110914" cy="6296334"/>
          </a:xfrm>
          <a:prstGeom prst="rect">
            <a:avLst/>
          </a:prstGeom>
        </p:spPr>
      </p:pic>
      <p:sp>
        <p:nvSpPr>
          <p:cNvPr id="19" name="TextBox 18"/>
          <p:cNvSpPr txBox="1"/>
          <p:nvPr/>
        </p:nvSpPr>
        <p:spPr>
          <a:xfrm>
            <a:off x="146241" y="1581981"/>
            <a:ext cx="8879196"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Although the practices put in place by </a:t>
            </a:r>
            <a:r>
              <a:rPr lang="en-US" sz="2400" b="1" dirty="0">
                <a:solidFill>
                  <a:srgbClr val="C00000"/>
                </a:solidFill>
                <a:latin typeface="Tajawal ExtraBold" panose="00000800000000000000" pitchFamily="2" charset="-78"/>
                <a:cs typeface="Tajawal ExtraBold" panose="00000800000000000000" pitchFamily="2" charset="-78"/>
              </a:rPr>
              <a:t>Obama</a:t>
            </a:r>
            <a:r>
              <a:rPr lang="en-US" sz="2400" dirty="0">
                <a:solidFill>
                  <a:srgbClr val="0A1F61"/>
                </a:solidFill>
                <a:latin typeface="Tajawal ExtraBold" panose="00000800000000000000" pitchFamily="2" charset="-78"/>
                <a:cs typeface="Tajawal ExtraBold" panose="00000800000000000000" pitchFamily="2" charset="-78"/>
              </a:rPr>
              <a:t> cannot be considered the sole reason for his victory, his strategy leaving his supporters free to act and coordinate autonomously, but maintaining centralized control, has been studied as an early example of the </a:t>
            </a:r>
            <a:r>
              <a:rPr lang="en-US" sz="2400" b="1" dirty="0">
                <a:solidFill>
                  <a:srgbClr val="C00000"/>
                </a:solidFill>
                <a:latin typeface="Tajawal ExtraBold" panose="00000800000000000000" pitchFamily="2" charset="-78"/>
                <a:cs typeface="Tajawal ExtraBold" panose="00000800000000000000" pitchFamily="2" charset="-78"/>
              </a:rPr>
              <a:t>political potential of digital environments</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a:t>
            </a:r>
            <a:r>
              <a:rPr lang="en-US" sz="2400" b="1" dirty="0">
                <a:solidFill>
                  <a:srgbClr val="C00000"/>
                </a:solidFill>
                <a:latin typeface="Tajawal ExtraBold" panose="00000800000000000000" pitchFamily="2" charset="-78"/>
                <a:cs typeface="Tajawal ExtraBold" panose="00000800000000000000" pitchFamily="2" charset="-78"/>
              </a:rPr>
              <a:t>my.barackobama.com </a:t>
            </a:r>
            <a:r>
              <a:rPr lang="en-US" sz="2400" dirty="0">
                <a:solidFill>
                  <a:srgbClr val="0A1F61"/>
                </a:solidFill>
                <a:latin typeface="Tajawal ExtraBold" panose="00000800000000000000" pitchFamily="2" charset="-78"/>
                <a:cs typeface="Tajawal ExtraBold" panose="00000800000000000000" pitchFamily="2" charset="-78"/>
              </a:rPr>
              <a:t>site played a crucial role, with </a:t>
            </a:r>
            <a:r>
              <a:rPr lang="en-US" sz="2400" b="1" dirty="0">
                <a:solidFill>
                  <a:srgbClr val="0A1F61"/>
                </a:solidFill>
                <a:latin typeface="Tajawal ExtraBold" panose="00000800000000000000" pitchFamily="2" charset="-78"/>
                <a:cs typeface="Tajawal ExtraBold" panose="00000800000000000000" pitchFamily="2" charset="-78"/>
              </a:rPr>
              <a:t>15 million Members </a:t>
            </a:r>
            <a:r>
              <a:rPr lang="en-US" sz="2400" dirty="0">
                <a:solidFill>
                  <a:srgbClr val="0A1F61"/>
                </a:solidFill>
                <a:latin typeface="Tajawal ExtraBold" panose="00000800000000000000" pitchFamily="2" charset="-78"/>
                <a:cs typeface="Tajawal ExtraBold" panose="00000800000000000000" pitchFamily="2" charset="-78"/>
              </a:rPr>
              <a:t>who used it to organize at the local level for </a:t>
            </a:r>
            <a:r>
              <a:rPr lang="en-US" sz="2400" b="1" dirty="0">
                <a:solidFill>
                  <a:srgbClr val="C00000"/>
                </a:solidFill>
                <a:latin typeface="Tajawal ExtraBold" panose="00000800000000000000" pitchFamily="2" charset="-78"/>
                <a:cs typeface="Tajawal ExtraBold" panose="00000800000000000000" pitchFamily="2" charset="-78"/>
              </a:rPr>
              <a:t>campaigning</a:t>
            </a:r>
            <a:r>
              <a:rPr lang="en-US" sz="2400" dirty="0">
                <a:solidFill>
                  <a:srgbClr val="0A1F61"/>
                </a:solidFill>
                <a:latin typeface="Tajawal ExtraBold" panose="00000800000000000000" pitchFamily="2" charset="-78"/>
                <a:cs typeface="Tajawal ExtraBold" panose="00000800000000000000" pitchFamily="2" charset="-78"/>
              </a:rPr>
              <a:t> and fundraising (Castells 2009). </a:t>
            </a:r>
          </a:p>
        </p:txBody>
      </p:sp>
      <p:pic>
        <p:nvPicPr>
          <p:cNvPr id="11" name="Picture 10">
            <a:extLst>
              <a:ext uri="{FF2B5EF4-FFF2-40B4-BE49-F238E27FC236}">
                <a16:creationId xmlns:a16="http://schemas.microsoft.com/office/drawing/2014/main" id="{86C3FFAA-AB22-425B-AA8E-0FBB7000582D}"/>
              </a:ext>
            </a:extLst>
          </p:cNvPr>
          <p:cNvPicPr>
            <a:picLocks noChangeAspect="1"/>
          </p:cNvPicPr>
          <p:nvPr/>
        </p:nvPicPr>
        <p:blipFill>
          <a:blip r:embed="rId8"/>
          <a:stretch>
            <a:fillRect/>
          </a:stretch>
        </p:blipFill>
        <p:spPr>
          <a:xfrm>
            <a:off x="9234402" y="1581981"/>
            <a:ext cx="3095625" cy="2479412"/>
          </a:xfrm>
          <a:prstGeom prst="rect">
            <a:avLst/>
          </a:prstGeom>
        </p:spPr>
      </p:pic>
    </p:spTree>
    <p:extLst>
      <p:ext uri="{BB962C8B-B14F-4D97-AF65-F5344CB8AC3E}">
        <p14:creationId xmlns:p14="http://schemas.microsoft.com/office/powerpoint/2010/main" val="119590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74256" y="277319"/>
            <a:ext cx="851347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267520"/>
            <a:ext cx="596514" cy="534922"/>
          </a:xfrm>
          <a:prstGeom prst="rect">
            <a:avLst/>
          </a:prstGeom>
        </p:spPr>
      </p:pic>
      <p:pic>
        <p:nvPicPr>
          <p:cNvPr id="3" name="Picture 2"/>
          <p:cNvPicPr>
            <a:picLocks noChangeAspect="1"/>
          </p:cNvPicPr>
          <p:nvPr/>
        </p:nvPicPr>
        <p:blipFill>
          <a:blip r:embed="rId4"/>
          <a:stretch>
            <a:fillRect/>
          </a:stretch>
        </p:blipFill>
        <p:spPr>
          <a:xfrm>
            <a:off x="2422490" y="637584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6337" y="277319"/>
            <a:ext cx="6641392"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Political Activity &amp; Digital Media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10050517" y="-27434"/>
            <a:ext cx="2266702" cy="6912868"/>
          </a:xfrm>
          <a:prstGeom prst="rect">
            <a:avLst/>
          </a:prstGeom>
        </p:spPr>
      </p:pic>
      <p:pic>
        <p:nvPicPr>
          <p:cNvPr id="10" name="Picture 9"/>
          <p:cNvPicPr>
            <a:picLocks noChangeAspect="1"/>
          </p:cNvPicPr>
          <p:nvPr/>
        </p:nvPicPr>
        <p:blipFill>
          <a:blip r:embed="rId7"/>
          <a:stretch>
            <a:fillRect/>
          </a:stretch>
        </p:blipFill>
        <p:spPr>
          <a:xfrm>
            <a:off x="9555444" y="112542"/>
            <a:ext cx="2611669" cy="6545082"/>
          </a:xfrm>
          <a:prstGeom prst="rect">
            <a:avLst/>
          </a:prstGeom>
        </p:spPr>
      </p:pic>
      <p:sp>
        <p:nvSpPr>
          <p:cNvPr id="19" name="TextBox 18"/>
          <p:cNvSpPr txBox="1"/>
          <p:nvPr/>
        </p:nvSpPr>
        <p:spPr>
          <a:xfrm>
            <a:off x="117351" y="1674133"/>
            <a:ext cx="9189448"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In the same electoral cycle, </a:t>
            </a:r>
            <a:r>
              <a:rPr lang="en-US" sz="2400" b="1" dirty="0">
                <a:solidFill>
                  <a:srgbClr val="C00000"/>
                </a:solidFill>
                <a:latin typeface="Tajawal ExtraBold" panose="00000800000000000000" pitchFamily="2" charset="-78"/>
                <a:cs typeface="Tajawal ExtraBold" panose="00000800000000000000" pitchFamily="2" charset="-78"/>
              </a:rPr>
              <a:t>Donald Trump </a:t>
            </a:r>
            <a:r>
              <a:rPr lang="en-US" sz="2400" dirty="0">
                <a:solidFill>
                  <a:srgbClr val="0A1F61"/>
                </a:solidFill>
                <a:latin typeface="Tajawal ExtraBold" panose="00000800000000000000" pitchFamily="2" charset="-78"/>
                <a:cs typeface="Tajawal ExtraBold" panose="00000800000000000000" pitchFamily="2" charset="-78"/>
              </a:rPr>
              <a:t>was backed by an array of right‐wing groups that used websites such as </a:t>
            </a:r>
            <a:r>
              <a:rPr lang="en-US" sz="2400" b="1" dirty="0">
                <a:solidFill>
                  <a:srgbClr val="C00000"/>
                </a:solidFill>
                <a:latin typeface="Tajawal ExtraBold" panose="00000800000000000000" pitchFamily="2" charset="-78"/>
                <a:cs typeface="Tajawal ExtraBold" panose="00000800000000000000" pitchFamily="2" charset="-78"/>
              </a:rPr>
              <a:t>4chan</a:t>
            </a:r>
            <a:r>
              <a:rPr lang="en-US" sz="2400" dirty="0">
                <a:solidFill>
                  <a:srgbClr val="0A1F61"/>
                </a:solidFill>
                <a:latin typeface="Tajawal ExtraBold" panose="00000800000000000000" pitchFamily="2" charset="-78"/>
                <a:cs typeface="Tajawal ExtraBold" panose="00000800000000000000" pitchFamily="2" charset="-78"/>
              </a:rPr>
              <a:t> (an underground imageboard forum) to produce and distribute </a:t>
            </a:r>
            <a:r>
              <a:rPr lang="en-US" sz="2400" b="1" dirty="0">
                <a:solidFill>
                  <a:srgbClr val="C00000"/>
                </a:solidFill>
                <a:latin typeface="Tajawal ExtraBold" panose="00000800000000000000" pitchFamily="2" charset="-78"/>
                <a:cs typeface="Tajawal ExtraBold" panose="00000800000000000000" pitchFamily="2" charset="-78"/>
              </a:rPr>
              <a:t>memes</a:t>
            </a:r>
            <a:r>
              <a:rPr lang="en-US" sz="2400" dirty="0">
                <a:solidFill>
                  <a:srgbClr val="0A1F61"/>
                </a:solidFill>
                <a:latin typeface="Tajawal ExtraBold" panose="00000800000000000000" pitchFamily="2" charset="-78"/>
                <a:cs typeface="Tajawal ExtraBold" panose="00000800000000000000" pitchFamily="2" charset="-78"/>
              </a:rPr>
              <a:t> and other </a:t>
            </a:r>
            <a:r>
              <a:rPr lang="en-US" sz="2400" b="1" dirty="0">
                <a:solidFill>
                  <a:srgbClr val="C00000"/>
                </a:solidFill>
                <a:latin typeface="Tajawal ExtraBold" panose="00000800000000000000" pitchFamily="2" charset="-78"/>
                <a:cs typeface="Tajawal ExtraBold" panose="00000800000000000000" pitchFamily="2" charset="-78"/>
              </a:rPr>
              <a:t>viral content </a:t>
            </a:r>
            <a:r>
              <a:rPr lang="en-US" sz="2400" dirty="0">
                <a:solidFill>
                  <a:srgbClr val="0A1F61"/>
                </a:solidFill>
                <a:latin typeface="Tajawal ExtraBold" panose="00000800000000000000" pitchFamily="2" charset="-78"/>
                <a:cs typeface="Tajawal ExtraBold" panose="00000800000000000000" pitchFamily="2" charset="-78"/>
              </a:rPr>
              <a:t>that increased the popularity of Trump or attacked Clinton, his opponent (</a:t>
            </a:r>
            <a:r>
              <a:rPr lang="en-US" sz="2400" dirty="0" err="1">
                <a:solidFill>
                  <a:srgbClr val="0A1F61"/>
                </a:solidFill>
                <a:latin typeface="Tajawal ExtraBold" panose="00000800000000000000" pitchFamily="2" charset="-78"/>
                <a:cs typeface="Tajawal ExtraBold" panose="00000800000000000000" pitchFamily="2" charset="-78"/>
              </a:rPr>
              <a:t>Goerzen</a:t>
            </a:r>
            <a:r>
              <a:rPr lang="en-US" sz="2400" dirty="0">
                <a:solidFill>
                  <a:srgbClr val="0A1F61"/>
                </a:solidFill>
                <a:latin typeface="Tajawal ExtraBold" panose="00000800000000000000" pitchFamily="2" charset="-78"/>
                <a:cs typeface="Tajawal ExtraBold" panose="00000800000000000000" pitchFamily="2" charset="-78"/>
              </a:rPr>
              <a:t> 2017).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both cases, these initiatives </a:t>
            </a:r>
            <a:r>
              <a:rPr lang="en-US" sz="2400" b="1" dirty="0">
                <a:solidFill>
                  <a:srgbClr val="C00000"/>
                </a:solidFill>
                <a:latin typeface="Tajawal ExtraBold" panose="00000800000000000000" pitchFamily="2" charset="-78"/>
                <a:cs typeface="Tajawal ExtraBold" panose="00000800000000000000" pitchFamily="2" charset="-78"/>
              </a:rPr>
              <a:t>mobilized</a:t>
            </a:r>
            <a:r>
              <a:rPr lang="en-US" sz="2400" dirty="0">
                <a:solidFill>
                  <a:srgbClr val="0A1F61"/>
                </a:solidFill>
                <a:latin typeface="Tajawal ExtraBold" panose="00000800000000000000" pitchFamily="2" charset="-78"/>
                <a:cs typeface="Tajawal ExtraBold" panose="00000800000000000000" pitchFamily="2" charset="-78"/>
              </a:rPr>
              <a:t> hundreds of thousands of people, more than those involved in the </a:t>
            </a:r>
            <a:r>
              <a:rPr lang="en-US" sz="2400" b="1" dirty="0">
                <a:solidFill>
                  <a:srgbClr val="C00000"/>
                </a:solidFill>
                <a:latin typeface="Tajawal ExtraBold" panose="00000800000000000000" pitchFamily="2" charset="-78"/>
                <a:cs typeface="Tajawal ExtraBold" panose="00000800000000000000" pitchFamily="2" charset="-78"/>
              </a:rPr>
              <a:t>official campaigns</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6" name="Picture 5">
            <a:extLst>
              <a:ext uri="{FF2B5EF4-FFF2-40B4-BE49-F238E27FC236}">
                <a16:creationId xmlns:a16="http://schemas.microsoft.com/office/drawing/2014/main" id="{D3AFF284-F87F-49DB-8F41-16FFE006B5EA}"/>
              </a:ext>
            </a:extLst>
          </p:cNvPr>
          <p:cNvPicPr>
            <a:picLocks noChangeAspect="1"/>
          </p:cNvPicPr>
          <p:nvPr/>
        </p:nvPicPr>
        <p:blipFill>
          <a:blip r:embed="rId8"/>
          <a:stretch>
            <a:fillRect/>
          </a:stretch>
        </p:blipFill>
        <p:spPr>
          <a:xfrm>
            <a:off x="9789715" y="236724"/>
            <a:ext cx="2143125" cy="2143125"/>
          </a:xfrm>
          <a:prstGeom prst="rect">
            <a:avLst/>
          </a:prstGeom>
        </p:spPr>
      </p:pic>
      <p:pic>
        <p:nvPicPr>
          <p:cNvPr id="15" name="Picture 14">
            <a:extLst>
              <a:ext uri="{FF2B5EF4-FFF2-40B4-BE49-F238E27FC236}">
                <a16:creationId xmlns:a16="http://schemas.microsoft.com/office/drawing/2014/main" id="{721EBCCD-1D82-491B-A7DC-FF6B590017E7}"/>
              </a:ext>
            </a:extLst>
          </p:cNvPr>
          <p:cNvPicPr>
            <a:picLocks noChangeAspect="1"/>
          </p:cNvPicPr>
          <p:nvPr/>
        </p:nvPicPr>
        <p:blipFill>
          <a:blip r:embed="rId9"/>
          <a:stretch>
            <a:fillRect/>
          </a:stretch>
        </p:blipFill>
        <p:spPr>
          <a:xfrm>
            <a:off x="9554335" y="2657417"/>
            <a:ext cx="2663430" cy="2013058"/>
          </a:xfrm>
          <a:prstGeom prst="rect">
            <a:avLst/>
          </a:prstGeom>
        </p:spPr>
      </p:pic>
    </p:spTree>
    <p:extLst>
      <p:ext uri="{BB962C8B-B14F-4D97-AF65-F5344CB8AC3E}">
        <p14:creationId xmlns:p14="http://schemas.microsoft.com/office/powerpoint/2010/main" val="8704870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97533" y="259351"/>
            <a:ext cx="866053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682" y="6253564"/>
            <a:ext cx="655022" cy="587389"/>
          </a:xfrm>
          <a:prstGeom prst="rect">
            <a:avLst/>
          </a:prstGeom>
        </p:spPr>
      </p:pic>
      <p:pic>
        <p:nvPicPr>
          <p:cNvPr id="3" name="Picture 2"/>
          <p:cNvPicPr>
            <a:picLocks noChangeAspect="1"/>
          </p:cNvPicPr>
          <p:nvPr/>
        </p:nvPicPr>
        <p:blipFill>
          <a:blip r:embed="rId4"/>
          <a:stretch>
            <a:fillRect/>
          </a:stretch>
        </p:blipFill>
        <p:spPr>
          <a:xfrm>
            <a:off x="2338387" y="639381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1202" y="264915"/>
            <a:ext cx="6532121"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Political Activity &amp; Digital Media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10228363" y="-27434"/>
            <a:ext cx="2088856" cy="6912868"/>
          </a:xfrm>
          <a:prstGeom prst="rect">
            <a:avLst/>
          </a:prstGeom>
        </p:spPr>
      </p:pic>
      <p:pic>
        <p:nvPicPr>
          <p:cNvPr id="10" name="Picture 9"/>
          <p:cNvPicPr>
            <a:picLocks noChangeAspect="1"/>
          </p:cNvPicPr>
          <p:nvPr/>
        </p:nvPicPr>
        <p:blipFill>
          <a:blip r:embed="rId7"/>
          <a:stretch>
            <a:fillRect/>
          </a:stretch>
        </p:blipFill>
        <p:spPr>
          <a:xfrm>
            <a:off x="10068920" y="192980"/>
            <a:ext cx="2250080" cy="6472039"/>
          </a:xfrm>
          <a:prstGeom prst="rect">
            <a:avLst/>
          </a:prstGeom>
        </p:spPr>
      </p:pic>
      <p:sp>
        <p:nvSpPr>
          <p:cNvPr id="19" name="TextBox 18"/>
          <p:cNvSpPr txBox="1"/>
          <p:nvPr/>
        </p:nvSpPr>
        <p:spPr>
          <a:xfrm>
            <a:off x="72220" y="1505058"/>
            <a:ext cx="9972578" cy="427405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In </a:t>
            </a:r>
            <a:r>
              <a:rPr lang="en-US" sz="2300" b="1" dirty="0">
                <a:solidFill>
                  <a:srgbClr val="C00000"/>
                </a:solidFill>
                <a:latin typeface="Tajawal ExtraBold" panose="00000800000000000000" pitchFamily="2" charset="-78"/>
                <a:cs typeface="Tajawal ExtraBold" panose="00000800000000000000" pitchFamily="2" charset="-78"/>
              </a:rPr>
              <a:t>Europe</a:t>
            </a:r>
            <a:r>
              <a:rPr lang="en-US" sz="2300" dirty="0">
                <a:solidFill>
                  <a:srgbClr val="0A1F61"/>
                </a:solidFill>
                <a:latin typeface="Tajawal ExtraBold" panose="00000800000000000000" pitchFamily="2" charset="-78"/>
                <a:cs typeface="Tajawal ExtraBold" panose="00000800000000000000" pitchFamily="2" charset="-78"/>
              </a:rPr>
              <a:t>, new </a:t>
            </a:r>
            <a:r>
              <a:rPr lang="en-US" sz="2300" b="1" dirty="0">
                <a:solidFill>
                  <a:srgbClr val="C00000"/>
                </a:solidFill>
                <a:latin typeface="Tajawal ExtraBold" panose="00000800000000000000" pitchFamily="2" charset="-78"/>
                <a:cs typeface="Tajawal ExtraBold" panose="00000800000000000000" pitchFamily="2" charset="-78"/>
              </a:rPr>
              <a:t>political parties </a:t>
            </a:r>
            <a:r>
              <a:rPr lang="en-US" sz="2300" dirty="0">
                <a:solidFill>
                  <a:srgbClr val="0A1F61"/>
                </a:solidFill>
                <a:latin typeface="Tajawal ExtraBold" panose="00000800000000000000" pitchFamily="2" charset="-78"/>
                <a:cs typeface="Tajawal ExtraBold" panose="00000800000000000000" pitchFamily="2" charset="-78"/>
              </a:rPr>
              <a:t>have adopted not only </a:t>
            </a:r>
            <a:r>
              <a:rPr lang="en-US" sz="2300" b="1" dirty="0">
                <a:solidFill>
                  <a:srgbClr val="0A1F61"/>
                </a:solidFill>
                <a:latin typeface="Tajawal ExtraBold" panose="00000800000000000000" pitchFamily="2" charset="-78"/>
                <a:cs typeface="Tajawal ExtraBold" panose="00000800000000000000" pitchFamily="2" charset="-78"/>
              </a:rPr>
              <a:t>communication</a:t>
            </a:r>
            <a:r>
              <a:rPr lang="en-US" sz="2300" dirty="0">
                <a:solidFill>
                  <a:srgbClr val="0A1F61"/>
                </a:solidFill>
                <a:latin typeface="Tajawal ExtraBold" panose="00000800000000000000" pitchFamily="2" charset="-78"/>
                <a:cs typeface="Tajawal ExtraBold" panose="00000800000000000000" pitchFamily="2" charset="-78"/>
              </a:rPr>
              <a:t> but also </a:t>
            </a:r>
            <a:r>
              <a:rPr lang="en-US" sz="2300" b="1" dirty="0">
                <a:solidFill>
                  <a:srgbClr val="0A1F61"/>
                </a:solidFill>
                <a:latin typeface="Tajawal ExtraBold" panose="00000800000000000000" pitchFamily="2" charset="-78"/>
                <a:cs typeface="Tajawal ExtraBold" panose="00000800000000000000" pitchFamily="2" charset="-78"/>
              </a:rPr>
              <a:t>organizing strategies </a:t>
            </a:r>
            <a:r>
              <a:rPr lang="en-US" sz="2300" dirty="0">
                <a:solidFill>
                  <a:srgbClr val="0A1F61"/>
                </a:solidFill>
                <a:latin typeface="Tajawal ExtraBold" panose="00000800000000000000" pitchFamily="2" charset="-78"/>
                <a:cs typeface="Tajawal ExtraBold" panose="00000800000000000000" pitchFamily="2" charset="-78"/>
              </a:rPr>
              <a:t>based on </a:t>
            </a:r>
            <a:r>
              <a:rPr lang="en-US" sz="2300" b="1" dirty="0">
                <a:solidFill>
                  <a:srgbClr val="C00000"/>
                </a:solidFill>
                <a:latin typeface="Tajawal ExtraBold" panose="00000800000000000000" pitchFamily="2" charset="-78"/>
                <a:cs typeface="Tajawal ExtraBold" panose="00000800000000000000" pitchFamily="2" charset="-78"/>
              </a:rPr>
              <a:t>digital networks</a:t>
            </a:r>
            <a:r>
              <a:rPr lang="en-US" sz="23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In </a:t>
            </a:r>
            <a:r>
              <a:rPr lang="en-US" sz="2300" b="1" dirty="0">
                <a:solidFill>
                  <a:srgbClr val="0A1F61"/>
                </a:solidFill>
                <a:latin typeface="Tajawal ExtraBold" panose="00000800000000000000" pitchFamily="2" charset="-78"/>
                <a:cs typeface="Tajawal ExtraBold" panose="00000800000000000000" pitchFamily="2" charset="-78"/>
              </a:rPr>
              <a:t>2017</a:t>
            </a:r>
            <a:r>
              <a:rPr lang="en-US" sz="2300" dirty="0">
                <a:solidFill>
                  <a:srgbClr val="0A1F61"/>
                </a:solidFill>
                <a:latin typeface="Tajawal ExtraBold" panose="00000800000000000000" pitchFamily="2" charset="-78"/>
                <a:cs typeface="Tajawal ExtraBold" panose="00000800000000000000" pitchFamily="2" charset="-78"/>
              </a:rPr>
              <a:t> in the </a:t>
            </a:r>
            <a:r>
              <a:rPr lang="en-US" sz="2300" b="1" dirty="0">
                <a:solidFill>
                  <a:srgbClr val="C00000"/>
                </a:solidFill>
                <a:latin typeface="Tajawal ExtraBold" panose="00000800000000000000" pitchFamily="2" charset="-78"/>
                <a:cs typeface="Tajawal ExtraBold" panose="00000800000000000000" pitchFamily="2" charset="-78"/>
              </a:rPr>
              <a:t>United Kingdom</a:t>
            </a:r>
            <a:r>
              <a:rPr lang="en-US" sz="2300" dirty="0">
                <a:solidFill>
                  <a:srgbClr val="0A1F61"/>
                </a:solidFill>
                <a:latin typeface="Tajawal ExtraBold" panose="00000800000000000000" pitchFamily="2" charset="-78"/>
                <a:cs typeface="Tajawal ExtraBold" panose="00000800000000000000" pitchFamily="2" charset="-78"/>
              </a:rPr>
              <a:t>, supporters of the </a:t>
            </a:r>
            <a:r>
              <a:rPr lang="en-US" sz="2300" b="1" dirty="0">
                <a:solidFill>
                  <a:srgbClr val="C00000"/>
                </a:solidFill>
                <a:latin typeface="Tajawal ExtraBold" panose="00000800000000000000" pitchFamily="2" charset="-78"/>
                <a:cs typeface="Tajawal ExtraBold" panose="00000800000000000000" pitchFamily="2" charset="-78"/>
              </a:rPr>
              <a:t>Labour Party </a:t>
            </a:r>
            <a:r>
              <a:rPr lang="en-US" sz="2300" dirty="0">
                <a:solidFill>
                  <a:srgbClr val="0A1F61"/>
                </a:solidFill>
                <a:latin typeface="Tajawal ExtraBold" panose="00000800000000000000" pitchFamily="2" charset="-78"/>
                <a:cs typeface="Tajawal ExtraBold" panose="00000800000000000000" pitchFamily="2" charset="-78"/>
              </a:rPr>
              <a:t>leader </a:t>
            </a:r>
            <a:r>
              <a:rPr lang="en-US" sz="2300" b="1" dirty="0">
                <a:solidFill>
                  <a:srgbClr val="C00000"/>
                </a:solidFill>
                <a:latin typeface="Tajawal ExtraBold" panose="00000800000000000000" pitchFamily="2" charset="-78"/>
                <a:cs typeface="Tajawal ExtraBold" panose="00000800000000000000" pitchFamily="2" charset="-78"/>
              </a:rPr>
              <a:t>Jeremy Corbyn </a:t>
            </a:r>
            <a:r>
              <a:rPr lang="en-US" sz="2300" dirty="0">
                <a:solidFill>
                  <a:srgbClr val="0A1F61"/>
                </a:solidFill>
                <a:latin typeface="Tajawal ExtraBold" panose="00000800000000000000" pitchFamily="2" charset="-78"/>
                <a:cs typeface="Tajawal ExtraBold" panose="00000800000000000000" pitchFamily="2" charset="-78"/>
              </a:rPr>
              <a:t>developed a </a:t>
            </a:r>
            <a:r>
              <a:rPr lang="en-US" sz="2300" b="1" dirty="0">
                <a:solidFill>
                  <a:srgbClr val="C00000"/>
                </a:solidFill>
                <a:latin typeface="Tajawal ExtraBold" panose="00000800000000000000" pitchFamily="2" charset="-78"/>
                <a:cs typeface="Tajawal ExtraBold" panose="00000800000000000000" pitchFamily="2" charset="-78"/>
              </a:rPr>
              <a:t>smartphone app </a:t>
            </a:r>
            <a:r>
              <a:rPr lang="en-US" sz="2300" dirty="0">
                <a:solidFill>
                  <a:srgbClr val="0A1F61"/>
                </a:solidFill>
                <a:latin typeface="Tajawal ExtraBold" panose="00000800000000000000" pitchFamily="2" charset="-78"/>
                <a:cs typeface="Tajawal ExtraBold" panose="00000800000000000000" pitchFamily="2" charset="-78"/>
              </a:rPr>
              <a:t>to coordinate delegates during the party’s conference . </a:t>
            </a:r>
          </a:p>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In </a:t>
            </a:r>
            <a:r>
              <a:rPr lang="en-US" sz="2300" b="1" dirty="0">
                <a:solidFill>
                  <a:srgbClr val="C00000"/>
                </a:solidFill>
                <a:latin typeface="Tajawal ExtraBold" panose="00000800000000000000" pitchFamily="2" charset="-78"/>
                <a:cs typeface="Tajawal ExtraBold" panose="00000800000000000000" pitchFamily="2" charset="-78"/>
              </a:rPr>
              <a:t>Italy</a:t>
            </a:r>
            <a:r>
              <a:rPr lang="en-US" sz="2300" dirty="0">
                <a:solidFill>
                  <a:srgbClr val="0A1F61"/>
                </a:solidFill>
                <a:latin typeface="Tajawal ExtraBold" panose="00000800000000000000" pitchFamily="2" charset="-78"/>
                <a:cs typeface="Tajawal ExtraBold" panose="00000800000000000000" pitchFamily="2" charset="-78"/>
              </a:rPr>
              <a:t>, the </a:t>
            </a:r>
            <a:r>
              <a:rPr lang="en-US" sz="2300" b="1" dirty="0">
                <a:solidFill>
                  <a:srgbClr val="C00000"/>
                </a:solidFill>
                <a:latin typeface="Tajawal ExtraBold" panose="00000800000000000000" pitchFamily="2" charset="-78"/>
                <a:cs typeface="Tajawal ExtraBold" panose="00000800000000000000" pitchFamily="2" charset="-78"/>
              </a:rPr>
              <a:t>Five Star Movement </a:t>
            </a:r>
            <a:r>
              <a:rPr lang="en-US" sz="2300" dirty="0">
                <a:solidFill>
                  <a:srgbClr val="0A1F61"/>
                </a:solidFill>
                <a:latin typeface="Tajawal ExtraBold" panose="00000800000000000000" pitchFamily="2" charset="-78"/>
                <a:cs typeface="Tajawal ExtraBold" panose="00000800000000000000" pitchFamily="2" charset="-78"/>
              </a:rPr>
              <a:t>uses its </a:t>
            </a:r>
            <a:r>
              <a:rPr lang="en-US" sz="2300" b="1" dirty="0">
                <a:solidFill>
                  <a:srgbClr val="C00000"/>
                </a:solidFill>
                <a:latin typeface="Tajawal ExtraBold" panose="00000800000000000000" pitchFamily="2" charset="-78"/>
                <a:cs typeface="Tajawal ExtraBold" panose="00000800000000000000" pitchFamily="2" charset="-78"/>
              </a:rPr>
              <a:t>digital platforms </a:t>
            </a:r>
            <a:r>
              <a:rPr lang="en-US" sz="2300" dirty="0">
                <a:solidFill>
                  <a:srgbClr val="0A1F61"/>
                </a:solidFill>
                <a:latin typeface="Tajawal ExtraBold" panose="00000800000000000000" pitchFamily="2" charset="-78"/>
                <a:cs typeface="Tajawal ExtraBold" panose="00000800000000000000" pitchFamily="2" charset="-78"/>
              </a:rPr>
              <a:t>to create a space in which people with different </a:t>
            </a:r>
            <a:r>
              <a:rPr lang="en-US" sz="2300" b="1" dirty="0">
                <a:solidFill>
                  <a:srgbClr val="C00000"/>
                </a:solidFill>
                <a:latin typeface="Tajawal ExtraBold" panose="00000800000000000000" pitchFamily="2" charset="-78"/>
                <a:cs typeface="Tajawal ExtraBold" panose="00000800000000000000" pitchFamily="2" charset="-78"/>
              </a:rPr>
              <a:t>political backgrounds </a:t>
            </a:r>
            <a:r>
              <a:rPr lang="en-US" sz="2300" dirty="0">
                <a:solidFill>
                  <a:srgbClr val="0A1F61"/>
                </a:solidFill>
                <a:latin typeface="Tajawal ExtraBold" panose="00000800000000000000" pitchFamily="2" charset="-78"/>
                <a:cs typeface="Tajawal ExtraBold" panose="00000800000000000000" pitchFamily="2" charset="-78"/>
              </a:rPr>
              <a:t>converge to openly </a:t>
            </a:r>
            <a:r>
              <a:rPr lang="en-US" sz="2300" b="1" dirty="0">
                <a:solidFill>
                  <a:srgbClr val="0A1F61"/>
                </a:solidFill>
                <a:latin typeface="Tajawal ExtraBold" panose="00000800000000000000" pitchFamily="2" charset="-78"/>
                <a:cs typeface="Tajawal ExtraBold" panose="00000800000000000000" pitchFamily="2" charset="-78"/>
              </a:rPr>
              <a:t>discuss</a:t>
            </a:r>
            <a:r>
              <a:rPr lang="en-US" sz="2300" dirty="0">
                <a:solidFill>
                  <a:srgbClr val="0A1F61"/>
                </a:solidFill>
                <a:latin typeface="Tajawal ExtraBold" panose="00000800000000000000" pitchFamily="2" charset="-78"/>
                <a:cs typeface="Tajawal ExtraBold" panose="00000800000000000000" pitchFamily="2" charset="-78"/>
              </a:rPr>
              <a:t> issues of interest and </a:t>
            </a:r>
            <a:r>
              <a:rPr lang="en-US" sz="2300" b="1" dirty="0">
                <a:solidFill>
                  <a:srgbClr val="0A1F61"/>
                </a:solidFill>
                <a:latin typeface="Tajawal ExtraBold" panose="00000800000000000000" pitchFamily="2" charset="-78"/>
                <a:cs typeface="Tajawal ExtraBold" panose="00000800000000000000" pitchFamily="2" charset="-78"/>
              </a:rPr>
              <a:t>vote</a:t>
            </a:r>
            <a:r>
              <a:rPr lang="en-US" sz="2300" dirty="0">
                <a:solidFill>
                  <a:srgbClr val="0A1F61"/>
                </a:solidFill>
                <a:latin typeface="Tajawal ExtraBold" panose="00000800000000000000" pitchFamily="2" charset="-78"/>
                <a:cs typeface="Tajawal ExtraBold" panose="00000800000000000000" pitchFamily="2" charset="-78"/>
              </a:rPr>
              <a:t> on candidates and proposals.</a:t>
            </a:r>
          </a:p>
        </p:txBody>
      </p:sp>
      <p:pic>
        <p:nvPicPr>
          <p:cNvPr id="6" name="Picture 5">
            <a:extLst>
              <a:ext uri="{FF2B5EF4-FFF2-40B4-BE49-F238E27FC236}">
                <a16:creationId xmlns:a16="http://schemas.microsoft.com/office/drawing/2014/main" id="{DFA333E8-E8F0-4465-9B0B-CCBCA3AF8385}"/>
              </a:ext>
            </a:extLst>
          </p:cNvPr>
          <p:cNvPicPr>
            <a:picLocks noChangeAspect="1"/>
          </p:cNvPicPr>
          <p:nvPr/>
        </p:nvPicPr>
        <p:blipFill rotWithShape="1">
          <a:blip r:embed="rId8"/>
          <a:srcRect t="18841"/>
          <a:stretch/>
        </p:blipFill>
        <p:spPr>
          <a:xfrm>
            <a:off x="10140481" y="248995"/>
            <a:ext cx="2176737" cy="1341649"/>
          </a:xfrm>
          <a:prstGeom prst="rect">
            <a:avLst/>
          </a:prstGeom>
        </p:spPr>
      </p:pic>
      <p:pic>
        <p:nvPicPr>
          <p:cNvPr id="15" name="Picture 14">
            <a:extLst>
              <a:ext uri="{FF2B5EF4-FFF2-40B4-BE49-F238E27FC236}">
                <a16:creationId xmlns:a16="http://schemas.microsoft.com/office/drawing/2014/main" id="{789901C7-9752-435E-A32D-66BF56B35832}"/>
              </a:ext>
            </a:extLst>
          </p:cNvPr>
          <p:cNvPicPr>
            <a:picLocks noChangeAspect="1"/>
          </p:cNvPicPr>
          <p:nvPr/>
        </p:nvPicPr>
        <p:blipFill>
          <a:blip r:embed="rId9"/>
          <a:stretch>
            <a:fillRect/>
          </a:stretch>
        </p:blipFill>
        <p:spPr>
          <a:xfrm>
            <a:off x="10117165" y="1877429"/>
            <a:ext cx="2200053" cy="1464035"/>
          </a:xfrm>
          <a:prstGeom prst="rect">
            <a:avLst/>
          </a:prstGeom>
        </p:spPr>
      </p:pic>
      <p:pic>
        <p:nvPicPr>
          <p:cNvPr id="18" name="Picture 17">
            <a:extLst>
              <a:ext uri="{FF2B5EF4-FFF2-40B4-BE49-F238E27FC236}">
                <a16:creationId xmlns:a16="http://schemas.microsoft.com/office/drawing/2014/main" id="{1EC880A4-44EA-4F0B-9958-E7EE7AE66656}"/>
              </a:ext>
            </a:extLst>
          </p:cNvPr>
          <p:cNvPicPr>
            <a:picLocks noChangeAspect="1"/>
          </p:cNvPicPr>
          <p:nvPr/>
        </p:nvPicPr>
        <p:blipFill>
          <a:blip r:embed="rId10"/>
          <a:stretch>
            <a:fillRect/>
          </a:stretch>
        </p:blipFill>
        <p:spPr>
          <a:xfrm>
            <a:off x="10266164" y="3534480"/>
            <a:ext cx="1837994" cy="1837994"/>
          </a:xfrm>
          <a:prstGeom prst="rect">
            <a:avLst/>
          </a:prstGeom>
        </p:spPr>
      </p:pic>
    </p:spTree>
    <p:extLst>
      <p:ext uri="{BB962C8B-B14F-4D97-AF65-F5344CB8AC3E}">
        <p14:creationId xmlns:p14="http://schemas.microsoft.com/office/powerpoint/2010/main" val="35150063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97534" y="299143"/>
            <a:ext cx="87892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681" y="6394308"/>
            <a:ext cx="498073" cy="446645"/>
          </a:xfrm>
          <a:prstGeom prst="rect">
            <a:avLst/>
          </a:prstGeom>
        </p:spPr>
      </p:pic>
      <p:pic>
        <p:nvPicPr>
          <p:cNvPr id="3" name="Picture 2"/>
          <p:cNvPicPr>
            <a:picLocks noChangeAspect="1"/>
          </p:cNvPicPr>
          <p:nvPr/>
        </p:nvPicPr>
        <p:blipFill>
          <a:blip r:embed="rId4"/>
          <a:stretch>
            <a:fillRect/>
          </a:stretch>
        </p:blipFill>
        <p:spPr>
          <a:xfrm>
            <a:off x="2338387" y="65757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17789" y="294950"/>
            <a:ext cx="6668988"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Political Activity &amp; Digital Media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10259139" y="-27434"/>
            <a:ext cx="2058080" cy="6912868"/>
          </a:xfrm>
          <a:prstGeom prst="rect">
            <a:avLst/>
          </a:prstGeom>
        </p:spPr>
      </p:pic>
      <p:pic>
        <p:nvPicPr>
          <p:cNvPr id="10" name="Picture 9"/>
          <p:cNvPicPr>
            <a:picLocks noChangeAspect="1"/>
          </p:cNvPicPr>
          <p:nvPr/>
        </p:nvPicPr>
        <p:blipFill>
          <a:blip r:embed="rId7"/>
          <a:stretch>
            <a:fillRect/>
          </a:stretch>
        </p:blipFill>
        <p:spPr>
          <a:xfrm>
            <a:off x="9878066" y="147371"/>
            <a:ext cx="2360826" cy="6633200"/>
          </a:xfrm>
          <a:prstGeom prst="rect">
            <a:avLst/>
          </a:prstGeom>
        </p:spPr>
      </p:pic>
      <p:sp>
        <p:nvSpPr>
          <p:cNvPr id="19" name="TextBox 18"/>
          <p:cNvSpPr txBox="1"/>
          <p:nvPr/>
        </p:nvSpPr>
        <p:spPr>
          <a:xfrm>
            <a:off x="43853" y="1536842"/>
            <a:ext cx="9725694"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Other examples are </a:t>
            </a:r>
            <a:r>
              <a:rPr lang="en-US" sz="2400" b="1" dirty="0">
                <a:solidFill>
                  <a:srgbClr val="C00000"/>
                </a:solidFill>
                <a:latin typeface="Tajawal ExtraBold" panose="00000800000000000000" pitchFamily="2" charset="-78"/>
                <a:cs typeface="Tajawal ExtraBold" panose="00000800000000000000" pitchFamily="2" charset="-78"/>
              </a:rPr>
              <a:t>Podemos</a:t>
            </a:r>
            <a:r>
              <a:rPr lang="en-US" sz="2400" dirty="0">
                <a:solidFill>
                  <a:srgbClr val="0A1F61"/>
                </a:solidFill>
                <a:latin typeface="Tajawal ExtraBold" panose="00000800000000000000" pitchFamily="2" charset="-78"/>
                <a:cs typeface="Tajawal ExtraBold" panose="00000800000000000000" pitchFamily="2" charset="-78"/>
              </a:rPr>
              <a:t> in the </a:t>
            </a:r>
            <a:r>
              <a:rPr lang="en-US" sz="2400" b="1" dirty="0">
                <a:solidFill>
                  <a:srgbClr val="C00000"/>
                </a:solidFill>
                <a:latin typeface="Tajawal ExtraBold" panose="00000800000000000000" pitchFamily="2" charset="-78"/>
                <a:cs typeface="Tajawal ExtraBold" panose="00000800000000000000" pitchFamily="2" charset="-78"/>
              </a:rPr>
              <a:t>Spanish state </a:t>
            </a:r>
            <a:r>
              <a:rPr lang="en-US" sz="2400" dirty="0">
                <a:solidFill>
                  <a:srgbClr val="0A1F61"/>
                </a:solidFill>
                <a:latin typeface="Tajawal ExtraBold" panose="00000800000000000000" pitchFamily="2" charset="-78"/>
                <a:cs typeface="Tajawal ExtraBold" panose="00000800000000000000" pitchFamily="2" charset="-78"/>
              </a:rPr>
              <a:t>or the </a:t>
            </a:r>
            <a:r>
              <a:rPr lang="en-US" sz="2400" b="1" dirty="0">
                <a:solidFill>
                  <a:srgbClr val="C00000"/>
                </a:solidFill>
                <a:latin typeface="Tajawal ExtraBold" panose="00000800000000000000" pitchFamily="2" charset="-78"/>
                <a:cs typeface="Tajawal ExtraBold" panose="00000800000000000000" pitchFamily="2" charset="-78"/>
              </a:rPr>
              <a:t>Pirate Party</a:t>
            </a:r>
            <a:r>
              <a:rPr lang="en-US" sz="2400" dirty="0">
                <a:solidFill>
                  <a:srgbClr val="0A1F61"/>
                </a:solidFill>
                <a:latin typeface="Tajawal ExtraBold" panose="00000800000000000000" pitchFamily="2" charset="-78"/>
                <a:cs typeface="Tajawal ExtraBold" panose="00000800000000000000" pitchFamily="2" charset="-78"/>
              </a:rPr>
              <a:t> in </a:t>
            </a:r>
            <a:r>
              <a:rPr lang="en-US" sz="2400" b="1" dirty="0">
                <a:solidFill>
                  <a:srgbClr val="C00000"/>
                </a:solidFill>
                <a:latin typeface="Tajawal ExtraBold" panose="00000800000000000000" pitchFamily="2" charset="-78"/>
                <a:cs typeface="Tajawal ExtraBold" panose="00000800000000000000" pitchFamily="2" charset="-78"/>
              </a:rPr>
              <a:t>Iceland</a:t>
            </a:r>
            <a:r>
              <a:rPr lang="en-US" sz="2400" dirty="0">
                <a:solidFill>
                  <a:srgbClr val="0A1F61"/>
                </a:solidFill>
                <a:latin typeface="Tajawal ExtraBold" panose="00000800000000000000" pitchFamily="2" charset="-78"/>
                <a:cs typeface="Tajawal ExtraBold" panose="00000800000000000000" pitchFamily="2" charset="-78"/>
              </a:rPr>
              <a:t>, a </a:t>
            </a:r>
            <a:r>
              <a:rPr lang="en-US" sz="2400" b="1" dirty="0">
                <a:solidFill>
                  <a:srgbClr val="C00000"/>
                </a:solidFill>
                <a:latin typeface="Tajawal ExtraBold" panose="00000800000000000000" pitchFamily="2" charset="-78"/>
                <a:cs typeface="Tajawal ExtraBold" panose="00000800000000000000" pitchFamily="2" charset="-78"/>
              </a:rPr>
              <a:t>political movement </a:t>
            </a:r>
            <a:r>
              <a:rPr lang="en-US" sz="2400" dirty="0">
                <a:solidFill>
                  <a:srgbClr val="0A1F61"/>
                </a:solidFill>
                <a:latin typeface="Tajawal ExtraBold" panose="00000800000000000000" pitchFamily="2" charset="-78"/>
                <a:cs typeface="Tajawal ExtraBold" panose="00000800000000000000" pitchFamily="2" charset="-78"/>
              </a:rPr>
              <a:t>led by an interest in transparency and freedom of expression, the protection of individual digital rights and privacy, and intellectual property law reform.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These </a:t>
            </a:r>
            <a:r>
              <a:rPr lang="en-US" sz="2400" b="1" dirty="0">
                <a:solidFill>
                  <a:srgbClr val="C00000"/>
                </a:solidFill>
                <a:latin typeface="Tajawal ExtraBold" panose="00000800000000000000" pitchFamily="2" charset="-78"/>
                <a:cs typeface="Tajawal ExtraBold" panose="00000800000000000000" pitchFamily="2" charset="-78"/>
              </a:rPr>
              <a:t>parties</a:t>
            </a:r>
            <a:r>
              <a:rPr lang="en-US" sz="2400" dirty="0">
                <a:solidFill>
                  <a:srgbClr val="0A1F61"/>
                </a:solidFill>
                <a:latin typeface="Tajawal ExtraBold" panose="00000800000000000000" pitchFamily="2" charset="-78"/>
                <a:cs typeface="Tajawal ExtraBold" panose="00000800000000000000" pitchFamily="2" charset="-78"/>
              </a:rPr>
              <a:t> have grown to become major </a:t>
            </a:r>
            <a:r>
              <a:rPr lang="en-US" sz="2400" b="1" dirty="0">
                <a:solidFill>
                  <a:srgbClr val="C00000"/>
                </a:solidFill>
                <a:latin typeface="Tajawal ExtraBold" panose="00000800000000000000" pitchFamily="2" charset="-78"/>
                <a:cs typeface="Tajawal ExtraBold" panose="00000800000000000000" pitchFamily="2" charset="-78"/>
              </a:rPr>
              <a:t>political actors</a:t>
            </a:r>
            <a:r>
              <a:rPr lang="en-US" sz="2400" dirty="0">
                <a:solidFill>
                  <a:srgbClr val="0A1F61"/>
                </a:solidFill>
                <a:latin typeface="Tajawal ExtraBold" panose="00000800000000000000" pitchFamily="2" charset="-78"/>
                <a:cs typeface="Tajawal ExtraBold" panose="00000800000000000000" pitchFamily="2" charset="-78"/>
              </a:rPr>
              <a:t>, elected representatives in national legislations and at the </a:t>
            </a:r>
            <a:r>
              <a:rPr lang="en-US" sz="2400" b="1" dirty="0">
                <a:solidFill>
                  <a:srgbClr val="C00000"/>
                </a:solidFill>
                <a:latin typeface="Tajawal ExtraBold" panose="00000800000000000000" pitchFamily="2" charset="-78"/>
                <a:cs typeface="Tajawal ExtraBold" panose="00000800000000000000" pitchFamily="2" charset="-78"/>
              </a:rPr>
              <a:t>European Parliament</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They promote </a:t>
            </a:r>
            <a:r>
              <a:rPr lang="en-US" sz="2400" b="1" dirty="0">
                <a:solidFill>
                  <a:srgbClr val="C00000"/>
                </a:solidFill>
                <a:latin typeface="Tajawal ExtraBold" panose="00000800000000000000" pitchFamily="2" charset="-78"/>
                <a:cs typeface="Tajawal ExtraBold" panose="00000800000000000000" pitchFamily="2" charset="-78"/>
              </a:rPr>
              <a:t>digital‐media</a:t>
            </a:r>
            <a:r>
              <a:rPr lang="en-US" sz="2400" dirty="0">
                <a:solidFill>
                  <a:srgbClr val="0A1F61"/>
                </a:solidFill>
                <a:latin typeface="Tajawal ExtraBold" panose="00000800000000000000" pitchFamily="2" charset="-78"/>
                <a:cs typeface="Tajawal ExtraBold" panose="00000800000000000000" pitchFamily="2" charset="-78"/>
              </a:rPr>
              <a:t>‐based forms of </a:t>
            </a:r>
            <a:r>
              <a:rPr lang="en-US" sz="2400" b="1" dirty="0">
                <a:solidFill>
                  <a:srgbClr val="C00000"/>
                </a:solidFill>
                <a:latin typeface="Tajawal ExtraBold" panose="00000800000000000000" pitchFamily="2" charset="-78"/>
                <a:cs typeface="Tajawal ExtraBold" panose="00000800000000000000" pitchFamily="2" charset="-78"/>
              </a:rPr>
              <a:t>political participation</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11" name="Picture 10">
            <a:extLst>
              <a:ext uri="{FF2B5EF4-FFF2-40B4-BE49-F238E27FC236}">
                <a16:creationId xmlns:a16="http://schemas.microsoft.com/office/drawing/2014/main" id="{F1DD8282-F6F0-4A0D-97E7-468EA286015B}"/>
              </a:ext>
            </a:extLst>
          </p:cNvPr>
          <p:cNvPicPr>
            <a:picLocks noChangeAspect="1"/>
          </p:cNvPicPr>
          <p:nvPr/>
        </p:nvPicPr>
        <p:blipFill rotWithShape="1">
          <a:blip r:embed="rId8"/>
          <a:srcRect l="16864" r="18379"/>
          <a:stretch/>
        </p:blipFill>
        <p:spPr>
          <a:xfrm>
            <a:off x="10341003" y="29860"/>
            <a:ext cx="1603717" cy="1847850"/>
          </a:xfrm>
          <a:prstGeom prst="rect">
            <a:avLst/>
          </a:prstGeom>
        </p:spPr>
      </p:pic>
      <p:pic>
        <p:nvPicPr>
          <p:cNvPr id="12" name="Picture 11">
            <a:extLst>
              <a:ext uri="{FF2B5EF4-FFF2-40B4-BE49-F238E27FC236}">
                <a16:creationId xmlns:a16="http://schemas.microsoft.com/office/drawing/2014/main" id="{69DA1638-40A8-4822-ACFB-4AC8BAD3BB12}"/>
              </a:ext>
            </a:extLst>
          </p:cNvPr>
          <p:cNvPicPr>
            <a:picLocks noChangeAspect="1"/>
          </p:cNvPicPr>
          <p:nvPr/>
        </p:nvPicPr>
        <p:blipFill>
          <a:blip r:embed="rId9"/>
          <a:stretch>
            <a:fillRect/>
          </a:stretch>
        </p:blipFill>
        <p:spPr>
          <a:xfrm>
            <a:off x="9847874" y="1964314"/>
            <a:ext cx="2421210" cy="1309835"/>
          </a:xfrm>
          <a:prstGeom prst="rect">
            <a:avLst/>
          </a:prstGeom>
        </p:spPr>
      </p:pic>
      <p:pic>
        <p:nvPicPr>
          <p:cNvPr id="20" name="Picture 19">
            <a:extLst>
              <a:ext uri="{FF2B5EF4-FFF2-40B4-BE49-F238E27FC236}">
                <a16:creationId xmlns:a16="http://schemas.microsoft.com/office/drawing/2014/main" id="{512F23C3-916E-41C5-A39F-3643E4395F5E}"/>
              </a:ext>
            </a:extLst>
          </p:cNvPr>
          <p:cNvPicPr>
            <a:picLocks noChangeAspect="1"/>
          </p:cNvPicPr>
          <p:nvPr/>
        </p:nvPicPr>
        <p:blipFill>
          <a:blip r:embed="rId10"/>
          <a:stretch>
            <a:fillRect/>
          </a:stretch>
        </p:blipFill>
        <p:spPr>
          <a:xfrm>
            <a:off x="9847874" y="3429000"/>
            <a:ext cx="2437683" cy="1619705"/>
          </a:xfrm>
          <a:prstGeom prst="rect">
            <a:avLst/>
          </a:prstGeom>
        </p:spPr>
      </p:pic>
    </p:spTree>
    <p:extLst>
      <p:ext uri="{BB962C8B-B14F-4D97-AF65-F5344CB8AC3E}">
        <p14:creationId xmlns:p14="http://schemas.microsoft.com/office/powerpoint/2010/main" val="39230064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97532" y="299143"/>
            <a:ext cx="864646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682" y="6457383"/>
            <a:ext cx="427734" cy="383569"/>
          </a:xfrm>
          <a:prstGeom prst="rect">
            <a:avLst/>
          </a:prstGeom>
        </p:spPr>
      </p:pic>
      <p:pic>
        <p:nvPicPr>
          <p:cNvPr id="3" name="Picture 2"/>
          <p:cNvPicPr>
            <a:picLocks noChangeAspect="1"/>
          </p:cNvPicPr>
          <p:nvPr/>
        </p:nvPicPr>
        <p:blipFill>
          <a:blip r:embed="rId4"/>
          <a:stretch>
            <a:fillRect/>
          </a:stretch>
        </p:blipFill>
        <p:spPr>
          <a:xfrm>
            <a:off x="2338387" y="652578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86550" y="284604"/>
            <a:ext cx="6830408"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Political Activity &amp; Digital Media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10480431" y="-27434"/>
            <a:ext cx="1836787" cy="6912868"/>
          </a:xfrm>
          <a:prstGeom prst="rect">
            <a:avLst/>
          </a:prstGeom>
        </p:spPr>
      </p:pic>
      <p:pic>
        <p:nvPicPr>
          <p:cNvPr id="10" name="Picture 9"/>
          <p:cNvPicPr>
            <a:picLocks noChangeAspect="1"/>
          </p:cNvPicPr>
          <p:nvPr/>
        </p:nvPicPr>
        <p:blipFill>
          <a:blip r:embed="rId7"/>
          <a:stretch>
            <a:fillRect/>
          </a:stretch>
        </p:blipFill>
        <p:spPr>
          <a:xfrm>
            <a:off x="10101923" y="236723"/>
            <a:ext cx="2090076" cy="6493903"/>
          </a:xfrm>
          <a:prstGeom prst="rect">
            <a:avLst/>
          </a:prstGeom>
        </p:spPr>
      </p:pic>
      <p:sp>
        <p:nvSpPr>
          <p:cNvPr id="19" name="TextBox 18"/>
          <p:cNvSpPr txBox="1"/>
          <p:nvPr/>
        </p:nvSpPr>
        <p:spPr>
          <a:xfrm>
            <a:off x="167958" y="1447550"/>
            <a:ext cx="9663579"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These “</a:t>
            </a:r>
            <a:r>
              <a:rPr lang="en-US" sz="2400" b="1" dirty="0">
                <a:solidFill>
                  <a:srgbClr val="C00000"/>
                </a:solidFill>
                <a:latin typeface="Tajawal ExtraBold" panose="00000800000000000000" pitchFamily="2" charset="-78"/>
                <a:cs typeface="Tajawal ExtraBold" panose="00000800000000000000" pitchFamily="2" charset="-78"/>
              </a:rPr>
              <a:t>digital parties</a:t>
            </a:r>
            <a:r>
              <a:rPr lang="en-US" sz="2400" dirty="0">
                <a:solidFill>
                  <a:srgbClr val="0A1F61"/>
                </a:solidFill>
                <a:latin typeface="Tajawal ExtraBold" panose="00000800000000000000" pitchFamily="2" charset="-78"/>
                <a:cs typeface="Tajawal ExtraBold" panose="00000800000000000000" pitchFamily="2" charset="-78"/>
              </a:rPr>
              <a:t>” may signal the emergence of organizational structures that in the future could ensure a vibrant and dynamic </a:t>
            </a:r>
            <a:r>
              <a:rPr lang="en-US" sz="2400" b="1" dirty="0">
                <a:solidFill>
                  <a:srgbClr val="C00000"/>
                </a:solidFill>
                <a:latin typeface="Tajawal ExtraBold" panose="00000800000000000000" pitchFamily="2" charset="-78"/>
                <a:cs typeface="Tajawal ExtraBold" panose="00000800000000000000" pitchFamily="2" charset="-78"/>
              </a:rPr>
              <a:t>democratic debate </a:t>
            </a:r>
            <a:r>
              <a:rPr lang="en-US" sz="2400" dirty="0">
                <a:solidFill>
                  <a:srgbClr val="0A1F61"/>
                </a:solidFill>
                <a:latin typeface="Tajawal ExtraBold" panose="00000800000000000000" pitchFamily="2" charset="-78"/>
                <a:cs typeface="Tajawal ExtraBold" panose="00000800000000000000" pitchFamily="2" charset="-78"/>
              </a:rPr>
              <a:t>attuned to the </a:t>
            </a:r>
            <a:r>
              <a:rPr lang="en-US" sz="2400" b="1" dirty="0">
                <a:solidFill>
                  <a:srgbClr val="C00000"/>
                </a:solidFill>
                <a:latin typeface="Tajawal ExtraBold" panose="00000800000000000000" pitchFamily="2" charset="-78"/>
                <a:cs typeface="Tajawal ExtraBold" panose="00000800000000000000" pitchFamily="2" charset="-78"/>
              </a:rPr>
              <a:t>networked public sphere</a:t>
            </a:r>
            <a:r>
              <a:rPr lang="en-US" sz="2400" dirty="0">
                <a:solidFill>
                  <a:srgbClr val="0A1F61"/>
                </a:solidFill>
                <a:latin typeface="Tajawal ExtraBold" panose="00000800000000000000" pitchFamily="2" charset="-78"/>
                <a:cs typeface="Tajawal ExtraBold" panose="00000800000000000000" pitchFamily="2" charset="-78"/>
              </a:rPr>
              <a:t>, while representing an </a:t>
            </a:r>
            <a:r>
              <a:rPr lang="en-US" sz="2400" b="1" dirty="0">
                <a:solidFill>
                  <a:srgbClr val="C00000"/>
                </a:solidFill>
                <a:latin typeface="Tajawal ExtraBold" panose="00000800000000000000" pitchFamily="2" charset="-78"/>
                <a:cs typeface="Tajawal ExtraBold" panose="00000800000000000000" pitchFamily="2" charset="-78"/>
              </a:rPr>
              <a:t>alternative</a:t>
            </a:r>
            <a:r>
              <a:rPr lang="en-US" sz="2400" dirty="0">
                <a:solidFill>
                  <a:srgbClr val="0A1F61"/>
                </a:solidFill>
                <a:latin typeface="Tajawal ExtraBold" panose="00000800000000000000" pitchFamily="2" charset="-78"/>
                <a:cs typeface="Tajawal ExtraBold" panose="00000800000000000000" pitchFamily="2" charset="-78"/>
              </a:rPr>
              <a:t> to the </a:t>
            </a:r>
            <a:r>
              <a:rPr lang="en-US" sz="2400" b="1" dirty="0">
                <a:solidFill>
                  <a:srgbClr val="C00000"/>
                </a:solidFill>
                <a:latin typeface="Tajawal ExtraBold" panose="00000800000000000000" pitchFamily="2" charset="-78"/>
                <a:cs typeface="Tajawal ExtraBold" panose="00000800000000000000" pitchFamily="2" charset="-78"/>
              </a:rPr>
              <a:t>traditional mass parties </a:t>
            </a:r>
            <a:r>
              <a:rPr lang="en-US" sz="2400" dirty="0">
                <a:solidFill>
                  <a:srgbClr val="0A1F61"/>
                </a:solidFill>
                <a:latin typeface="Tajawal ExtraBold" panose="00000800000000000000" pitchFamily="2" charset="-78"/>
                <a:cs typeface="Tajawal ExtraBold" panose="00000800000000000000" pitchFamily="2" charset="-78"/>
              </a:rPr>
              <a:t>of the twentieth century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Some authors argue that these forms of </a:t>
            </a:r>
            <a:r>
              <a:rPr lang="en-US" sz="2400" b="1" dirty="0">
                <a:solidFill>
                  <a:srgbClr val="C00000"/>
                </a:solidFill>
                <a:latin typeface="Tajawal ExtraBold" panose="00000800000000000000" pitchFamily="2" charset="-78"/>
                <a:cs typeface="Tajawal ExtraBold" panose="00000800000000000000" pitchFamily="2" charset="-78"/>
              </a:rPr>
              <a:t>digital democracy </a:t>
            </a:r>
            <a:r>
              <a:rPr lang="en-US" sz="2400" dirty="0">
                <a:solidFill>
                  <a:srgbClr val="0A1F61"/>
                </a:solidFill>
                <a:latin typeface="Tajawal ExtraBold" panose="00000800000000000000" pitchFamily="2" charset="-78"/>
                <a:cs typeface="Tajawal ExtraBold" panose="00000800000000000000" pitchFamily="2" charset="-78"/>
              </a:rPr>
              <a:t>arise from the success of institutions like </a:t>
            </a:r>
            <a:r>
              <a:rPr lang="en-US" sz="2400" b="1" dirty="0">
                <a:solidFill>
                  <a:srgbClr val="0A1F61"/>
                </a:solidFill>
                <a:latin typeface="Tajawal ExtraBold" panose="00000800000000000000" pitchFamily="2" charset="-78"/>
                <a:cs typeface="Tajawal ExtraBold" panose="00000800000000000000" pitchFamily="2" charset="-78"/>
              </a:rPr>
              <a:t>Wikipedia</a:t>
            </a:r>
            <a:r>
              <a:rPr lang="en-US" sz="2400" dirty="0">
                <a:solidFill>
                  <a:srgbClr val="0A1F61"/>
                </a:solidFill>
                <a:latin typeface="Tajawal ExtraBold" panose="00000800000000000000" pitchFamily="2" charset="-78"/>
                <a:cs typeface="Tajawal ExtraBold" panose="00000800000000000000" pitchFamily="2" charset="-78"/>
              </a:rPr>
              <a:t>, which are based on a </a:t>
            </a:r>
            <a:r>
              <a:rPr lang="en-US" sz="2400" b="1" dirty="0">
                <a:solidFill>
                  <a:srgbClr val="C00000"/>
                </a:solidFill>
                <a:latin typeface="Tajawal ExtraBold" panose="00000800000000000000" pitchFamily="2" charset="-78"/>
                <a:cs typeface="Tajawal ExtraBold" panose="00000800000000000000" pitchFamily="2" charset="-78"/>
              </a:rPr>
              <a:t>culture of participation </a:t>
            </a:r>
            <a:r>
              <a:rPr lang="en-US" sz="2400" dirty="0">
                <a:solidFill>
                  <a:srgbClr val="0A1F61"/>
                </a:solidFill>
                <a:latin typeface="Tajawal ExtraBold" panose="00000800000000000000" pitchFamily="2" charset="-78"/>
                <a:cs typeface="Tajawal ExtraBold" panose="00000800000000000000" pitchFamily="2" charset="-78"/>
              </a:rPr>
              <a:t>based on </a:t>
            </a:r>
            <a:r>
              <a:rPr lang="en-US" sz="2400" b="1" dirty="0">
                <a:solidFill>
                  <a:srgbClr val="C00000"/>
                </a:solidFill>
                <a:latin typeface="Tajawal ExtraBold" panose="00000800000000000000" pitchFamily="2" charset="-78"/>
                <a:cs typeface="Tajawal ExtraBold" panose="00000800000000000000" pitchFamily="2" charset="-78"/>
              </a:rPr>
              <a:t>direct access to information </a:t>
            </a:r>
            <a:r>
              <a:rPr lang="en-US" sz="2400" dirty="0">
                <a:solidFill>
                  <a:srgbClr val="0A1F61"/>
                </a:solidFill>
                <a:latin typeface="Tajawal ExtraBold" panose="00000800000000000000" pitchFamily="2" charset="-78"/>
                <a:cs typeface="Tajawal ExtraBold" panose="00000800000000000000" pitchFamily="2" charset="-78"/>
              </a:rPr>
              <a:t>and online cooperation (</a:t>
            </a:r>
            <a:r>
              <a:rPr lang="en-US" sz="2400" dirty="0" err="1">
                <a:solidFill>
                  <a:srgbClr val="0A1F61"/>
                </a:solidFill>
                <a:latin typeface="Tajawal ExtraBold" panose="00000800000000000000" pitchFamily="2" charset="-78"/>
                <a:cs typeface="Tajawal ExtraBold" panose="00000800000000000000" pitchFamily="2" charset="-78"/>
              </a:rPr>
              <a:t>Tkacz</a:t>
            </a:r>
            <a:r>
              <a:rPr lang="en-US" sz="2400" dirty="0">
                <a:solidFill>
                  <a:srgbClr val="0A1F61"/>
                </a:solidFill>
                <a:latin typeface="Tajawal ExtraBold" panose="00000800000000000000" pitchFamily="2" charset="-78"/>
                <a:cs typeface="Tajawal ExtraBold" panose="00000800000000000000" pitchFamily="2" charset="-78"/>
              </a:rPr>
              <a:t> 2015). </a:t>
            </a:r>
          </a:p>
        </p:txBody>
      </p:sp>
      <p:pic>
        <p:nvPicPr>
          <p:cNvPr id="6" name="Picture 5">
            <a:extLst>
              <a:ext uri="{FF2B5EF4-FFF2-40B4-BE49-F238E27FC236}">
                <a16:creationId xmlns:a16="http://schemas.microsoft.com/office/drawing/2014/main" id="{3FA24EB6-7B24-4760-A954-AA89E715B1FB}"/>
              </a:ext>
            </a:extLst>
          </p:cNvPr>
          <p:cNvPicPr>
            <a:picLocks noChangeAspect="1"/>
          </p:cNvPicPr>
          <p:nvPr/>
        </p:nvPicPr>
        <p:blipFill>
          <a:blip r:embed="rId8"/>
          <a:stretch>
            <a:fillRect/>
          </a:stretch>
        </p:blipFill>
        <p:spPr>
          <a:xfrm>
            <a:off x="10064579" y="1385080"/>
            <a:ext cx="2252639" cy="2043919"/>
          </a:xfrm>
          <a:prstGeom prst="rect">
            <a:avLst/>
          </a:prstGeom>
        </p:spPr>
      </p:pic>
    </p:spTree>
    <p:extLst>
      <p:ext uri="{BB962C8B-B14F-4D97-AF65-F5344CB8AC3E}">
        <p14:creationId xmlns:p14="http://schemas.microsoft.com/office/powerpoint/2010/main" val="18687475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50770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682" y="6348432"/>
            <a:ext cx="624681" cy="560181"/>
          </a:xfrm>
          <a:prstGeom prst="rect">
            <a:avLst/>
          </a:prstGeom>
        </p:spPr>
      </p:pic>
      <p:pic>
        <p:nvPicPr>
          <p:cNvPr id="3" name="Picture 2"/>
          <p:cNvPicPr>
            <a:picLocks noChangeAspect="1"/>
          </p:cNvPicPr>
          <p:nvPr/>
        </p:nvPicPr>
        <p:blipFill>
          <a:blip r:embed="rId4"/>
          <a:stretch>
            <a:fillRect/>
          </a:stretch>
        </p:blipFill>
        <p:spPr>
          <a:xfrm>
            <a:off x="2379470" y="636867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83622" y="382592"/>
            <a:ext cx="6592383"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Political Activity &amp; Digital Media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10269415" y="-27434"/>
            <a:ext cx="2047803" cy="6912868"/>
          </a:xfrm>
          <a:prstGeom prst="rect">
            <a:avLst/>
          </a:prstGeom>
        </p:spPr>
      </p:pic>
      <p:pic>
        <p:nvPicPr>
          <p:cNvPr id="10" name="Picture 9"/>
          <p:cNvPicPr>
            <a:picLocks noChangeAspect="1"/>
          </p:cNvPicPr>
          <p:nvPr/>
        </p:nvPicPr>
        <p:blipFill>
          <a:blip r:embed="rId7"/>
          <a:stretch>
            <a:fillRect/>
          </a:stretch>
        </p:blipFill>
        <p:spPr>
          <a:xfrm>
            <a:off x="9708378" y="284488"/>
            <a:ext cx="2493244" cy="6328411"/>
          </a:xfrm>
          <a:prstGeom prst="rect">
            <a:avLst/>
          </a:prstGeom>
        </p:spPr>
      </p:pic>
      <p:sp>
        <p:nvSpPr>
          <p:cNvPr id="19" name="TextBox 18"/>
          <p:cNvSpPr txBox="1"/>
          <p:nvPr/>
        </p:nvSpPr>
        <p:spPr>
          <a:xfrm>
            <a:off x="173314" y="1555126"/>
            <a:ext cx="9254545"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On the other hand, </a:t>
            </a:r>
            <a:r>
              <a:rPr lang="en-US" sz="2400" b="1" dirty="0">
                <a:solidFill>
                  <a:srgbClr val="C00000"/>
                </a:solidFill>
                <a:latin typeface="Tajawal ExtraBold" panose="00000800000000000000" pitchFamily="2" charset="-78"/>
                <a:cs typeface="Tajawal ExtraBold" panose="00000800000000000000" pitchFamily="2" charset="-78"/>
              </a:rPr>
              <a:t>digital media</a:t>
            </a:r>
            <a:r>
              <a:rPr lang="en-US" sz="2400" dirty="0">
                <a:solidFill>
                  <a:srgbClr val="0A1F61"/>
                </a:solidFill>
                <a:latin typeface="Tajawal ExtraBold" panose="00000800000000000000" pitchFamily="2" charset="-78"/>
                <a:cs typeface="Tajawal ExtraBold" panose="00000800000000000000" pitchFamily="2" charset="-78"/>
              </a:rPr>
              <a:t> provide new tools for </a:t>
            </a:r>
            <a:r>
              <a:rPr lang="en-US" sz="2400" b="1" dirty="0">
                <a:solidFill>
                  <a:srgbClr val="C00000"/>
                </a:solidFill>
                <a:latin typeface="Tajawal ExtraBold" panose="00000800000000000000" pitchFamily="2" charset="-78"/>
                <a:cs typeface="Tajawal ExtraBold" panose="00000800000000000000" pitchFamily="2" charset="-78"/>
              </a:rPr>
              <a:t>social control </a:t>
            </a:r>
            <a:r>
              <a:rPr lang="en-US" sz="2400" b="1" dirty="0">
                <a:solidFill>
                  <a:srgbClr val="0A1F61"/>
                </a:solidFill>
                <a:latin typeface="Tajawal ExtraBold" panose="00000800000000000000" pitchFamily="2" charset="-78"/>
                <a:cs typeface="Tajawal ExtraBold" panose="00000800000000000000" pitchFamily="2" charset="-78"/>
              </a:rPr>
              <a:t>and </a:t>
            </a:r>
            <a:r>
              <a:rPr lang="en-US" sz="2400" b="1" dirty="0">
                <a:solidFill>
                  <a:srgbClr val="C00000"/>
                </a:solidFill>
                <a:latin typeface="Tajawal ExtraBold" panose="00000800000000000000" pitchFamily="2" charset="-78"/>
                <a:cs typeface="Tajawal ExtraBold" panose="00000800000000000000" pitchFamily="2" charset="-78"/>
              </a:rPr>
              <a:t>repression</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Indeed, </a:t>
            </a:r>
            <a:r>
              <a:rPr lang="en-US" sz="2400" b="1" dirty="0">
                <a:solidFill>
                  <a:srgbClr val="C00000"/>
                </a:solidFill>
                <a:latin typeface="Tajawal ExtraBold" panose="00000800000000000000" pitchFamily="2" charset="-78"/>
                <a:cs typeface="Tajawal ExtraBold" panose="00000800000000000000" pitchFamily="2" charset="-78"/>
              </a:rPr>
              <a:t>digital networks </a:t>
            </a:r>
            <a:r>
              <a:rPr lang="en-US" sz="2400" dirty="0">
                <a:solidFill>
                  <a:srgbClr val="0A1F61"/>
                </a:solidFill>
                <a:latin typeface="Tajawal ExtraBold" panose="00000800000000000000" pitchFamily="2" charset="-78"/>
                <a:cs typeface="Tajawal ExtraBold" panose="00000800000000000000" pitchFamily="2" charset="-78"/>
              </a:rPr>
              <a:t>are characterized by a state of “</a:t>
            </a:r>
            <a:r>
              <a:rPr lang="en-US" sz="2400" b="1" dirty="0">
                <a:solidFill>
                  <a:srgbClr val="C00000"/>
                </a:solidFill>
                <a:latin typeface="Tajawal ExtraBold" panose="00000800000000000000" pitchFamily="2" charset="-78"/>
                <a:cs typeface="Tajawal ExtraBold" panose="00000800000000000000" pitchFamily="2" charset="-78"/>
              </a:rPr>
              <a:t>passive participation”</a:t>
            </a:r>
            <a:r>
              <a:rPr lang="en-US" sz="2400" dirty="0">
                <a:solidFill>
                  <a:srgbClr val="0A1F61"/>
                </a:solidFill>
                <a:latin typeface="Tajawal ExtraBold" panose="00000800000000000000" pitchFamily="2" charset="-78"/>
                <a:cs typeface="Tajawal ExtraBold" panose="00000800000000000000" pitchFamily="2" charset="-78"/>
              </a:rPr>
              <a:t> in which most </a:t>
            </a:r>
            <a:r>
              <a:rPr lang="en-US" sz="2400" b="1" dirty="0">
                <a:solidFill>
                  <a:srgbClr val="C00000"/>
                </a:solidFill>
                <a:latin typeface="Tajawal ExtraBold" panose="00000800000000000000" pitchFamily="2" charset="-78"/>
                <a:cs typeface="Tajawal ExtraBold" panose="00000800000000000000" pitchFamily="2" charset="-78"/>
              </a:rPr>
              <a:t>information</a:t>
            </a:r>
            <a:r>
              <a:rPr lang="en-US" sz="2400" dirty="0">
                <a:solidFill>
                  <a:srgbClr val="0A1F61"/>
                </a:solidFill>
                <a:latin typeface="Tajawal ExtraBold" panose="00000800000000000000" pitchFamily="2" charset="-78"/>
                <a:cs typeface="Tajawal ExtraBold" panose="00000800000000000000" pitchFamily="2" charset="-78"/>
              </a:rPr>
              <a:t> is not in the hands of the </a:t>
            </a:r>
            <a:r>
              <a:rPr lang="en-US" sz="2400" b="1" dirty="0">
                <a:solidFill>
                  <a:srgbClr val="0A1F61"/>
                </a:solidFill>
                <a:latin typeface="Tajawal ExtraBold" panose="00000800000000000000" pitchFamily="2" charset="-78"/>
                <a:cs typeface="Tajawal ExtraBold" panose="00000800000000000000" pitchFamily="2" charset="-78"/>
              </a:rPr>
              <a:t>individuals</a:t>
            </a:r>
            <a:r>
              <a:rPr lang="en-US" sz="2400" dirty="0">
                <a:solidFill>
                  <a:srgbClr val="0A1F61"/>
                </a:solidFill>
                <a:latin typeface="Tajawal ExtraBold" panose="00000800000000000000" pitchFamily="2" charset="-78"/>
                <a:cs typeface="Tajawal ExtraBold" panose="00000800000000000000" pitchFamily="2" charset="-78"/>
              </a:rPr>
              <a:t> who generated it, but rather used by other </a:t>
            </a:r>
            <a:r>
              <a:rPr lang="en-US" sz="2400" b="1" dirty="0">
                <a:solidFill>
                  <a:srgbClr val="C00000"/>
                </a:solidFill>
                <a:latin typeface="Tajawal ExtraBold" panose="00000800000000000000" pitchFamily="2" charset="-78"/>
                <a:cs typeface="Tajawal ExtraBold" panose="00000800000000000000" pitchFamily="2" charset="-78"/>
              </a:rPr>
              <a:t>actors</a:t>
            </a:r>
            <a:r>
              <a:rPr lang="en-US" sz="2400" dirty="0">
                <a:solidFill>
                  <a:srgbClr val="0A1F61"/>
                </a:solidFill>
                <a:latin typeface="Tajawal ExtraBold" panose="00000800000000000000" pitchFamily="2" charset="-78"/>
                <a:cs typeface="Tajawal ExtraBold" panose="00000800000000000000" pitchFamily="2" charset="-78"/>
              </a:rPr>
              <a:t> and for purposes </a:t>
            </a:r>
            <a:r>
              <a:rPr lang="en-US" sz="2400" b="1" dirty="0">
                <a:solidFill>
                  <a:srgbClr val="C00000"/>
                </a:solidFill>
                <a:latin typeface="Tajawal ExtraBold" panose="00000800000000000000" pitchFamily="2" charset="-78"/>
                <a:cs typeface="Tajawal ExtraBold" panose="00000800000000000000" pitchFamily="2" charset="-78"/>
              </a:rPr>
              <a:t>outside of user control</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Individuals</a:t>
            </a:r>
            <a:r>
              <a:rPr lang="en-US" sz="2400" dirty="0">
                <a:solidFill>
                  <a:srgbClr val="0A1F61"/>
                </a:solidFill>
                <a:latin typeface="Tajawal ExtraBold" panose="00000800000000000000" pitchFamily="2" charset="-78"/>
                <a:cs typeface="Tajawal ExtraBold" panose="00000800000000000000" pitchFamily="2" charset="-78"/>
              </a:rPr>
              <a:t> are </a:t>
            </a:r>
            <a:r>
              <a:rPr lang="en-US" sz="2400" b="1" dirty="0">
                <a:solidFill>
                  <a:srgbClr val="C00000"/>
                </a:solidFill>
                <a:latin typeface="Tajawal ExtraBold" panose="00000800000000000000" pitchFamily="2" charset="-78"/>
                <a:cs typeface="Tajawal ExtraBold" panose="00000800000000000000" pitchFamily="2" charset="-78"/>
              </a:rPr>
              <a:t>passively</a:t>
            </a:r>
            <a:r>
              <a:rPr lang="en-US" sz="2400" dirty="0">
                <a:solidFill>
                  <a:srgbClr val="0A1F61"/>
                </a:solidFill>
                <a:latin typeface="Tajawal ExtraBold" panose="00000800000000000000" pitchFamily="2" charset="-78"/>
                <a:cs typeface="Tajawal ExtraBold" panose="00000800000000000000" pitchFamily="2" charset="-78"/>
              </a:rPr>
              <a:t> subject to this </a:t>
            </a:r>
            <a:r>
              <a:rPr lang="en-US" sz="2400" b="1" dirty="0">
                <a:solidFill>
                  <a:srgbClr val="C00000"/>
                </a:solidFill>
                <a:latin typeface="Tajawal ExtraBold" panose="00000800000000000000" pitchFamily="2" charset="-78"/>
                <a:cs typeface="Tajawal ExtraBold" panose="00000800000000000000" pitchFamily="2" charset="-78"/>
              </a:rPr>
              <a:t>power</a:t>
            </a:r>
            <a:r>
              <a:rPr lang="en-US" sz="2400" dirty="0">
                <a:solidFill>
                  <a:srgbClr val="0A1F61"/>
                </a:solidFill>
                <a:latin typeface="Tajawal ExtraBold" panose="00000800000000000000" pitchFamily="2" charset="-78"/>
                <a:cs typeface="Tajawal ExtraBold" panose="00000800000000000000" pitchFamily="2" charset="-78"/>
              </a:rPr>
              <a:t>, regardless of their political intentions and expectations .</a:t>
            </a:r>
            <a:endParaRPr lang="en-US" sz="2400" b="1" dirty="0">
              <a:solidFill>
                <a:srgbClr val="C00000"/>
              </a:solidFill>
              <a:latin typeface="Tajawal ExtraBold" panose="00000800000000000000" pitchFamily="2" charset="-78"/>
              <a:cs typeface="Tajawal ExtraBold" panose="00000800000000000000" pitchFamily="2" charset="-78"/>
            </a:endParaRPr>
          </a:p>
        </p:txBody>
      </p:sp>
      <p:pic>
        <p:nvPicPr>
          <p:cNvPr id="11" name="Picture 10">
            <a:extLst>
              <a:ext uri="{FF2B5EF4-FFF2-40B4-BE49-F238E27FC236}">
                <a16:creationId xmlns:a16="http://schemas.microsoft.com/office/drawing/2014/main" id="{0F0DAEDD-594F-4997-9150-B967BD8B1AAC}"/>
              </a:ext>
            </a:extLst>
          </p:cNvPr>
          <p:cNvPicPr>
            <a:picLocks noChangeAspect="1"/>
          </p:cNvPicPr>
          <p:nvPr/>
        </p:nvPicPr>
        <p:blipFill>
          <a:blip r:embed="rId8"/>
          <a:stretch>
            <a:fillRect/>
          </a:stretch>
        </p:blipFill>
        <p:spPr>
          <a:xfrm>
            <a:off x="9708378" y="2096086"/>
            <a:ext cx="2619375" cy="1851811"/>
          </a:xfrm>
          <a:prstGeom prst="rect">
            <a:avLst/>
          </a:prstGeom>
        </p:spPr>
      </p:pic>
    </p:spTree>
    <p:extLst>
      <p:ext uri="{BB962C8B-B14F-4D97-AF65-F5344CB8AC3E}">
        <p14:creationId xmlns:p14="http://schemas.microsoft.com/office/powerpoint/2010/main" val="37718335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9316" y="286419"/>
            <a:ext cx="8329601" cy="822326"/>
          </a:xfrm>
          <a:prstGeom prst="rect">
            <a:avLst/>
          </a:prstGeom>
        </p:spPr>
      </p:pic>
      <p:sp>
        <p:nvSpPr>
          <p:cNvPr id="13" name="Freeform 5"/>
          <p:cNvSpPr>
            <a:spLocks/>
          </p:cNvSpPr>
          <p:nvPr/>
        </p:nvSpPr>
        <p:spPr bwMode="auto">
          <a:xfrm>
            <a:off x="-31348" y="-98572"/>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353746" cy="1459466"/>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56292" y="-84654"/>
            <a:ext cx="2272302" cy="153179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119" y="6246054"/>
            <a:ext cx="680634" cy="610357"/>
          </a:xfrm>
          <a:prstGeom prst="rect">
            <a:avLst/>
          </a:prstGeom>
        </p:spPr>
      </p:pic>
      <p:pic>
        <p:nvPicPr>
          <p:cNvPr id="3" name="Picture 2"/>
          <p:cNvPicPr>
            <a:picLocks noChangeAspect="1"/>
          </p:cNvPicPr>
          <p:nvPr/>
        </p:nvPicPr>
        <p:blipFill>
          <a:blip r:embed="rId4"/>
          <a:stretch>
            <a:fillRect/>
          </a:stretch>
        </p:blipFill>
        <p:spPr>
          <a:xfrm>
            <a:off x="2424113" y="65294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40643" y="246499"/>
            <a:ext cx="657827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Political Activity &amp; Digital Media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10155609" y="-27434"/>
            <a:ext cx="2161610" cy="6912868"/>
          </a:xfrm>
          <a:prstGeom prst="rect">
            <a:avLst/>
          </a:prstGeom>
        </p:spPr>
      </p:pic>
      <p:pic>
        <p:nvPicPr>
          <p:cNvPr id="10" name="Picture 9"/>
          <p:cNvPicPr>
            <a:picLocks noChangeAspect="1"/>
          </p:cNvPicPr>
          <p:nvPr/>
        </p:nvPicPr>
        <p:blipFill>
          <a:blip r:embed="rId7"/>
          <a:stretch>
            <a:fillRect/>
          </a:stretch>
        </p:blipFill>
        <p:spPr>
          <a:xfrm>
            <a:off x="9767887" y="145617"/>
            <a:ext cx="2368921" cy="6566765"/>
          </a:xfrm>
          <a:prstGeom prst="rect">
            <a:avLst/>
          </a:prstGeom>
        </p:spPr>
      </p:pic>
      <p:sp>
        <p:nvSpPr>
          <p:cNvPr id="19" name="TextBox 18"/>
          <p:cNvSpPr txBox="1"/>
          <p:nvPr/>
        </p:nvSpPr>
        <p:spPr>
          <a:xfrm>
            <a:off x="208884" y="1583073"/>
            <a:ext cx="9378592"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Any </a:t>
            </a:r>
            <a:r>
              <a:rPr lang="en-US" sz="2400" b="1" dirty="0">
                <a:solidFill>
                  <a:srgbClr val="C00000"/>
                </a:solidFill>
                <a:latin typeface="Tajawal ExtraBold" panose="00000800000000000000" pitchFamily="2" charset="-78"/>
                <a:cs typeface="Tajawal ExtraBold" panose="00000800000000000000" pitchFamily="2" charset="-78"/>
              </a:rPr>
              <a:t>activity</a:t>
            </a:r>
            <a:r>
              <a:rPr lang="en-US" sz="2400" dirty="0">
                <a:solidFill>
                  <a:srgbClr val="0A1F61"/>
                </a:solidFill>
                <a:latin typeface="Tajawal ExtraBold" panose="00000800000000000000" pitchFamily="2" charset="-78"/>
                <a:cs typeface="Tajawal ExtraBold" panose="00000800000000000000" pitchFamily="2" charset="-78"/>
              </a:rPr>
              <a:t> on </a:t>
            </a:r>
            <a:r>
              <a:rPr lang="en-US" sz="2400" b="1" dirty="0">
                <a:solidFill>
                  <a:srgbClr val="C00000"/>
                </a:solidFill>
                <a:latin typeface="Tajawal ExtraBold" panose="00000800000000000000" pitchFamily="2" charset="-78"/>
                <a:cs typeface="Tajawal ExtraBold" panose="00000800000000000000" pitchFamily="2" charset="-78"/>
              </a:rPr>
              <a:t>digital media</a:t>
            </a:r>
            <a:r>
              <a:rPr lang="en-US" sz="2400" dirty="0">
                <a:solidFill>
                  <a:srgbClr val="0A1F61"/>
                </a:solidFill>
                <a:latin typeface="Tajawal ExtraBold" panose="00000800000000000000" pitchFamily="2" charset="-78"/>
                <a:cs typeface="Tajawal ExtraBold" panose="00000800000000000000" pitchFamily="2" charset="-78"/>
              </a:rPr>
              <a:t>, whether it is </a:t>
            </a:r>
            <a:r>
              <a:rPr lang="en-US" sz="2400" b="1" dirty="0">
                <a:solidFill>
                  <a:srgbClr val="0A1F61"/>
                </a:solidFill>
                <a:latin typeface="Tajawal ExtraBold" panose="00000800000000000000" pitchFamily="2" charset="-78"/>
                <a:cs typeface="Tajawal ExtraBold" panose="00000800000000000000" pitchFamily="2" charset="-78"/>
              </a:rPr>
              <a:t>access</a:t>
            </a:r>
            <a:r>
              <a:rPr lang="en-US" sz="2400" dirty="0">
                <a:solidFill>
                  <a:srgbClr val="0A1F61"/>
                </a:solidFill>
                <a:latin typeface="Tajawal ExtraBold" panose="00000800000000000000" pitchFamily="2" charset="-78"/>
                <a:cs typeface="Tajawal ExtraBold" panose="00000800000000000000" pitchFamily="2" charset="-78"/>
              </a:rPr>
              <a:t> to a website, </a:t>
            </a:r>
            <a:r>
              <a:rPr lang="en-US" sz="2400" b="1" dirty="0">
                <a:solidFill>
                  <a:srgbClr val="0A1F61"/>
                </a:solidFill>
                <a:latin typeface="Tajawal ExtraBold" panose="00000800000000000000" pitchFamily="2" charset="-78"/>
                <a:cs typeface="Tajawal ExtraBold" panose="00000800000000000000" pitchFamily="2" charset="-78"/>
              </a:rPr>
              <a:t>search</a:t>
            </a:r>
            <a:r>
              <a:rPr lang="en-US" sz="2400" dirty="0">
                <a:solidFill>
                  <a:srgbClr val="0A1F61"/>
                </a:solidFill>
                <a:latin typeface="Tajawal ExtraBold" panose="00000800000000000000" pitchFamily="2" charset="-78"/>
                <a:cs typeface="Tajawal ExtraBold" panose="00000800000000000000" pitchFamily="2" charset="-78"/>
              </a:rPr>
              <a:t> engine use, </a:t>
            </a:r>
            <a:r>
              <a:rPr lang="en-US" sz="2400" b="1" dirty="0">
                <a:solidFill>
                  <a:srgbClr val="0A1F61"/>
                </a:solidFill>
                <a:latin typeface="Tajawal ExtraBold" panose="00000800000000000000" pitchFamily="2" charset="-78"/>
                <a:cs typeface="Tajawal ExtraBold" panose="00000800000000000000" pitchFamily="2" charset="-78"/>
              </a:rPr>
              <a:t>interaction</a:t>
            </a:r>
            <a:r>
              <a:rPr lang="en-US" sz="2400" dirty="0">
                <a:solidFill>
                  <a:srgbClr val="0A1F61"/>
                </a:solidFill>
                <a:latin typeface="Tajawal ExtraBold" panose="00000800000000000000" pitchFamily="2" charset="-78"/>
                <a:cs typeface="Tajawal ExtraBold" panose="00000800000000000000" pitchFamily="2" charset="-78"/>
              </a:rPr>
              <a:t> on social media, or </a:t>
            </a:r>
            <a:r>
              <a:rPr lang="en-US" sz="2400" b="1" dirty="0">
                <a:solidFill>
                  <a:srgbClr val="0A1F61"/>
                </a:solidFill>
                <a:latin typeface="Tajawal ExtraBold" panose="00000800000000000000" pitchFamily="2" charset="-78"/>
                <a:cs typeface="Tajawal ExtraBold" panose="00000800000000000000" pitchFamily="2" charset="-78"/>
              </a:rPr>
              <a:t>exchange</a:t>
            </a:r>
            <a:r>
              <a:rPr lang="en-US" sz="2400" dirty="0">
                <a:solidFill>
                  <a:srgbClr val="0A1F61"/>
                </a:solidFill>
                <a:latin typeface="Tajawal ExtraBold" panose="00000800000000000000" pitchFamily="2" charset="-78"/>
                <a:cs typeface="Tajawal ExtraBold" panose="00000800000000000000" pitchFamily="2" charset="-78"/>
              </a:rPr>
              <a:t> of messages via smartphone, leaves </a:t>
            </a:r>
            <a:r>
              <a:rPr lang="en-US" sz="2400" b="1" dirty="0">
                <a:solidFill>
                  <a:srgbClr val="C00000"/>
                </a:solidFill>
                <a:latin typeface="Tajawal ExtraBold" panose="00000800000000000000" pitchFamily="2" charset="-78"/>
                <a:cs typeface="Tajawal ExtraBold" panose="00000800000000000000" pitchFamily="2" charset="-78"/>
              </a:rPr>
              <a:t>traces</a:t>
            </a:r>
            <a:r>
              <a:rPr lang="en-US" sz="2400" dirty="0">
                <a:solidFill>
                  <a:srgbClr val="0A1F61"/>
                </a:solidFill>
                <a:latin typeface="Tajawal ExtraBold" panose="00000800000000000000" pitchFamily="2" charset="-78"/>
                <a:cs typeface="Tajawal ExtraBold" panose="00000800000000000000" pitchFamily="2" charset="-78"/>
              </a:rPr>
              <a:t> that are </a:t>
            </a:r>
            <a:r>
              <a:rPr lang="en-US" sz="2400" b="1" dirty="0">
                <a:solidFill>
                  <a:srgbClr val="0A1F61"/>
                </a:solidFill>
                <a:latin typeface="Tajawal ExtraBold" panose="00000800000000000000" pitchFamily="2" charset="-78"/>
                <a:cs typeface="Tajawal ExtraBold" panose="00000800000000000000" pitchFamily="2" charset="-78"/>
              </a:rPr>
              <a:t>collected</a:t>
            </a:r>
            <a:r>
              <a:rPr lang="en-US" sz="2400"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0A1F61"/>
                </a:solidFill>
                <a:latin typeface="Tajawal ExtraBold" panose="00000800000000000000" pitchFamily="2" charset="-78"/>
                <a:cs typeface="Tajawal ExtraBold" panose="00000800000000000000" pitchFamily="2" charset="-78"/>
              </a:rPr>
              <a:t>monitored</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User data </a:t>
            </a:r>
            <a:r>
              <a:rPr lang="en-US" sz="2400" dirty="0">
                <a:solidFill>
                  <a:srgbClr val="0A1F61"/>
                </a:solidFill>
                <a:latin typeface="Tajawal ExtraBold" panose="00000800000000000000" pitchFamily="2" charset="-78"/>
                <a:cs typeface="Tajawal ExtraBold" panose="00000800000000000000" pitchFamily="2" charset="-78"/>
              </a:rPr>
              <a:t>are in fact </a:t>
            </a:r>
            <a:r>
              <a:rPr lang="en-US" sz="2400" b="1" dirty="0">
                <a:solidFill>
                  <a:srgbClr val="0A1F61"/>
                </a:solidFill>
                <a:latin typeface="Tajawal ExtraBold" panose="00000800000000000000" pitchFamily="2" charset="-78"/>
                <a:cs typeface="Tajawal ExtraBold" panose="00000800000000000000" pitchFamily="2" charset="-78"/>
              </a:rPr>
              <a:t>recorded, analyzed</a:t>
            </a:r>
            <a:r>
              <a:rPr lang="en-US" sz="2400" dirty="0">
                <a:solidFill>
                  <a:srgbClr val="0A1F61"/>
                </a:solidFill>
                <a:latin typeface="Tajawal ExtraBold" panose="00000800000000000000" pitchFamily="2" charset="-78"/>
                <a:cs typeface="Tajawal ExtraBold" panose="00000800000000000000" pitchFamily="2" charset="-78"/>
              </a:rPr>
              <a:t>, and used for purposes of </a:t>
            </a:r>
            <a:r>
              <a:rPr lang="en-US" sz="2400" b="1" dirty="0">
                <a:solidFill>
                  <a:srgbClr val="0A1F61"/>
                </a:solidFill>
                <a:latin typeface="Tajawal ExtraBold" panose="00000800000000000000" pitchFamily="2" charset="-78"/>
                <a:cs typeface="Tajawal ExtraBold" panose="00000800000000000000" pitchFamily="2" charset="-78"/>
              </a:rPr>
              <a:t>social control </a:t>
            </a:r>
            <a:r>
              <a:rPr lang="en-US" sz="2400" dirty="0">
                <a:solidFill>
                  <a:srgbClr val="0A1F61"/>
                </a:solidFill>
                <a:latin typeface="Tajawal ExtraBold" panose="00000800000000000000" pitchFamily="2" charset="-78"/>
                <a:cs typeface="Tajawal ExtraBold" panose="00000800000000000000" pitchFamily="2" charset="-78"/>
              </a:rPr>
              <a:t>or </a:t>
            </a:r>
            <a:r>
              <a:rPr lang="en-US" sz="2400" b="1" dirty="0">
                <a:solidFill>
                  <a:srgbClr val="0A1F61"/>
                </a:solidFill>
                <a:latin typeface="Tajawal ExtraBold" panose="00000800000000000000" pitchFamily="2" charset="-78"/>
                <a:cs typeface="Tajawal ExtraBold" panose="00000800000000000000" pitchFamily="2" charset="-78"/>
              </a:rPr>
              <a:t>profit</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This form of </a:t>
            </a:r>
            <a:r>
              <a:rPr lang="en-US" sz="2400" b="1" dirty="0">
                <a:solidFill>
                  <a:srgbClr val="C00000"/>
                </a:solidFill>
                <a:latin typeface="Tajawal ExtraBold" panose="00000800000000000000" pitchFamily="2" charset="-78"/>
                <a:cs typeface="Tajawal ExtraBold" panose="00000800000000000000" pitchFamily="2" charset="-78"/>
              </a:rPr>
              <a:t>passive participation </a:t>
            </a:r>
            <a:r>
              <a:rPr lang="en-US" sz="2400" dirty="0">
                <a:solidFill>
                  <a:srgbClr val="0A1F61"/>
                </a:solidFill>
                <a:latin typeface="Tajawal ExtraBold" panose="00000800000000000000" pitchFamily="2" charset="-78"/>
                <a:cs typeface="Tajawal ExtraBold" panose="00000800000000000000" pitchFamily="2" charset="-78"/>
              </a:rPr>
              <a:t>is created by </a:t>
            </a:r>
            <a:r>
              <a:rPr lang="en-US" sz="2400" b="1" dirty="0">
                <a:solidFill>
                  <a:srgbClr val="C00000"/>
                </a:solidFill>
                <a:latin typeface="Tajawal ExtraBold" panose="00000800000000000000" pitchFamily="2" charset="-78"/>
                <a:cs typeface="Tajawal ExtraBold" panose="00000800000000000000" pitchFamily="2" charset="-78"/>
              </a:rPr>
              <a:t>two</a:t>
            </a:r>
            <a:r>
              <a:rPr lang="en-US" sz="2400" dirty="0">
                <a:solidFill>
                  <a:srgbClr val="0A1F61"/>
                </a:solidFill>
                <a:latin typeface="Tajawal ExtraBold" panose="00000800000000000000" pitchFamily="2" charset="-78"/>
                <a:cs typeface="Tajawal ExtraBold" panose="00000800000000000000" pitchFamily="2" charset="-78"/>
              </a:rPr>
              <a:t> distinct but interlinked </a:t>
            </a:r>
            <a:r>
              <a:rPr lang="en-US" sz="2400" b="1" dirty="0">
                <a:solidFill>
                  <a:srgbClr val="C00000"/>
                </a:solidFill>
                <a:latin typeface="Tajawal ExtraBold" panose="00000800000000000000" pitchFamily="2" charset="-78"/>
                <a:cs typeface="Tajawal ExtraBold" panose="00000800000000000000" pitchFamily="2" charset="-78"/>
              </a:rPr>
              <a:t>processes</a:t>
            </a:r>
            <a:r>
              <a:rPr lang="en-US" sz="2400" dirty="0">
                <a:solidFill>
                  <a:srgbClr val="0A1F61"/>
                </a:solidFill>
                <a:latin typeface="Tajawal ExtraBold" panose="00000800000000000000" pitchFamily="2" charset="-78"/>
                <a:cs typeface="Tajawal ExtraBold" panose="00000800000000000000" pitchFamily="2" charset="-78"/>
              </a:rPr>
              <a:t>: </a:t>
            </a:r>
          </a:p>
        </p:txBody>
      </p:sp>
      <p:pic>
        <p:nvPicPr>
          <p:cNvPr id="5" name="Picture 4">
            <a:extLst>
              <a:ext uri="{FF2B5EF4-FFF2-40B4-BE49-F238E27FC236}">
                <a16:creationId xmlns:a16="http://schemas.microsoft.com/office/drawing/2014/main" id="{66C7B0B0-F24E-4271-8B56-5F2E3F4351CD}"/>
              </a:ext>
            </a:extLst>
          </p:cNvPr>
          <p:cNvPicPr>
            <a:picLocks noChangeAspect="1"/>
          </p:cNvPicPr>
          <p:nvPr/>
        </p:nvPicPr>
        <p:blipFill>
          <a:blip r:embed="rId8"/>
          <a:stretch>
            <a:fillRect/>
          </a:stretch>
        </p:blipFill>
        <p:spPr>
          <a:xfrm>
            <a:off x="9758764" y="1447136"/>
            <a:ext cx="2368921" cy="2756148"/>
          </a:xfrm>
          <a:prstGeom prst="rect">
            <a:avLst/>
          </a:prstGeom>
        </p:spPr>
      </p:pic>
    </p:spTree>
    <p:extLst>
      <p:ext uri="{BB962C8B-B14F-4D97-AF65-F5344CB8AC3E}">
        <p14:creationId xmlns:p14="http://schemas.microsoft.com/office/powerpoint/2010/main" val="33419932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9317" y="286419"/>
            <a:ext cx="8329600" cy="822326"/>
          </a:xfrm>
          <a:prstGeom prst="rect">
            <a:avLst/>
          </a:prstGeom>
        </p:spPr>
      </p:pic>
      <p:sp>
        <p:nvSpPr>
          <p:cNvPr id="13" name="Freeform 5"/>
          <p:cNvSpPr>
            <a:spLocks/>
          </p:cNvSpPr>
          <p:nvPr/>
        </p:nvSpPr>
        <p:spPr bwMode="auto">
          <a:xfrm>
            <a:off x="-31348" y="-98572"/>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353746" cy="1459466"/>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56292" y="-84654"/>
            <a:ext cx="2272302" cy="153179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119" y="6246054"/>
            <a:ext cx="680634" cy="610357"/>
          </a:xfrm>
          <a:prstGeom prst="rect">
            <a:avLst/>
          </a:prstGeom>
        </p:spPr>
      </p:pic>
      <p:pic>
        <p:nvPicPr>
          <p:cNvPr id="3" name="Picture 2"/>
          <p:cNvPicPr>
            <a:picLocks noChangeAspect="1"/>
          </p:cNvPicPr>
          <p:nvPr/>
        </p:nvPicPr>
        <p:blipFill>
          <a:blip r:embed="rId4"/>
          <a:stretch>
            <a:fillRect/>
          </a:stretch>
        </p:blipFill>
        <p:spPr>
          <a:xfrm>
            <a:off x="2424113" y="65294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40643" y="246499"/>
            <a:ext cx="657827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Political Activity &amp; Digital Media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10487509" y="-27434"/>
            <a:ext cx="1829709" cy="6912868"/>
          </a:xfrm>
          <a:prstGeom prst="rect">
            <a:avLst/>
          </a:prstGeom>
        </p:spPr>
      </p:pic>
      <p:pic>
        <p:nvPicPr>
          <p:cNvPr id="10" name="Picture 9"/>
          <p:cNvPicPr>
            <a:picLocks noChangeAspect="1"/>
          </p:cNvPicPr>
          <p:nvPr/>
        </p:nvPicPr>
        <p:blipFill>
          <a:blip r:embed="rId7"/>
          <a:stretch>
            <a:fillRect/>
          </a:stretch>
        </p:blipFill>
        <p:spPr>
          <a:xfrm>
            <a:off x="9374027" y="123732"/>
            <a:ext cx="2762782" cy="6657808"/>
          </a:xfrm>
          <a:prstGeom prst="rect">
            <a:avLst/>
          </a:prstGeom>
        </p:spPr>
      </p:pic>
      <p:sp>
        <p:nvSpPr>
          <p:cNvPr id="19" name="TextBox 18"/>
          <p:cNvSpPr txBox="1"/>
          <p:nvPr/>
        </p:nvSpPr>
        <p:spPr>
          <a:xfrm>
            <a:off x="130614" y="1591170"/>
            <a:ext cx="9110731"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b="1" u="sng" dirty="0">
                <a:solidFill>
                  <a:srgbClr val="C00000"/>
                </a:solidFill>
                <a:latin typeface="Tajawal ExtraBold" panose="00000800000000000000" pitchFamily="2" charset="-78"/>
                <a:cs typeface="Tajawal ExtraBold" panose="00000800000000000000" pitchFamily="2" charset="-78"/>
              </a:rPr>
              <a:t>1- Data capture </a:t>
            </a:r>
            <a:r>
              <a:rPr lang="en-US" sz="2400" dirty="0">
                <a:solidFill>
                  <a:srgbClr val="0A1F61"/>
                </a:solidFill>
                <a:latin typeface="Tajawal ExtraBold" panose="00000800000000000000" pitchFamily="2" charset="-78"/>
                <a:cs typeface="Tajawal ExtraBold" panose="00000800000000000000" pitchFamily="2" charset="-78"/>
              </a:rPr>
              <a:t>is a set of processes that use information extracted from the analysis of </a:t>
            </a:r>
            <a:r>
              <a:rPr lang="en-US" sz="2400" b="1" dirty="0">
                <a:solidFill>
                  <a:srgbClr val="0A1F61"/>
                </a:solidFill>
                <a:latin typeface="Tajawal ExtraBold" panose="00000800000000000000" pitchFamily="2" charset="-78"/>
                <a:cs typeface="Tajawal ExtraBold" panose="00000800000000000000" pitchFamily="2" charset="-78"/>
              </a:rPr>
              <a:t>user behavior </a:t>
            </a:r>
            <a:r>
              <a:rPr lang="en-US" sz="2400" dirty="0">
                <a:solidFill>
                  <a:srgbClr val="0A1F61"/>
                </a:solidFill>
                <a:latin typeface="Tajawal ExtraBold" panose="00000800000000000000" pitchFamily="2" charset="-78"/>
                <a:cs typeface="Tajawal ExtraBold" panose="00000800000000000000" pitchFamily="2" charset="-78"/>
              </a:rPr>
              <a:t>and interaction to increase the </a:t>
            </a:r>
            <a:r>
              <a:rPr lang="en-US" sz="2400" b="1" dirty="0">
                <a:solidFill>
                  <a:srgbClr val="C00000"/>
                </a:solidFill>
                <a:latin typeface="Tajawal ExtraBold" panose="00000800000000000000" pitchFamily="2" charset="-78"/>
                <a:cs typeface="Tajawal ExtraBold" panose="00000800000000000000" pitchFamily="2" charset="-78"/>
              </a:rPr>
              <a:t>efficiency of web companies</a:t>
            </a:r>
            <a:r>
              <a:rPr lang="en-US" sz="2400" dirty="0">
                <a:solidFill>
                  <a:srgbClr val="0A1F61"/>
                </a:solidFill>
                <a:latin typeface="Tajawal ExtraBold" panose="00000800000000000000" pitchFamily="2" charset="-78"/>
                <a:cs typeface="Tajawal ExtraBold" panose="00000800000000000000" pitchFamily="2" charset="-78"/>
              </a:rPr>
              <a:t> (</a:t>
            </a:r>
            <a:r>
              <a:rPr lang="en-US" sz="2400" dirty="0" err="1">
                <a:solidFill>
                  <a:srgbClr val="0A1F61"/>
                </a:solidFill>
                <a:latin typeface="Tajawal ExtraBold" panose="00000800000000000000" pitchFamily="2" charset="-78"/>
                <a:cs typeface="Tajawal ExtraBold" panose="00000800000000000000" pitchFamily="2" charset="-78"/>
              </a:rPr>
              <a:t>Agre</a:t>
            </a:r>
            <a:r>
              <a:rPr lang="en-US" sz="2400" dirty="0">
                <a:solidFill>
                  <a:srgbClr val="0A1F61"/>
                </a:solidFill>
                <a:latin typeface="Tajawal ExtraBold" panose="00000800000000000000" pitchFamily="2" charset="-78"/>
                <a:cs typeface="Tajawal ExtraBold" panose="00000800000000000000" pitchFamily="2" charset="-78"/>
              </a:rPr>
              <a:t> 1994).</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For example, </a:t>
            </a:r>
            <a:r>
              <a:rPr lang="en-US" sz="2400" b="1" dirty="0">
                <a:solidFill>
                  <a:srgbClr val="C00000"/>
                </a:solidFill>
                <a:latin typeface="Tajawal ExtraBold" panose="00000800000000000000" pitchFamily="2" charset="-78"/>
                <a:cs typeface="Tajawal ExtraBold" panose="00000800000000000000" pitchFamily="2" charset="-78"/>
              </a:rPr>
              <a:t>Google</a:t>
            </a:r>
            <a:r>
              <a:rPr lang="en-US" sz="2400" dirty="0">
                <a:solidFill>
                  <a:srgbClr val="0A1F61"/>
                </a:solidFill>
                <a:latin typeface="Tajawal ExtraBold" panose="00000800000000000000" pitchFamily="2" charset="-78"/>
                <a:cs typeface="Tajawal ExtraBold" panose="00000800000000000000" pitchFamily="2" charset="-78"/>
              </a:rPr>
              <a:t> uses </a:t>
            </a:r>
            <a:r>
              <a:rPr lang="en-US" sz="2400" b="1" dirty="0">
                <a:solidFill>
                  <a:srgbClr val="C00000"/>
                </a:solidFill>
                <a:latin typeface="Tajawal ExtraBold" panose="00000800000000000000" pitchFamily="2" charset="-78"/>
                <a:cs typeface="Tajawal ExtraBold" panose="00000800000000000000" pitchFamily="2" charset="-78"/>
              </a:rPr>
              <a:t>user data </a:t>
            </a:r>
            <a:r>
              <a:rPr lang="en-US" sz="2400" dirty="0">
                <a:solidFill>
                  <a:srgbClr val="0A1F61"/>
                </a:solidFill>
                <a:latin typeface="Tajawal ExtraBold" panose="00000800000000000000" pitchFamily="2" charset="-78"/>
                <a:cs typeface="Tajawal ExtraBold" panose="00000800000000000000" pitchFamily="2" charset="-78"/>
              </a:rPr>
              <a:t>– from your </a:t>
            </a:r>
            <a:r>
              <a:rPr lang="en-US" sz="2400" b="1" dirty="0">
                <a:solidFill>
                  <a:srgbClr val="0A1F61"/>
                </a:solidFill>
                <a:latin typeface="Tajawal ExtraBold" panose="00000800000000000000" pitchFamily="2" charset="-78"/>
                <a:cs typeface="Tajawal ExtraBold" panose="00000800000000000000" pitchFamily="2" charset="-78"/>
              </a:rPr>
              <a:t>communications</a:t>
            </a:r>
            <a:r>
              <a:rPr lang="en-US" sz="2400" dirty="0">
                <a:solidFill>
                  <a:srgbClr val="0A1F61"/>
                </a:solidFill>
                <a:latin typeface="Tajawal ExtraBold" panose="00000800000000000000" pitchFamily="2" charset="-78"/>
                <a:cs typeface="Tajawal ExtraBold" panose="00000800000000000000" pitchFamily="2" charset="-78"/>
              </a:rPr>
              <a:t> via </a:t>
            </a:r>
            <a:r>
              <a:rPr lang="en-US" sz="2400" b="1" dirty="0">
                <a:solidFill>
                  <a:srgbClr val="C00000"/>
                </a:solidFill>
                <a:latin typeface="Tajawal ExtraBold" panose="00000800000000000000" pitchFamily="2" charset="-78"/>
                <a:cs typeface="Tajawal ExtraBold" panose="00000800000000000000" pitchFamily="2" charset="-78"/>
              </a:rPr>
              <a:t>Gmail</a:t>
            </a:r>
            <a:r>
              <a:rPr lang="en-US" sz="2400"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C00000"/>
                </a:solidFill>
                <a:latin typeface="Tajawal ExtraBold" panose="00000800000000000000" pitchFamily="2" charset="-78"/>
                <a:cs typeface="Tajawal ExtraBold" panose="00000800000000000000" pitchFamily="2" charset="-78"/>
              </a:rPr>
              <a:t>Google searches</a:t>
            </a:r>
            <a:r>
              <a:rPr lang="en-US" sz="2400" dirty="0">
                <a:solidFill>
                  <a:srgbClr val="0A1F61"/>
                </a:solidFill>
                <a:latin typeface="Tajawal ExtraBold" panose="00000800000000000000" pitchFamily="2" charset="-78"/>
                <a:cs typeface="Tajawal ExtraBold" panose="00000800000000000000" pitchFamily="2" charset="-78"/>
              </a:rPr>
              <a:t>, to your movements tracked through </a:t>
            </a:r>
            <a:r>
              <a:rPr lang="en-US" sz="2400" b="1" dirty="0">
                <a:solidFill>
                  <a:srgbClr val="C00000"/>
                </a:solidFill>
                <a:latin typeface="Tajawal ExtraBold" panose="00000800000000000000" pitchFamily="2" charset="-78"/>
                <a:cs typeface="Tajawal ExtraBold" panose="00000800000000000000" pitchFamily="2" charset="-78"/>
              </a:rPr>
              <a:t>Android phones </a:t>
            </a:r>
            <a:r>
              <a:rPr lang="en-US" sz="2400" dirty="0">
                <a:solidFill>
                  <a:srgbClr val="0A1F61"/>
                </a:solidFill>
                <a:latin typeface="Tajawal ExtraBold" panose="00000800000000000000" pitchFamily="2" charset="-78"/>
                <a:cs typeface="Tajawal ExtraBold" panose="00000800000000000000" pitchFamily="2" charset="-78"/>
              </a:rPr>
              <a:t>– to create </a:t>
            </a:r>
            <a:r>
              <a:rPr lang="en-US" sz="2400" b="1" dirty="0">
                <a:solidFill>
                  <a:srgbClr val="C00000"/>
                </a:solidFill>
                <a:latin typeface="Tajawal ExtraBold" panose="00000800000000000000" pitchFamily="2" charset="-78"/>
                <a:cs typeface="Tajawal ExtraBold" panose="00000800000000000000" pitchFamily="2" charset="-78"/>
              </a:rPr>
              <a:t>consumer profiles </a:t>
            </a:r>
            <a:r>
              <a:rPr lang="en-US" sz="2400" dirty="0">
                <a:solidFill>
                  <a:srgbClr val="0A1F61"/>
                </a:solidFill>
                <a:latin typeface="Tajawal ExtraBold" panose="00000800000000000000" pitchFamily="2" charset="-78"/>
                <a:cs typeface="Tajawal ExtraBold" panose="00000800000000000000" pitchFamily="2" charset="-78"/>
              </a:rPr>
              <a:t>and then uses them to present </a:t>
            </a:r>
            <a:r>
              <a:rPr lang="en-US" sz="2400" b="1" dirty="0">
                <a:solidFill>
                  <a:srgbClr val="C00000"/>
                </a:solidFill>
                <a:latin typeface="Tajawal ExtraBold" panose="00000800000000000000" pitchFamily="2" charset="-78"/>
                <a:cs typeface="Tajawal ExtraBold" panose="00000800000000000000" pitchFamily="2" charset="-78"/>
              </a:rPr>
              <a:t>personalized advertising </a:t>
            </a:r>
            <a:r>
              <a:rPr lang="en-US" sz="2400" dirty="0">
                <a:solidFill>
                  <a:srgbClr val="0A1F61"/>
                </a:solidFill>
                <a:latin typeface="Tajawal ExtraBold" panose="00000800000000000000" pitchFamily="2" charset="-78"/>
                <a:cs typeface="Tajawal ExtraBold" panose="00000800000000000000" pitchFamily="2" charset="-78"/>
              </a:rPr>
              <a:t>to individual </a:t>
            </a:r>
            <a:r>
              <a:rPr lang="en-US" sz="2400" b="1" dirty="0">
                <a:solidFill>
                  <a:srgbClr val="0A1F61"/>
                </a:solidFill>
                <a:latin typeface="Tajawal ExtraBold" panose="00000800000000000000" pitchFamily="2" charset="-78"/>
                <a:cs typeface="Tajawal ExtraBold" panose="00000800000000000000" pitchFamily="2" charset="-78"/>
              </a:rPr>
              <a:t>users</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5" name="Picture 4">
            <a:extLst>
              <a:ext uri="{FF2B5EF4-FFF2-40B4-BE49-F238E27FC236}">
                <a16:creationId xmlns:a16="http://schemas.microsoft.com/office/drawing/2014/main" id="{BA49B8A6-B43C-4579-8742-7A043AE22A18}"/>
              </a:ext>
            </a:extLst>
          </p:cNvPr>
          <p:cNvPicPr>
            <a:picLocks noChangeAspect="1"/>
          </p:cNvPicPr>
          <p:nvPr/>
        </p:nvPicPr>
        <p:blipFill>
          <a:blip r:embed="rId8"/>
          <a:stretch>
            <a:fillRect/>
          </a:stretch>
        </p:blipFill>
        <p:spPr>
          <a:xfrm>
            <a:off x="9189940" y="169414"/>
            <a:ext cx="3127278" cy="1678649"/>
          </a:xfrm>
          <a:prstGeom prst="rect">
            <a:avLst/>
          </a:prstGeom>
        </p:spPr>
      </p:pic>
      <p:pic>
        <p:nvPicPr>
          <p:cNvPr id="11" name="Picture 10">
            <a:extLst>
              <a:ext uri="{FF2B5EF4-FFF2-40B4-BE49-F238E27FC236}">
                <a16:creationId xmlns:a16="http://schemas.microsoft.com/office/drawing/2014/main" id="{2534D18E-3D84-4DA6-94AF-AE9ACD12D226}"/>
              </a:ext>
            </a:extLst>
          </p:cNvPr>
          <p:cNvPicPr>
            <a:picLocks noChangeAspect="1"/>
          </p:cNvPicPr>
          <p:nvPr/>
        </p:nvPicPr>
        <p:blipFill>
          <a:blip r:embed="rId9"/>
          <a:stretch>
            <a:fillRect/>
          </a:stretch>
        </p:blipFill>
        <p:spPr>
          <a:xfrm>
            <a:off x="9479995" y="1999229"/>
            <a:ext cx="2491129" cy="1395032"/>
          </a:xfrm>
          <a:prstGeom prst="rect">
            <a:avLst/>
          </a:prstGeom>
        </p:spPr>
      </p:pic>
      <p:pic>
        <p:nvPicPr>
          <p:cNvPr id="12" name="Picture 11">
            <a:extLst>
              <a:ext uri="{FF2B5EF4-FFF2-40B4-BE49-F238E27FC236}">
                <a16:creationId xmlns:a16="http://schemas.microsoft.com/office/drawing/2014/main" id="{CFDF85DD-AD93-45AB-967A-97A5ED8E4EC0}"/>
              </a:ext>
            </a:extLst>
          </p:cNvPr>
          <p:cNvPicPr>
            <a:picLocks noChangeAspect="1"/>
          </p:cNvPicPr>
          <p:nvPr/>
        </p:nvPicPr>
        <p:blipFill>
          <a:blip r:embed="rId10"/>
          <a:stretch>
            <a:fillRect/>
          </a:stretch>
        </p:blipFill>
        <p:spPr>
          <a:xfrm>
            <a:off x="9517552" y="3498156"/>
            <a:ext cx="2382941" cy="1585739"/>
          </a:xfrm>
          <a:prstGeom prst="rect">
            <a:avLst/>
          </a:prstGeom>
        </p:spPr>
      </p:pic>
    </p:spTree>
    <p:extLst>
      <p:ext uri="{BB962C8B-B14F-4D97-AF65-F5344CB8AC3E}">
        <p14:creationId xmlns:p14="http://schemas.microsoft.com/office/powerpoint/2010/main" val="38553451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9317" y="286419"/>
            <a:ext cx="8512480" cy="658136"/>
          </a:xfrm>
          <a:prstGeom prst="rect">
            <a:avLst/>
          </a:prstGeom>
        </p:spPr>
      </p:pic>
      <p:sp>
        <p:nvSpPr>
          <p:cNvPr id="13" name="Freeform 5"/>
          <p:cNvSpPr>
            <a:spLocks/>
          </p:cNvSpPr>
          <p:nvPr/>
        </p:nvSpPr>
        <p:spPr bwMode="auto">
          <a:xfrm>
            <a:off x="-31348" y="-98572"/>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353746" cy="1459466"/>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56292" y="-84654"/>
            <a:ext cx="2272302" cy="153179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119" y="6416207"/>
            <a:ext cx="490890" cy="440204"/>
          </a:xfrm>
          <a:prstGeom prst="rect">
            <a:avLst/>
          </a:prstGeom>
        </p:spPr>
      </p:pic>
      <p:pic>
        <p:nvPicPr>
          <p:cNvPr id="3" name="Picture 2"/>
          <p:cNvPicPr>
            <a:picLocks noChangeAspect="1"/>
          </p:cNvPicPr>
          <p:nvPr/>
        </p:nvPicPr>
        <p:blipFill>
          <a:blip r:embed="rId4"/>
          <a:stretch>
            <a:fillRect/>
          </a:stretch>
        </p:blipFill>
        <p:spPr>
          <a:xfrm>
            <a:off x="2424113" y="65294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0500" y="214774"/>
            <a:ext cx="6571297"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Political Activity &amp; Digital Media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10065251" y="-27434"/>
            <a:ext cx="2251968" cy="6912868"/>
          </a:xfrm>
          <a:prstGeom prst="rect">
            <a:avLst/>
          </a:prstGeom>
        </p:spPr>
      </p:pic>
      <p:pic>
        <p:nvPicPr>
          <p:cNvPr id="10" name="Picture 9"/>
          <p:cNvPicPr>
            <a:picLocks noChangeAspect="1"/>
          </p:cNvPicPr>
          <p:nvPr/>
        </p:nvPicPr>
        <p:blipFill>
          <a:blip r:embed="rId7"/>
          <a:stretch>
            <a:fillRect/>
          </a:stretch>
        </p:blipFill>
        <p:spPr>
          <a:xfrm>
            <a:off x="9583524" y="268854"/>
            <a:ext cx="2781300" cy="6465415"/>
          </a:xfrm>
          <a:prstGeom prst="rect">
            <a:avLst/>
          </a:prstGeom>
        </p:spPr>
      </p:pic>
      <p:sp>
        <p:nvSpPr>
          <p:cNvPr id="19" name="TextBox 18"/>
          <p:cNvSpPr txBox="1"/>
          <p:nvPr/>
        </p:nvSpPr>
        <p:spPr>
          <a:xfrm>
            <a:off x="153872" y="1518781"/>
            <a:ext cx="9046854"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a:t>
            </a:r>
            <a:r>
              <a:rPr lang="en-US" sz="2400" u="sng" dirty="0">
                <a:solidFill>
                  <a:srgbClr val="0A1F61"/>
                </a:solidFill>
                <a:latin typeface="Tajawal ExtraBold" panose="00000800000000000000" pitchFamily="2" charset="-78"/>
                <a:cs typeface="Tajawal ExtraBold" panose="00000800000000000000" pitchFamily="2" charset="-78"/>
              </a:rPr>
              <a:t>2- </a:t>
            </a:r>
            <a:r>
              <a:rPr lang="en-US" sz="2400" b="1" u="sng" dirty="0">
                <a:solidFill>
                  <a:srgbClr val="C00000"/>
                </a:solidFill>
                <a:latin typeface="Tajawal ExtraBold" panose="00000800000000000000" pitchFamily="2" charset="-78"/>
                <a:cs typeface="Tajawal ExtraBold" panose="00000800000000000000" pitchFamily="2" charset="-78"/>
              </a:rPr>
              <a:t>Surveillance</a:t>
            </a:r>
            <a:r>
              <a:rPr lang="en-US" sz="2400" u="sng" dirty="0">
                <a:solidFill>
                  <a:srgbClr val="0A1F61"/>
                </a:solidFill>
                <a:latin typeface="Tajawal ExtraBold" panose="00000800000000000000" pitchFamily="2" charset="-78"/>
                <a:cs typeface="Tajawal ExtraBold" panose="00000800000000000000" pitchFamily="2" charset="-78"/>
              </a:rPr>
              <a:t> </a:t>
            </a:r>
            <a:r>
              <a:rPr lang="en-US" sz="2400" dirty="0">
                <a:solidFill>
                  <a:srgbClr val="0A1F61"/>
                </a:solidFill>
                <a:latin typeface="Tajawal ExtraBold" panose="00000800000000000000" pitchFamily="2" charset="-78"/>
                <a:cs typeface="Tajawal ExtraBold" panose="00000800000000000000" pitchFamily="2" charset="-78"/>
              </a:rPr>
              <a:t>is a process of data collection and analysis undertaken by public or private actors in order to control the behavior of individuals.</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many cases, </a:t>
            </a:r>
            <a:r>
              <a:rPr lang="en-US" sz="2400" b="1" dirty="0">
                <a:solidFill>
                  <a:srgbClr val="C00000"/>
                </a:solidFill>
                <a:latin typeface="Tajawal ExtraBold" panose="00000800000000000000" pitchFamily="2" charset="-78"/>
                <a:cs typeface="Tajawal ExtraBold" panose="00000800000000000000" pitchFamily="2" charset="-78"/>
              </a:rPr>
              <a:t>governments</a:t>
            </a:r>
            <a:r>
              <a:rPr lang="en-US" sz="2400" dirty="0">
                <a:solidFill>
                  <a:srgbClr val="0A1F61"/>
                </a:solidFill>
                <a:latin typeface="Tajawal ExtraBold" panose="00000800000000000000" pitchFamily="2" charset="-78"/>
                <a:cs typeface="Tajawal ExtraBold" panose="00000800000000000000" pitchFamily="2" charset="-78"/>
              </a:rPr>
              <a:t> use </a:t>
            </a:r>
            <a:r>
              <a:rPr lang="en-US" sz="2400" b="1" dirty="0">
                <a:solidFill>
                  <a:srgbClr val="0A1F61"/>
                </a:solidFill>
                <a:latin typeface="Tajawal ExtraBold" panose="00000800000000000000" pitchFamily="2" charset="-78"/>
                <a:cs typeface="Tajawal ExtraBold" panose="00000800000000000000" pitchFamily="2" charset="-78"/>
              </a:rPr>
              <a:t>agreements</a:t>
            </a:r>
            <a:r>
              <a:rPr lang="en-US" sz="2400" dirty="0">
                <a:solidFill>
                  <a:srgbClr val="0A1F61"/>
                </a:solidFill>
                <a:latin typeface="Tajawal ExtraBold" panose="00000800000000000000" pitchFamily="2" charset="-78"/>
                <a:cs typeface="Tajawal ExtraBold" panose="00000800000000000000" pitchFamily="2" charset="-78"/>
              </a:rPr>
              <a:t> with </a:t>
            </a:r>
            <a:r>
              <a:rPr lang="en-US" sz="2400" b="1" dirty="0">
                <a:solidFill>
                  <a:srgbClr val="C00000"/>
                </a:solidFill>
                <a:latin typeface="Tajawal ExtraBold" panose="00000800000000000000" pitchFamily="2" charset="-78"/>
                <a:cs typeface="Tajawal ExtraBold" panose="00000800000000000000" pitchFamily="2" charset="-78"/>
              </a:rPr>
              <a:t>web corporations </a:t>
            </a:r>
            <a:r>
              <a:rPr lang="en-US" sz="2400" dirty="0">
                <a:solidFill>
                  <a:srgbClr val="0A1F61"/>
                </a:solidFill>
                <a:latin typeface="Tajawal ExtraBold" panose="00000800000000000000" pitchFamily="2" charset="-78"/>
                <a:cs typeface="Tajawal ExtraBold" panose="00000800000000000000" pitchFamily="2" charset="-78"/>
              </a:rPr>
              <a:t>to access </a:t>
            </a:r>
            <a:r>
              <a:rPr lang="en-US" sz="2400" b="1" dirty="0">
                <a:solidFill>
                  <a:srgbClr val="C00000"/>
                </a:solidFill>
                <a:latin typeface="Tajawal ExtraBold" panose="00000800000000000000" pitchFamily="2" charset="-78"/>
                <a:cs typeface="Tajawal ExtraBold" panose="00000800000000000000" pitchFamily="2" charset="-78"/>
              </a:rPr>
              <a:t>data</a:t>
            </a:r>
            <a:r>
              <a:rPr lang="en-US" sz="2400" dirty="0">
                <a:solidFill>
                  <a:srgbClr val="0A1F61"/>
                </a:solidFill>
                <a:latin typeface="Tajawal ExtraBold" panose="00000800000000000000" pitchFamily="2" charset="-78"/>
                <a:cs typeface="Tajawal ExtraBold" panose="00000800000000000000" pitchFamily="2" charset="-78"/>
              </a:rPr>
              <a:t> on their citizens.</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While </a:t>
            </a:r>
            <a:r>
              <a:rPr lang="en-US" sz="2400" b="1" dirty="0">
                <a:solidFill>
                  <a:srgbClr val="C00000"/>
                </a:solidFill>
                <a:latin typeface="Tajawal ExtraBold" panose="00000800000000000000" pitchFamily="2" charset="-78"/>
                <a:cs typeface="Tajawal ExtraBold" panose="00000800000000000000" pitchFamily="2" charset="-78"/>
              </a:rPr>
              <a:t>corporate data capture </a:t>
            </a:r>
            <a:r>
              <a:rPr lang="en-US" sz="2400" dirty="0">
                <a:solidFill>
                  <a:srgbClr val="0A1F61"/>
                </a:solidFill>
                <a:latin typeface="Tajawal ExtraBold" panose="00000800000000000000" pitchFamily="2" charset="-78"/>
                <a:cs typeface="Tajawal ExtraBold" panose="00000800000000000000" pitchFamily="2" charset="-78"/>
              </a:rPr>
              <a:t>allows the modification and improvement of the </a:t>
            </a:r>
            <a:r>
              <a:rPr lang="en-US" sz="2400" b="1" dirty="0">
                <a:solidFill>
                  <a:srgbClr val="C00000"/>
                </a:solidFill>
                <a:latin typeface="Tajawal ExtraBold" panose="00000800000000000000" pitchFamily="2" charset="-78"/>
                <a:cs typeface="Tajawal ExtraBold" panose="00000800000000000000" pitchFamily="2" charset="-78"/>
              </a:rPr>
              <a:t>user experience</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surveillance</a:t>
            </a:r>
            <a:r>
              <a:rPr lang="en-US" sz="2400" dirty="0">
                <a:solidFill>
                  <a:srgbClr val="0A1F61"/>
                </a:solidFill>
                <a:latin typeface="Tajawal ExtraBold" panose="00000800000000000000" pitchFamily="2" charset="-78"/>
                <a:cs typeface="Tajawal ExtraBold" panose="00000800000000000000" pitchFamily="2" charset="-78"/>
              </a:rPr>
              <a:t> is </a:t>
            </a:r>
            <a:r>
              <a:rPr lang="en-US" sz="2400" b="1" dirty="0">
                <a:solidFill>
                  <a:srgbClr val="C00000"/>
                </a:solidFill>
                <a:latin typeface="Tajawal ExtraBold" panose="00000800000000000000" pitchFamily="2" charset="-78"/>
                <a:cs typeface="Tajawal ExtraBold" panose="00000800000000000000" pitchFamily="2" charset="-78"/>
              </a:rPr>
              <a:t>covert</a:t>
            </a:r>
            <a:r>
              <a:rPr lang="en-US" sz="2400" dirty="0">
                <a:solidFill>
                  <a:srgbClr val="0A1F61"/>
                </a:solidFill>
                <a:latin typeface="Tajawal ExtraBold" panose="00000800000000000000" pitchFamily="2" charset="-78"/>
                <a:cs typeface="Tajawal ExtraBold" panose="00000800000000000000" pitchFamily="2" charset="-78"/>
              </a:rPr>
              <a:t> and not perceptible by the </a:t>
            </a:r>
            <a:r>
              <a:rPr lang="en-US" sz="2400" b="1" dirty="0">
                <a:solidFill>
                  <a:srgbClr val="C00000"/>
                </a:solidFill>
                <a:latin typeface="Tajawal ExtraBold" panose="00000800000000000000" pitchFamily="2" charset="-78"/>
                <a:cs typeface="Tajawal ExtraBold" panose="00000800000000000000" pitchFamily="2" charset="-78"/>
              </a:rPr>
              <a:t>user</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6" name="Picture 5">
            <a:extLst>
              <a:ext uri="{FF2B5EF4-FFF2-40B4-BE49-F238E27FC236}">
                <a16:creationId xmlns:a16="http://schemas.microsoft.com/office/drawing/2014/main" id="{12CD6A3A-3BEB-45CD-A638-4F95EE129954}"/>
              </a:ext>
            </a:extLst>
          </p:cNvPr>
          <p:cNvPicPr>
            <a:picLocks noChangeAspect="1"/>
          </p:cNvPicPr>
          <p:nvPr/>
        </p:nvPicPr>
        <p:blipFill rotWithShape="1">
          <a:blip r:embed="rId8"/>
          <a:srcRect l="19032" r="17866"/>
          <a:stretch/>
        </p:blipFill>
        <p:spPr>
          <a:xfrm>
            <a:off x="9592356" y="1533378"/>
            <a:ext cx="2786848" cy="2616591"/>
          </a:xfrm>
          <a:prstGeom prst="rect">
            <a:avLst/>
          </a:prstGeom>
        </p:spPr>
      </p:pic>
    </p:spTree>
    <p:extLst>
      <p:ext uri="{BB962C8B-B14F-4D97-AF65-F5344CB8AC3E}">
        <p14:creationId xmlns:p14="http://schemas.microsoft.com/office/powerpoint/2010/main" val="24780665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9316" y="286419"/>
            <a:ext cx="8284335" cy="658136"/>
          </a:xfrm>
          <a:prstGeom prst="rect">
            <a:avLst/>
          </a:prstGeom>
        </p:spPr>
      </p:pic>
      <p:sp>
        <p:nvSpPr>
          <p:cNvPr id="13" name="Freeform 5"/>
          <p:cNvSpPr>
            <a:spLocks/>
          </p:cNvSpPr>
          <p:nvPr/>
        </p:nvSpPr>
        <p:spPr bwMode="auto">
          <a:xfrm>
            <a:off x="-31348" y="-98572"/>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353746" cy="1459466"/>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56292" y="-84654"/>
            <a:ext cx="2272302" cy="153179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119" y="6390976"/>
            <a:ext cx="519026" cy="465435"/>
          </a:xfrm>
          <a:prstGeom prst="rect">
            <a:avLst/>
          </a:prstGeom>
        </p:spPr>
      </p:pic>
      <p:pic>
        <p:nvPicPr>
          <p:cNvPr id="3" name="Picture 2"/>
          <p:cNvPicPr>
            <a:picLocks noChangeAspect="1"/>
          </p:cNvPicPr>
          <p:nvPr/>
        </p:nvPicPr>
        <p:blipFill>
          <a:blip r:embed="rId4"/>
          <a:stretch>
            <a:fillRect/>
          </a:stretch>
        </p:blipFill>
        <p:spPr>
          <a:xfrm>
            <a:off x="2424113" y="65294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01997" y="214095"/>
            <a:ext cx="6626453"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Digital Surveillance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335545" y="65085"/>
            <a:ext cx="2830589" cy="6566765"/>
          </a:xfrm>
          <a:prstGeom prst="rect">
            <a:avLst/>
          </a:prstGeom>
        </p:spPr>
      </p:pic>
      <p:sp>
        <p:nvSpPr>
          <p:cNvPr id="19" name="TextBox 18"/>
          <p:cNvSpPr txBox="1"/>
          <p:nvPr/>
        </p:nvSpPr>
        <p:spPr>
          <a:xfrm>
            <a:off x="70556" y="1229386"/>
            <a:ext cx="9086397" cy="5335884"/>
          </a:xfrm>
          <a:prstGeom prst="rect">
            <a:avLst/>
          </a:prstGeom>
          <a:noFill/>
        </p:spPr>
        <p:txBody>
          <a:bodyPr wrap="square" rtlCol="0">
            <a:spAutoFit/>
          </a:bodyPr>
          <a:lstStyle/>
          <a:p>
            <a:pPr marL="342900" lvl="0" indent="-342900" algn="just">
              <a:lnSpc>
                <a:spcPct val="150000"/>
              </a:lnSpc>
              <a:buFont typeface="Arial" panose="020B0604020202020204"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 In the </a:t>
            </a:r>
            <a:r>
              <a:rPr lang="en-US" sz="2300" b="1" dirty="0">
                <a:solidFill>
                  <a:srgbClr val="0A1F61"/>
                </a:solidFill>
                <a:latin typeface="Tajawal ExtraBold" panose="00000800000000000000" pitchFamily="2" charset="-78"/>
                <a:cs typeface="Tajawal ExtraBold" panose="00000800000000000000" pitchFamily="2" charset="-78"/>
              </a:rPr>
              <a:t>1970s</a:t>
            </a:r>
            <a:r>
              <a:rPr lang="en-US" sz="2300" dirty="0">
                <a:solidFill>
                  <a:srgbClr val="0A1F61"/>
                </a:solidFill>
                <a:latin typeface="Tajawal ExtraBold" panose="00000800000000000000" pitchFamily="2" charset="-78"/>
                <a:cs typeface="Tajawal ExtraBold" panose="00000800000000000000" pitchFamily="2" charset="-78"/>
              </a:rPr>
              <a:t>, French historian and philosopher </a:t>
            </a:r>
            <a:r>
              <a:rPr lang="en-US" sz="2300" b="1" dirty="0">
                <a:solidFill>
                  <a:srgbClr val="C00000"/>
                </a:solidFill>
                <a:latin typeface="Tajawal ExtraBold" panose="00000800000000000000" pitchFamily="2" charset="-78"/>
                <a:cs typeface="Tajawal ExtraBold" panose="00000800000000000000" pitchFamily="2" charset="-78"/>
              </a:rPr>
              <a:t>Michel Foucault </a:t>
            </a:r>
            <a:r>
              <a:rPr lang="en-US" sz="2300" dirty="0">
                <a:solidFill>
                  <a:srgbClr val="0A1F61"/>
                </a:solidFill>
                <a:latin typeface="Tajawal ExtraBold" panose="00000800000000000000" pitchFamily="2" charset="-78"/>
                <a:cs typeface="Tajawal ExtraBold" panose="00000800000000000000" pitchFamily="2" charset="-78"/>
              </a:rPr>
              <a:t>described the birth of a “</a:t>
            </a:r>
            <a:r>
              <a:rPr lang="en-US" sz="2300" b="1" dirty="0">
                <a:solidFill>
                  <a:srgbClr val="C00000"/>
                </a:solidFill>
                <a:latin typeface="Tajawal ExtraBold" panose="00000800000000000000" pitchFamily="2" charset="-78"/>
                <a:cs typeface="Tajawal ExtraBold" panose="00000800000000000000" pitchFamily="2" charset="-78"/>
              </a:rPr>
              <a:t>disciplinary society</a:t>
            </a:r>
            <a:r>
              <a:rPr lang="en-US" sz="2300" dirty="0">
                <a:solidFill>
                  <a:srgbClr val="0A1F61"/>
                </a:solidFill>
                <a:latin typeface="Tajawal ExtraBold" panose="00000800000000000000" pitchFamily="2" charset="-78"/>
                <a:cs typeface="Tajawal ExtraBold" panose="00000800000000000000" pitchFamily="2" charset="-78"/>
              </a:rPr>
              <a:t>” characterized by the pervasiveness of institutions dedicated to </a:t>
            </a:r>
            <a:r>
              <a:rPr lang="en-US" sz="2300" b="1" dirty="0">
                <a:solidFill>
                  <a:srgbClr val="0A1F61"/>
                </a:solidFill>
                <a:latin typeface="Tajawal ExtraBold" panose="00000800000000000000" pitchFamily="2" charset="-78"/>
                <a:cs typeface="Tajawal ExtraBold" panose="00000800000000000000" pitchFamily="2" charset="-78"/>
              </a:rPr>
              <a:t>observing and normalizing </a:t>
            </a:r>
            <a:r>
              <a:rPr lang="en-US" sz="2300" b="1" dirty="0">
                <a:solidFill>
                  <a:srgbClr val="C00000"/>
                </a:solidFill>
                <a:latin typeface="Tajawal ExtraBold" panose="00000800000000000000" pitchFamily="2" charset="-78"/>
                <a:cs typeface="Tajawal ExtraBold" panose="00000800000000000000" pitchFamily="2" charset="-78"/>
              </a:rPr>
              <a:t>citizens’ behavior </a:t>
            </a:r>
            <a:r>
              <a:rPr lang="en-US" sz="2300" dirty="0">
                <a:solidFill>
                  <a:srgbClr val="0A1F61"/>
                </a:solidFill>
                <a:latin typeface="Tajawal ExtraBold" panose="00000800000000000000" pitchFamily="2" charset="-78"/>
                <a:cs typeface="Tajawal ExtraBold" panose="00000800000000000000" pitchFamily="2" charset="-78"/>
              </a:rPr>
              <a:t>(1977). </a:t>
            </a:r>
          </a:p>
          <a:p>
            <a:pPr marL="342900" lvl="0" indent="-342900" algn="just">
              <a:lnSpc>
                <a:spcPct val="150000"/>
              </a:lnSpc>
              <a:buFont typeface="Arial" panose="020B0604020202020204"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To describe </a:t>
            </a:r>
            <a:r>
              <a:rPr lang="en-US" sz="2300" b="1" dirty="0">
                <a:solidFill>
                  <a:srgbClr val="C00000"/>
                </a:solidFill>
                <a:latin typeface="Tajawal ExtraBold" panose="00000800000000000000" pitchFamily="2" charset="-78"/>
                <a:cs typeface="Tajawal ExtraBold" panose="00000800000000000000" pitchFamily="2" charset="-78"/>
              </a:rPr>
              <a:t>disciplinary power</a:t>
            </a:r>
            <a:r>
              <a:rPr lang="en-US" sz="2300"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C00000"/>
                </a:solidFill>
                <a:latin typeface="Tajawal ExtraBold" panose="00000800000000000000" pitchFamily="2" charset="-78"/>
                <a:cs typeface="Tajawal ExtraBold" panose="00000800000000000000" pitchFamily="2" charset="-78"/>
              </a:rPr>
              <a:t>Foucault</a:t>
            </a:r>
            <a:r>
              <a:rPr lang="en-US" sz="2300" dirty="0">
                <a:solidFill>
                  <a:srgbClr val="0A1F61"/>
                </a:solidFill>
                <a:latin typeface="Tajawal ExtraBold" panose="00000800000000000000" pitchFamily="2" charset="-78"/>
                <a:cs typeface="Tajawal ExtraBold" panose="00000800000000000000" pitchFamily="2" charset="-78"/>
              </a:rPr>
              <a:t> used the example of the </a:t>
            </a:r>
            <a:r>
              <a:rPr lang="en-US" sz="2300" b="1" dirty="0">
                <a:solidFill>
                  <a:srgbClr val="C00000"/>
                </a:solidFill>
                <a:latin typeface="Tajawal ExtraBold" panose="00000800000000000000" pitchFamily="2" charset="-78"/>
                <a:cs typeface="Tajawal ExtraBold" panose="00000800000000000000" pitchFamily="2" charset="-78"/>
              </a:rPr>
              <a:t>Panopticon</a:t>
            </a:r>
            <a:r>
              <a:rPr lang="en-US" sz="2300" dirty="0">
                <a:solidFill>
                  <a:srgbClr val="0A1F61"/>
                </a:solidFill>
                <a:latin typeface="Tajawal ExtraBold" panose="00000800000000000000" pitchFamily="2" charset="-78"/>
                <a:cs typeface="Tajawal ExtraBold" panose="00000800000000000000" pitchFamily="2" charset="-78"/>
              </a:rPr>
              <a:t>, a </a:t>
            </a:r>
            <a:r>
              <a:rPr lang="en-US" sz="2300" b="1" dirty="0">
                <a:solidFill>
                  <a:srgbClr val="0A1F61"/>
                </a:solidFill>
                <a:latin typeface="Tajawal ExtraBold" panose="00000800000000000000" pitchFamily="2" charset="-78"/>
                <a:cs typeface="Tajawal ExtraBold" panose="00000800000000000000" pitchFamily="2" charset="-78"/>
              </a:rPr>
              <a:t>prison</a:t>
            </a:r>
            <a:r>
              <a:rPr lang="en-US" sz="2300" dirty="0">
                <a:solidFill>
                  <a:srgbClr val="0A1F61"/>
                </a:solidFill>
                <a:latin typeface="Tajawal ExtraBold" panose="00000800000000000000" pitchFamily="2" charset="-78"/>
                <a:cs typeface="Tajawal ExtraBold" panose="00000800000000000000" pitchFamily="2" charset="-78"/>
              </a:rPr>
              <a:t> designed in the eighteenth century by the English philosopher and jurist </a:t>
            </a:r>
            <a:r>
              <a:rPr lang="en-US" sz="2300" b="1" dirty="0">
                <a:solidFill>
                  <a:srgbClr val="0A1F61"/>
                </a:solidFill>
                <a:latin typeface="Tajawal ExtraBold" panose="00000800000000000000" pitchFamily="2" charset="-78"/>
                <a:cs typeface="Tajawal ExtraBold" panose="00000800000000000000" pitchFamily="2" charset="-78"/>
              </a:rPr>
              <a:t>Jeremy Bentham</a:t>
            </a:r>
            <a:r>
              <a:rPr lang="en-US" sz="2300" dirty="0">
                <a:solidFill>
                  <a:srgbClr val="0A1F61"/>
                </a:solidFill>
                <a:latin typeface="Tajawal ExtraBold" panose="00000800000000000000" pitchFamily="2" charset="-78"/>
                <a:cs typeface="Tajawal ExtraBold" panose="00000800000000000000" pitchFamily="2" charset="-78"/>
              </a:rPr>
              <a:t>.</a:t>
            </a:r>
          </a:p>
          <a:p>
            <a:pPr marL="342900" lvl="0" indent="-342900" algn="just">
              <a:lnSpc>
                <a:spcPct val="150000"/>
              </a:lnSpc>
              <a:buFont typeface="Arial" panose="020B0604020202020204"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The </a:t>
            </a:r>
            <a:r>
              <a:rPr lang="en-US" sz="2300" b="1" dirty="0">
                <a:solidFill>
                  <a:srgbClr val="C00000"/>
                </a:solidFill>
                <a:latin typeface="Tajawal ExtraBold" panose="00000800000000000000" pitchFamily="2" charset="-78"/>
                <a:cs typeface="Tajawal ExtraBold" panose="00000800000000000000" pitchFamily="2" charset="-78"/>
              </a:rPr>
              <a:t>architecture</a:t>
            </a:r>
            <a:r>
              <a:rPr lang="en-US" sz="2300" dirty="0">
                <a:solidFill>
                  <a:srgbClr val="0A1F61"/>
                </a:solidFill>
                <a:latin typeface="Tajawal ExtraBold" panose="00000800000000000000" pitchFamily="2" charset="-78"/>
                <a:cs typeface="Tajawal ExtraBold" panose="00000800000000000000" pitchFamily="2" charset="-78"/>
              </a:rPr>
              <a:t> of this building allows </a:t>
            </a:r>
            <a:r>
              <a:rPr lang="en-US" sz="2300" b="1" dirty="0">
                <a:solidFill>
                  <a:srgbClr val="C00000"/>
                </a:solidFill>
                <a:latin typeface="Tajawal ExtraBold" panose="00000800000000000000" pitchFamily="2" charset="-78"/>
                <a:cs typeface="Tajawal ExtraBold" panose="00000800000000000000" pitchFamily="2" charset="-78"/>
              </a:rPr>
              <a:t>one person to control </a:t>
            </a:r>
            <a:r>
              <a:rPr lang="en-US" sz="2300" dirty="0">
                <a:solidFill>
                  <a:srgbClr val="0A1F61"/>
                </a:solidFill>
                <a:latin typeface="Tajawal ExtraBold" panose="00000800000000000000" pitchFamily="2" charset="-78"/>
                <a:cs typeface="Tajawal ExtraBold" panose="00000800000000000000" pitchFamily="2" charset="-78"/>
              </a:rPr>
              <a:t>all the </a:t>
            </a:r>
            <a:r>
              <a:rPr lang="en-US" sz="2300" b="1" dirty="0">
                <a:solidFill>
                  <a:srgbClr val="0A1F61"/>
                </a:solidFill>
                <a:latin typeface="Tajawal ExtraBold" panose="00000800000000000000" pitchFamily="2" charset="-78"/>
                <a:cs typeface="Tajawal ExtraBold" panose="00000800000000000000" pitchFamily="2" charset="-78"/>
              </a:rPr>
              <a:t>prisoners</a:t>
            </a:r>
            <a:r>
              <a:rPr lang="en-US" sz="2300" dirty="0">
                <a:solidFill>
                  <a:srgbClr val="0A1F61"/>
                </a:solidFill>
                <a:latin typeface="Tajawal ExtraBold" panose="00000800000000000000" pitchFamily="2" charset="-78"/>
                <a:cs typeface="Tajawal ExtraBold" panose="00000800000000000000" pitchFamily="2" charset="-78"/>
              </a:rPr>
              <a:t>, who are always </a:t>
            </a:r>
            <a:r>
              <a:rPr lang="en-US" sz="2300" b="1" dirty="0">
                <a:solidFill>
                  <a:srgbClr val="0A1F61"/>
                </a:solidFill>
                <a:latin typeface="Tajawal ExtraBold" panose="00000800000000000000" pitchFamily="2" charset="-78"/>
                <a:cs typeface="Tajawal ExtraBold" panose="00000800000000000000" pitchFamily="2" charset="-78"/>
              </a:rPr>
              <a:t>visible</a:t>
            </a:r>
            <a:r>
              <a:rPr lang="en-US" sz="2300" dirty="0">
                <a:solidFill>
                  <a:srgbClr val="0A1F61"/>
                </a:solidFill>
                <a:latin typeface="Tajawal ExtraBold" panose="00000800000000000000" pitchFamily="2" charset="-78"/>
                <a:cs typeface="Tajawal ExtraBold" panose="00000800000000000000" pitchFamily="2" charset="-78"/>
              </a:rPr>
              <a:t> but are not able to tell whether they are being observed.</a:t>
            </a:r>
          </a:p>
        </p:txBody>
      </p:sp>
      <p:pic>
        <p:nvPicPr>
          <p:cNvPr id="5" name="Picture 4">
            <a:extLst>
              <a:ext uri="{FF2B5EF4-FFF2-40B4-BE49-F238E27FC236}">
                <a16:creationId xmlns:a16="http://schemas.microsoft.com/office/drawing/2014/main" id="{E4D36D6B-2A37-45B3-B8C4-542514F75BC3}"/>
              </a:ext>
            </a:extLst>
          </p:cNvPr>
          <p:cNvPicPr>
            <a:picLocks noChangeAspect="1"/>
          </p:cNvPicPr>
          <p:nvPr/>
        </p:nvPicPr>
        <p:blipFill>
          <a:blip r:embed="rId8"/>
          <a:stretch>
            <a:fillRect/>
          </a:stretch>
        </p:blipFill>
        <p:spPr>
          <a:xfrm>
            <a:off x="9454776" y="214774"/>
            <a:ext cx="2533650" cy="1800225"/>
          </a:xfrm>
          <a:prstGeom prst="rect">
            <a:avLst/>
          </a:prstGeom>
        </p:spPr>
      </p:pic>
      <p:pic>
        <p:nvPicPr>
          <p:cNvPr id="12" name="Picture 11">
            <a:extLst>
              <a:ext uri="{FF2B5EF4-FFF2-40B4-BE49-F238E27FC236}">
                <a16:creationId xmlns:a16="http://schemas.microsoft.com/office/drawing/2014/main" id="{5687E0EB-6923-4160-A9BF-990ECED22E27}"/>
              </a:ext>
            </a:extLst>
          </p:cNvPr>
          <p:cNvPicPr>
            <a:picLocks noChangeAspect="1"/>
          </p:cNvPicPr>
          <p:nvPr/>
        </p:nvPicPr>
        <p:blipFill>
          <a:blip r:embed="rId9"/>
          <a:stretch>
            <a:fillRect/>
          </a:stretch>
        </p:blipFill>
        <p:spPr>
          <a:xfrm>
            <a:off x="9335545" y="2204822"/>
            <a:ext cx="2833362" cy="2296840"/>
          </a:xfrm>
          <a:prstGeom prst="rect">
            <a:avLst/>
          </a:prstGeom>
        </p:spPr>
      </p:pic>
    </p:spTree>
    <p:extLst>
      <p:ext uri="{BB962C8B-B14F-4D97-AF65-F5344CB8AC3E}">
        <p14:creationId xmlns:p14="http://schemas.microsoft.com/office/powerpoint/2010/main" val="7224705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9317" y="286419"/>
            <a:ext cx="6922832" cy="658136"/>
          </a:xfrm>
          <a:prstGeom prst="rect">
            <a:avLst/>
          </a:prstGeom>
        </p:spPr>
      </p:pic>
      <p:sp>
        <p:nvSpPr>
          <p:cNvPr id="13" name="Freeform 5"/>
          <p:cNvSpPr>
            <a:spLocks/>
          </p:cNvSpPr>
          <p:nvPr/>
        </p:nvSpPr>
        <p:spPr bwMode="auto">
          <a:xfrm>
            <a:off x="-31348" y="-98572"/>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353746" cy="1459466"/>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56292" y="-84654"/>
            <a:ext cx="2272302" cy="153179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119" y="6246054"/>
            <a:ext cx="680634" cy="610357"/>
          </a:xfrm>
          <a:prstGeom prst="rect">
            <a:avLst/>
          </a:prstGeom>
        </p:spPr>
      </p:pic>
      <p:pic>
        <p:nvPicPr>
          <p:cNvPr id="3" name="Picture 2"/>
          <p:cNvPicPr>
            <a:picLocks noChangeAspect="1"/>
          </p:cNvPicPr>
          <p:nvPr/>
        </p:nvPicPr>
        <p:blipFill>
          <a:blip r:embed="rId4"/>
          <a:stretch>
            <a:fillRect/>
          </a:stretch>
        </p:blipFill>
        <p:spPr>
          <a:xfrm>
            <a:off x="2424113" y="65294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0500" y="214774"/>
            <a:ext cx="4981648"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Digital Surveillance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10163846" y="-27434"/>
            <a:ext cx="2153373" cy="6912868"/>
          </a:xfrm>
          <a:prstGeom prst="rect">
            <a:avLst/>
          </a:prstGeom>
        </p:spPr>
      </p:pic>
      <p:pic>
        <p:nvPicPr>
          <p:cNvPr id="10" name="Picture 9"/>
          <p:cNvPicPr>
            <a:picLocks noChangeAspect="1"/>
          </p:cNvPicPr>
          <p:nvPr/>
        </p:nvPicPr>
        <p:blipFill>
          <a:blip r:embed="rId7"/>
          <a:stretch>
            <a:fillRect/>
          </a:stretch>
        </p:blipFill>
        <p:spPr>
          <a:xfrm>
            <a:off x="9615336" y="123732"/>
            <a:ext cx="2611804" cy="6610538"/>
          </a:xfrm>
          <a:prstGeom prst="rect">
            <a:avLst/>
          </a:prstGeom>
        </p:spPr>
      </p:pic>
      <p:sp>
        <p:nvSpPr>
          <p:cNvPr id="19" name="TextBox 18"/>
          <p:cNvSpPr txBox="1"/>
          <p:nvPr/>
        </p:nvSpPr>
        <p:spPr>
          <a:xfrm>
            <a:off x="153296" y="1682272"/>
            <a:ext cx="9395944"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Similarly, the </a:t>
            </a:r>
            <a:r>
              <a:rPr lang="en-US" sz="2400" b="1" dirty="0">
                <a:solidFill>
                  <a:srgbClr val="C00000"/>
                </a:solidFill>
                <a:latin typeface="Tajawal ExtraBold" panose="00000800000000000000" pitchFamily="2" charset="-78"/>
                <a:cs typeface="Tajawal ExtraBold" panose="00000800000000000000" pitchFamily="2" charset="-78"/>
              </a:rPr>
              <a:t>modern disciplinary society </a:t>
            </a:r>
            <a:r>
              <a:rPr lang="en-US" sz="2400" dirty="0">
                <a:solidFill>
                  <a:srgbClr val="0A1F61"/>
                </a:solidFill>
                <a:latin typeface="Tajawal ExtraBold" panose="00000800000000000000" pitchFamily="2" charset="-78"/>
                <a:cs typeface="Tajawal ExtraBold" panose="00000800000000000000" pitchFamily="2" charset="-78"/>
              </a:rPr>
              <a:t>analyzed by </a:t>
            </a:r>
            <a:r>
              <a:rPr lang="en-US" sz="2400" b="1" dirty="0">
                <a:solidFill>
                  <a:srgbClr val="C00000"/>
                </a:solidFill>
                <a:latin typeface="Tajawal ExtraBold" panose="00000800000000000000" pitchFamily="2" charset="-78"/>
                <a:cs typeface="Tajawal ExtraBold" panose="00000800000000000000" pitchFamily="2" charset="-78"/>
              </a:rPr>
              <a:t>Foucault</a:t>
            </a:r>
            <a:r>
              <a:rPr lang="en-US" sz="2400" dirty="0">
                <a:solidFill>
                  <a:srgbClr val="0A1F61"/>
                </a:solidFill>
                <a:latin typeface="Tajawal ExtraBold" panose="00000800000000000000" pitchFamily="2" charset="-78"/>
                <a:cs typeface="Tajawal ExtraBold" panose="00000800000000000000" pitchFamily="2" charset="-78"/>
              </a:rPr>
              <a:t> was based on </a:t>
            </a:r>
            <a:r>
              <a:rPr lang="en-US" sz="2400" b="1" dirty="0">
                <a:solidFill>
                  <a:srgbClr val="C00000"/>
                </a:solidFill>
                <a:latin typeface="Tajawal ExtraBold" panose="00000800000000000000" pitchFamily="2" charset="-78"/>
                <a:cs typeface="Tajawal ExtraBold" panose="00000800000000000000" pitchFamily="2" charset="-78"/>
              </a:rPr>
              <a:t>institutional control </a:t>
            </a:r>
            <a:r>
              <a:rPr lang="en-US" sz="2400" dirty="0">
                <a:solidFill>
                  <a:srgbClr val="0A1F61"/>
                </a:solidFill>
                <a:latin typeface="Tajawal ExtraBold" panose="00000800000000000000" pitchFamily="2" charset="-78"/>
                <a:cs typeface="Tajawal ExtraBold" panose="00000800000000000000" pitchFamily="2" charset="-78"/>
              </a:rPr>
              <a:t>over </a:t>
            </a:r>
            <a:r>
              <a:rPr lang="en-US" sz="2400" b="1" dirty="0">
                <a:solidFill>
                  <a:srgbClr val="0A1F61"/>
                </a:solidFill>
                <a:latin typeface="Tajawal ExtraBold" panose="00000800000000000000" pitchFamily="2" charset="-78"/>
                <a:cs typeface="Tajawal ExtraBold" panose="00000800000000000000" pitchFamily="2" charset="-78"/>
              </a:rPr>
              <a:t>individuals</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Another French philosopher, </a:t>
            </a:r>
            <a:r>
              <a:rPr lang="en-US" sz="2400" b="1" dirty="0">
                <a:solidFill>
                  <a:srgbClr val="C00000"/>
                </a:solidFill>
                <a:latin typeface="Tajawal ExtraBold" panose="00000800000000000000" pitchFamily="2" charset="-78"/>
                <a:cs typeface="Tajawal ExtraBold" panose="00000800000000000000" pitchFamily="2" charset="-78"/>
              </a:rPr>
              <a:t>Gilles Deleuze</a:t>
            </a:r>
            <a:r>
              <a:rPr lang="en-US" sz="2400" dirty="0">
                <a:solidFill>
                  <a:srgbClr val="0A1F61"/>
                </a:solidFill>
                <a:latin typeface="Tajawal ExtraBold" panose="00000800000000000000" pitchFamily="2" charset="-78"/>
                <a:cs typeface="Tajawal ExtraBold" panose="00000800000000000000" pitchFamily="2" charset="-78"/>
              </a:rPr>
              <a:t>, has proposed that the contemporary era is characterized by the transition to a “</a:t>
            </a:r>
            <a:r>
              <a:rPr lang="en-US" sz="2400" b="1" dirty="0">
                <a:solidFill>
                  <a:srgbClr val="C00000"/>
                </a:solidFill>
                <a:latin typeface="Tajawal ExtraBold" panose="00000800000000000000" pitchFamily="2" charset="-78"/>
                <a:cs typeface="Tajawal ExtraBold" panose="00000800000000000000" pitchFamily="2" charset="-78"/>
              </a:rPr>
              <a:t>society of control</a:t>
            </a:r>
            <a:r>
              <a:rPr lang="en-US" sz="2400" dirty="0">
                <a:solidFill>
                  <a:srgbClr val="0A1F61"/>
                </a:solidFill>
                <a:latin typeface="Tajawal ExtraBold" panose="00000800000000000000" pitchFamily="2" charset="-78"/>
                <a:cs typeface="Tajawal ExtraBold" panose="00000800000000000000" pitchFamily="2" charset="-78"/>
              </a:rPr>
              <a:t>” in which </a:t>
            </a:r>
            <a:r>
              <a:rPr lang="en-US" sz="2400" b="1" dirty="0">
                <a:solidFill>
                  <a:srgbClr val="C00000"/>
                </a:solidFill>
                <a:latin typeface="Tajawal ExtraBold" panose="00000800000000000000" pitchFamily="2" charset="-78"/>
                <a:cs typeface="Tajawal ExtraBold" panose="00000800000000000000" pitchFamily="2" charset="-78"/>
              </a:rPr>
              <a:t>power</a:t>
            </a:r>
            <a:r>
              <a:rPr lang="en-US" sz="2400" dirty="0">
                <a:solidFill>
                  <a:srgbClr val="0A1F61"/>
                </a:solidFill>
                <a:latin typeface="Tajawal ExtraBold" panose="00000800000000000000" pitchFamily="2" charset="-78"/>
                <a:cs typeface="Tajawal ExtraBold" panose="00000800000000000000" pitchFamily="2" charset="-78"/>
              </a:rPr>
              <a:t> is exercised through continuous and instantaneous control of the population, and even spread in the “</a:t>
            </a:r>
            <a:r>
              <a:rPr lang="en-US" sz="2400" b="1" dirty="0">
                <a:solidFill>
                  <a:srgbClr val="C00000"/>
                </a:solidFill>
                <a:latin typeface="Tajawal ExtraBold" panose="00000800000000000000" pitchFamily="2" charset="-78"/>
                <a:cs typeface="Tajawal ExtraBold" panose="00000800000000000000" pitchFamily="2" charset="-78"/>
              </a:rPr>
              <a:t>brains and bodies</a:t>
            </a:r>
            <a:r>
              <a:rPr lang="en-US" sz="2400" dirty="0">
                <a:solidFill>
                  <a:srgbClr val="0A1F61"/>
                </a:solidFill>
                <a:latin typeface="Tajawal ExtraBold" panose="00000800000000000000" pitchFamily="2" charset="-78"/>
                <a:cs typeface="Tajawal ExtraBold" panose="00000800000000000000" pitchFamily="2" charset="-78"/>
              </a:rPr>
              <a:t>” of the </a:t>
            </a:r>
            <a:r>
              <a:rPr lang="en-US" sz="2400" b="1" dirty="0">
                <a:solidFill>
                  <a:srgbClr val="0A1F61"/>
                </a:solidFill>
                <a:latin typeface="Tajawal ExtraBold" panose="00000800000000000000" pitchFamily="2" charset="-78"/>
                <a:cs typeface="Tajawal ExtraBold" panose="00000800000000000000" pitchFamily="2" charset="-78"/>
              </a:rPr>
              <a:t>citizens</a:t>
            </a:r>
            <a:r>
              <a:rPr lang="en-US" sz="2400" dirty="0">
                <a:solidFill>
                  <a:srgbClr val="0A1F61"/>
                </a:solidFill>
                <a:latin typeface="Tajawal ExtraBold" panose="00000800000000000000" pitchFamily="2" charset="-78"/>
                <a:cs typeface="Tajawal ExtraBold" panose="00000800000000000000" pitchFamily="2" charset="-78"/>
              </a:rPr>
              <a:t> (1992). </a:t>
            </a:r>
          </a:p>
        </p:txBody>
      </p:sp>
      <p:pic>
        <p:nvPicPr>
          <p:cNvPr id="5" name="Picture 4">
            <a:extLst>
              <a:ext uri="{FF2B5EF4-FFF2-40B4-BE49-F238E27FC236}">
                <a16:creationId xmlns:a16="http://schemas.microsoft.com/office/drawing/2014/main" id="{0D9BDCDF-1155-44A5-ACE7-BBA0D15ED2D6}"/>
              </a:ext>
            </a:extLst>
          </p:cNvPr>
          <p:cNvPicPr>
            <a:picLocks noChangeAspect="1"/>
          </p:cNvPicPr>
          <p:nvPr/>
        </p:nvPicPr>
        <p:blipFill>
          <a:blip r:embed="rId8"/>
          <a:stretch>
            <a:fillRect/>
          </a:stretch>
        </p:blipFill>
        <p:spPr>
          <a:xfrm>
            <a:off x="9955743" y="286419"/>
            <a:ext cx="2028825" cy="2257425"/>
          </a:xfrm>
          <a:prstGeom prst="rect">
            <a:avLst/>
          </a:prstGeom>
        </p:spPr>
      </p:pic>
      <p:pic>
        <p:nvPicPr>
          <p:cNvPr id="11" name="Picture 10">
            <a:extLst>
              <a:ext uri="{FF2B5EF4-FFF2-40B4-BE49-F238E27FC236}">
                <a16:creationId xmlns:a16="http://schemas.microsoft.com/office/drawing/2014/main" id="{77015CCC-1F36-4EEB-BA53-165FF1EEABE7}"/>
              </a:ext>
            </a:extLst>
          </p:cNvPr>
          <p:cNvPicPr>
            <a:picLocks noChangeAspect="1"/>
          </p:cNvPicPr>
          <p:nvPr/>
        </p:nvPicPr>
        <p:blipFill>
          <a:blip r:embed="rId9"/>
          <a:stretch>
            <a:fillRect/>
          </a:stretch>
        </p:blipFill>
        <p:spPr>
          <a:xfrm>
            <a:off x="9927168" y="2727783"/>
            <a:ext cx="2057400" cy="2219325"/>
          </a:xfrm>
          <a:prstGeom prst="rect">
            <a:avLst/>
          </a:prstGeom>
        </p:spPr>
      </p:pic>
    </p:spTree>
    <p:extLst>
      <p:ext uri="{BB962C8B-B14F-4D97-AF65-F5344CB8AC3E}">
        <p14:creationId xmlns:p14="http://schemas.microsoft.com/office/powerpoint/2010/main" val="41750212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67634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4295" y="6370650"/>
            <a:ext cx="522985" cy="468985"/>
          </a:xfrm>
          <a:prstGeom prst="rect">
            <a:avLst/>
          </a:prstGeom>
        </p:spPr>
      </p:pic>
      <p:pic>
        <p:nvPicPr>
          <p:cNvPr id="3" name="Picture 2"/>
          <p:cNvPicPr>
            <a:picLocks noChangeAspect="1"/>
          </p:cNvPicPr>
          <p:nvPr/>
        </p:nvPicPr>
        <p:blipFill>
          <a:blip r:embed="rId4"/>
          <a:stretch>
            <a:fillRect/>
          </a:stretch>
        </p:blipFill>
        <p:spPr>
          <a:xfrm>
            <a:off x="2414990" y="644946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6336" y="405288"/>
            <a:ext cx="4840729"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Digital Surveillance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93236" y="203697"/>
            <a:ext cx="2470135" cy="6450605"/>
          </a:xfrm>
          <a:prstGeom prst="rect">
            <a:avLst/>
          </a:prstGeom>
        </p:spPr>
      </p:pic>
      <p:sp>
        <p:nvSpPr>
          <p:cNvPr id="19" name="TextBox 18"/>
          <p:cNvSpPr txBox="1"/>
          <p:nvPr/>
        </p:nvSpPr>
        <p:spPr>
          <a:xfrm>
            <a:off x="57266" y="1457407"/>
            <a:ext cx="9542294"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Several authors have referred to Foucault and Deleuze in order to interpret </a:t>
            </a:r>
            <a:r>
              <a:rPr lang="en-US" sz="2400" b="1" dirty="0">
                <a:solidFill>
                  <a:srgbClr val="C00000"/>
                </a:solidFill>
                <a:latin typeface="Tajawal ExtraBold" panose="00000800000000000000" pitchFamily="2" charset="-78"/>
                <a:cs typeface="Tajawal ExtraBold" panose="00000800000000000000" pitchFamily="2" charset="-78"/>
              </a:rPr>
              <a:t>surveillance</a:t>
            </a:r>
            <a:r>
              <a:rPr lang="en-US" sz="2400" dirty="0">
                <a:solidFill>
                  <a:srgbClr val="0A1F61"/>
                </a:solidFill>
                <a:latin typeface="Tajawal ExtraBold" panose="00000800000000000000" pitchFamily="2" charset="-78"/>
                <a:cs typeface="Tajawal ExtraBold" panose="00000800000000000000" pitchFamily="2" charset="-78"/>
              </a:rPr>
              <a:t> processes carried out through </a:t>
            </a:r>
            <a:r>
              <a:rPr lang="en-US" sz="2400" b="1" dirty="0">
                <a:solidFill>
                  <a:srgbClr val="C00000"/>
                </a:solidFill>
                <a:latin typeface="Tajawal ExtraBold" panose="00000800000000000000" pitchFamily="2" charset="-78"/>
                <a:cs typeface="Tajawal ExtraBold" panose="00000800000000000000" pitchFamily="2" charset="-78"/>
              </a:rPr>
              <a:t>digital technologies</a:t>
            </a:r>
            <a:r>
              <a:rPr lang="en-US" sz="2400" dirty="0">
                <a:solidFill>
                  <a:srgbClr val="0A1F61"/>
                </a:solidFill>
                <a:latin typeface="Tajawal ExtraBold" panose="00000800000000000000" pitchFamily="2" charset="-78"/>
                <a:cs typeface="Tajawal ExtraBold" panose="00000800000000000000" pitchFamily="2" charset="-78"/>
              </a:rPr>
              <a:t>, in particular since the </a:t>
            </a:r>
            <a:r>
              <a:rPr lang="en-US" sz="2400" b="1" dirty="0">
                <a:solidFill>
                  <a:srgbClr val="0A1F61"/>
                </a:solidFill>
                <a:latin typeface="Tajawal ExtraBold" panose="00000800000000000000" pitchFamily="2" charset="-78"/>
                <a:cs typeface="Tajawal ExtraBold" panose="00000800000000000000" pitchFamily="2" charset="-78"/>
              </a:rPr>
              <a:t>2010s</a:t>
            </a:r>
            <a:r>
              <a:rPr lang="en-US" sz="2400" dirty="0">
                <a:solidFill>
                  <a:srgbClr val="0A1F61"/>
                </a:solidFill>
                <a:latin typeface="Tajawal ExtraBold" panose="00000800000000000000" pitchFamily="2" charset="-78"/>
                <a:cs typeface="Tajawal ExtraBold" panose="00000800000000000000" pitchFamily="2" charset="-78"/>
              </a:rPr>
              <a:t> and, later on, in reaction to revelations about the depth and reach of today’s </a:t>
            </a:r>
            <a:r>
              <a:rPr lang="en-US" sz="2400" b="1" dirty="0">
                <a:solidFill>
                  <a:srgbClr val="C00000"/>
                </a:solidFill>
                <a:latin typeface="Tajawal ExtraBold" panose="00000800000000000000" pitchFamily="2" charset="-78"/>
                <a:cs typeface="Tajawal ExtraBold" panose="00000800000000000000" pitchFamily="2" charset="-78"/>
              </a:rPr>
              <a:t>surveillance systems</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a:t>
            </a:r>
            <a:r>
              <a:rPr lang="en-US" sz="2400" b="1" dirty="0">
                <a:solidFill>
                  <a:srgbClr val="0A1F61"/>
                </a:solidFill>
                <a:latin typeface="Tajawal ExtraBold" panose="00000800000000000000" pitchFamily="2" charset="-78"/>
                <a:cs typeface="Tajawal ExtraBold" panose="00000800000000000000" pitchFamily="2" charset="-78"/>
              </a:rPr>
              <a:t>2013</a:t>
            </a:r>
            <a:r>
              <a:rPr lang="en-US" sz="2400" dirty="0">
                <a:solidFill>
                  <a:srgbClr val="0A1F61"/>
                </a:solidFill>
                <a:latin typeface="Tajawal ExtraBold" panose="00000800000000000000" pitchFamily="2" charset="-78"/>
                <a:cs typeface="Tajawal ExtraBold" panose="00000800000000000000" pitchFamily="2" charset="-78"/>
              </a:rPr>
              <a:t>, the American computer programmer </a:t>
            </a:r>
            <a:r>
              <a:rPr lang="en-US" sz="2400" b="1" dirty="0">
                <a:solidFill>
                  <a:srgbClr val="C00000"/>
                </a:solidFill>
                <a:latin typeface="Tajawal ExtraBold" panose="00000800000000000000" pitchFamily="2" charset="-78"/>
                <a:cs typeface="Tajawal ExtraBold" panose="00000800000000000000" pitchFamily="2" charset="-78"/>
              </a:rPr>
              <a:t>Edward Snowden </a:t>
            </a:r>
            <a:r>
              <a:rPr lang="en-US" sz="2400" dirty="0">
                <a:solidFill>
                  <a:srgbClr val="0A1F61"/>
                </a:solidFill>
                <a:latin typeface="Tajawal ExtraBold" panose="00000800000000000000" pitchFamily="2" charset="-78"/>
                <a:cs typeface="Tajawal ExtraBold" panose="00000800000000000000" pitchFamily="2" charset="-78"/>
              </a:rPr>
              <a:t>revealed to the world the existence of </a:t>
            </a:r>
            <a:r>
              <a:rPr lang="en-US" sz="2400" b="1" dirty="0">
                <a:solidFill>
                  <a:srgbClr val="C00000"/>
                </a:solidFill>
                <a:latin typeface="Tajawal ExtraBold" panose="00000800000000000000" pitchFamily="2" charset="-78"/>
                <a:cs typeface="Tajawal ExtraBold" panose="00000800000000000000" pitchFamily="2" charset="-78"/>
              </a:rPr>
              <a:t>secret spying programs </a:t>
            </a:r>
            <a:r>
              <a:rPr lang="en-US" sz="2400" dirty="0">
                <a:solidFill>
                  <a:srgbClr val="0A1F61"/>
                </a:solidFill>
                <a:latin typeface="Tajawal ExtraBold" panose="00000800000000000000" pitchFamily="2" charset="-78"/>
                <a:cs typeface="Tajawal ExtraBold" panose="00000800000000000000" pitchFamily="2" charset="-78"/>
              </a:rPr>
              <a:t>put in place by the </a:t>
            </a:r>
            <a:r>
              <a:rPr lang="en-US" sz="2400" b="1" dirty="0">
                <a:solidFill>
                  <a:srgbClr val="C00000"/>
                </a:solidFill>
                <a:latin typeface="Tajawal ExtraBold" panose="00000800000000000000" pitchFamily="2" charset="-78"/>
                <a:cs typeface="Tajawal ExtraBold" panose="00000800000000000000" pitchFamily="2" charset="-78"/>
              </a:rPr>
              <a:t>National Security Agency (NSA</a:t>
            </a:r>
            <a:r>
              <a:rPr lang="en-US" sz="2400" dirty="0">
                <a:solidFill>
                  <a:srgbClr val="0A1F61"/>
                </a:solidFill>
                <a:latin typeface="Tajawal ExtraBold" panose="00000800000000000000" pitchFamily="2" charset="-78"/>
                <a:cs typeface="Tajawal ExtraBold" panose="00000800000000000000" pitchFamily="2" charset="-78"/>
              </a:rPr>
              <a:t>), a US government agency. </a:t>
            </a:r>
          </a:p>
        </p:txBody>
      </p:sp>
      <p:pic>
        <p:nvPicPr>
          <p:cNvPr id="5" name="Picture 4">
            <a:extLst>
              <a:ext uri="{FF2B5EF4-FFF2-40B4-BE49-F238E27FC236}">
                <a16:creationId xmlns:a16="http://schemas.microsoft.com/office/drawing/2014/main" id="{24C6A51E-A5C8-4230-AFF3-28C1A569495D}"/>
              </a:ext>
            </a:extLst>
          </p:cNvPr>
          <p:cNvPicPr>
            <a:picLocks noChangeAspect="1"/>
          </p:cNvPicPr>
          <p:nvPr/>
        </p:nvPicPr>
        <p:blipFill rotWithShape="1">
          <a:blip r:embed="rId8"/>
          <a:srcRect b="19203"/>
          <a:stretch/>
        </p:blipFill>
        <p:spPr>
          <a:xfrm>
            <a:off x="10203538" y="364072"/>
            <a:ext cx="1743075" cy="2124075"/>
          </a:xfrm>
          <a:prstGeom prst="rect">
            <a:avLst/>
          </a:prstGeom>
        </p:spPr>
      </p:pic>
      <p:pic>
        <p:nvPicPr>
          <p:cNvPr id="11" name="Picture 10">
            <a:extLst>
              <a:ext uri="{FF2B5EF4-FFF2-40B4-BE49-F238E27FC236}">
                <a16:creationId xmlns:a16="http://schemas.microsoft.com/office/drawing/2014/main" id="{7173BA26-4563-4295-95DC-6206096C4B1C}"/>
              </a:ext>
            </a:extLst>
          </p:cNvPr>
          <p:cNvPicPr>
            <a:picLocks noChangeAspect="1"/>
          </p:cNvPicPr>
          <p:nvPr/>
        </p:nvPicPr>
        <p:blipFill>
          <a:blip r:embed="rId9"/>
          <a:stretch>
            <a:fillRect/>
          </a:stretch>
        </p:blipFill>
        <p:spPr>
          <a:xfrm>
            <a:off x="9951978" y="2629688"/>
            <a:ext cx="2152650" cy="2124075"/>
          </a:xfrm>
          <a:prstGeom prst="rect">
            <a:avLst/>
          </a:prstGeom>
        </p:spPr>
      </p:pic>
    </p:spTree>
    <p:extLst>
      <p:ext uri="{BB962C8B-B14F-4D97-AF65-F5344CB8AC3E}">
        <p14:creationId xmlns:p14="http://schemas.microsoft.com/office/powerpoint/2010/main" val="21056836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662272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4295" y="6370650"/>
            <a:ext cx="522985" cy="468985"/>
          </a:xfrm>
          <a:prstGeom prst="rect">
            <a:avLst/>
          </a:prstGeom>
        </p:spPr>
      </p:pic>
      <p:pic>
        <p:nvPicPr>
          <p:cNvPr id="3" name="Picture 2"/>
          <p:cNvPicPr>
            <a:picLocks noChangeAspect="1"/>
          </p:cNvPicPr>
          <p:nvPr/>
        </p:nvPicPr>
        <p:blipFill>
          <a:blip r:embed="rId4"/>
          <a:stretch>
            <a:fillRect/>
          </a:stretch>
        </p:blipFill>
        <p:spPr>
          <a:xfrm>
            <a:off x="2414990" y="644946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6336" y="405288"/>
            <a:ext cx="4700051"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Digital Surveillance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49004" y="203697"/>
            <a:ext cx="3214367" cy="6450605"/>
          </a:xfrm>
          <a:prstGeom prst="rect">
            <a:avLst/>
          </a:prstGeom>
        </p:spPr>
      </p:pic>
      <p:sp>
        <p:nvSpPr>
          <p:cNvPr id="19" name="TextBox 18"/>
          <p:cNvSpPr txBox="1"/>
          <p:nvPr/>
        </p:nvSpPr>
        <p:spPr>
          <a:xfrm>
            <a:off x="523663" y="1766087"/>
            <a:ext cx="8004909"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Thanks to Snowden’s revelations, as well as further information that emerged later, we know that several </a:t>
            </a:r>
            <a:r>
              <a:rPr lang="en-US" sz="2400" b="1" dirty="0">
                <a:solidFill>
                  <a:srgbClr val="C00000"/>
                </a:solidFill>
                <a:latin typeface="Tajawal ExtraBold" panose="00000800000000000000" pitchFamily="2" charset="-78"/>
                <a:cs typeface="Tajawal ExtraBold" panose="00000800000000000000" pitchFamily="2" charset="-78"/>
              </a:rPr>
              <a:t>Western governments</a:t>
            </a:r>
            <a:r>
              <a:rPr lang="en-US" sz="2400" dirty="0">
                <a:solidFill>
                  <a:srgbClr val="0A1F61"/>
                </a:solidFill>
                <a:latin typeface="Tajawal ExtraBold" panose="00000800000000000000" pitchFamily="2" charset="-78"/>
                <a:cs typeface="Tajawal ExtraBold" panose="00000800000000000000" pitchFamily="2" charset="-78"/>
              </a:rPr>
              <a:t>, particularly the </a:t>
            </a:r>
            <a:r>
              <a:rPr lang="en-US" sz="2400" b="1" dirty="0">
                <a:solidFill>
                  <a:srgbClr val="C00000"/>
                </a:solidFill>
                <a:latin typeface="Tajawal ExtraBold" panose="00000800000000000000" pitchFamily="2" charset="-78"/>
                <a:cs typeface="Tajawal ExtraBold" panose="00000800000000000000" pitchFamily="2" charset="-78"/>
              </a:rPr>
              <a:t>US</a:t>
            </a:r>
            <a:r>
              <a:rPr lang="en-US" sz="2400" dirty="0">
                <a:solidFill>
                  <a:srgbClr val="0A1F61"/>
                </a:solidFill>
                <a:latin typeface="Tajawal ExtraBold" panose="00000800000000000000" pitchFamily="2" charset="-78"/>
                <a:cs typeface="Tajawal ExtraBold" panose="00000800000000000000" pitchFamily="2" charset="-78"/>
              </a:rPr>
              <a:t>, operate </a:t>
            </a:r>
            <a:r>
              <a:rPr lang="en-US" sz="2400" b="1" dirty="0">
                <a:solidFill>
                  <a:srgbClr val="C00000"/>
                </a:solidFill>
                <a:latin typeface="Tajawal ExtraBold" panose="00000800000000000000" pitchFamily="2" charset="-78"/>
                <a:cs typeface="Tajawal ExtraBold" panose="00000800000000000000" pitchFamily="2" charset="-78"/>
              </a:rPr>
              <a:t>surveillance systems </a:t>
            </a:r>
            <a:r>
              <a:rPr lang="en-US" sz="2400" dirty="0">
                <a:solidFill>
                  <a:srgbClr val="0A1F61"/>
                </a:solidFill>
                <a:latin typeface="Tajawal ExtraBold" panose="00000800000000000000" pitchFamily="2" charset="-78"/>
                <a:cs typeface="Tajawal ExtraBold" panose="00000800000000000000" pitchFamily="2" charset="-78"/>
              </a:rPr>
              <a:t>that allow them to </a:t>
            </a:r>
            <a:r>
              <a:rPr lang="en-US" sz="2400" b="1" dirty="0">
                <a:solidFill>
                  <a:srgbClr val="0A1F61"/>
                </a:solidFill>
                <a:latin typeface="Tajawal ExtraBold" panose="00000800000000000000" pitchFamily="2" charset="-78"/>
                <a:cs typeface="Tajawal ExtraBold" panose="00000800000000000000" pitchFamily="2" charset="-78"/>
              </a:rPr>
              <a:t>record</a:t>
            </a:r>
            <a:r>
              <a:rPr lang="en-US" sz="2400" dirty="0">
                <a:solidFill>
                  <a:srgbClr val="0A1F61"/>
                </a:solidFill>
                <a:latin typeface="Tajawal ExtraBold" panose="00000800000000000000" pitchFamily="2" charset="-78"/>
                <a:cs typeface="Tajawal ExtraBold" panose="00000800000000000000" pitchFamily="2" charset="-78"/>
              </a:rPr>
              <a:t> all </a:t>
            </a:r>
            <a:r>
              <a:rPr lang="en-US" sz="2400" b="1" dirty="0">
                <a:solidFill>
                  <a:srgbClr val="C00000"/>
                </a:solidFill>
                <a:latin typeface="Tajawal ExtraBold" panose="00000800000000000000" pitchFamily="2" charset="-78"/>
                <a:cs typeface="Tajawal ExtraBold" panose="00000800000000000000" pitchFamily="2" charset="-78"/>
              </a:rPr>
              <a:t>phone and online interactions</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These </a:t>
            </a:r>
            <a:r>
              <a:rPr lang="en-US" sz="2400" b="1" dirty="0">
                <a:solidFill>
                  <a:srgbClr val="C00000"/>
                </a:solidFill>
                <a:latin typeface="Tajawal ExtraBold" panose="00000800000000000000" pitchFamily="2" charset="-78"/>
                <a:cs typeface="Tajawal ExtraBold" panose="00000800000000000000" pitchFamily="2" charset="-78"/>
              </a:rPr>
              <a:t>systems</a:t>
            </a:r>
            <a:r>
              <a:rPr lang="en-US" sz="2400" dirty="0">
                <a:solidFill>
                  <a:srgbClr val="0A1F61"/>
                </a:solidFill>
                <a:latin typeface="Tajawal ExtraBold" panose="00000800000000000000" pitchFamily="2" charset="-78"/>
                <a:cs typeface="Tajawal ExtraBold" panose="00000800000000000000" pitchFamily="2" charset="-78"/>
              </a:rPr>
              <a:t> are often used without the mandate of a </a:t>
            </a:r>
            <a:r>
              <a:rPr lang="en-US" sz="2400" b="1" dirty="0">
                <a:solidFill>
                  <a:srgbClr val="C00000"/>
                </a:solidFill>
                <a:latin typeface="Tajawal ExtraBold" panose="00000800000000000000" pitchFamily="2" charset="-78"/>
                <a:cs typeface="Tajawal ExtraBold" panose="00000800000000000000" pitchFamily="2" charset="-78"/>
              </a:rPr>
              <a:t>court</a:t>
            </a:r>
            <a:r>
              <a:rPr lang="en-US" sz="2400" dirty="0">
                <a:solidFill>
                  <a:srgbClr val="0A1F61"/>
                </a:solidFill>
                <a:latin typeface="Tajawal ExtraBold" panose="00000800000000000000" pitchFamily="2" charset="-78"/>
                <a:cs typeface="Tajawal ExtraBold" panose="00000800000000000000" pitchFamily="2" charset="-78"/>
              </a:rPr>
              <a:t> (Greenwald 2014).</a:t>
            </a:r>
          </a:p>
        </p:txBody>
      </p:sp>
      <p:pic>
        <p:nvPicPr>
          <p:cNvPr id="6" name="Picture 5">
            <a:extLst>
              <a:ext uri="{FF2B5EF4-FFF2-40B4-BE49-F238E27FC236}">
                <a16:creationId xmlns:a16="http://schemas.microsoft.com/office/drawing/2014/main" id="{CA59D86A-931F-4903-92CA-03B86A02FC91}"/>
              </a:ext>
            </a:extLst>
          </p:cNvPr>
          <p:cNvPicPr>
            <a:picLocks noChangeAspect="1"/>
          </p:cNvPicPr>
          <p:nvPr/>
        </p:nvPicPr>
        <p:blipFill>
          <a:blip r:embed="rId8"/>
          <a:stretch>
            <a:fillRect/>
          </a:stretch>
        </p:blipFill>
        <p:spPr>
          <a:xfrm>
            <a:off x="9049003" y="1752598"/>
            <a:ext cx="3164207" cy="2467709"/>
          </a:xfrm>
          <a:prstGeom prst="rect">
            <a:avLst/>
          </a:prstGeom>
        </p:spPr>
      </p:pic>
    </p:spTree>
    <p:extLst>
      <p:ext uri="{BB962C8B-B14F-4D97-AF65-F5344CB8AC3E}">
        <p14:creationId xmlns:p14="http://schemas.microsoft.com/office/powerpoint/2010/main" val="9365329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77741" y="401161"/>
            <a:ext cx="6565581" cy="8693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324435"/>
            <a:ext cx="582445" cy="522306"/>
          </a:xfrm>
          <a:prstGeom prst="rect">
            <a:avLst/>
          </a:prstGeom>
        </p:spPr>
      </p:pic>
      <p:pic>
        <p:nvPicPr>
          <p:cNvPr id="3" name="Picture 2"/>
          <p:cNvPicPr>
            <a:picLocks noChangeAspect="1"/>
          </p:cNvPicPr>
          <p:nvPr/>
        </p:nvPicPr>
        <p:blipFill>
          <a:blip r:embed="rId4"/>
          <a:stretch>
            <a:fillRect/>
          </a:stretch>
        </p:blipFill>
        <p:spPr>
          <a:xfrm>
            <a:off x="2406277" y="652828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6277" y="410591"/>
            <a:ext cx="4637046"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Digital Surveillance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11043219" y="-27434"/>
            <a:ext cx="1274000" cy="6912868"/>
          </a:xfrm>
          <a:prstGeom prst="rect">
            <a:avLst/>
          </a:prstGeom>
        </p:spPr>
      </p:pic>
      <p:pic>
        <p:nvPicPr>
          <p:cNvPr id="10" name="Picture 9"/>
          <p:cNvPicPr>
            <a:picLocks noChangeAspect="1"/>
          </p:cNvPicPr>
          <p:nvPr/>
        </p:nvPicPr>
        <p:blipFill>
          <a:blip r:embed="rId7"/>
          <a:stretch>
            <a:fillRect/>
          </a:stretch>
        </p:blipFill>
        <p:spPr>
          <a:xfrm>
            <a:off x="10645585" y="163849"/>
            <a:ext cx="1605672" cy="6569276"/>
          </a:xfrm>
          <a:prstGeom prst="rect">
            <a:avLst/>
          </a:prstGeom>
        </p:spPr>
      </p:pic>
      <p:sp>
        <p:nvSpPr>
          <p:cNvPr id="19" name="TextBox 18"/>
          <p:cNvSpPr txBox="1"/>
          <p:nvPr/>
        </p:nvSpPr>
        <p:spPr>
          <a:xfrm>
            <a:off x="85726" y="1384945"/>
            <a:ext cx="10565476"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Surveillance</a:t>
            </a:r>
            <a:r>
              <a:rPr lang="en-US" sz="2400" dirty="0">
                <a:solidFill>
                  <a:srgbClr val="0A1F61"/>
                </a:solidFill>
                <a:latin typeface="Tajawal ExtraBold" panose="00000800000000000000" pitchFamily="2" charset="-78"/>
                <a:cs typeface="Tajawal ExtraBold" panose="00000800000000000000" pitchFamily="2" charset="-78"/>
              </a:rPr>
              <a:t> processes depend on the cooperation of large </a:t>
            </a:r>
            <a:r>
              <a:rPr lang="en-US" sz="2400" b="1" dirty="0">
                <a:solidFill>
                  <a:srgbClr val="C00000"/>
                </a:solidFill>
                <a:latin typeface="Tajawal ExtraBold" panose="00000800000000000000" pitchFamily="2" charset="-78"/>
                <a:cs typeface="Tajawal ExtraBold" panose="00000800000000000000" pitchFamily="2" charset="-78"/>
              </a:rPr>
              <a:t>web corporations</a:t>
            </a:r>
            <a:r>
              <a:rPr lang="en-US" sz="2400" dirty="0">
                <a:solidFill>
                  <a:srgbClr val="0A1F61"/>
                </a:solidFill>
                <a:latin typeface="Tajawal ExtraBold" panose="00000800000000000000" pitchFamily="2" charset="-78"/>
                <a:cs typeface="Tajawal ExtraBold" panose="00000800000000000000" pitchFamily="2" charset="-78"/>
              </a:rPr>
              <a:t>, which have </a:t>
            </a:r>
            <a:r>
              <a:rPr lang="en-US" sz="2400" b="1" dirty="0">
                <a:solidFill>
                  <a:srgbClr val="C00000"/>
                </a:solidFill>
                <a:latin typeface="Tajawal ExtraBold" panose="00000800000000000000" pitchFamily="2" charset="-78"/>
                <a:cs typeface="Tajawal ExtraBold" panose="00000800000000000000" pitchFamily="2" charset="-78"/>
              </a:rPr>
              <a:t>access to the data generated by users </a:t>
            </a:r>
            <a:r>
              <a:rPr lang="en-US" sz="2400" dirty="0">
                <a:solidFill>
                  <a:srgbClr val="0A1F61"/>
                </a:solidFill>
                <a:latin typeface="Tajawal ExtraBold" panose="00000800000000000000" pitchFamily="2" charset="-78"/>
                <a:cs typeface="Tajawal ExtraBold" panose="00000800000000000000" pitchFamily="2" charset="-78"/>
              </a:rPr>
              <a:t>and capture it to </a:t>
            </a:r>
            <a:r>
              <a:rPr lang="en-US" sz="2400" b="1" dirty="0">
                <a:solidFill>
                  <a:srgbClr val="C00000"/>
                </a:solidFill>
                <a:latin typeface="Tajawal ExtraBold" panose="00000800000000000000" pitchFamily="2" charset="-78"/>
                <a:cs typeface="Tajawal ExtraBold" panose="00000800000000000000" pitchFamily="2" charset="-78"/>
              </a:rPr>
              <a:t>improve their services </a:t>
            </a:r>
            <a:r>
              <a:rPr lang="en-US" sz="2400" dirty="0">
                <a:solidFill>
                  <a:srgbClr val="0A1F61"/>
                </a:solidFill>
                <a:latin typeface="Tajawal ExtraBold" panose="00000800000000000000" pitchFamily="2" charset="-78"/>
                <a:cs typeface="Tajawal ExtraBold" panose="00000800000000000000" pitchFamily="2" charset="-78"/>
              </a:rPr>
              <a:t>or provide </a:t>
            </a:r>
            <a:r>
              <a:rPr lang="en-US" sz="2400" b="1" dirty="0">
                <a:solidFill>
                  <a:srgbClr val="C00000"/>
                </a:solidFill>
                <a:latin typeface="Tajawal ExtraBold" panose="00000800000000000000" pitchFamily="2" charset="-78"/>
                <a:cs typeface="Tajawal ExtraBold" panose="00000800000000000000" pitchFamily="2" charset="-78"/>
              </a:rPr>
              <a:t>personalized advertising</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Thanks to this collaboration, </a:t>
            </a:r>
            <a:r>
              <a:rPr lang="en-US" sz="2400" b="1" dirty="0">
                <a:solidFill>
                  <a:srgbClr val="C00000"/>
                </a:solidFill>
                <a:latin typeface="Tajawal ExtraBold" panose="00000800000000000000" pitchFamily="2" charset="-78"/>
                <a:cs typeface="Tajawal ExtraBold" panose="00000800000000000000" pitchFamily="2" charset="-78"/>
              </a:rPr>
              <a:t>state agencies </a:t>
            </a:r>
            <a:r>
              <a:rPr lang="en-US" sz="2400" dirty="0">
                <a:solidFill>
                  <a:srgbClr val="0A1F61"/>
                </a:solidFill>
                <a:latin typeface="Tajawal ExtraBold" panose="00000800000000000000" pitchFamily="2" charset="-78"/>
                <a:cs typeface="Tajawal ExtraBold" panose="00000800000000000000" pitchFamily="2" charset="-78"/>
              </a:rPr>
              <a:t>can, for example, turn on the </a:t>
            </a:r>
            <a:r>
              <a:rPr lang="en-US" sz="2400" b="1" dirty="0">
                <a:solidFill>
                  <a:srgbClr val="C00000"/>
                </a:solidFill>
                <a:latin typeface="Tajawal ExtraBold" panose="00000800000000000000" pitchFamily="2" charset="-78"/>
                <a:cs typeface="Tajawal ExtraBold" panose="00000800000000000000" pitchFamily="2" charset="-78"/>
              </a:rPr>
              <a:t>camera and microphone of any laptop or smartphone</a:t>
            </a:r>
            <a:r>
              <a:rPr lang="en-US" sz="2400" dirty="0">
                <a:solidFill>
                  <a:srgbClr val="0A1F61"/>
                </a:solidFill>
                <a:latin typeface="Tajawal ExtraBold" panose="00000800000000000000" pitchFamily="2" charset="-78"/>
                <a:cs typeface="Tajawal ExtraBold" panose="00000800000000000000" pitchFamily="2" charset="-78"/>
              </a:rPr>
              <a:t> and use them to </a:t>
            </a:r>
            <a:r>
              <a:rPr lang="en-US" sz="2400" b="1" dirty="0">
                <a:solidFill>
                  <a:srgbClr val="C00000"/>
                </a:solidFill>
                <a:latin typeface="Tajawal ExtraBold" panose="00000800000000000000" pitchFamily="2" charset="-78"/>
                <a:cs typeface="Tajawal ExtraBold" panose="00000800000000000000" pitchFamily="2" charset="-78"/>
              </a:rPr>
              <a:t>spy</a:t>
            </a:r>
            <a:r>
              <a:rPr lang="en-US" sz="2400" dirty="0">
                <a:solidFill>
                  <a:srgbClr val="0A1F61"/>
                </a:solidFill>
                <a:latin typeface="Tajawal ExtraBold" panose="00000800000000000000" pitchFamily="2" charset="-78"/>
                <a:cs typeface="Tajawal ExtraBold" panose="00000800000000000000" pitchFamily="2" charset="-78"/>
              </a:rPr>
              <a:t> on a person without their knowledge.</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These </a:t>
            </a:r>
            <a:r>
              <a:rPr lang="en-US" sz="2400" b="1" dirty="0">
                <a:solidFill>
                  <a:srgbClr val="C00000"/>
                </a:solidFill>
                <a:latin typeface="Tajawal ExtraBold" panose="00000800000000000000" pitchFamily="2" charset="-78"/>
                <a:cs typeface="Tajawal ExtraBold" panose="00000800000000000000" pitchFamily="2" charset="-78"/>
              </a:rPr>
              <a:t>agencies</a:t>
            </a:r>
            <a:r>
              <a:rPr lang="en-US" sz="2400" dirty="0">
                <a:solidFill>
                  <a:srgbClr val="0A1F61"/>
                </a:solidFill>
                <a:latin typeface="Tajawal ExtraBold" panose="00000800000000000000" pitchFamily="2" charset="-78"/>
                <a:cs typeface="Tajawal ExtraBold" panose="00000800000000000000" pitchFamily="2" charset="-78"/>
              </a:rPr>
              <a:t> have created </a:t>
            </a:r>
            <a:r>
              <a:rPr lang="en-US" sz="2400" b="1" dirty="0">
                <a:solidFill>
                  <a:srgbClr val="C00000"/>
                </a:solidFill>
                <a:latin typeface="Tajawal ExtraBold" panose="00000800000000000000" pitchFamily="2" charset="-78"/>
                <a:cs typeface="Tajawal ExtraBold" panose="00000800000000000000" pitchFamily="2" charset="-78"/>
              </a:rPr>
              <a:t>databases</a:t>
            </a:r>
            <a:r>
              <a:rPr lang="en-US" sz="2400" dirty="0">
                <a:solidFill>
                  <a:srgbClr val="0A1F61"/>
                </a:solidFill>
                <a:latin typeface="Tajawal ExtraBold" panose="00000800000000000000" pitchFamily="2" charset="-78"/>
                <a:cs typeface="Tajawal ExtraBold" panose="00000800000000000000" pitchFamily="2" charset="-78"/>
              </a:rPr>
              <a:t> that contain information on all </a:t>
            </a:r>
            <a:r>
              <a:rPr lang="en-US" sz="2400" b="1" dirty="0">
                <a:solidFill>
                  <a:srgbClr val="C00000"/>
                </a:solidFill>
                <a:latin typeface="Tajawal ExtraBold" panose="00000800000000000000" pitchFamily="2" charset="-78"/>
                <a:cs typeface="Tajawal ExtraBold" panose="00000800000000000000" pitchFamily="2" charset="-78"/>
              </a:rPr>
              <a:t>digital communications</a:t>
            </a:r>
            <a:r>
              <a:rPr lang="en-US" sz="2400" dirty="0">
                <a:solidFill>
                  <a:srgbClr val="0A1F61"/>
                </a:solidFill>
                <a:latin typeface="Tajawal ExtraBold" panose="00000800000000000000" pitchFamily="2" charset="-78"/>
                <a:cs typeface="Tajawal ExtraBold" panose="00000800000000000000" pitchFamily="2" charset="-78"/>
              </a:rPr>
              <a:t>, and in some cases have </a:t>
            </a:r>
            <a:r>
              <a:rPr lang="en-US" sz="2400" b="1" dirty="0">
                <a:solidFill>
                  <a:srgbClr val="0A1F61"/>
                </a:solidFill>
                <a:latin typeface="Tajawal ExtraBold" panose="00000800000000000000" pitchFamily="2" charset="-78"/>
                <a:cs typeface="Tajawal ExtraBold" panose="00000800000000000000" pitchFamily="2" charset="-78"/>
              </a:rPr>
              <a:t>access to data </a:t>
            </a:r>
            <a:r>
              <a:rPr lang="en-US" sz="2400" dirty="0">
                <a:solidFill>
                  <a:srgbClr val="0A1F61"/>
                </a:solidFill>
                <a:latin typeface="Tajawal ExtraBold" panose="00000800000000000000" pitchFamily="2" charset="-78"/>
                <a:cs typeface="Tajawal ExtraBold" panose="00000800000000000000" pitchFamily="2" charset="-78"/>
              </a:rPr>
              <a:t>about the movements of users of </a:t>
            </a:r>
            <a:r>
              <a:rPr lang="en-US" sz="2400" b="1" dirty="0">
                <a:solidFill>
                  <a:srgbClr val="C00000"/>
                </a:solidFill>
                <a:latin typeface="Tajawal ExtraBold" panose="00000800000000000000" pitchFamily="2" charset="-78"/>
                <a:cs typeface="Tajawal ExtraBold" panose="00000800000000000000" pitchFamily="2" charset="-78"/>
              </a:rPr>
              <a:t>mobile phones </a:t>
            </a:r>
            <a:r>
              <a:rPr lang="en-US" sz="2400" dirty="0">
                <a:solidFill>
                  <a:srgbClr val="0A1F61"/>
                </a:solidFill>
                <a:latin typeface="Tajawal ExtraBold" panose="00000800000000000000" pitchFamily="2" charset="-78"/>
                <a:cs typeface="Tajawal ExtraBold" panose="00000800000000000000" pitchFamily="2" charset="-78"/>
              </a:rPr>
              <a:t>with </a:t>
            </a:r>
            <a:r>
              <a:rPr lang="en-US" sz="2400" b="1" dirty="0">
                <a:solidFill>
                  <a:srgbClr val="C00000"/>
                </a:solidFill>
                <a:latin typeface="Tajawal ExtraBold" panose="00000800000000000000" pitchFamily="2" charset="-78"/>
                <a:cs typeface="Tajawal ExtraBold" panose="00000800000000000000" pitchFamily="2" charset="-78"/>
              </a:rPr>
              <a:t>GPS</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6" name="Picture 5">
            <a:extLst>
              <a:ext uri="{FF2B5EF4-FFF2-40B4-BE49-F238E27FC236}">
                <a16:creationId xmlns:a16="http://schemas.microsoft.com/office/drawing/2014/main" id="{3E09D383-3A63-4C83-B5CE-23A6AB1D7028}"/>
              </a:ext>
            </a:extLst>
          </p:cNvPr>
          <p:cNvPicPr>
            <a:picLocks noChangeAspect="1"/>
          </p:cNvPicPr>
          <p:nvPr/>
        </p:nvPicPr>
        <p:blipFill>
          <a:blip r:embed="rId8"/>
          <a:stretch>
            <a:fillRect/>
          </a:stretch>
        </p:blipFill>
        <p:spPr>
          <a:xfrm>
            <a:off x="9397218" y="109743"/>
            <a:ext cx="2854040" cy="1415639"/>
          </a:xfrm>
          <a:prstGeom prst="rect">
            <a:avLst/>
          </a:prstGeom>
        </p:spPr>
      </p:pic>
      <p:pic>
        <p:nvPicPr>
          <p:cNvPr id="11" name="Picture 10">
            <a:extLst>
              <a:ext uri="{FF2B5EF4-FFF2-40B4-BE49-F238E27FC236}">
                <a16:creationId xmlns:a16="http://schemas.microsoft.com/office/drawing/2014/main" id="{1FF771E0-455F-4CD4-AF77-0DD642FBBC67}"/>
              </a:ext>
            </a:extLst>
          </p:cNvPr>
          <p:cNvPicPr>
            <a:picLocks noChangeAspect="1"/>
          </p:cNvPicPr>
          <p:nvPr/>
        </p:nvPicPr>
        <p:blipFill>
          <a:blip r:embed="rId9"/>
          <a:stretch>
            <a:fillRect/>
          </a:stretch>
        </p:blipFill>
        <p:spPr>
          <a:xfrm>
            <a:off x="10666031" y="2488027"/>
            <a:ext cx="1605672" cy="1605672"/>
          </a:xfrm>
          <a:prstGeom prst="rect">
            <a:avLst/>
          </a:prstGeom>
        </p:spPr>
      </p:pic>
    </p:spTree>
    <p:extLst>
      <p:ext uri="{BB962C8B-B14F-4D97-AF65-F5344CB8AC3E}">
        <p14:creationId xmlns:p14="http://schemas.microsoft.com/office/powerpoint/2010/main" val="9798224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77741" y="401161"/>
            <a:ext cx="6694483" cy="8693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135207"/>
            <a:ext cx="793460" cy="711533"/>
          </a:xfrm>
          <a:prstGeom prst="rect">
            <a:avLst/>
          </a:prstGeom>
        </p:spPr>
      </p:pic>
      <p:pic>
        <p:nvPicPr>
          <p:cNvPr id="3" name="Picture 2"/>
          <p:cNvPicPr>
            <a:picLocks noChangeAspect="1"/>
          </p:cNvPicPr>
          <p:nvPr/>
        </p:nvPicPr>
        <p:blipFill>
          <a:blip r:embed="rId4"/>
          <a:stretch>
            <a:fillRect/>
          </a:stretch>
        </p:blipFill>
        <p:spPr>
          <a:xfrm>
            <a:off x="3981157" y="6184549"/>
            <a:ext cx="8259459" cy="17085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68446" y="445510"/>
            <a:ext cx="4703778"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Digital Surveillance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10489374" y="-27434"/>
            <a:ext cx="1827845" cy="6912868"/>
          </a:xfrm>
          <a:prstGeom prst="rect">
            <a:avLst/>
          </a:prstGeom>
        </p:spPr>
      </p:pic>
      <p:pic>
        <p:nvPicPr>
          <p:cNvPr id="10" name="Picture 9"/>
          <p:cNvPicPr>
            <a:picLocks noChangeAspect="1"/>
          </p:cNvPicPr>
          <p:nvPr/>
        </p:nvPicPr>
        <p:blipFill>
          <a:blip r:embed="rId7"/>
          <a:stretch>
            <a:fillRect/>
          </a:stretch>
        </p:blipFill>
        <p:spPr>
          <a:xfrm>
            <a:off x="9406283" y="200286"/>
            <a:ext cx="2859509" cy="6457427"/>
          </a:xfrm>
          <a:prstGeom prst="rect">
            <a:avLst/>
          </a:prstGeom>
        </p:spPr>
      </p:pic>
      <p:sp>
        <p:nvSpPr>
          <p:cNvPr id="19" name="TextBox 18"/>
          <p:cNvSpPr txBox="1"/>
          <p:nvPr/>
        </p:nvSpPr>
        <p:spPr>
          <a:xfrm>
            <a:off x="281632" y="1870360"/>
            <a:ext cx="8951616" cy="334784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Thanks to </a:t>
            </a:r>
            <a:r>
              <a:rPr lang="en-US" sz="2400" b="1" dirty="0">
                <a:solidFill>
                  <a:srgbClr val="C00000"/>
                </a:solidFill>
                <a:latin typeface="Tajawal ExtraBold" panose="00000800000000000000" pitchFamily="2" charset="-78"/>
                <a:cs typeface="Tajawal ExtraBold" panose="00000800000000000000" pitchFamily="2" charset="-78"/>
              </a:rPr>
              <a:t>algorithms</a:t>
            </a:r>
            <a:r>
              <a:rPr lang="en-US" sz="2400" dirty="0">
                <a:solidFill>
                  <a:srgbClr val="0A1F61"/>
                </a:solidFill>
                <a:latin typeface="Tajawal ExtraBold" panose="00000800000000000000" pitchFamily="2" charset="-78"/>
                <a:cs typeface="Tajawal ExtraBold" panose="00000800000000000000" pitchFamily="2" charset="-78"/>
              </a:rPr>
              <a:t> that analyze the collected data, both </a:t>
            </a:r>
            <a:r>
              <a:rPr lang="en-US" sz="2400" b="1" dirty="0">
                <a:solidFill>
                  <a:srgbClr val="0A1F61"/>
                </a:solidFill>
                <a:latin typeface="Tajawal ExtraBold" panose="00000800000000000000" pitchFamily="2" charset="-78"/>
                <a:cs typeface="Tajawal ExtraBold" panose="00000800000000000000" pitchFamily="2" charset="-78"/>
              </a:rPr>
              <a:t>web companies </a:t>
            </a:r>
            <a:r>
              <a:rPr lang="en-US" sz="2400" dirty="0">
                <a:solidFill>
                  <a:srgbClr val="0A1F61"/>
                </a:solidFill>
                <a:latin typeface="Tajawal ExtraBold" panose="00000800000000000000" pitchFamily="2" charset="-78"/>
                <a:cs typeface="Tajawal ExtraBold" panose="00000800000000000000" pitchFamily="2" charset="-78"/>
              </a:rPr>
              <a:t>and </a:t>
            </a:r>
            <a:r>
              <a:rPr lang="en-US" sz="2400" b="1" dirty="0">
                <a:solidFill>
                  <a:srgbClr val="0A1F61"/>
                </a:solidFill>
                <a:latin typeface="Tajawal ExtraBold" panose="00000800000000000000" pitchFamily="2" charset="-78"/>
                <a:cs typeface="Tajawal ExtraBold" panose="00000800000000000000" pitchFamily="2" charset="-78"/>
              </a:rPr>
              <a:t>surveillance agencies </a:t>
            </a:r>
            <a:r>
              <a:rPr lang="en-US" sz="2400" dirty="0">
                <a:solidFill>
                  <a:srgbClr val="0A1F61"/>
                </a:solidFill>
                <a:latin typeface="Tajawal ExtraBold" panose="00000800000000000000" pitchFamily="2" charset="-78"/>
                <a:cs typeface="Tajawal ExtraBold" panose="00000800000000000000" pitchFamily="2" charset="-78"/>
              </a:rPr>
              <a:t>can construct the “</a:t>
            </a:r>
            <a:r>
              <a:rPr lang="en-US" sz="2400" b="1" dirty="0">
                <a:solidFill>
                  <a:srgbClr val="C00000"/>
                </a:solidFill>
                <a:latin typeface="Tajawal ExtraBold" panose="00000800000000000000" pitchFamily="2" charset="-78"/>
                <a:cs typeface="Tajawal ExtraBold" panose="00000800000000000000" pitchFamily="2" charset="-78"/>
              </a:rPr>
              <a:t>profile</a:t>
            </a:r>
            <a:r>
              <a:rPr lang="en-US" sz="2400" dirty="0">
                <a:solidFill>
                  <a:srgbClr val="0A1F61"/>
                </a:solidFill>
                <a:latin typeface="Tajawal ExtraBold" panose="00000800000000000000" pitchFamily="2" charset="-78"/>
                <a:cs typeface="Tajawal ExtraBold" panose="00000800000000000000" pitchFamily="2" charset="-78"/>
              </a:rPr>
              <a:t>” of a </a:t>
            </a:r>
            <a:r>
              <a:rPr lang="en-US" sz="2400" b="1" dirty="0">
                <a:solidFill>
                  <a:srgbClr val="C00000"/>
                </a:solidFill>
                <a:latin typeface="Tajawal ExtraBold" panose="00000800000000000000" pitchFamily="2" charset="-78"/>
                <a:cs typeface="Tajawal ExtraBold" panose="00000800000000000000" pitchFamily="2" charset="-78"/>
              </a:rPr>
              <a:t>user</a:t>
            </a:r>
            <a:r>
              <a:rPr lang="en-US" sz="2400" dirty="0">
                <a:solidFill>
                  <a:srgbClr val="0A1F61"/>
                </a:solidFill>
                <a:latin typeface="Tajawal ExtraBold" panose="00000800000000000000" pitchFamily="2" charset="-78"/>
                <a:cs typeface="Tajawal ExtraBold" panose="00000800000000000000" pitchFamily="2" charset="-78"/>
              </a:rPr>
              <a:t>, that is, a statistical extrapolation used to recognize and interpret patterns of </a:t>
            </a:r>
            <a:r>
              <a:rPr lang="en-US" sz="2400" b="1" dirty="0">
                <a:solidFill>
                  <a:srgbClr val="C00000"/>
                </a:solidFill>
                <a:latin typeface="Tajawal ExtraBold" panose="00000800000000000000" pitchFamily="2" charset="-78"/>
                <a:cs typeface="Tajawal ExtraBold" panose="00000800000000000000" pitchFamily="2" charset="-78"/>
              </a:rPr>
              <a:t>behavior</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This is the result of </a:t>
            </a:r>
            <a:r>
              <a:rPr lang="en-US" sz="2400" b="1" dirty="0">
                <a:solidFill>
                  <a:srgbClr val="C00000"/>
                </a:solidFill>
                <a:latin typeface="Tajawal ExtraBold" panose="00000800000000000000" pitchFamily="2" charset="-78"/>
                <a:cs typeface="Tajawal ExtraBold" panose="00000800000000000000" pitchFamily="2" charset="-78"/>
              </a:rPr>
              <a:t>corporations</a:t>
            </a:r>
            <a:r>
              <a:rPr lang="en-US" sz="2400" dirty="0">
                <a:solidFill>
                  <a:srgbClr val="0A1F61"/>
                </a:solidFill>
                <a:latin typeface="Tajawal ExtraBold" panose="00000800000000000000" pitchFamily="2" charset="-78"/>
                <a:cs typeface="Tajawal ExtraBold" panose="00000800000000000000" pitchFamily="2" charset="-78"/>
              </a:rPr>
              <a:t>’ reliance on data capture and analytics as a core part of their </a:t>
            </a:r>
            <a:r>
              <a:rPr lang="en-US" sz="2400" b="1" dirty="0">
                <a:solidFill>
                  <a:srgbClr val="C00000"/>
                </a:solidFill>
                <a:latin typeface="Tajawal ExtraBold" panose="00000800000000000000" pitchFamily="2" charset="-78"/>
                <a:cs typeface="Tajawal ExtraBold" panose="00000800000000000000" pitchFamily="2" charset="-78"/>
              </a:rPr>
              <a:t>business model</a:t>
            </a:r>
            <a:r>
              <a:rPr lang="en-US" sz="2400" dirty="0">
                <a:solidFill>
                  <a:srgbClr val="0A1F61"/>
                </a:solidFill>
                <a:latin typeface="Tajawal ExtraBold" panose="00000800000000000000" pitchFamily="2" charset="-78"/>
                <a:cs typeface="Tajawal ExtraBold" panose="00000800000000000000" pitchFamily="2" charset="-78"/>
              </a:rPr>
              <a:t>. </a:t>
            </a:r>
          </a:p>
        </p:txBody>
      </p:sp>
      <p:pic>
        <p:nvPicPr>
          <p:cNvPr id="6" name="Picture 5">
            <a:extLst>
              <a:ext uri="{FF2B5EF4-FFF2-40B4-BE49-F238E27FC236}">
                <a16:creationId xmlns:a16="http://schemas.microsoft.com/office/drawing/2014/main" id="{DFE91B6D-EF8C-441F-8554-CF490BF8A717}"/>
              </a:ext>
            </a:extLst>
          </p:cNvPr>
          <p:cNvPicPr>
            <a:picLocks noChangeAspect="1"/>
          </p:cNvPicPr>
          <p:nvPr/>
        </p:nvPicPr>
        <p:blipFill>
          <a:blip r:embed="rId8"/>
          <a:stretch>
            <a:fillRect/>
          </a:stretch>
        </p:blipFill>
        <p:spPr>
          <a:xfrm>
            <a:off x="9384266" y="1870360"/>
            <a:ext cx="2908808" cy="2198518"/>
          </a:xfrm>
          <a:prstGeom prst="rect">
            <a:avLst/>
          </a:prstGeom>
        </p:spPr>
      </p:pic>
    </p:spTree>
    <p:extLst>
      <p:ext uri="{BB962C8B-B14F-4D97-AF65-F5344CB8AC3E}">
        <p14:creationId xmlns:p14="http://schemas.microsoft.com/office/powerpoint/2010/main" val="39062270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77742" y="401161"/>
            <a:ext cx="6687023" cy="8693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349665"/>
            <a:ext cx="554310" cy="497076"/>
          </a:xfrm>
          <a:prstGeom prst="rect">
            <a:avLst/>
          </a:prstGeom>
        </p:spPr>
      </p:pic>
      <p:pic>
        <p:nvPicPr>
          <p:cNvPr id="3" name="Picture 2"/>
          <p:cNvPicPr>
            <a:picLocks noChangeAspect="1"/>
          </p:cNvPicPr>
          <p:nvPr/>
        </p:nvPicPr>
        <p:blipFill>
          <a:blip r:embed="rId4"/>
          <a:stretch>
            <a:fillRect/>
          </a:stretch>
        </p:blipFill>
        <p:spPr>
          <a:xfrm>
            <a:off x="3931057" y="6512775"/>
            <a:ext cx="8259459" cy="17085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68447" y="445510"/>
            <a:ext cx="4696318"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Digital Surveillance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9988062" y="-27434"/>
            <a:ext cx="2329157" cy="6912868"/>
          </a:xfrm>
          <a:prstGeom prst="rect">
            <a:avLst/>
          </a:prstGeom>
        </p:spPr>
      </p:pic>
      <p:pic>
        <p:nvPicPr>
          <p:cNvPr id="10" name="Picture 9"/>
          <p:cNvPicPr>
            <a:picLocks noChangeAspect="1"/>
          </p:cNvPicPr>
          <p:nvPr/>
        </p:nvPicPr>
        <p:blipFill>
          <a:blip r:embed="rId7"/>
          <a:stretch>
            <a:fillRect/>
          </a:stretch>
        </p:blipFill>
        <p:spPr>
          <a:xfrm>
            <a:off x="9348724" y="200286"/>
            <a:ext cx="2917068" cy="6483345"/>
          </a:xfrm>
          <a:prstGeom prst="rect">
            <a:avLst/>
          </a:prstGeom>
        </p:spPr>
      </p:pic>
      <p:sp>
        <p:nvSpPr>
          <p:cNvPr id="19" name="TextBox 18"/>
          <p:cNvSpPr txBox="1"/>
          <p:nvPr/>
        </p:nvSpPr>
        <p:spPr>
          <a:xfrm>
            <a:off x="281632" y="1745536"/>
            <a:ext cx="8856700"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a:t>
            </a:r>
            <a:r>
              <a:rPr lang="en-US" sz="2400" b="1" dirty="0">
                <a:solidFill>
                  <a:srgbClr val="0A1F61"/>
                </a:solidFill>
                <a:latin typeface="Tajawal ExtraBold" panose="00000800000000000000" pitchFamily="2" charset="-78"/>
                <a:cs typeface="Tajawal ExtraBold" panose="00000800000000000000" pitchFamily="2" charset="-78"/>
              </a:rPr>
              <a:t>2018</a:t>
            </a:r>
            <a:r>
              <a:rPr lang="en-US" sz="2400" dirty="0">
                <a:solidFill>
                  <a:srgbClr val="0A1F61"/>
                </a:solidFill>
                <a:latin typeface="Tajawal ExtraBold" panose="00000800000000000000" pitchFamily="2" charset="-78"/>
                <a:cs typeface="Tajawal ExtraBold" panose="00000800000000000000" pitchFamily="2" charset="-78"/>
              </a:rPr>
              <a:t>, further revelations about the intertwining of </a:t>
            </a:r>
            <a:r>
              <a:rPr lang="en-US" sz="2400" b="1" dirty="0">
                <a:solidFill>
                  <a:srgbClr val="C00000"/>
                </a:solidFill>
                <a:latin typeface="Tajawal ExtraBold" panose="00000800000000000000" pitchFamily="2" charset="-78"/>
                <a:cs typeface="Tajawal ExtraBold" panose="00000800000000000000" pitchFamily="2" charset="-78"/>
              </a:rPr>
              <a:t>political surveillance </a:t>
            </a:r>
            <a:r>
              <a:rPr lang="en-US" sz="2400" dirty="0">
                <a:solidFill>
                  <a:srgbClr val="0A1F61"/>
                </a:solidFill>
                <a:latin typeface="Tajawal ExtraBold" panose="00000800000000000000" pitchFamily="2" charset="-78"/>
                <a:cs typeface="Tajawal ExtraBold" panose="00000800000000000000" pitchFamily="2" charset="-78"/>
              </a:rPr>
              <a:t>and </a:t>
            </a:r>
            <a:r>
              <a:rPr lang="en-US" sz="2400" b="1" dirty="0">
                <a:solidFill>
                  <a:srgbClr val="C00000"/>
                </a:solidFill>
                <a:latin typeface="Tajawal ExtraBold" panose="00000800000000000000" pitchFamily="2" charset="-78"/>
                <a:cs typeface="Tajawal ExtraBold" panose="00000800000000000000" pitchFamily="2" charset="-78"/>
              </a:rPr>
              <a:t>social media commercial interests </a:t>
            </a:r>
            <a:r>
              <a:rPr lang="en-US" sz="2400" dirty="0">
                <a:solidFill>
                  <a:srgbClr val="0A1F61"/>
                </a:solidFill>
                <a:latin typeface="Tajawal ExtraBold" panose="00000800000000000000" pitchFamily="2" charset="-78"/>
                <a:cs typeface="Tajawal ExtraBold" panose="00000800000000000000" pitchFamily="2" charset="-78"/>
              </a:rPr>
              <a:t>surfaced.</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a:t>
            </a:r>
            <a:r>
              <a:rPr lang="en-US" sz="2400" b="1" dirty="0">
                <a:solidFill>
                  <a:srgbClr val="C00000"/>
                </a:solidFill>
                <a:latin typeface="Tajawal ExtraBold" panose="00000800000000000000" pitchFamily="2" charset="-78"/>
                <a:cs typeface="Tajawal ExtraBold" panose="00000800000000000000" pitchFamily="2" charset="-78"/>
              </a:rPr>
              <a:t>Guardian</a:t>
            </a:r>
            <a:r>
              <a:rPr lang="en-US" sz="2400" dirty="0">
                <a:solidFill>
                  <a:srgbClr val="0A1F61"/>
                </a:solidFill>
                <a:latin typeface="Tajawal ExtraBold" panose="00000800000000000000" pitchFamily="2" charset="-78"/>
                <a:cs typeface="Tajawal ExtraBold" panose="00000800000000000000" pitchFamily="2" charset="-78"/>
              </a:rPr>
              <a:t> released the so‐called </a:t>
            </a:r>
            <a:r>
              <a:rPr lang="en-US" sz="2400" b="1" dirty="0">
                <a:solidFill>
                  <a:srgbClr val="C00000"/>
                </a:solidFill>
                <a:latin typeface="Tajawal ExtraBold" panose="00000800000000000000" pitchFamily="2" charset="-78"/>
                <a:cs typeface="Tajawal ExtraBold" panose="00000800000000000000" pitchFamily="2" charset="-78"/>
              </a:rPr>
              <a:t>Cambridge Analytica Files</a:t>
            </a:r>
            <a:r>
              <a:rPr lang="en-US" sz="2400" dirty="0">
                <a:solidFill>
                  <a:srgbClr val="0A1F61"/>
                </a:solidFill>
                <a:latin typeface="Tajawal ExtraBold" panose="00000800000000000000" pitchFamily="2" charset="-78"/>
                <a:cs typeface="Tajawal ExtraBold" panose="00000800000000000000" pitchFamily="2" charset="-78"/>
              </a:rPr>
              <a:t>, a set of information revealing that </a:t>
            </a:r>
            <a:r>
              <a:rPr lang="en-US" sz="2400" b="1" dirty="0">
                <a:solidFill>
                  <a:srgbClr val="C00000"/>
                </a:solidFill>
                <a:latin typeface="Tajawal ExtraBold" panose="00000800000000000000" pitchFamily="2" charset="-78"/>
                <a:cs typeface="Tajawal ExtraBold" panose="00000800000000000000" pitchFamily="2" charset="-78"/>
              </a:rPr>
              <a:t>Facebook</a:t>
            </a:r>
            <a:r>
              <a:rPr lang="en-US" sz="2400" dirty="0">
                <a:solidFill>
                  <a:srgbClr val="0A1F61"/>
                </a:solidFill>
                <a:latin typeface="Tajawal ExtraBold" panose="00000800000000000000" pitchFamily="2" charset="-78"/>
                <a:cs typeface="Tajawal ExtraBold" panose="00000800000000000000" pitchFamily="2" charset="-78"/>
              </a:rPr>
              <a:t> had sold </a:t>
            </a:r>
            <a:r>
              <a:rPr lang="en-US" sz="2400" b="1" dirty="0">
                <a:solidFill>
                  <a:srgbClr val="C00000"/>
                </a:solidFill>
                <a:latin typeface="Tajawal ExtraBold" panose="00000800000000000000" pitchFamily="2" charset="-78"/>
                <a:cs typeface="Tajawal ExtraBold" panose="00000800000000000000" pitchFamily="2" charset="-78"/>
              </a:rPr>
              <a:t>data</a:t>
            </a:r>
            <a:r>
              <a:rPr lang="en-US" sz="2400" dirty="0">
                <a:solidFill>
                  <a:srgbClr val="0A1F61"/>
                </a:solidFill>
                <a:latin typeface="Tajawal ExtraBold" panose="00000800000000000000" pitchFamily="2" charset="-78"/>
                <a:cs typeface="Tajawal ExtraBold" panose="00000800000000000000" pitchFamily="2" charset="-78"/>
              </a:rPr>
              <a:t> from millions of unknowing users to a </a:t>
            </a:r>
            <a:r>
              <a:rPr lang="en-US" sz="2400" b="1" dirty="0">
                <a:solidFill>
                  <a:srgbClr val="0A1F61"/>
                </a:solidFill>
                <a:latin typeface="Tajawal ExtraBold" panose="00000800000000000000" pitchFamily="2" charset="-78"/>
                <a:cs typeface="Tajawal ExtraBold" panose="00000800000000000000" pitchFamily="2" charset="-78"/>
              </a:rPr>
              <a:t>company</a:t>
            </a:r>
            <a:r>
              <a:rPr lang="en-US" sz="2400" dirty="0">
                <a:solidFill>
                  <a:srgbClr val="0A1F61"/>
                </a:solidFill>
                <a:latin typeface="Tajawal ExtraBold" panose="00000800000000000000" pitchFamily="2" charset="-78"/>
                <a:cs typeface="Tajawal ExtraBold" panose="00000800000000000000" pitchFamily="2" charset="-78"/>
              </a:rPr>
              <a:t> that used them to influence the </a:t>
            </a:r>
            <a:r>
              <a:rPr lang="en-US" sz="2400" b="1" dirty="0">
                <a:solidFill>
                  <a:srgbClr val="C00000"/>
                </a:solidFill>
                <a:latin typeface="Tajawal ExtraBold" panose="00000800000000000000" pitchFamily="2" charset="-78"/>
                <a:cs typeface="Tajawal ExtraBold" panose="00000800000000000000" pitchFamily="2" charset="-78"/>
              </a:rPr>
              <a:t>2016 US elections </a:t>
            </a:r>
            <a:r>
              <a:rPr lang="en-US" sz="2400" dirty="0">
                <a:solidFill>
                  <a:srgbClr val="0A1F61"/>
                </a:solidFill>
                <a:latin typeface="Tajawal ExtraBold" panose="00000800000000000000" pitchFamily="2" charset="-78"/>
                <a:cs typeface="Tajawal ExtraBold" panose="00000800000000000000" pitchFamily="2" charset="-78"/>
              </a:rPr>
              <a:t>(</a:t>
            </a:r>
            <a:r>
              <a:rPr lang="en-US" sz="2400" dirty="0" err="1">
                <a:solidFill>
                  <a:srgbClr val="0A1F61"/>
                </a:solidFill>
                <a:latin typeface="Tajawal ExtraBold" panose="00000800000000000000" pitchFamily="2" charset="-78"/>
                <a:cs typeface="Tajawal ExtraBold" panose="00000800000000000000" pitchFamily="2" charset="-78"/>
              </a:rPr>
              <a:t>Cadwalladr</a:t>
            </a:r>
            <a:r>
              <a:rPr lang="en-US" sz="2400" dirty="0">
                <a:solidFill>
                  <a:srgbClr val="0A1F61"/>
                </a:solidFill>
                <a:latin typeface="Tajawal ExtraBold" panose="00000800000000000000" pitchFamily="2" charset="-78"/>
                <a:cs typeface="Tajawal ExtraBold" panose="00000800000000000000" pitchFamily="2" charset="-78"/>
              </a:rPr>
              <a:t> 2018). </a:t>
            </a:r>
          </a:p>
        </p:txBody>
      </p:sp>
      <p:pic>
        <p:nvPicPr>
          <p:cNvPr id="11" name="Picture 10">
            <a:extLst>
              <a:ext uri="{FF2B5EF4-FFF2-40B4-BE49-F238E27FC236}">
                <a16:creationId xmlns:a16="http://schemas.microsoft.com/office/drawing/2014/main" id="{D31729FD-C441-461A-9ECB-80F6943C06FA}"/>
              </a:ext>
            </a:extLst>
          </p:cNvPr>
          <p:cNvPicPr>
            <a:picLocks noChangeAspect="1"/>
          </p:cNvPicPr>
          <p:nvPr/>
        </p:nvPicPr>
        <p:blipFill>
          <a:blip r:embed="rId8"/>
          <a:stretch>
            <a:fillRect/>
          </a:stretch>
        </p:blipFill>
        <p:spPr>
          <a:xfrm>
            <a:off x="9348724" y="1190830"/>
            <a:ext cx="2988071" cy="2238169"/>
          </a:xfrm>
          <a:prstGeom prst="rect">
            <a:avLst/>
          </a:prstGeom>
        </p:spPr>
      </p:pic>
    </p:spTree>
    <p:extLst>
      <p:ext uri="{BB962C8B-B14F-4D97-AF65-F5344CB8AC3E}">
        <p14:creationId xmlns:p14="http://schemas.microsoft.com/office/powerpoint/2010/main" val="37879735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77742" y="401161"/>
            <a:ext cx="7034406" cy="8693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349665"/>
            <a:ext cx="554310" cy="497076"/>
          </a:xfrm>
          <a:prstGeom prst="rect">
            <a:avLst/>
          </a:prstGeom>
        </p:spPr>
      </p:pic>
      <p:pic>
        <p:nvPicPr>
          <p:cNvPr id="3" name="Picture 2"/>
          <p:cNvPicPr>
            <a:picLocks noChangeAspect="1"/>
          </p:cNvPicPr>
          <p:nvPr/>
        </p:nvPicPr>
        <p:blipFill>
          <a:blip r:embed="rId4"/>
          <a:stretch>
            <a:fillRect/>
          </a:stretch>
        </p:blipFill>
        <p:spPr>
          <a:xfrm>
            <a:off x="3931057" y="6512775"/>
            <a:ext cx="8259459" cy="17085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68446" y="445510"/>
            <a:ext cx="4762347"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Digital Surveillance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9988062" y="-27434"/>
            <a:ext cx="2329157" cy="6912868"/>
          </a:xfrm>
          <a:prstGeom prst="rect">
            <a:avLst/>
          </a:prstGeom>
        </p:spPr>
      </p:pic>
      <p:pic>
        <p:nvPicPr>
          <p:cNvPr id="10" name="Picture 9"/>
          <p:cNvPicPr>
            <a:picLocks noChangeAspect="1"/>
          </p:cNvPicPr>
          <p:nvPr/>
        </p:nvPicPr>
        <p:blipFill>
          <a:blip r:embed="rId7"/>
          <a:stretch>
            <a:fillRect/>
          </a:stretch>
        </p:blipFill>
        <p:spPr>
          <a:xfrm>
            <a:off x="9201964" y="200286"/>
            <a:ext cx="3063827" cy="6483345"/>
          </a:xfrm>
          <a:prstGeom prst="rect">
            <a:avLst/>
          </a:prstGeom>
        </p:spPr>
      </p:pic>
      <p:sp>
        <p:nvSpPr>
          <p:cNvPr id="19" name="TextBox 18"/>
          <p:cNvSpPr txBox="1"/>
          <p:nvPr/>
        </p:nvSpPr>
        <p:spPr>
          <a:xfrm>
            <a:off x="174820" y="1543911"/>
            <a:ext cx="8734034" cy="2793842"/>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The ability of </a:t>
            </a:r>
            <a:r>
              <a:rPr lang="en-US" sz="2400" b="1" dirty="0">
                <a:solidFill>
                  <a:srgbClr val="C00000"/>
                </a:solidFill>
                <a:latin typeface="Tajawal ExtraBold" panose="00000800000000000000" pitchFamily="2" charset="-78"/>
                <a:cs typeface="Tajawal ExtraBold" panose="00000800000000000000" pitchFamily="2" charset="-78"/>
              </a:rPr>
              <a:t>corporations</a:t>
            </a:r>
            <a:r>
              <a:rPr lang="en-US" sz="2400" dirty="0">
                <a:solidFill>
                  <a:srgbClr val="0A1F61"/>
                </a:solidFill>
                <a:latin typeface="Tajawal ExtraBold" panose="00000800000000000000" pitchFamily="2" charset="-78"/>
                <a:cs typeface="Tajawal ExtraBold" panose="00000800000000000000" pitchFamily="2" charset="-78"/>
              </a:rPr>
              <a:t> such as </a:t>
            </a:r>
            <a:r>
              <a:rPr lang="en-US" sz="2400" b="1" dirty="0">
                <a:solidFill>
                  <a:srgbClr val="0A1F61"/>
                </a:solidFill>
                <a:latin typeface="Tajawal ExtraBold" panose="00000800000000000000" pitchFamily="2" charset="-78"/>
                <a:cs typeface="Tajawal ExtraBold" panose="00000800000000000000" pitchFamily="2" charset="-78"/>
              </a:rPr>
              <a:t>Google or Facebook </a:t>
            </a:r>
            <a:r>
              <a:rPr lang="en-US" sz="2400" dirty="0">
                <a:solidFill>
                  <a:srgbClr val="0A1F61"/>
                </a:solidFill>
                <a:latin typeface="Tajawal ExtraBold" panose="00000800000000000000" pitchFamily="2" charset="-78"/>
                <a:cs typeface="Tajawal ExtraBold" panose="00000800000000000000" pitchFamily="2" charset="-78"/>
              </a:rPr>
              <a:t>to extract relevant </a:t>
            </a:r>
            <a:r>
              <a:rPr lang="en-US" sz="2400" b="1" dirty="0">
                <a:solidFill>
                  <a:srgbClr val="C00000"/>
                </a:solidFill>
                <a:latin typeface="Tajawal ExtraBold" panose="00000800000000000000" pitchFamily="2" charset="-78"/>
                <a:cs typeface="Tajawal ExtraBold" panose="00000800000000000000" pitchFamily="2" charset="-78"/>
              </a:rPr>
              <a:t>data</a:t>
            </a:r>
            <a:r>
              <a:rPr lang="en-US" sz="2400" dirty="0">
                <a:solidFill>
                  <a:srgbClr val="0A1F61"/>
                </a:solidFill>
                <a:latin typeface="Tajawal ExtraBold" panose="00000800000000000000" pitchFamily="2" charset="-78"/>
                <a:cs typeface="Tajawal ExtraBold" panose="00000800000000000000" pitchFamily="2" charset="-78"/>
              </a:rPr>
              <a:t> from any </a:t>
            </a:r>
            <a:r>
              <a:rPr lang="en-US" sz="2400" b="1" dirty="0">
                <a:solidFill>
                  <a:srgbClr val="0A1F61"/>
                </a:solidFill>
                <a:latin typeface="Tajawal ExtraBold" panose="00000800000000000000" pitchFamily="2" charset="-78"/>
                <a:cs typeface="Tajawal ExtraBold" panose="00000800000000000000" pitchFamily="2" charset="-78"/>
              </a:rPr>
              <a:t>human behavior </a:t>
            </a:r>
            <a:r>
              <a:rPr lang="en-US" sz="2400" dirty="0">
                <a:solidFill>
                  <a:srgbClr val="0A1F61"/>
                </a:solidFill>
                <a:latin typeface="Tajawal ExtraBold" panose="00000800000000000000" pitchFamily="2" charset="-78"/>
                <a:cs typeface="Tajawal ExtraBold" panose="00000800000000000000" pitchFamily="2" charset="-78"/>
              </a:rPr>
              <a:t>has prompted social theorists to use definitions such as “</a:t>
            </a:r>
            <a:r>
              <a:rPr lang="en-US" sz="2400" b="1" dirty="0">
                <a:solidFill>
                  <a:srgbClr val="C00000"/>
                </a:solidFill>
                <a:latin typeface="Tajawal ExtraBold" panose="00000800000000000000" pitchFamily="2" charset="-78"/>
                <a:cs typeface="Tajawal ExtraBold" panose="00000800000000000000" pitchFamily="2" charset="-78"/>
              </a:rPr>
              <a:t>surveillance capitalism”</a:t>
            </a:r>
            <a:r>
              <a:rPr lang="en-US" sz="2400" dirty="0">
                <a:solidFill>
                  <a:srgbClr val="0A1F61"/>
                </a:solidFill>
                <a:latin typeface="Tajawal ExtraBold" panose="00000800000000000000" pitchFamily="2" charset="-78"/>
                <a:cs typeface="Tajawal ExtraBold" panose="00000800000000000000" pitchFamily="2" charset="-78"/>
              </a:rPr>
              <a:t> to describe the </a:t>
            </a:r>
            <a:r>
              <a:rPr lang="en-US" sz="2400" b="1" dirty="0">
                <a:solidFill>
                  <a:srgbClr val="0A1F61"/>
                </a:solidFill>
                <a:latin typeface="Tajawal ExtraBold" panose="00000800000000000000" pitchFamily="2" charset="-78"/>
                <a:cs typeface="Tajawal ExtraBold" panose="00000800000000000000" pitchFamily="2" charset="-78"/>
              </a:rPr>
              <a:t>economic systems </a:t>
            </a:r>
            <a:r>
              <a:rPr lang="en-US" sz="2400" dirty="0">
                <a:solidFill>
                  <a:srgbClr val="0A1F61"/>
                </a:solidFill>
                <a:latin typeface="Tajawal ExtraBold" panose="00000800000000000000" pitchFamily="2" charset="-78"/>
                <a:cs typeface="Tajawal ExtraBold" panose="00000800000000000000" pitchFamily="2" charset="-78"/>
              </a:rPr>
              <a:t>that sustain surveillance (</a:t>
            </a:r>
            <a:r>
              <a:rPr lang="en-US" sz="2400" dirty="0" err="1">
                <a:solidFill>
                  <a:srgbClr val="0A1F61"/>
                </a:solidFill>
                <a:latin typeface="Tajawal ExtraBold" panose="00000800000000000000" pitchFamily="2" charset="-78"/>
                <a:cs typeface="Tajawal ExtraBold" panose="00000800000000000000" pitchFamily="2" charset="-78"/>
              </a:rPr>
              <a:t>Zuboff</a:t>
            </a:r>
            <a:r>
              <a:rPr lang="en-US" sz="2400" dirty="0">
                <a:solidFill>
                  <a:srgbClr val="0A1F61"/>
                </a:solidFill>
                <a:latin typeface="Tajawal ExtraBold" panose="00000800000000000000" pitchFamily="2" charset="-78"/>
                <a:cs typeface="Tajawal ExtraBold" panose="00000800000000000000" pitchFamily="2" charset="-78"/>
              </a:rPr>
              <a:t> 2016).</a:t>
            </a:r>
            <a:endParaRPr lang="en-US" sz="2400" b="1" dirty="0">
              <a:solidFill>
                <a:srgbClr val="C00000"/>
              </a:solidFill>
              <a:latin typeface="Tajawal ExtraBold" panose="00000800000000000000" pitchFamily="2" charset="-78"/>
              <a:cs typeface="Tajawal ExtraBold" panose="00000800000000000000" pitchFamily="2" charset="-78"/>
            </a:endParaRPr>
          </a:p>
        </p:txBody>
      </p:sp>
      <p:pic>
        <p:nvPicPr>
          <p:cNvPr id="11" name="Picture 10">
            <a:extLst>
              <a:ext uri="{FF2B5EF4-FFF2-40B4-BE49-F238E27FC236}">
                <a16:creationId xmlns:a16="http://schemas.microsoft.com/office/drawing/2014/main" id="{6E09624A-EB05-418A-A4E7-B246E53F075E}"/>
              </a:ext>
            </a:extLst>
          </p:cNvPr>
          <p:cNvPicPr>
            <a:picLocks noChangeAspect="1"/>
          </p:cNvPicPr>
          <p:nvPr/>
        </p:nvPicPr>
        <p:blipFill>
          <a:blip r:embed="rId8"/>
          <a:stretch>
            <a:fillRect/>
          </a:stretch>
        </p:blipFill>
        <p:spPr>
          <a:xfrm>
            <a:off x="3226160" y="4602621"/>
            <a:ext cx="3716089" cy="2081010"/>
          </a:xfrm>
          <a:prstGeom prst="rect">
            <a:avLst/>
          </a:prstGeom>
        </p:spPr>
      </p:pic>
    </p:spTree>
    <p:extLst>
      <p:ext uri="{BB962C8B-B14F-4D97-AF65-F5344CB8AC3E}">
        <p14:creationId xmlns:p14="http://schemas.microsoft.com/office/powerpoint/2010/main" val="23466807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77742" y="401161"/>
            <a:ext cx="6837458" cy="8693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349665"/>
            <a:ext cx="554310" cy="497076"/>
          </a:xfrm>
          <a:prstGeom prst="rect">
            <a:avLst/>
          </a:prstGeom>
        </p:spPr>
      </p:pic>
      <p:pic>
        <p:nvPicPr>
          <p:cNvPr id="3" name="Picture 2"/>
          <p:cNvPicPr>
            <a:picLocks noChangeAspect="1"/>
          </p:cNvPicPr>
          <p:nvPr/>
        </p:nvPicPr>
        <p:blipFill>
          <a:blip r:embed="rId4"/>
          <a:stretch>
            <a:fillRect/>
          </a:stretch>
        </p:blipFill>
        <p:spPr>
          <a:xfrm>
            <a:off x="3931057" y="6512775"/>
            <a:ext cx="8259459" cy="17085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68446" y="445510"/>
            <a:ext cx="4734211"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Digital Surveillance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10452295" y="-27434"/>
            <a:ext cx="1864924" cy="6912868"/>
          </a:xfrm>
          <a:prstGeom prst="rect">
            <a:avLst/>
          </a:prstGeom>
        </p:spPr>
      </p:pic>
      <p:pic>
        <p:nvPicPr>
          <p:cNvPr id="10" name="Picture 9"/>
          <p:cNvPicPr>
            <a:picLocks noChangeAspect="1"/>
          </p:cNvPicPr>
          <p:nvPr/>
        </p:nvPicPr>
        <p:blipFill>
          <a:blip r:embed="rId7"/>
          <a:stretch>
            <a:fillRect/>
          </a:stretch>
        </p:blipFill>
        <p:spPr>
          <a:xfrm>
            <a:off x="9833272" y="200286"/>
            <a:ext cx="2432520" cy="6483345"/>
          </a:xfrm>
          <a:prstGeom prst="rect">
            <a:avLst/>
          </a:prstGeom>
        </p:spPr>
      </p:pic>
      <p:sp>
        <p:nvSpPr>
          <p:cNvPr id="19" name="TextBox 18"/>
          <p:cNvSpPr txBox="1"/>
          <p:nvPr/>
        </p:nvSpPr>
        <p:spPr>
          <a:xfrm>
            <a:off x="107193" y="1502438"/>
            <a:ext cx="9594708"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On the other hand, </a:t>
            </a:r>
            <a:r>
              <a:rPr lang="en-US" sz="2400" b="1" dirty="0">
                <a:solidFill>
                  <a:srgbClr val="C00000"/>
                </a:solidFill>
                <a:latin typeface="Tajawal ExtraBold" panose="00000800000000000000" pitchFamily="2" charset="-78"/>
                <a:cs typeface="Tajawal ExtraBold" panose="00000800000000000000" pitchFamily="2" charset="-78"/>
              </a:rPr>
              <a:t>surveillance</a:t>
            </a:r>
            <a:r>
              <a:rPr lang="en-US" sz="2400" dirty="0">
                <a:solidFill>
                  <a:srgbClr val="0A1F61"/>
                </a:solidFill>
                <a:latin typeface="Tajawal ExtraBold" panose="00000800000000000000" pitchFamily="2" charset="-78"/>
                <a:cs typeface="Tajawal ExtraBold" panose="00000800000000000000" pitchFamily="2" charset="-78"/>
              </a:rPr>
              <a:t> is presented by </a:t>
            </a:r>
            <a:r>
              <a:rPr lang="en-US" sz="2400" b="1" dirty="0">
                <a:solidFill>
                  <a:srgbClr val="C00000"/>
                </a:solidFill>
                <a:latin typeface="Tajawal ExtraBold" panose="00000800000000000000" pitchFamily="2" charset="-78"/>
                <a:cs typeface="Tajawal ExtraBold" panose="00000800000000000000" pitchFamily="2" charset="-78"/>
              </a:rPr>
              <a:t>governments</a:t>
            </a:r>
            <a:r>
              <a:rPr lang="en-US" sz="2400" dirty="0">
                <a:solidFill>
                  <a:srgbClr val="0A1F61"/>
                </a:solidFill>
                <a:latin typeface="Tajawal ExtraBold" panose="00000800000000000000" pitchFamily="2" charset="-78"/>
                <a:cs typeface="Tajawal ExtraBold" panose="00000800000000000000" pitchFamily="2" charset="-78"/>
              </a:rPr>
              <a:t> as a </a:t>
            </a:r>
            <a:r>
              <a:rPr lang="en-US" sz="2400" b="1" dirty="0">
                <a:solidFill>
                  <a:srgbClr val="C00000"/>
                </a:solidFill>
                <a:latin typeface="Tajawal ExtraBold" panose="00000800000000000000" pitchFamily="2" charset="-78"/>
                <a:cs typeface="Tajawal ExtraBold" panose="00000800000000000000" pitchFamily="2" charset="-78"/>
              </a:rPr>
              <a:t>useful</a:t>
            </a:r>
            <a:r>
              <a:rPr lang="en-US" sz="2400" dirty="0">
                <a:solidFill>
                  <a:srgbClr val="0A1F61"/>
                </a:solidFill>
                <a:latin typeface="Tajawal ExtraBold" panose="00000800000000000000" pitchFamily="2" charset="-78"/>
                <a:cs typeface="Tajawal ExtraBold" panose="00000800000000000000" pitchFamily="2" charset="-78"/>
              </a:rPr>
              <a:t> practice aimed at </a:t>
            </a:r>
            <a:r>
              <a:rPr lang="en-US" sz="2400" b="1" dirty="0">
                <a:solidFill>
                  <a:srgbClr val="C00000"/>
                </a:solidFill>
                <a:latin typeface="Tajawal ExtraBold" panose="00000800000000000000" pitchFamily="2" charset="-78"/>
                <a:cs typeface="Tajawal ExtraBold" panose="00000800000000000000" pitchFamily="2" charset="-78"/>
              </a:rPr>
              <a:t>protecting society </a:t>
            </a:r>
            <a:r>
              <a:rPr lang="en-US" sz="2400" dirty="0">
                <a:solidFill>
                  <a:srgbClr val="0A1F61"/>
                </a:solidFill>
                <a:latin typeface="Tajawal ExtraBold" panose="00000800000000000000" pitchFamily="2" charset="-78"/>
                <a:cs typeface="Tajawal ExtraBold" panose="00000800000000000000" pitchFamily="2" charset="-78"/>
              </a:rPr>
              <a:t>from criminal or terrorist activities.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However</a:t>
            </a:r>
            <a:r>
              <a:rPr lang="en-US" sz="2400" b="1" dirty="0">
                <a:solidFill>
                  <a:srgbClr val="C00000"/>
                </a:solidFill>
                <a:latin typeface="Tajawal ExtraBold" panose="00000800000000000000" pitchFamily="2" charset="-78"/>
                <a:cs typeface="Tajawal ExtraBold" panose="00000800000000000000" pitchFamily="2" charset="-78"/>
              </a:rPr>
              <a:t>, digital technologies </a:t>
            </a:r>
            <a:r>
              <a:rPr lang="en-US" sz="2400" dirty="0">
                <a:solidFill>
                  <a:srgbClr val="0A1F61"/>
                </a:solidFill>
                <a:latin typeface="Tajawal ExtraBold" panose="00000800000000000000" pitchFamily="2" charset="-78"/>
                <a:cs typeface="Tajawal ExtraBold" panose="00000800000000000000" pitchFamily="2" charset="-78"/>
              </a:rPr>
              <a:t>have expanded </a:t>
            </a:r>
            <a:r>
              <a:rPr lang="en-US" sz="2400" b="1" dirty="0">
                <a:solidFill>
                  <a:srgbClr val="C00000"/>
                </a:solidFill>
                <a:latin typeface="Tajawal ExtraBold" panose="00000800000000000000" pitchFamily="2" charset="-78"/>
                <a:cs typeface="Tajawal ExtraBold" panose="00000800000000000000" pitchFamily="2" charset="-78"/>
              </a:rPr>
              <a:t>surveillance</a:t>
            </a:r>
            <a:r>
              <a:rPr lang="en-US" sz="2400" dirty="0">
                <a:solidFill>
                  <a:srgbClr val="0A1F61"/>
                </a:solidFill>
                <a:latin typeface="Tajawal ExtraBold" panose="00000800000000000000" pitchFamily="2" charset="-78"/>
                <a:cs typeface="Tajawal ExtraBold" panose="00000800000000000000" pitchFamily="2" charset="-78"/>
              </a:rPr>
              <a:t> to the entire population, in a sense making concrete </a:t>
            </a:r>
            <a:r>
              <a:rPr lang="en-US" sz="2400" b="1" dirty="0">
                <a:solidFill>
                  <a:srgbClr val="C00000"/>
                </a:solidFill>
                <a:latin typeface="Tajawal ExtraBold" panose="00000800000000000000" pitchFamily="2" charset="-78"/>
                <a:cs typeface="Tajawal ExtraBold" panose="00000800000000000000" pitchFamily="2" charset="-78"/>
              </a:rPr>
              <a:t>the society of control </a:t>
            </a:r>
            <a:r>
              <a:rPr lang="en-US" sz="2400" dirty="0">
                <a:solidFill>
                  <a:srgbClr val="0A1F61"/>
                </a:solidFill>
                <a:latin typeface="Tajawal ExtraBold" panose="00000800000000000000" pitchFamily="2" charset="-78"/>
                <a:cs typeface="Tajawal ExtraBold" panose="00000800000000000000" pitchFamily="2" charset="-78"/>
              </a:rPr>
              <a:t>imagined by </a:t>
            </a:r>
            <a:r>
              <a:rPr lang="en-US" sz="2400" b="1" dirty="0">
                <a:solidFill>
                  <a:srgbClr val="0A1F61"/>
                </a:solidFill>
                <a:latin typeface="Tajawal ExtraBold" panose="00000800000000000000" pitchFamily="2" charset="-78"/>
                <a:cs typeface="Tajawal ExtraBold" panose="00000800000000000000" pitchFamily="2" charset="-78"/>
              </a:rPr>
              <a:t>Deleuze</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a:t>
            </a:r>
            <a:r>
              <a:rPr lang="en-US" sz="2400" b="1" dirty="0">
                <a:solidFill>
                  <a:srgbClr val="C00000"/>
                </a:solidFill>
                <a:latin typeface="Tajawal ExtraBold" panose="00000800000000000000" pitchFamily="2" charset="-78"/>
                <a:cs typeface="Tajawal ExtraBold" panose="00000800000000000000" pitchFamily="2" charset="-78"/>
              </a:rPr>
              <a:t>collection</a:t>
            </a:r>
            <a:r>
              <a:rPr lang="en-US" sz="2400" dirty="0">
                <a:solidFill>
                  <a:srgbClr val="0A1F61"/>
                </a:solidFill>
                <a:latin typeface="Tajawal ExtraBold" panose="00000800000000000000" pitchFamily="2" charset="-78"/>
                <a:cs typeface="Tajawal ExtraBold" panose="00000800000000000000" pitchFamily="2" charset="-78"/>
              </a:rPr>
              <a:t> of masses of </a:t>
            </a:r>
            <a:r>
              <a:rPr lang="en-US" sz="2400" b="1" dirty="0">
                <a:solidFill>
                  <a:srgbClr val="C00000"/>
                </a:solidFill>
                <a:latin typeface="Tajawal ExtraBold" panose="00000800000000000000" pitchFamily="2" charset="-78"/>
                <a:cs typeface="Tajawal ExtraBold" panose="00000800000000000000" pitchFamily="2" charset="-78"/>
              </a:rPr>
              <a:t>data</a:t>
            </a:r>
            <a:r>
              <a:rPr lang="en-US" sz="2400" dirty="0">
                <a:solidFill>
                  <a:srgbClr val="0A1F61"/>
                </a:solidFill>
                <a:latin typeface="Tajawal ExtraBold" panose="00000800000000000000" pitchFamily="2" charset="-78"/>
                <a:cs typeface="Tajawal ExtraBold" panose="00000800000000000000" pitchFamily="2" charset="-78"/>
              </a:rPr>
              <a:t> from </a:t>
            </a:r>
            <a:r>
              <a:rPr lang="en-US" sz="2400" b="1" dirty="0">
                <a:solidFill>
                  <a:srgbClr val="C00000"/>
                </a:solidFill>
                <a:latin typeface="Tajawal ExtraBold" panose="00000800000000000000" pitchFamily="2" charset="-78"/>
                <a:cs typeface="Tajawal ExtraBold" panose="00000800000000000000" pitchFamily="2" charset="-78"/>
              </a:rPr>
              <a:t>surveillance</a:t>
            </a:r>
            <a:r>
              <a:rPr lang="en-US" sz="2400" dirty="0">
                <a:solidFill>
                  <a:srgbClr val="0A1F61"/>
                </a:solidFill>
                <a:latin typeface="Tajawal ExtraBold" panose="00000800000000000000" pitchFamily="2" charset="-78"/>
                <a:cs typeface="Tajawal ExtraBold" panose="00000800000000000000" pitchFamily="2" charset="-78"/>
              </a:rPr>
              <a:t> cameras, emails, social media, web browsing, and phone calls is no longer targeted at individual suspects, but rather extended to </a:t>
            </a:r>
            <a:r>
              <a:rPr lang="en-US" sz="2400" b="1" dirty="0">
                <a:solidFill>
                  <a:srgbClr val="C00000"/>
                </a:solidFill>
                <a:latin typeface="Tajawal ExtraBold" panose="00000800000000000000" pitchFamily="2" charset="-78"/>
                <a:cs typeface="Tajawal ExtraBold" panose="00000800000000000000" pitchFamily="2" charset="-78"/>
              </a:rPr>
              <a:t>all</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citizens</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12" name="Picture 11">
            <a:extLst>
              <a:ext uri="{FF2B5EF4-FFF2-40B4-BE49-F238E27FC236}">
                <a16:creationId xmlns:a16="http://schemas.microsoft.com/office/drawing/2014/main" id="{8838911E-09CD-4902-9144-2BA15C66DCF9}"/>
              </a:ext>
            </a:extLst>
          </p:cNvPr>
          <p:cNvPicPr>
            <a:picLocks noChangeAspect="1"/>
          </p:cNvPicPr>
          <p:nvPr/>
        </p:nvPicPr>
        <p:blipFill>
          <a:blip r:embed="rId8"/>
          <a:stretch>
            <a:fillRect/>
          </a:stretch>
        </p:blipFill>
        <p:spPr>
          <a:xfrm>
            <a:off x="9408292" y="33338"/>
            <a:ext cx="2857500" cy="1600200"/>
          </a:xfrm>
          <a:prstGeom prst="rect">
            <a:avLst/>
          </a:prstGeom>
        </p:spPr>
      </p:pic>
    </p:spTree>
    <p:extLst>
      <p:ext uri="{BB962C8B-B14F-4D97-AF65-F5344CB8AC3E}">
        <p14:creationId xmlns:p14="http://schemas.microsoft.com/office/powerpoint/2010/main" val="11586341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77741" y="401161"/>
            <a:ext cx="6598307" cy="8693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324435"/>
            <a:ext cx="582445" cy="522306"/>
          </a:xfrm>
          <a:prstGeom prst="rect">
            <a:avLst/>
          </a:prstGeom>
        </p:spPr>
      </p:pic>
      <p:pic>
        <p:nvPicPr>
          <p:cNvPr id="3" name="Picture 2"/>
          <p:cNvPicPr>
            <a:picLocks noChangeAspect="1"/>
          </p:cNvPicPr>
          <p:nvPr/>
        </p:nvPicPr>
        <p:blipFill>
          <a:blip r:embed="rId4"/>
          <a:stretch>
            <a:fillRect/>
          </a:stretch>
        </p:blipFill>
        <p:spPr>
          <a:xfrm>
            <a:off x="2372150" y="651732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6444" y="416469"/>
            <a:ext cx="4673038"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Digital Surveillance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10185009" y="-27434"/>
            <a:ext cx="2132210" cy="6912868"/>
          </a:xfrm>
          <a:prstGeom prst="rect">
            <a:avLst/>
          </a:prstGeom>
        </p:spPr>
      </p:pic>
      <p:pic>
        <p:nvPicPr>
          <p:cNvPr id="10" name="Picture 9"/>
          <p:cNvPicPr>
            <a:picLocks noChangeAspect="1"/>
          </p:cNvPicPr>
          <p:nvPr/>
        </p:nvPicPr>
        <p:blipFill>
          <a:blip r:embed="rId7"/>
          <a:stretch>
            <a:fillRect/>
          </a:stretch>
        </p:blipFill>
        <p:spPr>
          <a:xfrm>
            <a:off x="9593720" y="200286"/>
            <a:ext cx="2709204" cy="6457427"/>
          </a:xfrm>
          <a:prstGeom prst="rect">
            <a:avLst/>
          </a:prstGeom>
        </p:spPr>
      </p:pic>
      <p:sp>
        <p:nvSpPr>
          <p:cNvPr id="19" name="TextBox 18"/>
          <p:cNvSpPr txBox="1"/>
          <p:nvPr/>
        </p:nvSpPr>
        <p:spPr>
          <a:xfrm>
            <a:off x="182490" y="1427760"/>
            <a:ext cx="9115586"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Conversely, </a:t>
            </a:r>
            <a:r>
              <a:rPr lang="en-US" sz="2400" b="1" dirty="0">
                <a:solidFill>
                  <a:srgbClr val="C00000"/>
                </a:solidFill>
                <a:latin typeface="Tajawal ExtraBold" panose="00000800000000000000" pitchFamily="2" charset="-78"/>
                <a:cs typeface="Tajawal ExtraBold" panose="00000800000000000000" pitchFamily="2" charset="-78"/>
              </a:rPr>
              <a:t>resistance to surveillance </a:t>
            </a:r>
            <a:r>
              <a:rPr lang="en-US" sz="2400" dirty="0">
                <a:solidFill>
                  <a:srgbClr val="0A1F61"/>
                </a:solidFill>
                <a:latin typeface="Tajawal ExtraBold" panose="00000800000000000000" pitchFamily="2" charset="-78"/>
                <a:cs typeface="Tajawal ExtraBold" panose="00000800000000000000" pitchFamily="2" charset="-78"/>
              </a:rPr>
              <a:t>is based on </a:t>
            </a:r>
            <a:r>
              <a:rPr lang="en-US" sz="2400" b="1" dirty="0">
                <a:solidFill>
                  <a:srgbClr val="0A1F61"/>
                </a:solidFill>
                <a:latin typeface="Tajawal ExtraBold" panose="00000800000000000000" pitchFamily="2" charset="-78"/>
                <a:cs typeface="Tajawal ExtraBold" panose="00000800000000000000" pitchFamily="2" charset="-78"/>
              </a:rPr>
              <a:t>technologies and actions </a:t>
            </a:r>
            <a:r>
              <a:rPr lang="en-US" sz="2400" dirty="0">
                <a:solidFill>
                  <a:srgbClr val="0A1F61"/>
                </a:solidFill>
                <a:latin typeface="Tajawal ExtraBold" panose="00000800000000000000" pitchFamily="2" charset="-78"/>
                <a:cs typeface="Tajawal ExtraBold" panose="00000800000000000000" pitchFamily="2" charset="-78"/>
              </a:rPr>
              <a:t>that allow users to not produce data, or to make them </a:t>
            </a:r>
            <a:r>
              <a:rPr lang="en-US" sz="2400" b="1" dirty="0">
                <a:solidFill>
                  <a:srgbClr val="0A1F61"/>
                </a:solidFill>
                <a:latin typeface="Tajawal ExtraBold" panose="00000800000000000000" pitchFamily="2" charset="-78"/>
                <a:cs typeface="Tajawal ExtraBold" panose="00000800000000000000" pitchFamily="2" charset="-78"/>
              </a:rPr>
              <a:t>untraceable</a:t>
            </a:r>
            <a:r>
              <a:rPr lang="en-US" sz="2400" dirty="0">
                <a:solidFill>
                  <a:srgbClr val="0A1F61"/>
                </a:solidFill>
                <a:latin typeface="Tajawal ExtraBold" panose="00000800000000000000" pitchFamily="2" charset="-78"/>
                <a:cs typeface="Tajawal ExtraBold" panose="00000800000000000000" pitchFamily="2" charset="-78"/>
              </a:rPr>
              <a:t> or not analyzable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growing </a:t>
            </a:r>
            <a:r>
              <a:rPr lang="en-US" sz="2400" b="1" dirty="0">
                <a:solidFill>
                  <a:srgbClr val="C00000"/>
                </a:solidFill>
                <a:latin typeface="Tajawal ExtraBold" panose="00000800000000000000" pitchFamily="2" charset="-78"/>
                <a:cs typeface="Tajawal ExtraBold" panose="00000800000000000000" pitchFamily="2" charset="-78"/>
              </a:rPr>
              <a:t>awareness</a:t>
            </a:r>
            <a:r>
              <a:rPr lang="en-US" sz="2400" dirty="0">
                <a:solidFill>
                  <a:srgbClr val="0A1F61"/>
                </a:solidFill>
                <a:latin typeface="Tajawal ExtraBold" panose="00000800000000000000" pitchFamily="2" charset="-78"/>
                <a:cs typeface="Tajawal ExtraBold" panose="00000800000000000000" pitchFamily="2" charset="-78"/>
              </a:rPr>
              <a:t> of the pervasiveness of surveillance in digital environments has fostered forms of </a:t>
            </a:r>
            <a:r>
              <a:rPr lang="en-US" sz="2400" b="1" dirty="0">
                <a:solidFill>
                  <a:srgbClr val="C00000"/>
                </a:solidFill>
                <a:latin typeface="Tajawal ExtraBold" panose="00000800000000000000" pitchFamily="2" charset="-78"/>
                <a:cs typeface="Tajawal ExtraBold" panose="00000800000000000000" pitchFamily="2" charset="-78"/>
              </a:rPr>
              <a:t>resistance</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While </a:t>
            </a:r>
            <a:r>
              <a:rPr lang="en-US" sz="2400" b="1" dirty="0">
                <a:solidFill>
                  <a:srgbClr val="C00000"/>
                </a:solidFill>
                <a:latin typeface="Tajawal ExtraBold" panose="00000800000000000000" pitchFamily="2" charset="-78"/>
                <a:cs typeface="Tajawal ExtraBold" panose="00000800000000000000" pitchFamily="2" charset="-78"/>
              </a:rPr>
              <a:t>stricter regulation </a:t>
            </a:r>
            <a:r>
              <a:rPr lang="en-US" sz="2400" dirty="0">
                <a:solidFill>
                  <a:srgbClr val="0A1F61"/>
                </a:solidFill>
                <a:latin typeface="Tajawal ExtraBold" panose="00000800000000000000" pitchFamily="2" charset="-78"/>
                <a:cs typeface="Tajawal ExtraBold" panose="00000800000000000000" pitchFamily="2" charset="-78"/>
              </a:rPr>
              <a:t>remains the most important way to defend digital media users from </a:t>
            </a:r>
            <a:r>
              <a:rPr lang="en-US" sz="2400" b="1" dirty="0">
                <a:solidFill>
                  <a:srgbClr val="0A1F61"/>
                </a:solidFill>
                <a:latin typeface="Tajawal ExtraBold" panose="00000800000000000000" pitchFamily="2" charset="-78"/>
                <a:cs typeface="Tajawal ExtraBold" panose="00000800000000000000" pitchFamily="2" charset="-78"/>
              </a:rPr>
              <a:t>privacy</a:t>
            </a:r>
            <a:r>
              <a:rPr lang="en-US" sz="2400" dirty="0">
                <a:solidFill>
                  <a:srgbClr val="0A1F61"/>
                </a:solidFill>
                <a:latin typeface="Tajawal ExtraBold" panose="00000800000000000000" pitchFamily="2" charset="-78"/>
                <a:cs typeface="Tajawal ExtraBold" panose="00000800000000000000" pitchFamily="2" charset="-78"/>
              </a:rPr>
              <a:t> breaches, </a:t>
            </a:r>
            <a:r>
              <a:rPr lang="en-US" sz="2400" b="1" dirty="0">
                <a:solidFill>
                  <a:srgbClr val="C00000"/>
                </a:solidFill>
                <a:latin typeface="Tajawal ExtraBold" panose="00000800000000000000" pitchFamily="2" charset="-78"/>
                <a:cs typeface="Tajawal ExtraBold" panose="00000800000000000000" pitchFamily="2" charset="-78"/>
              </a:rPr>
              <a:t>individuals</a:t>
            </a:r>
            <a:r>
              <a:rPr lang="en-US" sz="2400" dirty="0">
                <a:solidFill>
                  <a:srgbClr val="0A1F61"/>
                </a:solidFill>
                <a:latin typeface="Tajawal ExtraBold" panose="00000800000000000000" pitchFamily="2" charset="-78"/>
                <a:cs typeface="Tajawal ExtraBold" panose="00000800000000000000" pitchFamily="2" charset="-78"/>
              </a:rPr>
              <a:t> can choose specific </a:t>
            </a:r>
            <a:r>
              <a:rPr lang="en-US" sz="2400" b="1" dirty="0">
                <a:solidFill>
                  <a:srgbClr val="C00000"/>
                </a:solidFill>
                <a:latin typeface="Tajawal ExtraBold" panose="00000800000000000000" pitchFamily="2" charset="-78"/>
                <a:cs typeface="Tajawal ExtraBold" panose="00000800000000000000" pitchFamily="2" charset="-78"/>
              </a:rPr>
              <a:t>strategies</a:t>
            </a:r>
            <a:r>
              <a:rPr lang="en-US" sz="2400" dirty="0">
                <a:solidFill>
                  <a:srgbClr val="0A1F61"/>
                </a:solidFill>
                <a:latin typeface="Tajawal ExtraBold" panose="00000800000000000000" pitchFamily="2" charset="-78"/>
                <a:cs typeface="Tajawal ExtraBold" panose="00000800000000000000" pitchFamily="2" charset="-78"/>
              </a:rPr>
              <a:t> to </a:t>
            </a:r>
            <a:r>
              <a:rPr lang="en-US" sz="2400" b="1" dirty="0">
                <a:solidFill>
                  <a:srgbClr val="C00000"/>
                </a:solidFill>
                <a:latin typeface="Tajawal ExtraBold" panose="00000800000000000000" pitchFamily="2" charset="-78"/>
                <a:cs typeface="Tajawal ExtraBold" panose="00000800000000000000" pitchFamily="2" charset="-78"/>
              </a:rPr>
              <a:t>resist surveillance</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Some are </a:t>
            </a:r>
            <a:r>
              <a:rPr lang="en-US" sz="2400" b="1" dirty="0">
                <a:solidFill>
                  <a:srgbClr val="C00000"/>
                </a:solidFill>
                <a:latin typeface="Tajawal ExtraBold" panose="00000800000000000000" pitchFamily="2" charset="-78"/>
                <a:cs typeface="Tajawal ExtraBold" panose="00000800000000000000" pitchFamily="2" charset="-78"/>
              </a:rPr>
              <a:t>technical</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11" name="Picture 10">
            <a:extLst>
              <a:ext uri="{FF2B5EF4-FFF2-40B4-BE49-F238E27FC236}">
                <a16:creationId xmlns:a16="http://schemas.microsoft.com/office/drawing/2014/main" id="{150D05CF-711E-4EED-9E51-9CC5557D023E}"/>
              </a:ext>
            </a:extLst>
          </p:cNvPr>
          <p:cNvPicPr>
            <a:picLocks noChangeAspect="1"/>
          </p:cNvPicPr>
          <p:nvPr/>
        </p:nvPicPr>
        <p:blipFill>
          <a:blip r:embed="rId8"/>
          <a:stretch>
            <a:fillRect/>
          </a:stretch>
        </p:blipFill>
        <p:spPr>
          <a:xfrm>
            <a:off x="9622265" y="1633538"/>
            <a:ext cx="2652114" cy="2049755"/>
          </a:xfrm>
          <a:prstGeom prst="rect">
            <a:avLst/>
          </a:prstGeom>
        </p:spPr>
      </p:pic>
    </p:spTree>
    <p:extLst>
      <p:ext uri="{BB962C8B-B14F-4D97-AF65-F5344CB8AC3E}">
        <p14:creationId xmlns:p14="http://schemas.microsoft.com/office/powerpoint/2010/main" val="20512174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679153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5965415"/>
            <a:ext cx="982804" cy="881326"/>
          </a:xfrm>
          <a:prstGeom prst="rect">
            <a:avLst/>
          </a:prstGeom>
        </p:spPr>
      </p:pic>
      <p:pic>
        <p:nvPicPr>
          <p:cNvPr id="3" name="Picture 2"/>
          <p:cNvPicPr>
            <a:picLocks noChangeAspect="1"/>
          </p:cNvPicPr>
          <p:nvPr/>
        </p:nvPicPr>
        <p:blipFill>
          <a:blip r:embed="rId4"/>
          <a:stretch>
            <a:fillRect/>
          </a:stretch>
        </p:blipFill>
        <p:spPr>
          <a:xfrm>
            <a:off x="2338387" y="61845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2" y="408030"/>
            <a:ext cx="4891087"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Digital Surveillance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345419" y="98183"/>
            <a:ext cx="2932068" cy="6607977"/>
          </a:xfrm>
          <a:prstGeom prst="rect">
            <a:avLst/>
          </a:prstGeom>
        </p:spPr>
      </p:pic>
      <p:sp>
        <p:nvSpPr>
          <p:cNvPr id="19" name="TextBox 18"/>
          <p:cNvSpPr txBox="1"/>
          <p:nvPr/>
        </p:nvSpPr>
        <p:spPr>
          <a:xfrm>
            <a:off x="226361" y="1777166"/>
            <a:ext cx="8788303"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Encryption</a:t>
            </a:r>
            <a:r>
              <a:rPr lang="en-US" sz="2400" dirty="0">
                <a:solidFill>
                  <a:srgbClr val="0A1F61"/>
                </a:solidFill>
                <a:latin typeface="Tajawal ExtraBold" panose="00000800000000000000" pitchFamily="2" charset="-78"/>
                <a:cs typeface="Tajawal ExtraBold" panose="00000800000000000000" pitchFamily="2" charset="-78"/>
              </a:rPr>
              <a:t> is based on a set of </a:t>
            </a:r>
            <a:r>
              <a:rPr lang="en-US" sz="2400" b="1" dirty="0">
                <a:solidFill>
                  <a:srgbClr val="C00000"/>
                </a:solidFill>
                <a:latin typeface="Tajawal ExtraBold" panose="00000800000000000000" pitchFamily="2" charset="-78"/>
                <a:cs typeface="Tajawal ExtraBold" panose="00000800000000000000" pitchFamily="2" charset="-78"/>
              </a:rPr>
              <a:t>coding techniques </a:t>
            </a:r>
            <a:r>
              <a:rPr lang="en-US" sz="2400" dirty="0">
                <a:solidFill>
                  <a:srgbClr val="0A1F61"/>
                </a:solidFill>
                <a:latin typeface="Tajawal ExtraBold" panose="00000800000000000000" pitchFamily="2" charset="-78"/>
                <a:cs typeface="Tajawal ExtraBold" panose="00000800000000000000" pitchFamily="2" charset="-78"/>
              </a:rPr>
              <a:t>that allow a user to read a text only if they possess its key.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One of the most used technologies for the exchange of </a:t>
            </a:r>
            <a:r>
              <a:rPr lang="en-US" sz="2400" b="1" dirty="0">
                <a:solidFill>
                  <a:srgbClr val="0A1F61"/>
                </a:solidFill>
                <a:latin typeface="Tajawal ExtraBold" panose="00000800000000000000" pitchFamily="2" charset="-78"/>
                <a:cs typeface="Tajawal ExtraBold" panose="00000800000000000000" pitchFamily="2" charset="-78"/>
              </a:rPr>
              <a:t>encrypted emails </a:t>
            </a:r>
            <a:r>
              <a:rPr lang="en-US" sz="2400" dirty="0">
                <a:solidFill>
                  <a:srgbClr val="0A1F61"/>
                </a:solidFill>
                <a:latin typeface="Tajawal ExtraBold" panose="00000800000000000000" pitchFamily="2" charset="-78"/>
                <a:cs typeface="Tajawal ExtraBold" panose="00000800000000000000" pitchFamily="2" charset="-78"/>
              </a:rPr>
              <a:t>is </a:t>
            </a:r>
            <a:r>
              <a:rPr lang="en-US" sz="2400" b="1" dirty="0">
                <a:solidFill>
                  <a:srgbClr val="C00000"/>
                </a:solidFill>
                <a:latin typeface="Tajawal ExtraBold" panose="00000800000000000000" pitchFamily="2" charset="-78"/>
                <a:cs typeface="Tajawal ExtraBold" panose="00000800000000000000" pitchFamily="2" charset="-78"/>
              </a:rPr>
              <a:t>PGP</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Pretty Good Privacy</a:t>
            </a:r>
            <a:r>
              <a:rPr lang="en-US" sz="2400" dirty="0">
                <a:solidFill>
                  <a:srgbClr val="0A1F61"/>
                </a:solidFill>
                <a:latin typeface="Tajawal ExtraBold" panose="00000800000000000000" pitchFamily="2" charset="-78"/>
                <a:cs typeface="Tajawal ExtraBold" panose="00000800000000000000" pitchFamily="2" charset="-78"/>
              </a:rPr>
              <a:t>), an </a:t>
            </a:r>
            <a:r>
              <a:rPr lang="en-US" sz="2400" b="1" dirty="0">
                <a:solidFill>
                  <a:srgbClr val="C00000"/>
                </a:solidFill>
                <a:latin typeface="Tajawal ExtraBold" panose="00000800000000000000" pitchFamily="2" charset="-78"/>
                <a:cs typeface="Tajawal ExtraBold" panose="00000800000000000000" pitchFamily="2" charset="-78"/>
              </a:rPr>
              <a:t>encryption system </a:t>
            </a:r>
            <a:r>
              <a:rPr lang="en-US" sz="2400" dirty="0">
                <a:solidFill>
                  <a:srgbClr val="0A1F61"/>
                </a:solidFill>
                <a:latin typeface="Tajawal ExtraBold" panose="00000800000000000000" pitchFamily="2" charset="-78"/>
                <a:cs typeface="Tajawal ExtraBold" panose="00000800000000000000" pitchFamily="2" charset="-78"/>
              </a:rPr>
              <a:t>in which two </a:t>
            </a:r>
            <a:r>
              <a:rPr lang="en-US" sz="2400" b="1" dirty="0">
                <a:solidFill>
                  <a:srgbClr val="C00000"/>
                </a:solidFill>
                <a:latin typeface="Tajawal ExtraBold" panose="00000800000000000000" pitchFamily="2" charset="-78"/>
                <a:cs typeface="Tajawal ExtraBold" panose="00000800000000000000" pitchFamily="2" charset="-78"/>
              </a:rPr>
              <a:t>users</a:t>
            </a:r>
            <a:r>
              <a:rPr lang="en-US" sz="2400" dirty="0">
                <a:solidFill>
                  <a:srgbClr val="0A1F61"/>
                </a:solidFill>
                <a:latin typeface="Tajawal ExtraBold" panose="00000800000000000000" pitchFamily="2" charset="-78"/>
                <a:cs typeface="Tajawal ExtraBold" panose="00000800000000000000" pitchFamily="2" charset="-78"/>
              </a:rPr>
              <a:t> exchange deciphering keys that are generated for each message and thus are relatively </a:t>
            </a:r>
            <a:r>
              <a:rPr lang="en-US" sz="2400" b="1" dirty="0">
                <a:solidFill>
                  <a:srgbClr val="C00000"/>
                </a:solidFill>
                <a:latin typeface="Tajawal ExtraBold" panose="00000800000000000000" pitchFamily="2" charset="-78"/>
                <a:cs typeface="Tajawal ExtraBold" panose="00000800000000000000" pitchFamily="2" charset="-78"/>
              </a:rPr>
              <a:t>secure</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15" name="Picture 14">
            <a:extLst>
              <a:ext uri="{FF2B5EF4-FFF2-40B4-BE49-F238E27FC236}">
                <a16:creationId xmlns:a16="http://schemas.microsoft.com/office/drawing/2014/main" id="{02CDBA3F-63D4-4BC1-ACAB-8BE5F2763337}"/>
              </a:ext>
            </a:extLst>
          </p:cNvPr>
          <p:cNvPicPr>
            <a:picLocks noChangeAspect="1"/>
          </p:cNvPicPr>
          <p:nvPr/>
        </p:nvPicPr>
        <p:blipFill>
          <a:blip r:embed="rId8"/>
          <a:stretch>
            <a:fillRect/>
          </a:stretch>
        </p:blipFill>
        <p:spPr>
          <a:xfrm>
            <a:off x="9353553" y="283170"/>
            <a:ext cx="2971800" cy="2094053"/>
          </a:xfrm>
          <a:prstGeom prst="rect">
            <a:avLst/>
          </a:prstGeom>
        </p:spPr>
      </p:pic>
      <p:pic>
        <p:nvPicPr>
          <p:cNvPr id="23" name="Picture 22">
            <a:extLst>
              <a:ext uri="{FF2B5EF4-FFF2-40B4-BE49-F238E27FC236}">
                <a16:creationId xmlns:a16="http://schemas.microsoft.com/office/drawing/2014/main" id="{5235EE96-7DB2-4A38-9DC5-46A6B8FB3700}"/>
              </a:ext>
            </a:extLst>
          </p:cNvPr>
          <p:cNvPicPr>
            <a:picLocks noChangeAspect="1"/>
          </p:cNvPicPr>
          <p:nvPr/>
        </p:nvPicPr>
        <p:blipFill rotWithShape="1">
          <a:blip r:embed="rId9"/>
          <a:srcRect l="21364" r="16605"/>
          <a:stretch/>
        </p:blipFill>
        <p:spPr>
          <a:xfrm>
            <a:off x="9503214" y="2629996"/>
            <a:ext cx="2597916" cy="2094054"/>
          </a:xfrm>
          <a:prstGeom prst="rect">
            <a:avLst/>
          </a:prstGeom>
        </p:spPr>
      </p:pic>
    </p:spTree>
    <p:extLst>
      <p:ext uri="{BB962C8B-B14F-4D97-AF65-F5344CB8AC3E}">
        <p14:creationId xmlns:p14="http://schemas.microsoft.com/office/powerpoint/2010/main" val="30903347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674933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3" y="6349665"/>
            <a:ext cx="554310" cy="497075"/>
          </a:xfrm>
          <a:prstGeom prst="rect">
            <a:avLst/>
          </a:prstGeom>
        </p:spPr>
      </p:pic>
      <p:pic>
        <p:nvPicPr>
          <p:cNvPr id="3" name="Picture 2"/>
          <p:cNvPicPr>
            <a:picLocks noChangeAspect="1"/>
          </p:cNvPicPr>
          <p:nvPr/>
        </p:nvPicPr>
        <p:blipFill>
          <a:blip r:embed="rId4"/>
          <a:stretch>
            <a:fillRect/>
          </a:stretch>
        </p:blipFill>
        <p:spPr>
          <a:xfrm>
            <a:off x="2422560" y="647696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2560" y="397228"/>
            <a:ext cx="5823400"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Digital Surveillance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32086" y="98473"/>
            <a:ext cx="2674188" cy="6457427"/>
          </a:xfrm>
          <a:prstGeom prst="rect">
            <a:avLst/>
          </a:prstGeom>
        </p:spPr>
      </p:pic>
      <p:sp>
        <p:nvSpPr>
          <p:cNvPr id="19" name="TextBox 18"/>
          <p:cNvSpPr txBox="1"/>
          <p:nvPr/>
        </p:nvSpPr>
        <p:spPr>
          <a:xfrm>
            <a:off x="130614" y="1451704"/>
            <a:ext cx="9181409"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Other </a:t>
            </a:r>
            <a:r>
              <a:rPr lang="en-US" sz="2400" b="1" dirty="0">
                <a:solidFill>
                  <a:srgbClr val="C00000"/>
                </a:solidFill>
                <a:latin typeface="Tajawal ExtraBold" panose="00000800000000000000" pitchFamily="2" charset="-78"/>
                <a:cs typeface="Tajawal ExtraBold" panose="00000800000000000000" pitchFamily="2" charset="-78"/>
              </a:rPr>
              <a:t>strategies</a:t>
            </a:r>
            <a:r>
              <a:rPr lang="en-US" sz="2400" dirty="0">
                <a:solidFill>
                  <a:srgbClr val="0A1F61"/>
                </a:solidFill>
                <a:latin typeface="Tajawal ExtraBold" panose="00000800000000000000" pitchFamily="2" charset="-78"/>
                <a:cs typeface="Tajawal ExtraBold" panose="00000800000000000000" pitchFamily="2" charset="-78"/>
              </a:rPr>
              <a:t> are </a:t>
            </a:r>
            <a:r>
              <a:rPr lang="en-US" sz="2400" b="1" dirty="0">
                <a:solidFill>
                  <a:srgbClr val="C00000"/>
                </a:solidFill>
                <a:latin typeface="Tajawal ExtraBold" panose="00000800000000000000" pitchFamily="2" charset="-78"/>
                <a:cs typeface="Tajawal ExtraBold" panose="00000800000000000000" pitchFamily="2" charset="-78"/>
              </a:rPr>
              <a:t>political</a:t>
            </a:r>
            <a:r>
              <a:rPr lang="en-US" sz="2400" dirty="0">
                <a:solidFill>
                  <a:srgbClr val="0A1F61"/>
                </a:solidFill>
                <a:latin typeface="Tajawal ExtraBold" panose="00000800000000000000" pitchFamily="2" charset="-78"/>
                <a:cs typeface="Tajawal ExtraBold" panose="00000800000000000000" pitchFamily="2" charset="-78"/>
              </a:rPr>
              <a:t> and have to do with </a:t>
            </a:r>
            <a:r>
              <a:rPr lang="en-US" sz="2400" b="1" dirty="0">
                <a:solidFill>
                  <a:srgbClr val="C00000"/>
                </a:solidFill>
                <a:latin typeface="Tajawal ExtraBold" panose="00000800000000000000" pitchFamily="2" charset="-78"/>
                <a:cs typeface="Tajawal ExtraBold" panose="00000800000000000000" pitchFamily="2" charset="-78"/>
              </a:rPr>
              <a:t>individual</a:t>
            </a:r>
            <a:r>
              <a:rPr lang="en-US" sz="2400"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C00000"/>
                </a:solidFill>
                <a:latin typeface="Tajawal ExtraBold" panose="00000800000000000000" pitchFamily="2" charset="-78"/>
                <a:cs typeface="Tajawal ExtraBold" panose="00000800000000000000" pitchFamily="2" charset="-78"/>
              </a:rPr>
              <a:t>collective</a:t>
            </a:r>
            <a:r>
              <a:rPr lang="en-US" sz="2400" dirty="0">
                <a:solidFill>
                  <a:srgbClr val="0A1F61"/>
                </a:solidFill>
                <a:latin typeface="Tajawal ExtraBold" panose="00000800000000000000" pitchFamily="2" charset="-78"/>
                <a:cs typeface="Tajawal ExtraBold" panose="00000800000000000000" pitchFamily="2" charset="-78"/>
              </a:rPr>
              <a:t> choices.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Refusal</a:t>
            </a:r>
            <a:r>
              <a:rPr lang="en-US" sz="2400" dirty="0">
                <a:solidFill>
                  <a:srgbClr val="0A1F61"/>
                </a:solidFill>
                <a:latin typeface="Tajawal ExtraBold" panose="00000800000000000000" pitchFamily="2" charset="-78"/>
                <a:cs typeface="Tajawal ExtraBold" panose="00000800000000000000" pitchFamily="2" charset="-78"/>
              </a:rPr>
              <a:t>, that is choosing not to participate in the activities underpinned by commercial web services, may also be a form of </a:t>
            </a:r>
            <a:r>
              <a:rPr lang="en-US" sz="2400" b="1" dirty="0">
                <a:solidFill>
                  <a:srgbClr val="C00000"/>
                </a:solidFill>
                <a:latin typeface="Tajawal ExtraBold" panose="00000800000000000000" pitchFamily="2" charset="-78"/>
                <a:cs typeface="Tajawal ExtraBold" panose="00000800000000000000" pitchFamily="2" charset="-78"/>
              </a:rPr>
              <a:t>resistance to surveillance </a:t>
            </a:r>
            <a:r>
              <a:rPr lang="en-US" sz="2400" dirty="0">
                <a:solidFill>
                  <a:srgbClr val="0A1F61"/>
                </a:solidFill>
                <a:latin typeface="Tajawal ExtraBold" panose="00000800000000000000" pitchFamily="2" charset="-78"/>
                <a:cs typeface="Tajawal ExtraBold" panose="00000800000000000000" pitchFamily="2" charset="-78"/>
              </a:rPr>
              <a:t>and other forms of uneven power.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some cases, the decision to abandon a dominant </a:t>
            </a:r>
            <a:r>
              <a:rPr lang="en-US" sz="2400" b="1" dirty="0">
                <a:solidFill>
                  <a:srgbClr val="C00000"/>
                </a:solidFill>
                <a:latin typeface="Tajawal ExtraBold" panose="00000800000000000000" pitchFamily="2" charset="-78"/>
                <a:cs typeface="Tajawal ExtraBold" panose="00000800000000000000" pitchFamily="2" charset="-78"/>
              </a:rPr>
              <a:t>social media </a:t>
            </a:r>
            <a:r>
              <a:rPr lang="en-US" sz="2400" dirty="0">
                <a:solidFill>
                  <a:srgbClr val="0A1F61"/>
                </a:solidFill>
                <a:latin typeface="Tajawal ExtraBold" panose="00000800000000000000" pitchFamily="2" charset="-78"/>
                <a:cs typeface="Tajawal ExtraBold" panose="00000800000000000000" pitchFamily="2" charset="-78"/>
              </a:rPr>
              <a:t>platform such as Facebook may be a way to assert one’s individuality as a consumer rather than a politically oriented decision (</a:t>
            </a:r>
            <a:r>
              <a:rPr lang="en-US" sz="2400" dirty="0" err="1">
                <a:solidFill>
                  <a:srgbClr val="0A1F61"/>
                </a:solidFill>
                <a:latin typeface="Tajawal ExtraBold" panose="00000800000000000000" pitchFamily="2" charset="-78"/>
                <a:cs typeface="Tajawal ExtraBold" panose="00000800000000000000" pitchFamily="2" charset="-78"/>
              </a:rPr>
              <a:t>Portwood‐Stacer</a:t>
            </a:r>
            <a:r>
              <a:rPr lang="en-US" sz="2400" dirty="0">
                <a:solidFill>
                  <a:srgbClr val="0A1F61"/>
                </a:solidFill>
                <a:latin typeface="Tajawal ExtraBold" panose="00000800000000000000" pitchFamily="2" charset="-78"/>
                <a:cs typeface="Tajawal ExtraBold" panose="00000800000000000000" pitchFamily="2" charset="-78"/>
              </a:rPr>
              <a:t> 2012).</a:t>
            </a:r>
          </a:p>
        </p:txBody>
      </p:sp>
      <p:pic>
        <p:nvPicPr>
          <p:cNvPr id="6" name="Picture 5">
            <a:extLst>
              <a:ext uri="{FF2B5EF4-FFF2-40B4-BE49-F238E27FC236}">
                <a16:creationId xmlns:a16="http://schemas.microsoft.com/office/drawing/2014/main" id="{42446F9B-D41D-4F94-BB41-B6C06CED14C3}"/>
              </a:ext>
            </a:extLst>
          </p:cNvPr>
          <p:cNvPicPr>
            <a:picLocks noChangeAspect="1"/>
          </p:cNvPicPr>
          <p:nvPr/>
        </p:nvPicPr>
        <p:blipFill>
          <a:blip r:embed="rId8"/>
          <a:stretch>
            <a:fillRect/>
          </a:stretch>
        </p:blipFill>
        <p:spPr>
          <a:xfrm>
            <a:off x="9356911" y="1367320"/>
            <a:ext cx="3050003" cy="1959865"/>
          </a:xfrm>
          <a:prstGeom prst="rect">
            <a:avLst/>
          </a:prstGeom>
        </p:spPr>
      </p:pic>
    </p:spTree>
    <p:extLst>
      <p:ext uri="{BB962C8B-B14F-4D97-AF65-F5344CB8AC3E}">
        <p14:creationId xmlns:p14="http://schemas.microsoft.com/office/powerpoint/2010/main" val="34522540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686187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389387"/>
            <a:ext cx="510015" cy="457354"/>
          </a:xfrm>
          <a:prstGeom prst="rect">
            <a:avLst/>
          </a:prstGeom>
        </p:spPr>
      </p:pic>
      <p:pic>
        <p:nvPicPr>
          <p:cNvPr id="3" name="Picture 2"/>
          <p:cNvPicPr>
            <a:picLocks noChangeAspect="1"/>
          </p:cNvPicPr>
          <p:nvPr/>
        </p:nvPicPr>
        <p:blipFill>
          <a:blip r:embed="rId4"/>
          <a:stretch>
            <a:fillRect/>
          </a:stretch>
        </p:blipFill>
        <p:spPr>
          <a:xfrm>
            <a:off x="2338387" y="648295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5139" y="397229"/>
            <a:ext cx="4880400"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Digital Surveillance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10291549" y="-27434"/>
            <a:ext cx="2025670" cy="6912868"/>
          </a:xfrm>
          <a:prstGeom prst="rect">
            <a:avLst/>
          </a:prstGeom>
        </p:spPr>
      </p:pic>
      <p:pic>
        <p:nvPicPr>
          <p:cNvPr id="10" name="Picture 9"/>
          <p:cNvPicPr>
            <a:picLocks noChangeAspect="1"/>
          </p:cNvPicPr>
          <p:nvPr/>
        </p:nvPicPr>
        <p:blipFill>
          <a:blip r:embed="rId7"/>
          <a:stretch>
            <a:fillRect/>
          </a:stretch>
        </p:blipFill>
        <p:spPr>
          <a:xfrm>
            <a:off x="9894774" y="98473"/>
            <a:ext cx="2297226" cy="6589315"/>
          </a:xfrm>
          <a:prstGeom prst="rect">
            <a:avLst/>
          </a:prstGeom>
        </p:spPr>
      </p:pic>
      <p:sp>
        <p:nvSpPr>
          <p:cNvPr id="19" name="TextBox 18"/>
          <p:cNvSpPr txBox="1"/>
          <p:nvPr/>
        </p:nvSpPr>
        <p:spPr>
          <a:xfrm>
            <a:off x="19885" y="1399550"/>
            <a:ext cx="9681213"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Indeed, the </a:t>
            </a:r>
            <a:r>
              <a:rPr lang="en-US" sz="2400" b="1" dirty="0">
                <a:solidFill>
                  <a:srgbClr val="C00000"/>
                </a:solidFill>
                <a:latin typeface="Tajawal ExtraBold" panose="00000800000000000000" pitchFamily="2" charset="-78"/>
                <a:cs typeface="Tajawal ExtraBold" panose="00000800000000000000" pitchFamily="2" charset="-78"/>
              </a:rPr>
              <a:t>refusal to participate </a:t>
            </a:r>
            <a:r>
              <a:rPr lang="en-US" sz="2400" dirty="0">
                <a:solidFill>
                  <a:srgbClr val="0A1F61"/>
                </a:solidFill>
                <a:latin typeface="Tajawal ExtraBold" panose="00000800000000000000" pitchFamily="2" charset="-78"/>
                <a:cs typeface="Tajawal ExtraBold" panose="00000800000000000000" pitchFamily="2" charset="-78"/>
              </a:rPr>
              <a:t>is a known </a:t>
            </a:r>
            <a:r>
              <a:rPr lang="en-US" sz="2400" b="1" dirty="0">
                <a:solidFill>
                  <a:srgbClr val="C00000"/>
                </a:solidFill>
                <a:latin typeface="Tajawal ExtraBold" panose="00000800000000000000" pitchFamily="2" charset="-78"/>
                <a:cs typeface="Tajawal ExtraBold" panose="00000800000000000000" pitchFamily="2" charset="-78"/>
              </a:rPr>
              <a:t>commercial problem </a:t>
            </a:r>
            <a:r>
              <a:rPr lang="en-US" sz="2400" dirty="0">
                <a:solidFill>
                  <a:srgbClr val="0A1F61"/>
                </a:solidFill>
                <a:latin typeface="Tajawal ExtraBold" panose="00000800000000000000" pitchFamily="2" charset="-78"/>
                <a:cs typeface="Tajawal ExtraBold" panose="00000800000000000000" pitchFamily="2" charset="-78"/>
              </a:rPr>
              <a:t>for </a:t>
            </a:r>
            <a:r>
              <a:rPr lang="en-US" sz="2400" b="1" dirty="0">
                <a:solidFill>
                  <a:srgbClr val="0A1F61"/>
                </a:solidFill>
                <a:latin typeface="Tajawal ExtraBold" panose="00000800000000000000" pitchFamily="2" charset="-78"/>
                <a:cs typeface="Tajawal ExtraBold" panose="00000800000000000000" pitchFamily="2" charset="-78"/>
              </a:rPr>
              <a:t>social media business models</a:t>
            </a:r>
            <a:r>
              <a:rPr lang="en-US" sz="2400" dirty="0">
                <a:solidFill>
                  <a:srgbClr val="0A1F61"/>
                </a:solidFill>
                <a:latin typeface="Tajawal ExtraBold" panose="00000800000000000000" pitchFamily="2" charset="-78"/>
                <a:cs typeface="Tajawal ExtraBold" panose="00000800000000000000" pitchFamily="2" charset="-78"/>
              </a:rPr>
              <a:t>; sites such as Facebook need to protect themselves by, for example, designing more engaging user relations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Finally, in societies in which the </a:t>
            </a:r>
            <a:r>
              <a:rPr lang="en-US" sz="2400" b="1" dirty="0">
                <a:solidFill>
                  <a:srgbClr val="C00000"/>
                </a:solidFill>
                <a:latin typeface="Tajawal ExtraBold" panose="00000800000000000000" pitchFamily="2" charset="-78"/>
                <a:cs typeface="Tajawal ExtraBold" panose="00000800000000000000" pitchFamily="2" charset="-78"/>
              </a:rPr>
              <a:t>public sphere </a:t>
            </a:r>
            <a:r>
              <a:rPr lang="en-US" sz="2400" dirty="0">
                <a:solidFill>
                  <a:srgbClr val="0A1F61"/>
                </a:solidFill>
                <a:latin typeface="Tajawal ExtraBold" panose="00000800000000000000" pitchFamily="2" charset="-78"/>
                <a:cs typeface="Tajawal ExtraBold" panose="00000800000000000000" pitchFamily="2" charset="-78"/>
              </a:rPr>
              <a:t>is highly dependent on </a:t>
            </a:r>
            <a:r>
              <a:rPr lang="en-US" sz="2400" b="1" dirty="0">
                <a:solidFill>
                  <a:srgbClr val="C00000"/>
                </a:solidFill>
                <a:latin typeface="Tajawal ExtraBold" panose="00000800000000000000" pitchFamily="2" charset="-78"/>
                <a:cs typeface="Tajawal ExtraBold" panose="00000800000000000000" pitchFamily="2" charset="-78"/>
              </a:rPr>
              <a:t>digital platforms</a:t>
            </a:r>
            <a:r>
              <a:rPr lang="en-US" sz="2400"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C00000"/>
                </a:solidFill>
                <a:latin typeface="Tajawal ExtraBold" panose="00000800000000000000" pitchFamily="2" charset="-78"/>
                <a:cs typeface="Tajawal ExtraBold" panose="00000800000000000000" pitchFamily="2" charset="-78"/>
              </a:rPr>
              <a:t>social media use </a:t>
            </a:r>
            <a:r>
              <a:rPr lang="en-US" sz="2400" dirty="0">
                <a:solidFill>
                  <a:srgbClr val="0A1F61"/>
                </a:solidFill>
                <a:latin typeface="Tajawal ExtraBold" panose="00000800000000000000" pitchFamily="2" charset="-78"/>
                <a:cs typeface="Tajawal ExtraBold" panose="00000800000000000000" pitchFamily="2" charset="-78"/>
              </a:rPr>
              <a:t>is considered a prerequisite to a meaningful </a:t>
            </a:r>
            <a:r>
              <a:rPr lang="en-US" sz="2400" b="1" dirty="0">
                <a:solidFill>
                  <a:srgbClr val="C00000"/>
                </a:solidFill>
                <a:latin typeface="Tajawal ExtraBold" panose="00000800000000000000" pitchFamily="2" charset="-78"/>
                <a:cs typeface="Tajawal ExtraBold" panose="00000800000000000000" pitchFamily="2" charset="-78"/>
              </a:rPr>
              <a:t>political life</a:t>
            </a:r>
            <a:r>
              <a:rPr lang="en-US" sz="2400" dirty="0">
                <a:solidFill>
                  <a:srgbClr val="0A1F61"/>
                </a:solidFill>
                <a:latin typeface="Tajawal ExtraBold" panose="00000800000000000000" pitchFamily="2" charset="-78"/>
                <a:cs typeface="Tajawal ExtraBold" panose="00000800000000000000" pitchFamily="2" charset="-78"/>
              </a:rPr>
              <a:t>, forms of </a:t>
            </a:r>
            <a:r>
              <a:rPr lang="en-US" sz="2400" b="1" dirty="0">
                <a:solidFill>
                  <a:srgbClr val="C00000"/>
                </a:solidFill>
                <a:latin typeface="Tajawal ExtraBold" panose="00000800000000000000" pitchFamily="2" charset="-78"/>
                <a:cs typeface="Tajawal ExtraBold" panose="00000800000000000000" pitchFamily="2" charset="-78"/>
              </a:rPr>
              <a:t>media refusal </a:t>
            </a:r>
            <a:r>
              <a:rPr lang="en-US" sz="2400" dirty="0">
                <a:solidFill>
                  <a:srgbClr val="0A1F61"/>
                </a:solidFill>
                <a:latin typeface="Tajawal ExtraBold" panose="00000800000000000000" pitchFamily="2" charset="-78"/>
                <a:cs typeface="Tajawal ExtraBold" panose="00000800000000000000" pitchFamily="2" charset="-78"/>
              </a:rPr>
              <a:t>that are not followed by the construction of </a:t>
            </a:r>
            <a:r>
              <a:rPr lang="en-US" sz="2400" b="1" dirty="0">
                <a:solidFill>
                  <a:srgbClr val="C00000"/>
                </a:solidFill>
                <a:latin typeface="Tajawal ExtraBold" panose="00000800000000000000" pitchFamily="2" charset="-78"/>
                <a:cs typeface="Tajawal ExtraBold" panose="00000800000000000000" pitchFamily="2" charset="-78"/>
              </a:rPr>
              <a:t>alternatives</a:t>
            </a:r>
            <a:r>
              <a:rPr lang="en-US" sz="2400" dirty="0">
                <a:solidFill>
                  <a:srgbClr val="0A1F61"/>
                </a:solidFill>
                <a:latin typeface="Tajawal ExtraBold" panose="00000800000000000000" pitchFamily="2" charset="-78"/>
                <a:cs typeface="Tajawal ExtraBold" panose="00000800000000000000" pitchFamily="2" charset="-78"/>
              </a:rPr>
              <a:t>, such as so‐called “</a:t>
            </a:r>
            <a:r>
              <a:rPr lang="en-US" sz="2400" b="1" dirty="0">
                <a:solidFill>
                  <a:srgbClr val="C00000"/>
                </a:solidFill>
                <a:latin typeface="Tajawal ExtraBold" panose="00000800000000000000" pitchFamily="2" charset="-78"/>
                <a:cs typeface="Tajawal ExtraBold" panose="00000800000000000000" pitchFamily="2" charset="-78"/>
              </a:rPr>
              <a:t>Facebook suicides</a:t>
            </a:r>
            <a:r>
              <a:rPr lang="en-US" sz="2400" dirty="0">
                <a:solidFill>
                  <a:srgbClr val="0A1F61"/>
                </a:solidFill>
                <a:latin typeface="Tajawal ExtraBold" panose="00000800000000000000" pitchFamily="2" charset="-78"/>
                <a:cs typeface="Tajawal ExtraBold" panose="00000800000000000000" pitchFamily="2" charset="-78"/>
              </a:rPr>
              <a:t>,” may result in </a:t>
            </a:r>
            <a:r>
              <a:rPr lang="en-US" sz="2400" b="1" dirty="0">
                <a:solidFill>
                  <a:srgbClr val="C00000"/>
                </a:solidFill>
                <a:latin typeface="Tajawal ExtraBold" panose="00000800000000000000" pitchFamily="2" charset="-78"/>
                <a:cs typeface="Tajawal ExtraBold" panose="00000800000000000000" pitchFamily="2" charset="-78"/>
              </a:rPr>
              <a:t>marginalization</a:t>
            </a:r>
            <a:r>
              <a:rPr lang="en-US" sz="2400" dirty="0">
                <a:solidFill>
                  <a:srgbClr val="0A1F61"/>
                </a:solidFill>
                <a:latin typeface="Tajawal ExtraBold" panose="00000800000000000000" pitchFamily="2" charset="-78"/>
                <a:cs typeface="Tajawal ExtraBold" panose="00000800000000000000" pitchFamily="2" charset="-78"/>
              </a:rPr>
              <a:t> .</a:t>
            </a:r>
          </a:p>
        </p:txBody>
      </p:sp>
      <p:pic>
        <p:nvPicPr>
          <p:cNvPr id="11" name="Picture 10">
            <a:extLst>
              <a:ext uri="{FF2B5EF4-FFF2-40B4-BE49-F238E27FC236}">
                <a16:creationId xmlns:a16="http://schemas.microsoft.com/office/drawing/2014/main" id="{74439DE3-ED11-4230-ADEF-D388A391B981}"/>
              </a:ext>
            </a:extLst>
          </p:cNvPr>
          <p:cNvPicPr>
            <a:picLocks noChangeAspect="1"/>
          </p:cNvPicPr>
          <p:nvPr/>
        </p:nvPicPr>
        <p:blipFill>
          <a:blip r:embed="rId8"/>
          <a:stretch>
            <a:fillRect/>
          </a:stretch>
        </p:blipFill>
        <p:spPr>
          <a:xfrm>
            <a:off x="9939022" y="1414239"/>
            <a:ext cx="2137410" cy="2137410"/>
          </a:xfrm>
          <a:prstGeom prst="rect">
            <a:avLst/>
          </a:prstGeom>
        </p:spPr>
      </p:pic>
    </p:spTree>
    <p:extLst>
      <p:ext uri="{BB962C8B-B14F-4D97-AF65-F5344CB8AC3E}">
        <p14:creationId xmlns:p14="http://schemas.microsoft.com/office/powerpoint/2010/main" val="19046283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48361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3" y="6450587"/>
            <a:ext cx="441768" cy="396154"/>
          </a:xfrm>
          <a:prstGeom prst="rect">
            <a:avLst/>
          </a:prstGeom>
        </p:spPr>
      </p:pic>
      <p:pic>
        <p:nvPicPr>
          <p:cNvPr id="3" name="Picture 2"/>
          <p:cNvPicPr>
            <a:picLocks noChangeAspect="1"/>
          </p:cNvPicPr>
          <p:nvPr/>
        </p:nvPicPr>
        <p:blipFill>
          <a:blip r:embed="rId4"/>
          <a:stretch>
            <a:fillRect/>
          </a:stretch>
        </p:blipFill>
        <p:spPr>
          <a:xfrm>
            <a:off x="2289771" y="654611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58456" y="523684"/>
            <a:ext cx="3368891"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IV. Conclusion</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09</a:t>
            </a:r>
          </a:p>
        </p:txBody>
      </p:sp>
      <p:pic>
        <p:nvPicPr>
          <p:cNvPr id="9" name="Picture 8"/>
          <p:cNvPicPr>
            <a:picLocks noChangeAspect="1"/>
          </p:cNvPicPr>
          <p:nvPr/>
        </p:nvPicPr>
        <p:blipFill>
          <a:blip r:embed="rId6"/>
          <a:stretch>
            <a:fillRect/>
          </a:stretch>
        </p:blipFill>
        <p:spPr>
          <a:xfrm>
            <a:off x="11323506" y="-27434"/>
            <a:ext cx="993711" cy="6912868"/>
          </a:xfrm>
          <a:prstGeom prst="rect">
            <a:avLst/>
          </a:prstGeom>
        </p:spPr>
      </p:pic>
      <p:pic>
        <p:nvPicPr>
          <p:cNvPr id="10" name="Picture 9"/>
          <p:cNvPicPr>
            <a:picLocks noChangeAspect="1"/>
          </p:cNvPicPr>
          <p:nvPr/>
        </p:nvPicPr>
        <p:blipFill>
          <a:blip r:embed="rId7"/>
          <a:stretch>
            <a:fillRect/>
          </a:stretch>
        </p:blipFill>
        <p:spPr>
          <a:xfrm>
            <a:off x="11349020" y="200286"/>
            <a:ext cx="882579" cy="6550663"/>
          </a:xfrm>
          <a:prstGeom prst="rect">
            <a:avLst/>
          </a:prstGeom>
        </p:spPr>
      </p:pic>
      <p:sp>
        <p:nvSpPr>
          <p:cNvPr id="19" name="TextBox 18"/>
          <p:cNvSpPr txBox="1"/>
          <p:nvPr/>
        </p:nvSpPr>
        <p:spPr>
          <a:xfrm>
            <a:off x="44507" y="1500834"/>
            <a:ext cx="11237782" cy="5027017"/>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defRPr/>
            </a:pPr>
            <a:r>
              <a:rPr lang="en-US" b="1" dirty="0">
                <a:solidFill>
                  <a:srgbClr val="C00000"/>
                </a:solidFill>
                <a:latin typeface="Tajawal ExtraBold" panose="00000800000000000000" pitchFamily="2" charset="-78"/>
                <a:cs typeface="Tajawal ExtraBold" panose="00000800000000000000" pitchFamily="2" charset="-78"/>
              </a:rPr>
              <a:t>Power relations </a:t>
            </a:r>
            <a:r>
              <a:rPr lang="en-US" dirty="0">
                <a:solidFill>
                  <a:srgbClr val="0A1F61"/>
                </a:solidFill>
                <a:latin typeface="Tajawal ExtraBold" panose="00000800000000000000" pitchFamily="2" charset="-78"/>
                <a:cs typeface="Tajawal ExtraBold" panose="00000800000000000000" pitchFamily="2" charset="-78"/>
              </a:rPr>
              <a:t>are now also systematically organized around </a:t>
            </a:r>
            <a:r>
              <a:rPr lang="en-US" b="1" dirty="0">
                <a:solidFill>
                  <a:srgbClr val="C00000"/>
                </a:solidFill>
                <a:latin typeface="Tajawal ExtraBold" panose="00000800000000000000" pitchFamily="2" charset="-78"/>
                <a:cs typeface="Tajawal ExtraBold" panose="00000800000000000000" pitchFamily="2" charset="-78"/>
              </a:rPr>
              <a:t>digital media</a:t>
            </a:r>
            <a:r>
              <a:rPr lang="en-US" b="1" dirty="0">
                <a:solidFill>
                  <a:srgbClr val="0A1F61"/>
                </a:solidFill>
                <a:latin typeface="Tajawal ExtraBold" panose="00000800000000000000" pitchFamily="2" charset="-78"/>
                <a:cs typeface="Tajawal ExtraBold" panose="00000800000000000000" pitchFamily="2" charset="-78"/>
              </a:rPr>
              <a:t> and </a:t>
            </a:r>
            <a:r>
              <a:rPr lang="en-US" dirty="0">
                <a:solidFill>
                  <a:srgbClr val="0A1F61"/>
                </a:solidFill>
                <a:latin typeface="Tajawal ExtraBold" panose="00000800000000000000" pitchFamily="2" charset="-78"/>
                <a:cs typeface="Tajawal ExtraBold" panose="00000800000000000000" pitchFamily="2" charset="-78"/>
              </a:rPr>
              <a:t>the </a:t>
            </a:r>
            <a:r>
              <a:rPr lang="en-US" b="1" dirty="0">
                <a:solidFill>
                  <a:srgbClr val="C00000"/>
                </a:solidFill>
                <a:latin typeface="Tajawal ExtraBold" panose="00000800000000000000" pitchFamily="2" charset="-78"/>
                <a:cs typeface="Tajawal ExtraBold" panose="00000800000000000000" pitchFamily="2" charset="-78"/>
              </a:rPr>
              <a:t>networked public sphere</a:t>
            </a:r>
            <a:endParaRPr lang="en-US" dirty="0">
              <a:solidFill>
                <a:srgbClr val="0A1F61"/>
              </a:solidFill>
              <a:latin typeface="Tajawal ExtraBold" panose="00000800000000000000" pitchFamily="2" charset="-78"/>
              <a:cs typeface="Tajawal ExtraBold" panose="00000800000000000000" pitchFamily="2" charset="-78"/>
            </a:endParaRPr>
          </a:p>
          <a:p>
            <a:pPr marL="285750" lvl="0" indent="-285750" algn="just">
              <a:lnSpc>
                <a:spcPct val="150000"/>
              </a:lnSpc>
              <a:buFont typeface="Arial"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There has been an </a:t>
            </a:r>
            <a:r>
              <a:rPr lang="en-US" b="1" dirty="0">
                <a:solidFill>
                  <a:srgbClr val="C00000"/>
                </a:solidFill>
                <a:latin typeface="Tajawal ExtraBold" panose="00000800000000000000" pitchFamily="2" charset="-78"/>
                <a:cs typeface="Tajawal ExtraBold" panose="00000800000000000000" pitchFamily="2" charset="-78"/>
              </a:rPr>
              <a:t>increase</a:t>
            </a:r>
            <a:r>
              <a:rPr lang="en-US" dirty="0">
                <a:solidFill>
                  <a:srgbClr val="0A1F61"/>
                </a:solidFill>
                <a:latin typeface="Tajawal ExtraBold" panose="00000800000000000000" pitchFamily="2" charset="-78"/>
                <a:cs typeface="Tajawal ExtraBold" panose="00000800000000000000" pitchFamily="2" charset="-78"/>
              </a:rPr>
              <a:t> in the number of </a:t>
            </a:r>
            <a:r>
              <a:rPr lang="en-US" b="1" dirty="0">
                <a:solidFill>
                  <a:srgbClr val="0A1F61"/>
                </a:solidFill>
                <a:latin typeface="Tajawal ExtraBold" panose="00000800000000000000" pitchFamily="2" charset="-78"/>
                <a:cs typeface="Tajawal ExtraBold" panose="00000800000000000000" pitchFamily="2" charset="-78"/>
              </a:rPr>
              <a:t>citizens</a:t>
            </a:r>
            <a:r>
              <a:rPr lang="en-US" dirty="0">
                <a:solidFill>
                  <a:srgbClr val="0A1F61"/>
                </a:solidFill>
                <a:latin typeface="Tajawal ExtraBold" panose="00000800000000000000" pitchFamily="2" charset="-78"/>
                <a:cs typeface="Tajawal ExtraBold" panose="00000800000000000000" pitchFamily="2" charset="-78"/>
              </a:rPr>
              <a:t> who </a:t>
            </a:r>
            <a:r>
              <a:rPr lang="en-US" b="1" dirty="0">
                <a:solidFill>
                  <a:srgbClr val="C00000"/>
                </a:solidFill>
                <a:latin typeface="Tajawal ExtraBold" panose="00000800000000000000" pitchFamily="2" charset="-78"/>
                <a:cs typeface="Tajawal ExtraBold" panose="00000800000000000000" pitchFamily="2" charset="-78"/>
              </a:rPr>
              <a:t>access information and participate in political debates through digital media</a:t>
            </a:r>
            <a:r>
              <a:rPr lang="en-US"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b="1" dirty="0">
                <a:solidFill>
                  <a:srgbClr val="C00000"/>
                </a:solidFill>
                <a:latin typeface="Tajawal ExtraBold" panose="00000800000000000000" pitchFamily="2" charset="-78"/>
                <a:cs typeface="Tajawal ExtraBold" panose="00000800000000000000" pitchFamily="2" charset="-78"/>
              </a:rPr>
              <a:t>Digital divide</a:t>
            </a:r>
            <a:r>
              <a:rPr lang="en-US" dirty="0">
                <a:solidFill>
                  <a:srgbClr val="0A1F61"/>
                </a:solidFill>
                <a:latin typeface="Tajawal ExtraBold" panose="00000800000000000000" pitchFamily="2" charset="-78"/>
                <a:cs typeface="Tajawal ExtraBold" panose="00000800000000000000" pitchFamily="2" charset="-78"/>
              </a:rPr>
              <a:t> is the </a:t>
            </a:r>
            <a:r>
              <a:rPr lang="en-US" b="1" dirty="0">
                <a:solidFill>
                  <a:srgbClr val="0A1F61"/>
                </a:solidFill>
                <a:latin typeface="Tajawal ExtraBold" panose="00000800000000000000" pitchFamily="2" charset="-78"/>
                <a:cs typeface="Tajawal ExtraBold" panose="00000800000000000000" pitchFamily="2" charset="-78"/>
              </a:rPr>
              <a:t>difference in access to network technologies </a:t>
            </a:r>
            <a:r>
              <a:rPr lang="en-US" dirty="0">
                <a:solidFill>
                  <a:srgbClr val="0A1F61"/>
                </a:solidFill>
                <a:latin typeface="Tajawal ExtraBold" panose="00000800000000000000" pitchFamily="2" charset="-78"/>
                <a:cs typeface="Tajawal ExtraBold" panose="00000800000000000000" pitchFamily="2" charset="-78"/>
              </a:rPr>
              <a:t>that occurs </a:t>
            </a:r>
            <a:r>
              <a:rPr lang="en-US" b="1" dirty="0">
                <a:solidFill>
                  <a:srgbClr val="C00000"/>
                </a:solidFill>
                <a:latin typeface="Tajawal ExtraBold" panose="00000800000000000000" pitchFamily="2" charset="-78"/>
                <a:cs typeface="Tajawal ExtraBold" panose="00000800000000000000" pitchFamily="2" charset="-78"/>
              </a:rPr>
              <a:t>between rich countries and poor countries, </a:t>
            </a:r>
            <a:r>
              <a:rPr lang="en-US" dirty="0">
                <a:solidFill>
                  <a:srgbClr val="0A1F61"/>
                </a:solidFill>
                <a:latin typeface="Tajawal ExtraBold" panose="00000800000000000000" pitchFamily="2" charset="-78"/>
                <a:cs typeface="Tajawal ExtraBold" panose="00000800000000000000" pitchFamily="2" charset="-78"/>
              </a:rPr>
              <a:t>which depends on </a:t>
            </a:r>
            <a:r>
              <a:rPr lang="en-US" b="1" dirty="0">
                <a:solidFill>
                  <a:srgbClr val="C00000"/>
                </a:solidFill>
                <a:latin typeface="Tajawal ExtraBold" panose="00000800000000000000" pitchFamily="2" charset="-78"/>
                <a:cs typeface="Tajawal ExtraBold" panose="00000800000000000000" pitchFamily="2" charset="-78"/>
              </a:rPr>
              <a:t>the type of society </a:t>
            </a:r>
            <a:r>
              <a:rPr lang="en-US" dirty="0">
                <a:solidFill>
                  <a:srgbClr val="0A1F61"/>
                </a:solidFill>
                <a:latin typeface="Tajawal ExtraBold" panose="00000800000000000000" pitchFamily="2" charset="-78"/>
                <a:cs typeface="Tajawal ExtraBold" panose="00000800000000000000" pitchFamily="2" charset="-78"/>
              </a:rPr>
              <a:t> </a:t>
            </a:r>
            <a:r>
              <a:rPr lang="en-US" b="1" dirty="0">
                <a:solidFill>
                  <a:srgbClr val="C00000"/>
                </a:solidFill>
                <a:latin typeface="Tajawal ExtraBold" panose="00000800000000000000" pitchFamily="2" charset="-78"/>
                <a:cs typeface="Tajawal ExtraBold" panose="00000800000000000000" pitchFamily="2" charset="-78"/>
              </a:rPr>
              <a:t>Policies</a:t>
            </a:r>
            <a:r>
              <a:rPr lang="en-US" dirty="0">
                <a:solidFill>
                  <a:srgbClr val="0A1F61"/>
                </a:solidFill>
                <a:latin typeface="Tajawal ExtraBold" panose="00000800000000000000" pitchFamily="2" charset="-78"/>
                <a:cs typeface="Tajawal ExtraBold" panose="00000800000000000000" pitchFamily="2" charset="-78"/>
              </a:rPr>
              <a:t> related to </a:t>
            </a:r>
            <a:r>
              <a:rPr lang="en-US" b="1" dirty="0">
                <a:solidFill>
                  <a:srgbClr val="0A1F61"/>
                </a:solidFill>
                <a:latin typeface="Tajawal ExtraBold" panose="00000800000000000000" pitchFamily="2" charset="-78"/>
                <a:cs typeface="Tajawal ExtraBold" panose="00000800000000000000" pitchFamily="2" charset="-78"/>
              </a:rPr>
              <a:t>access to and transparency of information </a:t>
            </a:r>
            <a:r>
              <a:rPr lang="en-US"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Several </a:t>
            </a:r>
            <a:r>
              <a:rPr lang="en-US" b="1" dirty="0">
                <a:solidFill>
                  <a:srgbClr val="C00000"/>
                </a:solidFill>
                <a:latin typeface="Tajawal ExtraBold" panose="00000800000000000000" pitchFamily="2" charset="-78"/>
                <a:cs typeface="Tajawal ExtraBold" panose="00000800000000000000" pitchFamily="2" charset="-78"/>
              </a:rPr>
              <a:t>Western governments</a:t>
            </a:r>
            <a:r>
              <a:rPr lang="en-US" dirty="0">
                <a:solidFill>
                  <a:srgbClr val="0A1F61"/>
                </a:solidFill>
                <a:latin typeface="Tajawal ExtraBold" panose="00000800000000000000" pitchFamily="2" charset="-78"/>
                <a:cs typeface="Tajawal ExtraBold" panose="00000800000000000000" pitchFamily="2" charset="-78"/>
              </a:rPr>
              <a:t> operate </a:t>
            </a:r>
            <a:r>
              <a:rPr lang="en-US" b="1" dirty="0">
                <a:solidFill>
                  <a:srgbClr val="C00000"/>
                </a:solidFill>
                <a:latin typeface="Tajawal ExtraBold" panose="00000800000000000000" pitchFamily="2" charset="-78"/>
                <a:cs typeface="Tajawal ExtraBold" panose="00000800000000000000" pitchFamily="2" charset="-78"/>
              </a:rPr>
              <a:t>surveillance systems </a:t>
            </a:r>
            <a:r>
              <a:rPr lang="en-US" dirty="0">
                <a:solidFill>
                  <a:srgbClr val="0A1F61"/>
                </a:solidFill>
                <a:latin typeface="Tajawal ExtraBold" panose="00000800000000000000" pitchFamily="2" charset="-78"/>
                <a:cs typeface="Tajawal ExtraBold" panose="00000800000000000000" pitchFamily="2" charset="-78"/>
              </a:rPr>
              <a:t>that allow them to </a:t>
            </a:r>
            <a:r>
              <a:rPr lang="en-US" b="1" dirty="0">
                <a:solidFill>
                  <a:srgbClr val="0A1F61"/>
                </a:solidFill>
                <a:latin typeface="Tajawal ExtraBold" panose="00000800000000000000" pitchFamily="2" charset="-78"/>
                <a:cs typeface="Tajawal ExtraBold" panose="00000800000000000000" pitchFamily="2" charset="-78"/>
              </a:rPr>
              <a:t>record</a:t>
            </a:r>
            <a:r>
              <a:rPr lang="en-US" dirty="0">
                <a:solidFill>
                  <a:srgbClr val="0A1F61"/>
                </a:solidFill>
                <a:latin typeface="Tajawal ExtraBold" panose="00000800000000000000" pitchFamily="2" charset="-78"/>
                <a:cs typeface="Tajawal ExtraBold" panose="00000800000000000000" pitchFamily="2" charset="-78"/>
              </a:rPr>
              <a:t> all </a:t>
            </a:r>
            <a:r>
              <a:rPr lang="en-US" b="1" dirty="0">
                <a:solidFill>
                  <a:srgbClr val="C00000"/>
                </a:solidFill>
                <a:latin typeface="Tajawal ExtraBold" panose="00000800000000000000" pitchFamily="2" charset="-78"/>
                <a:cs typeface="Tajawal ExtraBold" panose="00000800000000000000" pitchFamily="2" charset="-78"/>
              </a:rPr>
              <a:t>phone and online interactions</a:t>
            </a:r>
            <a:r>
              <a:rPr lang="en-US"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b="1" dirty="0">
                <a:solidFill>
                  <a:srgbClr val="C00000"/>
                </a:solidFill>
                <a:latin typeface="Tajawal ExtraBold" panose="00000800000000000000" pitchFamily="2" charset="-78"/>
                <a:cs typeface="Tajawal ExtraBold" panose="00000800000000000000" pitchFamily="2" charset="-78"/>
              </a:rPr>
              <a:t>Web corporations</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capture </a:t>
            </a:r>
            <a:r>
              <a:rPr lang="en-US" b="1" dirty="0">
                <a:solidFill>
                  <a:srgbClr val="C00000"/>
                </a:solidFill>
                <a:latin typeface="Tajawal ExtraBold" panose="00000800000000000000" pitchFamily="2" charset="-78"/>
                <a:cs typeface="Tajawal ExtraBold" panose="00000800000000000000" pitchFamily="2" charset="-78"/>
              </a:rPr>
              <a:t> users' data </a:t>
            </a:r>
            <a:r>
              <a:rPr lang="en-US" dirty="0">
                <a:solidFill>
                  <a:srgbClr val="0A1F61"/>
                </a:solidFill>
                <a:latin typeface="Tajawal ExtraBold" panose="00000800000000000000" pitchFamily="2" charset="-78"/>
                <a:cs typeface="Tajawal ExtraBold" panose="00000800000000000000" pitchFamily="2" charset="-78"/>
              </a:rPr>
              <a:t>to </a:t>
            </a:r>
            <a:r>
              <a:rPr lang="en-US" b="1" dirty="0">
                <a:solidFill>
                  <a:srgbClr val="C00000"/>
                </a:solidFill>
                <a:latin typeface="Tajawal ExtraBold" panose="00000800000000000000" pitchFamily="2" charset="-78"/>
                <a:cs typeface="Tajawal ExtraBold" panose="00000800000000000000" pitchFamily="2" charset="-78"/>
              </a:rPr>
              <a:t>improve their services </a:t>
            </a:r>
            <a:r>
              <a:rPr lang="en-US" dirty="0">
                <a:solidFill>
                  <a:srgbClr val="0A1F61"/>
                </a:solidFill>
                <a:latin typeface="Tajawal ExtraBold" panose="00000800000000000000" pitchFamily="2" charset="-78"/>
                <a:cs typeface="Tajawal ExtraBold" panose="00000800000000000000" pitchFamily="2" charset="-78"/>
              </a:rPr>
              <a:t>or provide </a:t>
            </a:r>
            <a:r>
              <a:rPr lang="en-US" b="1" dirty="0">
                <a:solidFill>
                  <a:srgbClr val="C00000"/>
                </a:solidFill>
                <a:latin typeface="Tajawal ExtraBold" panose="00000800000000000000" pitchFamily="2" charset="-78"/>
                <a:cs typeface="Tajawal ExtraBold" panose="00000800000000000000" pitchFamily="2" charset="-78"/>
              </a:rPr>
              <a:t>personalized advertising</a:t>
            </a:r>
            <a:r>
              <a:rPr lang="en-US"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b="1" dirty="0">
                <a:solidFill>
                  <a:srgbClr val="C00000"/>
                </a:solidFill>
                <a:latin typeface="Tajawal ExtraBold" panose="00000800000000000000" pitchFamily="2" charset="-78"/>
                <a:cs typeface="Tajawal ExtraBold" panose="00000800000000000000" pitchFamily="2" charset="-78"/>
              </a:rPr>
              <a:t>Individuals</a:t>
            </a:r>
            <a:r>
              <a:rPr lang="en-US" dirty="0">
                <a:solidFill>
                  <a:srgbClr val="0A1F61"/>
                </a:solidFill>
                <a:latin typeface="Tajawal ExtraBold" panose="00000800000000000000" pitchFamily="2" charset="-78"/>
                <a:cs typeface="Tajawal ExtraBold" panose="00000800000000000000" pitchFamily="2" charset="-78"/>
              </a:rPr>
              <a:t> can choose specific </a:t>
            </a:r>
            <a:r>
              <a:rPr lang="en-US" b="1" dirty="0">
                <a:solidFill>
                  <a:srgbClr val="C00000"/>
                </a:solidFill>
                <a:latin typeface="Tajawal ExtraBold" panose="00000800000000000000" pitchFamily="2" charset="-78"/>
                <a:cs typeface="Tajawal ExtraBold" panose="00000800000000000000" pitchFamily="2" charset="-78"/>
              </a:rPr>
              <a:t>strategies</a:t>
            </a:r>
            <a:r>
              <a:rPr lang="en-US" dirty="0">
                <a:solidFill>
                  <a:srgbClr val="0A1F61"/>
                </a:solidFill>
                <a:latin typeface="Tajawal ExtraBold" panose="00000800000000000000" pitchFamily="2" charset="-78"/>
                <a:cs typeface="Tajawal ExtraBold" panose="00000800000000000000" pitchFamily="2" charset="-78"/>
              </a:rPr>
              <a:t> to </a:t>
            </a:r>
            <a:r>
              <a:rPr lang="en-US" b="1" dirty="0">
                <a:solidFill>
                  <a:srgbClr val="C00000"/>
                </a:solidFill>
                <a:latin typeface="Tajawal ExtraBold" panose="00000800000000000000" pitchFamily="2" charset="-78"/>
                <a:cs typeface="Tajawal ExtraBold" panose="00000800000000000000" pitchFamily="2" charset="-78"/>
              </a:rPr>
              <a:t>resist surveillance</a:t>
            </a:r>
            <a:r>
              <a:rPr lang="en-US" b="1" dirty="0">
                <a:solidFill>
                  <a:srgbClr val="0A1F61"/>
                </a:solidFill>
                <a:latin typeface="Tajawal ExtraBold" panose="00000800000000000000" pitchFamily="2" charset="-78"/>
                <a:cs typeface="Tajawal ExtraBold" panose="00000800000000000000" pitchFamily="2" charset="-78"/>
              </a:rPr>
              <a:t>,</a:t>
            </a:r>
            <a:r>
              <a:rPr lang="en-US" dirty="0">
                <a:solidFill>
                  <a:srgbClr val="0A1F61"/>
                </a:solidFill>
                <a:latin typeface="Tajawal ExtraBold" panose="00000800000000000000" pitchFamily="2" charset="-78"/>
                <a:cs typeface="Tajawal ExtraBold" panose="00000800000000000000" pitchFamily="2" charset="-78"/>
              </a:rPr>
              <a:t> such as </a:t>
            </a:r>
            <a:r>
              <a:rPr lang="en-US" b="1" dirty="0">
                <a:solidFill>
                  <a:srgbClr val="C00000"/>
                </a:solidFill>
                <a:latin typeface="Tajawal ExtraBold" panose="00000800000000000000" pitchFamily="2" charset="-78"/>
                <a:cs typeface="Tajawal ExtraBold" panose="00000800000000000000" pitchFamily="2" charset="-78"/>
              </a:rPr>
              <a:t>encryption</a:t>
            </a:r>
            <a:r>
              <a:rPr lang="en-US" dirty="0">
                <a:solidFill>
                  <a:srgbClr val="0A1F61"/>
                </a:solidFill>
                <a:latin typeface="Tajawal ExtraBold" panose="00000800000000000000" pitchFamily="2" charset="-78"/>
                <a:cs typeface="Tajawal ExtraBold" panose="00000800000000000000" pitchFamily="2" charset="-78"/>
              </a:rPr>
              <a:t> or </a:t>
            </a:r>
            <a:r>
              <a:rPr lang="en-US" b="1" dirty="0">
                <a:solidFill>
                  <a:srgbClr val="C00000"/>
                </a:solidFill>
                <a:latin typeface="Tajawal ExtraBold" panose="00000800000000000000" pitchFamily="2" charset="-78"/>
                <a:cs typeface="Tajawal ExtraBold" panose="00000800000000000000" pitchFamily="2" charset="-78"/>
              </a:rPr>
              <a:t>refusal</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of participation in the  commercial web services </a:t>
            </a:r>
          </a:p>
        </p:txBody>
      </p:sp>
      <p:pic>
        <p:nvPicPr>
          <p:cNvPr id="5" name="Picture 4">
            <a:extLst>
              <a:ext uri="{FF2B5EF4-FFF2-40B4-BE49-F238E27FC236}">
                <a16:creationId xmlns:a16="http://schemas.microsoft.com/office/drawing/2014/main" id="{67D5CAFE-BA5A-408E-BC91-C80D91D33FED}"/>
              </a:ext>
            </a:extLst>
          </p:cNvPr>
          <p:cNvPicPr>
            <a:picLocks noChangeAspect="1"/>
          </p:cNvPicPr>
          <p:nvPr/>
        </p:nvPicPr>
        <p:blipFill>
          <a:blip r:embed="rId8"/>
          <a:stretch>
            <a:fillRect/>
          </a:stretch>
        </p:blipFill>
        <p:spPr>
          <a:xfrm>
            <a:off x="9582547" y="70862"/>
            <a:ext cx="2747240" cy="1448354"/>
          </a:xfrm>
          <a:prstGeom prst="rect">
            <a:avLst/>
          </a:prstGeom>
        </p:spPr>
      </p:pic>
    </p:spTree>
    <p:extLst>
      <p:ext uri="{BB962C8B-B14F-4D97-AF65-F5344CB8AC3E}">
        <p14:creationId xmlns:p14="http://schemas.microsoft.com/office/powerpoint/2010/main" val="40692884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14630"/>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0292" y="972465"/>
            <a:ext cx="5865708" cy="769441"/>
          </a:xfrm>
          <a:prstGeom prst="rect">
            <a:avLst/>
          </a:prstGeom>
          <a:noFill/>
        </p:spPr>
        <p:txBody>
          <a:bodyPr wrap="none" rtlCol="0">
            <a:spAutoFit/>
          </a:bodyPr>
          <a:lstStyle/>
          <a:p>
            <a:r>
              <a:rPr lang="en-US" sz="4400" dirty="0">
                <a:solidFill>
                  <a:prstClr val="white"/>
                </a:solidFill>
                <a:latin typeface="Tajawal Medium" panose="00000600000000000000" pitchFamily="2" charset="-78"/>
                <a:cs typeface="Tajawal Medium" panose="00000600000000000000" pitchFamily="2" charset="-78"/>
              </a:rPr>
              <a:t>Thank you for listening</a:t>
            </a:r>
            <a:endParaRPr lang="en-US" sz="44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159395"/>
            <a:ext cx="3142207" cy="954107"/>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DGM 711</a:t>
            </a:r>
          </a:p>
          <a:p>
            <a:r>
              <a:rPr lang="en-US" sz="2800" dirty="0">
                <a:solidFill>
                  <a:prstClr val="white"/>
                </a:solidFill>
                <a:latin typeface="Tajawal Medium" panose="00000600000000000000" pitchFamily="2" charset="-78"/>
                <a:cs typeface="Tajawal Medium" panose="00000600000000000000" pitchFamily="2" charset="-78"/>
              </a:rPr>
              <a:t>Introduction to Digital Media</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49550409"/>
      </p:ext>
    </p:extLst>
  </p:cSld>
  <p:clrMapOvr>
    <a:masterClrMapping/>
  </p:clrMapOvr>
  <mc:AlternateContent xmlns:mc="http://schemas.openxmlformats.org/markup-compatibility/2006" xmlns:p14="http://schemas.microsoft.com/office/powerpoint/2010/main">
    <mc:Choice Requires="p14">
      <p:transition spd="slow" p14:dur="2000" advTm="3256"/>
    </mc:Choice>
    <mc:Fallback xmlns="">
      <p:transition spd="slow" advTm="325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14144</TotalTime>
  <Words>3414</Words>
  <Application>Microsoft Office PowerPoint</Application>
  <PresentationFormat>Widescreen</PresentationFormat>
  <Paragraphs>236</Paragraphs>
  <Slides>42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Salma Mohamed Mohamed Kedwany</cp:lastModifiedBy>
  <cp:revision>2240</cp:revision>
  <dcterms:created xsi:type="dcterms:W3CDTF">2021-08-03T13:03:26Z</dcterms:created>
  <dcterms:modified xsi:type="dcterms:W3CDTF">2022-11-22T10:29:59Z</dcterms:modified>
</cp:coreProperties>
</file>