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6" r:id="rId2"/>
    <p:sldId id="354" r:id="rId3"/>
    <p:sldId id="421" r:id="rId4"/>
    <p:sldId id="357" r:id="rId5"/>
    <p:sldId id="358" r:id="rId6"/>
    <p:sldId id="359" r:id="rId7"/>
    <p:sldId id="360" r:id="rId8"/>
    <p:sldId id="361" r:id="rId9"/>
    <p:sldId id="362" r:id="rId10"/>
    <p:sldId id="363" r:id="rId11"/>
    <p:sldId id="364" r:id="rId12"/>
    <p:sldId id="365" r:id="rId13"/>
    <p:sldId id="397" r:id="rId14"/>
    <p:sldId id="366" r:id="rId15"/>
    <p:sldId id="371" r:id="rId16"/>
    <p:sldId id="367" r:id="rId17"/>
    <p:sldId id="398" r:id="rId18"/>
    <p:sldId id="368" r:id="rId19"/>
    <p:sldId id="369" r:id="rId20"/>
    <p:sldId id="374" r:id="rId21"/>
    <p:sldId id="375" r:id="rId22"/>
    <p:sldId id="400" r:id="rId23"/>
    <p:sldId id="378" r:id="rId24"/>
    <p:sldId id="379" r:id="rId25"/>
    <p:sldId id="380" r:id="rId26"/>
    <p:sldId id="401" r:id="rId27"/>
    <p:sldId id="381" r:id="rId28"/>
    <p:sldId id="402" r:id="rId29"/>
    <p:sldId id="383" r:id="rId30"/>
    <p:sldId id="384" r:id="rId31"/>
    <p:sldId id="385" r:id="rId32"/>
    <p:sldId id="403" r:id="rId33"/>
    <p:sldId id="387" r:id="rId34"/>
    <p:sldId id="404" r:id="rId35"/>
    <p:sldId id="389" r:id="rId36"/>
    <p:sldId id="390" r:id="rId37"/>
    <p:sldId id="391" r:id="rId38"/>
    <p:sldId id="392" r:id="rId39"/>
    <p:sldId id="405" r:id="rId40"/>
    <p:sldId id="394" r:id="rId41"/>
    <p:sldId id="406" r:id="rId42"/>
    <p:sldId id="395" r:id="rId43"/>
    <p:sldId id="408" r:id="rId44"/>
    <p:sldId id="409" r:id="rId45"/>
    <p:sldId id="410" r:id="rId46"/>
    <p:sldId id="411" r:id="rId47"/>
    <p:sldId id="412" r:id="rId48"/>
    <p:sldId id="413" r:id="rId49"/>
    <p:sldId id="414" r:id="rId50"/>
    <p:sldId id="415" r:id="rId51"/>
    <p:sldId id="416" r:id="rId52"/>
    <p:sldId id="417" r:id="rId53"/>
    <p:sldId id="418" r:id="rId54"/>
    <p:sldId id="419" r:id="rId55"/>
    <p:sldId id="420" r:id="rId56"/>
    <p:sldId id="320" r:id="rId57"/>
    <p:sldId id="356"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435951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691821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830131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417112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170769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208483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307066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3592676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598293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214984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40796391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1623653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139773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293517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7753583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0610610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6316892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1002443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29143272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3082621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9112670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4825754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545898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263419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23879471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9229437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8623040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384624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504534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9729801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8139167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4191852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31118840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5037534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4839775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7544992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8088492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8900117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257318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39563461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426139520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11111593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28977406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250357951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110663950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288455878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15814127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90786530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23613188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37558696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254270588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3055160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Fundamentals of 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Impact of risk on Organizations</a:t>
            </a:r>
          </a:p>
          <a:p>
            <a:pPr algn="ctr"/>
            <a:r>
              <a:rPr lang="en-US" sz="2800" dirty="0">
                <a:solidFill>
                  <a:schemeClr val="bg1"/>
                </a:solidFill>
                <a:latin typeface="Tajawal Medium" panose="00000600000000000000" pitchFamily="2" charset="-78"/>
                <a:cs typeface="Tajawal Medium" panose="00000600000000000000" pitchFamily="2" charset="-78"/>
              </a:rPr>
              <a:t>Lecture 2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 Summery </a:t>
            </a:r>
          </a:p>
        </p:txBody>
      </p:sp>
      <p:sp>
        <p:nvSpPr>
          <p:cNvPr id="9" name="Title 1">
            <a:extLst>
              <a:ext uri="{FF2B5EF4-FFF2-40B4-BE49-F238E27FC236}">
                <a16:creationId xmlns:a16="http://schemas.microsoft.com/office/drawing/2014/main" id="{20E92B97-A7A7-4BC3-BBC2-E64BFD9C351F}"/>
              </a:ext>
            </a:extLst>
          </p:cNvPr>
          <p:cNvSpPr txBox="1">
            <a:spLocks/>
          </p:cNvSpPr>
          <p:nvPr/>
        </p:nvSpPr>
        <p:spPr>
          <a:xfrm>
            <a:off x="2320806" y="174494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management in context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Nature of risk</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Features of risk management</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Definitions of risk </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Types of risks</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description</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Inherent level of risk</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classification systems</a:t>
            </a:r>
          </a:p>
          <a:p>
            <a:pPr marL="342900" indent="-342900">
              <a:buFont typeface="Wingdings" panose="05000000000000000000" pitchFamily="2" charset="2"/>
              <a:buChar char="§"/>
            </a:pPr>
            <a:r>
              <a:rPr lang="en-US" sz="2000" b="1" i="1" dirty="0">
                <a:latin typeface="Times New Roman" panose="02020603050405020304" pitchFamily="18" charset="0"/>
                <a:ea typeface="+mn-ea"/>
                <a:cs typeface="Times New Roman" panose="02020603050405020304" pitchFamily="18" charset="0"/>
              </a:rPr>
              <a:t>Risk likelihood and magnitude</a:t>
            </a:r>
            <a:endParaRPr lang="en-US" sz="2000" b="1" i="1" dirty="0"/>
          </a:p>
        </p:txBody>
      </p:sp>
    </p:spTree>
    <p:extLst>
      <p:ext uri="{BB962C8B-B14F-4D97-AF65-F5344CB8AC3E}">
        <p14:creationId xmlns:p14="http://schemas.microsoft.com/office/powerpoint/2010/main" val="5542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2 Organization </a:t>
            </a:r>
          </a:p>
        </p:txBody>
      </p:sp>
      <p:sp>
        <p:nvSpPr>
          <p:cNvPr id="10" name="Title 1">
            <a:extLst>
              <a:ext uri="{FF2B5EF4-FFF2-40B4-BE49-F238E27FC236}">
                <a16:creationId xmlns:a16="http://schemas.microsoft.com/office/drawing/2014/main" id="{92545310-4D0B-4E43-A2EF-9B993BE1F278}"/>
              </a:ext>
            </a:extLst>
          </p:cNvPr>
          <p:cNvSpPr txBox="1">
            <a:spLocks/>
          </p:cNvSpPr>
          <p:nvPr/>
        </p:nvSpPr>
        <p:spPr>
          <a:xfrm>
            <a:off x="2320806"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Impact of risk on organizations: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Level of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Impact of hazard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Attachment of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reward</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Attitudes to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triggers</a:t>
            </a:r>
          </a:p>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Types of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Timescale of risk impact</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Four types of risk</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Embrace opportunity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Manage uncertainty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Mitigate hazard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Minimize compliance risks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65240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By taking </a:t>
            </a:r>
            <a:r>
              <a:rPr lang="en-US" sz="2000" b="1" dirty="0">
                <a:solidFill>
                  <a:srgbClr val="000000"/>
                </a:solidFill>
                <a:latin typeface="Times New Roman" panose="02020603050405020304" pitchFamily="18" charset="0"/>
                <a:cs typeface="Times New Roman" panose="02020603050405020304" pitchFamily="18" charset="0"/>
              </a:rPr>
              <a:t>a proactive approach to risk and risk management</a:t>
            </a:r>
            <a:r>
              <a:rPr lang="en-US" sz="2000" dirty="0">
                <a:solidFill>
                  <a:srgbClr val="000000"/>
                </a:solidFill>
                <a:latin typeface="Times New Roman" panose="02020603050405020304" pitchFamily="18" charset="0"/>
                <a:cs typeface="Times New Roman" panose="02020603050405020304" pitchFamily="18" charset="0"/>
              </a:rPr>
              <a:t>, organizations will be able to achieve the following </a:t>
            </a:r>
            <a:r>
              <a:rPr lang="en-US" sz="2000" b="1" dirty="0">
                <a:solidFill>
                  <a:srgbClr val="000000"/>
                </a:solidFill>
                <a:latin typeface="Times New Roman" panose="02020603050405020304" pitchFamily="18" charset="0"/>
                <a:cs typeface="Times New Roman" panose="02020603050405020304" pitchFamily="18" charset="0"/>
              </a:rPr>
              <a:t>four areas of improvement</a:t>
            </a:r>
            <a:r>
              <a:rPr lang="en-US" sz="2000" dirty="0">
                <a:solidFill>
                  <a:srgbClr val="000000"/>
                </a:solidFill>
                <a:latin typeface="Times New Roman" panose="02020603050405020304" pitchFamily="18" charset="0"/>
                <a:cs typeface="Times New Roman" panose="02020603050405020304" pitchFamily="18" charset="0"/>
              </a:rPr>
              <a:t>:</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because the risks associated with </a:t>
            </a:r>
            <a:r>
              <a:rPr lang="en-US" sz="2000" b="1" dirty="0">
                <a:solidFill>
                  <a:srgbClr val="000000"/>
                </a:solidFill>
                <a:latin typeface="Times New Roman" panose="02020603050405020304" pitchFamily="18" charset="0"/>
                <a:cs typeface="Times New Roman" panose="02020603050405020304" pitchFamily="18" charset="0"/>
              </a:rPr>
              <a:t>different strategic options </a:t>
            </a:r>
            <a:r>
              <a:rPr lang="en-US" sz="2000" dirty="0">
                <a:solidFill>
                  <a:srgbClr val="000000"/>
                </a:solidFill>
                <a:latin typeface="Times New Roman" panose="02020603050405020304" pitchFamily="18" charset="0"/>
                <a:cs typeface="Times New Roman" panose="02020603050405020304" pitchFamily="18" charset="0"/>
              </a:rPr>
              <a:t>will be fully analyzed and </a:t>
            </a:r>
            <a:r>
              <a:rPr lang="en-US" sz="2000" b="1" dirty="0">
                <a:solidFill>
                  <a:srgbClr val="000000"/>
                </a:solidFill>
                <a:latin typeface="Times New Roman" panose="02020603050405020304" pitchFamily="18" charset="0"/>
                <a:cs typeface="Times New Roman" panose="02020603050405020304" pitchFamily="18" charset="0"/>
              </a:rPr>
              <a:t>better strategic decisions </a:t>
            </a:r>
            <a:r>
              <a:rPr lang="en-US" sz="2000" dirty="0">
                <a:solidFill>
                  <a:srgbClr val="000000"/>
                </a:solidFill>
                <a:latin typeface="Times New Roman" panose="02020603050405020304" pitchFamily="18" charset="0"/>
                <a:cs typeface="Times New Roman" panose="02020603050405020304" pitchFamily="18" charset="0"/>
              </a:rPr>
              <a:t>will be reached.</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Tactics</a:t>
            </a:r>
            <a:r>
              <a:rPr lang="en-US" sz="2000" dirty="0">
                <a:solidFill>
                  <a:srgbClr val="000000"/>
                </a:solidFill>
                <a:latin typeface="Times New Roman" panose="02020603050405020304" pitchFamily="18" charset="0"/>
                <a:cs typeface="Times New Roman" panose="02020603050405020304" pitchFamily="18" charset="0"/>
              </a:rPr>
              <a:t>, because consideration will have been given </a:t>
            </a:r>
            <a:r>
              <a:rPr lang="en-US" sz="2000" b="1" dirty="0">
                <a:solidFill>
                  <a:srgbClr val="000000"/>
                </a:solidFill>
                <a:latin typeface="Times New Roman" panose="02020603050405020304" pitchFamily="18" charset="0"/>
                <a:cs typeface="Times New Roman" panose="02020603050405020304" pitchFamily="18" charset="0"/>
              </a:rPr>
              <a:t>to selection of the tactics</a:t>
            </a:r>
            <a:r>
              <a:rPr lang="en-US" sz="2000" dirty="0">
                <a:solidFill>
                  <a:srgbClr val="000000"/>
                </a:solidFill>
                <a:latin typeface="Times New Roman" panose="02020603050405020304" pitchFamily="18" charset="0"/>
                <a:cs typeface="Times New Roman" panose="02020603050405020304" pitchFamily="18" charset="0"/>
              </a:rPr>
              <a:t> and the risks involved in the alternatives that may be available.</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Operations</a:t>
            </a:r>
            <a:r>
              <a:rPr lang="en-US" sz="2000" dirty="0">
                <a:solidFill>
                  <a:srgbClr val="000000"/>
                </a:solidFill>
                <a:latin typeface="Times New Roman" panose="02020603050405020304" pitchFamily="18" charset="0"/>
                <a:cs typeface="Times New Roman" panose="02020603050405020304" pitchFamily="18" charset="0"/>
              </a:rPr>
              <a:t>, because </a:t>
            </a:r>
            <a:r>
              <a:rPr lang="en-US" sz="2000" b="1" dirty="0">
                <a:solidFill>
                  <a:srgbClr val="000000"/>
                </a:solidFill>
                <a:latin typeface="Times New Roman" panose="02020603050405020304" pitchFamily="18" charset="0"/>
                <a:cs typeface="Times New Roman" panose="02020603050405020304" pitchFamily="18" charset="0"/>
              </a:rPr>
              <a:t>events that can cause disruption </a:t>
            </a:r>
            <a:r>
              <a:rPr lang="en-US" sz="2000" dirty="0">
                <a:solidFill>
                  <a:srgbClr val="000000"/>
                </a:solidFill>
                <a:latin typeface="Times New Roman" panose="02020603050405020304" pitchFamily="18" charset="0"/>
                <a:cs typeface="Times New Roman" panose="02020603050405020304" pitchFamily="18" charset="0"/>
              </a:rPr>
              <a:t>will be identified </a:t>
            </a:r>
            <a:r>
              <a:rPr lang="en-US" sz="2000" b="1" dirty="0">
                <a:solidFill>
                  <a:srgbClr val="000000"/>
                </a:solidFill>
                <a:latin typeface="Times New Roman" panose="02020603050405020304" pitchFamily="18" charset="0"/>
                <a:cs typeface="Times New Roman" panose="02020603050405020304" pitchFamily="18" charset="0"/>
              </a:rPr>
              <a:t>in advance </a:t>
            </a:r>
            <a:r>
              <a:rPr lang="en-US" sz="2000" dirty="0">
                <a:solidFill>
                  <a:srgbClr val="000000"/>
                </a:solidFill>
                <a:latin typeface="Times New Roman" panose="02020603050405020304" pitchFamily="18" charset="0"/>
                <a:cs typeface="Times New Roman" panose="02020603050405020304" pitchFamily="18" charset="0"/>
              </a:rPr>
              <a:t>and actions taken to reduce the likelihood of these events occurring, limit the damage caused by these events and contain the cost of the events.</a:t>
            </a:r>
          </a:p>
          <a:p>
            <a:pPr marL="457200" indent="-457200" algn="just">
              <a:buFont typeface="+mj-lt"/>
              <a:buAutoNum type="arabicPeriod"/>
              <a:defRPr/>
            </a:pPr>
            <a:r>
              <a:rPr lang="en-US" sz="2000" b="1" u="sng" dirty="0">
                <a:solidFill>
                  <a:srgbClr val="000000"/>
                </a:solidFill>
                <a:latin typeface="Times New Roman" panose="02020603050405020304" pitchFamily="18" charset="0"/>
                <a:cs typeface="Times New Roman" panose="02020603050405020304" pitchFamily="18" charset="0"/>
              </a:rPr>
              <a:t>Compliance</a:t>
            </a:r>
            <a:r>
              <a:rPr lang="en-US" sz="2000" dirty="0">
                <a:solidFill>
                  <a:srgbClr val="000000"/>
                </a:solidFill>
                <a:latin typeface="Times New Roman" panose="02020603050405020304" pitchFamily="18" charset="0"/>
                <a:cs typeface="Times New Roman" panose="02020603050405020304" pitchFamily="18" charset="0"/>
              </a:rPr>
              <a:t> will </a:t>
            </a:r>
            <a:r>
              <a:rPr lang="en-US" sz="2000" b="1" dirty="0">
                <a:solidFill>
                  <a:srgbClr val="000000"/>
                </a:solidFill>
                <a:latin typeface="Times New Roman" panose="02020603050405020304" pitchFamily="18" charset="0"/>
                <a:cs typeface="Times New Roman" panose="02020603050405020304" pitchFamily="18" charset="0"/>
              </a:rPr>
              <a:t>be enhanced because the risks</a:t>
            </a:r>
            <a:r>
              <a:rPr lang="en-US" sz="2000" dirty="0">
                <a:solidFill>
                  <a:srgbClr val="000000"/>
                </a:solidFill>
                <a:latin typeface="Times New Roman" panose="02020603050405020304" pitchFamily="18" charset="0"/>
                <a:cs typeface="Times New Roman" panose="02020603050405020304" pitchFamily="18" charset="0"/>
              </a:rPr>
              <a:t> associated with failure  achieve compliance with </a:t>
            </a:r>
            <a:r>
              <a:rPr lang="en-US" sz="2000" b="1" dirty="0">
                <a:solidFill>
                  <a:srgbClr val="000000"/>
                </a:solidFill>
                <a:latin typeface="Times New Roman" panose="02020603050405020304" pitchFamily="18" charset="0"/>
                <a:cs typeface="Times New Roman" panose="02020603050405020304" pitchFamily="18" charset="0"/>
              </a:rPr>
              <a:t>statutory and customer obligations will be recognized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080067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874165" y="1551052"/>
            <a:ext cx="9902229" cy="446276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Stakeholders now expect </a:t>
            </a:r>
            <a:r>
              <a:rPr lang="en-US" sz="2000" dirty="0">
                <a:solidFill>
                  <a:srgbClr val="000000"/>
                </a:solidFill>
                <a:latin typeface="Times New Roman" panose="02020603050405020304" pitchFamily="18" charset="0"/>
                <a:cs typeface="Times New Roman" panose="02020603050405020304" pitchFamily="18" charset="0"/>
              </a:rPr>
              <a:t>that organizations will take full account of the risks that may cause disruption within operations, late delivery of projects or failure to deliver strategy.</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exposure</a:t>
            </a:r>
            <a:r>
              <a:rPr lang="en-US" sz="2000" dirty="0">
                <a:solidFill>
                  <a:srgbClr val="000000"/>
                </a:solidFill>
                <a:latin typeface="Times New Roman" panose="02020603050405020304" pitchFamily="18" charset="0"/>
                <a:cs typeface="Times New Roman" panose="02020603050405020304" pitchFamily="18" charset="0"/>
              </a:rPr>
              <a:t> presented by </a:t>
            </a:r>
            <a:r>
              <a:rPr lang="en-US" sz="2000" b="1" dirty="0">
                <a:solidFill>
                  <a:srgbClr val="000000"/>
                </a:solidFill>
                <a:latin typeface="Times New Roman" panose="02020603050405020304" pitchFamily="18" charset="0"/>
                <a:cs typeface="Times New Roman" panose="02020603050405020304" pitchFamily="18" charset="0"/>
              </a:rPr>
              <a:t>an individual risk </a:t>
            </a:r>
            <a:r>
              <a:rPr lang="en-US" sz="2000" dirty="0">
                <a:solidFill>
                  <a:srgbClr val="000000"/>
                </a:solidFill>
                <a:latin typeface="Times New Roman" panose="02020603050405020304" pitchFamily="18" charset="0"/>
                <a:cs typeface="Times New Roman" panose="02020603050405020304" pitchFamily="18" charset="0"/>
              </a:rPr>
              <a:t>can be defined in terms </a:t>
            </a:r>
            <a:r>
              <a:rPr lang="en-US" sz="2000" b="1" dirty="0">
                <a:solidFill>
                  <a:srgbClr val="000000"/>
                </a:solidFill>
                <a:latin typeface="Times New Roman" panose="02020603050405020304" pitchFamily="18" charset="0"/>
                <a:cs typeface="Times New Roman" panose="02020603050405020304" pitchFamily="18" charset="0"/>
              </a:rPr>
              <a:t>of the likelihood of the risk materializing and the impact of the risk when it does materialize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risk </a:t>
            </a:r>
            <a:r>
              <a:rPr lang="en-US" sz="2000" b="1" dirty="0">
                <a:solidFill>
                  <a:srgbClr val="000000"/>
                </a:solidFill>
                <a:latin typeface="Times New Roman" panose="02020603050405020304" pitchFamily="18" charset="0"/>
                <a:cs typeface="Times New Roman" panose="02020603050405020304" pitchFamily="18" charset="0"/>
              </a:rPr>
              <a:t>exposure increases</a:t>
            </a:r>
            <a:r>
              <a:rPr lang="en-US" sz="2000" dirty="0">
                <a:solidFill>
                  <a:srgbClr val="000000"/>
                </a:solidFill>
                <a:latin typeface="Times New Roman" panose="02020603050405020304" pitchFamily="18" charset="0"/>
                <a:cs typeface="Times New Roman" panose="02020603050405020304" pitchFamily="18" charset="0"/>
              </a:rPr>
              <a:t>, the </a:t>
            </a:r>
            <a:r>
              <a:rPr lang="en-US" sz="2000" b="1" dirty="0">
                <a:solidFill>
                  <a:srgbClr val="000000"/>
                </a:solidFill>
                <a:latin typeface="Times New Roman" panose="02020603050405020304" pitchFamily="18" charset="0"/>
                <a:cs typeface="Times New Roman" panose="02020603050405020304" pitchFamily="18" charset="0"/>
              </a:rPr>
              <a:t>likely impact </a:t>
            </a:r>
            <a:r>
              <a:rPr lang="en-US" sz="2000" dirty="0">
                <a:solidFill>
                  <a:srgbClr val="000000"/>
                </a:solidFill>
                <a:latin typeface="Times New Roman" panose="02020603050405020304" pitchFamily="18" charset="0"/>
                <a:cs typeface="Times New Roman" panose="02020603050405020304" pitchFamily="18" charset="0"/>
              </a:rPr>
              <a:t>will also </a:t>
            </a:r>
            <a:r>
              <a:rPr lang="en-US" sz="2000" b="1" dirty="0">
                <a:solidFill>
                  <a:srgbClr val="000000"/>
                </a:solidFill>
                <a:latin typeface="Times New Roman" panose="02020603050405020304" pitchFamily="18" charset="0"/>
                <a:cs typeface="Times New Roman" panose="02020603050405020304" pitchFamily="18" charset="0"/>
              </a:rPr>
              <a:t>increase</a:t>
            </a:r>
            <a:r>
              <a:rPr lang="en-US" sz="2000" dirty="0">
                <a:solidFill>
                  <a:srgbClr val="000000"/>
                </a:solidFill>
                <a:latin typeface="Times New Roman" panose="02020603050405020304" pitchFamily="18" charset="0"/>
                <a:cs typeface="Times New Roman" panose="02020603050405020304" pitchFamily="18" charset="0"/>
              </a:rPr>
              <a:t>. Guide 73 refers to this measurement </a:t>
            </a:r>
            <a:r>
              <a:rPr lang="en-US" sz="2000" b="1" dirty="0">
                <a:solidFill>
                  <a:srgbClr val="000000"/>
                </a:solidFill>
                <a:latin typeface="Times New Roman" panose="02020603050405020304" pitchFamily="18" charset="0"/>
                <a:cs typeface="Times New Roman" panose="02020603050405020304" pitchFamily="18" charset="0"/>
              </a:rPr>
              <a:t>of likelihood and impact </a:t>
            </a:r>
            <a:r>
              <a:rPr lang="en-US" sz="2000" dirty="0">
                <a:solidFill>
                  <a:srgbClr val="000000"/>
                </a:solidFill>
                <a:latin typeface="Times New Roman" panose="02020603050405020304" pitchFamily="18" charset="0"/>
                <a:cs typeface="Times New Roman" panose="02020603050405020304" pitchFamily="18" charset="0"/>
              </a:rPr>
              <a:t>as being </a:t>
            </a:r>
            <a:r>
              <a:rPr lang="en-US" sz="2000" b="1" dirty="0">
                <a:solidFill>
                  <a:srgbClr val="000000"/>
                </a:solidFill>
                <a:latin typeface="Times New Roman" panose="02020603050405020304" pitchFamily="18" charset="0"/>
                <a:cs typeface="Times New Roman" panose="02020603050405020304" pitchFamily="18" charset="0"/>
              </a:rPr>
              <a:t>the current or residual ‘level of risk’.</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a:t>
            </a:r>
            <a:r>
              <a:rPr lang="en-US" sz="2000" b="1" dirty="0">
                <a:solidFill>
                  <a:srgbClr val="000000"/>
                </a:solidFill>
                <a:latin typeface="Times New Roman" panose="02020603050405020304" pitchFamily="18" charset="0"/>
                <a:cs typeface="Times New Roman" panose="02020603050405020304" pitchFamily="18" charset="0"/>
              </a:rPr>
              <a:t>level of risk </a:t>
            </a:r>
            <a:r>
              <a:rPr lang="en-US" sz="2000" dirty="0">
                <a:solidFill>
                  <a:srgbClr val="000000"/>
                </a:solidFill>
                <a:latin typeface="Times New Roman" panose="02020603050405020304" pitchFamily="18" charset="0"/>
                <a:cs typeface="Times New Roman" panose="02020603050405020304" pitchFamily="18" charset="0"/>
              </a:rPr>
              <a:t>should be compared with </a:t>
            </a:r>
            <a:r>
              <a:rPr lang="en-US" sz="2000" b="1" dirty="0">
                <a:solidFill>
                  <a:srgbClr val="000000"/>
                </a:solidFill>
                <a:latin typeface="Times New Roman" panose="02020603050405020304" pitchFamily="18" charset="0"/>
                <a:cs typeface="Times New Roman" panose="02020603050405020304" pitchFamily="18" charset="0"/>
              </a:rPr>
              <a:t>the risk attitude and risk appetite </a:t>
            </a:r>
            <a:r>
              <a:rPr lang="en-US" sz="2000" dirty="0">
                <a:solidFill>
                  <a:srgbClr val="000000"/>
                </a:solidFill>
                <a:latin typeface="Times New Roman" panose="02020603050405020304" pitchFamily="18" charset="0"/>
                <a:cs typeface="Times New Roman" panose="02020603050405020304" pitchFamily="18" charset="0"/>
              </a:rPr>
              <a:t>of the organization for risks of that type.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a:t>
            </a:r>
            <a:r>
              <a:rPr lang="en-US" sz="2000" b="1" dirty="0">
                <a:solidFill>
                  <a:srgbClr val="000000"/>
                </a:solidFill>
                <a:latin typeface="Times New Roman" panose="02020603050405020304" pitchFamily="18" charset="0"/>
                <a:cs typeface="Times New Roman" panose="02020603050405020304" pitchFamily="18" charset="0"/>
              </a:rPr>
              <a:t>appetite</a:t>
            </a:r>
            <a:r>
              <a:rPr lang="en-US" sz="2000" dirty="0">
                <a:solidFill>
                  <a:srgbClr val="000000"/>
                </a:solidFill>
                <a:latin typeface="Times New Roman" panose="02020603050405020304" pitchFamily="18" charset="0"/>
                <a:cs typeface="Times New Roman" panose="02020603050405020304" pitchFamily="18" charset="0"/>
              </a:rPr>
              <a:t> will sometimes be described as a </a:t>
            </a:r>
            <a:r>
              <a:rPr lang="en-US" sz="2000" b="1" dirty="0">
                <a:solidFill>
                  <a:srgbClr val="000000"/>
                </a:solidFill>
                <a:latin typeface="Times New Roman" panose="02020603050405020304" pitchFamily="18" charset="0"/>
                <a:cs typeface="Times New Roman" panose="02020603050405020304" pitchFamily="18" charset="0"/>
              </a:rPr>
              <a:t>set of risk criteria.</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74165" y="1395543"/>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id="{0190125C-AD8F-4B53-BEB2-51CA5323886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272807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‘magnitude’ is used to indicate the size of the event </a:t>
            </a:r>
            <a:r>
              <a:rPr lang="en-US" sz="2000" dirty="0">
                <a:solidFill>
                  <a:srgbClr val="000000"/>
                </a:solidFill>
                <a:latin typeface="Times New Roman" panose="02020603050405020304" pitchFamily="18" charset="0"/>
                <a:cs typeface="Times New Roman" panose="02020603050405020304" pitchFamily="18" charset="0"/>
              </a:rPr>
              <a:t>that has occurred or might occur.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‘impact’ is used to define how the event affects the finances, operations, reputation and/or marketplace (FIRM)</a:t>
            </a:r>
            <a:r>
              <a:rPr lang="en-US" sz="2000" dirty="0">
                <a:solidFill>
                  <a:srgbClr val="000000"/>
                </a:solidFill>
                <a:latin typeface="Times New Roman" panose="02020603050405020304" pitchFamily="18" charset="0"/>
                <a:cs typeface="Times New Roman" panose="02020603050405020304" pitchFamily="18" charset="0"/>
              </a:rPr>
              <a:t>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use of </a:t>
            </a:r>
            <a:r>
              <a:rPr lang="en-US" sz="2000" b="1" dirty="0">
                <a:solidFill>
                  <a:srgbClr val="000000"/>
                </a:solidFill>
                <a:latin typeface="Times New Roman" panose="02020603050405020304" pitchFamily="18" charset="0"/>
                <a:cs typeface="Times New Roman" panose="02020603050405020304" pitchFamily="18" charset="0"/>
              </a:rPr>
              <a:t>terminology</a:t>
            </a:r>
            <a:r>
              <a:rPr lang="en-US" sz="2000" dirty="0">
                <a:solidFill>
                  <a:srgbClr val="000000"/>
                </a:solidFill>
                <a:latin typeface="Times New Roman" panose="02020603050405020304" pitchFamily="18" charset="0"/>
                <a:cs typeface="Times New Roman" panose="02020603050405020304" pitchFamily="18" charset="0"/>
              </a:rPr>
              <a:t> is also consistent with the use of impact in </a:t>
            </a:r>
            <a:r>
              <a:rPr lang="en-US" sz="2000" b="1" dirty="0">
                <a:solidFill>
                  <a:srgbClr val="000000"/>
                </a:solidFill>
                <a:latin typeface="Times New Roman" panose="02020603050405020304" pitchFamily="18" charset="0"/>
                <a:cs typeface="Times New Roman" panose="02020603050405020304" pitchFamily="18" charset="0"/>
              </a:rPr>
              <a:t>business continuity planning evaluations. </a:t>
            </a:r>
            <a:r>
              <a:rPr lang="en-US" sz="2000" dirty="0">
                <a:solidFill>
                  <a:srgbClr val="000000"/>
                </a:solidFill>
                <a:latin typeface="Times New Roman" panose="02020603050405020304" pitchFamily="18" charset="0"/>
                <a:cs typeface="Times New Roman" panose="02020603050405020304" pitchFamily="18" charset="0"/>
              </a:rPr>
              <a:t>This is a measure of the risk </a:t>
            </a:r>
            <a:r>
              <a:rPr lang="en-US" sz="2000" b="1" dirty="0">
                <a:solidFill>
                  <a:srgbClr val="000000"/>
                </a:solidFill>
                <a:latin typeface="Times New Roman" panose="02020603050405020304" pitchFamily="18" charset="0"/>
                <a:cs typeface="Times New Roman" panose="02020603050405020304" pitchFamily="18" charset="0"/>
              </a:rPr>
              <a:t>at the current level</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 ‘</a:t>
            </a:r>
            <a:r>
              <a:rPr lang="en-US" sz="2000" b="1" dirty="0">
                <a:solidFill>
                  <a:srgbClr val="000000"/>
                </a:solidFill>
                <a:latin typeface="Times New Roman" panose="02020603050405020304" pitchFamily="18" charset="0"/>
                <a:cs typeface="Times New Roman" panose="02020603050405020304" pitchFamily="18" charset="0"/>
              </a:rPr>
              <a:t>consequences</a:t>
            </a:r>
            <a:r>
              <a:rPr lang="en-US" sz="2000" dirty="0">
                <a:solidFill>
                  <a:srgbClr val="000000"/>
                </a:solidFill>
                <a:latin typeface="Times New Roman" panose="02020603050405020304" pitchFamily="18" charset="0"/>
                <a:cs typeface="Times New Roman" panose="02020603050405020304" pitchFamily="18" charset="0"/>
              </a:rPr>
              <a:t>’ is used to indicate the extent to which the event results in </a:t>
            </a:r>
            <a:r>
              <a:rPr lang="en-US" sz="2000" b="1" dirty="0">
                <a:solidFill>
                  <a:srgbClr val="000000"/>
                </a:solidFill>
                <a:latin typeface="Times New Roman" panose="02020603050405020304" pitchFamily="18" charset="0"/>
                <a:cs typeface="Times New Roman" panose="02020603050405020304" pitchFamily="18" charset="0"/>
              </a:rPr>
              <a:t>failure to achieve effective and efficient strategy, tactics, operations and compliance (STOC)</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64714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9053142" cy="569626"/>
            <a:chOff x="130614" y="543490"/>
            <a:chExt cx="9053142" cy="569626"/>
          </a:xfrm>
        </p:grpSpPr>
        <p:sp>
          <p:nvSpPr>
            <p:cNvPr id="7" name="TextBox 6"/>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Level of risk:</a:t>
            </a:r>
          </a:p>
        </p:txBody>
      </p:sp>
      <p:sp>
        <p:nvSpPr>
          <p:cNvPr id="9" name="TextBox 8">
            <a:extLst>
              <a:ext uri="{FF2B5EF4-FFF2-40B4-BE49-F238E27FC236}">
                <a16:creationId xmlns:a16="http://schemas.microsoft.com/office/drawing/2014/main" id="{73AAF239-415C-4069-AA77-A14B97FDFB7D}"/>
              </a:ext>
            </a:extLst>
          </p:cNvPr>
          <p:cNvSpPr txBox="1"/>
          <p:nvPr/>
        </p:nvSpPr>
        <p:spPr>
          <a:xfrm>
            <a:off x="1975010" y="1882057"/>
            <a:ext cx="9902228" cy="4031873"/>
          </a:xfrm>
          <a:prstGeom prst="rect">
            <a:avLst/>
          </a:prstGeom>
          <a:solidFill>
            <a:schemeClr val="bg2">
              <a:lumMod val="75000"/>
            </a:schemeClr>
          </a:solidFill>
        </p:spPr>
        <p:txBody>
          <a:bodyPr wrap="square" rtlCol="0">
            <a:spAutoFit/>
          </a:bodyPr>
          <a:lstStyle/>
          <a:p>
            <a:pPr algn="just"/>
            <a:r>
              <a:rPr lang="en-US" sz="2000" b="1" i="1" u="sng" dirty="0">
                <a:solidFill>
                  <a:srgbClr val="C00000"/>
                </a:solidFill>
              </a:rPr>
              <a:t>Example:</a:t>
            </a:r>
          </a:p>
          <a:p>
            <a:pPr algn="just"/>
            <a:r>
              <a:rPr lang="en-US" sz="2000" b="1" i="1" u="sng" dirty="0"/>
              <a:t>Injury to key player</a:t>
            </a:r>
          </a:p>
          <a:p>
            <a:pPr marL="285750" indent="-285750" algn="just">
              <a:buFont typeface="Wingdings" panose="05000000000000000000" pitchFamily="2" charset="2"/>
              <a:buChar char="§"/>
            </a:pPr>
            <a:r>
              <a:rPr lang="en-US" i="1" dirty="0"/>
              <a:t>A sports club will wish to reduce the chances of a key player being absent through injury.</a:t>
            </a:r>
          </a:p>
          <a:p>
            <a:pPr algn="just"/>
            <a:endParaRPr lang="en-US" i="1" dirty="0"/>
          </a:p>
          <a:p>
            <a:pPr marL="285750" indent="-285750" algn="just">
              <a:buFont typeface="Wingdings" panose="05000000000000000000" pitchFamily="2" charset="2"/>
              <a:buChar char="§"/>
            </a:pPr>
            <a:r>
              <a:rPr lang="en-US" i="1" dirty="0"/>
              <a:t>However, key players do get injured and the club will need to consider the impact of such an event in advance of it happening. If the injury is serious, the player may be absent for a significant length of time. </a:t>
            </a:r>
          </a:p>
          <a:p>
            <a:pPr marL="285750" indent="-285750" algn="just">
              <a:buFont typeface="Wingdings" panose="05000000000000000000" pitchFamily="2" charset="2"/>
              <a:buChar char="§"/>
            </a:pPr>
            <a:endParaRPr lang="en-US" i="1" dirty="0"/>
          </a:p>
          <a:p>
            <a:pPr marL="285750" indent="-285750" algn="just">
              <a:buFont typeface="Wingdings" panose="05000000000000000000" pitchFamily="2" charset="2"/>
              <a:buChar char="§"/>
            </a:pPr>
            <a:r>
              <a:rPr lang="en-US" i="1" dirty="0"/>
              <a:t>There is likely to be a substantial impact, which will be most obvious on the pitch where the success of the team is likely to be reduced.</a:t>
            </a:r>
          </a:p>
          <a:p>
            <a:pPr marL="285750" indent="-285750" algn="just">
              <a:buFont typeface="Wingdings" panose="05000000000000000000" pitchFamily="2" charset="2"/>
              <a:buChar char="§"/>
            </a:pPr>
            <a:endParaRPr lang="en-US" i="1" dirty="0"/>
          </a:p>
          <a:p>
            <a:pPr marL="285750" indent="-285750" algn="just">
              <a:buFont typeface="Wingdings" panose="05000000000000000000" pitchFamily="2" charset="2"/>
              <a:buChar char="§"/>
            </a:pPr>
            <a:r>
              <a:rPr lang="en-US" i="1" dirty="0"/>
              <a:t>However, other consequences may also result and these could include the loss of revenue from the sale of shirts and other merchandise with that player’s name and number. Arrangements to reduce the potential for loss of income should also be considered.</a:t>
            </a:r>
          </a:p>
        </p:txBody>
      </p:sp>
    </p:spTree>
    <p:extLst>
      <p:ext uri="{BB962C8B-B14F-4D97-AF65-F5344CB8AC3E}">
        <p14:creationId xmlns:p14="http://schemas.microsoft.com/office/powerpoint/2010/main" val="1658373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risks undermine objectives</a:t>
            </a:r>
            <a:r>
              <a:rPr lang="en-US" sz="2000" dirty="0">
                <a:solidFill>
                  <a:srgbClr val="000000"/>
                </a:solidFill>
                <a:latin typeface="Times New Roman" panose="02020603050405020304" pitchFamily="18" charset="0"/>
                <a:cs typeface="Times New Roman" panose="02020603050405020304" pitchFamily="18" charset="0"/>
              </a:rPr>
              <a:t>, and the level of impact of such risks is a measure of their </a:t>
            </a:r>
            <a:r>
              <a:rPr lang="en-US" sz="2000" b="1" dirty="0">
                <a:solidFill>
                  <a:srgbClr val="000000"/>
                </a:solidFill>
                <a:latin typeface="Times New Roman" panose="02020603050405020304" pitchFamily="18" charset="0"/>
                <a:cs typeface="Times New Roman" panose="02020603050405020304" pitchFamily="18" charset="0"/>
              </a:rPr>
              <a:t>significance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 </a:t>
            </a:r>
            <a:r>
              <a:rPr lang="en-US" sz="2000" dirty="0">
                <a:solidFill>
                  <a:srgbClr val="000000"/>
                </a:solidFill>
                <a:latin typeface="Times New Roman" panose="02020603050405020304" pitchFamily="18" charset="0"/>
                <a:cs typeface="Times New Roman" panose="02020603050405020304" pitchFamily="18" charset="0"/>
              </a:rPr>
              <a:t>management is closely related </a:t>
            </a:r>
            <a:r>
              <a:rPr lang="en-US" sz="2000" b="1" dirty="0">
                <a:solidFill>
                  <a:srgbClr val="000000"/>
                </a:solidFill>
                <a:latin typeface="Times New Roman" panose="02020603050405020304" pitchFamily="18" charset="0"/>
                <a:cs typeface="Times New Roman" panose="02020603050405020304" pitchFamily="18" charset="0"/>
              </a:rPr>
              <a:t>to the management of insurable risks</a:t>
            </a:r>
            <a:r>
              <a:rPr lang="en-US" sz="2000" dirty="0">
                <a:solidFill>
                  <a:srgbClr val="000000"/>
                </a:solidFill>
                <a:latin typeface="Times New Roman" panose="02020603050405020304" pitchFamily="18" charset="0"/>
                <a:cs typeface="Times New Roman" panose="02020603050405020304" pitchFamily="18" charset="0"/>
              </a:rPr>
              <a:t>. Remember that a </a:t>
            </a:r>
            <a:r>
              <a:rPr lang="en-US" sz="2000" b="1" dirty="0">
                <a:solidFill>
                  <a:srgbClr val="000000"/>
                </a:solidFill>
                <a:latin typeface="Times New Roman" panose="02020603050405020304" pitchFamily="18" charset="0"/>
                <a:cs typeface="Times New Roman" panose="02020603050405020304" pitchFamily="18" charset="0"/>
              </a:rPr>
              <a:t>hazard (or pure</a:t>
            </a:r>
            <a:r>
              <a:rPr lang="en-US" sz="2000" dirty="0">
                <a:solidFill>
                  <a:srgbClr val="000000"/>
                </a:solidFill>
                <a:latin typeface="Times New Roman" panose="02020603050405020304" pitchFamily="18" charset="0"/>
                <a:cs typeface="Times New Roman" panose="02020603050405020304" pitchFamily="18" charset="0"/>
              </a:rPr>
              <a:t>) risk can only have </a:t>
            </a:r>
            <a:r>
              <a:rPr lang="en-US" sz="2000" b="1" dirty="0">
                <a:solidFill>
                  <a:srgbClr val="000000"/>
                </a:solidFill>
                <a:latin typeface="Times New Roman" panose="02020603050405020304" pitchFamily="18" charset="0"/>
                <a:cs typeface="Times New Roman" panose="02020603050405020304" pitchFamily="18" charset="0"/>
              </a:rPr>
              <a:t>a negative outcome.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 </a:t>
            </a:r>
            <a:r>
              <a:rPr lang="en-US" sz="2000" dirty="0">
                <a:solidFill>
                  <a:srgbClr val="000000"/>
                </a:solidFill>
                <a:latin typeface="Times New Roman" panose="02020603050405020304" pitchFamily="18" charset="0"/>
                <a:cs typeface="Times New Roman" panose="02020603050405020304" pitchFamily="18" charset="0"/>
              </a:rPr>
              <a:t>management is concerned with issues such </a:t>
            </a:r>
            <a:r>
              <a:rPr lang="en-US" sz="2000" b="1" dirty="0">
                <a:solidFill>
                  <a:srgbClr val="000000"/>
                </a:solidFill>
                <a:latin typeface="Times New Roman" panose="02020603050405020304" pitchFamily="18" charset="0"/>
                <a:cs typeface="Times New Roman" panose="02020603050405020304" pitchFamily="18" charset="0"/>
              </a:rPr>
              <a:t>as health and safety at work, fire prevention, avoiding damage to property </a:t>
            </a:r>
            <a:r>
              <a:rPr lang="en-US" sz="2000" dirty="0">
                <a:solidFill>
                  <a:srgbClr val="000000"/>
                </a:solidFill>
                <a:latin typeface="Times New Roman" panose="02020603050405020304" pitchFamily="18" charset="0"/>
                <a:cs typeface="Times New Roman" panose="02020603050405020304" pitchFamily="18" charset="0"/>
              </a:rPr>
              <a:t>and the consequences of </a:t>
            </a:r>
            <a:r>
              <a:rPr lang="en-US" sz="2000" b="1" dirty="0">
                <a:solidFill>
                  <a:srgbClr val="000000"/>
                </a:solidFill>
                <a:latin typeface="Times New Roman" panose="02020603050405020304" pitchFamily="18" charset="0"/>
                <a:cs typeface="Times New Roman" panose="02020603050405020304" pitchFamily="18" charset="0"/>
              </a:rPr>
              <a:t>defective products.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Hazard risks </a:t>
            </a:r>
            <a:r>
              <a:rPr lang="en-US" sz="2000" dirty="0">
                <a:solidFill>
                  <a:srgbClr val="000000"/>
                </a:solidFill>
                <a:latin typeface="Times New Roman" panose="02020603050405020304" pitchFamily="18" charset="0"/>
                <a:cs typeface="Times New Roman" panose="02020603050405020304" pitchFamily="18" charset="0"/>
              </a:rPr>
              <a:t>can cause </a:t>
            </a:r>
            <a:r>
              <a:rPr lang="en-US" sz="2000" b="1" dirty="0">
                <a:solidFill>
                  <a:srgbClr val="000000"/>
                </a:solidFill>
                <a:latin typeface="Times New Roman" panose="02020603050405020304" pitchFamily="18" charset="0"/>
                <a:cs typeface="Times New Roman" panose="02020603050405020304" pitchFamily="18" charset="0"/>
              </a:rPr>
              <a:t>disruption</a:t>
            </a:r>
            <a:r>
              <a:rPr lang="en-US" sz="2000" dirty="0">
                <a:solidFill>
                  <a:srgbClr val="000000"/>
                </a:solidFill>
                <a:latin typeface="Times New Roman" panose="02020603050405020304" pitchFamily="18" charset="0"/>
                <a:cs typeface="Times New Roman" panose="02020603050405020304" pitchFamily="18" charset="0"/>
              </a:rPr>
              <a:t> to </a:t>
            </a:r>
            <a:r>
              <a:rPr lang="en-US" sz="2000" b="1" dirty="0">
                <a:solidFill>
                  <a:srgbClr val="000000"/>
                </a:solidFill>
                <a:latin typeface="Times New Roman" panose="02020603050405020304" pitchFamily="18" charset="0"/>
                <a:cs typeface="Times New Roman" panose="02020603050405020304" pitchFamily="18" charset="0"/>
              </a:rPr>
              <a:t>normal operations, </a:t>
            </a:r>
            <a:r>
              <a:rPr lang="en-US" sz="2000" dirty="0">
                <a:solidFill>
                  <a:srgbClr val="000000"/>
                </a:solidFill>
                <a:latin typeface="Times New Roman" panose="02020603050405020304" pitchFamily="18" charset="0"/>
                <a:cs typeface="Times New Roman" panose="02020603050405020304" pitchFamily="18" charset="0"/>
              </a:rPr>
              <a:t>as well as resulting in increased </a:t>
            </a:r>
            <a:r>
              <a:rPr lang="en-US" sz="2000" b="1" dirty="0">
                <a:solidFill>
                  <a:srgbClr val="000000"/>
                </a:solidFill>
                <a:latin typeface="Times New Roman" panose="02020603050405020304" pitchFamily="18" charset="0"/>
                <a:cs typeface="Times New Roman" panose="02020603050405020304" pitchFamily="18" charset="0"/>
              </a:rPr>
              <a:t>costs and poor publicity </a:t>
            </a:r>
            <a:r>
              <a:rPr lang="en-US" sz="2000" dirty="0">
                <a:solidFill>
                  <a:srgbClr val="000000"/>
                </a:solidFill>
                <a:latin typeface="Times New Roman" panose="02020603050405020304" pitchFamily="18" charset="0"/>
                <a:cs typeface="Times New Roman" panose="02020603050405020304" pitchFamily="18" charset="0"/>
              </a:rPr>
              <a:t>associated with </a:t>
            </a:r>
            <a:r>
              <a:rPr lang="en-US" sz="2000" b="1" dirty="0">
                <a:solidFill>
                  <a:srgbClr val="000000"/>
                </a:solidFill>
                <a:latin typeface="Times New Roman" panose="02020603050405020304" pitchFamily="18" charset="0"/>
                <a:cs typeface="Times New Roman" panose="02020603050405020304" pitchFamily="18" charset="0"/>
              </a:rPr>
              <a:t>disruptive</a:t>
            </a:r>
            <a:r>
              <a:rPr lang="en-US" sz="2000" dirty="0">
                <a:solidFill>
                  <a:srgbClr val="000000"/>
                </a:solidFill>
                <a:latin typeface="Times New Roman" panose="02020603050405020304" pitchFamily="18" charset="0"/>
                <a:cs typeface="Times New Roman" panose="02020603050405020304" pitchFamily="18" charset="0"/>
              </a:rPr>
              <a:t> events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776759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Hazard risks are related to </a:t>
            </a:r>
            <a:r>
              <a:rPr lang="en-US" sz="2000" b="1" dirty="0">
                <a:solidFill>
                  <a:srgbClr val="000000"/>
                </a:solidFill>
                <a:latin typeface="Times New Roman" panose="02020603050405020304" pitchFamily="18" charset="0"/>
                <a:cs typeface="Times New Roman" panose="02020603050405020304" pitchFamily="18" charset="0"/>
              </a:rPr>
              <a:t>business dependencies</a:t>
            </a:r>
            <a:r>
              <a:rPr lang="en-US" sz="2000" dirty="0">
                <a:solidFill>
                  <a:srgbClr val="000000"/>
                </a:solidFill>
                <a:latin typeface="Times New Roman" panose="02020603050405020304" pitchFamily="18" charset="0"/>
                <a:cs typeface="Times New Roman" panose="02020603050405020304" pitchFamily="18" charset="0"/>
              </a:rPr>
              <a:t>, including </a:t>
            </a:r>
            <a:r>
              <a:rPr lang="en-US" sz="2000" b="1" dirty="0">
                <a:solidFill>
                  <a:srgbClr val="000000"/>
                </a:solidFill>
                <a:latin typeface="Times New Roman" panose="02020603050405020304" pitchFamily="18" charset="0"/>
                <a:cs typeface="Times New Roman" panose="02020603050405020304" pitchFamily="18" charset="0"/>
              </a:rPr>
              <a:t>IT</a:t>
            </a:r>
            <a:r>
              <a:rPr lang="en-US" sz="2000" dirty="0">
                <a:solidFill>
                  <a:srgbClr val="000000"/>
                </a:solidFill>
                <a:latin typeface="Times New Roman" panose="02020603050405020304" pitchFamily="18" charset="0"/>
                <a:cs typeface="Times New Roman" panose="02020603050405020304" pitchFamily="18" charset="0"/>
              </a:rPr>
              <a:t> and other supporting services. There is increasing dependence on the IT infrastructure of most organizations and IT systems </a:t>
            </a:r>
            <a:r>
              <a:rPr lang="en-US" sz="2000" b="1" dirty="0">
                <a:solidFill>
                  <a:srgbClr val="000000"/>
                </a:solidFill>
                <a:latin typeface="Times New Roman" panose="02020603050405020304" pitchFamily="18" charset="0"/>
                <a:cs typeface="Times New Roman" panose="02020603050405020304" pitchFamily="18" charset="0"/>
              </a:rPr>
              <a:t>can be disrupted by computer breakdown or fire in server rooms, as well as virus infection and deliberate hacking or computer attacks.</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Theft and fraud </a:t>
            </a:r>
            <a:r>
              <a:rPr lang="en-US" sz="2000" dirty="0">
                <a:solidFill>
                  <a:srgbClr val="000000"/>
                </a:solidFill>
                <a:latin typeface="Times New Roman" panose="02020603050405020304" pitchFamily="18" charset="0"/>
                <a:cs typeface="Times New Roman" panose="02020603050405020304" pitchFamily="18" charset="0"/>
              </a:rPr>
              <a:t>can also be </a:t>
            </a:r>
            <a:r>
              <a:rPr lang="en-US" sz="2000" b="1" dirty="0">
                <a:solidFill>
                  <a:srgbClr val="000000"/>
                </a:solidFill>
                <a:latin typeface="Times New Roman" panose="02020603050405020304" pitchFamily="18" charset="0"/>
                <a:cs typeface="Times New Roman" panose="02020603050405020304" pitchFamily="18" charset="0"/>
              </a:rPr>
              <a:t>significant hazard risks</a:t>
            </a:r>
            <a:r>
              <a:rPr lang="en-US" sz="2000" dirty="0">
                <a:solidFill>
                  <a:srgbClr val="000000"/>
                </a:solidFill>
                <a:latin typeface="Times New Roman" panose="02020603050405020304" pitchFamily="18" charset="0"/>
                <a:cs typeface="Times New Roman" panose="02020603050405020304" pitchFamily="18" charset="0"/>
              </a:rPr>
              <a:t> for many organizations. This is especially true for organizations </a:t>
            </a:r>
            <a:r>
              <a:rPr lang="en-US" sz="2000" b="1" dirty="0">
                <a:solidFill>
                  <a:srgbClr val="000000"/>
                </a:solidFill>
                <a:latin typeface="Times New Roman" panose="02020603050405020304" pitchFamily="18" charset="0"/>
                <a:cs typeface="Times New Roman" panose="02020603050405020304" pitchFamily="18" charset="0"/>
              </a:rPr>
              <a:t>handling cash or managing a significant number of financial transactions.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Techniques relevant to the </a:t>
            </a:r>
            <a:r>
              <a:rPr lang="en-US" sz="2000" b="1" dirty="0">
                <a:solidFill>
                  <a:srgbClr val="000000"/>
                </a:solidFill>
                <a:latin typeface="Times New Roman" panose="02020603050405020304" pitchFamily="18" charset="0"/>
                <a:cs typeface="Times New Roman" panose="02020603050405020304" pitchFamily="18" charset="0"/>
              </a:rPr>
              <a:t>avoidance</a:t>
            </a:r>
            <a:r>
              <a:rPr lang="en-US" sz="2000" dirty="0">
                <a:solidFill>
                  <a:srgbClr val="000000"/>
                </a:solidFill>
                <a:latin typeface="Times New Roman" panose="02020603050405020304" pitchFamily="18" charset="0"/>
                <a:cs typeface="Times New Roman" panose="02020603050405020304" pitchFamily="18" charset="0"/>
              </a:rPr>
              <a:t> of </a:t>
            </a:r>
            <a:r>
              <a:rPr lang="en-US" sz="2000" b="1" dirty="0">
                <a:solidFill>
                  <a:srgbClr val="000000"/>
                </a:solidFill>
                <a:latin typeface="Times New Roman" panose="02020603050405020304" pitchFamily="18" charset="0"/>
                <a:cs typeface="Times New Roman" panose="02020603050405020304" pitchFamily="18" charset="0"/>
              </a:rPr>
              <a:t>theft and fraud </a:t>
            </a:r>
            <a:r>
              <a:rPr lang="en-US" sz="2000" dirty="0">
                <a:solidFill>
                  <a:srgbClr val="000000"/>
                </a:solidFill>
                <a:latin typeface="Times New Roman" panose="02020603050405020304" pitchFamily="18" charset="0"/>
                <a:cs typeface="Times New Roman" panose="02020603050405020304" pitchFamily="18" charset="0"/>
              </a:rPr>
              <a:t>include </a:t>
            </a:r>
            <a:r>
              <a:rPr lang="en-US" sz="2000" b="1" dirty="0">
                <a:solidFill>
                  <a:srgbClr val="000000"/>
                </a:solidFill>
                <a:latin typeface="Times New Roman" panose="02020603050405020304" pitchFamily="18" charset="0"/>
                <a:cs typeface="Times New Roman" panose="02020603050405020304" pitchFamily="18" charset="0"/>
              </a:rPr>
              <a:t>adequate security procedures, segregation of financial duties,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b="1" dirty="0">
                <a:solidFill>
                  <a:srgbClr val="000000"/>
                </a:solidFill>
                <a:latin typeface="Times New Roman" panose="02020603050405020304" pitchFamily="18" charset="0"/>
                <a:cs typeface="Times New Roman" panose="02020603050405020304" pitchFamily="18" charset="0"/>
              </a:rPr>
              <a:t>authorization and delegation procedures, as well as the vetting of staff prior to employment</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74525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23165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If a hazard risk </a:t>
            </a:r>
            <a:r>
              <a:rPr lang="en-US" sz="2000" b="1" dirty="0">
                <a:solidFill>
                  <a:srgbClr val="000000"/>
                </a:solidFill>
                <a:latin typeface="Times New Roman" panose="02020603050405020304" pitchFamily="18" charset="0"/>
                <a:cs typeface="Times New Roman" panose="02020603050405020304" pitchFamily="18" charset="0"/>
              </a:rPr>
              <a:t>materializes</a:t>
            </a:r>
            <a:r>
              <a:rPr lang="en-US" sz="2000" dirty="0">
                <a:solidFill>
                  <a:srgbClr val="000000"/>
                </a:solidFill>
                <a:latin typeface="Times New Roman" panose="02020603050405020304" pitchFamily="18" charset="0"/>
                <a:cs typeface="Times New Roman" panose="02020603050405020304" pitchFamily="18" charset="0"/>
              </a:rPr>
              <a:t>, it may have a </a:t>
            </a:r>
            <a:r>
              <a:rPr lang="en-US" sz="2000" b="1" dirty="0">
                <a:solidFill>
                  <a:srgbClr val="000000"/>
                </a:solidFill>
                <a:latin typeface="Times New Roman" panose="02020603050405020304" pitchFamily="18" charset="0"/>
                <a:cs typeface="Times New Roman" panose="02020603050405020304" pitchFamily="18" charset="0"/>
              </a:rPr>
              <a:t>very large magnitude</a:t>
            </a:r>
            <a:r>
              <a:rPr lang="en-US" sz="2000" dirty="0">
                <a:solidFill>
                  <a:srgbClr val="000000"/>
                </a:solidFill>
                <a:latin typeface="Times New Roman" panose="02020603050405020304" pitchFamily="18" charset="0"/>
                <a:cs typeface="Times New Roman" panose="02020603050405020304" pitchFamily="18" charset="0"/>
              </a:rPr>
              <a:t>, for example such as the </a:t>
            </a:r>
            <a:r>
              <a:rPr lang="en-US" sz="2000" b="1" dirty="0">
                <a:solidFill>
                  <a:srgbClr val="000000"/>
                </a:solidFill>
                <a:latin typeface="Times New Roman" panose="02020603050405020304" pitchFamily="18" charset="0"/>
                <a:cs typeface="Times New Roman" panose="02020603050405020304" pitchFamily="18" charset="0"/>
              </a:rPr>
              <a:t>destruction</a:t>
            </a:r>
            <a:r>
              <a:rPr lang="en-US" sz="2000" dirty="0">
                <a:solidFill>
                  <a:srgbClr val="000000"/>
                </a:solidFill>
                <a:latin typeface="Times New Roman" panose="02020603050405020304" pitchFamily="18" charset="0"/>
                <a:cs typeface="Times New Roman" panose="02020603050405020304" pitchFamily="18" charset="0"/>
              </a:rPr>
              <a:t> of the </a:t>
            </a:r>
            <a:r>
              <a:rPr lang="en-US" sz="2000" b="1" dirty="0">
                <a:solidFill>
                  <a:srgbClr val="000000"/>
                </a:solidFill>
                <a:latin typeface="Times New Roman" panose="02020603050405020304" pitchFamily="18" charset="0"/>
                <a:cs typeface="Times New Roman" panose="02020603050405020304" pitchFamily="18" charset="0"/>
              </a:rPr>
              <a:t>main distribution warehouse </a:t>
            </a:r>
            <a:r>
              <a:rPr lang="en-US" sz="2000" dirty="0">
                <a:solidFill>
                  <a:srgbClr val="000000"/>
                </a:solidFill>
                <a:latin typeface="Times New Roman" panose="02020603050405020304" pitchFamily="18" charset="0"/>
                <a:cs typeface="Times New Roman" panose="02020603050405020304" pitchFamily="18" charset="0"/>
              </a:rPr>
              <a:t>of an organization.</a:t>
            </a:r>
          </a:p>
          <a:p>
            <a:pPr algn="just">
              <a:defRPr/>
            </a:pP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a:t>
            </a:r>
            <a:r>
              <a:rPr lang="en-US" sz="2000" b="1" dirty="0">
                <a:solidFill>
                  <a:srgbClr val="000000"/>
                </a:solidFill>
                <a:latin typeface="Times New Roman" panose="02020603050405020304" pitchFamily="18" charset="0"/>
                <a:cs typeface="Times New Roman" panose="02020603050405020304" pitchFamily="18" charset="0"/>
              </a:rPr>
              <a:t>large magnitude </a:t>
            </a:r>
            <a:r>
              <a:rPr lang="en-US" sz="2000" dirty="0">
                <a:solidFill>
                  <a:srgbClr val="000000"/>
                </a:solidFill>
                <a:latin typeface="Times New Roman" panose="02020603050405020304" pitchFamily="18" charset="0"/>
                <a:cs typeface="Times New Roman" panose="02020603050405020304" pitchFamily="18" charset="0"/>
              </a:rPr>
              <a:t>event will </a:t>
            </a:r>
            <a:r>
              <a:rPr lang="en-US" sz="2000" b="1" dirty="0">
                <a:solidFill>
                  <a:srgbClr val="000000"/>
                </a:solidFill>
                <a:latin typeface="Times New Roman" panose="02020603050405020304" pitchFamily="18" charset="0"/>
                <a:cs typeface="Times New Roman" panose="02020603050405020304" pitchFamily="18" charset="0"/>
              </a:rPr>
              <a:t>have an impact </a:t>
            </a:r>
            <a:r>
              <a:rPr lang="en-US" sz="2000" dirty="0">
                <a:solidFill>
                  <a:srgbClr val="000000"/>
                </a:solidFill>
                <a:latin typeface="Times New Roman" panose="02020603050405020304" pitchFamily="18" charset="0"/>
                <a:cs typeface="Times New Roman" panose="02020603050405020304" pitchFamily="18" charset="0"/>
              </a:rPr>
              <a:t>on the organization related to potential </a:t>
            </a:r>
            <a:r>
              <a:rPr lang="en-US" sz="2000" b="1" dirty="0">
                <a:solidFill>
                  <a:srgbClr val="000000"/>
                </a:solidFill>
                <a:latin typeface="Times New Roman" panose="02020603050405020304" pitchFamily="18" charset="0"/>
                <a:cs typeface="Times New Roman" panose="02020603050405020304" pitchFamily="18" charset="0"/>
              </a:rPr>
              <a:t>financial costs, destruction of infrastructure, damage to reputation and the inability to function in the marketplace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Magnitude</a:t>
            </a:r>
            <a:r>
              <a:rPr lang="en-US" sz="2000" dirty="0">
                <a:solidFill>
                  <a:srgbClr val="000000"/>
                </a:solidFill>
                <a:latin typeface="Times New Roman" panose="02020603050405020304" pitchFamily="18" charset="0"/>
                <a:cs typeface="Times New Roman" panose="02020603050405020304" pitchFamily="18" charset="0"/>
              </a:rPr>
              <a:t> represents the gross or </a:t>
            </a:r>
            <a:r>
              <a:rPr lang="en-US" sz="2000" b="1" dirty="0">
                <a:solidFill>
                  <a:srgbClr val="000000"/>
                </a:solidFill>
                <a:latin typeface="Times New Roman" panose="02020603050405020304" pitchFamily="18" charset="0"/>
                <a:cs typeface="Times New Roman" panose="02020603050405020304" pitchFamily="18" charset="0"/>
              </a:rPr>
              <a:t>inherent level </a:t>
            </a:r>
            <a:r>
              <a:rPr lang="en-US" sz="2000" dirty="0">
                <a:solidFill>
                  <a:srgbClr val="000000"/>
                </a:solidFill>
                <a:latin typeface="Times New Roman" panose="02020603050405020304" pitchFamily="18" charset="0"/>
                <a:cs typeface="Times New Roman" panose="02020603050405020304" pitchFamily="18" charset="0"/>
              </a:rPr>
              <a:t>of the risk.</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071452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23165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a:t>
            </a:r>
            <a:r>
              <a:rPr lang="en-US" sz="2000" b="1" dirty="0">
                <a:solidFill>
                  <a:srgbClr val="000000"/>
                </a:solidFill>
                <a:latin typeface="Times New Roman" panose="02020603050405020304" pitchFamily="18" charset="0"/>
                <a:cs typeface="Times New Roman" panose="02020603050405020304" pitchFamily="18" charset="0"/>
              </a:rPr>
              <a:t>the impact of the event will be reduced because of the controls </a:t>
            </a:r>
            <a:r>
              <a:rPr lang="en-US" sz="2000" dirty="0">
                <a:solidFill>
                  <a:srgbClr val="000000"/>
                </a:solidFill>
                <a:latin typeface="Times New Roman" panose="02020603050405020304" pitchFamily="18" charset="0"/>
                <a:cs typeface="Times New Roman" panose="02020603050405020304" pitchFamily="18" charset="0"/>
              </a:rPr>
              <a:t>that are in place. </a:t>
            </a:r>
            <a:r>
              <a:rPr lang="en-US" sz="2000" b="1" dirty="0">
                <a:solidFill>
                  <a:srgbClr val="000000"/>
                </a:solidFill>
                <a:latin typeface="Times New Roman" panose="02020603050405020304" pitchFamily="18" charset="0"/>
                <a:cs typeface="Times New Roman" panose="02020603050405020304" pitchFamily="18" charset="0"/>
              </a:rPr>
              <a:t>Impact represents the net, residual or current level of the risk. </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controls </a:t>
            </a:r>
            <a:r>
              <a:rPr lang="en-US" sz="2000" b="1" dirty="0">
                <a:solidFill>
                  <a:srgbClr val="000000"/>
                </a:solidFill>
                <a:latin typeface="Times New Roman" panose="02020603050405020304" pitchFamily="18" charset="0"/>
                <a:cs typeface="Times New Roman" panose="02020603050405020304" pitchFamily="18" charset="0"/>
              </a:rPr>
              <a:t>reduce the financial impact</a:t>
            </a:r>
            <a:r>
              <a:rPr lang="en-US" sz="2000" dirty="0">
                <a:solidFill>
                  <a:srgbClr val="000000"/>
                </a:solidFill>
                <a:latin typeface="Times New Roman" panose="02020603050405020304" pitchFamily="18" charset="0"/>
                <a:cs typeface="Times New Roman" panose="02020603050405020304" pitchFamily="18" charset="0"/>
              </a:rPr>
              <a:t>, the extent of destruction of infrastructure, as well </a:t>
            </a:r>
            <a:r>
              <a:rPr lang="en-US" sz="2000" b="1" dirty="0">
                <a:solidFill>
                  <a:srgbClr val="000000"/>
                </a:solidFill>
                <a:latin typeface="Times New Roman" panose="02020603050405020304" pitchFamily="18" charset="0"/>
                <a:cs typeface="Times New Roman" panose="02020603050405020304" pitchFamily="18" charset="0"/>
              </a:rPr>
              <a:t>as controls designed to protect </a:t>
            </a:r>
            <a:r>
              <a:rPr lang="en-US" sz="2000" dirty="0">
                <a:solidFill>
                  <a:srgbClr val="000000"/>
                </a:solidFill>
                <a:latin typeface="Times New Roman" panose="02020603050405020304" pitchFamily="18" charset="0"/>
                <a:cs typeface="Times New Roman" panose="02020603050405020304" pitchFamily="18" charset="0"/>
              </a:rPr>
              <a:t>reputation and marketplace activities.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But, what is also important for the organization is the consequences of the major warehouse fire. These consequences relate to the effect that the fire might have on </a:t>
            </a:r>
            <a:r>
              <a:rPr lang="en-US" sz="2000" b="1" dirty="0">
                <a:solidFill>
                  <a:srgbClr val="000000"/>
                </a:solidFill>
                <a:latin typeface="Times New Roman" panose="02020603050405020304" pitchFamily="18" charset="0"/>
                <a:cs typeface="Times New Roman" panose="02020603050405020304" pitchFamily="18" charset="0"/>
              </a:rPr>
              <a:t>the strategy, tactics, operations and compliance</a:t>
            </a:r>
            <a:r>
              <a:rPr lang="en-US" sz="2000" dirty="0">
                <a:solidFill>
                  <a:srgbClr val="000000"/>
                </a:solidFill>
                <a:latin typeface="Times New Roman" panose="02020603050405020304" pitchFamily="18" charset="0"/>
                <a:cs typeface="Times New Roman" panose="02020603050405020304" pitchFamily="18" charset="0"/>
              </a:rPr>
              <a:t> activities within the organization.</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294532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292387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possible that a major fire will cause </a:t>
            </a:r>
            <a:r>
              <a:rPr lang="en-US" sz="2000" b="1" dirty="0">
                <a:solidFill>
                  <a:srgbClr val="000000"/>
                </a:solidFill>
                <a:latin typeface="Times New Roman" panose="02020603050405020304" pitchFamily="18" charset="0"/>
                <a:cs typeface="Times New Roman" panose="02020603050405020304" pitchFamily="18" charset="0"/>
              </a:rPr>
              <a:t>significant financial loss </a:t>
            </a:r>
            <a:r>
              <a:rPr lang="en-US" sz="2000" dirty="0">
                <a:solidFill>
                  <a:srgbClr val="000000"/>
                </a:solidFill>
                <a:latin typeface="Times New Roman" panose="02020603050405020304" pitchFamily="18" charset="0"/>
                <a:cs typeface="Times New Roman" panose="02020603050405020304" pitchFamily="18" charset="0"/>
              </a:rPr>
              <a:t>that is covered by </a:t>
            </a:r>
            <a:r>
              <a:rPr lang="en-US" sz="2000" b="1" dirty="0">
                <a:solidFill>
                  <a:srgbClr val="000000"/>
                </a:solidFill>
                <a:latin typeface="Times New Roman" panose="02020603050405020304" pitchFamily="18" charset="0"/>
                <a:cs typeface="Times New Roman" panose="02020603050405020304" pitchFamily="18" charset="0"/>
              </a:rPr>
              <a:t>insurance</a:t>
            </a:r>
            <a:r>
              <a:rPr lang="en-US" sz="2000" dirty="0">
                <a:solidFill>
                  <a:srgbClr val="000000"/>
                </a:solidFill>
                <a:latin typeface="Times New Roman" panose="02020603050405020304" pitchFamily="18" charset="0"/>
                <a:cs typeface="Times New Roman" panose="02020603050405020304" pitchFamily="18" charset="0"/>
              </a:rPr>
              <a:t>, so that this </a:t>
            </a:r>
            <a:r>
              <a:rPr lang="en-US" sz="2000" b="1" dirty="0">
                <a:solidFill>
                  <a:srgbClr val="000000"/>
                </a:solidFill>
                <a:latin typeface="Times New Roman" panose="02020603050405020304" pitchFamily="18" charset="0"/>
                <a:cs typeface="Times New Roman" panose="02020603050405020304" pitchFamily="18" charset="0"/>
              </a:rPr>
              <a:t>large magnitude event has little impact </a:t>
            </a:r>
            <a:r>
              <a:rPr lang="en-US" sz="2000" dirty="0">
                <a:solidFill>
                  <a:srgbClr val="000000"/>
                </a:solidFill>
                <a:latin typeface="Times New Roman" panose="02020603050405020304" pitchFamily="18" charset="0"/>
                <a:cs typeface="Times New Roman" panose="02020603050405020304" pitchFamily="18" charset="0"/>
              </a:rPr>
              <a:t>on the finances of the organization.</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Effective crisis management and business continuity </a:t>
            </a:r>
            <a:r>
              <a:rPr lang="en-US" sz="2000" dirty="0">
                <a:solidFill>
                  <a:srgbClr val="000000"/>
                </a:solidFill>
                <a:latin typeface="Times New Roman" panose="02020603050405020304" pitchFamily="18" charset="0"/>
                <a:cs typeface="Times New Roman" panose="02020603050405020304" pitchFamily="18" charset="0"/>
              </a:rPr>
              <a:t>will ensure that the consequences of this major fire from the point of view of customers will be so well managed that customers need not be aware that a major fire has taken place.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319771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23165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Finally, the importance of </a:t>
            </a:r>
            <a:r>
              <a:rPr lang="en-US" sz="2000" b="1" dirty="0">
                <a:solidFill>
                  <a:srgbClr val="000000"/>
                </a:solidFill>
                <a:latin typeface="Times New Roman" panose="02020603050405020304" pitchFamily="18" charset="0"/>
                <a:cs typeface="Times New Roman" panose="02020603050405020304" pitchFamily="18" charset="0"/>
              </a:rPr>
              <a:t>compliance risks </a:t>
            </a:r>
            <a:r>
              <a:rPr lang="en-US" sz="2000" dirty="0">
                <a:solidFill>
                  <a:srgbClr val="000000"/>
                </a:solidFill>
                <a:latin typeface="Times New Roman" panose="02020603050405020304" pitchFamily="18" charset="0"/>
                <a:cs typeface="Times New Roman" panose="02020603050405020304" pitchFamily="18" charset="0"/>
              </a:rPr>
              <a:t>should </a:t>
            </a:r>
            <a:r>
              <a:rPr lang="en-US" sz="2000" b="1" dirty="0">
                <a:solidFill>
                  <a:srgbClr val="000000"/>
                </a:solidFill>
                <a:latin typeface="Times New Roman" panose="02020603050405020304" pitchFamily="18" charset="0"/>
                <a:cs typeface="Times New Roman" panose="02020603050405020304" pitchFamily="18" charset="0"/>
              </a:rPr>
              <a:t>not be underestimated</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Compliance risks </a:t>
            </a:r>
            <a:r>
              <a:rPr lang="en-US" sz="2000" dirty="0">
                <a:solidFill>
                  <a:srgbClr val="000000"/>
                </a:solidFill>
                <a:latin typeface="Times New Roman" panose="02020603050405020304" pitchFamily="18" charset="0"/>
                <a:cs typeface="Times New Roman" panose="02020603050405020304" pitchFamily="18" charset="0"/>
              </a:rPr>
              <a:t>can be </a:t>
            </a:r>
            <a:r>
              <a:rPr lang="en-US" sz="2000" b="1" dirty="0">
                <a:solidFill>
                  <a:srgbClr val="000000"/>
                </a:solidFill>
                <a:latin typeface="Times New Roman" panose="02020603050405020304" pitchFamily="18" charset="0"/>
                <a:cs typeface="Times New Roman" panose="02020603050405020304" pitchFamily="18" charset="0"/>
              </a:rPr>
              <a:t>substantial</a:t>
            </a:r>
            <a:r>
              <a:rPr lang="en-US" sz="2000" dirty="0">
                <a:solidFill>
                  <a:srgbClr val="000000"/>
                </a:solidFill>
                <a:latin typeface="Times New Roman" panose="02020603050405020304" pitchFamily="18" charset="0"/>
                <a:cs typeface="Times New Roman" panose="02020603050405020304" pitchFamily="18" charset="0"/>
              </a:rPr>
              <a:t> for many organizations, especially those business sectors that </a:t>
            </a:r>
            <a:r>
              <a:rPr lang="en-US" sz="2000" b="1" dirty="0">
                <a:solidFill>
                  <a:srgbClr val="000000"/>
                </a:solidFill>
                <a:latin typeface="Times New Roman" panose="02020603050405020304" pitchFamily="18" charset="0"/>
                <a:cs typeface="Times New Roman" panose="02020603050405020304" pitchFamily="18" charset="0"/>
              </a:rPr>
              <a:t>are heavily regulated</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some cases, compliance with </a:t>
            </a:r>
            <a:r>
              <a:rPr lang="en-US" sz="2000" b="1" dirty="0">
                <a:solidFill>
                  <a:srgbClr val="000000"/>
                </a:solidFill>
                <a:latin typeface="Times New Roman" panose="02020603050405020304" pitchFamily="18" charset="0"/>
                <a:cs typeface="Times New Roman" panose="02020603050405020304" pitchFamily="18" charset="0"/>
              </a:rPr>
              <a:t>mandatory requirements, </a:t>
            </a:r>
            <a:r>
              <a:rPr lang="en-US" sz="2000" dirty="0">
                <a:solidFill>
                  <a:srgbClr val="000000"/>
                </a:solidFill>
                <a:latin typeface="Times New Roman" panose="02020603050405020304" pitchFamily="18" charset="0"/>
                <a:cs typeface="Times New Roman" panose="02020603050405020304" pitchFamily="18" charset="0"/>
              </a:rPr>
              <a:t>represents a ‘</a:t>
            </a:r>
            <a:r>
              <a:rPr lang="en-US" sz="2000" b="1" dirty="0">
                <a:solidFill>
                  <a:srgbClr val="000000"/>
                </a:solidFill>
                <a:latin typeface="Times New Roman" panose="02020603050405020304" pitchFamily="18" charset="0"/>
                <a:cs typeface="Times New Roman" panose="02020603050405020304" pitchFamily="18" charset="0"/>
              </a:rPr>
              <a:t>license to operate</a:t>
            </a:r>
            <a:r>
              <a:rPr lang="en-US" sz="2000" dirty="0">
                <a:solidFill>
                  <a:srgbClr val="000000"/>
                </a:solidFill>
                <a:latin typeface="Times New Roman" panose="02020603050405020304" pitchFamily="18" charset="0"/>
                <a:cs typeface="Times New Roman" panose="02020603050405020304" pitchFamily="18" charset="0"/>
              </a:rPr>
              <a:t>’ and </a:t>
            </a:r>
            <a:r>
              <a:rPr lang="en-US" sz="2000" b="1" dirty="0">
                <a:solidFill>
                  <a:srgbClr val="000000"/>
                </a:solidFill>
                <a:latin typeface="Times New Roman" panose="02020603050405020304" pitchFamily="18" charset="0"/>
                <a:cs typeface="Times New Roman" panose="02020603050405020304" pitchFamily="18" charset="0"/>
              </a:rPr>
              <a:t>failure</a:t>
            </a:r>
            <a:r>
              <a:rPr lang="en-US" sz="2000" dirty="0">
                <a:solidFill>
                  <a:srgbClr val="000000"/>
                </a:solidFill>
                <a:latin typeface="Times New Roman" panose="02020603050405020304" pitchFamily="18" charset="0"/>
                <a:cs typeface="Times New Roman" panose="02020603050405020304" pitchFamily="18" charset="0"/>
              </a:rPr>
              <a:t> to achieve the level of compliance activities required by the relevant regulator can have a significant </a:t>
            </a:r>
            <a:r>
              <a:rPr lang="en-US" sz="2000" b="1" dirty="0">
                <a:solidFill>
                  <a:srgbClr val="000000"/>
                </a:solidFill>
                <a:latin typeface="Times New Roman" panose="02020603050405020304" pitchFamily="18" charset="0"/>
                <a:cs typeface="Times New Roman" panose="02020603050405020304" pitchFamily="18" charset="0"/>
              </a:rPr>
              <a:t>impact on the reputation </a:t>
            </a:r>
            <a:r>
              <a:rPr lang="en-US" sz="2000" dirty="0">
                <a:solidFill>
                  <a:srgbClr val="000000"/>
                </a:solidFill>
                <a:latin typeface="Times New Roman" panose="02020603050405020304" pitchFamily="18" charset="0"/>
                <a:cs typeface="Times New Roman" panose="02020603050405020304" pitchFamily="18" charset="0"/>
              </a:rPr>
              <a:t>of the organization and substantial consequences for routine business activities.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Impact of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493701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Although most </a:t>
            </a:r>
            <a:r>
              <a:rPr lang="en-US" sz="2000" b="1" dirty="0">
                <a:solidFill>
                  <a:srgbClr val="000000"/>
                </a:solidFill>
                <a:latin typeface="Times New Roman" panose="02020603050405020304" pitchFamily="18" charset="0"/>
                <a:cs typeface="Times New Roman" panose="02020603050405020304" pitchFamily="18" charset="0"/>
              </a:rPr>
              <a:t>standard definitions of risk </a:t>
            </a:r>
            <a:r>
              <a:rPr lang="en-US" sz="2000" dirty="0">
                <a:solidFill>
                  <a:srgbClr val="000000"/>
                </a:solidFill>
                <a:latin typeface="Times New Roman" panose="02020603050405020304" pitchFamily="18" charset="0"/>
                <a:cs typeface="Times New Roman" panose="02020603050405020304" pitchFamily="18" charset="0"/>
              </a:rPr>
              <a:t>refer to risks as </a:t>
            </a:r>
            <a:r>
              <a:rPr lang="en-US" sz="2000" b="1" dirty="0">
                <a:solidFill>
                  <a:srgbClr val="000000"/>
                </a:solidFill>
                <a:latin typeface="Times New Roman" panose="02020603050405020304" pitchFamily="18" charset="0"/>
                <a:cs typeface="Times New Roman" panose="02020603050405020304" pitchFamily="18" charset="0"/>
              </a:rPr>
              <a:t>being attached to corporate objectives</a:t>
            </a:r>
            <a:r>
              <a:rPr lang="en-US" sz="2000" dirty="0">
                <a:solidFill>
                  <a:srgbClr val="000000"/>
                </a:solidFill>
                <a:latin typeface="Times New Roman" panose="02020603050405020304" pitchFamily="18" charset="0"/>
                <a:cs typeface="Times New Roman" panose="02020603050405020304" pitchFamily="18" charset="0"/>
              </a:rPr>
              <a:t>, Figure 2.1 provides an illustration of the options for the </a:t>
            </a:r>
            <a:r>
              <a:rPr lang="en-US" sz="2000" b="1" dirty="0">
                <a:solidFill>
                  <a:srgbClr val="000000"/>
                </a:solidFill>
                <a:latin typeface="Times New Roman" panose="02020603050405020304" pitchFamily="18" charset="0"/>
                <a:cs typeface="Times New Roman" panose="02020603050405020304" pitchFamily="18" charset="0"/>
              </a:rPr>
              <a:t>attachment of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Risks</a:t>
            </a:r>
            <a:r>
              <a:rPr lang="en-US" sz="2000" dirty="0">
                <a:solidFill>
                  <a:srgbClr val="000000"/>
                </a:solidFill>
                <a:latin typeface="Times New Roman" panose="02020603050405020304" pitchFamily="18" charset="0"/>
                <a:cs typeface="Times New Roman" panose="02020603050405020304" pitchFamily="18" charset="0"/>
              </a:rPr>
              <a:t> are shown in the diagram as being </a:t>
            </a:r>
            <a:r>
              <a:rPr lang="en-US" sz="2000" b="1" dirty="0">
                <a:solidFill>
                  <a:srgbClr val="000000"/>
                </a:solidFill>
                <a:latin typeface="Times New Roman" panose="02020603050405020304" pitchFamily="18" charset="0"/>
                <a:cs typeface="Times New Roman" panose="02020603050405020304" pitchFamily="18" charset="0"/>
              </a:rPr>
              <a:t>capable of impacting the key dependencies</a:t>
            </a:r>
            <a:r>
              <a:rPr lang="en-US" sz="2000" dirty="0">
                <a:solidFill>
                  <a:srgbClr val="000000"/>
                </a:solidFill>
                <a:latin typeface="Times New Roman" panose="02020603050405020304" pitchFamily="18" charset="0"/>
                <a:cs typeface="Times New Roman" panose="02020603050405020304" pitchFamily="18" charset="0"/>
              </a:rPr>
              <a:t> that deliver </a:t>
            </a:r>
            <a:r>
              <a:rPr lang="en-US" sz="2000" b="1" dirty="0">
                <a:solidFill>
                  <a:srgbClr val="000000"/>
                </a:solidFill>
                <a:latin typeface="Times New Roman" panose="02020603050405020304" pitchFamily="18" charset="0"/>
                <a:cs typeface="Times New Roman" panose="02020603050405020304" pitchFamily="18" charset="0"/>
              </a:rPr>
              <a:t>the core processes </a:t>
            </a:r>
            <a:r>
              <a:rPr lang="en-US" sz="2000" dirty="0">
                <a:solidFill>
                  <a:srgbClr val="000000"/>
                </a:solidFill>
                <a:latin typeface="Times New Roman" panose="02020603050405020304" pitchFamily="18" charset="0"/>
                <a:cs typeface="Times New Roman" panose="02020603050405020304" pitchFamily="18" charset="0"/>
              </a:rPr>
              <a:t>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Corporate objectives and stakeholder</a:t>
            </a:r>
            <a:r>
              <a:rPr lang="en-US" sz="2000" dirty="0">
                <a:solidFill>
                  <a:srgbClr val="000000"/>
                </a:solidFill>
                <a:latin typeface="Times New Roman" panose="02020603050405020304" pitchFamily="18" charset="0"/>
                <a:cs typeface="Times New Roman" panose="02020603050405020304" pitchFamily="18" charset="0"/>
              </a:rPr>
              <a:t> expectations help define </a:t>
            </a:r>
            <a:r>
              <a:rPr lang="en-US" sz="2000" b="1" dirty="0">
                <a:solidFill>
                  <a:srgbClr val="000000"/>
                </a:solidFill>
                <a:latin typeface="Times New Roman" panose="02020603050405020304" pitchFamily="18" charset="0"/>
                <a:cs typeface="Times New Roman" panose="02020603050405020304" pitchFamily="18" charset="0"/>
              </a:rPr>
              <a:t>the core processes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a:t>
            </a:r>
            <a:r>
              <a:rPr lang="en-US" sz="2000" b="1" dirty="0">
                <a:solidFill>
                  <a:srgbClr val="000000"/>
                </a:solidFill>
                <a:latin typeface="Times New Roman" panose="02020603050405020304" pitchFamily="18" charset="0"/>
                <a:cs typeface="Times New Roman" panose="02020603050405020304" pitchFamily="18" charset="0"/>
              </a:rPr>
              <a:t>core processes are key components </a:t>
            </a:r>
            <a:r>
              <a:rPr lang="en-US" sz="2000" dirty="0">
                <a:solidFill>
                  <a:srgbClr val="000000"/>
                </a:solidFill>
                <a:latin typeface="Times New Roman" panose="02020603050405020304" pitchFamily="18" charset="0"/>
                <a:cs typeface="Times New Roman" panose="02020603050405020304" pitchFamily="18" charset="0"/>
              </a:rPr>
              <a:t>of the existing nature and future enhancement of the business model and can </a:t>
            </a:r>
            <a:r>
              <a:rPr lang="en-US" sz="2000" b="1" dirty="0">
                <a:solidFill>
                  <a:srgbClr val="000000"/>
                </a:solidFill>
                <a:latin typeface="Times New Roman" panose="02020603050405020304" pitchFamily="18" charset="0"/>
                <a:cs typeface="Times New Roman" panose="02020603050405020304" pitchFamily="18" charset="0"/>
              </a:rPr>
              <a:t>relate to operations, tactics and corporate strategy, as well as compliance activities,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843409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580F2BA-FB5C-4F4E-AC8E-646DE0764CEA}"/>
              </a:ext>
            </a:extLst>
          </p:cNvPr>
          <p:cNvPicPr>
            <a:picLocks noChangeAspect="1"/>
          </p:cNvPicPr>
          <p:nvPr/>
        </p:nvPicPr>
        <p:blipFill>
          <a:blip r:embed="rId3"/>
          <a:stretch>
            <a:fillRect/>
          </a:stretch>
        </p:blipFill>
        <p:spPr>
          <a:xfrm>
            <a:off x="1874165" y="1963882"/>
            <a:ext cx="9777507" cy="3882736"/>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7956691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intention</a:t>
            </a:r>
            <a:r>
              <a:rPr lang="en-US" sz="2000" dirty="0">
                <a:solidFill>
                  <a:srgbClr val="000000"/>
                </a:solidFill>
                <a:latin typeface="Times New Roman" panose="02020603050405020304" pitchFamily="18" charset="0"/>
                <a:cs typeface="Times New Roman" panose="02020603050405020304" pitchFamily="18" charset="0"/>
              </a:rPr>
              <a:t> of Figure 2.1 is to </a:t>
            </a:r>
            <a:r>
              <a:rPr lang="en-US" sz="2000" b="1" dirty="0">
                <a:solidFill>
                  <a:srgbClr val="000000"/>
                </a:solidFill>
                <a:latin typeface="Times New Roman" panose="02020603050405020304" pitchFamily="18" charset="0"/>
                <a:cs typeface="Times New Roman" panose="02020603050405020304" pitchFamily="18" charset="0"/>
              </a:rPr>
              <a:t>demonstrate that significant risks </a:t>
            </a:r>
            <a:r>
              <a:rPr lang="en-US" sz="2000" dirty="0">
                <a:solidFill>
                  <a:srgbClr val="000000"/>
                </a:solidFill>
                <a:latin typeface="Times New Roman" panose="02020603050405020304" pitchFamily="18" charset="0"/>
                <a:cs typeface="Times New Roman" panose="02020603050405020304" pitchFamily="18" charset="0"/>
              </a:rPr>
              <a:t>can be attached to </a:t>
            </a:r>
            <a:r>
              <a:rPr lang="en-US" sz="2000" b="1" dirty="0">
                <a:solidFill>
                  <a:srgbClr val="000000"/>
                </a:solidFill>
                <a:latin typeface="Times New Roman" panose="02020603050405020304" pitchFamily="18" charset="0"/>
                <a:cs typeface="Times New Roman" panose="02020603050405020304" pitchFamily="18" charset="0"/>
              </a:rPr>
              <a:t>features of the organization </a:t>
            </a:r>
            <a:r>
              <a:rPr lang="en-US" sz="2000" dirty="0">
                <a:solidFill>
                  <a:srgbClr val="000000"/>
                </a:solidFill>
                <a:latin typeface="Times New Roman" panose="02020603050405020304" pitchFamily="18" charset="0"/>
                <a:cs typeface="Times New Roman" panose="02020603050405020304" pitchFamily="18" charset="0"/>
              </a:rPr>
              <a:t>other than </a:t>
            </a:r>
            <a:r>
              <a:rPr lang="en-US" sz="2000" b="1" dirty="0">
                <a:solidFill>
                  <a:srgbClr val="000000"/>
                </a:solidFill>
                <a:latin typeface="Times New Roman" panose="02020603050405020304" pitchFamily="18" charset="0"/>
                <a:cs typeface="Times New Roman" panose="02020603050405020304" pitchFamily="18" charset="0"/>
              </a:rPr>
              <a:t>corporate objectives</a:t>
            </a:r>
            <a:r>
              <a:rPr lang="en-US" sz="2000" dirty="0">
                <a:solidFill>
                  <a:srgbClr val="000000"/>
                </a:solidFill>
                <a:latin typeface="Times New Roman" panose="02020603050405020304" pitchFamily="18" charset="0"/>
                <a:cs typeface="Times New Roman" panose="02020603050405020304" pitchFamily="18" charset="0"/>
              </a:rPr>
              <a:t>.</a:t>
            </a:r>
          </a:p>
          <a:p>
            <a:pPr algn="just">
              <a:defRPr/>
            </a:pP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Significant risks </a:t>
            </a:r>
            <a:r>
              <a:rPr lang="en-US" sz="2000" dirty="0">
                <a:solidFill>
                  <a:srgbClr val="000000"/>
                </a:solidFill>
                <a:latin typeface="Times New Roman" panose="02020603050405020304" pitchFamily="18" charset="0"/>
                <a:cs typeface="Times New Roman" panose="02020603050405020304" pitchFamily="18" charset="0"/>
              </a:rPr>
              <a:t>can be identified by </a:t>
            </a:r>
            <a:r>
              <a:rPr lang="en-US" sz="2000" b="1" dirty="0">
                <a:solidFill>
                  <a:srgbClr val="000000"/>
                </a:solidFill>
                <a:latin typeface="Times New Roman" panose="02020603050405020304" pitchFamily="18" charset="0"/>
                <a:cs typeface="Times New Roman" panose="02020603050405020304" pitchFamily="18" charset="0"/>
              </a:rPr>
              <a:t>considering the key dependencies </a:t>
            </a:r>
            <a:r>
              <a:rPr lang="en-US" sz="2000" dirty="0">
                <a:solidFill>
                  <a:srgbClr val="000000"/>
                </a:solidFill>
                <a:latin typeface="Times New Roman" panose="02020603050405020304" pitchFamily="18" charset="0"/>
                <a:cs typeface="Times New Roman" panose="02020603050405020304" pitchFamily="18" charset="0"/>
              </a:rPr>
              <a:t>of the organization, </a:t>
            </a:r>
            <a:r>
              <a:rPr lang="en-US" sz="2000" b="1" dirty="0">
                <a:solidFill>
                  <a:srgbClr val="000000"/>
                </a:solidFill>
                <a:latin typeface="Times New Roman" panose="02020603050405020304" pitchFamily="18" charset="0"/>
                <a:cs typeface="Times New Roman" panose="02020603050405020304" pitchFamily="18" charset="0"/>
              </a:rPr>
              <a:t>the corporate objectives </a:t>
            </a:r>
            <a:r>
              <a:rPr lang="en-US" sz="2000" dirty="0">
                <a:solidFill>
                  <a:srgbClr val="000000"/>
                </a:solidFill>
                <a:latin typeface="Times New Roman" panose="02020603050405020304" pitchFamily="18" charset="0"/>
                <a:cs typeface="Times New Roman" panose="02020603050405020304" pitchFamily="18" charset="0"/>
              </a:rPr>
              <a:t>and/or </a:t>
            </a:r>
            <a:r>
              <a:rPr lang="en-US" sz="2000" b="1" dirty="0">
                <a:solidFill>
                  <a:srgbClr val="000000"/>
                </a:solidFill>
                <a:latin typeface="Times New Roman" panose="02020603050405020304" pitchFamily="18" charset="0"/>
                <a:cs typeface="Times New Roman" panose="02020603050405020304" pitchFamily="18" charset="0"/>
              </a:rPr>
              <a:t>the stakeholder expectations</a:t>
            </a:r>
            <a:r>
              <a:rPr lang="en-US" sz="2000" dirty="0">
                <a:solidFill>
                  <a:srgbClr val="000000"/>
                </a:solidFill>
                <a:latin typeface="Times New Roman" panose="02020603050405020304" pitchFamily="18" charset="0"/>
                <a:cs typeface="Times New Roman" panose="02020603050405020304" pitchFamily="18" charset="0"/>
              </a:rPr>
              <a:t>, as well as by analysis of the </a:t>
            </a:r>
            <a:r>
              <a:rPr lang="en-US" sz="2000" b="1" dirty="0">
                <a:solidFill>
                  <a:srgbClr val="000000"/>
                </a:solidFill>
                <a:latin typeface="Times New Roman" panose="02020603050405020304" pitchFamily="18" charset="0"/>
                <a:cs typeface="Times New Roman" panose="02020603050405020304" pitchFamily="18" charset="0"/>
              </a:rPr>
              <a:t>core processes</a:t>
            </a:r>
            <a:r>
              <a:rPr lang="en-US" sz="2000" dirty="0">
                <a:solidFill>
                  <a:srgbClr val="000000"/>
                </a:solidFill>
                <a:latin typeface="Times New Roman" panose="02020603050405020304" pitchFamily="18" charset="0"/>
                <a:cs typeface="Times New Roman" panose="02020603050405020304" pitchFamily="18" charset="0"/>
              </a:rPr>
              <a:t>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the failure of </a:t>
            </a:r>
            <a:r>
              <a:rPr lang="en-US" sz="2000" b="1" dirty="0">
                <a:solidFill>
                  <a:srgbClr val="000000"/>
                </a:solidFill>
                <a:latin typeface="Times New Roman" panose="02020603050405020304" pitchFamily="18" charset="0"/>
                <a:cs typeface="Times New Roman" panose="02020603050405020304" pitchFamily="18" charset="0"/>
              </a:rPr>
              <a:t>Northern Rock </a:t>
            </a:r>
            <a:r>
              <a:rPr lang="en-US" sz="2000" dirty="0">
                <a:solidFill>
                  <a:srgbClr val="000000"/>
                </a:solidFill>
                <a:latin typeface="Times New Roman" panose="02020603050405020304" pitchFamily="18" charset="0"/>
                <a:cs typeface="Times New Roman" panose="02020603050405020304" pitchFamily="18" charset="0"/>
              </a:rPr>
              <a:t>occurred because the </a:t>
            </a:r>
            <a:r>
              <a:rPr lang="en-US" sz="2000" b="1" dirty="0">
                <a:solidFill>
                  <a:srgbClr val="000000"/>
                </a:solidFill>
                <a:latin typeface="Times New Roman" panose="02020603050405020304" pitchFamily="18" charset="0"/>
                <a:cs typeface="Times New Roman" panose="02020603050405020304" pitchFamily="18" charset="0"/>
              </a:rPr>
              <a:t>wholesale</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money markets,</a:t>
            </a:r>
            <a:r>
              <a:rPr lang="en-US" sz="2000" dirty="0">
                <a:solidFill>
                  <a:srgbClr val="000000"/>
                </a:solidFill>
                <a:latin typeface="Times New Roman" panose="02020603050405020304" pitchFamily="18" charset="0"/>
                <a:cs typeface="Times New Roman" panose="02020603050405020304" pitchFamily="18" charset="0"/>
              </a:rPr>
              <a:t> on which the bank depended, stopped functioning.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216905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1938992"/>
          </a:xfrm>
          <a:prstGeom prst="rect">
            <a:avLst/>
          </a:prstGeom>
          <a:noFill/>
        </p:spPr>
        <p:txBody>
          <a:bodyPr wrap="square">
            <a:spAutoFit/>
          </a:bodyPr>
          <a:lstStyle/>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Another way </a:t>
            </a:r>
            <a:r>
              <a:rPr lang="en-US" sz="2000" dirty="0">
                <a:solidFill>
                  <a:srgbClr val="000000"/>
                </a:solidFill>
                <a:latin typeface="Times New Roman" panose="02020603050405020304" pitchFamily="18" charset="0"/>
                <a:cs typeface="Times New Roman" panose="02020603050405020304" pitchFamily="18" charset="0"/>
              </a:rPr>
              <a:t>of viewing the concept of attachment of risks is to consider that the features shown in Figure 2.1 </a:t>
            </a:r>
            <a:r>
              <a:rPr lang="en-US" sz="2000" b="1" dirty="0">
                <a:solidFill>
                  <a:srgbClr val="000000"/>
                </a:solidFill>
                <a:latin typeface="Times New Roman" panose="02020603050405020304" pitchFamily="18" charset="0"/>
                <a:cs typeface="Times New Roman" panose="02020603050405020304" pitchFamily="18" charset="0"/>
              </a:rPr>
              <a:t>offer alternative starting points for undertaking a risk assessment</a:t>
            </a:r>
            <a:r>
              <a:rPr lang="en-US" sz="2000" dirty="0">
                <a:solidFill>
                  <a:srgbClr val="000000"/>
                </a:solidFill>
                <a:latin typeface="Times New Roman" panose="02020603050405020304" pitchFamily="18" charset="0"/>
                <a:cs typeface="Times New Roman" panose="02020603050405020304" pitchFamily="18" charset="0"/>
              </a:rPr>
              <a:t>.</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a risk assessment can be undertaken by asking ‘</a:t>
            </a:r>
            <a:r>
              <a:rPr lang="en-US" sz="2000" b="1" dirty="0">
                <a:solidFill>
                  <a:srgbClr val="000000"/>
                </a:solidFill>
                <a:latin typeface="Times New Roman" panose="02020603050405020304" pitchFamily="18" charset="0"/>
                <a:cs typeface="Times New Roman" panose="02020603050405020304" pitchFamily="18" charset="0"/>
              </a:rPr>
              <a:t>what do stakeholders expect of us?’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b="1" dirty="0">
                <a:solidFill>
                  <a:srgbClr val="000000"/>
                </a:solidFill>
                <a:latin typeface="Times New Roman" panose="02020603050405020304" pitchFamily="18" charset="0"/>
                <a:cs typeface="Times New Roman" panose="02020603050405020304" pitchFamily="18" charset="0"/>
              </a:rPr>
              <a:t>what risks could impact the delivery of those stakeholder expectations?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1717279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the build-up to the recent financial crisis, banks and other financial institutions established </a:t>
            </a:r>
            <a:r>
              <a:rPr lang="en-US" sz="2000" b="1" dirty="0">
                <a:solidFill>
                  <a:srgbClr val="000000"/>
                </a:solidFill>
                <a:latin typeface="Times New Roman" panose="02020603050405020304" pitchFamily="18" charset="0"/>
                <a:cs typeface="Times New Roman" panose="02020603050405020304" pitchFamily="18" charset="0"/>
              </a:rPr>
              <a:t>operational and strategic objectives.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By analyzing these objectives and identifying the risks that could prevent the achievement of them, risk management made </a:t>
            </a:r>
            <a:r>
              <a:rPr lang="en-US" sz="2000" b="1" dirty="0">
                <a:solidFill>
                  <a:srgbClr val="000000"/>
                </a:solidFill>
                <a:latin typeface="Times New Roman" panose="02020603050405020304" pitchFamily="18" charset="0"/>
                <a:cs typeface="Times New Roman" panose="02020603050405020304" pitchFamily="18" charset="0"/>
              </a:rPr>
              <a:t>a contribution to the achievement of the high-risk objectives that ultimately led to the failure of the organizations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To be useful to the organization, the corporate objectives should be presented </a:t>
            </a:r>
            <a:r>
              <a:rPr lang="en-US" sz="2000" b="1" dirty="0">
                <a:solidFill>
                  <a:srgbClr val="000000"/>
                </a:solidFill>
                <a:latin typeface="Times New Roman" panose="02020603050405020304" pitchFamily="18" charset="0"/>
                <a:cs typeface="Times New Roman" panose="02020603050405020304" pitchFamily="18" charset="0"/>
              </a:rPr>
              <a:t>as a full statement of the short-, medium- and long-term aims</a:t>
            </a:r>
            <a:r>
              <a:rPr lang="en-US" sz="2000" dirty="0">
                <a:solidFill>
                  <a:srgbClr val="000000"/>
                </a:solidFill>
                <a:latin typeface="Times New Roman" panose="02020603050405020304" pitchFamily="18" charset="0"/>
                <a:cs typeface="Times New Roman" panose="02020603050405020304" pitchFamily="18" charset="0"/>
              </a:rPr>
              <a:t> of the organization.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430925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5078313"/>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Internal, annual,</a:t>
            </a:r>
            <a:r>
              <a:rPr lang="en-US" sz="2000" dirty="0">
                <a:solidFill>
                  <a:srgbClr val="000000"/>
                </a:solidFill>
                <a:latin typeface="Times New Roman" panose="02020603050405020304" pitchFamily="18" charset="0"/>
                <a:cs typeface="Times New Roman" panose="02020603050405020304" pitchFamily="18" charset="0"/>
              </a:rPr>
              <a:t> change objectives are usually inadequate, because </a:t>
            </a:r>
            <a:r>
              <a:rPr lang="en-US" sz="2000" b="1" dirty="0">
                <a:solidFill>
                  <a:srgbClr val="000000"/>
                </a:solidFill>
                <a:latin typeface="Times New Roman" panose="02020603050405020304" pitchFamily="18" charset="0"/>
                <a:cs typeface="Times New Roman" panose="02020603050405020304" pitchFamily="18" charset="0"/>
              </a:rPr>
              <a:t>they may fail to fully identify the operational (or efficiency), change (or competition) and strategic (or leadership) requirements of the organization.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most important </a:t>
            </a:r>
            <a:r>
              <a:rPr lang="en-US" sz="2000" b="1" dirty="0">
                <a:solidFill>
                  <a:srgbClr val="000000"/>
                </a:solidFill>
                <a:latin typeface="Times New Roman" panose="02020603050405020304" pitchFamily="18" charset="0"/>
                <a:cs typeface="Times New Roman" panose="02020603050405020304" pitchFamily="18" charset="0"/>
              </a:rPr>
              <a:t>disadvantage</a:t>
            </a:r>
            <a:r>
              <a:rPr lang="en-US" sz="2000" dirty="0">
                <a:solidFill>
                  <a:srgbClr val="000000"/>
                </a:solidFill>
                <a:latin typeface="Times New Roman" panose="02020603050405020304" pitchFamily="18" charset="0"/>
                <a:cs typeface="Times New Roman" panose="02020603050405020304" pitchFamily="18" charset="0"/>
              </a:rPr>
              <a:t> associated with the ‘</a:t>
            </a:r>
            <a:r>
              <a:rPr lang="en-US" sz="2000" b="1" dirty="0">
                <a:solidFill>
                  <a:srgbClr val="000000"/>
                </a:solidFill>
                <a:latin typeface="Times New Roman" panose="02020603050405020304" pitchFamily="18" charset="0"/>
                <a:cs typeface="Times New Roman" panose="02020603050405020304" pitchFamily="18" charset="0"/>
              </a:rPr>
              <a:t>objectives-driven’</a:t>
            </a:r>
            <a:r>
              <a:rPr lang="en-US" sz="2000" dirty="0">
                <a:solidFill>
                  <a:srgbClr val="000000"/>
                </a:solidFill>
                <a:latin typeface="Times New Roman" panose="02020603050405020304" pitchFamily="18" charset="0"/>
                <a:cs typeface="Times New Roman" panose="02020603050405020304" pitchFamily="18" charset="0"/>
              </a:rPr>
              <a:t> approach to risk and risk management is </a:t>
            </a:r>
            <a:r>
              <a:rPr lang="en-US" sz="2000" b="1" dirty="0">
                <a:solidFill>
                  <a:srgbClr val="000000"/>
                </a:solidFill>
                <a:latin typeface="Times New Roman" panose="02020603050405020304" pitchFamily="18" charset="0"/>
                <a:cs typeface="Times New Roman" panose="02020603050405020304" pitchFamily="18" charset="0"/>
              </a:rPr>
              <a:t>the danger of considering risks out of the context</a:t>
            </a:r>
            <a:r>
              <a:rPr lang="en-US" sz="2000" dirty="0">
                <a:solidFill>
                  <a:srgbClr val="000000"/>
                </a:solidFill>
                <a:latin typeface="Times New Roman" panose="02020603050405020304" pitchFamily="18" charset="0"/>
                <a:cs typeface="Times New Roman" panose="02020603050405020304" pitchFamily="18" charset="0"/>
              </a:rPr>
              <a:t> that gave rise to them.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using this ‘objectives-driven’ approach facilitates the analysis of risks in relation to the positive and uncertain aspects of the events that may occur, as well as facilitating the analysis of the negative and compliance aspects.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Attachment of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3419157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Another feature of risk and risk management is </a:t>
            </a:r>
            <a:r>
              <a:rPr lang="en-US" sz="2000" b="1" dirty="0">
                <a:solidFill>
                  <a:srgbClr val="000000"/>
                </a:solidFill>
                <a:latin typeface="Times New Roman" panose="02020603050405020304" pitchFamily="18" charset="0"/>
                <a:cs typeface="Times New Roman" panose="02020603050405020304" pitchFamily="18" charset="0"/>
              </a:rPr>
              <a:t>that many risks are taken by organizations in order to achieve a reward.</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Figure 2.2 illustrates the relationship </a:t>
            </a:r>
            <a:r>
              <a:rPr lang="en-US" sz="2000" b="1" dirty="0">
                <a:solidFill>
                  <a:srgbClr val="000000"/>
                </a:solidFill>
                <a:latin typeface="Times New Roman" panose="02020603050405020304" pitchFamily="18" charset="0"/>
                <a:cs typeface="Times New Roman" panose="02020603050405020304" pitchFamily="18" charset="0"/>
              </a:rPr>
              <a:t>between the level of risk and the anticipated size of reward.</a:t>
            </a:r>
            <a:r>
              <a:rPr lang="en-US" sz="2000" dirty="0">
                <a:solidFill>
                  <a:srgbClr val="000000"/>
                </a:solidFill>
                <a:latin typeface="Times New Roman" panose="02020603050405020304" pitchFamily="18" charset="0"/>
                <a:cs typeface="Times New Roman" panose="02020603050405020304" pitchFamily="18" charset="0"/>
              </a:rPr>
              <a:t> A business will launch a new product because it believes that greater profit is available from the successful marketing of that product.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a:t>
            </a:r>
            <a:r>
              <a:rPr lang="en-US" sz="2000" b="1" dirty="0">
                <a:solidFill>
                  <a:srgbClr val="000000"/>
                </a:solidFill>
                <a:latin typeface="Times New Roman" panose="02020603050405020304" pitchFamily="18" charset="0"/>
                <a:cs typeface="Times New Roman" panose="02020603050405020304" pitchFamily="18" charset="0"/>
              </a:rPr>
              <a:t>launching a new product</a:t>
            </a:r>
            <a:r>
              <a:rPr lang="en-US" sz="2000" dirty="0">
                <a:solidFill>
                  <a:srgbClr val="000000"/>
                </a:solidFill>
                <a:latin typeface="Times New Roman" panose="02020603050405020304" pitchFamily="18" charset="0"/>
                <a:cs typeface="Times New Roman" panose="02020603050405020304" pitchFamily="18" charset="0"/>
              </a:rPr>
              <a:t>, the organization will put </a:t>
            </a:r>
            <a:r>
              <a:rPr lang="en-US" sz="2000" b="1" dirty="0">
                <a:solidFill>
                  <a:srgbClr val="000000"/>
                </a:solidFill>
                <a:latin typeface="Times New Roman" panose="02020603050405020304" pitchFamily="18" charset="0"/>
                <a:cs typeface="Times New Roman" panose="02020603050405020304" pitchFamily="18" charset="0"/>
              </a:rPr>
              <a:t>resources at risk because </a:t>
            </a:r>
            <a:r>
              <a:rPr lang="en-US" sz="2000" dirty="0">
                <a:solidFill>
                  <a:srgbClr val="000000"/>
                </a:solidFill>
                <a:latin typeface="Times New Roman" panose="02020603050405020304" pitchFamily="18" charset="0"/>
                <a:cs typeface="Times New Roman" panose="02020603050405020304" pitchFamily="18" charset="0"/>
              </a:rPr>
              <a:t>it has decided that a </a:t>
            </a:r>
            <a:r>
              <a:rPr lang="en-US" sz="2000" b="1" dirty="0">
                <a:solidFill>
                  <a:srgbClr val="000000"/>
                </a:solidFill>
                <a:latin typeface="Times New Roman" panose="02020603050405020304" pitchFamily="18" charset="0"/>
                <a:cs typeface="Times New Roman" panose="02020603050405020304" pitchFamily="18" charset="0"/>
              </a:rPr>
              <a:t>certain amount of risk </a:t>
            </a:r>
            <a:r>
              <a:rPr lang="en-US" sz="2000" dirty="0">
                <a:solidFill>
                  <a:srgbClr val="000000"/>
                </a:solidFill>
                <a:latin typeface="Times New Roman" panose="02020603050405020304" pitchFamily="18" charset="0"/>
                <a:cs typeface="Times New Roman" panose="02020603050405020304" pitchFamily="18" charset="0"/>
              </a:rPr>
              <a:t>taking is appropriate.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value at risk </a:t>
            </a:r>
            <a:r>
              <a:rPr lang="en-US" sz="2000" dirty="0">
                <a:solidFill>
                  <a:srgbClr val="000000"/>
                </a:solidFill>
                <a:latin typeface="Times New Roman" panose="02020603050405020304" pitchFamily="18" charset="0"/>
                <a:cs typeface="Times New Roman" panose="02020603050405020304" pitchFamily="18" charset="0"/>
              </a:rPr>
              <a:t>represents </a:t>
            </a:r>
            <a:r>
              <a:rPr lang="en-US" sz="2000" b="1" dirty="0">
                <a:solidFill>
                  <a:srgbClr val="000000"/>
                </a:solidFill>
                <a:latin typeface="Times New Roman" panose="02020603050405020304" pitchFamily="18" charset="0"/>
                <a:cs typeface="Times New Roman" panose="02020603050405020304" pitchFamily="18" charset="0"/>
              </a:rPr>
              <a:t>the risk appetite of the organization </a:t>
            </a:r>
            <a:r>
              <a:rPr lang="en-US" sz="2000" dirty="0">
                <a:solidFill>
                  <a:srgbClr val="000000"/>
                </a:solidFill>
                <a:latin typeface="Times New Roman" panose="02020603050405020304" pitchFamily="18" charset="0"/>
                <a:cs typeface="Times New Roman" panose="02020603050405020304" pitchFamily="18" charset="0"/>
              </a:rPr>
              <a:t>with respect to the </a:t>
            </a:r>
            <a:r>
              <a:rPr lang="en-US" sz="2000" b="1" dirty="0">
                <a:solidFill>
                  <a:srgbClr val="000000"/>
                </a:solidFill>
                <a:latin typeface="Times New Roman" panose="02020603050405020304" pitchFamily="18" charset="0"/>
                <a:cs typeface="Times New Roman" panose="02020603050405020304" pitchFamily="18" charset="0"/>
              </a:rPr>
              <a:t>activity that it is undertaking</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3018309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When an organization </a:t>
            </a:r>
            <a:r>
              <a:rPr lang="en-US" sz="2000" b="1" dirty="0">
                <a:solidFill>
                  <a:srgbClr val="000000"/>
                </a:solidFill>
                <a:latin typeface="Times New Roman" panose="02020603050405020304" pitchFamily="18" charset="0"/>
                <a:cs typeface="Times New Roman" panose="02020603050405020304" pitchFamily="18" charset="0"/>
              </a:rPr>
              <a:t>puts value at risk in this way</a:t>
            </a:r>
            <a:r>
              <a:rPr lang="en-US" sz="2000" dirty="0">
                <a:solidFill>
                  <a:srgbClr val="000000"/>
                </a:solidFill>
                <a:latin typeface="Times New Roman" panose="02020603050405020304" pitchFamily="18" charset="0"/>
                <a:cs typeface="Times New Roman" panose="02020603050405020304" pitchFamily="18" charset="0"/>
              </a:rPr>
              <a:t>, it should do so with </a:t>
            </a:r>
            <a:r>
              <a:rPr lang="en-US" sz="2000" b="1" dirty="0">
                <a:solidFill>
                  <a:srgbClr val="000000"/>
                </a:solidFill>
                <a:latin typeface="Times New Roman" panose="02020603050405020304" pitchFamily="18" charset="0"/>
                <a:cs typeface="Times New Roman" panose="02020603050405020304" pitchFamily="18" charset="0"/>
              </a:rPr>
              <a:t>the full knowledge of the risk exposure</a:t>
            </a:r>
            <a:r>
              <a:rPr lang="en-US" sz="2000" dirty="0">
                <a:solidFill>
                  <a:srgbClr val="000000"/>
                </a:solidFill>
                <a:latin typeface="Times New Roman" panose="02020603050405020304" pitchFamily="18" charset="0"/>
                <a:cs typeface="Times New Roman" panose="02020603050405020304" pitchFamily="18" charset="0"/>
              </a:rPr>
              <a:t> and it should be </a:t>
            </a:r>
            <a:r>
              <a:rPr lang="en-US" sz="2000" b="1" dirty="0">
                <a:solidFill>
                  <a:srgbClr val="000000"/>
                </a:solidFill>
                <a:latin typeface="Times New Roman" panose="02020603050405020304" pitchFamily="18" charset="0"/>
                <a:cs typeface="Times New Roman" panose="02020603050405020304" pitchFamily="18" charset="0"/>
              </a:rPr>
              <a:t>satisfied that the risk exposure is within the appetite of the organization.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Even more important, it should ensure that it has </a:t>
            </a:r>
            <a:r>
              <a:rPr lang="en-US" sz="2000" b="1" dirty="0">
                <a:solidFill>
                  <a:srgbClr val="000000"/>
                </a:solidFill>
                <a:latin typeface="Times New Roman" panose="02020603050405020304" pitchFamily="18" charset="0"/>
                <a:cs typeface="Times New Roman" panose="02020603050405020304" pitchFamily="18" charset="0"/>
              </a:rPr>
              <a:t>sufficient resources to cover the risk exposure</a:t>
            </a:r>
            <a:r>
              <a:rPr lang="en-US" sz="2000" dirty="0">
                <a:solidFill>
                  <a:srgbClr val="000000"/>
                </a:solidFill>
                <a:latin typeface="Times New Roman" panose="02020603050405020304" pitchFamily="18" charset="0"/>
                <a:cs typeface="Times New Roman" panose="02020603050405020304" pitchFamily="18" charset="0"/>
              </a:rPr>
              <a:t>. In other words, the risk exposure </a:t>
            </a:r>
            <a:r>
              <a:rPr lang="en-US" sz="2000" b="1" dirty="0">
                <a:solidFill>
                  <a:srgbClr val="000000"/>
                </a:solidFill>
                <a:latin typeface="Times New Roman" panose="02020603050405020304" pitchFamily="18" charset="0"/>
                <a:cs typeface="Times New Roman" panose="02020603050405020304" pitchFamily="18" charset="0"/>
              </a:rPr>
              <a:t>should be quantified, the appetite to take that level of risk should be confirmed</a:t>
            </a:r>
            <a:r>
              <a:rPr lang="en-US" sz="2000" dirty="0">
                <a:solidFill>
                  <a:srgbClr val="000000"/>
                </a:solidFill>
                <a:latin typeface="Times New Roman" panose="02020603050405020304" pitchFamily="18" charset="0"/>
                <a:cs typeface="Times New Roman" panose="02020603050405020304" pitchFamily="18" charset="0"/>
              </a:rPr>
              <a:t>, and the capacity of the organization to withstand any </a:t>
            </a:r>
            <a:r>
              <a:rPr lang="en-US" sz="2000" b="1" dirty="0">
                <a:solidFill>
                  <a:srgbClr val="000000"/>
                </a:solidFill>
                <a:latin typeface="Times New Roman" panose="02020603050405020304" pitchFamily="18" charset="0"/>
                <a:cs typeface="Times New Roman" panose="02020603050405020304" pitchFamily="18" charset="0"/>
              </a:rPr>
              <a:t>foreseeable adverse consequences </a:t>
            </a:r>
            <a:r>
              <a:rPr lang="en-US" sz="2000" dirty="0">
                <a:solidFill>
                  <a:srgbClr val="000000"/>
                </a:solidFill>
                <a:latin typeface="Times New Roman" panose="02020603050405020304" pitchFamily="18" charset="0"/>
                <a:cs typeface="Times New Roman" panose="02020603050405020304" pitchFamily="18" charset="0"/>
              </a:rPr>
              <a:t>should be clearly established.</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Not all business activities will </a:t>
            </a:r>
            <a:r>
              <a:rPr lang="en-US" sz="2000" b="1" dirty="0">
                <a:solidFill>
                  <a:srgbClr val="000000"/>
                </a:solidFill>
                <a:latin typeface="Times New Roman" panose="02020603050405020304" pitchFamily="18" charset="0"/>
                <a:cs typeface="Times New Roman" panose="02020603050405020304" pitchFamily="18" charset="0"/>
              </a:rPr>
              <a:t>offer the same return </a:t>
            </a:r>
            <a:r>
              <a:rPr lang="en-US" sz="2000" dirty="0">
                <a:solidFill>
                  <a:srgbClr val="000000"/>
                </a:solidFill>
                <a:latin typeface="Times New Roman" panose="02020603050405020304" pitchFamily="18" charset="0"/>
                <a:cs typeface="Times New Roman" panose="02020603050405020304" pitchFamily="18" charset="0"/>
              </a:rPr>
              <a:t>for the </a:t>
            </a:r>
            <a:r>
              <a:rPr lang="en-US" sz="2000" b="1" dirty="0">
                <a:solidFill>
                  <a:srgbClr val="000000"/>
                </a:solidFill>
                <a:latin typeface="Times New Roman" panose="02020603050405020304" pitchFamily="18" charset="0"/>
                <a:cs typeface="Times New Roman" panose="02020603050405020304" pitchFamily="18" charset="0"/>
              </a:rPr>
              <a:t>same level of risk taken</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Start-up operations </a:t>
            </a:r>
            <a:r>
              <a:rPr lang="en-US" sz="2000" dirty="0">
                <a:solidFill>
                  <a:srgbClr val="000000"/>
                </a:solidFill>
                <a:latin typeface="Times New Roman" panose="02020603050405020304" pitchFamily="18" charset="0"/>
                <a:cs typeface="Times New Roman" panose="02020603050405020304" pitchFamily="18" charset="0"/>
              </a:rPr>
              <a:t>are usually </a:t>
            </a:r>
            <a:r>
              <a:rPr lang="en-US" sz="2000" b="1" dirty="0">
                <a:solidFill>
                  <a:srgbClr val="000000"/>
                </a:solidFill>
                <a:latin typeface="Times New Roman" panose="02020603050405020304" pitchFamily="18" charset="0"/>
                <a:cs typeface="Times New Roman" panose="02020603050405020304" pitchFamily="18" charset="0"/>
              </a:rPr>
              <a:t>high risk </a:t>
            </a:r>
            <a:r>
              <a:rPr lang="en-US" sz="2000" dirty="0">
                <a:solidFill>
                  <a:srgbClr val="000000"/>
                </a:solidFill>
                <a:latin typeface="Times New Roman" panose="02020603050405020304" pitchFamily="18" charset="0"/>
                <a:cs typeface="Times New Roman" panose="02020603050405020304" pitchFamily="18" charset="0"/>
              </a:rPr>
              <a:t>and the </a:t>
            </a:r>
            <a:r>
              <a:rPr lang="en-US" sz="2000" b="1" dirty="0">
                <a:solidFill>
                  <a:srgbClr val="000000"/>
                </a:solidFill>
                <a:latin typeface="Times New Roman" panose="02020603050405020304" pitchFamily="18" charset="0"/>
                <a:cs typeface="Times New Roman" panose="02020603050405020304" pitchFamily="18" charset="0"/>
              </a:rPr>
              <a:t>initial expected return may be low.</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8157515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827073" y="2093310"/>
            <a:ext cx="3155035"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Figure 2.2 demonstrates the probable risk versus </a:t>
            </a:r>
            <a:r>
              <a:rPr lang="en-US" sz="2000" b="1" dirty="0">
                <a:solidFill>
                  <a:srgbClr val="000000"/>
                </a:solidFill>
                <a:latin typeface="Times New Roman" panose="02020603050405020304" pitchFamily="18" charset="0"/>
                <a:cs typeface="Times New Roman" panose="02020603050405020304" pitchFamily="18" charset="0"/>
              </a:rPr>
              <a:t>reward development </a:t>
            </a:r>
            <a:r>
              <a:rPr lang="en-US" sz="2000" dirty="0">
                <a:solidFill>
                  <a:srgbClr val="000000"/>
                </a:solidFill>
                <a:latin typeface="Times New Roman" panose="02020603050405020304" pitchFamily="18" charset="0"/>
                <a:cs typeface="Times New Roman" panose="02020603050405020304" pitchFamily="18" charset="0"/>
              </a:rPr>
              <a:t>for a new organization or a new product. The activity will commence in the bottom right-hand corner as a start-up operation, which is </a:t>
            </a:r>
            <a:r>
              <a:rPr lang="en-US" sz="2000" b="1" dirty="0">
                <a:solidFill>
                  <a:srgbClr val="000000"/>
                </a:solidFill>
                <a:latin typeface="Times New Roman" panose="02020603050405020304" pitchFamily="18" charset="0"/>
                <a:cs typeface="Times New Roman" panose="02020603050405020304" pitchFamily="18" charset="0"/>
              </a:rPr>
              <a:t>high risk and low return.</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pic>
        <p:nvPicPr>
          <p:cNvPr id="7" name="Picture 6">
            <a:extLst>
              <a:ext uri="{FF2B5EF4-FFF2-40B4-BE49-F238E27FC236}">
                <a16:creationId xmlns:a16="http://schemas.microsoft.com/office/drawing/2014/main" id="{AF35905C-DCDA-4F9A-92A8-6CFBCF22D5AE}"/>
              </a:ext>
            </a:extLst>
          </p:cNvPr>
          <p:cNvPicPr>
            <a:picLocks noChangeAspect="1"/>
          </p:cNvPicPr>
          <p:nvPr/>
        </p:nvPicPr>
        <p:blipFill>
          <a:blip r:embed="rId7"/>
          <a:stretch>
            <a:fillRect/>
          </a:stretch>
        </p:blipFill>
        <p:spPr>
          <a:xfrm>
            <a:off x="5076292" y="1882057"/>
            <a:ext cx="6644653" cy="4029805"/>
          </a:xfrm>
          <a:prstGeom prst="rect">
            <a:avLst/>
          </a:prstGeom>
        </p:spPr>
      </p:pic>
    </p:spTree>
    <p:extLst>
      <p:ext uri="{BB962C8B-B14F-4D97-AF65-F5344CB8AC3E}">
        <p14:creationId xmlns:p14="http://schemas.microsoft.com/office/powerpoint/2010/main" val="16511553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4154984"/>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growth phase </a:t>
            </a:r>
            <a:r>
              <a:rPr lang="en-US" sz="2000" dirty="0">
                <a:solidFill>
                  <a:srgbClr val="000000"/>
                </a:solidFill>
                <a:latin typeface="Times New Roman" panose="02020603050405020304" pitchFamily="18" charset="0"/>
                <a:cs typeface="Times New Roman" panose="02020603050405020304" pitchFamily="18" charset="0"/>
              </a:rPr>
              <a:t>for the business or product. As the </a:t>
            </a:r>
            <a:r>
              <a:rPr lang="en-US" sz="2000" b="1" dirty="0">
                <a:solidFill>
                  <a:srgbClr val="000000"/>
                </a:solidFill>
                <a:latin typeface="Times New Roman" panose="02020603050405020304" pitchFamily="18" charset="0"/>
                <a:cs typeface="Times New Roman" panose="02020603050405020304" pitchFamily="18" charset="0"/>
              </a:rPr>
              <a:t>investment matures</a:t>
            </a:r>
            <a:r>
              <a:rPr lang="en-US" sz="2000" dirty="0">
                <a:solidFill>
                  <a:srgbClr val="000000"/>
                </a:solidFill>
                <a:latin typeface="Times New Roman" panose="02020603050405020304" pitchFamily="18" charset="0"/>
                <a:cs typeface="Times New Roman" panose="02020603050405020304" pitchFamily="18" charset="0"/>
              </a:rPr>
              <a:t>, the reward </a:t>
            </a:r>
            <a:r>
              <a:rPr lang="en-US" sz="2000" b="1" dirty="0">
                <a:solidFill>
                  <a:srgbClr val="000000"/>
                </a:solidFill>
                <a:latin typeface="Times New Roman" panose="02020603050405020304" pitchFamily="18" charset="0"/>
                <a:cs typeface="Times New Roman" panose="02020603050405020304" pitchFamily="18" charset="0"/>
              </a:rPr>
              <a:t>may remain high</a:t>
            </a:r>
            <a:r>
              <a:rPr lang="en-US" sz="2000" dirty="0">
                <a:solidFill>
                  <a:srgbClr val="000000"/>
                </a:solidFill>
                <a:latin typeface="Times New Roman" panose="02020603050405020304" pitchFamily="18" charset="0"/>
                <a:cs typeface="Times New Roman" panose="02020603050405020304" pitchFamily="18" charset="0"/>
              </a:rPr>
              <a:t>, but the </a:t>
            </a:r>
            <a:r>
              <a:rPr lang="en-US" sz="2000" b="1" dirty="0">
                <a:solidFill>
                  <a:srgbClr val="000000"/>
                </a:solidFill>
                <a:latin typeface="Times New Roman" panose="02020603050405020304" pitchFamily="18" charset="0"/>
                <a:cs typeface="Times New Roman" panose="02020603050405020304" pitchFamily="18" charset="0"/>
              </a:rPr>
              <a:t>risks should reduce</a:t>
            </a:r>
            <a:r>
              <a:rPr lang="en-US" sz="2000" dirty="0">
                <a:solidFill>
                  <a:srgbClr val="000000"/>
                </a:solidFill>
                <a:latin typeface="Times New Roman" panose="02020603050405020304" pitchFamily="18" charset="0"/>
                <a:cs typeface="Times New Roman" panose="02020603050405020304" pitchFamily="18" charset="0"/>
              </a:rPr>
              <a:t>. Eventually, an organization will become </a:t>
            </a:r>
            <a:r>
              <a:rPr lang="en-US" sz="2000" b="1" dirty="0">
                <a:solidFill>
                  <a:srgbClr val="000000"/>
                </a:solidFill>
                <a:latin typeface="Times New Roman" panose="02020603050405020304" pitchFamily="18" charset="0"/>
                <a:cs typeface="Times New Roman" panose="02020603050405020304" pitchFamily="18" charset="0"/>
              </a:rPr>
              <a:t>fully mature and move towards the low-risk and low-return quadrant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normal </a:t>
            </a:r>
            <a:r>
              <a:rPr lang="en-US" sz="2000" b="1" dirty="0">
                <a:solidFill>
                  <a:srgbClr val="000000"/>
                </a:solidFill>
                <a:latin typeface="Times New Roman" panose="02020603050405020304" pitchFamily="18" charset="0"/>
                <a:cs typeface="Times New Roman" panose="02020603050405020304" pitchFamily="18" charset="0"/>
              </a:rPr>
              <a:t>expectation in very mature markets </a:t>
            </a:r>
            <a:r>
              <a:rPr lang="en-US" sz="2000" dirty="0">
                <a:solidFill>
                  <a:srgbClr val="000000"/>
                </a:solidFill>
                <a:latin typeface="Times New Roman" panose="02020603050405020304" pitchFamily="18" charset="0"/>
                <a:cs typeface="Times New Roman" panose="02020603050405020304" pitchFamily="18" charset="0"/>
              </a:rPr>
              <a:t>is that the organization or product will be in </a:t>
            </a:r>
            <a:r>
              <a:rPr lang="en-US" sz="2000" b="1" dirty="0">
                <a:solidFill>
                  <a:srgbClr val="000000"/>
                </a:solidFill>
                <a:latin typeface="Times New Roman" panose="02020603050405020304" pitchFamily="18" charset="0"/>
                <a:cs typeface="Times New Roman" panose="02020603050405020304" pitchFamily="18" charset="0"/>
              </a:rPr>
              <a:t>decline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particular risks that the organization faces will need to be identified by management or by the organization.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Appropriate risk management techniques will then need to be applied to the risks that have been identified.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6501896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1692771"/>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a:t>
            </a:r>
            <a:r>
              <a:rPr lang="en-US" sz="2000" b="1" dirty="0">
                <a:solidFill>
                  <a:srgbClr val="000000"/>
                </a:solidFill>
                <a:latin typeface="Times New Roman" panose="02020603050405020304" pitchFamily="18" charset="0"/>
                <a:cs typeface="Times New Roman" panose="02020603050405020304" pitchFamily="18" charset="0"/>
              </a:rPr>
              <a:t>opportunity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the risk versus reward analysis </a:t>
            </a:r>
            <a:r>
              <a:rPr lang="en-US" sz="2000" dirty="0">
                <a:solidFill>
                  <a:srgbClr val="000000"/>
                </a:solidFill>
                <a:latin typeface="Times New Roman" panose="02020603050405020304" pitchFamily="18" charset="0"/>
                <a:cs typeface="Times New Roman" panose="02020603050405020304" pitchFamily="18" charset="0"/>
              </a:rPr>
              <a:t>should result in fewer unsuccessful new products and a higher level of profit or (at worst) a lower level of loss for all new activities or new products. In all cases</a:t>
            </a:r>
            <a:r>
              <a:rPr lang="en-US" sz="2000" b="1" dirty="0">
                <a:solidFill>
                  <a:srgbClr val="000000"/>
                </a:solidFill>
                <a:latin typeface="Times New Roman" panose="02020603050405020304" pitchFamily="18" charset="0"/>
                <a:cs typeface="Times New Roman" panose="02020603050405020304" pitchFamily="18" charset="0"/>
              </a:rPr>
              <a:t>, profit or enhanced level of service is the reward for taking risk.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reward:</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
        <p:nvSpPr>
          <p:cNvPr id="7" name="TextBox 6">
            <a:extLst>
              <a:ext uri="{FF2B5EF4-FFF2-40B4-BE49-F238E27FC236}">
                <a16:creationId xmlns:a16="http://schemas.microsoft.com/office/drawing/2014/main" id="{EA838DED-0FB4-4E2A-9ED4-0415CA752D0E}"/>
              </a:ext>
            </a:extLst>
          </p:cNvPr>
          <p:cNvSpPr txBox="1"/>
          <p:nvPr/>
        </p:nvSpPr>
        <p:spPr>
          <a:xfrm>
            <a:off x="2289771" y="3483043"/>
            <a:ext cx="9782904" cy="2369880"/>
          </a:xfrm>
          <a:prstGeom prst="rect">
            <a:avLst/>
          </a:prstGeom>
          <a:solidFill>
            <a:schemeClr val="bg1">
              <a:lumMod val="65000"/>
            </a:schemeClr>
          </a:solidFill>
          <a:ln>
            <a:solidFill>
              <a:schemeClr val="accent1"/>
            </a:solidFill>
          </a:ln>
        </p:spPr>
        <p:txBody>
          <a:bodyPr wrap="square" rtlCol="0">
            <a:spAutoFit/>
          </a:bodyPr>
          <a:lstStyle/>
          <a:p>
            <a:pPr algn="just"/>
            <a:r>
              <a:rPr lang="en-US" dirty="0">
                <a:solidFill>
                  <a:srgbClr val="FF0000"/>
                </a:solidFill>
              </a:rPr>
              <a:t>Example</a:t>
            </a:r>
            <a:r>
              <a:rPr lang="en-US" dirty="0"/>
              <a:t>:</a:t>
            </a:r>
          </a:p>
          <a:p>
            <a:pPr algn="just"/>
            <a:r>
              <a:rPr lang="en-US" b="1" u="sng" dirty="0"/>
              <a:t>risk versus reward</a:t>
            </a:r>
          </a:p>
          <a:p>
            <a:pPr algn="just"/>
            <a:r>
              <a:rPr lang="en-US" sz="1600" dirty="0"/>
              <a:t>In a Formula 1 Grand Prix, the Ferrari team decided to send a driver out on wet-weather </a:t>
            </a:r>
            <a:r>
              <a:rPr lang="en-US" sz="1600" dirty="0" err="1"/>
              <a:t>tyres</a:t>
            </a:r>
            <a:r>
              <a:rPr lang="en-US" sz="1600" dirty="0"/>
              <a:t>, before the rain had actually started. Wet-weather </a:t>
            </a:r>
            <a:r>
              <a:rPr lang="en-US" sz="1600" dirty="0" err="1"/>
              <a:t>tyres</a:t>
            </a:r>
            <a:r>
              <a:rPr lang="en-US" sz="1600" dirty="0"/>
              <a:t> wear out very quickly in dry conditions and make the car much slower. If the rain had started immediately, this would have proved to be a very good decision.</a:t>
            </a:r>
          </a:p>
          <a:p>
            <a:pPr algn="just"/>
            <a:r>
              <a:rPr lang="en-US" sz="1600" dirty="0"/>
              <a:t>In fact, the rain did not start for four or five laps, by which time the driver had been overtaken by most other drivers and his set of wet-weather </a:t>
            </a:r>
            <a:r>
              <a:rPr lang="en-US" sz="1600" dirty="0" err="1"/>
              <a:t>tyres</a:t>
            </a:r>
            <a:r>
              <a:rPr lang="en-US" sz="1600" dirty="0"/>
              <a:t> were ruined in the dry conditions. He had to return to the pits for a further set of new </a:t>
            </a:r>
            <a:r>
              <a:rPr lang="en-US" sz="1600" dirty="0" err="1"/>
              <a:t>tyres</a:t>
            </a:r>
            <a:r>
              <a:rPr lang="en-US" sz="1600" dirty="0"/>
              <a:t> more suited to the race conditions. In this case, </a:t>
            </a:r>
            <a:r>
              <a:rPr lang="en-US" sz="1600" b="1" dirty="0"/>
              <a:t>a high-risk strategy was adopted in anticipation of significant rewards. However, the desired rewards were not achieved and significant disadvantage resulted.</a:t>
            </a:r>
          </a:p>
        </p:txBody>
      </p:sp>
    </p:spTree>
    <p:extLst>
      <p:ext uri="{BB962C8B-B14F-4D97-AF65-F5344CB8AC3E}">
        <p14:creationId xmlns:p14="http://schemas.microsoft.com/office/powerpoint/2010/main" val="18870118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84720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Different</a:t>
            </a:r>
            <a:r>
              <a:rPr lang="en-US" sz="2000" dirty="0">
                <a:solidFill>
                  <a:srgbClr val="000000"/>
                </a:solidFill>
                <a:latin typeface="Times New Roman" panose="02020603050405020304" pitchFamily="18" charset="0"/>
                <a:cs typeface="Times New Roman" panose="02020603050405020304" pitchFamily="18" charset="0"/>
              </a:rPr>
              <a:t> organizations will have </a:t>
            </a:r>
            <a:r>
              <a:rPr lang="en-US" sz="2000" b="1" dirty="0">
                <a:solidFill>
                  <a:srgbClr val="000000"/>
                </a:solidFill>
                <a:latin typeface="Times New Roman" panose="02020603050405020304" pitchFamily="18" charset="0"/>
                <a:cs typeface="Times New Roman" panose="02020603050405020304" pitchFamily="18" charset="0"/>
              </a:rPr>
              <a:t>different attitudes to risk</a:t>
            </a:r>
            <a:r>
              <a:rPr lang="en-US" sz="2000" dirty="0">
                <a:solidFill>
                  <a:srgbClr val="000000"/>
                </a:solidFill>
                <a:latin typeface="Times New Roman" panose="02020603050405020304" pitchFamily="18" charset="0"/>
                <a:cs typeface="Times New Roman" panose="02020603050405020304" pitchFamily="18" charset="0"/>
              </a:rPr>
              <a:t>. Some organizations may be considered to </a:t>
            </a:r>
            <a:r>
              <a:rPr lang="en-US" sz="2000" b="1" dirty="0">
                <a:solidFill>
                  <a:srgbClr val="000000"/>
                </a:solidFill>
                <a:latin typeface="Times New Roman" panose="02020603050405020304" pitchFamily="18" charset="0"/>
                <a:cs typeface="Times New Roman" panose="02020603050405020304" pitchFamily="18" charset="0"/>
              </a:rPr>
              <a:t>be risk averse, </a:t>
            </a:r>
            <a:r>
              <a:rPr lang="en-US" sz="2000" dirty="0">
                <a:solidFill>
                  <a:srgbClr val="000000"/>
                </a:solidFill>
                <a:latin typeface="Times New Roman" panose="02020603050405020304" pitchFamily="18" charset="0"/>
                <a:cs typeface="Times New Roman" panose="02020603050405020304" pitchFamily="18" charset="0"/>
              </a:rPr>
              <a:t>whilst others will be </a:t>
            </a:r>
            <a:r>
              <a:rPr lang="en-US" sz="2000" b="1" dirty="0">
                <a:solidFill>
                  <a:srgbClr val="000000"/>
                </a:solidFill>
                <a:latin typeface="Times New Roman" panose="02020603050405020304" pitchFamily="18" charset="0"/>
                <a:cs typeface="Times New Roman" panose="02020603050405020304" pitchFamily="18" charset="0"/>
              </a:rPr>
              <a:t>risk aggressive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To some extent, </a:t>
            </a:r>
            <a:r>
              <a:rPr lang="en-US" sz="2000" b="1" dirty="0">
                <a:solidFill>
                  <a:srgbClr val="000000"/>
                </a:solidFill>
                <a:latin typeface="Times New Roman" panose="02020603050405020304" pitchFamily="18" charset="0"/>
                <a:cs typeface="Times New Roman" panose="02020603050405020304" pitchFamily="18" charset="0"/>
              </a:rPr>
              <a:t>the attitude of the organization to risk </a:t>
            </a:r>
            <a:r>
              <a:rPr lang="en-US" sz="2000" dirty="0">
                <a:solidFill>
                  <a:srgbClr val="000000"/>
                </a:solidFill>
                <a:latin typeface="Times New Roman" panose="02020603050405020304" pitchFamily="18" charset="0"/>
                <a:cs typeface="Times New Roman" panose="02020603050405020304" pitchFamily="18" charset="0"/>
              </a:rPr>
              <a:t>will </a:t>
            </a:r>
            <a:r>
              <a:rPr lang="en-US" sz="2000" b="1" dirty="0">
                <a:solidFill>
                  <a:srgbClr val="000000"/>
                </a:solidFill>
                <a:latin typeface="Times New Roman" panose="02020603050405020304" pitchFamily="18" charset="0"/>
                <a:cs typeface="Times New Roman" panose="02020603050405020304" pitchFamily="18" charset="0"/>
              </a:rPr>
              <a:t>depend</a:t>
            </a:r>
            <a:r>
              <a:rPr lang="en-US" sz="2000" dirty="0">
                <a:solidFill>
                  <a:srgbClr val="000000"/>
                </a:solidFill>
                <a:latin typeface="Times New Roman" panose="02020603050405020304" pitchFamily="18" charset="0"/>
                <a:cs typeface="Times New Roman" panose="02020603050405020304" pitchFamily="18" charset="0"/>
              </a:rPr>
              <a:t> on the </a:t>
            </a:r>
            <a:r>
              <a:rPr lang="en-US" sz="2000" b="1" dirty="0">
                <a:solidFill>
                  <a:srgbClr val="000000"/>
                </a:solidFill>
                <a:latin typeface="Times New Roman" panose="02020603050405020304" pitchFamily="18" charset="0"/>
                <a:cs typeface="Times New Roman" panose="02020603050405020304" pitchFamily="18" charset="0"/>
              </a:rPr>
              <a:t>sector</a:t>
            </a:r>
            <a:r>
              <a:rPr lang="en-US" sz="2000" dirty="0">
                <a:solidFill>
                  <a:srgbClr val="000000"/>
                </a:solidFill>
                <a:latin typeface="Times New Roman" panose="02020603050405020304" pitchFamily="18" charset="0"/>
                <a:cs typeface="Times New Roman" panose="02020603050405020304" pitchFamily="18" charset="0"/>
              </a:rPr>
              <a:t> and the </a:t>
            </a:r>
            <a:r>
              <a:rPr lang="en-US" sz="2000" b="1" dirty="0">
                <a:solidFill>
                  <a:srgbClr val="000000"/>
                </a:solidFill>
                <a:latin typeface="Times New Roman" panose="02020603050405020304" pitchFamily="18" charset="0"/>
                <a:cs typeface="Times New Roman" panose="02020603050405020304" pitchFamily="18" charset="0"/>
              </a:rPr>
              <a:t>nature and maturity of the marketplace </a:t>
            </a:r>
            <a:r>
              <a:rPr lang="en-US" sz="2000" dirty="0">
                <a:solidFill>
                  <a:srgbClr val="000000"/>
                </a:solidFill>
                <a:latin typeface="Times New Roman" panose="02020603050405020304" pitchFamily="18" charset="0"/>
                <a:cs typeface="Times New Roman" panose="02020603050405020304" pitchFamily="18" charset="0"/>
              </a:rPr>
              <a:t>within which it operates, as well as the attitude of the individual board members.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Risks cannot be considered outside the context that gave rise to them. It may appear that an organization is being risk aggressive, when in fact, the board has decided that there is an opportunity that should not be missed.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1020980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610200"/>
            <a:ext cx="10126273" cy="446276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fact that </a:t>
            </a:r>
            <a:r>
              <a:rPr lang="en-US" sz="2000" b="1" dirty="0">
                <a:solidFill>
                  <a:srgbClr val="000000"/>
                </a:solidFill>
                <a:latin typeface="Times New Roman" panose="02020603050405020304" pitchFamily="18" charset="0"/>
                <a:cs typeface="Times New Roman" panose="02020603050405020304" pitchFamily="18" charset="0"/>
              </a:rPr>
              <a:t>the opportunity entails high risk</a:t>
            </a:r>
            <a:r>
              <a:rPr lang="en-US" sz="2000" dirty="0">
                <a:solidFill>
                  <a:srgbClr val="000000"/>
                </a:solidFill>
                <a:latin typeface="Times New Roman" panose="02020603050405020304" pitchFamily="18" charset="0"/>
                <a:cs typeface="Times New Roman" panose="02020603050405020304" pitchFamily="18" charset="0"/>
              </a:rPr>
              <a:t> may not have been fully considered. One of the major contributions from </a:t>
            </a:r>
            <a:r>
              <a:rPr lang="en-US" sz="2000" b="1" dirty="0">
                <a:solidFill>
                  <a:srgbClr val="000000"/>
                </a:solidFill>
                <a:latin typeface="Times New Roman" panose="02020603050405020304" pitchFamily="18" charset="0"/>
                <a:cs typeface="Times New Roman" panose="02020603050405020304" pitchFamily="18" charset="0"/>
              </a:rPr>
              <a:t>successful</a:t>
            </a:r>
            <a:r>
              <a:rPr lang="en-US" sz="2000" dirty="0">
                <a:solidFill>
                  <a:srgbClr val="000000"/>
                </a:solidFill>
                <a:latin typeface="Times New Roman" panose="02020603050405020304" pitchFamily="18" charset="0"/>
                <a:cs typeface="Times New Roman" panose="02020603050405020304" pitchFamily="18" charset="0"/>
              </a:rPr>
              <a:t> risk management is to ensure that</a:t>
            </a:r>
            <a:r>
              <a:rPr lang="en-US" sz="2000" b="1" dirty="0">
                <a:solidFill>
                  <a:srgbClr val="000000"/>
                </a:solidFill>
                <a:latin typeface="Times New Roman" panose="02020603050405020304" pitchFamily="18" charset="0"/>
                <a:cs typeface="Times New Roman" panose="02020603050405020304" pitchFamily="18" charset="0"/>
              </a:rPr>
              <a:t> strategic decisions that appear to be high risk are actually </a:t>
            </a:r>
            <a:r>
              <a:rPr lang="en-US" sz="2000" dirty="0">
                <a:solidFill>
                  <a:srgbClr val="000000"/>
                </a:solidFill>
                <a:latin typeface="Times New Roman" panose="02020603050405020304" pitchFamily="18" charset="0"/>
                <a:cs typeface="Times New Roman" panose="02020603050405020304" pitchFamily="18" charset="0"/>
              </a:rPr>
              <a:t>taken with all of the information available.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Improvement in the robustness of </a:t>
            </a:r>
            <a:r>
              <a:rPr lang="en-US" sz="2000" b="1" dirty="0">
                <a:solidFill>
                  <a:srgbClr val="000000"/>
                </a:solidFill>
                <a:latin typeface="Times New Roman" panose="02020603050405020304" pitchFamily="18" charset="0"/>
                <a:cs typeface="Times New Roman" panose="02020603050405020304" pitchFamily="18" charset="0"/>
              </a:rPr>
              <a:t>decision-making activities </a:t>
            </a:r>
            <a:r>
              <a:rPr lang="en-US" sz="2000" dirty="0">
                <a:solidFill>
                  <a:srgbClr val="000000"/>
                </a:solidFill>
                <a:latin typeface="Times New Roman" panose="02020603050405020304" pitchFamily="18" charset="0"/>
                <a:cs typeface="Times New Roman" panose="02020603050405020304" pitchFamily="18" charset="0"/>
              </a:rPr>
              <a:t>is one of the key benefits of risk management. </a:t>
            </a:r>
            <a:r>
              <a:rPr lang="en-US" sz="2000" b="1" dirty="0">
                <a:solidFill>
                  <a:srgbClr val="000000"/>
                </a:solidFill>
                <a:latin typeface="Times New Roman" panose="02020603050405020304" pitchFamily="18" charset="0"/>
                <a:cs typeface="Times New Roman" panose="02020603050405020304" pitchFamily="18" charset="0"/>
              </a:rPr>
              <a:t>Attitude to risk is a complex </a:t>
            </a:r>
            <a:r>
              <a:rPr lang="en-US" sz="2000" dirty="0">
                <a:solidFill>
                  <a:srgbClr val="000000"/>
                </a:solidFill>
                <a:latin typeface="Times New Roman" panose="02020603050405020304" pitchFamily="18" charset="0"/>
                <a:cs typeface="Times New Roman" panose="02020603050405020304" pitchFamily="18" charset="0"/>
              </a:rPr>
              <a:t>subject and is closely related to </a:t>
            </a:r>
            <a:r>
              <a:rPr lang="en-US" sz="2000" b="1" dirty="0">
                <a:solidFill>
                  <a:srgbClr val="000000"/>
                </a:solidFill>
                <a:latin typeface="Times New Roman" panose="02020603050405020304" pitchFamily="18" charset="0"/>
                <a:cs typeface="Times New Roman" panose="02020603050405020304" pitchFamily="18" charset="0"/>
              </a:rPr>
              <a:t>the risk appetite of the organization, but they are not the same.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Risk attitude indicates the long-term view </a:t>
            </a:r>
            <a:r>
              <a:rPr lang="en-US" sz="2000" dirty="0">
                <a:solidFill>
                  <a:srgbClr val="000000"/>
                </a:solidFill>
                <a:latin typeface="Times New Roman" panose="02020603050405020304" pitchFamily="18" charset="0"/>
                <a:cs typeface="Times New Roman" panose="02020603050405020304" pitchFamily="18" charset="0"/>
              </a:rPr>
              <a:t>of the organization to risk and </a:t>
            </a:r>
            <a:r>
              <a:rPr lang="en-US" sz="2000" b="1" dirty="0">
                <a:solidFill>
                  <a:srgbClr val="000000"/>
                </a:solidFill>
                <a:latin typeface="Times New Roman" panose="02020603050405020304" pitchFamily="18" charset="0"/>
                <a:cs typeface="Times New Roman" panose="02020603050405020304" pitchFamily="18" charset="0"/>
              </a:rPr>
              <a:t>risk appetite indicates the short-term willingness to take risk</a:t>
            </a:r>
            <a:r>
              <a:rPr lang="en-US" sz="2000" dirty="0">
                <a:solidFill>
                  <a:srgbClr val="000000"/>
                </a:solidFill>
                <a:latin typeface="Times New Roman" panose="02020603050405020304" pitchFamily="18" charset="0"/>
                <a:cs typeface="Times New Roman" panose="02020603050405020304" pitchFamily="18" charset="0"/>
              </a:rPr>
              <a:t>. This is similar to the difference between </a:t>
            </a:r>
            <a:r>
              <a:rPr lang="en-US" sz="2000" b="1" dirty="0">
                <a:solidFill>
                  <a:srgbClr val="000000"/>
                </a:solidFill>
                <a:latin typeface="Times New Roman" panose="02020603050405020304" pitchFamily="18" charset="0"/>
                <a:cs typeface="Times New Roman" panose="02020603050405020304" pitchFamily="18" charset="0"/>
              </a:rPr>
              <a:t>the long-term or established attitude </a:t>
            </a:r>
            <a:r>
              <a:rPr lang="en-US" sz="2000" dirty="0">
                <a:solidFill>
                  <a:srgbClr val="000000"/>
                </a:solidFill>
                <a:latin typeface="Times New Roman" panose="02020603050405020304" pitchFamily="18" charset="0"/>
                <a:cs typeface="Times New Roman" panose="02020603050405020304" pitchFamily="18" charset="0"/>
              </a:rPr>
              <a:t>of an individual towards the food they eat and their </a:t>
            </a:r>
            <a:r>
              <a:rPr lang="en-US" sz="2000" b="1" dirty="0">
                <a:solidFill>
                  <a:srgbClr val="000000"/>
                </a:solidFill>
                <a:latin typeface="Times New Roman" panose="02020603050405020304" pitchFamily="18" charset="0"/>
                <a:cs typeface="Times New Roman" panose="02020603050405020304" pitchFamily="18" charset="0"/>
              </a:rPr>
              <a:t>appetite for food at a particular </a:t>
            </a:r>
            <a:r>
              <a:rPr lang="en-US" sz="2000" dirty="0">
                <a:solidFill>
                  <a:srgbClr val="000000"/>
                </a:solidFill>
                <a:latin typeface="Times New Roman" panose="02020603050405020304" pitchFamily="18" charset="0"/>
                <a:cs typeface="Times New Roman" panose="02020603050405020304" pitchFamily="18" charset="0"/>
              </a:rPr>
              <a:t>moment in time.</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5397059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62643" y="1564907"/>
            <a:ext cx="9902229" cy="446276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Other key factors that will determine </a:t>
            </a:r>
            <a:r>
              <a:rPr lang="en-US" sz="2000" b="1" dirty="0">
                <a:solidFill>
                  <a:srgbClr val="000000"/>
                </a:solidFill>
                <a:latin typeface="Times New Roman" panose="02020603050405020304" pitchFamily="18" charset="0"/>
                <a:cs typeface="Times New Roman" panose="02020603050405020304" pitchFamily="18" charset="0"/>
              </a:rPr>
              <a:t>the attitude of the organization </a:t>
            </a:r>
            <a:r>
              <a:rPr lang="en-US" sz="2000" dirty="0">
                <a:solidFill>
                  <a:srgbClr val="000000"/>
                </a:solidFill>
                <a:latin typeface="Times New Roman" panose="02020603050405020304" pitchFamily="18" charset="0"/>
                <a:cs typeface="Times New Roman" panose="02020603050405020304" pitchFamily="18" charset="0"/>
              </a:rPr>
              <a:t>to risk include the </a:t>
            </a:r>
            <a:r>
              <a:rPr lang="en-US" sz="2000" b="1" dirty="0">
                <a:solidFill>
                  <a:srgbClr val="000000"/>
                </a:solidFill>
                <a:latin typeface="Times New Roman" panose="02020603050405020304" pitchFamily="18" charset="0"/>
                <a:cs typeface="Times New Roman" panose="02020603050405020304" pitchFamily="18" charset="0"/>
              </a:rPr>
              <a:t>stage in the maturity cycle</a:t>
            </a:r>
            <a:r>
              <a:rPr lang="en-US" sz="2000" dirty="0">
                <a:solidFill>
                  <a:srgbClr val="000000"/>
                </a:solidFill>
                <a:latin typeface="Times New Roman" panose="02020603050405020304" pitchFamily="18" charset="0"/>
                <a:cs typeface="Times New Roman" panose="02020603050405020304" pitchFamily="18" charset="0"/>
              </a:rPr>
              <a:t>, as shown in Figure 2.2.</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For an organization that is in </a:t>
            </a:r>
            <a:r>
              <a:rPr lang="en-US" sz="2000" b="1" dirty="0">
                <a:solidFill>
                  <a:srgbClr val="000000"/>
                </a:solidFill>
                <a:latin typeface="Times New Roman" panose="02020603050405020304" pitchFamily="18" charset="0"/>
                <a:cs typeface="Times New Roman" panose="02020603050405020304" pitchFamily="18" charset="0"/>
              </a:rPr>
              <a:t>the start-up phase, a more aggressive attitude to risk is required</a:t>
            </a:r>
            <a:r>
              <a:rPr lang="en-US" sz="2000" dirty="0">
                <a:solidFill>
                  <a:srgbClr val="000000"/>
                </a:solidFill>
                <a:latin typeface="Times New Roman" panose="02020603050405020304" pitchFamily="18" charset="0"/>
                <a:cs typeface="Times New Roman" panose="02020603050405020304" pitchFamily="18" charset="0"/>
              </a:rPr>
              <a:t> than for an organization that </a:t>
            </a:r>
            <a:r>
              <a:rPr lang="en-US" sz="2000" b="1" dirty="0">
                <a:solidFill>
                  <a:srgbClr val="000000"/>
                </a:solidFill>
                <a:latin typeface="Times New Roman" panose="02020603050405020304" pitchFamily="18" charset="0"/>
                <a:cs typeface="Times New Roman" panose="02020603050405020304" pitchFamily="18" charset="0"/>
              </a:rPr>
              <a:t>is enjoying growth or one that is a mature organization in a mature marketplac</a:t>
            </a:r>
            <a:r>
              <a:rPr lang="en-US" sz="2000" dirty="0">
                <a:solidFill>
                  <a:srgbClr val="000000"/>
                </a:solidFill>
                <a:latin typeface="Times New Roman" panose="02020603050405020304" pitchFamily="18" charset="0"/>
                <a:cs typeface="Times New Roman" panose="02020603050405020304" pitchFamily="18" charset="0"/>
              </a:rPr>
              <a:t>e. Where an organization is operating in a mature marketplace and is suffering from decline, the attitude to risk will be much more risk averse.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because the </a:t>
            </a:r>
            <a:r>
              <a:rPr lang="en-US" sz="2000" b="1" dirty="0">
                <a:solidFill>
                  <a:srgbClr val="000000"/>
                </a:solidFill>
                <a:latin typeface="Times New Roman" panose="02020603050405020304" pitchFamily="18" charset="0"/>
                <a:cs typeface="Times New Roman" panose="02020603050405020304" pitchFamily="18" charset="0"/>
              </a:rPr>
              <a:t>attitude to risk </a:t>
            </a:r>
            <a:r>
              <a:rPr lang="en-US" sz="2000" dirty="0">
                <a:solidFill>
                  <a:srgbClr val="000000"/>
                </a:solidFill>
                <a:latin typeface="Times New Roman" panose="02020603050405020304" pitchFamily="18" charset="0"/>
                <a:cs typeface="Times New Roman" panose="02020603050405020304" pitchFamily="18" charset="0"/>
              </a:rPr>
              <a:t>has to be different when an organization is a </a:t>
            </a:r>
            <a:r>
              <a:rPr lang="en-US" sz="2000" b="1" dirty="0">
                <a:solidFill>
                  <a:srgbClr val="000000"/>
                </a:solidFill>
                <a:latin typeface="Times New Roman" panose="02020603050405020304" pitchFamily="18" charset="0"/>
                <a:cs typeface="Times New Roman" panose="02020603050405020304" pitchFamily="18" charset="0"/>
              </a:rPr>
              <a:t>startup operation rather than a mature organization,</a:t>
            </a:r>
            <a:r>
              <a:rPr lang="en-US" sz="2000" dirty="0">
                <a:solidFill>
                  <a:srgbClr val="000000"/>
                </a:solidFill>
                <a:latin typeface="Times New Roman" panose="02020603050405020304" pitchFamily="18" charset="0"/>
                <a:cs typeface="Times New Roman" panose="02020603050405020304" pitchFamily="18" charset="0"/>
              </a:rPr>
              <a:t> that it is often said that certain </a:t>
            </a:r>
            <a:r>
              <a:rPr lang="en-US" sz="2000" b="1" dirty="0">
                <a:solidFill>
                  <a:srgbClr val="000000"/>
                </a:solidFill>
                <a:latin typeface="Times New Roman" panose="02020603050405020304" pitchFamily="18" charset="0"/>
                <a:cs typeface="Times New Roman" panose="02020603050405020304" pitchFamily="18" charset="0"/>
              </a:rPr>
              <a:t>high-profile businessmen are very good at entrepreneurial start-up but are not as successful in running mature businesses.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6329165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Different attitudes to risk are required at different parts of the business </a:t>
            </a:r>
            <a:r>
              <a:rPr lang="en-US" sz="2000" b="1" dirty="0">
                <a:solidFill>
                  <a:srgbClr val="000000"/>
                </a:solidFill>
                <a:latin typeface="Times New Roman" panose="02020603050405020304" pitchFamily="18" charset="0"/>
                <a:cs typeface="Times New Roman" panose="02020603050405020304" pitchFamily="18" charset="0"/>
              </a:rPr>
              <a:t>maturity cycle shown in Figure 2.2.</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Example:</a:t>
            </a:r>
          </a:p>
          <a:p>
            <a:pPr algn="just">
              <a:defRPr/>
            </a:pPr>
            <a:r>
              <a:rPr lang="en-US" sz="2000" dirty="0">
                <a:solidFill>
                  <a:srgbClr val="000000"/>
                </a:solidFill>
                <a:latin typeface="Times New Roman" panose="02020603050405020304" pitchFamily="18" charset="0"/>
                <a:cs typeface="Times New Roman" panose="02020603050405020304" pitchFamily="18" charset="0"/>
              </a:rPr>
              <a:t>The referendum in the UK on continued membership of the European Union (EU) in June 2016 resulted in a vote in </a:t>
            </a:r>
            <a:r>
              <a:rPr lang="en-US" sz="2000" dirty="0" err="1">
                <a:solidFill>
                  <a:srgbClr val="000000"/>
                </a:solidFill>
                <a:latin typeface="Times New Roman" panose="02020603050405020304" pitchFamily="18" charset="0"/>
                <a:cs typeface="Times New Roman" panose="02020603050405020304" pitchFamily="18" charset="0"/>
              </a:rPr>
              <a:t>favour</a:t>
            </a:r>
            <a:r>
              <a:rPr lang="en-US" sz="2000" dirty="0">
                <a:solidFill>
                  <a:srgbClr val="000000"/>
                </a:solidFill>
                <a:latin typeface="Times New Roman" panose="02020603050405020304" pitchFamily="18" charset="0"/>
                <a:cs typeface="Times New Roman" panose="02020603050405020304" pitchFamily="18" charset="0"/>
              </a:rPr>
              <a:t> of British exit (Brexit). The UK government has to activate the procedure for the UK to leave the EU. The text box below provides an outline of the most commonly discussed options available to the UK government. Overall, the challenge for the UK government is to ensure the continued success of the UK economy based on a Brexit strategy and tactics that will ensure the continued resilience of the UK.</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Attitudes to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9910539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767207" y="1797698"/>
            <a:ext cx="10119993" cy="440120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is sometimes defined as </a:t>
            </a:r>
            <a:r>
              <a:rPr lang="en-US" sz="2000" b="1" dirty="0">
                <a:solidFill>
                  <a:srgbClr val="000000"/>
                </a:solidFill>
                <a:latin typeface="Times New Roman" panose="02020603050405020304" pitchFamily="18" charset="0"/>
                <a:cs typeface="Times New Roman" panose="02020603050405020304" pitchFamily="18" charset="0"/>
              </a:rPr>
              <a:t>uncertainty of outcomes.</a:t>
            </a:r>
            <a:r>
              <a:rPr lang="en-US" sz="2000" dirty="0">
                <a:solidFill>
                  <a:srgbClr val="000000"/>
                </a:solidFill>
                <a:latin typeface="Times New Roman" panose="02020603050405020304" pitchFamily="18" charset="0"/>
                <a:cs typeface="Times New Roman" panose="02020603050405020304" pitchFamily="18" charset="0"/>
              </a:rPr>
              <a:t> This is a somewhat </a:t>
            </a:r>
            <a:r>
              <a:rPr lang="en-US" sz="2000" b="1" dirty="0">
                <a:solidFill>
                  <a:srgbClr val="000000"/>
                </a:solidFill>
                <a:latin typeface="Times New Roman" panose="02020603050405020304" pitchFamily="18" charset="0"/>
                <a:cs typeface="Times New Roman" panose="02020603050405020304" pitchFamily="18" charset="0"/>
              </a:rPr>
              <a:t>technical,</a:t>
            </a:r>
            <a:r>
              <a:rPr lang="en-US" sz="2000" dirty="0">
                <a:solidFill>
                  <a:srgbClr val="000000"/>
                </a:solidFill>
                <a:latin typeface="Times New Roman" panose="02020603050405020304" pitchFamily="18" charset="0"/>
                <a:cs typeface="Times New Roman" panose="02020603050405020304" pitchFamily="18" charset="0"/>
              </a:rPr>
              <a:t> but </a:t>
            </a:r>
            <a:r>
              <a:rPr lang="en-US" sz="2000" b="1" dirty="0">
                <a:solidFill>
                  <a:srgbClr val="000000"/>
                </a:solidFill>
                <a:latin typeface="Times New Roman" panose="02020603050405020304" pitchFamily="18" charset="0"/>
                <a:cs typeface="Times New Roman" panose="02020603050405020304" pitchFamily="18" charset="0"/>
              </a:rPr>
              <a:t>nevertheless useful, definition and it is particularly applicable to the management of control risks.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Control risks</a:t>
            </a:r>
            <a:r>
              <a:rPr lang="en-US" sz="2000" dirty="0">
                <a:solidFill>
                  <a:srgbClr val="000000"/>
                </a:solidFill>
                <a:latin typeface="Times New Roman" panose="02020603050405020304" pitchFamily="18" charset="0"/>
                <a:cs typeface="Times New Roman" panose="02020603050405020304" pitchFamily="18" charset="0"/>
              </a:rPr>
              <a:t> are the most </a:t>
            </a:r>
            <a:r>
              <a:rPr lang="en-US" sz="2000" b="1" dirty="0">
                <a:solidFill>
                  <a:srgbClr val="000000"/>
                </a:solidFill>
                <a:latin typeface="Times New Roman" panose="02020603050405020304" pitchFamily="18" charset="0"/>
                <a:cs typeface="Times New Roman" panose="02020603050405020304" pitchFamily="18" charset="0"/>
              </a:rPr>
              <a:t>difficult to identify and define</a:t>
            </a:r>
            <a:r>
              <a:rPr lang="en-US" sz="2000" dirty="0">
                <a:solidFill>
                  <a:srgbClr val="000000"/>
                </a:solidFill>
                <a:latin typeface="Times New Roman" panose="02020603050405020304" pitchFamily="18" charset="0"/>
                <a:cs typeface="Times New Roman" panose="02020603050405020304" pitchFamily="18" charset="0"/>
              </a:rPr>
              <a:t>, but are often associated with projects. The overall intention of a project is to deliver </a:t>
            </a:r>
            <a:r>
              <a:rPr lang="en-US" sz="2000" b="1" dirty="0">
                <a:solidFill>
                  <a:srgbClr val="000000"/>
                </a:solidFill>
                <a:latin typeface="Times New Roman" panose="02020603050405020304" pitchFamily="18" charset="0"/>
                <a:cs typeface="Times New Roman" panose="02020603050405020304" pitchFamily="18" charset="0"/>
              </a:rPr>
              <a:t>the desired outcomes on time, within budget and to specification, quality or performance.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when a building is being constructed, the nature of the ground conditions may not always be known in detail. As the construction work proceeds, more information will be available about the nature of the conditions. This information may be positive news that the ground is stronger than expected and less foundation work is required. Alternatively, it may be discovered that the ground is contaminated  or is weaker than expected or that there are other potentially adverse circumstances, such as archaeological remains being discovered.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0664378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Given this </a:t>
            </a:r>
            <a:r>
              <a:rPr lang="en-US" sz="2000" b="1" dirty="0">
                <a:solidFill>
                  <a:srgbClr val="000000"/>
                </a:solidFill>
                <a:latin typeface="Times New Roman" panose="02020603050405020304" pitchFamily="18" charset="0"/>
                <a:cs typeface="Times New Roman" panose="02020603050405020304" pitchFamily="18" charset="0"/>
              </a:rPr>
              <a:t>uncertainty</a:t>
            </a:r>
            <a:r>
              <a:rPr lang="en-US" sz="2000" dirty="0">
                <a:solidFill>
                  <a:srgbClr val="000000"/>
                </a:solidFill>
                <a:latin typeface="Times New Roman" panose="02020603050405020304" pitchFamily="18" charset="0"/>
                <a:cs typeface="Times New Roman" panose="02020603050405020304" pitchFamily="18" charset="0"/>
              </a:rPr>
              <a:t>, these risks should be considered to </a:t>
            </a:r>
            <a:r>
              <a:rPr lang="en-US" sz="2000" b="1" dirty="0">
                <a:solidFill>
                  <a:srgbClr val="000000"/>
                </a:solidFill>
                <a:latin typeface="Times New Roman" panose="02020603050405020304" pitchFamily="18" charset="0"/>
                <a:cs typeface="Times New Roman" panose="02020603050405020304" pitchFamily="18" charset="0"/>
              </a:rPr>
              <a:t>be control risks </a:t>
            </a:r>
            <a:r>
              <a:rPr lang="en-US" sz="2000" dirty="0">
                <a:solidFill>
                  <a:srgbClr val="000000"/>
                </a:solidFill>
                <a:latin typeface="Times New Roman" panose="02020603050405020304" pitchFamily="18" charset="0"/>
                <a:cs typeface="Times New Roman" panose="02020603050405020304" pitchFamily="18" charset="0"/>
              </a:rPr>
              <a:t>and the overall </a:t>
            </a:r>
            <a:r>
              <a:rPr lang="en-US" sz="2000" b="1" dirty="0">
                <a:solidFill>
                  <a:srgbClr val="000000"/>
                </a:solidFill>
                <a:latin typeface="Times New Roman" panose="02020603050405020304" pitchFamily="18" charset="0"/>
                <a:cs typeface="Times New Roman" panose="02020603050405020304" pitchFamily="18" charset="0"/>
              </a:rPr>
              <a:t>management of the project</a:t>
            </a:r>
            <a:r>
              <a:rPr lang="en-US" sz="2000" dirty="0">
                <a:solidFill>
                  <a:srgbClr val="000000"/>
                </a:solidFill>
                <a:latin typeface="Times New Roman" panose="02020603050405020304" pitchFamily="18" charset="0"/>
                <a:cs typeface="Times New Roman" panose="02020603050405020304" pitchFamily="18" charset="0"/>
              </a:rPr>
              <a:t> should take account of </a:t>
            </a:r>
            <a:r>
              <a:rPr lang="en-US" sz="2000" b="1" dirty="0">
                <a:solidFill>
                  <a:srgbClr val="000000"/>
                </a:solidFill>
                <a:latin typeface="Times New Roman" panose="02020603050405020304" pitchFamily="18" charset="0"/>
                <a:cs typeface="Times New Roman" panose="02020603050405020304" pitchFamily="18" charset="0"/>
              </a:rPr>
              <a:t>the uncertainty associated with these different types of risk.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would be </a:t>
            </a:r>
            <a:r>
              <a:rPr lang="en-US" sz="2000" b="1" dirty="0">
                <a:solidFill>
                  <a:srgbClr val="000000"/>
                </a:solidFill>
                <a:latin typeface="Times New Roman" panose="02020603050405020304" pitchFamily="18" charset="0"/>
                <a:cs typeface="Times New Roman" panose="02020603050405020304" pitchFamily="18" charset="0"/>
              </a:rPr>
              <a:t>unrealistic</a:t>
            </a:r>
            <a:r>
              <a:rPr lang="en-US" sz="2000" dirty="0">
                <a:solidFill>
                  <a:srgbClr val="000000"/>
                </a:solidFill>
                <a:latin typeface="Times New Roman" panose="02020603050405020304" pitchFamily="18" charset="0"/>
                <a:cs typeface="Times New Roman" panose="02020603050405020304" pitchFamily="18" charset="0"/>
              </a:rPr>
              <a:t> for the project manager to assume that </a:t>
            </a:r>
            <a:r>
              <a:rPr lang="en-US" sz="2000" b="1" dirty="0">
                <a:solidFill>
                  <a:srgbClr val="000000"/>
                </a:solidFill>
                <a:latin typeface="Times New Roman" panose="02020603050405020304" pitchFamily="18" charset="0"/>
                <a:cs typeface="Times New Roman" panose="02020603050405020304" pitchFamily="18" charset="0"/>
              </a:rPr>
              <a:t>only adverse aspects </a:t>
            </a:r>
            <a:r>
              <a:rPr lang="en-US" sz="2000" dirty="0">
                <a:solidFill>
                  <a:srgbClr val="000000"/>
                </a:solidFill>
                <a:latin typeface="Times New Roman" panose="02020603050405020304" pitchFamily="18" charset="0"/>
                <a:cs typeface="Times New Roman" panose="02020603050405020304" pitchFamily="18" charset="0"/>
              </a:rPr>
              <a:t>of the ground conditions will be </a:t>
            </a:r>
            <a:r>
              <a:rPr lang="en-US" sz="2000" b="1" dirty="0">
                <a:solidFill>
                  <a:srgbClr val="000000"/>
                </a:solidFill>
                <a:latin typeface="Times New Roman" panose="02020603050405020304" pitchFamily="18" charset="0"/>
                <a:cs typeface="Times New Roman" panose="02020603050405020304" pitchFamily="18" charset="0"/>
              </a:rPr>
              <a:t>discovered</a:t>
            </a:r>
            <a:r>
              <a:rPr lang="en-US" sz="2000" dirty="0">
                <a:solidFill>
                  <a:srgbClr val="000000"/>
                </a:solidFill>
                <a:latin typeface="Times New Roman" panose="02020603050405020304" pitchFamily="18" charset="0"/>
                <a:cs typeface="Times New Roman" panose="02020603050405020304" pitchFamily="18" charset="0"/>
              </a:rPr>
              <a:t>. Likewise, it would be unwise for the project manager to assume that conditions will be </a:t>
            </a:r>
            <a:r>
              <a:rPr lang="en-US" sz="2000" b="1" dirty="0">
                <a:solidFill>
                  <a:srgbClr val="000000"/>
                </a:solidFill>
                <a:latin typeface="Times New Roman" panose="02020603050405020304" pitchFamily="18" charset="0"/>
                <a:cs typeface="Times New Roman" panose="02020603050405020304" pitchFamily="18" charset="0"/>
              </a:rPr>
              <a:t>better than expected</a:t>
            </a:r>
            <a:r>
              <a:rPr lang="en-US" sz="2000" dirty="0">
                <a:solidFill>
                  <a:srgbClr val="000000"/>
                </a:solidFill>
                <a:latin typeface="Times New Roman" panose="02020603050405020304" pitchFamily="18" charset="0"/>
                <a:cs typeface="Times New Roman" panose="02020603050405020304" pitchFamily="18" charset="0"/>
              </a:rPr>
              <a:t>, just because s/he wants that to be the case.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Because </a:t>
            </a:r>
            <a:r>
              <a:rPr lang="en-US" sz="2000" b="1" dirty="0">
                <a:solidFill>
                  <a:srgbClr val="000000"/>
                </a:solidFill>
                <a:latin typeface="Times New Roman" panose="02020603050405020304" pitchFamily="18" charset="0"/>
                <a:cs typeface="Times New Roman" panose="02020603050405020304" pitchFamily="18" charset="0"/>
              </a:rPr>
              <a:t>control risks cause uncertainty, </a:t>
            </a:r>
            <a:r>
              <a:rPr lang="en-US" sz="2000" dirty="0">
                <a:solidFill>
                  <a:srgbClr val="000000"/>
                </a:solidFill>
                <a:latin typeface="Times New Roman" panose="02020603050405020304" pitchFamily="18" charset="0"/>
                <a:cs typeface="Times New Roman" panose="02020603050405020304" pitchFamily="18" charset="0"/>
              </a:rPr>
              <a:t>it may be considered that an organization will have </a:t>
            </a:r>
            <a:r>
              <a:rPr lang="en-US" sz="2000" b="1" dirty="0">
                <a:solidFill>
                  <a:srgbClr val="000000"/>
                </a:solidFill>
                <a:latin typeface="Times New Roman" panose="02020603050405020304" pitchFamily="18" charset="0"/>
                <a:cs typeface="Times New Roman" panose="02020603050405020304" pitchFamily="18" charset="0"/>
              </a:rPr>
              <a:t>an aversion to them</a:t>
            </a:r>
            <a:r>
              <a:rPr lang="en-US" sz="2000" dirty="0">
                <a:solidFill>
                  <a:srgbClr val="000000"/>
                </a:solidFill>
                <a:latin typeface="Times New Roman" panose="02020603050405020304" pitchFamily="18" charset="0"/>
                <a:cs typeface="Times New Roman" panose="02020603050405020304" pitchFamily="18" charset="0"/>
              </a:rPr>
              <a:t>. Perhaps, the real aversion is to the potential variability in outcomes that then need to be managed.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3067153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47787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a:t>
            </a:r>
            <a:r>
              <a:rPr lang="en-US" sz="2000" b="1" dirty="0">
                <a:solidFill>
                  <a:srgbClr val="000000"/>
                </a:solidFill>
                <a:latin typeface="Times New Roman" panose="02020603050405020304" pitchFamily="18" charset="0"/>
                <a:cs typeface="Times New Roman" panose="02020603050405020304" pitchFamily="18" charset="0"/>
              </a:rPr>
              <a:t>certain level of deviation </a:t>
            </a:r>
            <a:r>
              <a:rPr lang="en-US" sz="2000" dirty="0">
                <a:solidFill>
                  <a:srgbClr val="000000"/>
                </a:solidFill>
                <a:latin typeface="Times New Roman" panose="02020603050405020304" pitchFamily="18" charset="0"/>
                <a:cs typeface="Times New Roman" panose="02020603050405020304" pitchFamily="18" charset="0"/>
              </a:rPr>
              <a:t>from the project plan can be </a:t>
            </a:r>
            <a:r>
              <a:rPr lang="en-US" sz="2000" b="1" dirty="0">
                <a:solidFill>
                  <a:srgbClr val="000000"/>
                </a:solidFill>
                <a:latin typeface="Times New Roman" panose="02020603050405020304" pitchFamily="18" charset="0"/>
                <a:cs typeface="Times New Roman" panose="02020603050405020304" pitchFamily="18" charset="0"/>
              </a:rPr>
              <a:t>tolerated</a:t>
            </a:r>
            <a:r>
              <a:rPr lang="en-US" sz="2000" dirty="0">
                <a:solidFill>
                  <a:srgbClr val="000000"/>
                </a:solidFill>
                <a:latin typeface="Times New Roman" panose="02020603050405020304" pitchFamily="18" charset="0"/>
                <a:cs typeface="Times New Roman" panose="02020603050405020304" pitchFamily="18" charset="0"/>
              </a:rPr>
              <a:t>, but it must </a:t>
            </a:r>
            <a:r>
              <a:rPr lang="en-US" sz="2000" b="1" dirty="0">
                <a:solidFill>
                  <a:srgbClr val="000000"/>
                </a:solidFill>
                <a:latin typeface="Times New Roman" panose="02020603050405020304" pitchFamily="18" charset="0"/>
                <a:cs typeface="Times New Roman" panose="02020603050405020304" pitchFamily="18" charset="0"/>
              </a:rPr>
              <a:t>not be too great.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Tolerance in relation to control risks can be considered to have the same meaning as in the manufacture of engineering components, where the components must be of </a:t>
            </a:r>
            <a:r>
              <a:rPr lang="en-US" sz="2000" b="1" dirty="0">
                <a:solidFill>
                  <a:srgbClr val="000000"/>
                </a:solidFill>
                <a:latin typeface="Times New Roman" panose="02020603050405020304" pitchFamily="18" charset="0"/>
                <a:cs typeface="Times New Roman" panose="02020603050405020304" pitchFamily="18" charset="0"/>
              </a:rPr>
              <a:t>a certain size, </a:t>
            </a:r>
            <a:r>
              <a:rPr lang="en-US" sz="2000" dirty="0">
                <a:solidFill>
                  <a:srgbClr val="000000"/>
                </a:solidFill>
                <a:latin typeface="Times New Roman" panose="02020603050405020304" pitchFamily="18" charset="0"/>
                <a:cs typeface="Times New Roman" panose="02020603050405020304" pitchFamily="18" charset="0"/>
              </a:rPr>
              <a:t>within acceptable tolerance limits.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means of representing the risk management process so that it becomes more accessible to managers and other stakeholders concerned with risk management activities is constantly developing.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4015546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735589" y="2181366"/>
            <a:ext cx="3141211"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One of the tools for representing risk management activities that has recently been developed is the bow-tie.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Figure 2.3 shows a simple representation of the bow-tie applicable to events that can cause disruption to normal efficient operations.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pic>
        <p:nvPicPr>
          <p:cNvPr id="7" name="Picture 6">
            <a:extLst>
              <a:ext uri="{FF2B5EF4-FFF2-40B4-BE49-F238E27FC236}">
                <a16:creationId xmlns:a16="http://schemas.microsoft.com/office/drawing/2014/main" id="{759D3900-6944-4D55-954D-AFB8AD51D5F0}"/>
              </a:ext>
            </a:extLst>
          </p:cNvPr>
          <p:cNvPicPr>
            <a:picLocks noChangeAspect="1"/>
          </p:cNvPicPr>
          <p:nvPr/>
        </p:nvPicPr>
        <p:blipFill>
          <a:blip r:embed="rId7"/>
          <a:stretch>
            <a:fillRect/>
          </a:stretch>
        </p:blipFill>
        <p:spPr>
          <a:xfrm>
            <a:off x="5066869" y="1420393"/>
            <a:ext cx="6626739" cy="4535022"/>
          </a:xfrm>
          <a:prstGeom prst="rect">
            <a:avLst/>
          </a:prstGeom>
        </p:spPr>
      </p:pic>
    </p:spTree>
    <p:extLst>
      <p:ext uri="{BB962C8B-B14F-4D97-AF65-F5344CB8AC3E}">
        <p14:creationId xmlns:p14="http://schemas.microsoft.com/office/powerpoint/2010/main" val="422954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40120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left-hand side </a:t>
            </a:r>
            <a:r>
              <a:rPr lang="en-US" sz="2000" dirty="0">
                <a:solidFill>
                  <a:srgbClr val="000000"/>
                </a:solidFill>
                <a:latin typeface="Times New Roman" panose="02020603050405020304" pitchFamily="18" charset="0"/>
                <a:cs typeface="Times New Roman" panose="02020603050405020304" pitchFamily="18" charset="0"/>
              </a:rPr>
              <a:t>of </a:t>
            </a:r>
            <a:r>
              <a:rPr lang="en-US" sz="2000" b="1" dirty="0">
                <a:solidFill>
                  <a:srgbClr val="000000"/>
                </a:solidFill>
                <a:latin typeface="Times New Roman" panose="02020603050405020304" pitchFamily="18" charset="0"/>
                <a:cs typeface="Times New Roman" panose="02020603050405020304" pitchFamily="18" charset="0"/>
              </a:rPr>
              <a:t>the bow-tie represents </a:t>
            </a:r>
            <a:r>
              <a:rPr lang="en-US" sz="2000" dirty="0">
                <a:solidFill>
                  <a:srgbClr val="000000"/>
                </a:solidFill>
                <a:latin typeface="Times New Roman" panose="02020603050405020304" pitchFamily="18" charset="0"/>
                <a:cs typeface="Times New Roman" panose="02020603050405020304" pitchFamily="18" charset="0"/>
              </a:rPr>
              <a:t>the source of a particular </a:t>
            </a:r>
            <a:r>
              <a:rPr lang="en-US" sz="2000" b="1" dirty="0">
                <a:solidFill>
                  <a:srgbClr val="000000"/>
                </a:solidFill>
                <a:latin typeface="Times New Roman" panose="02020603050405020304" pitchFamily="18" charset="0"/>
                <a:cs typeface="Times New Roman" panose="02020603050405020304" pitchFamily="18" charset="0"/>
              </a:rPr>
              <a:t>hazard</a:t>
            </a:r>
            <a:r>
              <a:rPr lang="en-US" sz="2000" dirty="0">
                <a:solidFill>
                  <a:srgbClr val="000000"/>
                </a:solidFill>
                <a:latin typeface="Times New Roman" panose="02020603050405020304" pitchFamily="18" charset="0"/>
                <a:cs typeface="Times New Roman" panose="02020603050405020304" pitchFamily="18" charset="0"/>
              </a:rPr>
              <a:t> and will </a:t>
            </a:r>
            <a:r>
              <a:rPr lang="en-US" sz="2000" b="1" dirty="0">
                <a:solidFill>
                  <a:srgbClr val="000000"/>
                </a:solidFill>
                <a:latin typeface="Times New Roman" panose="02020603050405020304" pitchFamily="18" charset="0"/>
                <a:cs typeface="Times New Roman" panose="02020603050405020304" pitchFamily="18" charset="0"/>
              </a:rPr>
              <a:t>indicate the classification system </a:t>
            </a:r>
            <a:r>
              <a:rPr lang="en-US" sz="2000" dirty="0">
                <a:solidFill>
                  <a:srgbClr val="000000"/>
                </a:solidFill>
                <a:latin typeface="Times New Roman" panose="02020603050405020304" pitchFamily="18" charset="0"/>
                <a:cs typeface="Times New Roman" panose="02020603050405020304" pitchFamily="18" charset="0"/>
              </a:rPr>
              <a:t>used by the organization for </a:t>
            </a:r>
            <a:r>
              <a:rPr lang="en-US" sz="2000" b="1" dirty="0">
                <a:solidFill>
                  <a:srgbClr val="000000"/>
                </a:solidFill>
                <a:latin typeface="Times New Roman" panose="02020603050405020304" pitchFamily="18" charset="0"/>
                <a:cs typeface="Times New Roman" panose="02020603050405020304" pitchFamily="18" charset="0"/>
              </a:rPr>
              <a:t>sources of risk</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Figure 2.3, these sources of risk used are the high-level </a:t>
            </a:r>
            <a:r>
              <a:rPr lang="en-US" sz="2000" b="1" dirty="0">
                <a:solidFill>
                  <a:srgbClr val="000000"/>
                </a:solidFill>
                <a:latin typeface="Times New Roman" panose="02020603050405020304" pitchFamily="18" charset="0"/>
                <a:cs typeface="Times New Roman" panose="02020603050405020304" pitchFamily="18" charset="0"/>
              </a:rPr>
              <a:t>sources of strategic, tactical, operational and compliance (STOC) </a:t>
            </a:r>
            <a:r>
              <a:rPr lang="en-US" sz="2000" dirty="0">
                <a:solidFill>
                  <a:srgbClr val="000000"/>
                </a:solidFill>
                <a:latin typeface="Times New Roman" panose="02020603050405020304" pitchFamily="18" charset="0"/>
                <a:cs typeface="Times New Roman" panose="02020603050405020304" pitchFamily="18" charset="0"/>
              </a:rPr>
              <a:t>risks.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right-hand side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dirty="0">
                <a:solidFill>
                  <a:srgbClr val="000000"/>
                </a:solidFill>
                <a:latin typeface="Times New Roman" panose="02020603050405020304" pitchFamily="18" charset="0"/>
                <a:cs typeface="Times New Roman" panose="02020603050405020304" pitchFamily="18" charset="0"/>
              </a:rPr>
              <a:t>bow-tie</a:t>
            </a:r>
            <a:r>
              <a:rPr lang="en-US" sz="2000" dirty="0">
                <a:solidFill>
                  <a:srgbClr val="000000"/>
                </a:solidFill>
                <a:latin typeface="Times New Roman" panose="02020603050405020304" pitchFamily="18" charset="0"/>
                <a:cs typeface="Times New Roman" panose="02020603050405020304" pitchFamily="18" charset="0"/>
              </a:rPr>
              <a:t> sets out the </a:t>
            </a:r>
            <a:r>
              <a:rPr lang="en-US" sz="2000" b="1" dirty="0">
                <a:solidFill>
                  <a:srgbClr val="000000"/>
                </a:solidFill>
                <a:latin typeface="Times New Roman" panose="02020603050405020304" pitchFamily="18" charset="0"/>
                <a:cs typeface="Times New Roman" panose="02020603050405020304" pitchFamily="18" charset="0"/>
              </a:rPr>
              <a:t>impact should the risk events </a:t>
            </a:r>
            <a:r>
              <a:rPr lang="en-US" sz="2000" dirty="0">
                <a:solidFill>
                  <a:srgbClr val="000000"/>
                </a:solidFill>
                <a:latin typeface="Times New Roman" panose="02020603050405020304" pitchFamily="18" charset="0"/>
                <a:cs typeface="Times New Roman" panose="02020603050405020304" pitchFamily="18" charset="0"/>
              </a:rPr>
              <a:t>occur, and Figure 2.3 uses the high-level components of </a:t>
            </a:r>
            <a:r>
              <a:rPr lang="en-US" sz="2000" b="1" dirty="0">
                <a:solidFill>
                  <a:srgbClr val="000000"/>
                </a:solidFill>
                <a:latin typeface="Times New Roman" panose="02020603050405020304" pitchFamily="18" charset="0"/>
                <a:cs typeface="Times New Roman" panose="02020603050405020304" pitchFamily="18" charset="0"/>
              </a:rPr>
              <a:t>financial, infrastructure, reputational and marketplace (FIRM) impact of a risk materializing</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the </a:t>
            </a:r>
            <a:r>
              <a:rPr lang="en-US" sz="2000" b="1" dirty="0">
                <a:solidFill>
                  <a:srgbClr val="000000"/>
                </a:solidFill>
                <a:latin typeface="Times New Roman" panose="02020603050405020304" pitchFamily="18" charset="0"/>
                <a:cs typeface="Times New Roman" panose="02020603050405020304" pitchFamily="18" charset="0"/>
              </a:rPr>
              <a:t>center of </a:t>
            </a:r>
            <a:r>
              <a:rPr lang="en-US" sz="2000" dirty="0">
                <a:solidFill>
                  <a:srgbClr val="000000"/>
                </a:solidFill>
                <a:latin typeface="Times New Roman" panose="02020603050405020304" pitchFamily="18" charset="0"/>
                <a:cs typeface="Times New Roman" panose="02020603050405020304" pitchFamily="18" charset="0"/>
              </a:rPr>
              <a:t>the bow-tie is the risk event. Table 3.2 indicates the categories </a:t>
            </a:r>
            <a:r>
              <a:rPr lang="en-US" sz="2000" b="1" dirty="0">
                <a:solidFill>
                  <a:srgbClr val="000000"/>
                </a:solidFill>
                <a:latin typeface="Times New Roman" panose="02020603050405020304" pitchFamily="18" charset="0"/>
                <a:cs typeface="Times New Roman" panose="02020603050405020304" pitchFamily="18" charset="0"/>
              </a:rPr>
              <a:t>of disruption that can affect organizations,</a:t>
            </a:r>
            <a:r>
              <a:rPr lang="en-US" sz="2000" dirty="0">
                <a:solidFill>
                  <a:srgbClr val="000000"/>
                </a:solidFill>
                <a:latin typeface="Times New Roman" panose="02020603050405020304" pitchFamily="18" charset="0"/>
                <a:cs typeface="Times New Roman" panose="02020603050405020304" pitchFamily="18" charset="0"/>
              </a:rPr>
              <a:t> and the same categories of </a:t>
            </a:r>
            <a:r>
              <a:rPr lang="en-US" sz="2000" b="1" dirty="0">
                <a:solidFill>
                  <a:srgbClr val="000000"/>
                </a:solidFill>
                <a:latin typeface="Times New Roman" panose="02020603050405020304" pitchFamily="18" charset="0"/>
                <a:cs typeface="Times New Roman" panose="02020603050405020304" pitchFamily="18" charset="0"/>
              </a:rPr>
              <a:t>people, premises, processes and products </a:t>
            </a:r>
            <a:r>
              <a:rPr lang="en-US" sz="2000" dirty="0">
                <a:solidFill>
                  <a:srgbClr val="000000"/>
                </a:solidFill>
                <a:latin typeface="Times New Roman" panose="02020603050405020304" pitchFamily="18" charset="0"/>
                <a:cs typeface="Times New Roman" panose="02020603050405020304" pitchFamily="18" charset="0"/>
              </a:rPr>
              <a:t>are used here.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23555479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purpose</a:t>
            </a:r>
            <a:r>
              <a:rPr lang="en-US" sz="2000" dirty="0">
                <a:solidFill>
                  <a:srgbClr val="000000"/>
                </a:solidFill>
                <a:latin typeface="Times New Roman" panose="02020603050405020304" pitchFamily="18" charset="0"/>
                <a:cs typeface="Times New Roman" panose="02020603050405020304" pitchFamily="18" charset="0"/>
              </a:rPr>
              <a:t> of using </a:t>
            </a:r>
            <a:r>
              <a:rPr lang="en-US" sz="2000" b="1" dirty="0">
                <a:solidFill>
                  <a:srgbClr val="000000"/>
                </a:solidFill>
                <a:latin typeface="Times New Roman" panose="02020603050405020304" pitchFamily="18" charset="0"/>
                <a:cs typeface="Times New Roman" panose="02020603050405020304" pitchFamily="18" charset="0"/>
              </a:rPr>
              <a:t>the bow-tie </a:t>
            </a:r>
            <a:r>
              <a:rPr lang="en-US" sz="2000" dirty="0">
                <a:solidFill>
                  <a:srgbClr val="000000"/>
                </a:solidFill>
                <a:latin typeface="Times New Roman" panose="02020603050405020304" pitchFamily="18" charset="0"/>
                <a:cs typeface="Times New Roman" panose="02020603050405020304" pitchFamily="18" charset="0"/>
              </a:rPr>
              <a:t>illustration is to demonstrate </a:t>
            </a:r>
            <a:r>
              <a:rPr lang="en-US" sz="2000" b="1" dirty="0">
                <a:solidFill>
                  <a:srgbClr val="000000"/>
                </a:solidFill>
                <a:latin typeface="Times New Roman" panose="02020603050405020304" pitchFamily="18" charset="0"/>
                <a:cs typeface="Times New Roman" panose="02020603050405020304" pitchFamily="18" charset="0"/>
              </a:rPr>
              <a:t>the risk classification systems</a:t>
            </a:r>
            <a:r>
              <a:rPr lang="en-US" sz="2000" dirty="0">
                <a:solidFill>
                  <a:srgbClr val="000000"/>
                </a:solidFill>
                <a:latin typeface="Times New Roman" panose="02020603050405020304" pitchFamily="18" charset="0"/>
                <a:cs typeface="Times New Roman" panose="02020603050405020304" pitchFamily="18" charset="0"/>
              </a:rPr>
              <a:t> used by the organization and the potential range of impacts should a risk materialize.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Controls</a:t>
            </a:r>
            <a:r>
              <a:rPr lang="en-US" sz="2000" dirty="0">
                <a:solidFill>
                  <a:srgbClr val="000000"/>
                </a:solidFill>
                <a:latin typeface="Times New Roman" panose="02020603050405020304" pitchFamily="18" charset="0"/>
                <a:cs typeface="Times New Roman" panose="02020603050405020304" pitchFamily="18" charset="0"/>
              </a:rPr>
              <a:t> can be </a:t>
            </a:r>
            <a:r>
              <a:rPr lang="en-US" sz="2000" b="1" dirty="0">
                <a:solidFill>
                  <a:srgbClr val="000000"/>
                </a:solidFill>
                <a:latin typeface="Times New Roman" panose="02020603050405020304" pitchFamily="18" charset="0"/>
                <a:cs typeface="Times New Roman" panose="02020603050405020304" pitchFamily="18" charset="0"/>
              </a:rPr>
              <a:t>put in place to prevent the event occurring </a:t>
            </a:r>
            <a:r>
              <a:rPr lang="en-US" sz="2000" dirty="0">
                <a:solidFill>
                  <a:srgbClr val="000000"/>
                </a:solidFill>
                <a:latin typeface="Times New Roman" panose="02020603050405020304" pitchFamily="18" charset="0"/>
                <a:cs typeface="Times New Roman" panose="02020603050405020304" pitchFamily="18" charset="0"/>
              </a:rPr>
              <a:t>and these can be represented by </a:t>
            </a:r>
            <a:r>
              <a:rPr lang="en-US" sz="2000" b="1" dirty="0">
                <a:solidFill>
                  <a:srgbClr val="000000"/>
                </a:solidFill>
                <a:latin typeface="Times New Roman" panose="02020603050405020304" pitchFamily="18" charset="0"/>
                <a:cs typeface="Times New Roman" panose="02020603050405020304" pitchFamily="18" charset="0"/>
              </a:rPr>
              <a:t>vertical lines on the left-hand side </a:t>
            </a:r>
            <a:r>
              <a:rPr lang="en-US" sz="2000" dirty="0">
                <a:solidFill>
                  <a:srgbClr val="000000"/>
                </a:solidFill>
                <a:latin typeface="Times New Roman" panose="02020603050405020304" pitchFamily="18" charset="0"/>
                <a:cs typeface="Times New Roman" panose="02020603050405020304" pitchFamily="18" charset="0"/>
              </a:rPr>
              <a:t>of t</a:t>
            </a:r>
            <a:r>
              <a:rPr lang="en-US" sz="2000" b="1" dirty="0">
                <a:solidFill>
                  <a:srgbClr val="000000"/>
                </a:solidFill>
                <a:latin typeface="Times New Roman" panose="02020603050405020304" pitchFamily="18" charset="0"/>
                <a:cs typeface="Times New Roman" panose="02020603050405020304" pitchFamily="18" charset="0"/>
              </a:rPr>
              <a:t>he bow-tie</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a similar manner, </a:t>
            </a:r>
            <a:r>
              <a:rPr lang="en-US" sz="2000" b="1" dirty="0">
                <a:solidFill>
                  <a:srgbClr val="000000"/>
                </a:solidFill>
                <a:latin typeface="Times New Roman" panose="02020603050405020304" pitchFamily="18" charset="0"/>
                <a:cs typeface="Times New Roman" panose="02020603050405020304" pitchFamily="18" charset="0"/>
              </a:rPr>
              <a:t>recovery controls </a:t>
            </a:r>
            <a:r>
              <a:rPr lang="en-US" sz="2000" dirty="0">
                <a:solidFill>
                  <a:srgbClr val="000000"/>
                </a:solidFill>
                <a:latin typeface="Times New Roman" panose="02020603050405020304" pitchFamily="18" charset="0"/>
                <a:cs typeface="Times New Roman" panose="02020603050405020304" pitchFamily="18" charset="0"/>
              </a:rPr>
              <a:t>can be represented on </a:t>
            </a:r>
            <a:r>
              <a:rPr lang="en-US" sz="2000" b="1" dirty="0">
                <a:solidFill>
                  <a:srgbClr val="000000"/>
                </a:solidFill>
                <a:latin typeface="Times New Roman" panose="02020603050405020304" pitchFamily="18" charset="0"/>
                <a:cs typeface="Times New Roman" panose="02020603050405020304" pitchFamily="18" charset="0"/>
              </a:rPr>
              <a:t>the right-hand side </a:t>
            </a:r>
            <a:r>
              <a:rPr lang="en-US" sz="2000" dirty="0">
                <a:solidFill>
                  <a:srgbClr val="000000"/>
                </a:solidFill>
                <a:latin typeface="Times New Roman" panose="02020603050405020304" pitchFamily="18" charset="0"/>
                <a:cs typeface="Times New Roman" panose="02020603050405020304" pitchFamily="18" charset="0"/>
              </a:rPr>
              <a:t>of the bow-tie.</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 bow-tie representation </a:t>
            </a:r>
            <a:r>
              <a:rPr lang="en-US" sz="2000" dirty="0">
                <a:solidFill>
                  <a:srgbClr val="000000"/>
                </a:solidFill>
                <a:latin typeface="Times New Roman" panose="02020603050405020304" pitchFamily="18" charset="0"/>
                <a:cs typeface="Times New Roman" panose="02020603050405020304" pitchFamily="18" charset="0"/>
              </a:rPr>
              <a:t>of the risk management process can be used in many ways, including the representation of opportunity risks.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8590376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Use of the bow-tie has become widespread, especially in the public sector. </a:t>
            </a:r>
            <a:r>
              <a:rPr lang="en-US" sz="2000" b="1" dirty="0">
                <a:solidFill>
                  <a:srgbClr val="000000"/>
                </a:solidFill>
                <a:latin typeface="Times New Roman" panose="02020603050405020304" pitchFamily="18" charset="0"/>
                <a:cs typeface="Times New Roman" panose="02020603050405020304" pitchFamily="18" charset="0"/>
              </a:rPr>
              <a:t>The box below provides a practical application of the bow-tie to the identification of preventive and response controls related to a fire in the kitchen of a residential home.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a:t>
            </a:r>
            <a:r>
              <a:rPr lang="en-US" sz="2000" b="1" dirty="0">
                <a:solidFill>
                  <a:srgbClr val="000000"/>
                </a:solidFill>
                <a:latin typeface="Times New Roman" panose="02020603050405020304" pitchFamily="18" charset="0"/>
                <a:cs typeface="Times New Roman" panose="02020603050405020304" pitchFamily="18" charset="0"/>
              </a:rPr>
              <a:t>various risk analysis </a:t>
            </a:r>
            <a:r>
              <a:rPr lang="en-US" sz="2000" dirty="0">
                <a:solidFill>
                  <a:srgbClr val="000000"/>
                </a:solidFill>
                <a:latin typeface="Times New Roman" panose="02020603050405020304" pitchFamily="18" charset="0"/>
                <a:cs typeface="Times New Roman" panose="02020603050405020304" pitchFamily="18" charset="0"/>
              </a:rPr>
              <a:t>techniques available. The most popular </a:t>
            </a:r>
            <a:r>
              <a:rPr lang="en-US" sz="2000" b="1" dirty="0">
                <a:solidFill>
                  <a:srgbClr val="000000"/>
                </a:solidFill>
                <a:latin typeface="Times New Roman" panose="02020603050405020304" pitchFamily="18" charset="0"/>
                <a:cs typeface="Times New Roman" panose="02020603050405020304" pitchFamily="18" charset="0"/>
              </a:rPr>
              <a:t>method of analyzing a risk is using a bow-tie.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bow-tie is a simple </a:t>
            </a:r>
            <a:r>
              <a:rPr lang="en-US" sz="2000" b="1" dirty="0">
                <a:solidFill>
                  <a:srgbClr val="000000"/>
                </a:solidFill>
                <a:latin typeface="Times New Roman" panose="02020603050405020304" pitchFamily="18" charset="0"/>
                <a:cs typeface="Times New Roman" panose="02020603050405020304" pitchFamily="18" charset="0"/>
              </a:rPr>
              <a:t>way of analyzing a risk </a:t>
            </a:r>
            <a:r>
              <a:rPr lang="en-US" sz="2000" dirty="0">
                <a:solidFill>
                  <a:srgbClr val="000000"/>
                </a:solidFill>
                <a:latin typeface="Times New Roman" panose="02020603050405020304" pitchFamily="18" charset="0"/>
                <a:cs typeface="Times New Roman" panose="02020603050405020304" pitchFamily="18" charset="0"/>
              </a:rPr>
              <a:t>to gain </a:t>
            </a:r>
            <a:r>
              <a:rPr lang="en-US" sz="2000" b="1" dirty="0">
                <a:solidFill>
                  <a:srgbClr val="000000"/>
                </a:solidFill>
                <a:latin typeface="Times New Roman" panose="02020603050405020304" pitchFamily="18" charset="0"/>
                <a:cs typeface="Times New Roman" panose="02020603050405020304" pitchFamily="18" charset="0"/>
              </a:rPr>
              <a:t>a greater understanding</a:t>
            </a:r>
            <a:r>
              <a:rPr lang="en-US" sz="2000" dirty="0">
                <a:solidFill>
                  <a:srgbClr val="000000"/>
                </a:solidFill>
                <a:latin typeface="Times New Roman" panose="02020603050405020304" pitchFamily="18" charset="0"/>
                <a:cs typeface="Times New Roman" panose="02020603050405020304" pitchFamily="18" charset="0"/>
              </a:rPr>
              <a:t>. The first </a:t>
            </a:r>
            <a:r>
              <a:rPr lang="en-US" sz="2000" b="1" dirty="0">
                <a:solidFill>
                  <a:srgbClr val="000000"/>
                </a:solidFill>
                <a:latin typeface="Times New Roman" panose="02020603050405020304" pitchFamily="18" charset="0"/>
                <a:cs typeface="Times New Roman" panose="02020603050405020304" pitchFamily="18" charset="0"/>
              </a:rPr>
              <a:t>stage is to put the risk description into the middle box</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 causes of the risk then need to be recorded along </a:t>
            </a:r>
            <a:r>
              <a:rPr lang="en-US" sz="2000" b="1" dirty="0">
                <a:solidFill>
                  <a:srgbClr val="000000"/>
                </a:solidFill>
                <a:latin typeface="Times New Roman" panose="02020603050405020304" pitchFamily="18" charset="0"/>
                <a:cs typeface="Times New Roman" panose="02020603050405020304" pitchFamily="18" charset="0"/>
              </a:rPr>
              <a:t>with the preventive controls </a:t>
            </a:r>
            <a:r>
              <a:rPr lang="en-US" sz="2000" dirty="0">
                <a:solidFill>
                  <a:srgbClr val="000000"/>
                </a:solidFill>
                <a:latin typeface="Times New Roman" panose="02020603050405020304" pitchFamily="18" charset="0"/>
                <a:cs typeface="Times New Roman" panose="02020603050405020304" pitchFamily="18" charset="0"/>
              </a:rPr>
              <a:t>to stop </a:t>
            </a:r>
            <a:r>
              <a:rPr lang="en-US" sz="2000" b="1" dirty="0">
                <a:solidFill>
                  <a:srgbClr val="000000"/>
                </a:solidFill>
                <a:latin typeface="Times New Roman" panose="02020603050405020304" pitchFamily="18" charset="0"/>
                <a:cs typeface="Times New Roman" panose="02020603050405020304" pitchFamily="18" charset="0"/>
              </a:rPr>
              <a:t>the risk occurring</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The impact </a:t>
            </a:r>
            <a:r>
              <a:rPr lang="en-US" sz="2000" dirty="0">
                <a:solidFill>
                  <a:srgbClr val="000000"/>
                </a:solidFill>
                <a:latin typeface="Times New Roman" panose="02020603050405020304" pitchFamily="18" charset="0"/>
                <a:cs typeface="Times New Roman" panose="02020603050405020304" pitchFamily="18" charset="0"/>
              </a:rPr>
              <a:t>of the risk is also considered. This enables the identification of </a:t>
            </a:r>
            <a:r>
              <a:rPr lang="en-US" sz="2000" b="1" dirty="0">
                <a:solidFill>
                  <a:srgbClr val="000000"/>
                </a:solidFill>
                <a:latin typeface="Times New Roman" panose="02020603050405020304" pitchFamily="18" charset="0"/>
                <a:cs typeface="Times New Roman" panose="02020603050405020304" pitchFamily="18" charset="0"/>
              </a:rPr>
              <a:t>response controls </a:t>
            </a:r>
            <a:r>
              <a:rPr lang="en-US" sz="2000" dirty="0">
                <a:solidFill>
                  <a:srgbClr val="000000"/>
                </a:solidFill>
                <a:latin typeface="Times New Roman" panose="02020603050405020304" pitchFamily="18" charset="0"/>
                <a:cs typeface="Times New Roman" panose="02020603050405020304" pitchFamily="18" charset="0"/>
              </a:rPr>
              <a:t>to lessen </a:t>
            </a:r>
            <a:r>
              <a:rPr lang="en-US" sz="2000" b="1" dirty="0">
                <a:solidFill>
                  <a:srgbClr val="000000"/>
                </a:solidFill>
                <a:latin typeface="Times New Roman" panose="02020603050405020304" pitchFamily="18" charset="0"/>
                <a:cs typeface="Times New Roman" panose="02020603050405020304" pitchFamily="18" charset="0"/>
              </a:rPr>
              <a:t>the impact of the risk </a:t>
            </a:r>
            <a:r>
              <a:rPr lang="en-US" sz="2000" dirty="0">
                <a:solidFill>
                  <a:srgbClr val="000000"/>
                </a:solidFill>
                <a:latin typeface="Times New Roman" panose="02020603050405020304" pitchFamily="18" charset="0"/>
                <a:cs typeface="Times New Roman" panose="02020603050405020304" pitchFamily="18" charset="0"/>
              </a:rPr>
              <a:t>should it occur</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spTree>
    <p:extLst>
      <p:ext uri="{BB962C8B-B14F-4D97-AF65-F5344CB8AC3E}">
        <p14:creationId xmlns:p14="http://schemas.microsoft.com/office/powerpoint/2010/main" val="17747851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and triggers: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2        Impact of risk on organizations</a:t>
            </a:r>
          </a:p>
        </p:txBody>
      </p:sp>
      <p:pic>
        <p:nvPicPr>
          <p:cNvPr id="8" name="Picture 7">
            <a:extLst>
              <a:ext uri="{FF2B5EF4-FFF2-40B4-BE49-F238E27FC236}">
                <a16:creationId xmlns:a16="http://schemas.microsoft.com/office/drawing/2014/main" id="{232D2C5D-E498-493F-8DEB-35226248045A}"/>
              </a:ext>
            </a:extLst>
          </p:cNvPr>
          <p:cNvPicPr>
            <a:picLocks noChangeAspect="1"/>
          </p:cNvPicPr>
          <p:nvPr/>
        </p:nvPicPr>
        <p:blipFill>
          <a:blip r:embed="rId7"/>
          <a:stretch>
            <a:fillRect/>
          </a:stretch>
        </p:blipFill>
        <p:spPr>
          <a:xfrm>
            <a:off x="3325091" y="1963882"/>
            <a:ext cx="8312727" cy="3856672"/>
          </a:xfrm>
          <a:prstGeom prst="rect">
            <a:avLst/>
          </a:prstGeom>
        </p:spPr>
      </p:pic>
      <p:sp>
        <p:nvSpPr>
          <p:cNvPr id="9" name="TextBox 8">
            <a:extLst>
              <a:ext uri="{FF2B5EF4-FFF2-40B4-BE49-F238E27FC236}">
                <a16:creationId xmlns:a16="http://schemas.microsoft.com/office/drawing/2014/main" id="{BAA8C691-2368-4BD5-BE5A-6D839E56FD67}"/>
              </a:ext>
            </a:extLst>
          </p:cNvPr>
          <p:cNvSpPr txBox="1"/>
          <p:nvPr/>
        </p:nvSpPr>
        <p:spPr>
          <a:xfrm>
            <a:off x="1874165" y="2396836"/>
            <a:ext cx="1340090" cy="1200329"/>
          </a:xfrm>
          <a:prstGeom prst="rect">
            <a:avLst/>
          </a:prstGeom>
          <a:noFill/>
        </p:spPr>
        <p:txBody>
          <a:bodyPr wrap="square" rtlCol="0">
            <a:spAutoFit/>
          </a:bodyPr>
          <a:lstStyle/>
          <a:p>
            <a:r>
              <a:rPr lang="en-US" dirty="0">
                <a:solidFill>
                  <a:srgbClr val="C00000"/>
                </a:solidFill>
              </a:rPr>
              <a:t>Example</a:t>
            </a:r>
            <a:r>
              <a:rPr lang="en-US" dirty="0"/>
              <a:t> Risk analysis using  Bow-tie </a:t>
            </a:r>
          </a:p>
        </p:txBody>
      </p:sp>
    </p:spTree>
    <p:extLst>
      <p:ext uri="{BB962C8B-B14F-4D97-AF65-F5344CB8AC3E}">
        <p14:creationId xmlns:p14="http://schemas.microsoft.com/office/powerpoint/2010/main" val="780342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Risks can be classified in many ways. Hazard risks can be divided into many types of risks, including risks </a:t>
            </a:r>
            <a:r>
              <a:rPr lang="en-US" sz="2000" b="1" dirty="0">
                <a:solidFill>
                  <a:srgbClr val="000000"/>
                </a:solidFill>
                <a:latin typeface="Times New Roman" panose="02020603050405020304" pitchFamily="18" charset="0"/>
                <a:cs typeface="Times New Roman" panose="02020603050405020304" pitchFamily="18" charset="0"/>
              </a:rPr>
              <a:t>to property, risks to people and risks to the continuity of a business. </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Although it should not be considered to be a </a:t>
            </a:r>
            <a:r>
              <a:rPr lang="en-US" sz="2000" b="1" dirty="0">
                <a:solidFill>
                  <a:srgbClr val="000000"/>
                </a:solidFill>
                <a:latin typeface="Times New Roman" panose="02020603050405020304" pitchFamily="18" charset="0"/>
                <a:cs typeface="Times New Roman" panose="02020603050405020304" pitchFamily="18" charset="0"/>
              </a:rPr>
              <a:t>formal risk  </a:t>
            </a:r>
            <a:r>
              <a:rPr lang="en-US" sz="2000" dirty="0">
                <a:solidFill>
                  <a:srgbClr val="000000"/>
                </a:solidFill>
                <a:latin typeface="Times New Roman" panose="02020603050405020304" pitchFamily="18" charset="0"/>
                <a:cs typeface="Times New Roman" panose="02020603050405020304" pitchFamily="18" charset="0"/>
              </a:rPr>
              <a:t>classification system, this part considers the value of classifying risks according to </a:t>
            </a:r>
            <a:r>
              <a:rPr lang="en-US" sz="2000" b="1" dirty="0">
                <a:solidFill>
                  <a:srgbClr val="000000"/>
                </a:solidFill>
                <a:latin typeface="Times New Roman" panose="02020603050405020304" pitchFamily="18" charset="0"/>
                <a:cs typeface="Times New Roman" panose="02020603050405020304" pitchFamily="18" charset="0"/>
              </a:rPr>
              <a:t>the timeframe for the impact of the risk</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classification of risks as </a:t>
            </a:r>
            <a:r>
              <a:rPr lang="en-US" sz="2000" b="1" dirty="0">
                <a:solidFill>
                  <a:srgbClr val="000000"/>
                </a:solidFill>
                <a:latin typeface="Times New Roman" panose="02020603050405020304" pitchFamily="18" charset="0"/>
                <a:cs typeface="Times New Roman" panose="02020603050405020304" pitchFamily="18" charset="0"/>
              </a:rPr>
              <a:t>long-, medium- and short-term </a:t>
            </a:r>
            <a:r>
              <a:rPr lang="en-US" sz="2000" dirty="0">
                <a:solidFill>
                  <a:srgbClr val="000000"/>
                </a:solidFill>
                <a:latin typeface="Times New Roman" panose="02020603050405020304" pitchFamily="18" charset="0"/>
                <a:cs typeface="Times New Roman" panose="02020603050405020304" pitchFamily="18" charset="0"/>
              </a:rPr>
              <a:t>impact is a very useful means </a:t>
            </a:r>
            <a:r>
              <a:rPr lang="en-US" sz="2000" b="1" dirty="0">
                <a:solidFill>
                  <a:srgbClr val="000000"/>
                </a:solidFill>
                <a:latin typeface="Times New Roman" panose="02020603050405020304" pitchFamily="18" charset="0"/>
                <a:cs typeface="Times New Roman" panose="02020603050405020304" pitchFamily="18" charset="0"/>
              </a:rPr>
              <a:t>of </a:t>
            </a:r>
            <a:r>
              <a:rPr lang="en-US" sz="2000" b="1" dirty="0" err="1">
                <a:solidFill>
                  <a:srgbClr val="000000"/>
                </a:solidFill>
                <a:latin typeface="Times New Roman" panose="02020603050405020304" pitchFamily="18" charset="0"/>
                <a:cs typeface="Times New Roman" panose="02020603050405020304" pitchFamily="18" charset="0"/>
              </a:rPr>
              <a:t>analysing</a:t>
            </a:r>
            <a:r>
              <a:rPr lang="en-US" sz="2000" b="1" dirty="0">
                <a:solidFill>
                  <a:srgbClr val="000000"/>
                </a:solidFill>
                <a:latin typeface="Times New Roman" panose="02020603050405020304" pitchFamily="18" charset="0"/>
                <a:cs typeface="Times New Roman" panose="02020603050405020304" pitchFamily="18" charset="0"/>
              </a:rPr>
              <a:t> the risk exposure of an organization</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These risks will be related to the </a:t>
            </a:r>
            <a:r>
              <a:rPr lang="en-US" sz="2000" b="1" dirty="0">
                <a:solidFill>
                  <a:srgbClr val="000000"/>
                </a:solidFill>
                <a:latin typeface="Times New Roman" panose="02020603050405020304" pitchFamily="18" charset="0"/>
                <a:cs typeface="Times New Roman" panose="02020603050405020304" pitchFamily="18" charset="0"/>
              </a:rPr>
              <a:t>strategy, tactics and operations </a:t>
            </a:r>
            <a:r>
              <a:rPr lang="en-US" sz="2000" dirty="0">
                <a:solidFill>
                  <a:srgbClr val="000000"/>
                </a:solidFill>
                <a:latin typeface="Times New Roman" panose="02020603050405020304" pitchFamily="18" charset="0"/>
                <a:cs typeface="Times New Roman" panose="02020603050405020304" pitchFamily="18" charset="0"/>
              </a:rPr>
              <a:t>of the organization, respectively.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35266197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40120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terms, </a:t>
            </a:r>
            <a:r>
              <a:rPr lang="en-US" sz="2000" b="1" dirty="0">
                <a:solidFill>
                  <a:srgbClr val="000000"/>
                </a:solidFill>
                <a:latin typeface="Times New Roman" panose="02020603050405020304" pitchFamily="18" charset="0"/>
                <a:cs typeface="Times New Roman" panose="02020603050405020304" pitchFamily="18" charset="0"/>
              </a:rPr>
              <a:t>long-term risks </a:t>
            </a:r>
            <a:r>
              <a:rPr lang="en-US" sz="2000" dirty="0">
                <a:solidFill>
                  <a:srgbClr val="000000"/>
                </a:solidFill>
                <a:latin typeface="Times New Roman" panose="02020603050405020304" pitchFamily="18" charset="0"/>
                <a:cs typeface="Times New Roman" panose="02020603050405020304" pitchFamily="18" charset="0"/>
              </a:rPr>
              <a:t>will </a:t>
            </a:r>
            <a:r>
              <a:rPr lang="en-US" sz="2000" b="1" dirty="0">
                <a:solidFill>
                  <a:srgbClr val="000000"/>
                </a:solidFill>
                <a:latin typeface="Times New Roman" panose="02020603050405020304" pitchFamily="18" charset="0"/>
                <a:cs typeface="Times New Roman" panose="02020603050405020304" pitchFamily="18" charset="0"/>
              </a:rPr>
              <a:t>impact several years,</a:t>
            </a:r>
            <a:r>
              <a:rPr lang="en-US" sz="2000" dirty="0">
                <a:solidFill>
                  <a:srgbClr val="000000"/>
                </a:solidFill>
                <a:latin typeface="Times New Roman" panose="02020603050405020304" pitchFamily="18" charset="0"/>
                <a:cs typeface="Times New Roman" panose="02020603050405020304" pitchFamily="18" charset="0"/>
              </a:rPr>
              <a:t> perhaps up to five years, after the event occurs or </a:t>
            </a:r>
            <a:r>
              <a:rPr lang="en-US" sz="2000" b="1" dirty="0">
                <a:solidFill>
                  <a:srgbClr val="000000"/>
                </a:solidFill>
                <a:latin typeface="Times New Roman" panose="02020603050405020304" pitchFamily="18" charset="0"/>
                <a:cs typeface="Times New Roman" panose="02020603050405020304" pitchFamily="18" charset="0"/>
              </a:rPr>
              <a:t>the decision is taken</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Long-term risks therefore relate to strategic decisions</a:t>
            </a:r>
            <a:r>
              <a:rPr lang="en-US" sz="2000" dirty="0">
                <a:solidFill>
                  <a:srgbClr val="000000"/>
                </a:solidFill>
                <a:latin typeface="Times New Roman" panose="02020603050405020304" pitchFamily="18" charset="0"/>
                <a:cs typeface="Times New Roman" panose="02020603050405020304" pitchFamily="18" charset="0"/>
              </a:rPr>
              <a:t>. When a decision is taken to launch a new product, the result of that decision (and the success of the product itself) may not be fully apparent for some time.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Medium-term risks </a:t>
            </a:r>
            <a:r>
              <a:rPr lang="en-US" sz="2000" dirty="0">
                <a:solidFill>
                  <a:srgbClr val="000000"/>
                </a:solidFill>
                <a:latin typeface="Times New Roman" panose="02020603050405020304" pitchFamily="18" charset="0"/>
                <a:cs typeface="Times New Roman" panose="02020603050405020304" pitchFamily="18" charset="0"/>
              </a:rPr>
              <a:t>have their </a:t>
            </a:r>
            <a:r>
              <a:rPr lang="en-US" sz="2000" b="1" dirty="0">
                <a:solidFill>
                  <a:srgbClr val="000000"/>
                </a:solidFill>
                <a:latin typeface="Times New Roman" panose="02020603050405020304" pitchFamily="18" charset="0"/>
                <a:cs typeface="Times New Roman" panose="02020603050405020304" pitchFamily="18" charset="0"/>
              </a:rPr>
              <a:t>impact some time after the event occurs </a:t>
            </a:r>
            <a:r>
              <a:rPr lang="en-US" sz="2000" dirty="0">
                <a:solidFill>
                  <a:srgbClr val="000000"/>
                </a:solidFill>
                <a:latin typeface="Times New Roman" panose="02020603050405020304" pitchFamily="18" charset="0"/>
                <a:cs typeface="Times New Roman" panose="02020603050405020304" pitchFamily="18" charset="0"/>
              </a:rPr>
              <a:t>or the decision is taken, and typically this will be </a:t>
            </a:r>
            <a:r>
              <a:rPr lang="en-US" sz="2000" b="1" dirty="0">
                <a:solidFill>
                  <a:srgbClr val="000000"/>
                </a:solidFill>
                <a:latin typeface="Times New Roman" panose="02020603050405020304" pitchFamily="18" charset="0"/>
                <a:cs typeface="Times New Roman" panose="02020603050405020304" pitchFamily="18" charset="0"/>
              </a:rPr>
              <a:t>about a year later</a:t>
            </a:r>
            <a:r>
              <a:rPr lang="en-US" sz="2000" dirty="0">
                <a:solidFill>
                  <a:srgbClr val="000000"/>
                </a:solidFill>
                <a:latin typeface="Times New Roman" panose="02020603050405020304" pitchFamily="18" charset="0"/>
                <a:cs typeface="Times New Roman" panose="02020603050405020304" pitchFamily="18" charset="0"/>
              </a:rPr>
              <a:t>. Medium-term risks are often associated </a:t>
            </a:r>
            <a:r>
              <a:rPr lang="en-US" sz="2000" b="1" dirty="0">
                <a:solidFill>
                  <a:srgbClr val="000000"/>
                </a:solidFill>
                <a:latin typeface="Times New Roman" panose="02020603050405020304" pitchFamily="18" charset="0"/>
                <a:cs typeface="Times New Roman" panose="02020603050405020304" pitchFamily="18" charset="0"/>
              </a:rPr>
              <a:t>with projects or </a:t>
            </a:r>
            <a:r>
              <a:rPr lang="en-US" sz="2000" b="1" dirty="0" err="1">
                <a:solidFill>
                  <a:srgbClr val="000000"/>
                </a:solidFill>
                <a:latin typeface="Times New Roman" panose="02020603050405020304" pitchFamily="18" charset="0"/>
                <a:cs typeface="Times New Roman" panose="02020603050405020304" pitchFamily="18" charset="0"/>
              </a:rPr>
              <a:t>programmes</a:t>
            </a:r>
            <a:r>
              <a:rPr lang="en-US" sz="2000" b="1" dirty="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of work.</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C00000"/>
                </a:solidFill>
                <a:latin typeface="Times New Roman" panose="02020603050405020304" pitchFamily="18" charset="0"/>
                <a:cs typeface="Times New Roman" panose="02020603050405020304" pitchFamily="18" charset="0"/>
              </a:rPr>
              <a:t>For example</a:t>
            </a:r>
            <a:r>
              <a:rPr lang="en-US" sz="2000" dirty="0">
                <a:solidFill>
                  <a:srgbClr val="000000"/>
                </a:solidFill>
                <a:latin typeface="Times New Roman" panose="02020603050405020304" pitchFamily="18" charset="0"/>
                <a:cs typeface="Times New Roman" panose="02020603050405020304" pitchFamily="18" charset="0"/>
              </a:rPr>
              <a:t>, if a new computer software system is to be installed, then the choice of computer system is a long-term or strategic decision. However, decisions regarding the project to implement the new software will be medium-term decisions with medium-term risks attached.</a:t>
            </a:r>
          </a:p>
          <a:p>
            <a:pPr algn="just">
              <a:defRPr/>
            </a:pP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7840531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708981"/>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Short-term risks </a:t>
            </a:r>
            <a:r>
              <a:rPr lang="en-US" sz="2000" dirty="0">
                <a:solidFill>
                  <a:srgbClr val="000000"/>
                </a:solidFill>
                <a:latin typeface="Times New Roman" panose="02020603050405020304" pitchFamily="18" charset="0"/>
                <a:cs typeface="Times New Roman" panose="02020603050405020304" pitchFamily="18" charset="0"/>
              </a:rPr>
              <a:t>have their impact immediately after </a:t>
            </a:r>
            <a:r>
              <a:rPr lang="en-US" sz="2000" b="1" dirty="0">
                <a:solidFill>
                  <a:srgbClr val="000000"/>
                </a:solidFill>
                <a:latin typeface="Times New Roman" panose="02020603050405020304" pitchFamily="18" charset="0"/>
                <a:cs typeface="Times New Roman" panose="02020603050405020304" pitchFamily="18" charset="0"/>
              </a:rPr>
              <a:t>the event occurs</a:t>
            </a:r>
            <a:r>
              <a:rPr lang="en-US" sz="2000" dirty="0">
                <a:solidFill>
                  <a:srgbClr val="000000"/>
                </a:solidFill>
                <a:latin typeface="Times New Roman" panose="02020603050405020304" pitchFamily="18" charset="0"/>
                <a:cs typeface="Times New Roman" panose="02020603050405020304" pitchFamily="18" charset="0"/>
              </a:rPr>
              <a:t>. Accidents at work, </a:t>
            </a:r>
            <a:r>
              <a:rPr lang="en-US" sz="2000" b="1" dirty="0">
                <a:solidFill>
                  <a:srgbClr val="000000"/>
                </a:solidFill>
                <a:latin typeface="Times New Roman" panose="02020603050405020304" pitchFamily="18" charset="0"/>
                <a:cs typeface="Times New Roman" panose="02020603050405020304" pitchFamily="18" charset="0"/>
              </a:rPr>
              <a:t>traffic accidents, fire and theft are all short-term risks that have an immediate impact and immediate consequences as soon as the event has occurred.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These short-term risks </a:t>
            </a:r>
            <a:r>
              <a:rPr lang="en-US" sz="2000" dirty="0">
                <a:solidFill>
                  <a:srgbClr val="000000"/>
                </a:solidFill>
                <a:latin typeface="Times New Roman" panose="02020603050405020304" pitchFamily="18" charset="0"/>
                <a:cs typeface="Times New Roman" panose="02020603050405020304" pitchFamily="18" charset="0"/>
              </a:rPr>
              <a:t>cause immediate disruption to normal </a:t>
            </a:r>
            <a:r>
              <a:rPr lang="en-US" sz="2000" b="1" dirty="0">
                <a:solidFill>
                  <a:srgbClr val="000000"/>
                </a:solidFill>
                <a:latin typeface="Times New Roman" panose="02020603050405020304" pitchFamily="18" charset="0"/>
                <a:cs typeface="Times New Roman" panose="02020603050405020304" pitchFamily="18" charset="0"/>
              </a:rPr>
              <a:t>efficient operations and are probably the easiest types of risks </a:t>
            </a:r>
            <a:r>
              <a:rPr lang="en-US" sz="2000" dirty="0">
                <a:solidFill>
                  <a:srgbClr val="000000"/>
                </a:solidFill>
                <a:latin typeface="Times New Roman" panose="02020603050405020304" pitchFamily="18" charset="0"/>
                <a:cs typeface="Times New Roman" panose="02020603050405020304" pitchFamily="18" charset="0"/>
              </a:rPr>
              <a:t>to identify and manage or mitigate.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An increasingly important consideration for organizations is what will be the trigger mechanism that causes a risk to materialize.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It may well be the case that the organization faces a number of serious risks and many of these might be </a:t>
            </a:r>
            <a:r>
              <a:rPr lang="en-US" sz="2000" b="1" dirty="0">
                <a:solidFill>
                  <a:srgbClr val="000000"/>
                </a:solidFill>
                <a:latin typeface="Times New Roman" panose="02020603050405020304" pitchFamily="18" charset="0"/>
                <a:cs typeface="Times New Roman" panose="02020603050405020304" pitchFamily="18" charset="0"/>
              </a:rPr>
              <a:t>catastrophic</a:t>
            </a:r>
            <a:r>
              <a:rPr lang="en-US" sz="2000" dirty="0">
                <a:solidFill>
                  <a:srgbClr val="000000"/>
                </a:solidFill>
                <a:latin typeface="Times New Roman" panose="02020603050405020304" pitchFamily="18" charset="0"/>
                <a:cs typeface="Times New Roman" panose="02020603050405020304" pitchFamily="18" charset="0"/>
              </a:rPr>
              <a:t> if they were to materialize. The challenge for management is then based on recognition of the circumstances in which one or more of the significant risk events may be triggered.</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0540271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Insurable risks are quite often short-term risks</a:t>
            </a:r>
            <a:r>
              <a:rPr lang="en-US" sz="2000" dirty="0">
                <a:solidFill>
                  <a:srgbClr val="000000"/>
                </a:solidFill>
                <a:latin typeface="Times New Roman" panose="02020603050405020304" pitchFamily="18" charset="0"/>
                <a:cs typeface="Times New Roman" panose="02020603050405020304" pitchFamily="18" charset="0"/>
              </a:rPr>
              <a:t>, although the exact timing and magnitude/impact of the insured events is uncertain.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other words, </a:t>
            </a:r>
            <a:r>
              <a:rPr lang="en-US" sz="2000" b="1" dirty="0">
                <a:solidFill>
                  <a:srgbClr val="000000"/>
                </a:solidFill>
                <a:latin typeface="Times New Roman" panose="02020603050405020304" pitchFamily="18" charset="0"/>
                <a:cs typeface="Times New Roman" panose="02020603050405020304" pitchFamily="18" charset="0"/>
              </a:rPr>
              <a:t>insurance is designed to provide protection against risks that have immediate consequences.</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the case of insurable risks, the nature and consequences of the event may be understood, but </a:t>
            </a:r>
            <a:r>
              <a:rPr lang="en-US" sz="2000" b="1" dirty="0">
                <a:solidFill>
                  <a:srgbClr val="000000"/>
                </a:solidFill>
                <a:latin typeface="Times New Roman" panose="02020603050405020304" pitchFamily="18" charset="0"/>
                <a:cs typeface="Times New Roman" panose="02020603050405020304" pitchFamily="18" charset="0"/>
              </a:rPr>
              <a:t>the timing of the event is unpredictable</a:t>
            </a:r>
            <a:r>
              <a:rPr lang="en-US" sz="2000" dirty="0">
                <a:solidFill>
                  <a:srgbClr val="000000"/>
                </a:solidFill>
                <a:latin typeface="Times New Roman" panose="02020603050405020304" pitchFamily="18" charset="0"/>
                <a:cs typeface="Times New Roman" panose="02020603050405020304" pitchFamily="18" charset="0"/>
              </a:rPr>
              <a:t>. In fact, whether the event will occur at all is not known at the time the insurance policy is taken out.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9629818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948042"/>
            <a:ext cx="9902229" cy="3477875"/>
          </a:xfrm>
          <a:prstGeom prst="rect">
            <a:avLst/>
          </a:prstGeom>
          <a:solidFill>
            <a:schemeClr val="bg1">
              <a:lumMod val="75000"/>
            </a:schemeClr>
          </a:solidFill>
          <a:ln>
            <a:solidFill>
              <a:schemeClr val="accent1"/>
            </a:solidFill>
          </a:ln>
        </p:spPr>
        <p:txBody>
          <a:bodyPr wrap="square">
            <a:spAutoFit/>
          </a:bodyPr>
          <a:lstStyle/>
          <a:p>
            <a:pPr algn="just">
              <a:defRPr/>
            </a:pPr>
            <a:r>
              <a:rPr lang="en-US" sz="2000" b="1" dirty="0">
                <a:solidFill>
                  <a:srgbClr val="C00000"/>
                </a:solidFill>
                <a:latin typeface="Times New Roman" panose="02020603050405020304" pitchFamily="18" charset="0"/>
                <a:cs typeface="Times New Roman" panose="02020603050405020304" pitchFamily="18" charset="0"/>
              </a:rPr>
              <a:t>By way of example, </a:t>
            </a:r>
          </a:p>
          <a:p>
            <a:pPr marL="342900" indent="-342900" algn="just">
              <a:buFont typeface="Wingdings" panose="05000000000000000000" pitchFamily="2" charset="2"/>
              <a:buChar char="§"/>
              <a:defRPr/>
            </a:pPr>
            <a:endParaRPr lang="en-US" sz="2000" b="1" dirty="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consider the operation of a new computer software system in more detail. The organization will install the new software in anticipation of gaining efficiency and greater functionality. </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The decision to install new software and the choice of the software </a:t>
            </a:r>
            <a:r>
              <a:rPr lang="en-US" sz="2000" b="1" i="1" dirty="0">
                <a:solidFill>
                  <a:srgbClr val="000000"/>
                </a:solidFill>
                <a:latin typeface="Times New Roman" panose="02020603050405020304" pitchFamily="18" charset="0"/>
                <a:cs typeface="Times New Roman" panose="02020603050405020304" pitchFamily="18" charset="0"/>
              </a:rPr>
              <a:t>involves opportunity risks. </a:t>
            </a:r>
          </a:p>
          <a:p>
            <a:pPr marL="342900" indent="-342900" algn="just">
              <a:buFont typeface="Wingdings" panose="05000000000000000000" pitchFamily="2" charset="2"/>
              <a:buChar char="§"/>
              <a:defRPr/>
            </a:pPr>
            <a:r>
              <a:rPr lang="en-US" sz="2000" b="1" i="1" dirty="0">
                <a:solidFill>
                  <a:srgbClr val="000000"/>
                </a:solidFill>
                <a:latin typeface="Times New Roman" panose="02020603050405020304" pitchFamily="18" charset="0"/>
                <a:cs typeface="Times New Roman" panose="02020603050405020304" pitchFamily="18" charset="0"/>
              </a:rPr>
              <a:t>The installation will require a project, and certain risks will be involved in that. </a:t>
            </a:r>
            <a:r>
              <a:rPr lang="en-US" sz="2000" i="1" dirty="0">
                <a:solidFill>
                  <a:srgbClr val="000000"/>
                </a:solidFill>
                <a:latin typeface="Times New Roman" panose="02020603050405020304" pitchFamily="18" charset="0"/>
                <a:cs typeface="Times New Roman" panose="02020603050405020304" pitchFamily="18" charset="0"/>
              </a:rPr>
              <a:t> The risks associated with the project are control risks.</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After the new software has been installed, it will be exposed to hazard risks. It may not deliver all of the functionality required and the software may be exposed to various risks and virus infection. These are the hazard risks associated with this new software system.</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imescale</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impact:</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9981136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247317"/>
          </a:xfrm>
          <a:prstGeom prst="rect">
            <a:avLst/>
          </a:prstGeom>
          <a:solidFill>
            <a:schemeClr val="bg1">
              <a:lumMod val="75000"/>
            </a:schemeClr>
          </a:solidFill>
          <a:ln>
            <a:solidFill>
              <a:schemeClr val="accent1"/>
            </a:solidFill>
          </a:ln>
        </p:spPr>
        <p:txBody>
          <a:bodyPr wrap="square">
            <a:spAutoFit/>
          </a:bodyPr>
          <a:lstStyle/>
          <a:p>
            <a:pPr algn="just">
              <a:defRPr/>
            </a:pPr>
            <a:r>
              <a:rPr lang="en-US" b="1" i="1" u="sng" dirty="0">
                <a:solidFill>
                  <a:srgbClr val="FF0000"/>
                </a:solidFill>
                <a:latin typeface="Times New Roman" panose="02020603050405020304" pitchFamily="18" charset="0"/>
                <a:cs typeface="Times New Roman" panose="02020603050405020304" pitchFamily="18" charset="0"/>
              </a:rPr>
              <a:t>Example:</a:t>
            </a:r>
          </a:p>
          <a:p>
            <a:pPr algn="just">
              <a:defRPr/>
            </a:pPr>
            <a:r>
              <a:rPr lang="en-US" b="1" i="1" u="sng" dirty="0">
                <a:solidFill>
                  <a:srgbClr val="000000"/>
                </a:solidFill>
                <a:latin typeface="Times New Roman" panose="02020603050405020304" pitchFamily="18" charset="0"/>
                <a:cs typeface="Times New Roman" panose="02020603050405020304" pitchFamily="18" charset="0"/>
              </a:rPr>
              <a:t>Triggering major crises</a:t>
            </a:r>
          </a:p>
          <a:p>
            <a:pPr marL="342900" indent="-342900" algn="just">
              <a:buFont typeface="Wingdings" panose="05000000000000000000" pitchFamily="2" charset="2"/>
              <a:buChar char="§"/>
              <a:defRPr/>
            </a:pPr>
            <a:r>
              <a:rPr lang="en-US" i="1" dirty="0">
                <a:solidFill>
                  <a:srgbClr val="000000"/>
                </a:solidFill>
                <a:latin typeface="Times New Roman" panose="02020603050405020304" pitchFamily="18" charset="0"/>
                <a:cs typeface="Times New Roman" panose="02020603050405020304" pitchFamily="18" charset="0"/>
              </a:rPr>
              <a:t>In September 2007, Northern Rock – a bank formed by the conversion of the Northern Rock Building Society to banking status in 1997 – found that the liquidity crisis resulted in customers queuing to withdraw their savings. This was the first ‘run’ on a UK bank by its depositors for more than 150 years.</a:t>
            </a:r>
          </a:p>
          <a:p>
            <a:pPr marL="342900" indent="-342900" algn="just">
              <a:buFont typeface="Wingdings" panose="05000000000000000000" pitchFamily="2" charset="2"/>
              <a:buChar char="§"/>
              <a:defRPr/>
            </a:pPr>
            <a:r>
              <a:rPr lang="en-US" i="1" dirty="0">
                <a:solidFill>
                  <a:srgbClr val="000000"/>
                </a:solidFill>
                <a:latin typeface="Times New Roman" panose="02020603050405020304" pitchFamily="18" charset="0"/>
                <a:cs typeface="Times New Roman" panose="02020603050405020304" pitchFamily="18" charset="0"/>
              </a:rPr>
              <a:t>The immediate trigger for the crisis was the drying up of liquidity in the global institutional debt markets – known as the ‘wholesale’ markets – following a rise in mortgage defaults in the United States. These defaults were concentrated in ‘sub-prime’ mortgages – home loans to borrowers with a poor credit quality.</a:t>
            </a:r>
          </a:p>
          <a:p>
            <a:pPr marL="342900" indent="-342900" algn="just">
              <a:buFont typeface="Wingdings" panose="05000000000000000000" pitchFamily="2" charset="2"/>
              <a:buChar char="§"/>
              <a:defRPr/>
            </a:pPr>
            <a:r>
              <a:rPr lang="en-US" i="1" dirty="0">
                <a:solidFill>
                  <a:srgbClr val="000000"/>
                </a:solidFill>
                <a:latin typeface="Times New Roman" panose="02020603050405020304" pitchFamily="18" charset="0"/>
                <a:cs typeface="Times New Roman" panose="02020603050405020304" pitchFamily="18" charset="0"/>
              </a:rPr>
              <a:t>Northern Rock had been building up its mortgage portfolio very rapidly. Simultaneously it was becoming more and more reliant on the wholesale markets for finance, rather than personal savers. With the drying up of liquidity in the wholesale markets, Northern Rock’s business model began to unravel. All this happened despite the fact that there was no evidence that the credit quality of the Northern Rock assets – its mortgages and loans – was in question.</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timescale of risk impact:</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7621636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Risks can be divided into four categories and definitions of these four types of risk are:</a:t>
            </a:r>
          </a:p>
          <a:p>
            <a:pPr algn="just">
              <a:defRPr/>
            </a:pPr>
            <a:endParaRPr lang="en-US" sz="2000" b="1" u="sng"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Compliance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Hazard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Control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Opportunity risks.</a:t>
            </a:r>
          </a:p>
          <a:p>
            <a:pPr marL="457200" indent="-457200" algn="just">
              <a:buFont typeface="+mj-lt"/>
              <a:buAutoNum type="arabicPeriod"/>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 common language of risk is required throughout an organization if the contribution of risk management is to be maximized.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use of a common language will also enable the organization to develop an agreed perception of risk and attitude to risk.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Part of developing this common language and perception of risk is to agree a risk classification system or series of such systems.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0232230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286232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example, consider people reviewing their financial position and the risks they currently face regarding finances. It may be that the key financial dependencies relate to achieving adequate income and managing expenditure.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 review should include an analysis of the risks to job security and pension arrangements, as well as property ownership and other investments. This part of the analysis will provide information on the risks to income and the nature of those risks (opportunity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26186130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2554545"/>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a practical example of the nature of compliance, hazard, control and opportunity risks, Table 3.1 considers the risks associated with owning a car.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this case, the compliance risks relate to the legal obligations associated with owning and driving a car. The hazard risks relate to events that the owner does not want to occur.</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Uncertainties are the costs that are known to be involved, but these may vary. Finally, the opportunities are the benefits that car ownership offers.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2647969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Four types of risk:</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pic>
        <p:nvPicPr>
          <p:cNvPr id="8" name="Picture 7">
            <a:extLst>
              <a:ext uri="{FF2B5EF4-FFF2-40B4-BE49-F238E27FC236}">
                <a16:creationId xmlns:a16="http://schemas.microsoft.com/office/drawing/2014/main" id="{4610702B-58A1-4B07-A622-F7E1A572C405}"/>
              </a:ext>
            </a:extLst>
          </p:cNvPr>
          <p:cNvPicPr>
            <a:picLocks noChangeAspect="1"/>
          </p:cNvPicPr>
          <p:nvPr/>
        </p:nvPicPr>
        <p:blipFill>
          <a:blip r:embed="rId7"/>
          <a:stretch>
            <a:fillRect/>
          </a:stretch>
        </p:blipFill>
        <p:spPr>
          <a:xfrm>
            <a:off x="3179910" y="1942205"/>
            <a:ext cx="8121949" cy="3952310"/>
          </a:xfrm>
          <a:prstGeom prst="rect">
            <a:avLst/>
          </a:prstGeom>
        </p:spPr>
      </p:pic>
    </p:spTree>
    <p:extLst>
      <p:ext uri="{BB962C8B-B14F-4D97-AF65-F5344CB8AC3E}">
        <p14:creationId xmlns:p14="http://schemas.microsoft.com/office/powerpoint/2010/main" val="20115774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the type of risk with potential to enhance (although they can also inhibit) the achievement of the mission of the organization. These risks are the ones associated with embracing business opportunities.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All organizations have some appetite for seizing opportunities and are willing to invest in them</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will always be a desire for the organization to have effective and efficient operations, tactics and strategy.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normally associated with the development of new or amended strategies, although opportunities can also arise from enhancing the efficiency of operations and implementing change initiatives.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Embrace opportunity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2520402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the type of risk with potential to enhance (although they can also inhibit) the achievement of the mission of the organization. These risks are the ones associated with embracing business opportunities.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All organizations have some appetite for seizing opportunities and are willing to invest in them</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will always be a desire for the organization to have effective and efficient operations, tactics and strategy.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Opportunity risks are normally associated with the development of new or amended strategies, although opportunities can also arise from enhancing the efficiency of operations and implementing change initiatives.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Embrace opportunity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386826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1631216"/>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example below, related to personal lifestyle decisions, considers risk factors by classifying them </a:t>
            </a:r>
            <a:r>
              <a:rPr lang="en-US" sz="2000" b="1" dirty="0">
                <a:solidFill>
                  <a:srgbClr val="000000"/>
                </a:solidFill>
                <a:latin typeface="Times New Roman" panose="02020603050405020304" pitchFamily="18" charset="0"/>
                <a:cs typeface="Times New Roman" panose="02020603050405020304" pitchFamily="18" charset="0"/>
              </a:rPr>
              <a:t>as controllable and uncontrollable</a:t>
            </a:r>
            <a:r>
              <a:rPr lang="en-US" sz="2000" dirty="0">
                <a:solidFill>
                  <a:srgbClr val="000000"/>
                </a:solidFill>
                <a:latin typeface="Times New Roman" panose="02020603050405020304" pitchFamily="18" charset="0"/>
                <a:cs typeface="Times New Roman" panose="02020603050405020304" pitchFamily="18" charset="0"/>
              </a:rPr>
              <a:t>. Although the example relates to personal health risk factors, consideration of whether business risks are within the control of the organization or not is an important component of successful business risk management.</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Embrace opportunity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
        <p:nvSpPr>
          <p:cNvPr id="15" name="TextBox 14">
            <a:extLst>
              <a:ext uri="{FF2B5EF4-FFF2-40B4-BE49-F238E27FC236}">
                <a16:creationId xmlns:a16="http://schemas.microsoft.com/office/drawing/2014/main" id="{A5F264A0-913B-4C7B-A567-55EDE064F494}"/>
              </a:ext>
            </a:extLst>
          </p:cNvPr>
          <p:cNvSpPr txBox="1"/>
          <p:nvPr/>
        </p:nvSpPr>
        <p:spPr>
          <a:xfrm>
            <a:off x="2193204" y="3297179"/>
            <a:ext cx="9879471" cy="2616101"/>
          </a:xfrm>
          <a:prstGeom prst="rect">
            <a:avLst/>
          </a:prstGeom>
          <a:solidFill>
            <a:schemeClr val="bg1">
              <a:lumMod val="75000"/>
            </a:schemeClr>
          </a:solidFill>
          <a:ln>
            <a:solidFill>
              <a:schemeClr val="accent1"/>
            </a:solidFill>
          </a:ln>
        </p:spPr>
        <p:txBody>
          <a:bodyPr wrap="square">
            <a:spAutoFit/>
          </a:bodyPr>
          <a:lstStyle/>
          <a:p>
            <a:pPr algn="just"/>
            <a:r>
              <a:rPr lang="en-US" b="1" i="1" u="sng" dirty="0">
                <a:solidFill>
                  <a:srgbClr val="C00000"/>
                </a:solidFill>
              </a:rPr>
              <a:t>Example: </a:t>
            </a:r>
          </a:p>
          <a:p>
            <a:pPr algn="just"/>
            <a:r>
              <a:rPr lang="en-US" b="1" i="1" u="sng" dirty="0">
                <a:solidFill>
                  <a:srgbClr val="C00000"/>
                </a:solidFill>
              </a:rPr>
              <a:t>Heart disease risk factors</a:t>
            </a:r>
            <a:endParaRPr lang="en-US" b="1" i="1" u="sng" dirty="0"/>
          </a:p>
          <a:p>
            <a:pPr algn="just"/>
            <a:r>
              <a:rPr lang="en-US" sz="1600" i="1" dirty="0"/>
              <a:t>Controllable risk factors for heart disease and stroke are those that can be changed through diet, physical activity and no tobacco use. These risk factors are in contrast to those that are uncontrolled, such as age, gender, race or genetic traits. Having one or more uncontrollable risk factors does not mean a person will have a heart attack or stroke; however, with proper attention to those risk factors that are controllable, one may reduce the impact of those risk factors that cannot be controlled or changed.</a:t>
            </a:r>
          </a:p>
          <a:p>
            <a:pPr algn="just"/>
            <a:r>
              <a:rPr lang="en-US" sz="1600" i="1" dirty="0"/>
              <a:t>Controllable risk factors for heart disease or stroke include high blood pressure, high blood cholesterol, type-2 diabetes and obesity. Healthy lifestyle habits, such as developing good eating habits, increasing physical activity and abstaining from tobacco use, are effective steps in both preventing and improving the controllable risk factors.</a:t>
            </a:r>
          </a:p>
        </p:txBody>
      </p:sp>
    </p:spTree>
    <p:extLst>
      <p:ext uri="{BB962C8B-B14F-4D97-AF65-F5344CB8AC3E}">
        <p14:creationId xmlns:p14="http://schemas.microsoft.com/office/powerpoint/2010/main" val="6274842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785652"/>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Uncertainty or control risks </a:t>
            </a:r>
            <a:r>
              <a:rPr lang="en-US" sz="2000" dirty="0">
                <a:solidFill>
                  <a:srgbClr val="000000"/>
                </a:solidFill>
                <a:latin typeface="Times New Roman" panose="02020603050405020304" pitchFamily="18" charset="0"/>
                <a:cs typeface="Times New Roman" panose="02020603050405020304" pitchFamily="18" charset="0"/>
              </a:rPr>
              <a:t>are an inevitable part of </a:t>
            </a:r>
            <a:r>
              <a:rPr lang="en-US" sz="2000" b="1" dirty="0">
                <a:solidFill>
                  <a:srgbClr val="000000"/>
                </a:solidFill>
                <a:latin typeface="Times New Roman" panose="02020603050405020304" pitchFamily="18" charset="0"/>
                <a:cs typeface="Times New Roman" panose="02020603050405020304" pitchFamily="18" charset="0"/>
              </a:rPr>
              <a:t>undertaking a project. A contingency fund</a:t>
            </a:r>
            <a:r>
              <a:rPr lang="en-US" sz="2000" dirty="0">
                <a:solidFill>
                  <a:srgbClr val="000000"/>
                </a:solidFill>
                <a:latin typeface="Times New Roman" panose="02020603050405020304" pitchFamily="18" charset="0"/>
                <a:cs typeface="Times New Roman" panose="02020603050405020304" pitchFamily="18" charset="0"/>
              </a:rPr>
              <a:t> to allow for the unexpected will need to be part of a project budget, as well </a:t>
            </a:r>
            <a:r>
              <a:rPr lang="en-US" sz="2000" b="1" dirty="0">
                <a:solidFill>
                  <a:srgbClr val="000000"/>
                </a:solidFill>
                <a:latin typeface="Times New Roman" panose="02020603050405020304" pitchFamily="18" charset="0"/>
                <a:cs typeface="Times New Roman" panose="02020603050405020304" pitchFamily="18" charset="0"/>
              </a:rPr>
              <a:t>as contingent time built into project schedules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When looking to develop </a:t>
            </a:r>
            <a:r>
              <a:rPr lang="en-US" sz="2000" b="1" dirty="0">
                <a:solidFill>
                  <a:srgbClr val="000000"/>
                </a:solidFill>
                <a:latin typeface="Times New Roman" panose="02020603050405020304" pitchFamily="18" charset="0"/>
                <a:cs typeface="Times New Roman" panose="02020603050405020304" pitchFamily="18" charset="0"/>
              </a:rPr>
              <a:t>appropriate responses to control risks</a:t>
            </a:r>
            <a:r>
              <a:rPr lang="en-US" sz="2000" dirty="0">
                <a:solidFill>
                  <a:srgbClr val="000000"/>
                </a:solidFill>
                <a:latin typeface="Times New Roman" panose="02020603050405020304" pitchFamily="18" charset="0"/>
                <a:cs typeface="Times New Roman" panose="02020603050405020304" pitchFamily="18" charset="0"/>
              </a:rPr>
              <a:t>, the organization must make </a:t>
            </a:r>
            <a:r>
              <a:rPr lang="en-US" sz="2000" b="1" dirty="0">
                <a:solidFill>
                  <a:srgbClr val="000000"/>
                </a:solidFill>
                <a:latin typeface="Times New Roman" panose="02020603050405020304" pitchFamily="18" charset="0"/>
                <a:cs typeface="Times New Roman" panose="02020603050405020304" pitchFamily="18" charset="0"/>
              </a:rPr>
              <a:t>the necessary resources available to identify </a:t>
            </a:r>
            <a:r>
              <a:rPr lang="en-US" sz="2000" dirty="0">
                <a:solidFill>
                  <a:srgbClr val="000000"/>
                </a:solidFill>
                <a:latin typeface="Times New Roman" panose="02020603050405020304" pitchFamily="18" charset="0"/>
                <a:cs typeface="Times New Roman" panose="02020603050405020304" pitchFamily="18" charset="0"/>
              </a:rPr>
              <a:t>the controls, implement the controls and respond to the consequences of any control risk materializing.</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Uncertainty represents </a:t>
            </a:r>
            <a:r>
              <a:rPr lang="en-US" sz="2000" b="1" dirty="0">
                <a:solidFill>
                  <a:srgbClr val="000000"/>
                </a:solidFill>
                <a:latin typeface="Times New Roman" panose="02020603050405020304" pitchFamily="18" charset="0"/>
                <a:cs typeface="Times New Roman" panose="02020603050405020304" pitchFamily="18" charset="0"/>
              </a:rPr>
              <a:t>a deviation from the required or expected outcome</a:t>
            </a:r>
            <a:r>
              <a:rPr lang="en-US" sz="2000" dirty="0">
                <a:solidFill>
                  <a:srgbClr val="000000"/>
                </a:solidFill>
                <a:latin typeface="Times New Roman" panose="02020603050405020304" pitchFamily="18" charset="0"/>
                <a:cs typeface="Times New Roman" panose="02020603050405020304" pitchFamily="18" charset="0"/>
              </a:rPr>
              <a:t>. When an organization is undertaking a project, such as a process enhancement, the project has to be delivered on time, within budget and to specification. Also, the enhancement has to deliver the benefits that were required.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Manage uncertainty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8797061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the case of health and safety risks, it is generally accepted that organizations should be intolerant of these and should take all appropriate actions to eliminate them.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practice, this is not possible and organizations will minimize safety risks to the lowest level that is cost-effective and in compliance with the law.</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example, an automatic braking system fitted to trains to stop them passing through red lights is technically feasible.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this may represent an unreasonable investment for the train operating company. The consequences of trains going through red lights may be regarded as the risk exposure or hazard tolerance of the organization but the cost of introducing the automatic braking system may be considered to be prohibitively high.</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0418407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874165" y="2096751"/>
            <a:ext cx="9902229" cy="3785652"/>
          </a:xfrm>
          <a:prstGeom prst="rect">
            <a:avLst/>
          </a:prstGeom>
          <a:solidFill>
            <a:schemeClr val="bg1">
              <a:lumMod val="75000"/>
            </a:schemeClr>
          </a:solidFill>
          <a:ln>
            <a:solidFill>
              <a:schemeClr val="accent1"/>
            </a:solidFill>
          </a:ln>
        </p:spPr>
        <p:txBody>
          <a:bodyPr wrap="square">
            <a:spAutoFit/>
          </a:bodyPr>
          <a:lstStyle/>
          <a:p>
            <a:pPr algn="just">
              <a:defRPr/>
            </a:pPr>
            <a:r>
              <a:rPr lang="en-US" sz="2000" b="1" i="1" dirty="0">
                <a:solidFill>
                  <a:srgbClr val="C00000"/>
                </a:solidFill>
                <a:latin typeface="Times New Roman" panose="02020603050405020304" pitchFamily="18" charset="0"/>
                <a:cs typeface="Times New Roman" panose="02020603050405020304" pitchFamily="18" charset="0"/>
              </a:rPr>
              <a:t>Example</a:t>
            </a:r>
            <a:r>
              <a:rPr lang="en-US" sz="2000" b="1" i="1" dirty="0">
                <a:solidFill>
                  <a:srgbClr val="000000"/>
                </a:solidFill>
                <a:latin typeface="Times New Roman" panose="02020603050405020304" pitchFamily="18" charset="0"/>
                <a:cs typeface="Times New Roman" panose="02020603050405020304" pitchFamily="18" charset="0"/>
              </a:rPr>
              <a:t>: Shop Security Standards</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An example can be seen in the operation of a security-conscious </a:t>
            </a:r>
            <a:r>
              <a:rPr lang="en-US" sz="2000" i="1" dirty="0" err="1">
                <a:solidFill>
                  <a:srgbClr val="000000"/>
                </a:solidFill>
                <a:latin typeface="Times New Roman" panose="02020603050405020304" pitchFamily="18" charset="0"/>
                <a:cs typeface="Times New Roman" panose="02020603050405020304" pitchFamily="18" charset="0"/>
              </a:rPr>
              <a:t>jewellery</a:t>
            </a:r>
            <a:r>
              <a:rPr lang="en-US" sz="2000" i="1" dirty="0">
                <a:solidFill>
                  <a:srgbClr val="000000"/>
                </a:solidFill>
                <a:latin typeface="Times New Roman" panose="02020603050405020304" pitchFamily="18" charset="0"/>
                <a:cs typeface="Times New Roman" panose="02020603050405020304" pitchFamily="18" charset="0"/>
              </a:rPr>
              <a:t> shop. Customers are allowed into the shop one at a time. They are recorded on CCTV as they wait to enter.</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Items are held securely, and customers are invited to ask to see specific items under the suspicious gaze of the shop assistants. Of course, some customers are put off, but equally the shops suffer negligible rates of shoplifting.</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Contrast this with a supermarket, where there are no barriers on entry and customers are allowed to handle all of the items. </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There is CCTV monitoring the shops, and there are likely to be store detectives patrolling – but the object of the security is to deter rather than to prevent shoplifting. Shoplifting does occur, but at rates that are acceptable to the shop owners. Conversely, few potential customers are put off visiting the shop because of the measures.</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44430171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3170099"/>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Table 3.2 provides a list of the events that can cause unplanned disruption or inefficiency. These events are divided into several categories, such as people, premises, processes and products.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For each category of hazard risks, the organization needs to evaluate the types of incidents that could occur, the sources of those incidents and their likely impact on normal efficient operations.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Management of hazard risks involves analysis and management of three aspects of the hazard risk. </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10025627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Mitigate hazard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pic>
        <p:nvPicPr>
          <p:cNvPr id="8" name="Picture 7">
            <a:extLst>
              <a:ext uri="{FF2B5EF4-FFF2-40B4-BE49-F238E27FC236}">
                <a16:creationId xmlns:a16="http://schemas.microsoft.com/office/drawing/2014/main" id="{B327CDE1-0DEF-428F-9A90-866FE6AF67A8}"/>
              </a:ext>
            </a:extLst>
          </p:cNvPr>
          <p:cNvPicPr>
            <a:picLocks noChangeAspect="1"/>
          </p:cNvPicPr>
          <p:nvPr/>
        </p:nvPicPr>
        <p:blipFill>
          <a:blip r:embed="rId7"/>
          <a:stretch>
            <a:fillRect/>
          </a:stretch>
        </p:blipFill>
        <p:spPr>
          <a:xfrm>
            <a:off x="3010124" y="1879941"/>
            <a:ext cx="8461521" cy="3936852"/>
          </a:xfrm>
          <a:prstGeom prst="rect">
            <a:avLst/>
          </a:prstGeom>
        </p:spPr>
      </p:pic>
    </p:spTree>
    <p:extLst>
      <p:ext uri="{BB962C8B-B14F-4D97-AF65-F5344CB8AC3E}">
        <p14:creationId xmlns:p14="http://schemas.microsoft.com/office/powerpoint/2010/main" val="7842614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1975010" y="1889535"/>
            <a:ext cx="9902229" cy="4093428"/>
          </a:xfrm>
          <a:prstGeom prst="rect">
            <a:avLst/>
          </a:prstGeom>
          <a:noFill/>
          <a:ln>
            <a:noFill/>
          </a:ln>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Generally speaking, organizations will work towards ensuring full compliance with all applicable rules and regulations and, thereby, minimize the compliance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many cases, dedicated teams of specialist risk professionals will be employed and this is particularly the case in relation to health and safety, money-laundering and security arrangements.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important for organizations to recognize their compliance risks and include consideration of these risks in their risk management activities.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also important to ensure that the various areas of risk management expertise within the company co-operate with each other, so that an organized and/or coordinated approach to compliance is achieved.</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Minimize compliance risks:</a:t>
            </a:r>
          </a:p>
        </p:txBody>
      </p:sp>
      <p:sp>
        <p:nvSpPr>
          <p:cNvPr id="14" name="TextBox 13">
            <a:extLst>
              <a:ext uri="{FF2B5EF4-FFF2-40B4-BE49-F238E27FC236}">
                <a16:creationId xmlns:a16="http://schemas.microsoft.com/office/drawing/2014/main" id="{E3674991-ADDA-4187-BC79-CDD10A1FF293}"/>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Types of risks</a:t>
            </a:r>
          </a:p>
        </p:txBody>
      </p:sp>
    </p:spTree>
    <p:extLst>
      <p:ext uri="{BB962C8B-B14F-4D97-AF65-F5344CB8AC3E}">
        <p14:creationId xmlns:p14="http://schemas.microsoft.com/office/powerpoint/2010/main" val="32372840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2398645" y="437212"/>
            <a:ext cx="5632146" cy="923330"/>
          </a:xfrm>
          <a:prstGeom prst="rect">
            <a:avLst/>
          </a:prstGeom>
          <a:noFill/>
        </p:spPr>
        <p:txBody>
          <a:bodyPr wrap="square" rtlCol="0">
            <a:spAutoFit/>
          </a:bodyPr>
          <a:lstStyle/>
          <a:p>
            <a:pPr algn="ctr"/>
            <a:r>
              <a:rPr lang="en-US" sz="5400" dirty="0">
                <a:solidFill>
                  <a:schemeClr val="bg1"/>
                </a:solidFill>
                <a:latin typeface="Times New Roman" panose="02020603050405020304" pitchFamily="18" charset="0"/>
                <a:cs typeface="Times New Roman" panose="02020603050405020304" pitchFamily="18" charset="0"/>
              </a:rPr>
              <a:t>Conclusion </a:t>
            </a:r>
          </a:p>
        </p:txBody>
      </p:sp>
    </p:spTree>
    <p:extLst>
      <p:ext uri="{BB962C8B-B14F-4D97-AF65-F5344CB8AC3E}">
        <p14:creationId xmlns:p14="http://schemas.microsoft.com/office/powerpoint/2010/main" val="22870491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9239</TotalTime>
  <Words>6288</Words>
  <Application>Microsoft Office PowerPoint</Application>
  <PresentationFormat>Widescreen</PresentationFormat>
  <Paragraphs>496</Paragraphs>
  <Slides>57</Slides>
  <Notes>54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57</vt:i4>
      </vt:variant>
    </vt:vector>
  </HeadingPairs>
  <TitlesOfParts>
    <vt:vector size="64"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728</cp:revision>
  <dcterms:created xsi:type="dcterms:W3CDTF">2021-08-03T13:03:26Z</dcterms:created>
  <dcterms:modified xsi:type="dcterms:W3CDTF">2022-06-03T13:33:25Z</dcterms:modified>
</cp:coreProperties>
</file>