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50"/>
  </p:notesMasterIdLst>
  <p:sldIdLst>
    <p:sldId id="480" r:id="rId3"/>
    <p:sldId id="518" r:id="rId4"/>
    <p:sldId id="520" r:id="rId5"/>
    <p:sldId id="532" r:id="rId6"/>
    <p:sldId id="533" r:id="rId7"/>
    <p:sldId id="535" r:id="rId8"/>
    <p:sldId id="536" r:id="rId9"/>
    <p:sldId id="537" r:id="rId10"/>
    <p:sldId id="538" r:id="rId11"/>
    <p:sldId id="539" r:id="rId12"/>
    <p:sldId id="531" r:id="rId13"/>
    <p:sldId id="303" r:id="rId14"/>
    <p:sldId id="313" r:id="rId15"/>
    <p:sldId id="482" r:id="rId16"/>
    <p:sldId id="256" r:id="rId17"/>
    <p:sldId id="306" r:id="rId18"/>
    <p:sldId id="483" r:id="rId19"/>
    <p:sldId id="484" r:id="rId20"/>
    <p:sldId id="485" r:id="rId21"/>
    <p:sldId id="486" r:id="rId22"/>
    <p:sldId id="519" r:id="rId23"/>
    <p:sldId id="487" r:id="rId24"/>
    <p:sldId id="488" r:id="rId25"/>
    <p:sldId id="489" r:id="rId26"/>
    <p:sldId id="490" r:id="rId27"/>
    <p:sldId id="517" r:id="rId28"/>
    <p:sldId id="521" r:id="rId29"/>
    <p:sldId id="491" r:id="rId30"/>
    <p:sldId id="492" r:id="rId31"/>
    <p:sldId id="522" r:id="rId32"/>
    <p:sldId id="523" r:id="rId33"/>
    <p:sldId id="493" r:id="rId34"/>
    <p:sldId id="494" r:id="rId35"/>
    <p:sldId id="499" r:id="rId36"/>
    <p:sldId id="500" r:id="rId37"/>
    <p:sldId id="502" r:id="rId38"/>
    <p:sldId id="501" r:id="rId39"/>
    <p:sldId id="503" r:id="rId40"/>
    <p:sldId id="504" r:id="rId41"/>
    <p:sldId id="526" r:id="rId42"/>
    <p:sldId id="530" r:id="rId43"/>
    <p:sldId id="527" r:id="rId44"/>
    <p:sldId id="528" r:id="rId45"/>
    <p:sldId id="529" r:id="rId46"/>
    <p:sldId id="514" r:id="rId47"/>
    <p:sldId id="51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20"/>
            <p14:sldId id="532"/>
            <p14:sldId id="533"/>
            <p14:sldId id="535"/>
            <p14:sldId id="536"/>
            <p14:sldId id="537"/>
            <p14:sldId id="538"/>
            <p14:sldId id="539"/>
            <p14:sldId id="531"/>
            <p14:sldId id="303"/>
            <p14:sldId id="313"/>
            <p14:sldId id="482"/>
            <p14:sldId id="256"/>
            <p14:sldId id="306"/>
            <p14:sldId id="483"/>
            <p14:sldId id="484"/>
            <p14:sldId id="485"/>
            <p14:sldId id="486"/>
            <p14:sldId id="519"/>
            <p14:sldId id="487"/>
            <p14:sldId id="488"/>
            <p14:sldId id="489"/>
            <p14:sldId id="490"/>
            <p14:sldId id="517"/>
            <p14:sldId id="521"/>
            <p14:sldId id="491"/>
            <p14:sldId id="492"/>
            <p14:sldId id="522"/>
            <p14:sldId id="523"/>
            <p14:sldId id="493"/>
            <p14:sldId id="494"/>
            <p14:sldId id="499"/>
            <p14:sldId id="500"/>
            <p14:sldId id="502"/>
            <p14:sldId id="501"/>
            <p14:sldId id="503"/>
            <p14:sldId id="504"/>
            <p14:sldId id="526"/>
            <p14:sldId id="530"/>
            <p14:sldId id="527"/>
            <p14:sldId id="528"/>
            <p14:sldId id="529"/>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FFFFF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3738" autoAdjust="0"/>
  </p:normalViewPr>
  <p:slideViewPr>
    <p:cSldViewPr snapToGrid="0">
      <p:cViewPr varScale="1">
        <p:scale>
          <a:sx n="69" d="100"/>
          <a:sy n="69" d="100"/>
        </p:scale>
        <p:origin x="5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38551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996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10.jpg"/><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4.xml"/><Relationship Id="rId6" Type="http://schemas.microsoft.com/office/2007/relationships/hdphoto" Target="../media/hdphoto1.wdp"/><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25.png"/><Relationship Id="rId5" Type="http://schemas.openxmlformats.org/officeDocument/2006/relationships/image" Target="../media/image24.sv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xml"/><Relationship Id="rId1" Type="http://schemas.openxmlformats.org/officeDocument/2006/relationships/slideLayout" Target="../slideLayouts/slideLayout30.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3.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33.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24.svg"/><Relationship Id="rId2" Type="http://schemas.openxmlformats.org/officeDocument/2006/relationships/image" Target="../media/image40.jpeg"/><Relationship Id="rId1" Type="http://schemas.openxmlformats.org/officeDocument/2006/relationships/slideLayout" Target="../slideLayouts/slideLayout32.xml"/><Relationship Id="rId6" Type="http://schemas.openxmlformats.org/officeDocument/2006/relationships/image" Target="../media/image23.png"/><Relationship Id="rId5" Type="http://schemas.openxmlformats.org/officeDocument/2006/relationships/image" Target="../media/image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68096" y="4442668"/>
            <a:ext cx="4886463" cy="461665"/>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8200" y="1129000"/>
            <a:ext cx="6685259" cy="2019784"/>
          </a:xfrm>
          <a:prstGeom prst="rect">
            <a:avLst/>
          </a:prstGeom>
          <a:noFill/>
        </p:spPr>
        <p:txBody>
          <a:bodyPr wrap="square" rtlCol="0">
            <a:spAutoFit/>
          </a:bodyPr>
          <a:lstStyle/>
          <a:p>
            <a:pPr algn="ctr" rtl="1">
              <a:lnSpc>
                <a:spcPct val="107000"/>
              </a:lnSpc>
              <a:spcAft>
                <a:spcPts val="800"/>
              </a:spcAft>
            </a:pPr>
            <a:r>
              <a:rPr lang="ar-EG" sz="2800" dirty="0">
                <a:solidFill>
                  <a:srgbClr val="C00000"/>
                </a:solidFill>
                <a:latin typeface="Calibri" panose="020F0502020204030204" pitchFamily="34" charset="0"/>
                <a:ea typeface="Calibri" panose="020F0502020204030204" pitchFamily="34" charset="0"/>
                <a:cs typeface="mohammad bold art 1" pitchFamily="2" charset="-78"/>
              </a:rPr>
              <a:t>مقرر الإعلان الرقمي </a:t>
            </a:r>
          </a:p>
          <a:p>
            <a:pPr algn="ctr" rtl="1">
              <a:lnSpc>
                <a:spcPct val="107000"/>
              </a:lnSpc>
              <a:spcAft>
                <a:spcPts val="800"/>
              </a:spcAft>
            </a:pPr>
            <a:r>
              <a:rPr lang="en-US" sz="2800" b="1" dirty="0">
                <a:solidFill>
                  <a:srgbClr val="C00000"/>
                </a:solidFill>
                <a:latin typeface="Adobe Devanagari" panose="02040503050201020203" pitchFamily="18" charset="0"/>
                <a:ea typeface="Adobe Kaiti Std R" panose="02020400000000000000" pitchFamily="18" charset="-128"/>
                <a:cs typeface="Adobe Devanagari" panose="02040503050201020203" pitchFamily="18" charset="0"/>
              </a:rPr>
              <a:t>Digital Advertising </a:t>
            </a:r>
            <a:endParaRPr lang="ar-EG" sz="2800" b="1" dirty="0">
              <a:solidFill>
                <a:srgbClr val="C00000"/>
              </a:solidFill>
              <a:latin typeface="Adobe Devanagari" panose="02040503050201020203" pitchFamily="18" charset="0"/>
              <a:ea typeface="Adobe Kaiti Std R" panose="02020400000000000000" pitchFamily="18" charset="-128"/>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r>
              <a:rPr lang="ar-EG" sz="2400" b="1" dirty="0">
                <a:solidFill>
                  <a:srgbClr val="002060"/>
                </a:solidFill>
                <a:cs typeface="+mj-cs"/>
              </a:rPr>
              <a:t>مراحل تصميم الحملات الإعلانية عبر مواقع الشبكات الاجتماعية</a:t>
            </a: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0687" y="5548940"/>
            <a:ext cx="2210862" cy="707886"/>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MKT 123</a:t>
            </a:r>
          </a:p>
          <a:p>
            <a:r>
              <a:rPr lang="en-US" sz="2000" b="1" dirty="0">
                <a:solidFill>
                  <a:srgbClr val="002060"/>
                </a:solidFill>
                <a:latin typeface="Times New Roman" panose="02020603050405020304" pitchFamily="18" charset="0"/>
                <a:cs typeface="Times New Roman" panose="02020603050405020304" pitchFamily="18" charset="0"/>
              </a:rPr>
              <a:t>Digital advertising</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1012587"/>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868096" y="3543956"/>
            <a:ext cx="4886463" cy="461665"/>
          </a:xfrm>
          <a:prstGeom prst="rect">
            <a:avLst/>
          </a:prstGeom>
          <a:noFill/>
        </p:spPr>
        <p:txBody>
          <a:bodyPr wrap="square" rtlCol="0">
            <a:spAutoFit/>
          </a:bodyPr>
          <a:lstStyle/>
          <a:p>
            <a:pPr algn="ctr" rtl="1"/>
            <a:r>
              <a:rPr lang="ar-EG" sz="2400" dirty="0">
                <a:solidFill>
                  <a:srgbClr val="002060"/>
                </a:solidFill>
                <a:cs typeface="mohammad bold art 1" pitchFamily="2" charset="-78"/>
              </a:rPr>
              <a:t>المحاضرة السابعة</a:t>
            </a:r>
            <a:endParaRPr lang="en-US" sz="2400" dirty="0">
              <a:solidFill>
                <a:srgbClr val="002060"/>
              </a:solidFill>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20384" y="1961526"/>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96000" y="329810"/>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a:t>
            </a:r>
          </a:p>
        </p:txBody>
      </p:sp>
      <p:sp>
        <p:nvSpPr>
          <p:cNvPr id="14" name="Rectangle 13">
            <a:extLst>
              <a:ext uri="{FF2B5EF4-FFF2-40B4-BE49-F238E27FC236}">
                <a16:creationId xmlns:a16="http://schemas.microsoft.com/office/drawing/2014/main" id="{9FA3F187-A568-4AEE-8C8D-9760BCD0B159}"/>
              </a:ext>
            </a:extLst>
          </p:cNvPr>
          <p:cNvSpPr/>
          <p:nvPr/>
        </p:nvSpPr>
        <p:spPr>
          <a:xfrm>
            <a:off x="4828672" y="1112519"/>
            <a:ext cx="7230917" cy="528824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mj-cs"/>
              </a:rPr>
              <a:t>أولاً: مفهوم الذكاء الاصطناعي.       </a:t>
            </a:r>
            <a:r>
              <a:rPr lang="en-US" sz="2000" b="1" dirty="0">
                <a:solidFill>
                  <a:schemeClr val="bg1"/>
                </a:solidFill>
                <a:latin typeface="Adobe Caslon Pro" panose="0205050205050A020403" pitchFamily="18" charset="0"/>
                <a:ea typeface="Calibri" panose="020F0502020204030204" pitchFamily="34" charset="0"/>
              </a:rPr>
              <a:t> </a:t>
            </a:r>
            <a:r>
              <a:rPr lang="en-US" sz="2000" b="1" dirty="0">
                <a:solidFill>
                  <a:srgbClr val="002060"/>
                </a:solidFill>
                <a:latin typeface="Adobe Caslon Pro" panose="0205050205050A020403" pitchFamily="18" charset="0"/>
                <a:ea typeface="Calibri" panose="020F0502020204030204" pitchFamily="34" charset="0"/>
              </a:rPr>
              <a:t>The Concept of AI</a:t>
            </a:r>
            <a:endParaRPr lang="ar-EG" sz="2000" b="1" dirty="0">
              <a:solidFill>
                <a:srgbClr val="002060"/>
              </a:solidFill>
              <a:latin typeface="Adobe Caslon Pro" panose="0205050205050A020403" pitchFamily="18" charset="0"/>
              <a:cs typeface="+mj-cs"/>
            </a:endParaRPr>
          </a:p>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mj-cs"/>
              </a:rPr>
              <a:t>ثانياً: أنواع الذكاء الاصطناعي.</a:t>
            </a:r>
            <a:r>
              <a:rPr lang="en-US" sz="2000" b="1" dirty="0">
                <a:solidFill>
                  <a:prstClr val="white"/>
                </a:solidFill>
                <a:latin typeface="Adobe Caslon Pro" panose="0205050205050A020403" pitchFamily="18" charset="0"/>
                <a:ea typeface="Calibri" panose="020F0502020204030204" pitchFamily="34" charset="0"/>
                <a:cs typeface="Adobe Arabic" panose="02040503050201020203" pitchFamily="18" charset="-78"/>
              </a:rPr>
              <a:t> </a:t>
            </a:r>
            <a:r>
              <a:rPr lang="en-US"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Types of artificial intelligence </a:t>
            </a:r>
            <a:endParaRPr lang="ar-EG" sz="2000" b="1" dirty="0">
              <a:solidFill>
                <a:srgbClr val="002060"/>
              </a:solidFill>
              <a:latin typeface="Adobe Caslon Pro" panose="0205050205050A020403" pitchFamily="18" charset="0"/>
              <a:cs typeface="+mj-cs"/>
            </a:endParaRPr>
          </a:p>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mj-cs"/>
              </a:rPr>
              <a:t>ثالثاً: شروط الذكاء الاصطناعي المتكامل </a:t>
            </a:r>
            <a:r>
              <a:rPr lang="en-US" sz="2000" b="1" dirty="0">
                <a:solidFill>
                  <a:srgbClr val="002060"/>
                </a:solidFill>
                <a:latin typeface="Adobe Caslon Pro" panose="0205050205050A020403" pitchFamily="18" charset="0"/>
                <a:cs typeface="+mj-cs"/>
              </a:rPr>
              <a:t>Integrated AI Terms </a:t>
            </a:r>
            <a:endParaRPr lang="ar-EG" sz="2000" b="1" dirty="0">
              <a:solidFill>
                <a:srgbClr val="002060"/>
              </a:solidFill>
              <a:latin typeface="Adobe Caslon Pro" panose="0205050205050A020403" pitchFamily="18" charset="0"/>
              <a:cs typeface="+mj-cs"/>
            </a:endParaRPr>
          </a:p>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mj-cs"/>
              </a:rPr>
              <a:t>رابعاً: أهم مجالات الذكاء الاصطناعي.</a:t>
            </a:r>
            <a:r>
              <a:rPr lang="en-US" sz="2000" dirty="0">
                <a:solidFill>
                  <a:prstClr val="white"/>
                </a:solidFill>
                <a:latin typeface="Adobe Caslon Pro" panose="0205050205050A020403" pitchFamily="18" charset="0"/>
              </a:rPr>
              <a:t> </a:t>
            </a:r>
          </a:p>
          <a:p>
            <a:pPr lvl="0" rtl="1">
              <a:lnSpc>
                <a:spcPct val="150000"/>
              </a:lnSpc>
              <a:spcAft>
                <a:spcPts val="0"/>
              </a:spcAft>
            </a:pPr>
            <a:r>
              <a:rPr lang="en-US" sz="2000" b="1" dirty="0">
                <a:solidFill>
                  <a:srgbClr val="002060"/>
                </a:solidFill>
                <a:latin typeface="Adobe Caslon Pro" panose="0205050205050A020403" pitchFamily="18" charset="0"/>
              </a:rPr>
              <a:t>The most important areas of artificial intelligence</a:t>
            </a:r>
            <a:endParaRPr lang="ar-EG" sz="2000" b="1" dirty="0">
              <a:solidFill>
                <a:srgbClr val="002060"/>
              </a:solidFill>
              <a:latin typeface="Adobe Caslon Pro" panose="0205050205050A020403" pitchFamily="18" charset="0"/>
              <a:cs typeface="+mj-cs"/>
            </a:endParaRPr>
          </a:p>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mj-cs"/>
              </a:rPr>
              <a:t>خامساً: مفهوم البيانات الضخمة ومصادر الحصول عليها.</a:t>
            </a:r>
            <a:r>
              <a:rPr lang="en-US" sz="2000" b="1" dirty="0">
                <a:solidFill>
                  <a:prstClr val="white"/>
                </a:solidFill>
                <a:latin typeface="Adobe Caslon Pro" panose="0205050205050A020403" pitchFamily="18" charset="0"/>
                <a:cs typeface="Times New Roman" panose="02020603050405020304" pitchFamily="18" charset="0"/>
              </a:rPr>
              <a:t> </a:t>
            </a:r>
            <a:endParaRPr lang="en-US" sz="2000" b="1" dirty="0">
              <a:solidFill>
                <a:srgbClr val="002060"/>
              </a:solidFill>
              <a:latin typeface="Adobe Caslon Pro" panose="0205050205050A020403" pitchFamily="18" charset="0"/>
              <a:cs typeface="Times New Roman" panose="02020603050405020304" pitchFamily="18" charset="0"/>
            </a:endParaRPr>
          </a:p>
          <a:p>
            <a:pPr lvl="0" rtl="1">
              <a:lnSpc>
                <a:spcPct val="150000"/>
              </a:lnSpc>
              <a:spcAft>
                <a:spcPts val="0"/>
              </a:spcAft>
            </a:pPr>
            <a:r>
              <a:rPr lang="en-US" sz="2000" b="1" dirty="0">
                <a:solidFill>
                  <a:srgbClr val="002060"/>
                </a:solidFill>
                <a:latin typeface="Adobe Caslon Pro" panose="0205050205050A020403" pitchFamily="18" charset="0"/>
                <a:cs typeface="Times New Roman" panose="02020603050405020304" pitchFamily="18" charset="0"/>
              </a:rPr>
              <a:t> Big Data Concept  and its Sources </a:t>
            </a:r>
            <a:endParaRPr lang="ar-EG" sz="2000" b="1" dirty="0">
              <a:solidFill>
                <a:srgbClr val="002060"/>
              </a:solidFill>
              <a:latin typeface="Adobe Caslon Pro" panose="0205050205050A020403" pitchFamily="18" charset="0"/>
              <a:cs typeface="+mj-cs"/>
            </a:endParaRPr>
          </a:p>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mj-cs"/>
              </a:rPr>
              <a:t>سادساً: مفهوم الخوارزميات. </a:t>
            </a:r>
            <a:r>
              <a:rPr lang="en-US" sz="2000" b="1" dirty="0">
                <a:solidFill>
                  <a:srgbClr val="002060"/>
                </a:solidFill>
                <a:latin typeface="Adobe Caslon Pro" panose="0205050205050A020403" pitchFamily="18" charset="0"/>
                <a:cs typeface="Times New Roman" panose="02020603050405020304" pitchFamily="18" charset="0"/>
              </a:rPr>
              <a:t>The concept of algorithms         </a:t>
            </a:r>
          </a:p>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Times New Roman" panose="02020603050405020304" pitchFamily="18" charset="0"/>
              </a:rPr>
              <a:t>سابعاً: مفهوم التسويق الرقمي باستخدام تقنيات الذكاء الاصطناعي </a:t>
            </a:r>
          </a:p>
          <a:p>
            <a:pPr lvl="0" rtl="1">
              <a:lnSpc>
                <a:spcPct val="150000"/>
              </a:lnSpc>
              <a:spcAft>
                <a:spcPts val="0"/>
              </a:spcAft>
            </a:pPr>
            <a:r>
              <a:rPr lang="en-US" sz="2000" b="1" dirty="0">
                <a:solidFill>
                  <a:srgbClr val="002060"/>
                </a:solidFill>
                <a:latin typeface="Adobe Caslon Pro" panose="0205050205050A020403" pitchFamily="18" charset="0"/>
                <a:cs typeface="+mj-cs"/>
              </a:rPr>
              <a:t>The concept of digital marketing using artificial intelligence </a:t>
            </a:r>
            <a:endParaRPr lang="ar-EG" sz="2000" b="1" dirty="0">
              <a:solidFill>
                <a:srgbClr val="002060"/>
              </a:solidFill>
              <a:latin typeface="Adobe Caslon Pro" panose="0205050205050A020403" pitchFamily="18" charset="0"/>
              <a:cs typeface="+mj-cs"/>
            </a:endParaRPr>
          </a:p>
          <a:p>
            <a:pPr lvl="0" algn="justLow" rtl="1">
              <a:lnSpc>
                <a:spcPct val="150000"/>
              </a:lnSpc>
              <a:spcAft>
                <a:spcPts val="0"/>
              </a:spcAft>
            </a:pPr>
            <a:endParaRPr lang="ar-EG" sz="2000" b="1" dirty="0">
              <a:solidFill>
                <a:srgbClr val="002060"/>
              </a:solidFill>
              <a:latin typeface="Adobe Caslon Pro" panose="0205050205050A020403" pitchFamily="18" charset="0"/>
              <a:cs typeface="+mj-cs"/>
            </a:endParaRPr>
          </a:p>
        </p:txBody>
      </p:sp>
      <p:pic>
        <p:nvPicPr>
          <p:cNvPr id="12" name="Picture 11">
            <a:extLst>
              <a:ext uri="{FF2B5EF4-FFF2-40B4-BE49-F238E27FC236}">
                <a16:creationId xmlns:a16="http://schemas.microsoft.com/office/drawing/2014/main" id="{52F3F57B-C086-419D-B59F-4D19BEA2DFEC}"/>
              </a:ext>
            </a:extLst>
          </p:cNvPr>
          <p:cNvPicPr>
            <a:picLocks noChangeAspect="1"/>
          </p:cNvPicPr>
          <p:nvPr/>
        </p:nvPicPr>
        <p:blipFill>
          <a:blip r:embed="rId4"/>
          <a:stretch>
            <a:fillRect/>
          </a:stretch>
        </p:blipFill>
        <p:spPr>
          <a:xfrm>
            <a:off x="10063361" y="46874"/>
            <a:ext cx="1561427" cy="106564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20384" y="1961526"/>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406707" y="420956"/>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a:t>
            </a:r>
          </a:p>
        </p:txBody>
      </p:sp>
      <p:sp>
        <p:nvSpPr>
          <p:cNvPr id="14" name="Rectangle 13">
            <a:extLst>
              <a:ext uri="{FF2B5EF4-FFF2-40B4-BE49-F238E27FC236}">
                <a16:creationId xmlns:a16="http://schemas.microsoft.com/office/drawing/2014/main" id="{9FA3F187-A568-4AEE-8C8D-9760BCD0B159}"/>
              </a:ext>
            </a:extLst>
          </p:cNvPr>
          <p:cNvSpPr/>
          <p:nvPr/>
        </p:nvSpPr>
        <p:spPr>
          <a:xfrm>
            <a:off x="4433222" y="1150279"/>
            <a:ext cx="7626367" cy="557271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mj-cs"/>
              </a:rPr>
              <a:t>ثامناً: أهمية الذكاء الاصطناعي فى مجال التسويق الرقمي.</a:t>
            </a:r>
          </a:p>
          <a:p>
            <a:pPr lvl="0" algn="justLow">
              <a:lnSpc>
                <a:spcPct val="150000"/>
              </a:lnSpc>
              <a:spcAft>
                <a:spcPts val="0"/>
              </a:spcAft>
            </a:pPr>
            <a:r>
              <a:rPr lang="en-US" sz="2000" b="1" dirty="0">
                <a:solidFill>
                  <a:srgbClr val="002060"/>
                </a:solidFill>
                <a:latin typeface="Adobe Caslon Pro" panose="0205050205050A020403" pitchFamily="18" charset="0"/>
                <a:cs typeface="+mj-cs"/>
              </a:rPr>
              <a:t>The importance of artificial intelligence in the field of digital marketing</a:t>
            </a:r>
            <a:endParaRPr lang="ar-EG" sz="2000" b="1" dirty="0">
              <a:solidFill>
                <a:srgbClr val="002060"/>
              </a:solidFill>
              <a:latin typeface="Adobe Caslon Pro" panose="0205050205050A020403" pitchFamily="18" charset="0"/>
              <a:cs typeface="+mj-cs"/>
            </a:endParaRPr>
          </a:p>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mj-cs"/>
              </a:rPr>
              <a:t>تاسعاً: مزايا استخدام الذكاء الاصطناعي فى التسويق الرقمي.</a:t>
            </a:r>
          </a:p>
          <a:p>
            <a:pPr lvl="0" algn="justLow">
              <a:lnSpc>
                <a:spcPct val="150000"/>
              </a:lnSpc>
              <a:spcAft>
                <a:spcPts val="0"/>
              </a:spcAft>
            </a:pPr>
            <a:r>
              <a:rPr lang="en-US" sz="2000" b="1" dirty="0">
                <a:solidFill>
                  <a:srgbClr val="002060"/>
                </a:solidFill>
                <a:latin typeface="Adobe Caslon Pro" panose="0205050205050A020403" pitchFamily="18" charset="0"/>
                <a:cs typeface="+mj-cs"/>
              </a:rPr>
              <a:t> Advantages of using artificial intelligence in digital marketing</a:t>
            </a:r>
            <a:endParaRPr lang="ar-EG" sz="2000" b="1" dirty="0">
              <a:solidFill>
                <a:srgbClr val="002060"/>
              </a:solidFill>
              <a:latin typeface="Adobe Caslon Pro" panose="0205050205050A020403" pitchFamily="18" charset="0"/>
              <a:cs typeface="+mj-cs"/>
            </a:endParaRPr>
          </a:p>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mj-cs"/>
              </a:rPr>
              <a:t>عاشراً: سلبيات التسويق الرقمي باستخدام الذكاء الاصطناعي</a:t>
            </a:r>
          </a:p>
          <a:p>
            <a:pPr lvl="0" algn="justLow">
              <a:lnSpc>
                <a:spcPct val="150000"/>
              </a:lnSpc>
              <a:spcAft>
                <a:spcPts val="0"/>
              </a:spcAft>
            </a:pPr>
            <a:r>
              <a:rPr lang="en-US" sz="2000" b="1" dirty="0">
                <a:solidFill>
                  <a:srgbClr val="002060"/>
                </a:solidFill>
                <a:latin typeface="Adobe Caslon Pro" panose="0205050205050A020403" pitchFamily="18" charset="0"/>
                <a:cs typeface="+mj-cs"/>
              </a:rPr>
              <a:t>Cons of Digital Marketing Using Artificial Intelligence</a:t>
            </a:r>
            <a:endParaRPr lang="ar-EG" sz="2000" b="1" dirty="0">
              <a:solidFill>
                <a:srgbClr val="002060"/>
              </a:solidFill>
              <a:latin typeface="Adobe Caslon Pro" panose="0205050205050A020403" pitchFamily="18" charset="0"/>
              <a:cs typeface="+mj-cs"/>
            </a:endParaRPr>
          </a:p>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mj-cs"/>
              </a:rPr>
              <a:t>الحادي عشر: كيف تبدأ التسويق باستخدام الذكاء الاصطناعي </a:t>
            </a:r>
          </a:p>
          <a:p>
            <a:pPr lvl="0" algn="justLow">
              <a:lnSpc>
                <a:spcPct val="150000"/>
              </a:lnSpc>
              <a:spcAft>
                <a:spcPts val="0"/>
              </a:spcAft>
            </a:pPr>
            <a:r>
              <a:rPr lang="en-US" sz="2000" b="1" dirty="0">
                <a:solidFill>
                  <a:srgbClr val="002060"/>
                </a:solidFill>
                <a:latin typeface="Adobe Caslon Pro" panose="0205050205050A020403" pitchFamily="18" charset="0"/>
                <a:cs typeface="+mj-cs"/>
              </a:rPr>
              <a:t>How to start marketing with AI</a:t>
            </a:r>
            <a:endParaRPr lang="ar-EG" sz="2000" b="1" dirty="0">
              <a:solidFill>
                <a:srgbClr val="002060"/>
              </a:solidFill>
              <a:latin typeface="Adobe Caslon Pro" panose="0205050205050A020403" pitchFamily="18" charset="0"/>
              <a:cs typeface="+mj-cs"/>
            </a:endParaRPr>
          </a:p>
          <a:p>
            <a:pPr marL="342900" lvl="0" indent="-342900" algn="justLow" rtl="1">
              <a:lnSpc>
                <a:spcPct val="150000"/>
              </a:lnSpc>
              <a:spcAft>
                <a:spcPts val="0"/>
              </a:spcAft>
              <a:buFont typeface="Wingdings" panose="05000000000000000000" pitchFamily="2" charset="2"/>
              <a:buChar char="Ø"/>
            </a:pPr>
            <a:r>
              <a:rPr lang="ar-EG" sz="2000" b="1" dirty="0">
                <a:solidFill>
                  <a:srgbClr val="002060"/>
                </a:solidFill>
                <a:latin typeface="Adobe Caslon Pro" panose="0205050205050A020403" pitchFamily="18" charset="0"/>
                <a:cs typeface="+mj-cs"/>
              </a:rPr>
              <a:t>الثاني عشر: أدوات وتطبيقات متخصصة لكتابة الاعلانات والحملات الاعلانية وخدمة العملاء وتحليل سلوكيات المستخدمين</a:t>
            </a:r>
          </a:p>
          <a:p>
            <a:pPr lvl="0" algn="justLow">
              <a:lnSpc>
                <a:spcPct val="150000"/>
              </a:lnSpc>
              <a:spcAft>
                <a:spcPts val="0"/>
              </a:spcAft>
            </a:pPr>
            <a:r>
              <a:rPr lang="en-US" sz="2000" b="1" dirty="0">
                <a:solidFill>
                  <a:srgbClr val="002060"/>
                </a:solidFill>
                <a:latin typeface="Adobe Caslon Pro" panose="0205050205050A020403" pitchFamily="18" charset="0"/>
                <a:cs typeface="+mj-cs"/>
              </a:rPr>
              <a:t>Specialized tools and applications for copywriting, advertising campaigns, customer service and user behavior analysis</a:t>
            </a:r>
            <a:endParaRPr lang="ar-EG" sz="2000" b="1" dirty="0">
              <a:solidFill>
                <a:srgbClr val="002060"/>
              </a:solidFill>
              <a:latin typeface="Adobe Caslon Pro" panose="0205050205050A020403" pitchFamily="18" charset="0"/>
              <a:cs typeface="+mj-cs"/>
            </a:endParaRPr>
          </a:p>
        </p:txBody>
      </p:sp>
    </p:spTree>
    <p:extLst>
      <p:ext uri="{BB962C8B-B14F-4D97-AF65-F5344CB8AC3E}">
        <p14:creationId xmlns:p14="http://schemas.microsoft.com/office/powerpoint/2010/main" val="2218007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406707" y="420956"/>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a:t>
            </a:r>
          </a:p>
        </p:txBody>
      </p:sp>
      <p:pic>
        <p:nvPicPr>
          <p:cNvPr id="10" name="Picture 9">
            <a:extLst>
              <a:ext uri="{FF2B5EF4-FFF2-40B4-BE49-F238E27FC236}">
                <a16:creationId xmlns:a16="http://schemas.microsoft.com/office/drawing/2014/main" id="{1D999A53-B90F-4614-91FA-E46BB9F1D0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0738" y="1382344"/>
            <a:ext cx="5775094" cy="47135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a:extLst>
              <a:ext uri="{FF2B5EF4-FFF2-40B4-BE49-F238E27FC236}">
                <a16:creationId xmlns:a16="http://schemas.microsoft.com/office/drawing/2014/main" id="{CC34EDC5-C195-46BB-B0C2-2BDDCCC611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822" y="830247"/>
            <a:ext cx="5775094" cy="49455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96937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78990" y="594901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0" y="6016273"/>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406707" y="420956"/>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a:t>
            </a:r>
          </a:p>
        </p:txBody>
      </p:sp>
      <p:pic>
        <p:nvPicPr>
          <p:cNvPr id="7" name="Picture 6">
            <a:extLst>
              <a:ext uri="{FF2B5EF4-FFF2-40B4-BE49-F238E27FC236}">
                <a16:creationId xmlns:a16="http://schemas.microsoft.com/office/drawing/2014/main" id="{DAFD9C98-5C8E-49E5-8FDE-58860501C2F9}"/>
              </a:ext>
            </a:extLst>
          </p:cNvPr>
          <p:cNvPicPr>
            <a:picLocks noChangeAspect="1"/>
          </p:cNvPicPr>
          <p:nvPr/>
        </p:nvPicPr>
        <p:blipFill>
          <a:blip r:embed="rId3"/>
          <a:stretch>
            <a:fillRect/>
          </a:stretch>
        </p:blipFill>
        <p:spPr>
          <a:xfrm>
            <a:off x="7938655" y="1285874"/>
            <a:ext cx="3739905" cy="49209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D997EA4F-DA63-4E95-A851-CC2B07A615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4656" y="1331592"/>
            <a:ext cx="3739904" cy="48295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1F22C2E4-EBF0-44A2-9B45-6E5F9354FDF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5635" y="1483365"/>
            <a:ext cx="3354926" cy="45259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48519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406707" y="420956"/>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a:t>
            </a:r>
          </a:p>
        </p:txBody>
      </p:sp>
      <p:pic>
        <p:nvPicPr>
          <p:cNvPr id="7" name="Picture 6">
            <a:extLst>
              <a:ext uri="{FF2B5EF4-FFF2-40B4-BE49-F238E27FC236}">
                <a16:creationId xmlns:a16="http://schemas.microsoft.com/office/drawing/2014/main" id="{AC0778D6-FA05-46DD-B0EB-DA728CA07D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8931" y="1120963"/>
            <a:ext cx="5174449" cy="53160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C66BE286-C5C0-4C68-89A2-BDB1ABCDA5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1289" y="1303149"/>
            <a:ext cx="4211781" cy="52703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7612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081146" y="259926"/>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a:t>
            </a:r>
          </a:p>
        </p:txBody>
      </p:sp>
      <p:pic>
        <p:nvPicPr>
          <p:cNvPr id="7" name="Picture 6">
            <a:extLst>
              <a:ext uri="{FF2B5EF4-FFF2-40B4-BE49-F238E27FC236}">
                <a16:creationId xmlns:a16="http://schemas.microsoft.com/office/drawing/2014/main" id="{33747E54-FB98-417E-916E-2624A2CE15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2733" y="921685"/>
            <a:ext cx="4243437" cy="52514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D8C38D91-E954-4539-B2DC-4D7D6B753F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8984" y="1207062"/>
            <a:ext cx="4243437" cy="4888858"/>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A006ACA5-1DF2-43EE-AD52-F332EB5DCB17}"/>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tretch>
            <a:fillRect/>
          </a:stretch>
        </p:blipFill>
        <p:spPr>
          <a:xfrm>
            <a:off x="236083" y="942493"/>
            <a:ext cx="3772589" cy="49111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23515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406707" y="420956"/>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a:t>
            </a:r>
          </a:p>
        </p:txBody>
      </p:sp>
      <p:pic>
        <p:nvPicPr>
          <p:cNvPr id="7" name="Picture 6">
            <a:extLst>
              <a:ext uri="{FF2B5EF4-FFF2-40B4-BE49-F238E27FC236}">
                <a16:creationId xmlns:a16="http://schemas.microsoft.com/office/drawing/2014/main" id="{1E7DEB1D-65A0-4845-9F13-51279B5FB8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25091" y="1328511"/>
            <a:ext cx="4671339" cy="49425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841075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406707" y="420956"/>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a:t>
            </a:r>
          </a:p>
        </p:txBody>
      </p:sp>
      <p:pic>
        <p:nvPicPr>
          <p:cNvPr id="8" name="Picture 7">
            <a:extLst>
              <a:ext uri="{FF2B5EF4-FFF2-40B4-BE49-F238E27FC236}">
                <a16:creationId xmlns:a16="http://schemas.microsoft.com/office/drawing/2014/main" id="{6D546C09-5340-4882-BB0F-C416CF305F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7906" y="1475549"/>
            <a:ext cx="4822885" cy="4343482"/>
          </a:xfrm>
          <a:prstGeom prst="rect">
            <a:avLst/>
          </a:prstGeom>
        </p:spPr>
      </p:pic>
      <p:pic>
        <p:nvPicPr>
          <p:cNvPr id="9" name="Picture 8">
            <a:extLst>
              <a:ext uri="{FF2B5EF4-FFF2-40B4-BE49-F238E27FC236}">
                <a16:creationId xmlns:a16="http://schemas.microsoft.com/office/drawing/2014/main" id="{979BF29E-C6F2-45C4-BD27-47350B9C8BCC}"/>
              </a:ext>
            </a:extLst>
          </p:cNvPr>
          <p:cNvPicPr>
            <a:picLocks noChangeAspect="1"/>
          </p:cNvPicPr>
          <p:nvPr/>
        </p:nvPicPr>
        <p:blipFill>
          <a:blip r:embed="rId4"/>
          <a:stretch>
            <a:fillRect/>
          </a:stretch>
        </p:blipFill>
        <p:spPr>
          <a:xfrm>
            <a:off x="275831" y="1149373"/>
            <a:ext cx="3686570" cy="43391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DF4010A5-D300-43B8-834A-9A5DE698FA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00945" y="1932694"/>
            <a:ext cx="3531356" cy="42541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95035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406707" y="420956"/>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a:t>
            </a:r>
          </a:p>
        </p:txBody>
      </p:sp>
      <p:pic>
        <p:nvPicPr>
          <p:cNvPr id="12" name="Picture 11">
            <a:extLst>
              <a:ext uri="{FF2B5EF4-FFF2-40B4-BE49-F238E27FC236}">
                <a16:creationId xmlns:a16="http://schemas.microsoft.com/office/drawing/2014/main" id="{0A71A329-BF95-4B99-B656-ECBA0AA874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5610" y="1388874"/>
            <a:ext cx="4680925" cy="44301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a:extLst>
              <a:ext uri="{FF2B5EF4-FFF2-40B4-BE49-F238E27FC236}">
                <a16:creationId xmlns:a16="http://schemas.microsoft.com/office/drawing/2014/main" id="{FA8F9A71-5BAD-4842-B2D3-BEDB5EF8C3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88739" y="1678742"/>
            <a:ext cx="4507261" cy="35679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85887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32411" y="1872382"/>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397045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420561" y="317280"/>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السابعة</a:t>
            </a:r>
          </a:p>
        </p:txBody>
      </p:sp>
      <p:sp>
        <p:nvSpPr>
          <p:cNvPr id="14" name="Rectangle 13">
            <a:extLst>
              <a:ext uri="{FF2B5EF4-FFF2-40B4-BE49-F238E27FC236}">
                <a16:creationId xmlns:a16="http://schemas.microsoft.com/office/drawing/2014/main" id="{9FA3F187-A568-4AEE-8C8D-9760BCD0B159}"/>
              </a:ext>
            </a:extLst>
          </p:cNvPr>
          <p:cNvSpPr/>
          <p:nvPr/>
        </p:nvSpPr>
        <p:spPr>
          <a:xfrm>
            <a:off x="4433222" y="1150279"/>
            <a:ext cx="7626367" cy="557271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Wingdings" panose="05000000000000000000" pitchFamily="2" charset="2"/>
              <a:buChar char="Ø"/>
            </a:pPr>
            <a:r>
              <a:rPr lang="ar-EG" sz="2400" b="1" dirty="0">
                <a:solidFill>
                  <a:srgbClr val="002060"/>
                </a:solidFill>
                <a:latin typeface="Adobe Caslon Pro" panose="0205050205050A020403" pitchFamily="18" charset="0"/>
                <a:cs typeface="+mj-cs"/>
              </a:rPr>
              <a:t>تمهيد.</a:t>
            </a:r>
          </a:p>
          <a:p>
            <a:pPr marL="342900" indent="-342900" algn="r" rtl="1">
              <a:lnSpc>
                <a:spcPct val="107000"/>
              </a:lnSpc>
              <a:spcAft>
                <a:spcPts val="800"/>
              </a:spcAft>
              <a:buFont typeface="Wingdings" panose="05000000000000000000" pitchFamily="2" charset="2"/>
              <a:buChar char="Ø"/>
            </a:pP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خطوات ومراحل تصميم الحملات الإعلانية عبر مواقع الشبكات الاجتماعية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mj-lt"/>
              <a:buAutoNum type="arabicPeriod"/>
            </a:pP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تحليل خصائص الجمهور واحتياجاته وتحديد كيف يمكن للحملة الإعلانية من خلال مواقع الشبكات الاجتماعية إشباع تلك الاحتياجات</a:t>
            </a:r>
            <a:r>
              <a:rPr lang="ar-SA"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solidFill>
                <a:srgbClr val="002060"/>
              </a:solidFill>
              <a:latin typeface="Times New Roman" panose="02020603050405020304" pitchFamily="18" charset="0"/>
              <a:ea typeface="Times New Roman" panose="02020603050405020304" pitchFamily="18" charset="0"/>
            </a:endParaRPr>
          </a:p>
          <a:p>
            <a:pPr marL="342900" lvl="0" indent="-342900" algn="justLow" rtl="1">
              <a:spcAft>
                <a:spcPts val="0"/>
              </a:spcAft>
              <a:buFont typeface="+mj-lt"/>
              <a:buAutoNum type="arabicPeriod"/>
            </a:pP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تحليل الموقف التسويقي المرتبط بنقاط القوة والضعف الخاصة بالعلامة التجارية وكذلك الفرص والتهديدات المرتبطة بالبيئة الخاصة بمواقع الشبكات الاجتماعية والتي تؤثر على نجاح الحملة الخاصة بتلك العلامة:</a:t>
            </a:r>
            <a:endParaRPr lang="en-US" dirty="0">
              <a:solidFill>
                <a:srgbClr val="002060"/>
              </a:solidFill>
              <a:latin typeface="Times New Roman" panose="02020603050405020304" pitchFamily="18" charset="0"/>
              <a:ea typeface="Times New Roman" panose="02020603050405020304" pitchFamily="18" charset="0"/>
            </a:endParaRPr>
          </a:p>
          <a:p>
            <a:pPr marL="342900" lvl="0" indent="-342900" algn="justLow" rtl="1">
              <a:spcAft>
                <a:spcPts val="0"/>
              </a:spcAft>
              <a:buFont typeface="+mj-lt"/>
              <a:buAutoNum type="arabicPeriod"/>
            </a:pP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تحديد أهداف الحملة الإعلانية:</a:t>
            </a:r>
            <a:endParaRPr lang="en-US" dirty="0">
              <a:solidFill>
                <a:srgbClr val="002060"/>
              </a:solidFill>
              <a:latin typeface="Times New Roman" panose="02020603050405020304" pitchFamily="18" charset="0"/>
              <a:ea typeface="Times New Roman" panose="02020603050405020304" pitchFamily="18" charset="0"/>
            </a:endParaRPr>
          </a:p>
          <a:p>
            <a:pPr marL="342900" lvl="0" indent="-342900" algn="justLow" rtl="1">
              <a:spcAft>
                <a:spcPts val="0"/>
              </a:spcAft>
              <a:buFont typeface="+mj-lt"/>
              <a:buAutoNum type="arabicPeriod"/>
            </a:pP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تحديد ميزانية الحملة مع مراعاة أن تكون المصادر اللازمة لها كافية حتى يمكن تنفيذها وتحقيق الأهداف المرجوة منها:</a:t>
            </a:r>
            <a:endParaRPr lang="en-US" dirty="0">
              <a:solidFill>
                <a:srgbClr val="002060"/>
              </a:solidFill>
              <a:latin typeface="Times New Roman" panose="02020603050405020304" pitchFamily="18" charset="0"/>
              <a:ea typeface="Times New Roman" panose="02020603050405020304" pitchFamily="18" charset="0"/>
            </a:endParaRPr>
          </a:p>
          <a:p>
            <a:pPr marL="342900" lvl="0" indent="-342900" algn="justLow" rtl="1">
              <a:spcAft>
                <a:spcPts val="0"/>
              </a:spcAft>
              <a:buFont typeface="+mj-lt"/>
              <a:buAutoNum type="arabicPeriod"/>
            </a:pP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تحديد الاستراتيجية الإعلانية الملائمة.</a:t>
            </a:r>
            <a:endParaRPr lang="en-US" dirty="0">
              <a:solidFill>
                <a:srgbClr val="002060"/>
              </a:solidFill>
              <a:latin typeface="Times New Roman" panose="02020603050405020304" pitchFamily="18" charset="0"/>
              <a:ea typeface="Times New Roman" panose="02020603050405020304" pitchFamily="18" charset="0"/>
            </a:endParaRPr>
          </a:p>
          <a:p>
            <a:pPr marL="342900" lvl="0" indent="-342900" algn="justLow" rtl="1">
              <a:spcAft>
                <a:spcPts val="0"/>
              </a:spcAft>
              <a:buFont typeface="+mj-lt"/>
              <a:buAutoNum type="arabicPeriod"/>
            </a:pP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تنفيذ استراتيجيات الحملة وفقا للخطة الموضوعة مع الأخذ في الاعتبار المرونة وفقا لشكل الاستجابة المرتبطة بالجمهور المستهدف.</a:t>
            </a:r>
            <a:endPar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spcAft>
                <a:spcPts val="0"/>
              </a:spcAft>
              <a:buFont typeface="+mj-lt"/>
              <a:buAutoNum type="arabicPeriod"/>
            </a:pPr>
            <a:r>
              <a:rPr lang="ar-EG" dirty="0">
                <a:solidFill>
                  <a:srgbClr val="002060"/>
                </a:solidFill>
                <a:ea typeface="Calibri" panose="020F0502020204030204" pitchFamily="34" charset="0"/>
                <a:cs typeface="Times New Roman" panose="02020603050405020304" pitchFamily="18" charset="0"/>
              </a:rPr>
              <a:t>تحديد الطرق والأساليب التي يتم من خلالها ربط الحملة الإعلانية عبر مواقع الشبكات الاجتماعية ببعضها البعض وكذلك ربطها بالإعلانات الأخرى في الوسائل التقليدية</a:t>
            </a:r>
            <a:endParaRPr lang="en-US" dirty="0">
              <a:solidFill>
                <a:srgbClr val="002060"/>
              </a:solidFill>
              <a:latin typeface="Times New Roman" panose="02020603050405020304" pitchFamily="18" charset="0"/>
              <a:ea typeface="Times New Roman" panose="02020603050405020304" pitchFamily="18" charset="0"/>
            </a:endParaRPr>
          </a:p>
          <a:p>
            <a:pPr marL="342900" lvl="0" indent="-342900" algn="justLow" rtl="1">
              <a:spcAft>
                <a:spcPts val="0"/>
              </a:spcAft>
              <a:buFont typeface="+mj-lt"/>
              <a:buAutoNum type="arabicPeriod"/>
            </a:pP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قياس فعالية الحملة الإعلانية وتقييمها بما يساعد في تصميم الحملات التالية.</a:t>
            </a:r>
            <a:endParaRPr lang="en-US" dirty="0">
              <a:solidFill>
                <a:srgbClr val="002060"/>
              </a:solidFill>
              <a:latin typeface="Times New Roman" panose="02020603050405020304" pitchFamily="18" charset="0"/>
              <a:ea typeface="Times New Roman" panose="02020603050405020304" pitchFamily="18" charset="0"/>
            </a:endParaRPr>
          </a:p>
          <a:p>
            <a:pPr marL="342900" indent="-342900" algn="r" rtl="1">
              <a:lnSpc>
                <a:spcPct val="107000"/>
              </a:lnSpc>
              <a:spcAft>
                <a:spcPts val="800"/>
              </a:spcAft>
              <a:buFont typeface="Wingdings" panose="05000000000000000000" pitchFamily="2" charset="2"/>
              <a:buChar char="Ø"/>
            </a:pP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خاتمة</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Wingdings" panose="05000000000000000000" pitchFamily="2" charset="2"/>
              <a:buChar char="Ø"/>
            </a:pP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المصادر والمراجع</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Tx/>
              <a:buChar char="-"/>
            </a:pPr>
            <a:endParaRPr lang="ar-EG" sz="2000" b="1" dirty="0">
              <a:solidFill>
                <a:srgbClr val="002060"/>
              </a:solidFill>
              <a:latin typeface="Adobe Caslon Pro" panose="0205050205050A020403" pitchFamily="18" charset="0"/>
              <a:cs typeface="+mj-cs"/>
            </a:endParaRPr>
          </a:p>
        </p:txBody>
      </p:sp>
    </p:spTree>
    <p:extLst>
      <p:ext uri="{BB962C8B-B14F-4D97-AF65-F5344CB8AC3E}">
        <p14:creationId xmlns:p14="http://schemas.microsoft.com/office/powerpoint/2010/main" val="127594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12" name="TextBox 11">
            <a:extLst>
              <a:ext uri="{FF2B5EF4-FFF2-40B4-BE49-F238E27FC236}">
                <a16:creationId xmlns:a16="http://schemas.microsoft.com/office/drawing/2014/main" id="{8C520B7F-7764-8B81-C7C7-A7440DA2CCAF}"/>
              </a:ext>
            </a:extLst>
          </p:cNvPr>
          <p:cNvSpPr txBox="1"/>
          <p:nvPr/>
        </p:nvSpPr>
        <p:spPr>
          <a:xfrm>
            <a:off x="1582451" y="6260176"/>
            <a:ext cx="2616200"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201023" y="5798511"/>
            <a:ext cx="2926671" cy="461665"/>
          </a:xfrm>
          <a:prstGeom prst="rect">
            <a:avLst/>
          </a:prstGeom>
          <a:noFill/>
        </p:spPr>
        <p:txBody>
          <a:bodyPr wrap="square" rtlCol="0">
            <a:spAutoFit/>
          </a:bodyPr>
          <a:lstStyle/>
          <a:p>
            <a:pPr lvl="0"/>
            <a:r>
              <a:rPr lang="en-US" sz="2400" b="1" dirty="0">
                <a:solidFill>
                  <a:srgbClr val="FFFFFF"/>
                </a:solidFill>
                <a:latin typeface="Times New Roman" panose="02020603050405020304" pitchFamily="18" charset="0"/>
                <a:cs typeface="Times New Roman" panose="02020603050405020304" pitchFamily="18" charset="0"/>
              </a:rPr>
              <a:t>Prepared by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45605" y="141995"/>
            <a:ext cx="2457656" cy="536878"/>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10160529" y="6334780"/>
            <a:ext cx="2616200" cy="523220"/>
          </a:xfrm>
          <a:prstGeom prst="rect">
            <a:avLst/>
          </a:prstGeom>
          <a:noFill/>
        </p:spPr>
        <p:txBody>
          <a:bodyPr wrap="square" rtlCol="0">
            <a:spAutoFit/>
          </a:bodyPr>
          <a:lstStyle/>
          <a:p>
            <a:pPr algn="ctr"/>
            <a:r>
              <a:rPr lang="en-US" sz="2800" b="1" dirty="0">
                <a:solidFill>
                  <a:schemeClr val="bg1"/>
                </a:solidFill>
                <a:latin typeface="Adobe Arabic" panose="02040503050201020203" pitchFamily="18" charset="-78"/>
                <a:cs typeface="Adobe Arabic" panose="02040503050201020203" pitchFamily="18" charset="-78"/>
              </a:rPr>
              <a:t>www.midocean.ae</a:t>
            </a:r>
          </a:p>
        </p:txBody>
      </p:sp>
      <p:sp>
        <p:nvSpPr>
          <p:cNvPr id="7" name="Rectangle: Rounded Corners 6">
            <a:extLst>
              <a:ext uri="{FF2B5EF4-FFF2-40B4-BE49-F238E27FC236}">
                <a16:creationId xmlns:a16="http://schemas.microsoft.com/office/drawing/2014/main" id="{0A129A97-E686-46E7-8A22-28BC6078FA5A}"/>
              </a:ext>
            </a:extLst>
          </p:cNvPr>
          <p:cNvSpPr/>
          <p:nvPr/>
        </p:nvSpPr>
        <p:spPr>
          <a:xfrm>
            <a:off x="6611439" y="1070199"/>
            <a:ext cx="5851966" cy="5208297"/>
          </a:xfrm>
          <a:prstGeom prst="roundRect">
            <a:avLst/>
          </a:prstGeom>
          <a:solidFill>
            <a:schemeClr val="accent5">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pPr>
            <a:endParaRPr lang="ar-EG" sz="2800" dirty="0">
              <a:solidFill>
                <a:srgbClr val="002060"/>
              </a:solidFill>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2E4E7CF8-B6D7-4FFF-81A8-69D5D10C50FC}"/>
              </a:ext>
            </a:extLst>
          </p:cNvPr>
          <p:cNvSpPr/>
          <p:nvPr/>
        </p:nvSpPr>
        <p:spPr>
          <a:xfrm>
            <a:off x="10525858" y="275527"/>
            <a:ext cx="1520537" cy="537342"/>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buFont typeface="Wingdings" panose="05000000000000000000" pitchFamily="2" charset="2"/>
              <a:buChar char="Ø"/>
              <a:defRPr/>
            </a:pPr>
            <a:r>
              <a:rPr lang="ar-EG" sz="2400" b="1" dirty="0">
                <a:solidFill>
                  <a:srgbClr val="002060"/>
                </a:solidFill>
                <a:latin typeface="Adobe Caslon Pro" panose="0205050205050A020403" pitchFamily="18" charset="0"/>
                <a:cs typeface="Times New Roman" panose="02020603050405020304" pitchFamily="18" charset="0"/>
              </a:rPr>
              <a:t>تمهيد</a:t>
            </a:r>
            <a:endParaRPr kumimoji="0" lang="en-US" sz="24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endParaRPr>
          </a:p>
        </p:txBody>
      </p:sp>
      <p:sp>
        <p:nvSpPr>
          <p:cNvPr id="19" name="Rectangle: Rounded Corners 18">
            <a:extLst>
              <a:ext uri="{FF2B5EF4-FFF2-40B4-BE49-F238E27FC236}">
                <a16:creationId xmlns:a16="http://schemas.microsoft.com/office/drawing/2014/main" id="{2482B95F-A386-412A-91C7-BDF9E02DAB1E}"/>
              </a:ext>
            </a:extLst>
          </p:cNvPr>
          <p:cNvSpPr/>
          <p:nvPr/>
        </p:nvSpPr>
        <p:spPr>
          <a:xfrm>
            <a:off x="4433454" y="1070199"/>
            <a:ext cx="7927159" cy="512669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400" cap="small" dirty="0">
                <a:solidFill>
                  <a:srgbClr val="002060"/>
                </a:solidFill>
                <a:cs typeface="+mj-cs"/>
              </a:rPr>
              <a:t>يُعد تصميم الحملات الإعلانية على شبكات التواصل الاجتماعي أمرًا ضروريًا في عصرنا الحالي، حيث تعتبر هذه الشبكات منصة فعالة للتواصل مع الجمهور والوصول إلى عملاء محتملين بشكل واسع وفعال. هذا فضلاً عما تمتاز به شبكات التواصل الاجتماعي من حيث شعبيتها الكبيرة وإتاحتها للمستخدمين في جميع أنحاء العالم؛ مما يوفر للشركات والعلامات التجارية فرصة فريدة للترويج لمنتجاتها وخدماتها وبناء الوعي بالعلامة التجارية.</a:t>
            </a:r>
          </a:p>
        </p:txBody>
      </p:sp>
      <p:pic>
        <p:nvPicPr>
          <p:cNvPr id="2" name="Picture 1">
            <a:extLst>
              <a:ext uri="{FF2B5EF4-FFF2-40B4-BE49-F238E27FC236}">
                <a16:creationId xmlns:a16="http://schemas.microsoft.com/office/drawing/2014/main" id="{55F1A1E8-9877-4A20-A4AB-CB21CA7EDFFA}"/>
              </a:ext>
            </a:extLst>
          </p:cNvPr>
          <p:cNvPicPr>
            <a:picLocks noChangeAspect="1"/>
          </p:cNvPicPr>
          <p:nvPr/>
        </p:nvPicPr>
        <p:blipFill>
          <a:blip r:embed="rId6"/>
          <a:stretch>
            <a:fillRect/>
          </a:stretch>
        </p:blipFill>
        <p:spPr>
          <a:xfrm>
            <a:off x="201023" y="1070200"/>
            <a:ext cx="4092076" cy="47176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01632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65545"/>
            <a:ext cx="4818253" cy="484066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63625" y="65545"/>
            <a:ext cx="1091009" cy="8465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63625" y="3500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37542" y="309518"/>
            <a:ext cx="8191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0" y="645788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9317" y="27565"/>
            <a:ext cx="2305141" cy="824740"/>
          </a:xfrm>
          <a:prstGeom prst="rect">
            <a:avLst/>
          </a:prstGeom>
        </p:spPr>
      </p:pic>
      <p:sp>
        <p:nvSpPr>
          <p:cNvPr id="4" name="Rectangle: Rounded Corners 3">
            <a:extLst>
              <a:ext uri="{FF2B5EF4-FFF2-40B4-BE49-F238E27FC236}">
                <a16:creationId xmlns:a16="http://schemas.microsoft.com/office/drawing/2014/main" id="{226A6963-B14B-4301-BBF9-39FEF080B274}"/>
              </a:ext>
            </a:extLst>
          </p:cNvPr>
          <p:cNvSpPr/>
          <p:nvPr/>
        </p:nvSpPr>
        <p:spPr>
          <a:xfrm>
            <a:off x="3676329" y="1284512"/>
            <a:ext cx="7980835" cy="5245276"/>
          </a:xfrm>
          <a:prstGeom prst="roundRect">
            <a:avLst/>
          </a:prstGeom>
          <a:noFill/>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spcAft>
                <a:spcPts val="800"/>
              </a:spcAft>
            </a:pP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E1930B9B-6DF3-47D0-A2B8-3F31148B7CD6}"/>
              </a:ext>
            </a:extLst>
          </p:cNvPr>
          <p:cNvSpPr/>
          <p:nvPr/>
        </p:nvSpPr>
        <p:spPr>
          <a:xfrm>
            <a:off x="1154634" y="852305"/>
            <a:ext cx="10888252" cy="460895"/>
          </a:xfrm>
          <a:prstGeom prst="rect">
            <a:avLst/>
          </a:prstGeom>
        </p:spPr>
        <p:txBody>
          <a:bodyPr wrap="square">
            <a:spAutoFit/>
          </a:bodyPr>
          <a:lstStyle/>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a:t>
            </a:r>
            <a:endParaRPr lang="ar-EG" sz="1100" dirty="0">
              <a:latin typeface="Calibri" panose="020F0502020204030204" pitchFamily="34" charset="0"/>
              <a:ea typeface="Calibri" panose="020F0502020204030204" pitchFamily="34" charset="0"/>
              <a:cs typeface="+mj-cs"/>
            </a:endParaRPr>
          </a:p>
        </p:txBody>
      </p:sp>
      <p:sp>
        <p:nvSpPr>
          <p:cNvPr id="9" name="Rectangle: Rounded Corners 8">
            <a:extLst>
              <a:ext uri="{FF2B5EF4-FFF2-40B4-BE49-F238E27FC236}">
                <a16:creationId xmlns:a16="http://schemas.microsoft.com/office/drawing/2014/main" id="{5E3C3935-B5EE-47EA-8FC6-5673DC6CDDF0}"/>
              </a:ext>
            </a:extLst>
          </p:cNvPr>
          <p:cNvSpPr/>
          <p:nvPr/>
        </p:nvSpPr>
        <p:spPr>
          <a:xfrm>
            <a:off x="3123030" y="1040267"/>
            <a:ext cx="8186457" cy="484066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r" rtl="1">
              <a:lnSpc>
                <a:spcPct val="107000"/>
              </a:lnSpc>
              <a:spcAft>
                <a:spcPts val="80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rPr>
              <a:t>خطوات ومراحل تصميم الحملات الإعلانية عبر مواقع الشبكات الاجتماعية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يرتبط نجاح الحملات الإعلانية بالتخطيط العلمي السليم، وتستهدف الحملات الإعلانية عبر مواقع الشبكات الاجتماعية مثل ما تستهدف الحملات الإعلانية الخاصة بالوسائل التقليدية إلى زيادة الوعي بالعلامة التجارية، وزيادة مبيعاتها، ولكن نظراً لارتباط الشبكات الاجتماعية بإحدى تطبيقات التكنولوجيا الحديثة فإن مراحل التخطيط ينبغي أن ترتبط بطبيعة هذه الوسائل.</a:t>
            </a:r>
            <a:r>
              <a:rPr lang="ar-EG" b="1" dirty="0"/>
              <a:t> </a:t>
            </a:r>
          </a:p>
          <a:p>
            <a:pPr marL="342900" indent="-342900" algn="justLow" rtl="1">
              <a:lnSpc>
                <a:spcPct val="150000"/>
              </a:lnSpc>
              <a:spcAft>
                <a:spcPts val="800"/>
              </a:spcAft>
              <a:buFont typeface="Wingdings" panose="05000000000000000000" pitchFamily="2" charset="2"/>
              <a:buChar char="§"/>
            </a:pPr>
            <a:r>
              <a:rPr lang="ar-EG" sz="2400" u="sng" dirty="0">
                <a:solidFill>
                  <a:srgbClr val="002060"/>
                </a:solidFill>
                <a:cs typeface="+mj-cs"/>
              </a:rPr>
              <a:t>وفيما يلي شرح تفصيلي لأبرز هذه المراحل:</a:t>
            </a:r>
            <a:endParaRPr lang="en-US" sz="2400" u="sng" dirty="0">
              <a:solidFill>
                <a:srgbClr val="002060"/>
              </a:solidFill>
              <a:cs typeface="+mj-cs"/>
            </a:endParaRPr>
          </a:p>
        </p:txBody>
      </p:sp>
    </p:spTree>
    <p:extLst>
      <p:ext uri="{BB962C8B-B14F-4D97-AF65-F5344CB8AC3E}">
        <p14:creationId xmlns:p14="http://schemas.microsoft.com/office/powerpoint/2010/main" val="25694081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3233" y="713414"/>
            <a:ext cx="11645534" cy="5727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9246" y="180109"/>
            <a:ext cx="1044427" cy="78013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0046" y="177251"/>
            <a:ext cx="1337509"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endParaRPr kumimoji="0" lang="en-US" sz="3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3233" y="498574"/>
            <a:ext cx="151113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30386" y="2162541"/>
            <a:ext cx="4452921"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329208" y="644067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Arabic" panose="02040503050201020203" pitchFamily="18" charset="-78"/>
                <a:ea typeface="+mn-ea"/>
                <a:cs typeface="Adobe Arabic" panose="02040503050201020203" pitchFamily="18" charset="-78"/>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9243" y="26370"/>
            <a:ext cx="1670758" cy="780130"/>
          </a:xfrm>
          <a:prstGeom prst="rect">
            <a:avLst/>
          </a:prstGeom>
        </p:spPr>
      </p:pic>
      <p:sp>
        <p:nvSpPr>
          <p:cNvPr id="8" name="Rectangle: Rounded Corners 7">
            <a:extLst>
              <a:ext uri="{FF2B5EF4-FFF2-40B4-BE49-F238E27FC236}">
                <a16:creationId xmlns:a16="http://schemas.microsoft.com/office/drawing/2014/main" id="{462C86F1-4864-4ACD-ABCF-1020F2719136}"/>
              </a:ext>
            </a:extLst>
          </p:cNvPr>
          <p:cNvSpPr/>
          <p:nvPr/>
        </p:nvSpPr>
        <p:spPr>
          <a:xfrm>
            <a:off x="5636301" y="1303033"/>
            <a:ext cx="6282465" cy="463784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endPar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D128DE53-F3C0-438D-A12C-FCC9A1FC9012}"/>
              </a:ext>
            </a:extLst>
          </p:cNvPr>
          <p:cNvSpPr/>
          <p:nvPr/>
        </p:nvSpPr>
        <p:spPr>
          <a:xfrm>
            <a:off x="2079746" y="580903"/>
            <a:ext cx="8342682" cy="93211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defRPr/>
            </a:pPr>
            <a:r>
              <a:rPr lang="ar-EG" sz="2400" dirty="0">
                <a:ea typeface="Calibri" panose="020F0502020204030204" pitchFamily="34" charset="0"/>
                <a:cs typeface="Times New Roman" panose="02020603050405020304" pitchFamily="18" charset="0"/>
              </a:rPr>
              <a:t>1.  تحليل خصائص الجمهور واحتياجاته وتحديد كيف يمكن للحملة الإعلانية من خلال مواقع الشبكات الاجتماعية إشباع تلك الاحتياجات</a:t>
            </a:r>
            <a:endParaRPr kumimoji="0" lang="en-US" sz="2400" b="1" i="0" u="none" strike="noStrike" kern="1200" cap="none" spc="0" normalizeH="0" baseline="0" noProof="0" dirty="0">
              <a:ln>
                <a:noFill/>
              </a:ln>
              <a:solidFill>
                <a:schemeClr val="bg1"/>
              </a:solidFill>
              <a:effectLst/>
              <a:uLnTx/>
              <a:uFillTx/>
              <a:latin typeface="Adobe Caslon Pro" panose="0205050205050A020403" pitchFamily="18" charset="0"/>
              <a:ea typeface="Calibri" panose="020F0502020204030204" pitchFamily="34" charset="0"/>
              <a:cs typeface="+mj-cs"/>
            </a:endParaRPr>
          </a:p>
        </p:txBody>
      </p:sp>
      <p:sp>
        <p:nvSpPr>
          <p:cNvPr id="9" name="Rectangle: Rounded Corners 8">
            <a:extLst>
              <a:ext uri="{FF2B5EF4-FFF2-40B4-BE49-F238E27FC236}">
                <a16:creationId xmlns:a16="http://schemas.microsoft.com/office/drawing/2014/main" id="{E5484E4B-2A09-4917-BA96-4BEA10A046AE}"/>
              </a:ext>
            </a:extLst>
          </p:cNvPr>
          <p:cNvSpPr/>
          <p:nvPr/>
        </p:nvSpPr>
        <p:spPr>
          <a:xfrm>
            <a:off x="3688995" y="1727855"/>
            <a:ext cx="8229771" cy="447859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400" dirty="0">
                <a:solidFill>
                  <a:srgbClr val="002060"/>
                </a:solidFill>
                <a:ea typeface="Calibri" panose="020F0502020204030204" pitchFamily="34" charset="0"/>
                <a:cs typeface="+mj-cs"/>
              </a:rPr>
              <a:t>هناك العديد من الخدمات التي تسمح لمخططي الحملة الإعلانية عبر مواقع الشبكات الاجتماعية بمعرفة خصائص الجمهور المستخدم لتلك الشبكات وهناك العديد من الأمثلة لتلك الخدمات مثل خدمة</a:t>
            </a:r>
            <a:r>
              <a:rPr lang="en-US" sz="1200" dirty="0">
                <a:solidFill>
                  <a:srgbClr val="002060"/>
                </a:solidFill>
                <a:latin typeface="Times New Roman" panose="02020603050405020304" pitchFamily="18" charset="0"/>
                <a:ea typeface="Calibri" panose="020F0502020204030204" pitchFamily="34" charset="0"/>
                <a:cs typeface="+mj-cs"/>
              </a:rPr>
              <a:t> </a:t>
            </a:r>
            <a:r>
              <a:rPr lang="en-US" sz="2400" dirty="0">
                <a:solidFill>
                  <a:srgbClr val="002060"/>
                </a:solidFill>
                <a:latin typeface="Times New Roman" panose="02020603050405020304" pitchFamily="18" charset="0"/>
                <a:ea typeface="Calibri" panose="020F0502020204030204" pitchFamily="34" charset="0"/>
                <a:cs typeface="+mj-cs"/>
              </a:rPr>
              <a:t>Technographics tool</a:t>
            </a:r>
            <a:r>
              <a:rPr lang="en-US" sz="1200" dirty="0">
                <a:solidFill>
                  <a:srgbClr val="002060"/>
                </a:solidFill>
                <a:latin typeface="Times New Roman" panose="02020603050405020304" pitchFamily="18" charset="0"/>
                <a:ea typeface="Calibri" panose="020F0502020204030204" pitchFamily="34" charset="0"/>
                <a:cs typeface="+mj-cs"/>
              </a:rPr>
              <a:t> </a:t>
            </a:r>
            <a:r>
              <a:rPr lang="ar-EG" sz="1200" dirty="0">
                <a:solidFill>
                  <a:srgbClr val="002060"/>
                </a:solidFill>
                <a:latin typeface="Times New Roman" panose="02020603050405020304" pitchFamily="18" charset="0"/>
                <a:ea typeface="Calibri" panose="020F0502020204030204" pitchFamily="34" charset="0"/>
                <a:cs typeface="+mj-cs"/>
              </a:rPr>
              <a:t> </a:t>
            </a:r>
            <a:r>
              <a:rPr lang="ar-EG" sz="2400" dirty="0">
                <a:solidFill>
                  <a:srgbClr val="002060"/>
                </a:solidFill>
                <a:latin typeface="Times New Roman" panose="02020603050405020304" pitchFamily="18" charset="0"/>
                <a:ea typeface="Calibri" panose="020F0502020204030204" pitchFamily="34" charset="0"/>
                <a:cs typeface="+mj-cs"/>
              </a:rPr>
              <a:t>وتُتيح هذه الخدمة معرفة خصائص مستخدمي الشبكة من حيث العمر والنوع والمنطقة الجغرافية وتقديم تقرير يقسم الجمهور إلى فئات تختلف من حيث درجة التفاعل مع الشبكات الاجتماعية. وهذه الخدمة كانت تشمل أحد عشر دولة ولكنها في تزايد مستمر، وبالتالي فإن هذه الخدمة تمثل نقطة انطلاق ناجحة لدراسة وفهم مختلف شرائح الجمهور المتعامل مع تلك الشبكات.</a:t>
            </a:r>
            <a:endParaRPr lang="ar-EG" sz="2400" dirty="0">
              <a:solidFill>
                <a:srgbClr val="002060"/>
              </a:solidFill>
              <a:latin typeface="Adobe Caslon Pro" panose="0205050205050A020403" pitchFamily="18" charset="0"/>
              <a:cs typeface="+mj-cs"/>
            </a:endParaRPr>
          </a:p>
        </p:txBody>
      </p:sp>
      <p:pic>
        <p:nvPicPr>
          <p:cNvPr id="12" name="Picture 11">
            <a:extLst>
              <a:ext uri="{FF2B5EF4-FFF2-40B4-BE49-F238E27FC236}">
                <a16:creationId xmlns:a16="http://schemas.microsoft.com/office/drawing/2014/main" id="{8142FA52-20B9-46E7-8F6D-37842A8A4D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046" y="1727855"/>
            <a:ext cx="3242136" cy="36925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58843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02933" y="706688"/>
            <a:ext cx="4128422" cy="5951257"/>
          </a:xfrm>
          <a:prstGeom prst="roundRect">
            <a:avLst>
              <a:gd name="adj" fmla="val 6140"/>
            </a:avLst>
          </a:prstGeom>
          <a:solidFill>
            <a:schemeClr val="accent1">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75817" y="894340"/>
            <a:ext cx="10272853" cy="5627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endParaRPr lang="en-US" sz="28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5236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3" name="Rectangle: Rounded Corners 2">
            <a:extLst>
              <a:ext uri="{FF2B5EF4-FFF2-40B4-BE49-F238E27FC236}">
                <a16:creationId xmlns:a16="http://schemas.microsoft.com/office/drawing/2014/main" id="{F6C48A42-4741-4103-8035-310864692C05}"/>
              </a:ext>
            </a:extLst>
          </p:cNvPr>
          <p:cNvSpPr/>
          <p:nvPr/>
        </p:nvSpPr>
        <p:spPr>
          <a:xfrm>
            <a:off x="2334181" y="1508116"/>
            <a:ext cx="8382001" cy="464319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0"/>
              </a:spcAft>
            </a:pPr>
            <a:r>
              <a:rPr lang="ar-EG" sz="2800" dirty="0">
                <a:solidFill>
                  <a:srgbClr val="002060"/>
                </a:solidFill>
                <a:ea typeface="Calibri" panose="020F0502020204030204" pitchFamily="34" charset="0"/>
                <a:cs typeface="+mj-cs"/>
              </a:rPr>
              <a:t>وهناك خدمة أخرى وهي </a:t>
            </a:r>
            <a:r>
              <a:rPr lang="en-US" sz="2800" dirty="0">
                <a:solidFill>
                  <a:srgbClr val="002060"/>
                </a:solidFill>
                <a:latin typeface="Times New Roman" panose="02020603050405020304" pitchFamily="18" charset="0"/>
                <a:ea typeface="Calibri" panose="020F0502020204030204" pitchFamily="34" charset="0"/>
                <a:cs typeface="+mj-cs"/>
              </a:rPr>
              <a:t>Quantcast </a:t>
            </a:r>
            <a:r>
              <a:rPr lang="ar-EG" sz="2800" dirty="0">
                <a:solidFill>
                  <a:srgbClr val="002060"/>
                </a:solidFill>
                <a:latin typeface="Times New Roman" panose="02020603050405020304" pitchFamily="18" charset="0"/>
                <a:ea typeface="Calibri" panose="020F0502020204030204" pitchFamily="34" charset="0"/>
                <a:cs typeface="+mj-cs"/>
              </a:rPr>
              <a:t> وتمثل أداة مفيدة لفهم ملامح وخصائص الجمهور الديموغرافية، وهذه الأداة تقدم للمسوق معلومات عن الخصائص الديموغرافية لمستخدمي هذا الموقع، وأفضل وسيلة لفهم الجمهور بالإضافة إلى الخدمات السابق ذكرها وهي التفاعل الفعلي مع الجمهور المستهدف بالشكل الذي يساعد فى التعرف على كيفية استخدامهم لتلك المواقع ودرجة تفاعلهم معها وكيفية تأثرهم بالأصدقاء ودائرة المعارف الإلكترونية، حيث أنه من خلال أخذ عينة من الجمهور المستهدف  </a:t>
            </a:r>
            <a:r>
              <a:rPr lang="ar-EG" sz="2800" dirty="0">
                <a:solidFill>
                  <a:srgbClr val="002060"/>
                </a:solidFill>
                <a:ea typeface="Calibri" panose="020F0502020204030204" pitchFamily="34" charset="0"/>
                <a:cs typeface="+mj-cs"/>
              </a:rPr>
              <a:t>يمكن الحصول على معلومات قيمة حول الاستجابة الفعلية لذلك الجمهور للمعلومات والرسائل الإعلانية المقدمة عبر مواقع تلك الشبكات.</a:t>
            </a:r>
            <a:endParaRPr lang="ar-EG" sz="3200" dirty="0">
              <a:solidFill>
                <a:srgbClr val="002060"/>
              </a:solidFill>
              <a:cs typeface="+mj-cs"/>
            </a:endParaRPr>
          </a:p>
        </p:txBody>
      </p:sp>
    </p:spTree>
    <p:extLst>
      <p:ext uri="{BB962C8B-B14F-4D97-AF65-F5344CB8AC3E}">
        <p14:creationId xmlns:p14="http://schemas.microsoft.com/office/powerpoint/2010/main" val="3434396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744837" y="738024"/>
            <a:ext cx="7168620" cy="61199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 </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80431" y="5929863"/>
            <a:ext cx="1091009" cy="8544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14681" y="5987833"/>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350635" y="6255254"/>
            <a:ext cx="8191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Rounded Corners 3">
            <a:extLst>
              <a:ext uri="{FF2B5EF4-FFF2-40B4-BE49-F238E27FC236}">
                <a16:creationId xmlns:a16="http://schemas.microsoft.com/office/drawing/2014/main" id="{8F56E623-4816-4D63-A1FF-29CD15ED0FAC}"/>
              </a:ext>
            </a:extLst>
          </p:cNvPr>
          <p:cNvSpPr/>
          <p:nvPr/>
        </p:nvSpPr>
        <p:spPr>
          <a:xfrm>
            <a:off x="2626179" y="1038313"/>
            <a:ext cx="7619678" cy="478137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حيث تقوم الشركة عبر صفحاتها على مواقع الشبكات الاجتماعية بطرح بعض الأسئلة التي تتعلق بمنتجاتها أو خدماتها والعروض المقدمة. ومن خلال تحليل الإجابات على تلك الأسئلة والتعليقات يمكن معرفة آراء الجمهور تجاه المنظمة ومنتجاتها وكذلك احتياجاته، وتحاول الشركة من خلال تعرفها على احتياجات الجمهور المستهدف، مراعاة ذلك في صياغتها للرسائل الإعلانية والمعلومات المقدمة على صفحة الشركة عبر تلك المواقع.</a:t>
            </a:r>
            <a:endParaRPr lang="en-US" sz="11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976670" y="2206436"/>
            <a:ext cx="8063531" cy="43750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حيث أن الشبكات الاجتماعية كوسيلة إعلانية تعتمد على الجانب الاجتماعي بالدرجة الأولى، فبالتالي يمكن من خلال تحليل المعلومات الواردة في المجموعات أو الصفحات التي ينشأها الأفراد بخصوص علامة تجارية ما التعرف على الموضوعات التي تحظى باهتمامات المستهلك ومراعاة ذلك في الرسائل الإعلانية، ومن ثم يُعد ذلك فرصة تسويقية لتلك الحملة لتحقيق المزيد من الاندماج من قبل المستهلك، فعلى سبيل المثال: قد تقوم الشركات العالمية بربط رسائلها الإعلانية على مواقع الشبكات الاجتماعية بحدث رياضي هام بالنسبة لأفراد الجمهور المستهدف بالشكل الذي يوفر المزيد من التواصل مع تلك العلامة.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51799" y="5913545"/>
            <a:ext cx="1091009" cy="8544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87163" y="5940672"/>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287753" y="6319916"/>
            <a:ext cx="6820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484224" y="1247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Rounded Corners 11">
            <a:extLst>
              <a:ext uri="{FF2B5EF4-FFF2-40B4-BE49-F238E27FC236}">
                <a16:creationId xmlns:a16="http://schemas.microsoft.com/office/drawing/2014/main" id="{3D8572D5-A672-4F4A-9C86-44AABA8C1B91}"/>
              </a:ext>
            </a:extLst>
          </p:cNvPr>
          <p:cNvSpPr/>
          <p:nvPr/>
        </p:nvSpPr>
        <p:spPr>
          <a:xfrm>
            <a:off x="2485572" y="421010"/>
            <a:ext cx="8286627" cy="1639523"/>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2. تحليل الموقف التسويقي المرتبط بنقاط القوة والضعف الخاصة بالعلامة التجارية وكذلك الفرص والتهديدات المرتبطة بالبيئة الخاصة بمواقع الشبكات الاجتماعية والتي تؤثر على نجاح الحملة الخاصة بتلك العلامة: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9C6355E4-9457-4543-9B39-717E08C6EF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799" y="2033690"/>
            <a:ext cx="3588327" cy="39069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5828803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492424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13564" y="1369738"/>
            <a:ext cx="6907043" cy="4213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0"/>
              </a:spcAft>
              <a:tabLst>
                <a:tab pos="167005" algn="l"/>
                <a:tab pos="1628775" algn="l"/>
              </a:tabLst>
            </a:pPr>
            <a:r>
              <a:rPr lang="ar-EG" sz="2400" dirty="0">
                <a:solidFill>
                  <a:srgbClr val="002060"/>
                </a:solidFill>
                <a:ea typeface="Calibri" panose="020F0502020204030204" pitchFamily="34" charset="0"/>
                <a:cs typeface="Times New Roman" panose="02020603050405020304" pitchFamily="18" charset="0"/>
              </a:rPr>
              <a:t>بعد أن يتم تحديد أهمية الشبكات الاجتماعية بالنسبة للعلامة التجارية يتم بعد ذلك تحديد أهداف الحملة الإعلانية الخاصة بتلك العلامة، حيث أن وضع الأهداف يعد الخطوة الأساسية لأي حملة تسويقية ولكن مع مراعاة أن تكون تلك الأهداف مناسبة بالنسبة للوسيلة الإعلامية، فبالنسبة لمواقع الشبكات الاجتماعية غالباً ما يكون الهدف الرئيسي من الحملة الإعلانية هو خلق صلات قوية ومناقشات موضوعية</a:t>
            </a:r>
            <a:r>
              <a:rPr lang="ar-EG" sz="2800" dirty="0">
                <a:solidFill>
                  <a:srgbClr val="002060"/>
                </a:solidFill>
                <a:ea typeface="Calibri" panose="020F0502020204030204" pitchFamily="34" charset="0"/>
                <a:cs typeface="Times New Roman" panose="02020603050405020304" pitchFamily="18" charset="0"/>
              </a:rPr>
              <a:t>.</a:t>
            </a:r>
            <a:endParaRPr lang="en-US" sz="28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0" name="Rectangle: Rounded Corners 9">
            <a:extLst>
              <a:ext uri="{FF2B5EF4-FFF2-40B4-BE49-F238E27FC236}">
                <a16:creationId xmlns:a16="http://schemas.microsoft.com/office/drawing/2014/main" id="{97788782-A3C9-4060-857F-A8E54A1F4EA5}"/>
              </a:ext>
            </a:extLst>
          </p:cNvPr>
          <p:cNvSpPr/>
          <p:nvPr/>
        </p:nvSpPr>
        <p:spPr>
          <a:xfrm>
            <a:off x="3938663" y="428534"/>
            <a:ext cx="4128422" cy="7144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3. تحديد أهداف الحملة الإعلانية: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388BAC06-F0F5-4803-822D-F692E5F7E4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088" y="1369738"/>
            <a:ext cx="4360185" cy="42731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47954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65924" y="838435"/>
            <a:ext cx="4128422" cy="4835724"/>
          </a:xfrm>
          <a:prstGeom prst="roundRect">
            <a:avLst>
              <a:gd name="adj" fmla="val 6140"/>
            </a:avLst>
          </a:prstGeom>
          <a:solidFill>
            <a:srgbClr val="0070C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53345" y="1046643"/>
            <a:ext cx="7462776" cy="41725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ar-EG" sz="2800" dirty="0">
                <a:solidFill>
                  <a:srgbClr val="002060"/>
                </a:solidFill>
                <a:cs typeface="+mj-cs"/>
              </a:rPr>
              <a:t>وتختلف أهداف الحملات الاعلانية أيضا وفقا لموقف العلامة التجارية في السوق، فهناك بعض الشركات التي تهدف إلى خلق الوعي بالعلامة، وهناك شركات أخرى تهدف إلى تحقيق المزيد من الانتشار لعلامتها التجارية وبذلك تكون مألوفة بالنسبة لعدد كبير من أفراد الجمهور المستهدف وبعض الشركات تسعى إلى تحقيق الاستجابة المباشرة. </a:t>
            </a:r>
            <a:endParaRPr lang="en-US" sz="32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5219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126A492D-ED07-4D22-A39F-EF2542750961}"/>
              </a:ext>
            </a:extLst>
          </p:cNvPr>
          <p:cNvPicPr>
            <a:picLocks noChangeAspect="1"/>
          </p:cNvPicPr>
          <p:nvPr/>
        </p:nvPicPr>
        <p:blipFill>
          <a:blip r:embed="rId3"/>
          <a:stretch>
            <a:fillRect/>
          </a:stretch>
        </p:blipFill>
        <p:spPr>
          <a:xfrm>
            <a:off x="560119" y="1046643"/>
            <a:ext cx="3548123" cy="4000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605545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209603" y="1183365"/>
            <a:ext cx="3608324" cy="50984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31714" y="1379724"/>
            <a:ext cx="10127672" cy="466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0"/>
              </a:spcAft>
              <a:buSzPts val="1400"/>
            </a:pPr>
            <a:r>
              <a:rPr lang="ar-EG" sz="2400" dirty="0">
                <a:solidFill>
                  <a:srgbClr val="002060"/>
                </a:solidFill>
                <a:ea typeface="Calibri" panose="020F0502020204030204" pitchFamily="34" charset="0"/>
                <a:cs typeface="Times New Roman" panose="02020603050405020304" pitchFamily="18" charset="0"/>
              </a:rPr>
              <a:t>وفي هذا الإطار أشار عدد من الباحثين إلى أن هناك بعض الشركات العالمية التي تستخدم مواقع الشبكات الاجتماعية ولا يكون هدفها الأساسي هو تحقيق الوعي بالعلامة التجارية وذلك لأن أفراد الجمهور المستهدف يكونون على وعي بتلك العلامة من خلال الوسائل الإعلانية التقليدية مثل ( التليفزيون الراديو – الصحف) وإنما يكون الهدف الأساسي هو زيادة خبرة المستهلك بالعلامة التجارية وتحقيق المزيد من التواصل والتفاعل مع أفراد الجمهور المستهدف بخصوص تلك العلامة، ولذلك قد تلجأ بعض الشركات لتقديم تطبيقات متعددة على صفحتها عبر مواقع الشبكات الاجتماعية لخلق درجة من الارتباط بين المستهلك والعلامة التجارية.</a:t>
            </a:r>
            <a:endParaRPr lang="en-US" sz="2400" dirty="0">
              <a:solidFill>
                <a:srgbClr val="002060"/>
              </a:solidFill>
              <a:latin typeface="Times New Roman" panose="02020603050405020304" pitchFamily="18" charset="0"/>
              <a:ea typeface="Times New Roman" panose="02020603050405020304" pitchFamily="18"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2356743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363604" y="1359417"/>
            <a:ext cx="3608324" cy="50984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01491" y="1522896"/>
            <a:ext cx="6739874" cy="4906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يتم تحديد ميزانية الحملة في إطار الإمكانيات المتاحة للشركة، كما أن تكلفة الإعلانات المدفوعة تختلف من شبكة اجتماعية لأخرى، حيث أن لكل شبكة نظام مختلف من حيث طريقة حساب تكلفة الإعلان، كما أن لكل شبكة اجتماعية ملامح مميزة تنعكس على شكل الإعلان المدفوع فيها، فمثلاً يمكن عمل إعلانات فيديو على موقع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YouTube </a:t>
            </a:r>
            <a:r>
              <a:rPr lang="ar-EG" sz="2400" dirty="0">
                <a:solidFill>
                  <a:srgbClr val="002060"/>
                </a:solidFill>
                <a:latin typeface="Times New Roman" panose="02020603050405020304" pitchFamily="18" charset="0"/>
                <a:ea typeface="Calibri" panose="020F0502020204030204" pitchFamily="34" charset="0"/>
              </a:rPr>
              <a:t>وفي نفس الإعلان يمكن أن يظهر الرابط الخاص به على صفحة الشركة على الفيس بوك أو تويتر.</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202873" y="428534"/>
            <a:ext cx="8361217" cy="930883"/>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4.تحديد ميزانية الحملة مع مراعاة أن تكون المصادر اللازمة لها كافية حتى يمكن تنفيذها وتحقيق الأهداف المرجوة منها:</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EA4B3C65-AADE-414A-8574-0D1BB48EE4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038" y="1615312"/>
            <a:ext cx="4207890" cy="43775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16127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596571" y="864607"/>
            <a:ext cx="3857706" cy="5284927"/>
          </a:xfrm>
          <a:prstGeom prst="roundRect">
            <a:avLst>
              <a:gd name="adj" fmla="val 6140"/>
            </a:avLst>
          </a:prstGeom>
          <a:solidFill>
            <a:srgbClr val="0070C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2627" y="894341"/>
            <a:ext cx="8528497" cy="50990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 </a:t>
            </a:r>
            <a:r>
              <a:rPr lang="ar-EG" sz="2400" dirty="0">
                <a:solidFill>
                  <a:srgbClr val="002060"/>
                </a:solidFill>
                <a:latin typeface="Times New Roman" panose="02020603050405020304" pitchFamily="18" charset="0"/>
                <a:ea typeface="Calibri" panose="020F0502020204030204" pitchFamily="34" charset="0"/>
              </a:rPr>
              <a:t>ولحساب تكلفة أو ميزانية الحملات الإعلانية عبر المواقع الاجتماعية فإن هناك مجموعة من العناصر التي ينبغي أخذها في الاعتبار عند</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تصميم الخطة الاستراتيجية لتلك الحملات وذلك على النحو التالي: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التكلفة المرتبطة بالبرمجيات الخاصة بالإعلان.</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تكلفة شراء نظام بديل أو احتياطي في حالة وقوع النظام الأساسي.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التكلفة المادية المرتبطة برواتب العاملين والمسئولين عن التواصل مع العملاء عبر صفحات الشركة في مختلف المواقع الاجتماعية للرد على تساؤلاتهم واستفساراتهم وتوجيههم للمزيد من المعلومات التفصيلية.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241757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72452" y="994396"/>
            <a:ext cx="4128422" cy="53634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51607" y="1173708"/>
            <a:ext cx="9688785" cy="5004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تكلفة الوقت الخاص بإنتاج المواد والمحتوى الإعلاني الذي سيتم نشره.</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تكلفة الوقت الخاص بنشر المحتوى والمواد الإعلانية التي تم إعدادها.</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تكلفة الوقت المرتبطة بالاستجابة لردود أفعال المستهلكين بخصوص المحتوى الذي تم نشره.</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pPr>
            <a:r>
              <a:rPr lang="ar-EG" sz="2400" dirty="0">
                <a:solidFill>
                  <a:srgbClr val="002060"/>
                </a:solidFill>
                <a:ea typeface="Calibri" panose="020F0502020204030204" pitchFamily="34" charset="0"/>
                <a:cs typeface="Times New Roman" panose="02020603050405020304" pitchFamily="18" charset="0"/>
              </a:rPr>
              <a:t>ويمكن تحديد الميزانية الخاصة بالحملة الإعلانية بأكملها أو بكل مرحلة على حدى، حيث أن الاحتياجات من حيث المصروفات تختلف على حسب متطلبات كل مرحلة.</a:t>
            </a:r>
          </a:p>
          <a:p>
            <a:pPr algn="justLow" rtl="1">
              <a:lnSpc>
                <a:spcPct val="150000"/>
              </a:lnSpc>
            </a:pPr>
            <a:r>
              <a:rPr lang="ar-EG" sz="2400" dirty="0">
                <a:solidFill>
                  <a:srgbClr val="002060"/>
                </a:solidFill>
                <a:ea typeface="Calibri" panose="020F0502020204030204" pitchFamily="34" charset="0"/>
                <a:cs typeface="Times New Roman" panose="02020603050405020304" pitchFamily="18" charset="0"/>
              </a:rPr>
              <a:t>وقد قام بعض الباحثين في هذا الإطار بتقسيم ميزانية الحملة الإعلانية إلى جزئين الجزء الأول: لتقوية العلاقات مع المستهلكين الحاليين وزيادة اندماجهم، والجزء الثاني: لجذب مستهلكين جدد.</a:t>
            </a:r>
          </a:p>
          <a:p>
            <a:pPr algn="justLow" rtl="1"/>
            <a:endParaRPr lang="en-US" sz="2400" dirty="0">
              <a:solidFill>
                <a:srgbClr val="002060"/>
              </a:solidFill>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13029083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6" y="440938"/>
            <a:ext cx="3811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2060"/>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95110" y="1197055"/>
            <a:ext cx="3496345" cy="52175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32193" y="1429487"/>
            <a:ext cx="6325833" cy="4657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بعد أن يتم جمع البيانات والمعلومات حول خصائص الجمهور المستهدف والتعرف على درجة تفاعله مع مواقع الشبكات الاجتماعية يتم تحديد نوعية الاستراتيجيات والاستمالات الإقناعية المناسبة للتأثير بدرجة كافية على القرار الشرائي، ومن أمثلة هذه الاستراتيجيات التي يتم توظيفها عبر تلك المواقع ما يلي: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11175" y="601450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93254" y="315023"/>
            <a:ext cx="1738927" cy="811960"/>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927375" y="501310"/>
            <a:ext cx="6871854" cy="811961"/>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 lvl="0" algn="ctr" rtl="1">
              <a:lnSpc>
                <a:spcPct val="107000"/>
              </a:lnSpc>
              <a:spcAft>
                <a:spcPts val="800"/>
              </a:spcAft>
              <a:defRPr/>
            </a:pPr>
            <a:r>
              <a:rPr lang="ar-EG" sz="2800" b="1" dirty="0">
                <a:ea typeface="Calibri" panose="020F0502020204030204" pitchFamily="34" charset="0"/>
                <a:cs typeface="Times New Roman" panose="02020603050405020304" pitchFamily="18" charset="0"/>
              </a:rPr>
              <a:t>5. تحديد الاستراتيجية الإعلانية الملائمة.</a:t>
            </a:r>
            <a:endParaRPr kumimoji="0" lang="en-US" sz="2800" b="1" i="0" u="none" strike="noStrike" kern="1200" cap="none" spc="0" normalizeH="0" baseline="0" noProof="0" dirty="0">
              <a:ln>
                <a:noFill/>
              </a:ln>
              <a:solidFill>
                <a:prstClr val="white"/>
              </a:solidFill>
              <a:effectLst/>
              <a:uLnTx/>
              <a:uFillTx/>
              <a:latin typeface="Adobe Caslon Pro" panose="0205050205050A020403" pitchFamily="18" charset="0"/>
              <a:ea typeface="Calibri" panose="020F0502020204030204" pitchFamily="34" charset="0"/>
              <a:cs typeface="+mj-cs"/>
            </a:endParaRPr>
          </a:p>
        </p:txBody>
      </p:sp>
      <p:sp>
        <p:nvSpPr>
          <p:cNvPr id="3" name="Rectangle: Rounded Corners 2">
            <a:extLst>
              <a:ext uri="{FF2B5EF4-FFF2-40B4-BE49-F238E27FC236}">
                <a16:creationId xmlns:a16="http://schemas.microsoft.com/office/drawing/2014/main" id="{C38F9112-CD6B-47CE-BC60-0C0D53873D0C}"/>
              </a:ext>
            </a:extLst>
          </p:cNvPr>
          <p:cNvSpPr/>
          <p:nvPr/>
        </p:nvSpPr>
        <p:spPr>
          <a:xfrm>
            <a:off x="1177636" y="6214561"/>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7" name="Picture 6">
            <a:extLst>
              <a:ext uri="{FF2B5EF4-FFF2-40B4-BE49-F238E27FC236}">
                <a16:creationId xmlns:a16="http://schemas.microsoft.com/office/drawing/2014/main" id="{4E7AD266-7C4A-43FE-827A-30B9BA8118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349" y="1429487"/>
            <a:ext cx="4072542" cy="49851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443578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53640" y="732538"/>
            <a:ext cx="3067997" cy="5392924"/>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57056" y="894341"/>
            <a:ext cx="7233082" cy="4894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Times New Roman" panose="02020603050405020304" pitchFamily="18" charset="0"/>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استراتيجية العدوى الاجتماعية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ولأن الفكرة الرئيسية التي تقوم عليها الشبكات الاجتماعية هي نشر المحتوى فإن أحد أهم الاستراتيجيات الإعلانية التي توظفها الشركات في صفحاتها على المواقع الاجتماعية هي الاستراتيجية التي تشجع على تحقيق العدوى الاجتماعية، حيث يمكن للشركات أن تقدم المحفزات مثل الهدايا والخصومات والمميزات وذلك لدفع المستهلكين لمشاركتهم لمثل هذه النوعية من المعلومات الخاصة بالمنتجات أو الخدمات وكذلك خبراتهم مع غيرهم من المستخدمين مما يؤثر بشكل كبير على اتخاذ القرار الشرائي.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9931031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264088" y="953408"/>
            <a:ext cx="4128422" cy="5037246"/>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23672" y="1028556"/>
            <a:ext cx="7736348" cy="48008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Times New Roman" panose="02020603050405020304" pitchFamily="18" charset="0"/>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استراتيجية التبادل الاجتماعي</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حيث تقوم الشركة المعلنة عبر المواقع الاجتماعية في إطار هذه الاستراتيجية الإعلانية بمحاولة خلق الإحساس لدى المستهلك بأن المنتج أو الخدمة المعلن عنها تجعله مقرب أو مميز في إطار الأفراد المحيطين به في دائرته الاجتماعية هذا بالإضافة إلى أنه قد تقوم بعض الشركات بطرح موضوع معين يتعلق بمنتجاتها أو خدماتها مما يشجع على مواصلة تبادل الخبرات، وفي نفس الوقت تقيم الشركة المنتجات أو الخدمات المعلن عنها من وجهة نظر الجمهور.</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6959743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5973142" y="751147"/>
            <a:ext cx="4128422" cy="5576462"/>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76400" y="894341"/>
            <a:ext cx="7866685" cy="52900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Times New Roman" panose="02020603050405020304" pitchFamily="18" charset="0"/>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الاستراتيجية التأثيرية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والتي تستهدف إثارة عواطف ومشاعر الجمهور المستهدف تجاه الرسالة الإعلانية، وقد يكون ذلك من خلال توفير عنصر التسلية والذي يمثل أحد العناصر الجاذبة في الإعلان عبر مواقع الشبكات الاجتماعية، حيث أنه يستطيع التأثير على اتجاهات الأفراد، مما يدفعهم للتفاعل مع هذا الإعلان سواء من خلال النشر أو التعليقات، فهناك بعض الأفراد الذين يتجنبون التعرض للإعلان لشعورهم بأنه يدفعهم للقيام بسلوك محدد، وبالتالي فإن الجانب الترفيهي للإعلان يمثل قيمة مضافة.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40187799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87491" y="706923"/>
            <a:ext cx="4128422" cy="5576462"/>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62547" y="734973"/>
            <a:ext cx="9379526" cy="5576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algn="justLow" rtl="1">
              <a:lnSpc>
                <a:spcPct val="150000"/>
              </a:lnSpc>
              <a:spcAft>
                <a:spcPts val="800"/>
              </a:spcAft>
            </a:pPr>
            <a:r>
              <a:rPr lang="ar-EG" sz="24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ويساعد تحديد الاستراتيجيات والاستمالات الإقناعية المناسبة على تحقيق مجموعة من العناصر الأساسية وهي: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إقامة علاقات قوية ما بين المستهلك والعلامة التجارية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تحقيق سمعة جيدة للعلامة التجارية ما بين المنافسين.</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تشجيع المستهلك على الدخول على صفحة الشركة عبر مختلف مواقع الشبكات الاجتماعية بالإضافة إلى موقعها الرسمي.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تشجيع المستهلكين الحاليين للشركة على الترويج لمنتجات أو خدمات تلك الشركة لغيرهم من الأفراد في إطار الشبكة الاجتماعية.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خلق فرصة للتأثير على القرار الشرائي وخاصة بالنسبة للمستهلكين الذين يبحثون عن معلومات تخص منتجات أو خدمات شركة ما.</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410469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7362" y="1633480"/>
            <a:ext cx="4128422" cy="4742066"/>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781" y="1734235"/>
            <a:ext cx="8280219" cy="492371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EG" sz="2400" dirty="0">
                <a:solidFill>
                  <a:schemeClr val="accent5">
                    <a:lumMod val="50000"/>
                  </a:schemeClr>
                </a:solidFill>
                <a:latin typeface="Calibri" panose="020F0502020204030204" pitchFamily="34" charset="0"/>
                <a:ea typeface="Calibri" panose="020F0502020204030204" pitchFamily="34" charset="0"/>
                <a:cs typeface="Times New Roman" panose="02020603050405020304" pitchFamily="18" charset="0"/>
              </a:rPr>
              <a:t>بعد أن يقوم المسوق باختيار المضمون وتحديد الاستراتيجية الإعلانية المناسبة فإنه يقوم بوضع الرسائل في مختلف مواقع الشبكات الاجتماعية والتي تم اختيارها بناء على مجموعة من المعايير ومن أبرزها:</a:t>
            </a:r>
            <a:endParaRPr lang="en-US" sz="1600" dirty="0">
              <a:solidFill>
                <a:schemeClr val="accent5">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Times New Roman" panose="02020603050405020304" pitchFamily="18" charset="0"/>
              <a:buChar char="-"/>
            </a:pPr>
            <a:r>
              <a:rPr lang="ar-EG" sz="2400" dirty="0">
                <a:solidFill>
                  <a:schemeClr val="accent5">
                    <a:lumMod val="50000"/>
                  </a:schemeClr>
                </a:solidFill>
                <a:latin typeface="Calibri" panose="020F0502020204030204" pitchFamily="34" charset="0"/>
                <a:ea typeface="Calibri" panose="020F0502020204030204" pitchFamily="34" charset="0"/>
                <a:cs typeface="Times New Roman" panose="02020603050405020304" pitchFamily="18" charset="0"/>
              </a:rPr>
              <a:t>مدى تواجد المستهلكين المستهدفين على تلك الشبكة. </a:t>
            </a:r>
            <a:endParaRPr lang="en-US" sz="1600" dirty="0">
              <a:solidFill>
                <a:schemeClr val="accent5">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Times New Roman" panose="02020603050405020304" pitchFamily="18" charset="0"/>
              <a:buChar char="-"/>
            </a:pPr>
            <a:r>
              <a:rPr lang="ar-EG" sz="2400" dirty="0">
                <a:solidFill>
                  <a:schemeClr val="accent5">
                    <a:lumMod val="50000"/>
                  </a:schemeClr>
                </a:solidFill>
                <a:latin typeface="Calibri" panose="020F0502020204030204" pitchFamily="34" charset="0"/>
                <a:ea typeface="Calibri" panose="020F0502020204030204" pitchFamily="34" charset="0"/>
                <a:cs typeface="Times New Roman" panose="02020603050405020304" pitchFamily="18" charset="0"/>
              </a:rPr>
              <a:t>قدرة المنظمة على أن تحقق لنفسها مكانة عبر مواقع تلك الشبكات.</a:t>
            </a:r>
            <a:endParaRPr lang="en-US" sz="1600" dirty="0">
              <a:solidFill>
                <a:schemeClr val="accent5">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Times New Roman" panose="02020603050405020304" pitchFamily="18" charset="0"/>
              <a:buChar char="-"/>
            </a:pPr>
            <a:r>
              <a:rPr lang="en-US" sz="2400" dirty="0">
                <a:solidFill>
                  <a:schemeClr val="accent5">
                    <a:lumMod val="50000"/>
                  </a:schemeClr>
                </a:solidFill>
                <a:latin typeface="Times New Roman" panose="02020603050405020304" pitchFamily="18" charset="0"/>
                <a:ea typeface="Calibri" panose="020F0502020204030204" pitchFamily="34" charset="0"/>
                <a:cs typeface="Arial" panose="020B0604020202020204" pitchFamily="34" charset="0"/>
              </a:rPr>
              <a:t> </a:t>
            </a:r>
            <a:r>
              <a:rPr lang="ar-EG" sz="2400" dirty="0">
                <a:solidFill>
                  <a:schemeClr val="accent5">
                    <a:lumMod val="50000"/>
                  </a:schemeClr>
                </a:solidFill>
                <a:latin typeface="Times New Roman" panose="02020603050405020304" pitchFamily="18" charset="0"/>
                <a:ea typeface="Calibri" panose="020F0502020204030204" pitchFamily="34" charset="0"/>
              </a:rPr>
              <a:t>المصادر اللازمة للمشاركة في تلك المواقع (بشرية - مالية).</a:t>
            </a:r>
            <a:endParaRPr lang="en-US" sz="1600" dirty="0">
              <a:solidFill>
                <a:schemeClr val="accent5">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Times New Roman" panose="02020603050405020304" pitchFamily="18" charset="0"/>
              <a:buChar char="-"/>
            </a:pPr>
            <a:r>
              <a:rPr lang="ar-EG" sz="2400" dirty="0">
                <a:solidFill>
                  <a:schemeClr val="accent5">
                    <a:lumMod val="50000"/>
                  </a:schemeClr>
                </a:solidFill>
                <a:latin typeface="Calibri" panose="020F0502020204030204" pitchFamily="34" charset="0"/>
                <a:ea typeface="Calibri" panose="020F0502020204030204" pitchFamily="34" charset="0"/>
                <a:cs typeface="Times New Roman" panose="02020603050405020304" pitchFamily="18" charset="0"/>
              </a:rPr>
              <a:t>ملاءمة نوعية الشبكة الاجتماعية للمحتوى الإعلاني المقدم.</a:t>
            </a:r>
            <a:endParaRPr lang="en-US" sz="1600" dirty="0">
              <a:solidFill>
                <a:schemeClr val="accent5">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800"/>
              </a:spcAft>
              <a:buFont typeface="Times New Roman" panose="02020603050405020304" pitchFamily="18" charset="0"/>
              <a:buChar char="-"/>
            </a:pPr>
            <a:r>
              <a:rPr lang="ar-EG" sz="2400" dirty="0">
                <a:solidFill>
                  <a:schemeClr val="accent5">
                    <a:lumMod val="50000"/>
                  </a:schemeClr>
                </a:solidFill>
                <a:latin typeface="Calibri" panose="020F0502020204030204" pitchFamily="34" charset="0"/>
                <a:ea typeface="Calibri" panose="020F0502020204030204" pitchFamily="34" charset="0"/>
                <a:cs typeface="Times New Roman" panose="02020603050405020304" pitchFamily="18" charset="0"/>
              </a:rPr>
              <a:t>نوعية الاستجابة المطلوبة من قبل الجمهور المستهدف تجاه المحتوى الإعلاني الذي تقدمه الشركة</a:t>
            </a:r>
            <a:r>
              <a:rPr lang="ar-EG" sz="2400" dirty="0">
                <a:latin typeface="Calibri" panose="020F0502020204030204" pitchFamily="34"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98FD9859-B683-45BA-B00F-54AF5201E2DC}"/>
              </a:ext>
            </a:extLst>
          </p:cNvPr>
          <p:cNvSpPr/>
          <p:nvPr/>
        </p:nvSpPr>
        <p:spPr>
          <a:xfrm>
            <a:off x="2049725" y="617373"/>
            <a:ext cx="9421840" cy="1007013"/>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6. </a:t>
            </a:r>
            <a:r>
              <a:rPr lang="ar-EG" sz="2400" b="1" dirty="0">
                <a:latin typeface="Calibri" panose="020F0502020204030204" pitchFamily="34" charset="0"/>
                <a:ea typeface="Calibri" panose="020F0502020204030204" pitchFamily="34" charset="0"/>
                <a:cs typeface="Times New Roman" panose="02020603050405020304" pitchFamily="18" charset="0"/>
              </a:rPr>
              <a:t>تنفيذ استراتيجيات الحملة وفقا للخطة الموضوعة مع الأخذ في الاعتبار المرونة وفقا لشكل الاستجابة المرتبطة بالجمهور المستهدف.</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0DCEF305-3079-4710-A10A-64D1D90DDB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603" y="2000753"/>
            <a:ext cx="3828783" cy="40807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762501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702314"/>
            <a:ext cx="4128422" cy="47420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accent5">
                  <a:lumMod val="50000"/>
                </a:schemeClr>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5855" y="1686664"/>
            <a:ext cx="7005309" cy="47420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a:solidFill>
                  <a:schemeClr val="accent5">
                    <a:lumMod val="50000"/>
                  </a:schemeClr>
                </a:solidFill>
                <a:ea typeface="Calibri" panose="020F0502020204030204" pitchFamily="34" charset="0"/>
                <a:cs typeface="Times New Roman" panose="02020603050405020304" pitchFamily="18" charset="0"/>
              </a:rPr>
              <a:t>يجب على المسوق عند استخدامه لأكثر من شبكة اجتماعية أن يعمل على ربط تلك الشبكات ببعضها البعض، فعلى سبيل المثال قامت شركة </a:t>
            </a:r>
            <a:r>
              <a:rPr lang="en-US" sz="2400" dirty="0">
                <a:solidFill>
                  <a:schemeClr val="accent5">
                    <a:lumMod val="50000"/>
                  </a:schemeClr>
                </a:solidFill>
                <a:ea typeface="Calibri" panose="020F0502020204030204" pitchFamily="34" charset="0"/>
                <a:cs typeface="Times New Roman" panose="02020603050405020304" pitchFamily="18" charset="0"/>
              </a:rPr>
              <a:t> </a:t>
            </a:r>
            <a:r>
              <a:rPr lang="en-US" sz="2400" dirty="0">
                <a:solidFill>
                  <a:schemeClr val="accent5">
                    <a:lumMod val="50000"/>
                  </a:schemeClr>
                </a:solidFill>
                <a:latin typeface="Times New Roman" panose="02020603050405020304" pitchFamily="18" charset="0"/>
                <a:ea typeface="Calibri" panose="020F0502020204030204" pitchFamily="34" charset="0"/>
              </a:rPr>
              <a:t>Coke </a:t>
            </a:r>
            <a:r>
              <a:rPr lang="ar-EG" sz="2400" dirty="0">
                <a:solidFill>
                  <a:schemeClr val="accent5">
                    <a:lumMod val="50000"/>
                  </a:schemeClr>
                </a:solidFill>
                <a:latin typeface="Times New Roman" panose="02020603050405020304" pitchFamily="18" charset="0"/>
                <a:ea typeface="Calibri" panose="020F0502020204030204" pitchFamily="34" charset="0"/>
              </a:rPr>
              <a:t>بعمل صفحات لها على أكثر من شبكة اجتماعية مثل:</a:t>
            </a:r>
          </a:p>
          <a:p>
            <a:pPr algn="justLow" rtl="1">
              <a:lnSpc>
                <a:spcPct val="150000"/>
              </a:lnSpc>
            </a:pPr>
            <a:r>
              <a:rPr lang="en-US" sz="2400" dirty="0">
                <a:solidFill>
                  <a:schemeClr val="accent5">
                    <a:lumMod val="50000"/>
                  </a:schemeClr>
                </a:solidFill>
                <a:latin typeface="Times New Roman" panose="02020603050405020304" pitchFamily="18" charset="0"/>
                <a:ea typeface="Calibri" panose="020F0502020204030204" pitchFamily="34" charset="0"/>
              </a:rPr>
              <a:t>you</a:t>
            </a:r>
            <a:r>
              <a:rPr lang="en-US" sz="800" dirty="0">
                <a:solidFill>
                  <a:schemeClr val="accent5">
                    <a:lumMod val="50000"/>
                  </a:schemeClr>
                </a:solidFill>
                <a:latin typeface="Times New Roman" panose="02020603050405020304" pitchFamily="18" charset="0"/>
                <a:ea typeface="Calibri" panose="020F0502020204030204" pitchFamily="34" charset="0"/>
              </a:rPr>
              <a:t> </a:t>
            </a:r>
            <a:r>
              <a:rPr lang="en-US" sz="2400" dirty="0">
                <a:solidFill>
                  <a:schemeClr val="accent5">
                    <a:lumMod val="50000"/>
                  </a:schemeClr>
                </a:solidFill>
                <a:latin typeface="Times New Roman" panose="02020603050405020304" pitchFamily="18" charset="0"/>
                <a:ea typeface="Calibri" panose="020F0502020204030204" pitchFamily="34" charset="0"/>
              </a:rPr>
              <a:t>tube,</a:t>
            </a:r>
            <a:r>
              <a:rPr lang="en-US" sz="600" dirty="0">
                <a:solidFill>
                  <a:schemeClr val="accent5">
                    <a:lumMod val="50000"/>
                  </a:schemeClr>
                </a:solidFill>
                <a:latin typeface="Times New Roman" panose="02020603050405020304" pitchFamily="18" charset="0"/>
                <a:ea typeface="Calibri" panose="020F0502020204030204" pitchFamily="34" charset="0"/>
              </a:rPr>
              <a:t> </a:t>
            </a:r>
            <a:r>
              <a:rPr lang="en-US" sz="2400" dirty="0">
                <a:solidFill>
                  <a:schemeClr val="accent5">
                    <a:lumMod val="50000"/>
                  </a:schemeClr>
                </a:solidFill>
                <a:latin typeface="Times New Roman" panose="02020603050405020304" pitchFamily="18" charset="0"/>
                <a:ea typeface="Calibri" panose="020F0502020204030204" pitchFamily="34" charset="0"/>
              </a:rPr>
              <a:t>Flicker,</a:t>
            </a:r>
            <a:r>
              <a:rPr lang="en-US" sz="400" dirty="0">
                <a:solidFill>
                  <a:schemeClr val="accent5">
                    <a:lumMod val="50000"/>
                  </a:schemeClr>
                </a:solidFill>
                <a:latin typeface="Times New Roman" panose="02020603050405020304" pitchFamily="18" charset="0"/>
                <a:ea typeface="Calibri" panose="020F0502020204030204" pitchFamily="34" charset="0"/>
              </a:rPr>
              <a:t> </a:t>
            </a:r>
            <a:r>
              <a:rPr lang="en-US" sz="2400" dirty="0">
                <a:solidFill>
                  <a:schemeClr val="accent5">
                    <a:lumMod val="50000"/>
                  </a:schemeClr>
                </a:solidFill>
                <a:latin typeface="Times New Roman" panose="02020603050405020304" pitchFamily="18" charset="0"/>
                <a:ea typeface="Calibri" panose="020F0502020204030204" pitchFamily="34" charset="0"/>
              </a:rPr>
              <a:t>My</a:t>
            </a:r>
            <a:r>
              <a:rPr lang="en-US" sz="600" dirty="0">
                <a:solidFill>
                  <a:schemeClr val="accent5">
                    <a:lumMod val="50000"/>
                  </a:schemeClr>
                </a:solidFill>
                <a:latin typeface="Times New Roman" panose="02020603050405020304" pitchFamily="18" charset="0"/>
                <a:ea typeface="Calibri" panose="020F0502020204030204" pitchFamily="34" charset="0"/>
              </a:rPr>
              <a:t> </a:t>
            </a:r>
            <a:r>
              <a:rPr lang="en-US" sz="2400" dirty="0">
                <a:solidFill>
                  <a:schemeClr val="accent5">
                    <a:lumMod val="50000"/>
                  </a:schemeClr>
                </a:solidFill>
                <a:latin typeface="Times New Roman" panose="02020603050405020304" pitchFamily="18" charset="0"/>
                <a:ea typeface="Calibri" panose="020F0502020204030204" pitchFamily="34" charset="0"/>
              </a:rPr>
              <a:t>Space,</a:t>
            </a:r>
            <a:r>
              <a:rPr lang="en-US" sz="800" dirty="0">
                <a:solidFill>
                  <a:schemeClr val="accent5">
                    <a:lumMod val="50000"/>
                  </a:schemeClr>
                </a:solidFill>
                <a:latin typeface="Times New Roman" panose="02020603050405020304" pitchFamily="18" charset="0"/>
                <a:ea typeface="Calibri" panose="020F0502020204030204" pitchFamily="34" charset="0"/>
              </a:rPr>
              <a:t> </a:t>
            </a:r>
            <a:r>
              <a:rPr lang="en-US" sz="2400" dirty="0">
                <a:solidFill>
                  <a:schemeClr val="accent5">
                    <a:lumMod val="50000"/>
                  </a:schemeClr>
                </a:solidFill>
                <a:latin typeface="Times New Roman" panose="02020603050405020304" pitchFamily="18" charset="0"/>
                <a:ea typeface="Calibri" panose="020F0502020204030204" pitchFamily="34" charset="0"/>
              </a:rPr>
              <a:t>del.icio.us</a:t>
            </a:r>
            <a:r>
              <a:rPr lang="ar-EG" sz="2400" dirty="0">
                <a:solidFill>
                  <a:schemeClr val="accent5">
                    <a:lumMod val="50000"/>
                  </a:schemeClr>
                </a:solidFill>
                <a:ea typeface="Calibri" panose="020F0502020204030204" pitchFamily="34" charset="0"/>
                <a:cs typeface="Times New Roman" panose="02020603050405020304" pitchFamily="18" charset="0"/>
              </a:rPr>
              <a:t>، وعملت على ربط تلك المواقع بالموقع الرسمي لها على شبكة الإنترنت وهو : </a:t>
            </a:r>
          </a:p>
          <a:p>
            <a:pPr algn="justLow" rtl="1">
              <a:lnSpc>
                <a:spcPct val="150000"/>
              </a:lnSpc>
            </a:pPr>
            <a:r>
              <a:rPr lang="en-US" sz="2400" dirty="0">
                <a:solidFill>
                  <a:schemeClr val="accent5">
                    <a:lumMod val="50000"/>
                  </a:schemeClr>
                </a:solidFill>
                <a:latin typeface="Times New Roman" panose="02020603050405020304" pitchFamily="18" charset="0"/>
                <a:ea typeface="Calibri" panose="020F0502020204030204" pitchFamily="34" charset="0"/>
              </a:rPr>
              <a:t>My</a:t>
            </a:r>
            <a:r>
              <a:rPr lang="en-US" sz="800" dirty="0">
                <a:solidFill>
                  <a:schemeClr val="accent5">
                    <a:lumMod val="50000"/>
                  </a:schemeClr>
                </a:solidFill>
                <a:latin typeface="Times New Roman" panose="02020603050405020304" pitchFamily="18" charset="0"/>
                <a:ea typeface="Calibri" panose="020F0502020204030204" pitchFamily="34" charset="0"/>
              </a:rPr>
              <a:t> </a:t>
            </a:r>
            <a:r>
              <a:rPr lang="en-US" sz="2400" dirty="0">
                <a:solidFill>
                  <a:schemeClr val="accent5">
                    <a:lumMod val="50000"/>
                  </a:schemeClr>
                </a:solidFill>
                <a:latin typeface="Times New Roman" panose="02020603050405020304" pitchFamily="18" charset="0"/>
                <a:ea typeface="Calibri" panose="020F0502020204030204" pitchFamily="34" charset="0"/>
              </a:rPr>
              <a:t>cake.com</a:t>
            </a:r>
            <a:r>
              <a:rPr lang="ar-EG" sz="2400" dirty="0">
                <a:solidFill>
                  <a:schemeClr val="accent5">
                    <a:lumMod val="50000"/>
                  </a:schemeClr>
                </a:solidFill>
                <a:ea typeface="Calibri" panose="020F0502020204030204" pitchFamily="34" charset="0"/>
                <a:cs typeface="Times New Roman" panose="02020603050405020304" pitchFamily="18" charset="0"/>
              </a:rPr>
              <a:t>، ويجب على الموقع الرسمي للشركة تقديم المحتوى الذي يحفز الجمهور على الدخول على صفحات الشركة عبر مختلف مواقع الشبكات الاجتماعية ومتابعة جميع المعلومات والرسائل الإعلانية التي تقدمها الشركة بخصوص منتجاتها.</a:t>
            </a:r>
            <a:endParaRPr lang="ar-EG" sz="2400" dirty="0">
              <a:solidFill>
                <a:schemeClr val="accent5">
                  <a:lumMod val="50000"/>
                </a:schemeClr>
              </a:solidFill>
              <a:latin typeface="Dubai-Regular"/>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98FD9859-B683-45BA-B00F-54AF5201E2DC}"/>
              </a:ext>
            </a:extLst>
          </p:cNvPr>
          <p:cNvSpPr/>
          <p:nvPr/>
        </p:nvSpPr>
        <p:spPr>
          <a:xfrm>
            <a:off x="540327" y="617373"/>
            <a:ext cx="10875817" cy="931613"/>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7. تحديد الطرق والأساليب التي يتم من خلالها ربط الحملة الإعلانية عبر مواقع الشبكات الاجتماعية ببعضها البعض وكذلك ربطها بالإعلانات الأخرى في الوسائل التقليدية: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5F95B277-FCE4-4302-8D7A-C6F9C6104881}"/>
              </a:ext>
            </a:extLst>
          </p:cNvPr>
          <p:cNvPicPr>
            <a:picLocks noChangeAspect="1"/>
          </p:cNvPicPr>
          <p:nvPr/>
        </p:nvPicPr>
        <p:blipFill>
          <a:blip r:embed="rId3"/>
          <a:stretch>
            <a:fillRect/>
          </a:stretch>
        </p:blipFill>
        <p:spPr>
          <a:xfrm>
            <a:off x="206708" y="1937393"/>
            <a:ext cx="4254946" cy="38658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132383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46710" y="955552"/>
            <a:ext cx="4128422" cy="4742066"/>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21492" y="1103686"/>
            <a:ext cx="7850436" cy="444579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chemeClr val="accent5">
                    <a:lumMod val="50000"/>
                  </a:schemeClr>
                </a:solidFill>
                <a:latin typeface="Calibri" panose="020F0502020204030204" pitchFamily="34" charset="0"/>
                <a:ea typeface="Calibri" panose="020F0502020204030204" pitchFamily="34" charset="0"/>
                <a:cs typeface="Times New Roman" panose="02020603050405020304" pitchFamily="18" charset="0"/>
              </a:rPr>
              <a:t>كما ينبغي أن تكون ملامح الحملة الإعلانية للشركة عبر مواقع الشبكات الاجتماعية متسقة مع ملامح الحملة الإعلانية عبر مختلف الوسائل الإعلانية الأخرى (التليفزيون - المطبوعات - إعلانات الطرق إعلانات الهاتف المحمول) حيث يكون هناك توظيف لاستراتيجيات محددة في مختلف الوسائل الإعلانية بالشكل الذي يساعد على زيادة تأثير تلك الرسائل.</a:t>
            </a:r>
            <a:endParaRPr lang="en-US" sz="1600" dirty="0">
              <a:solidFill>
                <a:schemeClr val="accent5">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6" name="Picture 5">
            <a:extLst>
              <a:ext uri="{FF2B5EF4-FFF2-40B4-BE49-F238E27FC236}">
                <a16:creationId xmlns:a16="http://schemas.microsoft.com/office/drawing/2014/main" id="{A8766048-3CC8-4A0A-B288-2F420216E2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7890" y="1502357"/>
            <a:ext cx="3823073" cy="36484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34615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312862"/>
            <a:ext cx="4128422" cy="50358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17818" y="1634742"/>
            <a:ext cx="7788362" cy="503580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عند التخطيط للحملة الإعلانية لابد من وجود مقاييس للتأكد من الوصول لمختلف شرائح الجمهور المستهدف والتواصل معه بشكل موضوعي، </a:t>
            </a: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وينبغي عند تقييم الحملة الإعلانية عبر مواقع الشبكات الاجتماعية أن يتم مراعاة تغطية العناصر التالية:</a:t>
            </a:r>
            <a:endParaRPr lang="en-US" sz="1600" u="sng"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 تحديد أي من مواقع الشبكات الاجتماعية استطاعت أن تقوي من وزن العلامة التجارية الخاصة بالشركة، وأي هذه الشبكات حققت نمو واضح في حجم الجماهير والتفاعل فيما بينهم على المواقع، حيث أن هناك بعض الشبكات الاجتماعية التي يكون بها اشتراك ولكنها لا تكون أداة تسويقية فعالة لعدم وجود تفاعل حقيقي ما بين الأفراد بخصوص العلامة التجارية.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092036" y="524738"/>
            <a:ext cx="8007927"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8. قياس فعالية الحملة الإعلانية وتقييمها بما يساعد في تصميم الحملات التالية: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9AA02419-576F-4B80-A070-383540D494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04" y="2083309"/>
            <a:ext cx="4128422" cy="4035944"/>
          </a:xfrm>
          <a:prstGeom prst="rect">
            <a:avLst/>
          </a:prstGeom>
        </p:spPr>
      </p:pic>
    </p:spTree>
    <p:extLst>
      <p:ext uri="{BB962C8B-B14F-4D97-AF65-F5344CB8AC3E}">
        <p14:creationId xmlns:p14="http://schemas.microsoft.com/office/powerpoint/2010/main" val="13164749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251166" y="951810"/>
            <a:ext cx="3469780" cy="468283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5855" y="1100978"/>
            <a:ext cx="6838444" cy="438449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2. التأكد من الوصول للمؤثرين الاجتماعيين، ففي حملات الإنترنت التقليدية كان التركيز الأساسي على الوصول للمستهلكين في أماكن تواجدهم، ولكن في الحملات الإعلانية عبر مواقع الشبكات الاجتماعية ينبغي أن يتم التركيز على الوصول للمؤثرين الاجتماعيين لتحقيق الانتشار للرسائل الإعلانية الخاصة بالشركة وبالتالي تحقيق درجة أقوى من الاندماج مع العلامة التجارية.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17F0F1E1-7A2F-451A-8401-570FCE759E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902" y="1264920"/>
            <a:ext cx="4228553" cy="39755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311801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59439" y="722491"/>
            <a:ext cx="4128422" cy="50610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7867" y="381728"/>
            <a:ext cx="8334061" cy="618529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a:t>
            </a: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3</a:t>
            </a: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إعطاء مدى زمني ملائم للحملة الإعلانية لتحقيق أهدافها حيث أن نجاح الحملة الإعلانية عبر مواقع الشبكات الاجتماعية تعتمد على بناء علاقات قوية مع الجمهور المستهدف وتحقيق مستوى عالي من الاندماج مع العلامة التجارية وهذا يتطلب مدى زمني طويل لتحقيقه.</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وفي هذا الإطار أشار بلانشارد </a:t>
            </a:r>
            <a:r>
              <a:rPr lang="en-US" sz="2400" u="sng" dirty="0">
                <a:solidFill>
                  <a:srgbClr val="002060"/>
                </a:solidFill>
                <a:latin typeface="Times New Roman" panose="02020603050405020304" pitchFamily="18" charset="0"/>
                <a:ea typeface="Calibri" panose="020F0502020204030204" pitchFamily="34" charset="0"/>
                <a:cs typeface="Arial" panose="020B0604020202020204" pitchFamily="34" charset="0"/>
              </a:rPr>
              <a:t>Blanchard </a:t>
            </a:r>
            <a:r>
              <a:rPr lang="ar-EG" sz="2400" u="sng" dirty="0">
                <a:solidFill>
                  <a:srgbClr val="002060"/>
                </a:solidFill>
                <a:latin typeface="Times New Roman" panose="02020603050405020304" pitchFamily="18" charset="0"/>
                <a:ea typeface="Calibri" panose="020F0502020204030204" pitchFamily="34" charset="0"/>
              </a:rPr>
              <a:t>إلى مجموعة من الخطوات الأساسية التي يمكن من خلالها قياس فعالية الحملات الإعلانية عبر المواقع الاجتماعية وذلك على النحو التالي: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 تحديد الأساس الذي سيتم الانطلاق منه وفي هذه الخطوة يتعين على مسؤولي التسويق تحديد البيانات التي سيتم قياسها مثل حجم المبيعات، حجم المعاملات التجارية عبر الإنترنت، معدل ذكر العلامة التجارية عبر مختلف المواقع الاجتماعية، وذلك لتحديد تأثير استخدام مواقع الشبكات الاجتماعية.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D3EEE1F8-942E-4BFA-A74A-157881A90F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072" y="1328645"/>
            <a:ext cx="3256867" cy="41203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44215944"/>
      </p:ext>
    </p:extLst>
  </p:cSld>
  <p:clrMapOvr>
    <a:masterClrMapping/>
  </p:clrMapOvr>
  <p:timing>
    <p:tnLst>
      <p:par>
        <p:cTn id="1" dur="indefinite" restart="never" nodeType="tmRoot">
          <p:childTnLst>
            <p:par>
              <p:cTn id="2"/>
            </p:par>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32669" y="999125"/>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77490" y="1108612"/>
            <a:ext cx="7800953" cy="510374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2. تحديد الإطار الزمني والأنشطة المطلوبة من مختلف الإدارات بما يخدم الحملة الإعلانية، وذلك عن طريق تصميم ملف لكل الإدارات حتى تستطيع إدخال معطياتها بدون حدوث أخطاء.</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3. قياس المخرجات غير المادية، حيث تحتاج الشركات من خلال استخدامها للمواقع الاجتماعية لقياس المخرجات غير المادية والتي تمثل مؤشر للتغيرات في سلوك المستهلك والناتجة عن الأنشطة التي يقوم بها عبر تلك المواقع مثل عدد المعجبين أو المؤيدين - عدد المتابعين - عدد المشاركات- التوصيات - المحتوى الذي يقوم المستهلك بتحميله - التعليقات الخاصة بالعملاء.</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30E80395-1165-4F1F-BBCD-7D0BE411F9E5}"/>
              </a:ext>
            </a:extLst>
          </p:cNvPr>
          <p:cNvPicPr>
            <a:picLocks noChangeAspect="1"/>
          </p:cNvPicPr>
          <p:nvPr/>
        </p:nvPicPr>
        <p:blipFill>
          <a:blip r:embed="rId3"/>
          <a:stretch>
            <a:fillRect/>
          </a:stretch>
        </p:blipFill>
        <p:spPr>
          <a:xfrm>
            <a:off x="28491" y="1408774"/>
            <a:ext cx="3310454" cy="43939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90593957"/>
      </p:ext>
    </p:extLst>
  </p:cSld>
  <p:clrMapOvr>
    <a:masterClrMapping/>
  </p:clrMapOvr>
  <p:timing>
    <p:tnLst>
      <p:par>
        <p:cTn id="1" dur="indefinite" restart="never" nodeType="tmRoot">
          <p:childTnLst>
            <p:par>
              <p:cTn id="2"/>
            </p:par>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968836" y="1371275"/>
            <a:ext cx="3629891" cy="4858502"/>
          </a:xfrm>
          <a:prstGeom prst="roundRect">
            <a:avLst>
              <a:gd name="adj" fmla="val 6140"/>
            </a:avLst>
          </a:prstGeom>
          <a:solidFill>
            <a:srgbClr val="0070C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1999" y="1708978"/>
            <a:ext cx="7793001" cy="418309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4. تحليل وقياس المعاملات المادية وغير المادية لمعرفة ما إذا كانت زيادة المبيعات كانت نتيجة عملاء جدد أو عملاء حاليين، فعلى سبيل المثال إذا زادت المعاملات غير المادية عن حجم المبيعات فذلك يعني أن العملاء الجدد قاموا بشراء وحدات قليلة من المنتجات، أما إذا زادت المبيعات ولكن حجم المعاملات غير المادية لم تزد فمعنى ذلك أن العملاء الحاليين هم الذين قاموا بالشراء.</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1874257424"/>
      </p:ext>
    </p:extLst>
  </p:cSld>
  <p:clrMapOvr>
    <a:masterClrMapping/>
  </p:clrMapOvr>
  <p:timing>
    <p:tnLst>
      <p:par>
        <p:cTn id="1" dur="indefinite" restart="never" nodeType="tmRoot">
          <p:childTnLst>
            <p:par>
              <p:cTn id="2"/>
            </p:par>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065047"/>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4182" y="1316867"/>
            <a:ext cx="11130757" cy="476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5. دراسة مدى وجود علاقة بين استخدام الحملة الإعلانية عبر المواقع الاجتماعية والزيادة في حجم المبيعات وذلك لقياس العائد على الاستثمار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ROI </a:t>
            </a: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dirty="0">
                <a:solidFill>
                  <a:srgbClr val="002060"/>
                </a:solidFill>
                <a:latin typeface="Times New Roman" panose="02020603050405020304" pitchFamily="18" charset="0"/>
                <a:ea typeface="Calibri" panose="020F0502020204030204" pitchFamily="34" charset="0"/>
              </a:rPr>
              <a:t>ويتم ذلك من خلال مقاربة الجدول الزمنى الخاص بالحملة وكذلك الأنشطة المرتبطة بها بالتغيرات في حجم المبيعات، فعلى سبيل المثال إذا قامت الشركة بإطلاق منتج جديد وتم الإعلان عنه عبر مواقع الشبكات الاجتماعية في شهر ما خلال فترة الحملة وفى إطار هذا الشهر لوحظ زيادة في المحادثات</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التي يقوم بها العملاء وزيادة أعداد المتابعين وكذلك زيادة أعداد المبيعات، فهذا يعني أن هناك علاقة بين إطلاق المنتج الجديد عبر تلك المواقع والزيادة في حجم المبيعات.</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2085173644"/>
      </p:ext>
    </p:extLst>
  </p:cSld>
  <p:clrMapOvr>
    <a:masterClrMapping/>
  </p:clrMapOvr>
  <p:timing>
    <p:tnLst>
      <p:par>
        <p:cTn id="1" dur="indefinite" restart="never" nodeType="tmRoot">
          <p:childTnLst>
            <p:par>
              <p:cTn id="2"/>
            </p:par>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069499"/>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8145" y="1069499"/>
            <a:ext cx="10971211" cy="486620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وقد لوحظ أن مراحل تصميم الحملات الإعلانية عبر الوسائل الإعلامية التقليدية تتشابه مع مراحل تصميم الحملات الإعلانية عبر مواقع الشبكات الاجتماعية إلا أن هناك فروق في كيفية تطبيق كل مرحلة من هذه المراحل، وذلك على النحو التالي:</a:t>
            </a:r>
            <a:endParaRPr lang="ar-EG" sz="2400" u="sng"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1. بالنسبة لمرحلة تحديد الجمهور المستهدف ودراسة خصائصه، فقد أتاحت مواقع الشبكات الاجتماعية الفرصة للمسوقين لجمع مختلف المعلومات عن خصائص الجمهور المستهدف من حيث السن والنوع والمنطقة الجغرافية ونمط الحياة وتفضيلاته واهتماماته بشكل دقيق، بينما في الوسائل الإعلامية التقليدية، فإن تجميع هذه المعلومات يتطلب مجهود أكبر مثل الاستعانة بوكالات التسويق والإعلان للوصول إلى هذه المعلومات أو إعداد استمارات ميدانية للتوصل لتلك المعلومات.</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1306210762"/>
      </p:ext>
    </p:extLst>
  </p:cSld>
  <p:clrMapOvr>
    <a:masterClrMapping/>
  </p:clrMapOvr>
  <p:timing>
    <p:tnLst>
      <p:par>
        <p:cTn id="1" dur="indefinite" restart="never" nodeType="tmRoot">
          <p:childTnLst>
            <p:par>
              <p:cTn id="2"/>
            </p:par>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714912" y="1086049"/>
            <a:ext cx="4439597"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63580" y="1242561"/>
            <a:ext cx="8691227" cy="490020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2. فيما يتعلق بتحليل الموقف التسويقي المرتبط بنقاط القوة والضعف الخاصة بالعلامة التجارية فتُتيح مواقع الشبكات الاجتماعية إمكانية التعرف على الإيجابيات والسلبيات من وجهة نظر المستهلكين بخصوص المنتج أو الخدمة المعلن عنها وذلك من خلال تحليل أشكال التفاعل مع الإعلان وقراءة التعليقات على الرسائل الإعلانية، بينما في الوسائل الإعلانية التقليدية فإن هذا الأمر يتطلب إعداد دراسات وأبحاث تسويقية بهدف التعرف على توجهات الجمهور المستهدف نحو المنتج أو الخدمة المعلن عنها.</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528287097"/>
      </p:ext>
    </p:extLst>
  </p:cSld>
  <p:clrMapOvr>
    <a:masterClrMapping/>
  </p:clrMapOvr>
  <p:timing>
    <p:tnLst>
      <p:par>
        <p:cTn id="1" dur="indefinite" restart="never" nodeType="tmRoot">
          <p:childTnLst>
            <p:par>
              <p:cTn id="2"/>
            </p:par>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95076" y="1041146"/>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83328" y="1209171"/>
            <a:ext cx="8825344" cy="487717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3. أما عن تحديد أهداف الحملة الإعلانية، فتبين أن مواقع الشبكات الاجتماعية لا يقتصر هدفها على نشر الوعي بالمنتج أو الخدمة المعلن عنها وتكوين اتجاه إيجابي نحو ذلك المنتج أو الخدمة لدى فئة محددة من الجمهور المستهدف كما هو الحال في الوسائل الاعلامية التقليدية، بل تهدف إلى نشر الرسالة الإعلانية للوصول إلى أكثر من شريحة من شرائح الجمهور المستهدف ومن ثم التأثير على قرارها الشرائي.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720225936"/>
      </p:ext>
    </p:extLst>
  </p:cSld>
  <p:clrMapOvr>
    <a:masterClrMapping/>
  </p:clrMapOvr>
  <p:timing>
    <p:tnLst>
      <p:par>
        <p:cTn id="1" dur="indefinite" restart="never" nodeType="tmRoot">
          <p:childTnLst>
            <p:par>
              <p:cTn id="2"/>
            </p:par>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283092" y="1040689"/>
            <a:ext cx="3012579"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1456" y="1208714"/>
            <a:ext cx="8936181" cy="487717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4</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وبخصوص تحديد ميزانية الحملة الإعلانية، ففي كل من الوسائل الإعلانية التقليدية أو الحديثة يتم التحديد بناء على إمكانيات الشركة والأهداف التي تسعى إلى تحقيقها، ولكن يلاحظ أن تكلفة الإعلانات عبر الوسائل الإعلانية الحديثة أقل من تكلفة الإعلانات عبر الوسائل الإعلانية التقليدية وخاصة التليفزيون.</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2888022262"/>
      </p:ext>
    </p:extLst>
  </p:cSld>
  <p:clrMapOvr>
    <a:masterClrMapping/>
  </p:clrMapOvr>
  <p:timing>
    <p:tnLst>
      <p:par>
        <p:cTn id="1" dur="indefinite" restart="never" nodeType="tmRoot">
          <p:childTnLst>
            <p:par>
              <p:cTn id="2"/>
            </p:par>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287765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99309" y="1475948"/>
            <a:ext cx="8811491" cy="487717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5. وعن تحديد الاستراتيجية الإعلانية الملائمة، فهناك أنواع من الاستراتيجيات الإعلانية التي تؤثر طبيعة الوسيلة الإعلانية على توظيفها بشكل أكبر، فمثلاً في الحملات الإعلانية عبر مواقع الشبكات الاجتماعية فيتم التركيز على استراتيجية التسلية بشكل أكبر </a:t>
            </a:r>
            <a:r>
              <a:rPr lang="ar-EG" sz="2800">
                <a:solidFill>
                  <a:srgbClr val="002060"/>
                </a:solidFill>
                <a:latin typeface="Calibri" panose="020F0502020204030204" pitchFamily="34" charset="0"/>
                <a:ea typeface="Calibri" panose="020F0502020204030204" pitchFamily="34" charset="0"/>
                <a:cs typeface="Times New Roman" panose="02020603050405020304" pitchFamily="18" charset="0"/>
              </a:rPr>
              <a:t>نظراً لملاءمتها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لخصائص تلك الوسيلة الإعلانية.</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2455402000"/>
      </p:ext>
    </p:extLst>
  </p:cSld>
  <p:clrMapOvr>
    <a:masterClrMapping/>
  </p:clrMapOvr>
  <p:timing>
    <p:tnLst>
      <p:par>
        <p:cTn id="1" dur="indefinite" restart="never" nodeType="tmRoot">
          <p:childTnLst>
            <p:par>
              <p:cTn id="2"/>
            </p:par>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362003" y="894341"/>
            <a:ext cx="2804761"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5383" y="977934"/>
            <a:ext cx="8091054" cy="504604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000" dirty="0">
                <a:latin typeface="Calibri" panose="020F0502020204030204" pitchFamily="34" charset="0"/>
                <a:ea typeface="Calibri" panose="020F0502020204030204" pitchFamily="34" charset="0"/>
                <a:cs typeface="Times New Roman" panose="02020603050405020304" pitchFamily="18" charset="0"/>
              </a:rPr>
              <a:t> </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6. وفيما يتعلق بتنفيذ استراتيجيات الحملة وفقا للخطة الموضوعة، فإن أُسس تنفيذ تلك الاستراتيجية تختلف وفقا لطبيعة الوسيلة الإعلانية، فمثلاً في الحملات الإعلانية عبر مواقع الشبكات الاجتماعية، تحدد الاستراتيجية وفقا لمدى تواجد المستهلكين على الشبكة الاجتماعية وقدرة المنظمة على التفاعل مع الجمهور المستهدف عبر ذلك الموقع.</a:t>
            </a:r>
          </a:p>
          <a:p>
            <a:pPr algn="justLow" rtl="1">
              <a:lnSpc>
                <a:spcPct val="150000"/>
              </a:lnSpc>
              <a:spcAft>
                <a:spcPts val="800"/>
              </a:spcAft>
            </a:pPr>
            <a:endPar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Low" rtl="1">
              <a:lnSpc>
                <a:spcPct val="150000"/>
              </a:lnSpc>
              <a:spcAft>
                <a:spcPts val="800"/>
              </a:spcAft>
            </a:pP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701939291"/>
      </p:ext>
    </p:extLst>
  </p:cSld>
  <p:clrMapOvr>
    <a:masterClrMapping/>
  </p:clrMapOvr>
  <p:timing>
    <p:tnLst>
      <p:par>
        <p:cTn id="1" dur="indefinite" restart="never" nodeType="tmRoot">
          <p:childTnLst>
            <p:par>
              <p:cTn id="2"/>
            </p:par>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95963" y="1370265"/>
            <a:ext cx="9199418" cy="446553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7. بالنسبة لتحديد الأساليب والطرق التي يمكن من خلالها ربط الحملة الإعلانية ببعضها البعض، فنجد أنه في إعلانات الوسائل التقليدية وكذلك إعلانات الشبكات الاجتماعية تحرص الشركة على تحقيق الوحدة في الشعار والهدف والمضمون ولكن تتميز إعلانات مواقع الشبكات الاجتماعية بإمكانية الربط بينها وبين الموقع الرسمي للشركة وكذلك صفحات الشركة على المواقع الاجتماعية الأخرى بما يحقق المزيد من التكامل.</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594668059"/>
      </p:ext>
    </p:extLst>
  </p:cSld>
  <p:clrMapOvr>
    <a:masterClrMapping/>
  </p:clrMapOvr>
  <p:timing>
    <p:tnLst>
      <p:par>
        <p:cTn id="1" dur="indefinite" restart="never" nodeType="tmRoot">
          <p:childTnLst>
            <p:par>
              <p:cTn id="2"/>
            </p:par>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92299"/>
            <a:ext cx="3378676" cy="48302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67891" y="1440884"/>
            <a:ext cx="7967964" cy="437902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إجمالاً: يمكننا هنا القول بأن وضع مراحل لتنفيذ الحملات الإعلانية يعزز عملية التنظيم والترتيب، كما يساعد على تحقيق الأهداف، ويوفر الاتساق والتكامل، ويُتيح قياس الأداء وتحليل النتائج، ويوفر الوقت والموارد.</a:t>
            </a: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 بالتالي، فإن وجود مراحل محددة يسهم في نجاح الحملة الإعلانية وتحقيق النتائج المرجوة منها</a:t>
            </a:r>
            <a:endParaRPr lang="en-US" sz="28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5004106" y="712209"/>
            <a:ext cx="1995181" cy="65176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50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خاتمة</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12368350"/>
      </p:ext>
    </p:extLst>
  </p:cSld>
  <p:clrMapOvr>
    <a:masterClrMapping/>
  </p:clrMapOvr>
  <p:timing>
    <p:tnLst>
      <p:par>
        <p:cTn id="1" dur="indefinite" restart="never" nodeType="tmRoot">
          <p:childTnLst>
            <p:par>
              <p:cTn id="2"/>
            </p:par>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9"/>
            <a:ext cx="3483633" cy="47223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23672" y="1773048"/>
            <a:ext cx="8134370" cy="412650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50000"/>
              </a:lnSpc>
              <a:buAutoNum type="arabicPeriod"/>
            </a:pPr>
            <a:r>
              <a:rPr lang="ar-EG" sz="2400" dirty="0">
                <a:solidFill>
                  <a:srgbClr val="002060"/>
                </a:solidFill>
                <a:latin typeface="Adobe Caslon Pro" panose="0205050205050A020403" pitchFamily="18" charset="0"/>
                <a:ea typeface="Calibri" panose="020F0502020204030204" pitchFamily="34" charset="0"/>
                <a:cs typeface="+mj-cs"/>
              </a:rPr>
              <a:t>إيمان أسامة أحمد. تقييم فعالية استخدام الوسائل الإعلانية التفاعلية في التأثير على النوايا الشرائية، رسالة دكتوراه غير منشورة ( جامعة القاهرة: كلية الإعلام، قسم العلاقات العامة والإعلان، 2017).</a:t>
            </a:r>
          </a:p>
          <a:p>
            <a:pPr marL="457200" lvl="0" indent="-457200" algn="justLow" rtl="1">
              <a:lnSpc>
                <a:spcPct val="150000"/>
              </a:lnSpc>
              <a:buAutoNum type="arabicPeriod"/>
            </a:pPr>
            <a:endParaRPr lang="ar-EG" sz="2400" dirty="0">
              <a:solidFill>
                <a:srgbClr val="002060"/>
              </a:solidFill>
              <a:latin typeface="Adobe Caslon Pro" panose="0205050205050A020403" pitchFamily="18"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5922866" y="792313"/>
            <a:ext cx="2847061" cy="49898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50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المصادر والمراجع </a:t>
            </a:r>
            <a:endPar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87463910"/>
      </p:ext>
    </p:extLst>
  </p:cSld>
  <p:clrMapOvr>
    <a:masterClrMapping/>
  </p:clrMapOvr>
  <p:timing>
    <p:tnLst>
      <p:par>
        <p:cTn id="1" dur="indefinite" restart="never" nodeType="tmRoot">
          <p:childTnLst>
            <p:par>
              <p:cTn id="2"/>
            </p:par>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456312"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2792</TotalTime>
  <Words>3338</Words>
  <Application>Microsoft Office PowerPoint</Application>
  <PresentationFormat>Widescreen</PresentationFormat>
  <Paragraphs>196</Paragraphs>
  <Slides>47</Slides>
  <Notes>3</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47</vt:i4>
      </vt:variant>
    </vt:vector>
  </HeadingPairs>
  <TitlesOfParts>
    <vt:vector size="59" baseType="lpstr">
      <vt:lpstr>Adobe Kaiti Std R</vt:lpstr>
      <vt:lpstr>Adobe Arabic</vt:lpstr>
      <vt:lpstr>Adobe Caslon Pro</vt:lpstr>
      <vt:lpstr>Adobe Devanagari</vt:lpstr>
      <vt:lpstr>Arial</vt:lpstr>
      <vt:lpstr>Calibri</vt:lpstr>
      <vt:lpstr>Calibri Light</vt:lpstr>
      <vt:lpstr>Dubai-Regular</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217</cp:revision>
  <dcterms:created xsi:type="dcterms:W3CDTF">2023-04-29T09:08:23Z</dcterms:created>
  <dcterms:modified xsi:type="dcterms:W3CDTF">2023-11-17T17:21:14Z</dcterms:modified>
</cp:coreProperties>
</file>