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Default Extension="svg" ContentType="image/sv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2"/>
  </p:notesMasterIdLst>
  <p:sldIdLst>
    <p:sldId id="526" r:id="rId2"/>
    <p:sldId id="527" r:id="rId3"/>
    <p:sldId id="549" r:id="rId4"/>
    <p:sldId id="489" r:id="rId5"/>
    <p:sldId id="582" r:id="rId6"/>
    <p:sldId id="622" r:id="rId7"/>
    <p:sldId id="595" r:id="rId8"/>
    <p:sldId id="546" r:id="rId9"/>
    <p:sldId id="589" r:id="rId10"/>
    <p:sldId id="576" r:id="rId11"/>
    <p:sldId id="548" r:id="rId12"/>
    <p:sldId id="623" r:id="rId13"/>
    <p:sldId id="605" r:id="rId14"/>
    <p:sldId id="624" r:id="rId15"/>
    <p:sldId id="578" r:id="rId16"/>
    <p:sldId id="625" r:id="rId17"/>
    <p:sldId id="577" r:id="rId18"/>
    <p:sldId id="606" r:id="rId19"/>
    <p:sldId id="607" r:id="rId20"/>
    <p:sldId id="609" r:id="rId21"/>
    <p:sldId id="627" r:id="rId22"/>
    <p:sldId id="608" r:id="rId23"/>
    <p:sldId id="628" r:id="rId24"/>
    <p:sldId id="610" r:id="rId25"/>
    <p:sldId id="611" r:id="rId26"/>
    <p:sldId id="612" r:id="rId27"/>
    <p:sldId id="629" r:id="rId28"/>
    <p:sldId id="613" r:id="rId29"/>
    <p:sldId id="614" r:id="rId30"/>
    <p:sldId id="615" r:id="rId31"/>
    <p:sldId id="547" r:id="rId32"/>
    <p:sldId id="616" r:id="rId33"/>
    <p:sldId id="617" r:id="rId34"/>
    <p:sldId id="618" r:id="rId35"/>
    <p:sldId id="579" r:id="rId36"/>
    <p:sldId id="619" r:id="rId37"/>
    <p:sldId id="620" r:id="rId38"/>
    <p:sldId id="580" r:id="rId39"/>
    <p:sldId id="621" r:id="rId40"/>
    <p:sldId id="349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Default Section" id="{73925AE7-E9D8-48BC-A988-41815CE32A48}">
          <p14:sldIdLst>
            <p14:sldId id="526"/>
            <p14:sldId id="527"/>
            <p14:sldId id="549"/>
            <p14:sldId id="489"/>
            <p14:sldId id="582"/>
            <p14:sldId id="595"/>
            <p14:sldId id="546"/>
            <p14:sldId id="589"/>
            <p14:sldId id="576"/>
            <p14:sldId id="548"/>
            <p14:sldId id="577"/>
            <p14:sldId id="578"/>
            <p14:sldId id="547"/>
            <p14:sldId id="579"/>
            <p14:sldId id="580"/>
            <p14:sldId id="581"/>
            <p14:sldId id="550"/>
            <p14:sldId id="583"/>
            <p14:sldId id="584"/>
            <p14:sldId id="528"/>
            <p14:sldId id="585"/>
            <p14:sldId id="586"/>
            <p14:sldId id="587"/>
            <p14:sldId id="596"/>
            <p14:sldId id="588"/>
            <p14:sldId id="590"/>
            <p14:sldId id="597"/>
            <p14:sldId id="591"/>
            <p14:sldId id="602"/>
            <p14:sldId id="592"/>
            <p14:sldId id="603"/>
            <p14:sldId id="593"/>
            <p14:sldId id="604"/>
            <p14:sldId id="594"/>
            <p14:sldId id="598"/>
            <p14:sldId id="486"/>
            <p14:sldId id="599"/>
            <p14:sldId id="600"/>
            <p14:sldId id="601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472C4"/>
    <a:srgbClr val="000000"/>
    <a:srgbClr val="669BBC"/>
    <a:srgbClr val="2D3956"/>
    <a:srgbClr val="8E5A6D"/>
    <a:srgbClr val="FAC748"/>
    <a:srgbClr val="852F4A"/>
    <a:srgbClr val="FFFF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>
        <p:scale>
          <a:sx n="60" d="100"/>
          <a:sy n="60" d="100"/>
        </p:scale>
        <p:origin x="-996" y="-18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pPr/>
              <a:t>2/18/2024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xmlns="" val="369908703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xmlns="" val="369908703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xmlns="" val="369908703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xmlns="" val="369908703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xmlns="" val="369908703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xmlns="" val="369908703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xmlns="" val="369908703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xmlns="" val="369908703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xmlns="" val="369908703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xmlns="" val="369908703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xmlns="" val="369908703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xmlns="" val="369908703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xmlns="" val="369908703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xmlns="" val="369908703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xmlns="" val="369908703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xmlns="" val="369908703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xmlns="" val="369908703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xmlns="" val="369908703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xmlns="" val="369908703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xmlns="" val="369908703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xmlns="" val="369908703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xmlns="" val="3699087035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xmlns="" val="3699087035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xmlns="" val="3699087035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xmlns="" val="36990870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2/18/2024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2/18/2024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2/18/2024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2/18/2024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=""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2/18/2024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=""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2/18/2024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2/18/2024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2/18/2024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2/18/2024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2/18/2024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=""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2/18/2024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=""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=""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xmlns="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=""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xmlns="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=""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xmlns="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hape 18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5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 dirty="0"/>
          </a:p>
        </p:txBody>
      </p:sp>
      <p:sp>
        <p:nvSpPr>
          <p:cNvPr id="19" name="Shape 19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 sz="1600">
                <a:solidFill>
                  <a:schemeClr val="tx1"/>
                </a:solidFill>
              </a:defRPr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pPr lvl="1"/>
            <a:endParaRPr dirty="0"/>
          </a:p>
        </p:txBody>
      </p:sp>
      <p:sp>
        <p:nvSpPr>
          <p:cNvPr id="20" name="Shape 20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 sz="1200"/>
            </a:lvl1pPr>
            <a:lvl2pPr lvl="1">
              <a:buNone/>
              <a:defRPr sz="1200"/>
            </a:lvl2pPr>
            <a:lvl3pPr lvl="2">
              <a:buNone/>
              <a:defRPr sz="1200"/>
            </a:lvl3pPr>
            <a:lvl4pPr lvl="3">
              <a:buNone/>
              <a:defRPr sz="1200"/>
            </a:lvl4pPr>
            <a:lvl5pPr lvl="4">
              <a:buNone/>
              <a:defRPr sz="1200"/>
            </a:lvl5pPr>
            <a:lvl6pPr lvl="5">
              <a:buNone/>
              <a:defRPr sz="1200"/>
            </a:lvl6pPr>
            <a:lvl7pPr lvl="6">
              <a:buNone/>
              <a:defRPr sz="1200"/>
            </a:lvl7pPr>
            <a:lvl8pPr lvl="7">
              <a:buNone/>
              <a:defRPr sz="1200"/>
            </a:lvl8pPr>
            <a:lvl9pPr lvl="8">
              <a:buNone/>
              <a:defRPr sz="1200"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1_Section header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hape 15"/>
          <p:cNvSpPr txBox="1">
            <a:spLocks noGrp="1"/>
          </p:cNvSpPr>
          <p:nvPr>
            <p:ph type="title"/>
          </p:nvPr>
        </p:nvSpPr>
        <p:spPr>
          <a:xfrm>
            <a:off x="415600" y="2867800"/>
            <a:ext cx="11360800" cy="11223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6" name="Shape 1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pPr/>
              <a:t>2/18/2024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4" r:id="rId14"/>
    <p:sldLayoutId id="2147483667" r:id="rId15"/>
    <p:sldLayoutId id="2147483668" r:id="rId16"/>
    <p:sldLayoutId id="2147483669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8.pn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5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7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7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9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0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0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20.png"/><Relationship Id="rId4" Type="http://schemas.openxmlformats.org/officeDocument/2006/relationships/image" Target="../media/image21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6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8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4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6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2.pn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6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6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7" Type="http://schemas.openxmlformats.org/officeDocument/2006/relationships/image" Target="../media/image7.sv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xmlns="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xmlns="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Prof.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Shereen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Taie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16E4CC76-2D0D-6204-3FBC-B0856D8E8836}"/>
              </a:ext>
            </a:extLst>
          </p:cNvPr>
          <p:cNvSpPr txBox="1"/>
          <p:nvPr/>
        </p:nvSpPr>
        <p:spPr>
          <a:xfrm>
            <a:off x="121674" y="2365980"/>
            <a:ext cx="587808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Creative and Scientific Thinking</a:t>
            </a:r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xmlns="" id="{15C30772-0DD8-7BE1-E943-20DE696CFBEA}"/>
              </a:ext>
            </a:extLst>
          </p:cNvPr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4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xmlns="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403020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CRE252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Information Technology Department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xmlns="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 cstate="print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xmlns="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xmlns="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xmlns="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5658344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Creative and Scientific</a:t>
            </a:r>
          </a:p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Thinking</a:t>
            </a:r>
          </a:p>
          <a:p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xmlns="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4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394524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CRE252</a:t>
            </a: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Information Technology Department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Prof. </a:t>
            </a:r>
            <a:r>
              <a:rPr lang="en-US" sz="2800" b="1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Shereen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Taie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xmlns="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xmlns="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="" xmlns:a16="http://schemas.microsoft.com/office/drawing/2014/main" id="{B5E37E79-C734-4EBE-9F75-392280F4D6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5600" y="869133"/>
            <a:ext cx="11360800" cy="763500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Learning Objectives:</a:t>
            </a:r>
            <a:endParaRPr lang="en-US" b="1" dirty="0"/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B462CDC7-F915-448E-A93D-8FC9B3E275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09572" y="1543738"/>
            <a:ext cx="10378083" cy="4778234"/>
          </a:xfrm>
        </p:spPr>
        <p:txBody>
          <a:bodyPr>
            <a:normAutofit fontScale="25000" lnSpcReduction="20000"/>
          </a:bodyPr>
          <a:lstStyle/>
          <a:p>
            <a:pPr>
              <a:lnSpc>
                <a:spcPct val="200000"/>
              </a:lnSpc>
            </a:pPr>
            <a:r>
              <a:rPr lang="en-US" sz="7200" b="1" dirty="0" smtClean="0"/>
              <a:t>Bloom`s Taxonomy</a:t>
            </a:r>
            <a:endParaRPr lang="en-US" sz="7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200000"/>
              </a:lnSpc>
            </a:pPr>
            <a:r>
              <a:rPr lang="en-US" sz="7200" b="1" dirty="0" smtClean="0"/>
              <a:t>Bloom`s Taxonomy </a:t>
            </a:r>
            <a:r>
              <a:rPr lang="en-US" sz="7200" b="1" dirty="0" smtClean="0"/>
              <a:t>Levels</a:t>
            </a:r>
            <a:endParaRPr lang="en-US" sz="7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200000"/>
              </a:lnSpc>
            </a:pPr>
            <a:r>
              <a:rPr lang="en-US" sz="7200" b="1" dirty="0" smtClean="0"/>
              <a:t>Bloom`s Taxonomy </a:t>
            </a:r>
            <a:r>
              <a:rPr lang="en-US" sz="7200" b="1" dirty="0" smtClean="0"/>
              <a:t>Examples</a:t>
            </a:r>
          </a:p>
          <a:p>
            <a:pPr>
              <a:lnSpc>
                <a:spcPct val="200000"/>
              </a:lnSpc>
            </a:pPr>
            <a:r>
              <a:rPr lang="en-US" sz="7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Bloom`s Taxonomy </a:t>
            </a:r>
            <a:r>
              <a:rPr lang="en-US" sz="7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Definition</a:t>
            </a:r>
            <a:endParaRPr lang="en-US" sz="7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200000"/>
              </a:lnSpc>
            </a:pPr>
            <a:r>
              <a:rPr lang="en-US" sz="7200" b="1" dirty="0" smtClean="0"/>
              <a:t>Levels of thinking: Bloom Taxonomy </a:t>
            </a:r>
            <a:endParaRPr lang="en-US" sz="7200" b="1" dirty="0" smtClean="0"/>
          </a:p>
          <a:p>
            <a:pPr marL="457200" lvl="8" indent="-34290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Arial" panose="020B0604020202020204" pitchFamily="34" charset="0"/>
              <a:buChar char="●"/>
            </a:pPr>
            <a:r>
              <a:rPr lang="en-US" sz="7200" b="1" dirty="0" smtClean="0"/>
              <a:t>Low level of thinking</a:t>
            </a:r>
          </a:p>
          <a:p>
            <a:pPr marL="457200" lvl="8" indent="-34290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Arial" panose="020B0604020202020204" pitchFamily="34" charset="0"/>
              <a:buChar char="●"/>
            </a:pPr>
            <a:r>
              <a:rPr lang="en-US" sz="7200" b="1" dirty="0" smtClean="0"/>
              <a:t>High level of thinking </a:t>
            </a:r>
            <a:endParaRPr lang="en-US" sz="7200" b="1" dirty="0" smtClean="0"/>
          </a:p>
          <a:p>
            <a:pPr marL="457200" lvl="8" indent="-34290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Arial" panose="020B0604020202020204" pitchFamily="34" charset="0"/>
              <a:buChar char="●"/>
            </a:pPr>
            <a:r>
              <a:rPr lang="en-US" sz="7200" b="1" dirty="0" smtClean="0"/>
              <a:t>Using </a:t>
            </a:r>
            <a:r>
              <a:rPr lang="en-US" sz="7200" b="1" dirty="0" smtClean="0"/>
              <a:t>Bloom’s Taxonomy in Designing a Course </a:t>
            </a:r>
          </a:p>
          <a:p>
            <a:pPr>
              <a:lnSpc>
                <a:spcPct val="200000"/>
              </a:lnSpc>
            </a:pPr>
            <a:r>
              <a:rPr lang="en-US" sz="7200" b="1" dirty="0" smtClean="0"/>
              <a:t>Components of Scientific Thinking</a:t>
            </a:r>
            <a:endParaRPr lang="en-US" sz="7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200000"/>
              </a:lnSpc>
            </a:pPr>
            <a:endParaRPr lang="en-US" sz="40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200000"/>
              </a:lnSpc>
            </a:pPr>
            <a:endParaRPr lang="en-US" sz="48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200000"/>
              </a:lnSpc>
            </a:pPr>
            <a:endParaRPr lang="en-US" sz="4000" b="1" dirty="0" smtClean="0">
              <a:solidFill>
                <a:srgbClr val="FF0000"/>
              </a:solidFill>
            </a:endParaRPr>
          </a:p>
          <a:p>
            <a:pPr>
              <a:lnSpc>
                <a:spcPct val="200000"/>
              </a:lnSpc>
            </a:pPr>
            <a:endParaRPr lang="en-US" sz="40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200000"/>
              </a:lnSpc>
            </a:pPr>
            <a:endParaRPr lang="en-US" sz="40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200000"/>
              </a:lnSpc>
            </a:pPr>
            <a:endParaRPr lang="en-US" sz="2900" dirty="0" smtClean="0">
              <a:solidFill>
                <a:srgbClr val="FF0000"/>
              </a:solidFill>
            </a:endParaRPr>
          </a:p>
          <a:p>
            <a:pPr>
              <a:lnSpc>
                <a:spcPct val="200000"/>
              </a:lnSpc>
            </a:pPr>
            <a:endParaRPr lang="en-US" dirty="0" smtClean="0">
              <a:solidFill>
                <a:srgbClr val="FF0000"/>
              </a:solidFill>
            </a:endParaRPr>
          </a:p>
          <a:p>
            <a:pPr>
              <a:lnSpc>
                <a:spcPct val="200000"/>
              </a:lnSpc>
            </a:pPr>
            <a:endParaRPr lang="en-US" b="1" dirty="0" smtClean="0">
              <a:solidFill>
                <a:srgbClr val="FF0000"/>
              </a:solidFill>
            </a:endParaRPr>
          </a:p>
          <a:p>
            <a:pPr>
              <a:lnSpc>
                <a:spcPct val="200000"/>
              </a:lnSpc>
            </a:pPr>
            <a:endParaRPr lang="en-US" b="1" dirty="0" smtClean="0">
              <a:solidFill>
                <a:srgbClr val="FF0000"/>
              </a:solidFill>
            </a:endParaRPr>
          </a:p>
          <a:p>
            <a:pPr>
              <a:lnSpc>
                <a:spcPct val="200000"/>
              </a:lnSpc>
            </a:pPr>
            <a:endParaRPr lang="en-US" dirty="0" smtClean="0">
              <a:solidFill>
                <a:srgbClr val="FF0000"/>
              </a:solidFill>
            </a:endParaRPr>
          </a:p>
          <a:p>
            <a:pPr>
              <a:lnSpc>
                <a:spcPct val="200000"/>
              </a:lnSpc>
            </a:pPr>
            <a:endParaRPr lang="en-US" dirty="0" smtClean="0">
              <a:solidFill>
                <a:srgbClr val="FF0000"/>
              </a:solidFill>
            </a:endParaRPr>
          </a:p>
          <a:p>
            <a:pPr>
              <a:lnSpc>
                <a:spcPct val="200000"/>
              </a:lnSpc>
            </a:pPr>
            <a:endParaRPr lang="en-US" dirty="0" smtClean="0">
              <a:solidFill>
                <a:srgbClr val="FF0000"/>
              </a:solidFill>
            </a:endParaRPr>
          </a:p>
          <a:p>
            <a:pPr>
              <a:lnSpc>
                <a:spcPct val="200000"/>
              </a:lnSpc>
            </a:pPr>
            <a:endParaRPr lang="en-US" dirty="0" smtClean="0">
              <a:solidFill>
                <a:srgbClr val="FF0000"/>
              </a:solidFill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="" xmlns:a16="http://schemas.microsoft.com/office/drawing/2014/main" id="{2907E750-9155-4EF3-AE3B-D47A9282DD34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3</a:t>
            </a:fld>
            <a:endParaRPr lang="en"/>
          </a:p>
        </p:txBody>
      </p:sp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35893" y="500900"/>
            <a:ext cx="9856108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xmlns="" val="14361044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AF80551-6BB4-4F2D-933A-C75121B779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400" b="1" dirty="0" smtClean="0"/>
              <a:t>Bloom`s </a:t>
            </a:r>
            <a:r>
              <a:rPr lang="en-US" sz="4400" b="1" dirty="0" smtClean="0"/>
              <a:t>Taxonomy </a:t>
            </a:r>
            <a:endParaRPr lang="en-US" sz="4400" b="1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="" xmlns:a16="http://schemas.microsoft.com/office/drawing/2014/main" id="{951A473B-82A8-4017-B374-545F4C37961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4</a:t>
            </a:fld>
            <a:endParaRPr lang="en"/>
          </a:p>
        </p:txBody>
      </p:sp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xmlns="" val="27209449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xmlns="" id="{951A473B-82A8-4017-B374-545F4C37961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5</a:t>
            </a:fld>
            <a:endParaRPr lang="en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xmlns="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xmlns="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xmlns="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12" name="Rectangle 11"/>
          <p:cNvSpPr/>
          <p:nvPr/>
        </p:nvSpPr>
        <p:spPr>
          <a:xfrm>
            <a:off x="624115" y="664706"/>
            <a:ext cx="10392227" cy="24511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sz="3200" b="1" dirty="0" smtClean="0">
                <a:solidFill>
                  <a:srgbClr val="FF0000"/>
                </a:solidFill>
              </a:rPr>
              <a:t>Bloom`s Taxonomy Levels: </a:t>
            </a:r>
          </a:p>
          <a:p>
            <a:pPr marL="457200" indent="-457200">
              <a:lnSpc>
                <a:spcPct val="200000"/>
              </a:lnSpc>
            </a:pPr>
            <a:endParaRPr lang="en-US" sz="2400" dirty="0" smtClean="0"/>
          </a:p>
          <a:p>
            <a:pPr algn="ctr">
              <a:lnSpc>
                <a:spcPct val="200000"/>
              </a:lnSpc>
            </a:pPr>
            <a:endParaRPr lang="en-US" sz="2400" b="1" i="1" dirty="0" smtClean="0">
              <a:solidFill>
                <a:srgbClr val="FF0000"/>
              </a:solidFill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13035" y="1953170"/>
            <a:ext cx="7283668" cy="45737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720944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xmlns="" id="{951A473B-82A8-4017-B374-545F4C37961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6</a:t>
            </a:fld>
            <a:endParaRPr lang="en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xmlns="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xmlns="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xmlns="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12" name="Rectangle 11"/>
          <p:cNvSpPr/>
          <p:nvPr/>
        </p:nvSpPr>
        <p:spPr>
          <a:xfrm>
            <a:off x="624115" y="664706"/>
            <a:ext cx="10392227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sz="3200" b="1" dirty="0" smtClean="0">
                <a:solidFill>
                  <a:srgbClr val="FF0000"/>
                </a:solidFill>
              </a:rPr>
              <a:t>Example 1: </a:t>
            </a:r>
          </a:p>
          <a:p>
            <a:pPr marL="457200" indent="-457200">
              <a:lnSpc>
                <a:spcPct val="200000"/>
              </a:lnSpc>
            </a:pPr>
            <a:endParaRPr lang="en-US" sz="2400" dirty="0" smtClean="0"/>
          </a:p>
          <a:p>
            <a:pPr algn="ctr">
              <a:lnSpc>
                <a:spcPct val="200000"/>
              </a:lnSpc>
            </a:pPr>
            <a:endParaRPr lang="en-US" sz="2400" b="1" i="1" dirty="0" smtClean="0">
              <a:solidFill>
                <a:srgbClr val="FF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3800" y="1160689"/>
            <a:ext cx="6858000" cy="4972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62743" y="2032000"/>
            <a:ext cx="3599543" cy="41030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720944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=""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=""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=""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477754" y="1387420"/>
            <a:ext cx="41006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Bloom`s Taxonomy Definition</a:t>
            </a:r>
            <a:endParaRPr lang="en-US" sz="2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xmlns="" val="2257388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 txBox="1">
            <a:spLocks noGrp="1"/>
          </p:cNvSpPr>
          <p:nvPr>
            <p:ph type="body" idx="1"/>
          </p:nvPr>
        </p:nvSpPr>
        <p:spPr>
          <a:xfrm>
            <a:off x="372051" y="1043136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857250" indent="-742950">
              <a:buNone/>
            </a:pPr>
            <a:r>
              <a:rPr lang="en-US" sz="3600" b="1" dirty="0" smtClean="0">
                <a:solidFill>
                  <a:srgbClr val="FF0000"/>
                </a:solidFill>
              </a:rPr>
              <a:t>Bloom`s Taxonomy Definition:</a:t>
            </a:r>
          </a:p>
          <a:p>
            <a:pPr lvl="0" indent="-355600" algn="just">
              <a:lnSpc>
                <a:spcPct val="150000"/>
              </a:lnSpc>
              <a:buSzPts val="2000"/>
              <a:buNone/>
            </a:pPr>
            <a:endParaRPr lang="en-US" sz="800" b="1" dirty="0" smtClean="0"/>
          </a:p>
          <a:p>
            <a:pPr lvl="0" indent="-355600" algn="just">
              <a:lnSpc>
                <a:spcPct val="150000"/>
              </a:lnSpc>
              <a:buSzPts val="2000"/>
            </a:pPr>
            <a:r>
              <a:rPr lang="en-US" b="1" dirty="0" smtClean="0">
                <a:solidFill>
                  <a:srgbClr val="0070C0"/>
                </a:solidFill>
              </a:rPr>
              <a:t>Bloom`s taxonomy </a:t>
            </a:r>
            <a:r>
              <a:rPr lang="en-US" dirty="0" smtClean="0"/>
              <a:t>is a </a:t>
            </a:r>
            <a:r>
              <a:rPr lang="en-US" b="1" dirty="0" smtClean="0">
                <a:solidFill>
                  <a:srgbClr val="FF0000"/>
                </a:solidFill>
              </a:rPr>
              <a:t>framework</a:t>
            </a:r>
            <a:r>
              <a:rPr lang="en-US" dirty="0" smtClean="0"/>
              <a:t> for </a:t>
            </a:r>
            <a:r>
              <a:rPr lang="en-US" b="1" dirty="0" smtClean="0">
                <a:solidFill>
                  <a:srgbClr val="FF0000"/>
                </a:solidFill>
              </a:rPr>
              <a:t>educational</a:t>
            </a:r>
            <a:r>
              <a:rPr lang="en-US" dirty="0" smtClean="0"/>
              <a:t> achievement in which each level depends on the one of the following:</a:t>
            </a:r>
          </a:p>
          <a:p>
            <a:pPr lvl="2" indent="-355600" algn="just">
              <a:lnSpc>
                <a:spcPct val="100000"/>
              </a:lnSpc>
              <a:buSzPts val="2000"/>
              <a:buFont typeface="Courier New" pitchFamily="49" charset="0"/>
              <a:buChar char="o"/>
            </a:pPr>
            <a:r>
              <a:rPr lang="en-US" sz="2800" b="1" dirty="0" smtClean="0"/>
              <a:t>Create</a:t>
            </a:r>
          </a:p>
          <a:p>
            <a:pPr lvl="2" indent="-355600" algn="just">
              <a:lnSpc>
                <a:spcPct val="100000"/>
              </a:lnSpc>
              <a:buSzPts val="2000"/>
              <a:buFont typeface="Courier New" pitchFamily="49" charset="0"/>
              <a:buChar char="o"/>
            </a:pPr>
            <a:r>
              <a:rPr lang="en-US" sz="2800" b="1" dirty="0" smtClean="0"/>
              <a:t>Evaluate</a:t>
            </a:r>
          </a:p>
          <a:p>
            <a:pPr lvl="2" indent="-355600" algn="just">
              <a:lnSpc>
                <a:spcPct val="100000"/>
              </a:lnSpc>
              <a:buSzPts val="2000"/>
              <a:buFont typeface="Courier New" pitchFamily="49" charset="0"/>
              <a:buChar char="o"/>
            </a:pPr>
            <a:r>
              <a:rPr lang="en-US" sz="2800" b="1" dirty="0" smtClean="0"/>
              <a:t>Analyze</a:t>
            </a:r>
          </a:p>
          <a:p>
            <a:pPr lvl="2" indent="-355600" algn="just">
              <a:lnSpc>
                <a:spcPct val="100000"/>
              </a:lnSpc>
              <a:buSzPts val="2000"/>
              <a:buFont typeface="Courier New" pitchFamily="49" charset="0"/>
              <a:buChar char="o"/>
            </a:pPr>
            <a:r>
              <a:rPr lang="en-US" sz="2800" b="1" dirty="0" smtClean="0"/>
              <a:t>Apply</a:t>
            </a:r>
          </a:p>
          <a:p>
            <a:pPr lvl="2" indent="-355600" algn="just">
              <a:lnSpc>
                <a:spcPct val="100000"/>
              </a:lnSpc>
              <a:buSzPts val="2000"/>
              <a:buFont typeface="Courier New" pitchFamily="49" charset="0"/>
              <a:buChar char="o"/>
            </a:pPr>
            <a:r>
              <a:rPr lang="en-US" sz="2800" b="1" dirty="0" smtClean="0"/>
              <a:t>Understand</a:t>
            </a:r>
          </a:p>
          <a:p>
            <a:pPr lvl="2" indent="-355600" algn="just">
              <a:lnSpc>
                <a:spcPct val="100000"/>
              </a:lnSpc>
              <a:buSzPts val="2000"/>
              <a:buFont typeface="Courier New" pitchFamily="49" charset="0"/>
              <a:buChar char="o"/>
            </a:pPr>
            <a:r>
              <a:rPr lang="en-US" sz="2800" b="1" dirty="0" smtClean="0"/>
              <a:t> Remember</a:t>
            </a:r>
          </a:p>
        </p:txBody>
      </p:sp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8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xmlns="" val="3399733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 txBox="1">
            <a:spLocks noGrp="1"/>
          </p:cNvSpPr>
          <p:nvPr>
            <p:ph type="body" idx="1"/>
          </p:nvPr>
        </p:nvSpPr>
        <p:spPr>
          <a:xfrm>
            <a:off x="372051" y="1043136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>
              <a:buNone/>
            </a:pPr>
            <a:r>
              <a:rPr lang="en-US" sz="3600" b="1" dirty="0" smtClean="0">
                <a:solidFill>
                  <a:srgbClr val="FF0000"/>
                </a:solidFill>
              </a:rPr>
              <a:t>Bloom`s Taxonomy:</a:t>
            </a:r>
          </a:p>
          <a:p>
            <a:pPr lvl="0" indent="-355600" algn="just">
              <a:lnSpc>
                <a:spcPct val="150000"/>
              </a:lnSpc>
              <a:buSzPts val="2000"/>
              <a:buNone/>
            </a:pPr>
            <a:endParaRPr lang="en-US" sz="800" b="1" dirty="0" smtClean="0"/>
          </a:p>
          <a:p>
            <a:pPr indent="-355600" algn="just">
              <a:lnSpc>
                <a:spcPct val="150000"/>
              </a:lnSpc>
              <a:buSzPts val="2000"/>
              <a:buNone/>
            </a:pPr>
            <a:endParaRPr lang="en-US" sz="2400" dirty="0" smtClean="0"/>
          </a:p>
          <a:p>
            <a:pPr lvl="0" indent="-355600" algn="just">
              <a:lnSpc>
                <a:spcPct val="150000"/>
              </a:lnSpc>
              <a:buSzPts val="2000"/>
            </a:pPr>
            <a:endParaRPr lang="en-US" dirty="0" smtClean="0"/>
          </a:p>
          <a:p>
            <a:pPr lvl="0" indent="-355600" algn="just">
              <a:lnSpc>
                <a:spcPct val="150000"/>
              </a:lnSpc>
              <a:buSzPts val="2000"/>
            </a:pPr>
            <a:endParaRPr lang="en-US" dirty="0" smtClean="0"/>
          </a:p>
          <a:p>
            <a:pPr marL="457200" marR="0" lvl="0" indent="-3556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000"/>
              <a:buChar char="●"/>
            </a:pPr>
            <a:endParaRPr lang="en" dirty="0" smtClean="0">
              <a:solidFill>
                <a:srgbClr val="0070C0"/>
              </a:solidFill>
            </a:endParaRPr>
          </a:p>
        </p:txBody>
      </p:sp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9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14551" y="1918515"/>
            <a:ext cx="7162800" cy="43679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399733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 txBox="1">
            <a:spLocks noGrp="1"/>
          </p:cNvSpPr>
          <p:nvPr>
            <p:ph type="body" idx="1"/>
          </p:nvPr>
        </p:nvSpPr>
        <p:spPr>
          <a:xfrm>
            <a:off x="372051" y="871686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>
              <a:buNone/>
            </a:pPr>
            <a:r>
              <a:rPr lang="en-US" sz="3600" b="1" dirty="0" smtClean="0">
                <a:solidFill>
                  <a:srgbClr val="FF0000"/>
                </a:solidFill>
              </a:rPr>
              <a:t>Levels of thinking: Bloom Taxonomy</a:t>
            </a:r>
          </a:p>
          <a:p>
            <a:pPr lvl="0" indent="-355600" algn="just">
              <a:lnSpc>
                <a:spcPct val="150000"/>
              </a:lnSpc>
              <a:buSzPts val="2000"/>
              <a:buNone/>
            </a:pPr>
            <a:endParaRPr lang="en-US" sz="800" b="1" dirty="0" smtClean="0"/>
          </a:p>
          <a:p>
            <a:pPr lvl="0" indent="-355600" algn="just">
              <a:lnSpc>
                <a:spcPct val="150000"/>
              </a:lnSpc>
              <a:buSzPts val="2000"/>
              <a:buNone/>
            </a:pPr>
            <a:endParaRPr lang="en-US" sz="2400" dirty="0" smtClean="0"/>
          </a:p>
          <a:p>
            <a:pPr lvl="0" indent="-355600" algn="just">
              <a:lnSpc>
                <a:spcPct val="150000"/>
              </a:lnSpc>
              <a:buSzPts val="2000"/>
            </a:pPr>
            <a:endParaRPr lang="en-US" dirty="0" smtClean="0"/>
          </a:p>
          <a:p>
            <a:pPr lvl="0" indent="-355600" algn="just">
              <a:lnSpc>
                <a:spcPct val="150000"/>
              </a:lnSpc>
              <a:buSzPts val="2000"/>
            </a:pPr>
            <a:endParaRPr lang="en-US" dirty="0" smtClean="0"/>
          </a:p>
          <a:p>
            <a:pPr marL="457200" marR="0" lvl="0" indent="-3556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000"/>
              <a:buChar char="●"/>
            </a:pPr>
            <a:endParaRPr lang="en" dirty="0" smtClean="0">
              <a:solidFill>
                <a:srgbClr val="0070C0"/>
              </a:solidFill>
            </a:endParaRPr>
          </a:p>
        </p:txBody>
      </p:sp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10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81113" y="1485900"/>
            <a:ext cx="10472737" cy="483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4" name="Straight Connector 13"/>
          <p:cNvCxnSpPr/>
          <p:nvPr/>
        </p:nvCxnSpPr>
        <p:spPr>
          <a:xfrm flipV="1">
            <a:off x="5644055" y="1907630"/>
            <a:ext cx="851338" cy="15764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V="1">
            <a:off x="6195848" y="2643354"/>
            <a:ext cx="672663" cy="21019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6747641" y="3405352"/>
            <a:ext cx="488732" cy="1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>
            <a:off x="7220607" y="4193628"/>
            <a:ext cx="362607" cy="1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 flipV="1">
            <a:off x="7756634" y="4966139"/>
            <a:ext cx="740980" cy="15764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8339959" y="5817476"/>
            <a:ext cx="662152" cy="1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399733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11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73002" y="1068691"/>
            <a:ext cx="11167357" cy="42165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b="1" dirty="0" smtClean="0">
                <a:solidFill>
                  <a:srgbClr val="FF0000"/>
                </a:solidFill>
              </a:rPr>
              <a:t>Levels of thinking: Bloom Taxonomy Definition </a:t>
            </a:r>
          </a:p>
          <a:p>
            <a:endParaRPr lang="en-US" sz="800" b="1" dirty="0" smtClean="0">
              <a:solidFill>
                <a:srgbClr val="FF0000"/>
              </a:solidFill>
            </a:endParaRPr>
          </a:p>
          <a:p>
            <a:endParaRPr lang="en-US" sz="800" dirty="0" smtClean="0"/>
          </a:p>
          <a:p>
            <a:pPr>
              <a:lnSpc>
                <a:spcPct val="200000"/>
              </a:lnSpc>
              <a:buFont typeface="Arial" pitchFamily="34" charset="0"/>
              <a:buChar char="•"/>
            </a:pPr>
            <a:r>
              <a:rPr lang="en-US" sz="3600" dirty="0" smtClean="0"/>
              <a:t> Levels of thinking using Bloom Taxonomy is a method to categorize the brain thinking as six level.</a:t>
            </a:r>
            <a:endParaRPr lang="en-US" sz="3200" dirty="0" smtClean="0"/>
          </a:p>
          <a:p>
            <a:endParaRPr lang="en-US" sz="3600" dirty="0" smtClean="0"/>
          </a:p>
          <a:p>
            <a:pPr>
              <a:buFont typeface="Arial" pitchFamily="34" charset="0"/>
              <a:buChar char="•"/>
            </a:pPr>
            <a:endParaRPr lang="en-US" sz="3600" dirty="0" smtClean="0"/>
          </a:p>
        </p:txBody>
      </p:sp>
    </p:spTree>
    <p:extLst>
      <p:ext uri="{BB962C8B-B14F-4D97-AF65-F5344CB8AC3E}">
        <p14:creationId xmlns:p14="http://schemas.microsoft.com/office/powerpoint/2010/main" xmlns="" val="3399733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12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73002" y="1068691"/>
            <a:ext cx="11167357" cy="66787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b="1" dirty="0" smtClean="0">
                <a:solidFill>
                  <a:srgbClr val="FF0000"/>
                </a:solidFill>
              </a:rPr>
              <a:t>Levels of thinking: Bloom Taxonomy</a:t>
            </a:r>
          </a:p>
          <a:p>
            <a:endParaRPr lang="en-US" sz="800" b="1" dirty="0" smtClean="0">
              <a:solidFill>
                <a:srgbClr val="FF0000"/>
              </a:solidFill>
            </a:endParaRPr>
          </a:p>
          <a:p>
            <a:endParaRPr lang="en-US" sz="800" dirty="0" smtClean="0"/>
          </a:p>
          <a:p>
            <a:pPr>
              <a:lnSpc>
                <a:spcPct val="200000"/>
              </a:lnSpc>
              <a:buFont typeface="Arial" pitchFamily="34" charset="0"/>
              <a:buChar char="•"/>
            </a:pPr>
            <a:r>
              <a:rPr lang="en-US" sz="3600" dirty="0" smtClean="0"/>
              <a:t>The levels of thinking using Bloom Taxonomy are organized into two groups.</a:t>
            </a:r>
          </a:p>
          <a:p>
            <a:pPr>
              <a:lnSpc>
                <a:spcPct val="200000"/>
              </a:lnSpc>
            </a:pPr>
            <a:endParaRPr lang="en-US" sz="1600" dirty="0" smtClean="0"/>
          </a:p>
          <a:p>
            <a:pPr marL="4171950" lvl="8" indent="-514350">
              <a:lnSpc>
                <a:spcPct val="200000"/>
              </a:lnSpc>
              <a:buAutoNum type="alphaUcPeriod"/>
            </a:pPr>
            <a:r>
              <a:rPr lang="en-US" sz="3200" dirty="0" smtClean="0"/>
              <a:t>Low level of thinking</a:t>
            </a:r>
          </a:p>
          <a:p>
            <a:pPr marL="4171950" lvl="8" indent="-514350">
              <a:lnSpc>
                <a:spcPct val="200000"/>
              </a:lnSpc>
              <a:buAutoNum type="alphaUcPeriod"/>
            </a:pPr>
            <a:r>
              <a:rPr lang="en-US" sz="3200" dirty="0" smtClean="0"/>
              <a:t>High level of thinking</a:t>
            </a:r>
          </a:p>
          <a:p>
            <a:endParaRPr lang="en-US" sz="3600" dirty="0" smtClean="0"/>
          </a:p>
          <a:p>
            <a:pPr>
              <a:buFont typeface="Arial" pitchFamily="34" charset="0"/>
              <a:buChar char="•"/>
            </a:pPr>
            <a:endParaRPr lang="en-US" sz="3600" dirty="0" smtClean="0"/>
          </a:p>
        </p:txBody>
      </p:sp>
    </p:spTree>
    <p:extLst>
      <p:ext uri="{BB962C8B-B14F-4D97-AF65-F5344CB8AC3E}">
        <p14:creationId xmlns:p14="http://schemas.microsoft.com/office/powerpoint/2010/main" xmlns="" val="3399733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13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73002" y="1068691"/>
            <a:ext cx="11167357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b="1" dirty="0" smtClean="0">
                <a:solidFill>
                  <a:srgbClr val="FF0000"/>
                </a:solidFill>
              </a:rPr>
              <a:t>Levels of thinking: Bloom Taxonomy</a:t>
            </a:r>
          </a:p>
          <a:p>
            <a:endParaRPr lang="en-US" dirty="0" smtClean="0"/>
          </a:p>
          <a:p>
            <a:endParaRPr lang="en-US" sz="3600" dirty="0" smtClean="0">
              <a:solidFill>
                <a:srgbClr val="0070C0"/>
              </a:solidFill>
            </a:endParaRPr>
          </a:p>
          <a:p>
            <a:r>
              <a:rPr lang="en-US" sz="3600" dirty="0" smtClean="0">
                <a:solidFill>
                  <a:srgbClr val="0070C0"/>
                </a:solidFill>
              </a:rPr>
              <a:t>A. Low level of thinking: includes</a:t>
            </a:r>
          </a:p>
          <a:p>
            <a:endParaRPr lang="en-US" dirty="0" smtClean="0"/>
          </a:p>
          <a:p>
            <a:pPr lvl="2"/>
            <a:r>
              <a:rPr lang="en-US" sz="3600" dirty="0" smtClean="0"/>
              <a:t>1.  Remember</a:t>
            </a:r>
          </a:p>
          <a:p>
            <a:pPr lvl="2"/>
            <a:r>
              <a:rPr lang="en-US" sz="3600" dirty="0" smtClean="0"/>
              <a:t>2.  Understand </a:t>
            </a:r>
          </a:p>
          <a:p>
            <a:pPr marL="1657350" lvl="2" indent="-742950">
              <a:buAutoNum type="arabicPeriod" startAt="3"/>
            </a:pPr>
            <a:r>
              <a:rPr lang="en-US" sz="3600" dirty="0" smtClean="0"/>
              <a:t>Apply</a:t>
            </a:r>
          </a:p>
          <a:p>
            <a:endParaRPr lang="en-US" sz="3600" dirty="0" smtClean="0"/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89075" y="1981577"/>
            <a:ext cx="4784179" cy="410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399733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14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73002" y="1068691"/>
            <a:ext cx="11167357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b="1" dirty="0" smtClean="0">
                <a:solidFill>
                  <a:srgbClr val="FF0000"/>
                </a:solidFill>
              </a:rPr>
              <a:t>Levels of thinking: Bloom Taxonomy</a:t>
            </a:r>
          </a:p>
          <a:p>
            <a:endParaRPr lang="en-US" dirty="0" smtClean="0"/>
          </a:p>
          <a:p>
            <a:pPr marL="742950" indent="-742950"/>
            <a:endParaRPr lang="en-US" sz="3600" dirty="0" smtClean="0">
              <a:solidFill>
                <a:srgbClr val="0070C0"/>
              </a:solidFill>
            </a:endParaRPr>
          </a:p>
          <a:p>
            <a:pPr marL="742950" indent="-742950"/>
            <a:r>
              <a:rPr lang="en-US" sz="3600" dirty="0" smtClean="0">
                <a:solidFill>
                  <a:srgbClr val="0070C0"/>
                </a:solidFill>
              </a:rPr>
              <a:t>B. High level of thinking: includes</a:t>
            </a:r>
          </a:p>
          <a:p>
            <a:pPr lvl="2"/>
            <a:r>
              <a:rPr lang="en-US" sz="3600" dirty="0" smtClean="0"/>
              <a:t>4.  Analysis</a:t>
            </a:r>
          </a:p>
          <a:p>
            <a:pPr lvl="2"/>
            <a:r>
              <a:rPr lang="en-US" sz="3600" dirty="0" smtClean="0"/>
              <a:t>5.  Evaluate</a:t>
            </a:r>
          </a:p>
          <a:p>
            <a:pPr lvl="2"/>
            <a:r>
              <a:rPr lang="en-US" sz="3600" dirty="0" smtClean="0"/>
              <a:t>6.  Create</a:t>
            </a:r>
          </a:p>
          <a:p>
            <a:pPr marL="742950" indent="-742950"/>
            <a:endParaRPr lang="en-US" sz="3600" dirty="0" smtClean="0"/>
          </a:p>
          <a:p>
            <a:endParaRPr lang="en-US" sz="3600" dirty="0" smtClean="0"/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89075" y="1981577"/>
            <a:ext cx="4784179" cy="410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399733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=""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=""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=""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159449" y="1338218"/>
            <a:ext cx="610936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Six Levels of thinking: Bloom taxonomy </a:t>
            </a:r>
            <a:endParaRPr lang="en-US" sz="2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xmlns="" val="2257388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AF80551-6BB4-4F2D-933A-C75121B779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8" rtl="0">
              <a:lnSpc>
                <a:spcPct val="150000"/>
              </a:lnSpc>
            </a:pPr>
            <a:r>
              <a:rPr lang="en-US" sz="4000" b="1" dirty="0" smtClean="0"/>
              <a:t>Bloom`s Taxonomy </a:t>
            </a:r>
            <a:br>
              <a:rPr lang="en-US" sz="4000" b="1" dirty="0" smtClean="0"/>
            </a:br>
            <a:r>
              <a:rPr lang="en-US" sz="3200" b="1" dirty="0" smtClean="0">
                <a:solidFill>
                  <a:srgbClr val="0070C0"/>
                </a:solidFill>
              </a:rPr>
              <a:t>Low level of thinking</a:t>
            </a:r>
            <a:endParaRPr lang="en-US" sz="3200" b="1" dirty="0">
              <a:solidFill>
                <a:srgbClr val="0070C0"/>
              </a:solidFill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="" xmlns:a16="http://schemas.microsoft.com/office/drawing/2014/main" id="{951A473B-82A8-4017-B374-545F4C37961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16</a:t>
            </a:fld>
            <a:endParaRPr lang="en"/>
          </a:p>
        </p:txBody>
      </p:sp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xmlns="" val="272094492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 txBox="1">
            <a:spLocks noGrp="1"/>
          </p:cNvSpPr>
          <p:nvPr>
            <p:ph type="body" idx="1"/>
          </p:nvPr>
        </p:nvSpPr>
        <p:spPr>
          <a:xfrm>
            <a:off x="324755" y="869715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>
              <a:buNone/>
            </a:pPr>
            <a:r>
              <a:rPr lang="en-US" sz="3600" b="1" dirty="0" smtClean="0">
                <a:solidFill>
                  <a:srgbClr val="FF0000"/>
                </a:solidFill>
              </a:rPr>
              <a:t>Level 1 of thinking: Bloom taxonomy</a:t>
            </a:r>
          </a:p>
          <a:p>
            <a:pPr lvl="0" indent="-355600" algn="just">
              <a:lnSpc>
                <a:spcPct val="150000"/>
              </a:lnSpc>
              <a:buSzPts val="2000"/>
              <a:buNone/>
            </a:pPr>
            <a:r>
              <a:rPr lang="en-US" b="1" dirty="0" smtClean="0">
                <a:solidFill>
                  <a:srgbClr val="0070C0"/>
                </a:solidFill>
              </a:rPr>
              <a:t>Remember:</a:t>
            </a:r>
          </a:p>
        </p:txBody>
      </p:sp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17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43452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66137" y="1240432"/>
            <a:ext cx="10849971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800" dirty="0" smtClean="0"/>
          </a:p>
          <a:p>
            <a:pPr algn="just"/>
            <a:endParaRPr lang="en-US" sz="2000" dirty="0" smtClean="0"/>
          </a:p>
          <a:p>
            <a:pPr algn="just">
              <a:buFont typeface="Arial" pitchFamily="34" charset="0"/>
              <a:buChar char="•"/>
            </a:pPr>
            <a:r>
              <a:rPr lang="en-US" sz="2800" dirty="0" smtClean="0"/>
              <a:t> Is about </a:t>
            </a:r>
            <a:r>
              <a:rPr lang="en-US" sz="2800" b="1" dirty="0" smtClean="0">
                <a:solidFill>
                  <a:srgbClr val="0070C0"/>
                </a:solidFill>
              </a:rPr>
              <a:t>recalling facts and concepts</a:t>
            </a:r>
            <a:r>
              <a:rPr lang="en-US" sz="2800" dirty="0" smtClean="0"/>
              <a:t>. </a:t>
            </a:r>
          </a:p>
          <a:p>
            <a:pPr algn="just">
              <a:buFont typeface="Arial" pitchFamily="34" charset="0"/>
              <a:buChar char="•"/>
            </a:pPr>
            <a:r>
              <a:rPr lang="en-US" sz="2800" dirty="0" smtClean="0"/>
              <a:t> A student </a:t>
            </a:r>
            <a:r>
              <a:rPr lang="en-US" sz="2800" u="sng" dirty="0" smtClean="0"/>
              <a:t>can define </a:t>
            </a:r>
            <a:r>
              <a:rPr lang="en-US" sz="2800" dirty="0" smtClean="0"/>
              <a:t>and </a:t>
            </a:r>
            <a:r>
              <a:rPr lang="en-US" sz="2800" u="sng" dirty="0" smtClean="0"/>
              <a:t>duplicate</a:t>
            </a:r>
            <a:r>
              <a:rPr lang="en-US" sz="2800" dirty="0" smtClean="0"/>
              <a:t>, </a:t>
            </a:r>
            <a:r>
              <a:rPr lang="en-US" sz="2800" u="sng" dirty="0" smtClean="0"/>
              <a:t>make a list</a:t>
            </a:r>
            <a:r>
              <a:rPr lang="en-US" sz="2800" dirty="0" smtClean="0"/>
              <a:t>, </a:t>
            </a:r>
            <a:r>
              <a:rPr lang="en-US" sz="2800" u="sng" dirty="0" smtClean="0"/>
              <a:t>memorize points</a:t>
            </a:r>
            <a:r>
              <a:rPr lang="en-US" sz="2800" dirty="0" smtClean="0"/>
              <a:t>, </a:t>
            </a:r>
            <a:r>
              <a:rPr lang="en-US" sz="2800" u="sng" dirty="0" smtClean="0"/>
              <a:t>repeat </a:t>
            </a:r>
          </a:p>
          <a:p>
            <a:pPr algn="just"/>
            <a:r>
              <a:rPr lang="en-US" sz="2800" dirty="0" smtClean="0"/>
              <a:t>  </a:t>
            </a:r>
            <a:r>
              <a:rPr lang="en-US" sz="2800" u="sng" dirty="0" smtClean="0"/>
              <a:t>information</a:t>
            </a:r>
            <a:r>
              <a:rPr lang="en-US" sz="2800" dirty="0" smtClean="0"/>
              <a:t>, and </a:t>
            </a:r>
            <a:r>
              <a:rPr lang="en-US" sz="2800" u="sng" dirty="0" smtClean="0"/>
              <a:t>make valid statements</a:t>
            </a:r>
            <a:r>
              <a:rPr lang="en-US" sz="2800" dirty="0" smtClean="0"/>
              <a:t>. </a:t>
            </a:r>
          </a:p>
          <a:p>
            <a:pPr algn="just">
              <a:buFont typeface="Arial" pitchFamily="34" charset="0"/>
              <a:buChar char="•"/>
            </a:pPr>
            <a:r>
              <a:rPr lang="en-US" sz="2800" dirty="0" smtClean="0"/>
              <a:t> It </a:t>
            </a:r>
            <a:r>
              <a:rPr lang="en-US" sz="2800" b="1" dirty="0" smtClean="0">
                <a:solidFill>
                  <a:srgbClr val="0070C0"/>
                </a:solidFill>
              </a:rPr>
              <a:t>does not prove understanding</a:t>
            </a:r>
            <a:r>
              <a:rPr lang="en-US" sz="2800" dirty="0" smtClean="0"/>
              <a:t>. </a:t>
            </a: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26924" y="3105807"/>
            <a:ext cx="5665076" cy="34368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399733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 txBox="1">
            <a:spLocks noGrp="1"/>
          </p:cNvSpPr>
          <p:nvPr>
            <p:ph type="body" idx="1"/>
          </p:nvPr>
        </p:nvSpPr>
        <p:spPr>
          <a:xfrm>
            <a:off x="324755" y="869715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>
              <a:buNone/>
            </a:pPr>
            <a:r>
              <a:rPr lang="en-US" sz="3600" b="1" dirty="0" smtClean="0">
                <a:solidFill>
                  <a:srgbClr val="FF0000"/>
                </a:solidFill>
              </a:rPr>
              <a:t>Level 2 of thinking: Bloom taxonomy</a:t>
            </a:r>
          </a:p>
          <a:p>
            <a:pPr lvl="0" indent="-355600" algn="just">
              <a:lnSpc>
                <a:spcPct val="150000"/>
              </a:lnSpc>
              <a:buSzPts val="2000"/>
              <a:buNone/>
            </a:pPr>
            <a:r>
              <a:rPr lang="en-US" b="1" dirty="0" smtClean="0">
                <a:solidFill>
                  <a:srgbClr val="0070C0"/>
                </a:solidFill>
              </a:rPr>
              <a:t>Understand:</a:t>
            </a:r>
          </a:p>
        </p:txBody>
      </p:sp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18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43452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66137" y="1240432"/>
            <a:ext cx="10849971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800" dirty="0" smtClean="0"/>
          </a:p>
          <a:p>
            <a:pPr algn="just"/>
            <a:endParaRPr lang="en-US" sz="2000" dirty="0" smtClean="0"/>
          </a:p>
          <a:p>
            <a:pPr algn="just">
              <a:buFont typeface="Arial" pitchFamily="34" charset="0"/>
              <a:buChar char="•"/>
            </a:pPr>
            <a:r>
              <a:rPr lang="en-US" sz="2800" dirty="0" smtClean="0"/>
              <a:t> This is where </a:t>
            </a:r>
            <a:r>
              <a:rPr lang="en-US" sz="2800" b="1" dirty="0" smtClean="0">
                <a:solidFill>
                  <a:srgbClr val="0070C0"/>
                </a:solidFill>
              </a:rPr>
              <a:t>the student understand</a:t>
            </a:r>
            <a:r>
              <a:rPr lang="en-US" sz="2800" dirty="0" smtClean="0"/>
              <a:t>. </a:t>
            </a:r>
          </a:p>
          <a:p>
            <a:pPr algn="just">
              <a:buFont typeface="Arial" pitchFamily="34" charset="0"/>
              <a:buChar char="•"/>
            </a:pPr>
            <a:r>
              <a:rPr lang="en-US" sz="2800" dirty="0" smtClean="0"/>
              <a:t> The student </a:t>
            </a:r>
            <a:r>
              <a:rPr lang="en-US" sz="2800" u="sng" dirty="0" smtClean="0"/>
              <a:t>explains ideas</a:t>
            </a:r>
            <a:r>
              <a:rPr lang="en-US" sz="2800" dirty="0" smtClean="0"/>
              <a:t>, </a:t>
            </a:r>
            <a:r>
              <a:rPr lang="en-US" sz="2800" u="sng" dirty="0" smtClean="0"/>
              <a:t>explains what they mean</a:t>
            </a:r>
            <a:r>
              <a:rPr lang="en-US" sz="2800" dirty="0" smtClean="0"/>
              <a:t> and </a:t>
            </a:r>
            <a:r>
              <a:rPr lang="en-US" sz="2800" u="sng" dirty="0" smtClean="0"/>
              <a:t>translates the </a:t>
            </a:r>
          </a:p>
          <a:p>
            <a:pPr algn="just"/>
            <a:r>
              <a:rPr lang="en-US" sz="2800" dirty="0" smtClean="0"/>
              <a:t>   </a:t>
            </a:r>
            <a:r>
              <a:rPr lang="en-US" sz="2800" u="sng" dirty="0" smtClean="0"/>
              <a:t>facts in some way</a:t>
            </a:r>
            <a:r>
              <a:rPr lang="en-US" sz="2800" dirty="0" smtClean="0"/>
              <a:t>. 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8772" y="3231932"/>
            <a:ext cx="5880539" cy="3401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399733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 txBox="1">
            <a:spLocks noGrp="1"/>
          </p:cNvSpPr>
          <p:nvPr>
            <p:ph type="body" idx="1"/>
          </p:nvPr>
        </p:nvSpPr>
        <p:spPr>
          <a:xfrm>
            <a:off x="324755" y="853949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>
              <a:lnSpc>
                <a:spcPct val="100000"/>
              </a:lnSpc>
              <a:buNone/>
            </a:pPr>
            <a:r>
              <a:rPr lang="en-US" sz="3600" b="1" dirty="0" smtClean="0">
                <a:solidFill>
                  <a:srgbClr val="FF0000"/>
                </a:solidFill>
              </a:rPr>
              <a:t>Level 3 of thinking: Bloom taxonomy</a:t>
            </a:r>
          </a:p>
          <a:p>
            <a:pPr lvl="0" indent="-355600" algn="just">
              <a:lnSpc>
                <a:spcPct val="100000"/>
              </a:lnSpc>
              <a:buSzPts val="2000"/>
              <a:buNone/>
            </a:pPr>
            <a:r>
              <a:rPr lang="en-US" b="1" dirty="0" smtClean="0">
                <a:solidFill>
                  <a:srgbClr val="0070C0"/>
                </a:solidFill>
              </a:rPr>
              <a:t>Apply:</a:t>
            </a:r>
          </a:p>
        </p:txBody>
      </p:sp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19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43452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66137" y="1130070"/>
            <a:ext cx="10849971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800" dirty="0" smtClean="0"/>
          </a:p>
          <a:p>
            <a:pPr algn="just"/>
            <a:endParaRPr lang="en-US" sz="2000" dirty="0" smtClean="0"/>
          </a:p>
          <a:p>
            <a:pPr algn="just">
              <a:buFont typeface="Arial" pitchFamily="34" charset="0"/>
              <a:buChar char="•"/>
            </a:pPr>
            <a:r>
              <a:rPr lang="en-US" sz="2800" dirty="0" smtClean="0"/>
              <a:t> In this level, </a:t>
            </a:r>
            <a:r>
              <a:rPr lang="en-US" sz="2800" dirty="0" smtClean="0">
                <a:solidFill>
                  <a:srgbClr val="0070C0"/>
                </a:solidFill>
              </a:rPr>
              <a:t>students use the information</a:t>
            </a:r>
            <a:r>
              <a:rPr lang="en-US" sz="2800" dirty="0" smtClean="0"/>
              <a:t>.</a:t>
            </a:r>
          </a:p>
          <a:p>
            <a:pPr algn="just">
              <a:buFont typeface="Arial" pitchFamily="34" charset="0"/>
              <a:buChar char="•"/>
            </a:pPr>
            <a:r>
              <a:rPr lang="en-US" sz="2800" dirty="0" smtClean="0"/>
              <a:t> They have </a:t>
            </a:r>
            <a:r>
              <a:rPr lang="en-US" sz="2800" dirty="0" smtClean="0">
                <a:solidFill>
                  <a:srgbClr val="0070C0"/>
                </a:solidFill>
              </a:rPr>
              <a:t>learned in new situations</a:t>
            </a:r>
            <a:r>
              <a:rPr lang="en-US" sz="2800" dirty="0" smtClean="0"/>
              <a:t>, whether it’s to </a:t>
            </a:r>
            <a:r>
              <a:rPr lang="en-US" sz="2800" dirty="0" smtClean="0">
                <a:solidFill>
                  <a:srgbClr val="0070C0"/>
                </a:solidFill>
              </a:rPr>
              <a:t>solve a problem</a:t>
            </a:r>
            <a:r>
              <a:rPr lang="en-US" sz="2800" dirty="0" smtClean="0"/>
              <a:t>, </a:t>
            </a:r>
          </a:p>
          <a:p>
            <a:pPr algn="just"/>
            <a:r>
              <a:rPr lang="en-US" sz="2800" dirty="0" smtClean="0"/>
              <a:t>   </a:t>
            </a:r>
            <a:r>
              <a:rPr lang="en-US" sz="2800" dirty="0" smtClean="0">
                <a:solidFill>
                  <a:srgbClr val="0070C0"/>
                </a:solidFill>
              </a:rPr>
              <a:t>demonstrate an idea</a:t>
            </a:r>
            <a:r>
              <a:rPr lang="en-US" sz="2800" dirty="0" smtClean="0"/>
              <a:t>.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24568" y="3391064"/>
            <a:ext cx="3686175" cy="3228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48097" y="3924677"/>
            <a:ext cx="2632840" cy="25117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399733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 txBox="1">
            <a:spLocks noGrp="1"/>
          </p:cNvSpPr>
          <p:nvPr>
            <p:ph type="body" idx="1"/>
          </p:nvPr>
        </p:nvSpPr>
        <p:spPr>
          <a:xfrm>
            <a:off x="324755" y="853949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>
              <a:lnSpc>
                <a:spcPct val="100000"/>
              </a:lnSpc>
              <a:buNone/>
            </a:pPr>
            <a:r>
              <a:rPr lang="en-US" sz="3600" b="1" dirty="0" smtClean="0">
                <a:solidFill>
                  <a:srgbClr val="FF0000"/>
                </a:solidFill>
              </a:rPr>
              <a:t>Level 3 of thinking: Bloom taxonomy</a:t>
            </a:r>
          </a:p>
          <a:p>
            <a:pPr lvl="0" indent="-355600" algn="just">
              <a:lnSpc>
                <a:spcPct val="100000"/>
              </a:lnSpc>
              <a:buSzPts val="2000"/>
              <a:buNone/>
            </a:pPr>
            <a:r>
              <a:rPr lang="en-US" b="1" dirty="0" smtClean="0">
                <a:solidFill>
                  <a:srgbClr val="0070C0"/>
                </a:solidFill>
              </a:rPr>
              <a:t>Apply:</a:t>
            </a:r>
          </a:p>
        </p:txBody>
      </p:sp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20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43452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66137" y="1130070"/>
            <a:ext cx="10849971" cy="2985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800" dirty="0" smtClean="0"/>
          </a:p>
          <a:p>
            <a:pPr algn="just"/>
            <a:endParaRPr lang="en-US" sz="2000" dirty="0" smtClean="0"/>
          </a:p>
          <a:p>
            <a:pPr algn="just">
              <a:buFont typeface="Arial" pitchFamily="34" charset="0"/>
              <a:buChar char="•"/>
            </a:pPr>
            <a:r>
              <a:rPr lang="en-US" sz="2800" dirty="0" smtClean="0"/>
              <a:t> In </a:t>
            </a:r>
            <a:r>
              <a:rPr lang="en-US" sz="2800" dirty="0" smtClean="0">
                <a:solidFill>
                  <a:srgbClr val="0070C0"/>
                </a:solidFill>
              </a:rPr>
              <a:t>Apply</a:t>
            </a:r>
            <a:r>
              <a:rPr lang="en-US" sz="2800" dirty="0" smtClean="0"/>
              <a:t> level of thinking using Bloom Taxonomy:</a:t>
            </a:r>
          </a:p>
          <a:p>
            <a:pPr lvl="1" algn="just">
              <a:buFont typeface="Arial" pitchFamily="34" charset="0"/>
              <a:buChar char="•"/>
            </a:pPr>
            <a:r>
              <a:rPr lang="en-US" sz="2800" dirty="0" smtClean="0"/>
              <a:t> Be able to use / apply knowledge – to solve problems in new situations.</a:t>
            </a:r>
          </a:p>
          <a:p>
            <a:pPr lvl="1" algn="just">
              <a:buFont typeface="Arial" pitchFamily="34" charset="0"/>
              <a:buChar char="•"/>
            </a:pPr>
            <a:r>
              <a:rPr lang="en-US" sz="2800" dirty="0" smtClean="0"/>
              <a:t> Example: How would you use what you know to detect a flaw in the structure?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89851" y="3878317"/>
            <a:ext cx="3686175" cy="29796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399733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AF80551-6BB4-4F2D-933A-C75121B779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8" rtl="0">
              <a:lnSpc>
                <a:spcPct val="150000"/>
              </a:lnSpc>
            </a:pPr>
            <a:r>
              <a:rPr lang="en-US" sz="4000" b="1" dirty="0" smtClean="0"/>
              <a:t>Bloom`s Taxonomy </a:t>
            </a:r>
            <a:br>
              <a:rPr lang="en-US" sz="4000" b="1" dirty="0" smtClean="0"/>
            </a:br>
            <a:r>
              <a:rPr lang="en-US" sz="3200" b="1" dirty="0" smtClean="0">
                <a:solidFill>
                  <a:srgbClr val="0070C0"/>
                </a:solidFill>
              </a:rPr>
              <a:t>High level of thinking</a:t>
            </a:r>
            <a:endParaRPr lang="en-US" sz="3200" b="1" dirty="0">
              <a:solidFill>
                <a:srgbClr val="0070C0"/>
              </a:solidFill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="" xmlns:a16="http://schemas.microsoft.com/office/drawing/2014/main" id="{951A473B-82A8-4017-B374-545F4C37961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21</a:t>
            </a:fld>
            <a:endParaRPr lang="en"/>
          </a:p>
        </p:txBody>
      </p:sp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xmlns="" val="272094492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 txBox="1">
            <a:spLocks noGrp="1"/>
          </p:cNvSpPr>
          <p:nvPr>
            <p:ph type="body" idx="1"/>
          </p:nvPr>
        </p:nvSpPr>
        <p:spPr>
          <a:xfrm>
            <a:off x="324755" y="869715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>
              <a:buNone/>
            </a:pPr>
            <a:r>
              <a:rPr lang="en-US" sz="3600" b="1" dirty="0" smtClean="0">
                <a:solidFill>
                  <a:srgbClr val="FF0000"/>
                </a:solidFill>
              </a:rPr>
              <a:t>Level 4 of thinking: Bloom taxonomy</a:t>
            </a:r>
          </a:p>
          <a:p>
            <a:pPr lvl="0" indent="-355600" algn="just">
              <a:lnSpc>
                <a:spcPct val="150000"/>
              </a:lnSpc>
              <a:buSzPts val="2000"/>
              <a:buNone/>
            </a:pPr>
            <a:r>
              <a:rPr lang="en-US" b="1" dirty="0" smtClean="0">
                <a:solidFill>
                  <a:srgbClr val="0070C0"/>
                </a:solidFill>
              </a:rPr>
              <a:t>Analyze:</a:t>
            </a:r>
          </a:p>
        </p:txBody>
      </p:sp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22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43452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66137" y="1240432"/>
            <a:ext cx="11379173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800" dirty="0" smtClean="0"/>
          </a:p>
          <a:p>
            <a:pPr algn="just"/>
            <a:endParaRPr lang="en-US" sz="2800" b="1" dirty="0" smtClean="0">
              <a:solidFill>
                <a:srgbClr val="0070C0"/>
              </a:solidFill>
            </a:endParaRPr>
          </a:p>
          <a:p>
            <a:pPr algn="just">
              <a:buFont typeface="Arial" pitchFamily="34" charset="0"/>
              <a:buChar char="•"/>
            </a:pPr>
            <a:r>
              <a:rPr lang="en-US" sz="2800" dirty="0" smtClean="0"/>
              <a:t> The students must draw connections between ideas in the analyze level </a:t>
            </a:r>
          </a:p>
          <a:p>
            <a:pPr algn="just"/>
            <a:r>
              <a:rPr lang="en-US" sz="2800" dirty="0" smtClean="0"/>
              <a:t>   of Bloom’s taxonomy.  </a:t>
            </a:r>
          </a:p>
          <a:p>
            <a:pPr algn="just">
              <a:buFont typeface="Arial" pitchFamily="34" charset="0"/>
              <a:buChar char="•"/>
            </a:pPr>
            <a:r>
              <a:rPr lang="en-US" sz="2800" dirty="0" smtClean="0"/>
              <a:t> In the analyze level of Bloom’s taxonomy, they must examine, question </a:t>
            </a:r>
          </a:p>
          <a:p>
            <a:pPr algn="just"/>
            <a:r>
              <a:rPr lang="en-US" sz="2800" dirty="0" smtClean="0"/>
              <a:t>   or test their knowledge. 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41125" y="3641833"/>
            <a:ext cx="4445219" cy="29166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399733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 txBox="1">
            <a:spLocks noGrp="1"/>
          </p:cNvSpPr>
          <p:nvPr>
            <p:ph type="body" idx="1"/>
          </p:nvPr>
        </p:nvSpPr>
        <p:spPr>
          <a:xfrm>
            <a:off x="324755" y="869715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>
              <a:buNone/>
            </a:pPr>
            <a:r>
              <a:rPr lang="en-US" sz="3600" b="1" dirty="0" smtClean="0">
                <a:solidFill>
                  <a:srgbClr val="FF0000"/>
                </a:solidFill>
              </a:rPr>
              <a:t>Level 4 of thinking: Bloom taxonomy</a:t>
            </a:r>
          </a:p>
          <a:p>
            <a:pPr lvl="0" indent="-355600" algn="just">
              <a:lnSpc>
                <a:spcPct val="150000"/>
              </a:lnSpc>
              <a:buSzPts val="2000"/>
              <a:buNone/>
            </a:pPr>
            <a:r>
              <a:rPr lang="en-US" b="1" dirty="0" smtClean="0">
                <a:solidFill>
                  <a:srgbClr val="0070C0"/>
                </a:solidFill>
              </a:rPr>
              <a:t>Analyze:</a:t>
            </a:r>
          </a:p>
        </p:txBody>
      </p:sp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23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43452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66137" y="1240432"/>
            <a:ext cx="11379173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800" dirty="0" smtClean="0"/>
          </a:p>
          <a:p>
            <a:pPr algn="just"/>
            <a:endParaRPr lang="en-US" sz="2800" b="1" dirty="0" smtClean="0">
              <a:solidFill>
                <a:srgbClr val="0070C0"/>
              </a:solidFill>
            </a:endParaRPr>
          </a:p>
          <a:p>
            <a:pPr algn="just">
              <a:buFont typeface="Arial" pitchFamily="34" charset="0"/>
              <a:buChar char="•"/>
            </a:pPr>
            <a:endParaRPr lang="en-US" sz="2800" dirty="0" smtClean="0"/>
          </a:p>
          <a:p>
            <a:pPr algn="just">
              <a:lnSpc>
                <a:spcPct val="150000"/>
              </a:lnSpc>
              <a:buFont typeface="Arial" pitchFamily="34" charset="0"/>
              <a:buChar char="•"/>
            </a:pPr>
            <a:r>
              <a:rPr lang="en-US" sz="2800" dirty="0" smtClean="0"/>
              <a:t> Critical thinking finally comes into play, as the student distinguishes </a:t>
            </a:r>
          </a:p>
          <a:p>
            <a:pPr algn="just">
              <a:lnSpc>
                <a:spcPct val="150000"/>
              </a:lnSpc>
            </a:pPr>
            <a:r>
              <a:rPr lang="en-US" sz="2800" dirty="0" smtClean="0"/>
              <a:t> between fact and opinion, and breaks information down into component </a:t>
            </a:r>
          </a:p>
          <a:p>
            <a:pPr algn="just">
              <a:lnSpc>
                <a:spcPct val="150000"/>
              </a:lnSpc>
            </a:pPr>
            <a:r>
              <a:rPr lang="en-US" sz="2800" dirty="0" smtClean="0"/>
              <a:t> parts.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95195" y="4020205"/>
            <a:ext cx="5000625" cy="27589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399733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 txBox="1">
            <a:spLocks noGrp="1"/>
          </p:cNvSpPr>
          <p:nvPr>
            <p:ph type="body" idx="1"/>
          </p:nvPr>
        </p:nvSpPr>
        <p:spPr>
          <a:xfrm>
            <a:off x="324755" y="853949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>
              <a:lnSpc>
                <a:spcPct val="100000"/>
              </a:lnSpc>
              <a:buNone/>
            </a:pPr>
            <a:r>
              <a:rPr lang="en-US" sz="3600" b="1" dirty="0" smtClean="0">
                <a:solidFill>
                  <a:srgbClr val="FF0000"/>
                </a:solidFill>
              </a:rPr>
              <a:t>Level 4 of thinking: Bloom taxonomy</a:t>
            </a:r>
          </a:p>
          <a:p>
            <a:pPr lvl="0" indent="-355600" algn="just">
              <a:lnSpc>
                <a:spcPct val="100000"/>
              </a:lnSpc>
              <a:buSzPts val="2000"/>
              <a:buNone/>
            </a:pPr>
            <a:r>
              <a:rPr lang="en-US" b="1" dirty="0" smtClean="0">
                <a:solidFill>
                  <a:srgbClr val="0070C0"/>
                </a:solidFill>
              </a:rPr>
              <a:t>Analyze:</a:t>
            </a:r>
          </a:p>
        </p:txBody>
      </p:sp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24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43452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66137" y="1130070"/>
            <a:ext cx="10849971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800" dirty="0" smtClean="0"/>
          </a:p>
          <a:p>
            <a:pPr algn="just"/>
            <a:endParaRPr lang="en-US" sz="2000" dirty="0" smtClean="0"/>
          </a:p>
          <a:p>
            <a:pPr algn="just">
              <a:buFont typeface="Arial" pitchFamily="34" charset="0"/>
              <a:buChar char="•"/>
            </a:pPr>
            <a:r>
              <a:rPr lang="en-US" sz="2800" dirty="0" smtClean="0"/>
              <a:t> In </a:t>
            </a:r>
            <a:r>
              <a:rPr lang="en-US" sz="2800" dirty="0" smtClean="0">
                <a:solidFill>
                  <a:srgbClr val="0070C0"/>
                </a:solidFill>
              </a:rPr>
              <a:t>Analyze</a:t>
            </a:r>
            <a:r>
              <a:rPr lang="en-US" sz="2800" dirty="0" smtClean="0"/>
              <a:t> level of thinking using Bloom Taxonomy:</a:t>
            </a:r>
          </a:p>
          <a:p>
            <a:pPr algn="just"/>
            <a:r>
              <a:rPr lang="en-US" sz="2800" dirty="0" smtClean="0"/>
              <a:t> Be able to:</a:t>
            </a:r>
          </a:p>
          <a:p>
            <a:pPr lvl="1" algn="just">
              <a:buFont typeface="Arial" pitchFamily="34" charset="0"/>
              <a:buChar char="•"/>
            </a:pPr>
            <a:r>
              <a:rPr lang="en-US" sz="2800" dirty="0" smtClean="0"/>
              <a:t> Break up any new information to parts (Identify Reasons, Causes, Motives.  etc…)</a:t>
            </a:r>
          </a:p>
          <a:p>
            <a:pPr lvl="1" algn="just">
              <a:buFont typeface="Arial" pitchFamily="34" charset="0"/>
              <a:buChar char="•"/>
            </a:pPr>
            <a:r>
              <a:rPr lang="en-US" sz="2800" dirty="0" smtClean="0"/>
              <a:t> Find evidence to support view.</a:t>
            </a:r>
          </a:p>
          <a:p>
            <a:pPr lvl="1" algn="just">
              <a:buFont typeface="Arial" pitchFamily="34" charset="0"/>
              <a:buChar char="•"/>
            </a:pPr>
            <a:r>
              <a:rPr lang="en-US" sz="2800" dirty="0" smtClean="0"/>
              <a:t> Example: Why are Dolphins called mammals?</a:t>
            </a: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167195" y="3563008"/>
            <a:ext cx="3771900" cy="26959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28304" y="4676939"/>
            <a:ext cx="2539941" cy="1298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399733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 txBox="1">
            <a:spLocks noGrp="1"/>
          </p:cNvSpPr>
          <p:nvPr>
            <p:ph type="body" idx="1"/>
          </p:nvPr>
        </p:nvSpPr>
        <p:spPr>
          <a:xfrm>
            <a:off x="324755" y="869715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>
              <a:buNone/>
            </a:pPr>
            <a:r>
              <a:rPr lang="en-US" sz="3600" b="1" dirty="0" smtClean="0">
                <a:solidFill>
                  <a:srgbClr val="FF0000"/>
                </a:solidFill>
              </a:rPr>
              <a:t>Level 5 of thinking: Bloom taxonomy</a:t>
            </a:r>
          </a:p>
          <a:p>
            <a:pPr lvl="0" indent="-355600" algn="just">
              <a:lnSpc>
                <a:spcPct val="150000"/>
              </a:lnSpc>
              <a:buSzPts val="2000"/>
              <a:buNone/>
            </a:pPr>
            <a:r>
              <a:rPr lang="en-US" b="1" dirty="0" smtClean="0">
                <a:solidFill>
                  <a:srgbClr val="0070C0"/>
                </a:solidFill>
              </a:rPr>
              <a:t>Evaluate:</a:t>
            </a:r>
          </a:p>
        </p:txBody>
      </p:sp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25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43452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66137" y="1240432"/>
            <a:ext cx="11379173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800" dirty="0" smtClean="0"/>
          </a:p>
          <a:p>
            <a:pPr algn="just"/>
            <a:endParaRPr lang="en-US" sz="2800" b="1" dirty="0" smtClean="0">
              <a:solidFill>
                <a:srgbClr val="0070C0"/>
              </a:solidFill>
            </a:endParaRPr>
          </a:p>
          <a:p>
            <a:pPr algn="just">
              <a:buFont typeface="Arial" pitchFamily="34" charset="0"/>
              <a:buChar char="•"/>
            </a:pPr>
            <a:r>
              <a:rPr lang="en-US" sz="2800" dirty="0" smtClean="0"/>
              <a:t> In the </a:t>
            </a:r>
            <a:r>
              <a:rPr lang="en-US" sz="2800" dirty="0" smtClean="0">
                <a:solidFill>
                  <a:srgbClr val="0070C0"/>
                </a:solidFill>
              </a:rPr>
              <a:t>Evaluate</a:t>
            </a:r>
            <a:r>
              <a:rPr lang="en-US" sz="2800" dirty="0" smtClean="0"/>
              <a:t> stage, </a:t>
            </a:r>
            <a:r>
              <a:rPr lang="en-US" sz="2800" dirty="0" smtClean="0">
                <a:solidFill>
                  <a:srgbClr val="0070C0"/>
                </a:solidFill>
              </a:rPr>
              <a:t>the student can justify a decision </a:t>
            </a:r>
            <a:r>
              <a:rPr lang="en-US" sz="2800" dirty="0" smtClean="0"/>
              <a:t>by </a:t>
            </a:r>
            <a:r>
              <a:rPr lang="en-US" sz="2800" u="sng" dirty="0" smtClean="0"/>
              <a:t>arguing</a:t>
            </a:r>
            <a:r>
              <a:rPr lang="en-US" sz="2800" dirty="0" smtClean="0"/>
              <a:t>, </a:t>
            </a:r>
          </a:p>
          <a:p>
            <a:pPr algn="just"/>
            <a:r>
              <a:rPr lang="en-US" sz="2800" dirty="0" smtClean="0"/>
              <a:t>   </a:t>
            </a:r>
            <a:r>
              <a:rPr lang="en-US" sz="2800" u="sng" dirty="0" smtClean="0"/>
              <a:t>defending</a:t>
            </a:r>
            <a:r>
              <a:rPr lang="en-US" sz="2800" dirty="0" smtClean="0"/>
              <a:t>, </a:t>
            </a:r>
            <a:r>
              <a:rPr lang="en-US" sz="2800" u="sng" dirty="0" smtClean="0"/>
              <a:t>judging</a:t>
            </a:r>
            <a:r>
              <a:rPr lang="en-US" sz="2800" dirty="0" smtClean="0"/>
              <a:t>, </a:t>
            </a:r>
            <a:r>
              <a:rPr lang="en-US" sz="2800" u="sng" dirty="0" smtClean="0"/>
              <a:t>supporting</a:t>
            </a:r>
            <a:r>
              <a:rPr lang="en-US" sz="2800" dirty="0" smtClean="0"/>
              <a:t>, or </a:t>
            </a:r>
            <a:r>
              <a:rPr lang="en-US" sz="2800" u="sng" dirty="0" smtClean="0"/>
              <a:t>weighing in with thoughts</a:t>
            </a:r>
            <a:r>
              <a:rPr lang="en-US" sz="2800" dirty="0" smtClean="0"/>
              <a:t> </a:t>
            </a:r>
            <a:r>
              <a:rPr lang="en-US" sz="2800" dirty="0" smtClean="0">
                <a:solidFill>
                  <a:srgbClr val="0070C0"/>
                </a:solidFill>
              </a:rPr>
              <a:t>based on the  </a:t>
            </a:r>
          </a:p>
          <a:p>
            <a:pPr algn="just"/>
            <a:r>
              <a:rPr lang="en-US" sz="2800" dirty="0" smtClean="0">
                <a:solidFill>
                  <a:srgbClr val="0070C0"/>
                </a:solidFill>
              </a:rPr>
              <a:t>   knowledge</a:t>
            </a:r>
            <a:r>
              <a:rPr lang="en-US" sz="2800" dirty="0" smtClean="0"/>
              <a:t> and </a:t>
            </a:r>
            <a:r>
              <a:rPr lang="en-US" sz="2800" dirty="0" smtClean="0">
                <a:solidFill>
                  <a:srgbClr val="0070C0"/>
                </a:solidFill>
              </a:rPr>
              <a:t>application they have acquired thus far</a:t>
            </a:r>
            <a:r>
              <a:rPr lang="en-US" sz="2800" dirty="0" smtClean="0"/>
              <a:t>.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13034" y="3452649"/>
            <a:ext cx="7551683" cy="334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399733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 txBox="1">
            <a:spLocks noGrp="1"/>
          </p:cNvSpPr>
          <p:nvPr>
            <p:ph type="body" idx="1"/>
          </p:nvPr>
        </p:nvSpPr>
        <p:spPr>
          <a:xfrm>
            <a:off x="324755" y="869715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>
              <a:buNone/>
            </a:pPr>
            <a:r>
              <a:rPr lang="en-US" sz="3600" b="1" dirty="0" smtClean="0">
                <a:solidFill>
                  <a:srgbClr val="FF0000"/>
                </a:solidFill>
              </a:rPr>
              <a:t>Level 6 of thinking: Bloom taxonomy</a:t>
            </a:r>
          </a:p>
          <a:p>
            <a:pPr lvl="0" indent="-355600" algn="just">
              <a:lnSpc>
                <a:spcPct val="150000"/>
              </a:lnSpc>
              <a:buSzPts val="2000"/>
              <a:buNone/>
            </a:pPr>
            <a:r>
              <a:rPr lang="en-US" b="1" dirty="0" smtClean="0">
                <a:solidFill>
                  <a:srgbClr val="0070C0"/>
                </a:solidFill>
              </a:rPr>
              <a:t>Create:</a:t>
            </a:r>
          </a:p>
        </p:txBody>
      </p:sp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26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43452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66137" y="1240432"/>
            <a:ext cx="11379173" cy="2893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800" dirty="0" smtClean="0"/>
          </a:p>
          <a:p>
            <a:pPr algn="just"/>
            <a:endParaRPr lang="en-US" sz="2800" b="1" dirty="0" smtClean="0">
              <a:solidFill>
                <a:srgbClr val="0070C0"/>
              </a:solidFill>
            </a:endParaRPr>
          </a:p>
          <a:p>
            <a:pPr algn="just">
              <a:lnSpc>
                <a:spcPct val="150000"/>
              </a:lnSpc>
            </a:pPr>
            <a:r>
              <a:rPr lang="en-US" sz="2800" dirty="0" smtClean="0"/>
              <a:t>In the final level </a:t>
            </a:r>
            <a:r>
              <a:rPr lang="en-US" sz="2800" dirty="0" smtClean="0">
                <a:solidFill>
                  <a:srgbClr val="0070C0"/>
                </a:solidFill>
              </a:rPr>
              <a:t>Create</a:t>
            </a:r>
            <a:r>
              <a:rPr lang="en-US" sz="2800" b="1" dirty="0" smtClean="0">
                <a:solidFill>
                  <a:srgbClr val="0070C0"/>
                </a:solidFill>
              </a:rPr>
              <a:t> </a:t>
            </a:r>
            <a:r>
              <a:rPr lang="en-US" sz="2800" dirty="0" smtClean="0"/>
              <a:t>of Bloom’s taxonomy:</a:t>
            </a:r>
          </a:p>
          <a:p>
            <a:pPr algn="just">
              <a:lnSpc>
                <a:spcPct val="150000"/>
              </a:lnSpc>
              <a:buFont typeface="Arial" pitchFamily="34" charset="0"/>
              <a:buChar char="•"/>
            </a:pPr>
            <a:r>
              <a:rPr lang="en-US" sz="2800" dirty="0" smtClean="0"/>
              <a:t> The </a:t>
            </a:r>
            <a:r>
              <a:rPr lang="en-US" sz="2800" dirty="0" smtClean="0">
                <a:solidFill>
                  <a:srgbClr val="0070C0"/>
                </a:solidFill>
              </a:rPr>
              <a:t>student Create full knowledge </a:t>
            </a:r>
            <a:r>
              <a:rPr lang="en-US" sz="2800" dirty="0" smtClean="0"/>
              <a:t>by </a:t>
            </a:r>
            <a:r>
              <a:rPr lang="en-US" sz="2800" dirty="0" smtClean="0">
                <a:solidFill>
                  <a:srgbClr val="0070C0"/>
                </a:solidFill>
              </a:rPr>
              <a:t>applying</a:t>
            </a:r>
            <a:r>
              <a:rPr lang="en-US" sz="2800" dirty="0" smtClean="0"/>
              <a:t> what </a:t>
            </a:r>
            <a:r>
              <a:rPr lang="en-US" sz="2800" u="sng" dirty="0" smtClean="0"/>
              <a:t>they have learned</a:t>
            </a:r>
            <a:r>
              <a:rPr lang="en-US" sz="2800" dirty="0" smtClean="0"/>
              <a:t>, </a:t>
            </a:r>
          </a:p>
          <a:p>
            <a:pPr algn="just">
              <a:lnSpc>
                <a:spcPct val="150000"/>
              </a:lnSpc>
            </a:pPr>
            <a:r>
              <a:rPr lang="en-US" sz="2800" dirty="0" smtClean="0"/>
              <a:t>   </a:t>
            </a:r>
            <a:r>
              <a:rPr lang="en-US" sz="2800" u="sng" dirty="0" smtClean="0"/>
              <a:t>analyzed</a:t>
            </a:r>
            <a:r>
              <a:rPr lang="en-US" sz="2800" dirty="0" smtClean="0"/>
              <a:t> and </a:t>
            </a:r>
            <a:r>
              <a:rPr lang="en-US" sz="2800" u="sng" dirty="0" smtClean="0"/>
              <a:t>evaluated</a:t>
            </a:r>
            <a:r>
              <a:rPr lang="en-US" sz="2800" dirty="0" smtClean="0"/>
              <a:t>, and </a:t>
            </a:r>
            <a:r>
              <a:rPr lang="en-US" sz="2800" u="sng" dirty="0" smtClean="0"/>
              <a:t>built</a:t>
            </a:r>
            <a:r>
              <a:rPr lang="en-US" sz="2800" dirty="0" smtClean="0"/>
              <a:t>. </a:t>
            </a: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41708" y="4193627"/>
            <a:ext cx="3867150" cy="26643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399733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 txBox="1">
            <a:spLocks noGrp="1"/>
          </p:cNvSpPr>
          <p:nvPr>
            <p:ph type="body" idx="1"/>
          </p:nvPr>
        </p:nvSpPr>
        <p:spPr>
          <a:xfrm>
            <a:off x="324755" y="869715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>
              <a:buNone/>
            </a:pPr>
            <a:r>
              <a:rPr lang="en-US" sz="3600" b="1" dirty="0" smtClean="0">
                <a:solidFill>
                  <a:srgbClr val="FF0000"/>
                </a:solidFill>
              </a:rPr>
              <a:t>Level 6 of thinking: Bloom taxonomy</a:t>
            </a:r>
          </a:p>
          <a:p>
            <a:pPr lvl="0" indent="-355600" algn="just">
              <a:lnSpc>
                <a:spcPct val="150000"/>
              </a:lnSpc>
              <a:buSzPts val="2000"/>
              <a:buNone/>
            </a:pPr>
            <a:r>
              <a:rPr lang="en-US" b="1" dirty="0" smtClean="0">
                <a:solidFill>
                  <a:srgbClr val="0070C0"/>
                </a:solidFill>
              </a:rPr>
              <a:t>Create:</a:t>
            </a:r>
          </a:p>
        </p:txBody>
      </p:sp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27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43452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66137" y="1240432"/>
            <a:ext cx="11379173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800" dirty="0" smtClean="0"/>
          </a:p>
          <a:p>
            <a:pPr algn="just"/>
            <a:endParaRPr lang="en-US" sz="2800" b="1" dirty="0" smtClean="0">
              <a:solidFill>
                <a:srgbClr val="0070C0"/>
              </a:solidFill>
            </a:endParaRPr>
          </a:p>
          <a:p>
            <a:pPr algn="just">
              <a:lnSpc>
                <a:spcPct val="200000"/>
              </a:lnSpc>
            </a:pPr>
            <a:r>
              <a:rPr lang="en-US" sz="2800" dirty="0" smtClean="0"/>
              <a:t>They </a:t>
            </a:r>
            <a:r>
              <a:rPr lang="en-US" sz="2800" u="sng" dirty="0" smtClean="0"/>
              <a:t>can design a piece of machinery</a:t>
            </a:r>
            <a:r>
              <a:rPr lang="en-US" sz="2800" dirty="0" smtClean="0"/>
              <a:t>, or </a:t>
            </a:r>
            <a:r>
              <a:rPr lang="en-US" sz="2800" u="sng" dirty="0" smtClean="0"/>
              <a:t>revising a process </a:t>
            </a:r>
            <a:r>
              <a:rPr lang="en-US" sz="2800" dirty="0" smtClean="0">
                <a:solidFill>
                  <a:srgbClr val="0070C0"/>
                </a:solidFill>
              </a:rPr>
              <a:t>to improve the </a:t>
            </a:r>
          </a:p>
          <a:p>
            <a:pPr algn="just">
              <a:lnSpc>
                <a:spcPct val="200000"/>
              </a:lnSpc>
            </a:pPr>
            <a:r>
              <a:rPr lang="en-US" sz="2800" dirty="0" smtClean="0">
                <a:solidFill>
                  <a:srgbClr val="0070C0"/>
                </a:solidFill>
              </a:rPr>
              <a:t>   results</a:t>
            </a:r>
            <a:r>
              <a:rPr lang="en-US" sz="2800" dirty="0" smtClean="0"/>
              <a:t>.</a:t>
            </a: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11214" y="3105806"/>
            <a:ext cx="5123793" cy="34999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399733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 txBox="1">
            <a:spLocks noGrp="1"/>
          </p:cNvSpPr>
          <p:nvPr>
            <p:ph type="body" idx="1"/>
          </p:nvPr>
        </p:nvSpPr>
        <p:spPr>
          <a:xfrm>
            <a:off x="324755" y="853949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>
              <a:lnSpc>
                <a:spcPct val="100000"/>
              </a:lnSpc>
              <a:buNone/>
            </a:pPr>
            <a:r>
              <a:rPr lang="en-US" sz="3600" b="1" dirty="0" smtClean="0">
                <a:solidFill>
                  <a:srgbClr val="FF0000"/>
                </a:solidFill>
              </a:rPr>
              <a:t>Level 6 of thinking: Bloom taxonomy</a:t>
            </a:r>
          </a:p>
          <a:p>
            <a:pPr lvl="0" indent="-355600" algn="just">
              <a:lnSpc>
                <a:spcPct val="100000"/>
              </a:lnSpc>
              <a:buSzPts val="2000"/>
              <a:buNone/>
            </a:pPr>
            <a:r>
              <a:rPr lang="en-US" b="1" dirty="0" smtClean="0">
                <a:solidFill>
                  <a:srgbClr val="0070C0"/>
                </a:solidFill>
              </a:rPr>
              <a:t>Create:</a:t>
            </a:r>
          </a:p>
        </p:txBody>
      </p:sp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28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43452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66137" y="1130070"/>
            <a:ext cx="10849971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800" dirty="0" smtClean="0"/>
          </a:p>
          <a:p>
            <a:pPr algn="just"/>
            <a:endParaRPr lang="en-US" sz="2000" dirty="0" smtClean="0"/>
          </a:p>
          <a:p>
            <a:pPr algn="just">
              <a:buFont typeface="Arial" pitchFamily="34" charset="0"/>
              <a:buChar char="•"/>
            </a:pPr>
            <a:r>
              <a:rPr lang="en-US" sz="2800" dirty="0" smtClean="0"/>
              <a:t> In </a:t>
            </a:r>
            <a:r>
              <a:rPr lang="en-US" sz="2800" dirty="0" smtClean="0">
                <a:solidFill>
                  <a:srgbClr val="0070C0"/>
                </a:solidFill>
              </a:rPr>
              <a:t>Create</a:t>
            </a:r>
            <a:r>
              <a:rPr lang="en-US" sz="2800" dirty="0" smtClean="0"/>
              <a:t> level of thinking using Bloom Taxonomy:</a:t>
            </a:r>
          </a:p>
          <a:p>
            <a:pPr algn="just"/>
            <a:r>
              <a:rPr lang="en-US" sz="2800" dirty="0" smtClean="0"/>
              <a:t> Be able to:</a:t>
            </a:r>
          </a:p>
          <a:p>
            <a:pPr lvl="1" algn="just">
              <a:buFont typeface="Arial" pitchFamily="34" charset="0"/>
              <a:buChar char="•"/>
            </a:pPr>
            <a:r>
              <a:rPr lang="en-US" sz="2800" dirty="0" smtClean="0"/>
              <a:t> Defend Opinion / Findings based on Evidence.</a:t>
            </a:r>
          </a:p>
          <a:p>
            <a:pPr lvl="1" algn="just">
              <a:buFont typeface="Arial" pitchFamily="34" charset="0"/>
              <a:buChar char="•"/>
            </a:pPr>
            <a:r>
              <a:rPr lang="en-US" sz="2800" dirty="0" smtClean="0"/>
              <a:t> Example: Why is Benjamin Franklin so famous?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52428" y="4331084"/>
            <a:ext cx="3352219" cy="18174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04770" y="3799490"/>
            <a:ext cx="3867150" cy="2869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399733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=""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=""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=""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112152" y="1464343"/>
            <a:ext cx="58223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Using Bloom’s Taxonomy in Designing a Course </a:t>
            </a:r>
            <a:endParaRPr lang="en-US" sz="20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xmlns="" val="2257388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AF80551-6BB4-4F2D-933A-C75121B779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400" b="1" dirty="0" smtClean="0"/>
              <a:t>Examples </a:t>
            </a:r>
            <a:endParaRPr lang="en-US" sz="4400" b="1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="" xmlns:a16="http://schemas.microsoft.com/office/drawing/2014/main" id="{951A473B-82A8-4017-B374-545F4C37961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30</a:t>
            </a:fld>
            <a:endParaRPr lang="en"/>
          </a:p>
        </p:txBody>
      </p:sp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xmlns="" val="272094492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 txBox="1">
            <a:spLocks noGrp="1"/>
          </p:cNvSpPr>
          <p:nvPr>
            <p:ph type="body" idx="1"/>
          </p:nvPr>
        </p:nvSpPr>
        <p:spPr>
          <a:xfrm>
            <a:off x="295341" y="1048562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 indent="-355600" algn="just">
              <a:lnSpc>
                <a:spcPct val="150000"/>
              </a:lnSpc>
              <a:buSzPts val="2000"/>
              <a:buNone/>
            </a:pPr>
            <a:endParaRPr lang="en-US" sz="800" b="1" dirty="0" smtClean="0"/>
          </a:p>
          <a:p>
            <a:pPr lvl="0" indent="-355600" algn="just">
              <a:lnSpc>
                <a:spcPct val="150000"/>
              </a:lnSpc>
              <a:buSzPts val="2000"/>
              <a:buNone/>
            </a:pPr>
            <a:r>
              <a:rPr lang="en-US" b="1" dirty="0" smtClean="0">
                <a:solidFill>
                  <a:srgbClr val="FF0000"/>
                </a:solidFill>
              </a:rPr>
              <a:t>Example 2:</a:t>
            </a:r>
            <a:r>
              <a:rPr lang="en-US" b="1" dirty="0" smtClean="0"/>
              <a:t> Using Bloom’s Taxonomy in designing a course(Newton’s three laws of motion)</a:t>
            </a:r>
          </a:p>
          <a:p>
            <a:pPr>
              <a:buNone/>
            </a:pPr>
            <a:r>
              <a:rPr lang="en-US" b="1" dirty="0" smtClean="0"/>
              <a:t> </a:t>
            </a:r>
            <a:endParaRPr lang="en-US" dirty="0" smtClean="0"/>
          </a:p>
          <a:p>
            <a:pPr algn="just">
              <a:lnSpc>
                <a:spcPct val="200000"/>
              </a:lnSpc>
            </a:pPr>
            <a:r>
              <a:rPr lang="en-US" dirty="0" smtClean="0"/>
              <a:t>We are going to use the 6 levels to structure the learning objectives, lessons, and assessments of courses.</a:t>
            </a:r>
          </a:p>
        </p:txBody>
      </p:sp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31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xmlns="" val="3399733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 txBox="1">
            <a:spLocks noGrp="1"/>
          </p:cNvSpPr>
          <p:nvPr>
            <p:ph type="body" idx="1"/>
          </p:nvPr>
        </p:nvSpPr>
        <p:spPr>
          <a:xfrm>
            <a:off x="216513" y="827844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 indent="-355600" algn="just">
              <a:lnSpc>
                <a:spcPct val="150000"/>
              </a:lnSpc>
              <a:buSzPts val="2000"/>
              <a:buNone/>
            </a:pPr>
            <a:endParaRPr lang="en-US" sz="800" b="1" dirty="0" smtClean="0"/>
          </a:p>
          <a:p>
            <a:pPr lvl="0" indent="-355600" algn="just">
              <a:lnSpc>
                <a:spcPct val="150000"/>
              </a:lnSpc>
              <a:buSzPts val="2000"/>
              <a:buNone/>
            </a:pPr>
            <a:r>
              <a:rPr lang="en-US" sz="2400" b="1" dirty="0" smtClean="0">
                <a:solidFill>
                  <a:srgbClr val="FF0000"/>
                </a:solidFill>
              </a:rPr>
              <a:t>Example 2:</a:t>
            </a:r>
            <a:r>
              <a:rPr lang="en-US" sz="2400" b="1" dirty="0" smtClean="0"/>
              <a:t> Using Bloom’s Taxonomy in designing a course(Newton’s three laws of motion)</a:t>
            </a:r>
          </a:p>
          <a:p>
            <a:pPr lvl="0" indent="-355600" algn="just">
              <a:lnSpc>
                <a:spcPct val="150000"/>
              </a:lnSpc>
              <a:buSzPts val="2000"/>
              <a:buNone/>
            </a:pPr>
            <a:endParaRPr lang="en-US" sz="2400" b="1" dirty="0" smtClean="0"/>
          </a:p>
          <a:p>
            <a:pPr algn="just">
              <a:buNone/>
            </a:pPr>
            <a:r>
              <a:rPr lang="en-US" sz="2400" b="1" dirty="0" smtClean="0"/>
              <a:t>The Newton’s three laws of motion</a:t>
            </a:r>
            <a:r>
              <a:rPr lang="en-US" sz="2400" dirty="0" smtClean="0"/>
              <a:t>:</a:t>
            </a:r>
          </a:p>
          <a:p>
            <a:pPr algn="just"/>
            <a:endParaRPr lang="en-US" dirty="0" smtClean="0"/>
          </a:p>
          <a:p>
            <a:pPr algn="just"/>
            <a:r>
              <a:rPr lang="en-US" sz="2400" b="1" dirty="0" smtClean="0">
                <a:solidFill>
                  <a:srgbClr val="0070C0"/>
                </a:solidFill>
              </a:rPr>
              <a:t>Newton’s First law:</a:t>
            </a:r>
          </a:p>
          <a:p>
            <a:pPr algn="just">
              <a:buNone/>
            </a:pPr>
            <a:r>
              <a:rPr lang="en-US" sz="2400" dirty="0" smtClean="0"/>
              <a:t>     Objects in motion tend to stay in motion and objects at rest tend to stay at rest unless acted upon by an unbalanced force.</a:t>
            </a:r>
          </a:p>
          <a:p>
            <a:pPr algn="just"/>
            <a:r>
              <a:rPr lang="en-US" sz="2400" b="1" dirty="0" smtClean="0">
                <a:solidFill>
                  <a:srgbClr val="0070C0"/>
                </a:solidFill>
              </a:rPr>
              <a:t>Newton’s Second law:</a:t>
            </a:r>
          </a:p>
          <a:p>
            <a:pPr algn="just">
              <a:buNone/>
            </a:pPr>
            <a:r>
              <a:rPr lang="en-US" sz="2400" dirty="0" smtClean="0"/>
              <a:t>                                                 Force equals mass times acceleration (F = ma).</a:t>
            </a:r>
          </a:p>
          <a:p>
            <a:pPr algn="just"/>
            <a:r>
              <a:rPr lang="en-US" sz="2400" b="1" dirty="0" smtClean="0">
                <a:solidFill>
                  <a:srgbClr val="0070C0"/>
                </a:solidFill>
              </a:rPr>
              <a:t>Newton’s Third law:</a:t>
            </a:r>
          </a:p>
          <a:p>
            <a:pPr algn="just">
              <a:buNone/>
            </a:pPr>
            <a:r>
              <a:rPr lang="en-US" sz="2400" dirty="0" smtClean="0"/>
              <a:t>                                                 For every action there is an equal and opposite reaction.</a:t>
            </a:r>
          </a:p>
        </p:txBody>
      </p:sp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32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xmlns="" val="3399733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 txBox="1">
            <a:spLocks noGrp="1"/>
          </p:cNvSpPr>
          <p:nvPr>
            <p:ph type="body" idx="1"/>
          </p:nvPr>
        </p:nvSpPr>
        <p:spPr>
          <a:xfrm>
            <a:off x="232278" y="717487"/>
            <a:ext cx="11717983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 indent="-355600" algn="just">
              <a:lnSpc>
                <a:spcPct val="150000"/>
              </a:lnSpc>
              <a:buSzPts val="2000"/>
              <a:buNone/>
            </a:pPr>
            <a:endParaRPr lang="en-US" sz="800" b="1" dirty="0" smtClean="0"/>
          </a:p>
          <a:p>
            <a:pPr lvl="0" indent="-355600" algn="just">
              <a:lnSpc>
                <a:spcPct val="150000"/>
              </a:lnSpc>
              <a:buSzPts val="2000"/>
              <a:buNone/>
            </a:pPr>
            <a:r>
              <a:rPr lang="en-US" sz="2400" b="1" dirty="0" smtClean="0">
                <a:solidFill>
                  <a:srgbClr val="FF0000"/>
                </a:solidFill>
              </a:rPr>
              <a:t>Example 3:</a:t>
            </a:r>
            <a:r>
              <a:rPr lang="en-US" sz="2400" b="1" dirty="0" smtClean="0"/>
              <a:t> Using Bloom’s Taxonomy in designing a course(Newton’s three laws of motion)</a:t>
            </a:r>
          </a:p>
          <a:p>
            <a:pPr>
              <a:buNone/>
            </a:pPr>
            <a:r>
              <a:rPr lang="en-US" b="1" dirty="0" smtClean="0"/>
              <a:t> </a:t>
            </a:r>
            <a:endParaRPr lang="en-US" dirty="0" smtClean="0"/>
          </a:p>
          <a:p>
            <a:pPr algn="just">
              <a:lnSpc>
                <a:spcPct val="150000"/>
              </a:lnSpc>
            </a:pPr>
            <a:r>
              <a:rPr lang="en-US" sz="2400" dirty="0" smtClean="0"/>
              <a:t>Before you can </a:t>
            </a:r>
            <a:r>
              <a:rPr lang="en-US" sz="2400" b="1" dirty="0" smtClean="0">
                <a:solidFill>
                  <a:srgbClr val="FF0000"/>
                </a:solidFill>
              </a:rPr>
              <a:t>Understand</a:t>
            </a:r>
            <a:r>
              <a:rPr lang="en-US" sz="2400" dirty="0" smtClean="0"/>
              <a:t>–a concept, you must </a:t>
            </a:r>
            <a:r>
              <a:rPr lang="en-US" sz="2400" b="1" dirty="0" smtClean="0"/>
              <a:t>be able to</a:t>
            </a:r>
            <a:r>
              <a:rPr lang="en-US" sz="2400" dirty="0" smtClean="0"/>
              <a:t> </a:t>
            </a:r>
            <a:r>
              <a:rPr lang="en-US" sz="2400" b="1" dirty="0" smtClean="0">
                <a:solidFill>
                  <a:srgbClr val="FF0000"/>
                </a:solidFill>
              </a:rPr>
              <a:t>remember</a:t>
            </a:r>
            <a:r>
              <a:rPr lang="en-US" sz="2400" dirty="0" smtClean="0"/>
              <a:t> </a:t>
            </a:r>
            <a:r>
              <a:rPr lang="en-US" sz="2400" b="1" dirty="0" smtClean="0"/>
              <a:t>it</a:t>
            </a:r>
            <a:r>
              <a:rPr lang="en-US" sz="2400" dirty="0" smtClean="0"/>
              <a:t>.</a:t>
            </a:r>
          </a:p>
          <a:p>
            <a:pPr algn="just">
              <a:lnSpc>
                <a:spcPct val="150000"/>
              </a:lnSpc>
            </a:pPr>
            <a:r>
              <a:rPr lang="en-US" sz="2400" dirty="0" smtClean="0"/>
              <a:t>To </a:t>
            </a:r>
            <a:r>
              <a:rPr lang="en-US" sz="2400" b="1" dirty="0" smtClean="0">
                <a:solidFill>
                  <a:srgbClr val="FF0000"/>
                </a:solidFill>
              </a:rPr>
              <a:t>apply</a:t>
            </a:r>
            <a:r>
              <a:rPr lang="en-US" sz="2400" dirty="0" smtClean="0"/>
              <a:t> a concept you must first </a:t>
            </a:r>
            <a:r>
              <a:rPr lang="en-US" sz="2400" b="1" dirty="0" smtClean="0">
                <a:solidFill>
                  <a:srgbClr val="FF0000"/>
                </a:solidFill>
              </a:rPr>
              <a:t>(understand)</a:t>
            </a:r>
            <a:r>
              <a:rPr lang="en-US" sz="2400" dirty="0" smtClean="0"/>
              <a:t>it.</a:t>
            </a:r>
          </a:p>
          <a:p>
            <a:pPr algn="just">
              <a:lnSpc>
                <a:spcPct val="150000"/>
              </a:lnSpc>
            </a:pPr>
            <a:r>
              <a:rPr lang="en-US" sz="2400" dirty="0" smtClean="0"/>
              <a:t>In order to </a:t>
            </a:r>
            <a:r>
              <a:rPr lang="en-US" sz="2400" b="1" dirty="0" smtClean="0">
                <a:solidFill>
                  <a:srgbClr val="FF0000"/>
                </a:solidFill>
              </a:rPr>
              <a:t>evaluate</a:t>
            </a:r>
            <a:r>
              <a:rPr lang="en-US" sz="2400" dirty="0" smtClean="0"/>
              <a:t> a process, you must have </a:t>
            </a:r>
            <a:r>
              <a:rPr lang="en-US" sz="2400" b="1" dirty="0" smtClean="0">
                <a:solidFill>
                  <a:srgbClr val="FF0000"/>
                </a:solidFill>
              </a:rPr>
              <a:t>analyzed</a:t>
            </a:r>
            <a:r>
              <a:rPr lang="en-US" sz="2400" dirty="0" smtClean="0"/>
              <a:t> it.</a:t>
            </a:r>
          </a:p>
          <a:p>
            <a:pPr algn="just">
              <a:lnSpc>
                <a:spcPct val="150000"/>
              </a:lnSpc>
            </a:pPr>
            <a:r>
              <a:rPr lang="en-US" sz="2400" dirty="0" smtClean="0"/>
              <a:t>To </a:t>
            </a:r>
            <a:r>
              <a:rPr lang="en-US" sz="2400" b="1" dirty="0" smtClean="0">
                <a:solidFill>
                  <a:srgbClr val="FF0000"/>
                </a:solidFill>
              </a:rPr>
              <a:t>create</a:t>
            </a:r>
            <a:r>
              <a:rPr lang="en-US" sz="2400" dirty="0" smtClean="0"/>
              <a:t> an accurate </a:t>
            </a:r>
            <a:r>
              <a:rPr lang="en-US" sz="2400" b="1" dirty="0" smtClean="0">
                <a:solidFill>
                  <a:srgbClr val="FF0000"/>
                </a:solidFill>
              </a:rPr>
              <a:t>evaluation</a:t>
            </a:r>
            <a:r>
              <a:rPr lang="en-US" sz="2400" dirty="0" smtClean="0"/>
              <a:t>, you must have completed a thorough aware of it.</a:t>
            </a:r>
          </a:p>
        </p:txBody>
      </p:sp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33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pic>
        <p:nvPicPr>
          <p:cNvPr id="11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58510" y="4177862"/>
            <a:ext cx="4515445" cy="2680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399733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=""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=""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=""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112152" y="1464343"/>
            <a:ext cx="58223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EXERCISE  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xmlns="" val="2257388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 txBox="1">
            <a:spLocks noGrp="1"/>
          </p:cNvSpPr>
          <p:nvPr>
            <p:ph type="body" idx="1"/>
          </p:nvPr>
        </p:nvSpPr>
        <p:spPr>
          <a:xfrm>
            <a:off x="394138" y="1093041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 indent="-355600" algn="just">
              <a:lnSpc>
                <a:spcPct val="150000"/>
              </a:lnSpc>
              <a:buSzPts val="2000"/>
              <a:buNone/>
            </a:pPr>
            <a:endParaRPr lang="en-US" sz="800" b="1" dirty="0" smtClean="0"/>
          </a:p>
          <a:p>
            <a:pPr>
              <a:buNone/>
            </a:pPr>
            <a:r>
              <a:rPr lang="en-US" b="1" dirty="0" smtClean="0">
                <a:solidFill>
                  <a:srgbClr val="FF0000"/>
                </a:solidFill>
              </a:rPr>
              <a:t>EXERCISE: </a:t>
            </a:r>
          </a:p>
          <a:p>
            <a:pPr>
              <a:buNone/>
            </a:pPr>
            <a:r>
              <a:rPr lang="en-US" b="1" dirty="0" smtClean="0">
                <a:solidFill>
                  <a:srgbClr val="FF0000"/>
                </a:solidFill>
              </a:rPr>
              <a:t>                    </a:t>
            </a:r>
            <a:r>
              <a:rPr lang="en-US" b="1" dirty="0" smtClean="0"/>
              <a:t>Think about Types of Thinking Skills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Are you using all six thinking skills? </a:t>
            </a:r>
          </a:p>
          <a:p>
            <a:pPr>
              <a:buNone/>
            </a:pPr>
            <a:endParaRPr lang="en-US" dirty="0" smtClean="0"/>
          </a:p>
          <a:p>
            <a:r>
              <a:rPr lang="en-US" dirty="0" smtClean="0"/>
              <a:t>Reflect on your life in the past three weeks and identify specific examples where you used each of the thinking skills. </a:t>
            </a:r>
          </a:p>
          <a:p>
            <a:endParaRPr lang="en-US" dirty="0" smtClean="0"/>
          </a:p>
          <a:p>
            <a:r>
              <a:rPr lang="en-US" dirty="0" smtClean="0"/>
              <a:t>Use the comment column to write notes about the skills that are natural to you and those you would like to develop further. </a:t>
            </a:r>
            <a:endParaRPr lang="en-US" b="1" dirty="0" smtClean="0"/>
          </a:p>
        </p:txBody>
      </p:sp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35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xmlns="" val="3399733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 txBox="1">
            <a:spLocks noGrp="1"/>
          </p:cNvSpPr>
          <p:nvPr>
            <p:ph type="body" idx="1"/>
          </p:nvPr>
        </p:nvSpPr>
        <p:spPr>
          <a:xfrm>
            <a:off x="394138" y="698891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 indent="-355600" algn="just">
              <a:lnSpc>
                <a:spcPct val="150000"/>
              </a:lnSpc>
              <a:buSzPts val="2000"/>
              <a:buNone/>
            </a:pPr>
            <a:endParaRPr lang="en-US" sz="800" b="1" dirty="0" smtClean="0"/>
          </a:p>
          <a:p>
            <a:pPr>
              <a:buNone/>
            </a:pPr>
            <a:r>
              <a:rPr lang="en-US" b="1" dirty="0" smtClean="0">
                <a:solidFill>
                  <a:srgbClr val="FF0000"/>
                </a:solidFill>
              </a:rPr>
              <a:t>EXERCISE: </a:t>
            </a:r>
          </a:p>
          <a:p>
            <a:pPr>
              <a:buNone/>
            </a:pPr>
            <a:r>
              <a:rPr lang="en-US" b="1" dirty="0" smtClean="0">
                <a:solidFill>
                  <a:srgbClr val="FF0000"/>
                </a:solidFill>
              </a:rPr>
              <a:t>                    </a:t>
            </a:r>
            <a:r>
              <a:rPr lang="en-US" b="1" dirty="0" smtClean="0"/>
              <a:t>Think about Types of Thinking Skills</a:t>
            </a:r>
          </a:p>
        </p:txBody>
      </p:sp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36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45021" y="1844897"/>
            <a:ext cx="7914289" cy="4933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399733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AF80551-6BB4-4F2D-933A-C75121B779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400" b="1" dirty="0" smtClean="0"/>
              <a:t>Components of Scientific Thinking </a:t>
            </a:r>
            <a:endParaRPr lang="en-US" sz="4400" b="1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="" xmlns:a16="http://schemas.microsoft.com/office/drawing/2014/main" id="{951A473B-82A8-4017-B374-545F4C37961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37</a:t>
            </a:fld>
            <a:endParaRPr lang="en"/>
          </a:p>
        </p:txBody>
      </p:sp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xmlns="" val="272094492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 txBox="1">
            <a:spLocks noGrp="1"/>
          </p:cNvSpPr>
          <p:nvPr>
            <p:ph type="body" idx="1"/>
          </p:nvPr>
        </p:nvSpPr>
        <p:spPr>
          <a:xfrm>
            <a:off x="303811" y="1534464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>
              <a:buNone/>
            </a:pPr>
            <a:r>
              <a:rPr lang="en-US" dirty="0" smtClean="0"/>
              <a:t>Whatever the type of thinking, </a:t>
            </a:r>
            <a:r>
              <a:rPr lang="en-US" b="1" dirty="0" smtClean="0">
                <a:solidFill>
                  <a:srgbClr val="FF0000"/>
                </a:solidFill>
              </a:rPr>
              <a:t>scientific thinkers use three components of thinking</a:t>
            </a:r>
            <a:r>
              <a:rPr lang="en-US" dirty="0" smtClean="0"/>
              <a:t>: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The </a:t>
            </a:r>
            <a:r>
              <a:rPr lang="en-US" b="1" dirty="0" smtClean="0">
                <a:solidFill>
                  <a:srgbClr val="0070C0"/>
                </a:solidFill>
              </a:rPr>
              <a:t>three components of scientific thinking </a:t>
            </a:r>
            <a:r>
              <a:rPr lang="en-US" dirty="0" smtClean="0"/>
              <a:t>are:</a:t>
            </a:r>
          </a:p>
          <a:p>
            <a:pPr>
              <a:buNone/>
            </a:pPr>
            <a:endParaRPr lang="en-US" dirty="0" smtClean="0"/>
          </a:p>
          <a:p>
            <a:r>
              <a:rPr lang="en-US" dirty="0" smtClean="0"/>
              <a:t>Empiricism</a:t>
            </a:r>
          </a:p>
          <a:p>
            <a:pPr>
              <a:buNone/>
            </a:pPr>
            <a:endParaRPr lang="en-US" b="1" dirty="0" smtClean="0"/>
          </a:p>
          <a:p>
            <a:r>
              <a:rPr lang="en-US" dirty="0" smtClean="0"/>
              <a:t>Rationalism</a:t>
            </a:r>
          </a:p>
          <a:p>
            <a:pPr>
              <a:buNone/>
            </a:pPr>
            <a:endParaRPr lang="en-US" b="1" dirty="0" smtClean="0"/>
          </a:p>
          <a:p>
            <a:r>
              <a:rPr lang="en-US" dirty="0" smtClean="0"/>
              <a:t>Skepticism</a:t>
            </a:r>
          </a:p>
        </p:txBody>
      </p:sp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38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xmlns="" val="3399733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 txBox="1">
            <a:spLocks noGrp="1"/>
          </p:cNvSpPr>
          <p:nvPr>
            <p:ph type="body" idx="1"/>
          </p:nvPr>
        </p:nvSpPr>
        <p:spPr>
          <a:xfrm>
            <a:off x="288045" y="1108795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>
              <a:buNone/>
            </a:pPr>
            <a:r>
              <a:rPr lang="en-US" dirty="0" smtClean="0"/>
              <a:t>Whatever the type of thinking, </a:t>
            </a:r>
            <a:r>
              <a:rPr lang="en-US" b="1" dirty="0" smtClean="0">
                <a:solidFill>
                  <a:srgbClr val="FF0000"/>
                </a:solidFill>
              </a:rPr>
              <a:t>scientific thinkers use three components of thinking</a:t>
            </a:r>
            <a:r>
              <a:rPr lang="en-US" dirty="0" smtClean="0"/>
              <a:t>: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The </a:t>
            </a:r>
            <a:r>
              <a:rPr lang="en-US" b="1" dirty="0" smtClean="0">
                <a:solidFill>
                  <a:srgbClr val="0070C0"/>
                </a:solidFill>
              </a:rPr>
              <a:t>three components of scientific thinking </a:t>
            </a:r>
            <a:r>
              <a:rPr lang="en-US" dirty="0" smtClean="0"/>
              <a:t>are:</a:t>
            </a:r>
          </a:p>
          <a:p>
            <a:pPr>
              <a:buNone/>
            </a:pPr>
            <a:endParaRPr lang="en-US" dirty="0" smtClean="0"/>
          </a:p>
          <a:p>
            <a:r>
              <a:rPr lang="en-US" dirty="0" smtClean="0"/>
              <a:t>Empiricism </a:t>
            </a:r>
            <a:r>
              <a:rPr lang="ar-EG" sz="1600" dirty="0" smtClean="0"/>
              <a:t>التجريبية</a:t>
            </a:r>
            <a:r>
              <a:rPr lang="ar-EG" dirty="0" smtClean="0"/>
              <a:t> </a:t>
            </a:r>
            <a:r>
              <a:rPr lang="en-US" dirty="0" smtClean="0"/>
              <a:t>: </a:t>
            </a:r>
          </a:p>
          <a:p>
            <a:pPr>
              <a:buNone/>
            </a:pPr>
            <a:r>
              <a:rPr lang="en-US" dirty="0" smtClean="0"/>
              <a:t>                     (the theory that the origin of all </a:t>
            </a:r>
            <a:r>
              <a:rPr lang="en-US" b="1" dirty="0" smtClean="0"/>
              <a:t>knowledge is sense experience)</a:t>
            </a:r>
          </a:p>
          <a:p>
            <a:endParaRPr lang="en-US" b="1" dirty="0" smtClean="0"/>
          </a:p>
          <a:p>
            <a:r>
              <a:rPr lang="en-US" dirty="0" smtClean="0"/>
              <a:t>Rationalism </a:t>
            </a:r>
            <a:r>
              <a:rPr lang="ar-EG" sz="1600" dirty="0" smtClean="0"/>
              <a:t>العقلانية</a:t>
            </a:r>
            <a:r>
              <a:rPr lang="ar-EG" dirty="0" smtClean="0"/>
              <a:t> </a:t>
            </a:r>
            <a:r>
              <a:rPr lang="en-US" dirty="0" smtClean="0"/>
              <a:t>:</a:t>
            </a:r>
          </a:p>
          <a:p>
            <a:pPr>
              <a:buNone/>
            </a:pPr>
            <a:r>
              <a:rPr lang="en-US" dirty="0" smtClean="0"/>
              <a:t>                             (is the philosophy that </a:t>
            </a:r>
            <a:r>
              <a:rPr lang="en-US" b="1" dirty="0" smtClean="0"/>
              <a:t>knowledge comes from logic)</a:t>
            </a:r>
          </a:p>
          <a:p>
            <a:pPr>
              <a:buNone/>
            </a:pPr>
            <a:endParaRPr lang="en-US" b="1" dirty="0" smtClean="0"/>
          </a:p>
          <a:p>
            <a:r>
              <a:rPr lang="en-US" dirty="0" smtClean="0"/>
              <a:t>Skepticism </a:t>
            </a:r>
            <a:r>
              <a:rPr lang="ar-EG" sz="1600" dirty="0" smtClean="0"/>
              <a:t>الشك</a:t>
            </a:r>
            <a:r>
              <a:rPr lang="en-US" dirty="0" smtClean="0"/>
              <a:t>.</a:t>
            </a:r>
          </a:p>
        </p:txBody>
      </p:sp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39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xmlns="" val="3399733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=""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=""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=""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=""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=""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69687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1999</TotalTime>
  <Words>1214</Words>
  <Application>Microsoft Office PowerPoint</Application>
  <PresentationFormat>Custom</PresentationFormat>
  <Paragraphs>374</Paragraphs>
  <Slides>40</Slides>
  <Notes>30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1" baseType="lpstr">
      <vt:lpstr>Office Theme</vt:lpstr>
      <vt:lpstr>Slide 1</vt:lpstr>
      <vt:lpstr>Slide 2</vt:lpstr>
      <vt:lpstr>Learning Objectives:</vt:lpstr>
      <vt:lpstr>Bloom`s Taxonomy 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Bloom`s Taxonomy  Low level of thinking</vt:lpstr>
      <vt:lpstr>Slide 17</vt:lpstr>
      <vt:lpstr>Slide 18</vt:lpstr>
      <vt:lpstr>Slide 19</vt:lpstr>
      <vt:lpstr>Slide 20</vt:lpstr>
      <vt:lpstr>Bloom`s Taxonomy  High level of thinking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Examples </vt:lpstr>
      <vt:lpstr>Slide 31</vt:lpstr>
      <vt:lpstr>Slide 32</vt:lpstr>
      <vt:lpstr>Slide 33</vt:lpstr>
      <vt:lpstr>Slide 34</vt:lpstr>
      <vt:lpstr>Slide 35</vt:lpstr>
      <vt:lpstr>Slide 36</vt:lpstr>
      <vt:lpstr>Components of Scientific Thinking </vt:lpstr>
      <vt:lpstr>Slide 38</vt:lpstr>
      <vt:lpstr>Slide 39</vt:lpstr>
      <vt:lpstr>Slide 40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Prof. Dr. Shereen</cp:lastModifiedBy>
  <cp:revision>534</cp:revision>
  <dcterms:created xsi:type="dcterms:W3CDTF">2023-04-29T09:08:23Z</dcterms:created>
  <dcterms:modified xsi:type="dcterms:W3CDTF">2024-02-18T21:13:27Z</dcterms:modified>
</cp:coreProperties>
</file>