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299" r:id="rId4"/>
    <p:sldId id="356" r:id="rId5"/>
    <p:sldId id="395" r:id="rId6"/>
    <p:sldId id="396" r:id="rId7"/>
    <p:sldId id="397" r:id="rId8"/>
    <p:sldId id="409" r:id="rId9"/>
    <p:sldId id="398" r:id="rId10"/>
    <p:sldId id="399" r:id="rId11"/>
    <p:sldId id="410" r:id="rId12"/>
    <p:sldId id="400" r:id="rId13"/>
    <p:sldId id="401" r:id="rId14"/>
    <p:sldId id="402" r:id="rId15"/>
    <p:sldId id="403" r:id="rId16"/>
    <p:sldId id="404" r:id="rId17"/>
    <p:sldId id="405" r:id="rId18"/>
    <p:sldId id="406" r:id="rId19"/>
    <p:sldId id="407" r:id="rId20"/>
    <p:sldId id="408" r:id="rId21"/>
    <p:sldId id="427" r:id="rId22"/>
    <p:sldId id="429" r:id="rId23"/>
    <p:sldId id="430" r:id="rId24"/>
    <p:sldId id="432" r:id="rId25"/>
    <p:sldId id="412" r:id="rId26"/>
    <p:sldId id="411" r:id="rId27"/>
    <p:sldId id="414" r:id="rId28"/>
    <p:sldId id="415" r:id="rId29"/>
    <p:sldId id="416" r:id="rId30"/>
    <p:sldId id="417" r:id="rId31"/>
    <p:sldId id="418" r:id="rId32"/>
    <p:sldId id="419" r:id="rId33"/>
    <p:sldId id="420" r:id="rId34"/>
    <p:sldId id="421" r:id="rId35"/>
    <p:sldId id="422" r:id="rId36"/>
    <p:sldId id="423" r:id="rId37"/>
    <p:sldId id="424" r:id="rId38"/>
    <p:sldId id="425" r:id="rId39"/>
    <p:sldId id="426" r:id="rId40"/>
    <p:sldId id="3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fi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youtube.com/watch?v=ZKyKhcE63-U" TargetMode="External"/><Relationship Id="rId5" Type="http://schemas.openxmlformats.org/officeDocument/2006/relationships/image" Target="../media/image10.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youtube.com/watch?v=hjwyP4XYigQ" TargetMode="External"/><Relationship Id="rId5" Type="http://schemas.openxmlformats.org/officeDocument/2006/relationships/image" Target="../media/image10.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youtube.com/watch?v=_qqOdOvH41k" TargetMode="External"/><Relationship Id="rId5" Type="http://schemas.openxmlformats.org/officeDocument/2006/relationships/image" Target="../media/image10.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515030" y="4891320"/>
            <a:ext cx="1997160" cy="1997160"/>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صحافة الفيديو والبث المباشر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15903" y="2682545"/>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4356" y="4191591"/>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329165" y="2828230"/>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62515" y="43433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Picture 10">
            <a:extLst>
              <a:ext uri="{FF2B5EF4-FFF2-40B4-BE49-F238E27FC236}">
                <a16:creationId xmlns:a16="http://schemas.microsoft.com/office/drawing/2014/main" id="{FC3BB63B-59EE-C998-17B2-0FA44101B2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4286" y="2581712"/>
            <a:ext cx="2689490" cy="2689490"/>
          </a:xfrm>
          <a:prstGeom prst="rect">
            <a:avLst/>
          </a:prstGeom>
        </p:spPr>
      </p:pic>
      <p:pic>
        <p:nvPicPr>
          <p:cNvPr id="9" name="Picture 8">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Picture 12">
            <a:extLst>
              <a:ext uri="{FF2B5EF4-FFF2-40B4-BE49-F238E27FC236}">
                <a16:creationId xmlns:a16="http://schemas.microsoft.com/office/drawing/2014/main" id="{BC488AE2-F36F-9DDE-110F-3FEA9AAF72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20397" y="1658444"/>
            <a:ext cx="3610692" cy="3610692"/>
          </a:xfrm>
          <a:prstGeom prst="rect">
            <a:avLst/>
          </a:prstGeom>
        </p:spPr>
      </p:pic>
      <p:pic>
        <p:nvPicPr>
          <p:cNvPr id="9" name="Picture 8">
            <a:extLst>
              <a:ext uri="{FF2B5EF4-FFF2-40B4-BE49-F238E27FC236}">
                <a16:creationId xmlns:a16="http://schemas.microsoft.com/office/drawing/2014/main" id="{16A8D28B-DF54-78C8-A3EC-B700B0A11D51}"/>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صحافة الفيديو: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تعتبر نمط من أنواع الصحافة التي يقوم فيها الصحفي بخلق القصة ومن ثم تصويرها وتفريغها كتابياً وتحريرها وعمل مونتاج لها، أي أنّ الصحفي هو المعد للفكرة ومنفذها ومصورها والمخرج والمنتج والمونتير.</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21" name="Picture 20">
            <a:extLst>
              <a:ext uri="{FF2B5EF4-FFF2-40B4-BE49-F238E27FC236}">
                <a16:creationId xmlns:a16="http://schemas.microsoft.com/office/drawing/2014/main" id="{63737257-14C7-B76F-C3AE-99AEAAB772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9" name="Picture 8">
            <a:extLst>
              <a:ext uri="{FF2B5EF4-FFF2-40B4-BE49-F238E27FC236}">
                <a16:creationId xmlns:a16="http://schemas.microsoft.com/office/drawing/2014/main" id="{34BEAA2F-5C33-0A5D-0F8C-75CCF47A8AA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خلال السنوات القليلة الماضية، انتشر هذا النوع بكثرة في وسائل الإعلام وهو ما ساعد تقليل تكلفة إنتاج القصص بسبب استخدام معدات أقل وعدد أفراد أقل، إضافة لسهولة التنقل والتخفي والوصول إلى المناطق الصعبة </a:t>
            </a:r>
            <a:r>
              <a:rPr kumimoji="0" lang="ar-SY" sz="3200" i="0" u="none" strike="noStrike" kern="1200" cap="none" spc="0" normalizeH="0" baseline="0" noProof="0" dirty="0" err="1">
                <a:ln>
                  <a:noFill/>
                </a:ln>
                <a:solidFill>
                  <a:prstClr val="black"/>
                </a:solidFill>
                <a:effectLst/>
                <a:uLnTx/>
                <a:uFillTx/>
                <a:latin typeface="Simplified Arabic" panose="02020603050405020304" pitchFamily="18" charset="-78"/>
                <a:ea typeface="+mn-ea"/>
                <a:cs typeface="Simplified Arabic" panose="02020603050405020304" pitchFamily="18" charset="-78"/>
              </a:rPr>
              <a:t>التى</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يصعب وصول مجموعة من الأفراد إليها.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F184A76D-4572-7B4B-D41B-DCBC6C35848F}"/>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983720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3176" y="1774249"/>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924944"/>
            <a:ext cx="7668854"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على الصعيد المادي، تواجه غالبية المؤسّسات الإعلامية الكبرى تحدّيات ماليّة في السنوات الأخيرة، دفعتها إلى خفض نفقاتها قدر الإمكان.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ووجود شخص يستطيع بمفرده صنع قصة مصورة يوفر على المؤسّسة المال اللازم لفريق عمل كامل.</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E7AD2517-5089-AD99-C326-C3C291C63208}"/>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255256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3176" y="1774249"/>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924944"/>
            <a:ext cx="7668854"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يتمتّع صحفيو الفيديو بمرونة وسرعة في الحركة، الأمر الذي يساعدهم في إنجاز تغطيتهم وتقاريرهم في وقت أقصر وبتكلفة أقل</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وفي حالات كثيرة، يناسب النموذج أوضاعاً يتعامل فيها الإعلام مع مناطق نزاع قلاقل وحروب وغيرها.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BC9C9A7E-9C2F-2D8D-D8E0-179231A4EAD8}"/>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543530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صحافة الفيديو</a:t>
            </a:r>
            <a:endParaRPr kumimoji="0" lang="en-US" sz="40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290776" y="2596011"/>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32547" y="2790176"/>
            <a:ext cx="7668854" cy="126188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4400" b="1" i="0" u="none" strike="noStrike" kern="1200" cap="none" spc="0" normalizeH="0" baseline="0" noProof="0" dirty="0">
                <a:ln>
                  <a:noFill/>
                </a:ln>
                <a:solidFill>
                  <a:srgbClr val="0070C0"/>
                </a:solidFill>
                <a:effectLst/>
                <a:uLnTx/>
                <a:uFillTx/>
                <a:latin typeface="Tajawal Medium" panose="00000600000000000000" pitchFamily="2" charset="-78"/>
                <a:ea typeface="+mn-ea"/>
                <a:cs typeface="Tajawal Medium" panose="00000600000000000000" pitchFamily="2" charset="-78"/>
              </a:rPr>
              <a:t>قواعد إنتاج الفيديو</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pic>
        <p:nvPicPr>
          <p:cNvPr id="10" name="Picture 9">
            <a:extLst>
              <a:ext uri="{FF2B5EF4-FFF2-40B4-BE49-F238E27FC236}">
                <a16:creationId xmlns:a16="http://schemas.microsoft.com/office/drawing/2014/main" id="{7C081E19-F4B8-D38D-0718-4327C8DC4E4D}"/>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274944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إنتاج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403187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مد</a:t>
            </a:r>
            <a:r>
              <a:rPr lang="ar-EG" sz="3200" dirty="0">
                <a:solidFill>
                  <a:prstClr val="black"/>
                </a:solidFill>
                <a:latin typeface="Simplified Arabic" panose="02020603050405020304" pitchFamily="18" charset="-78"/>
                <a:cs typeface="Simplified Arabic" panose="02020603050405020304" pitchFamily="18" charset="-78"/>
              </a:rPr>
              <a:t>ته </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قصيرة مع ضرورة إيصال الرسالة المراد إيصالها منه</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يجب أن تكون الجمل داخله بخط واضح وقصيرة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استخدام المؤثرات الصوتية لكسر الملل خلال فترة العرض</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4A88C438-1DA1-9909-C46E-321F8BD77763}"/>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525838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إنتاج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53943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اختيار موسيقى ومؤثرات صوتية مناسبة لقضية الفيديو</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يكون صناعة الفيديو وإنتاجه ملائمًا للحدث</a:t>
            </a:r>
            <a:r>
              <a:rPr lang="en-US" sz="32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يعتمد على معلومة دقيقة وصورة دقيقة</a:t>
            </a:r>
            <a:r>
              <a:rPr lang="en-US" sz="3200" dirty="0">
                <a:solidFill>
                  <a:prstClr val="black"/>
                </a:solidFill>
                <a:latin typeface="Simplified Arabic" panose="02020603050405020304" pitchFamily="18" charset="-78"/>
                <a:cs typeface="Simplified Arabic" panose="02020603050405020304" pitchFamily="18" charset="-78"/>
              </a:rPr>
              <a:t>.</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cs typeface="Simplified Arabic" panose="02020603050405020304" pitchFamily="18" charset="-78"/>
              </a:rPr>
              <a:t>يجب أن يحيط بالموضوع من كافة جوانبه</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54377048-DBB2-61C4-7716-8E2BD3F0ED49}"/>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883138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50936" y="-42846"/>
            <a:ext cx="8509914" cy="1610200"/>
          </a:xfrm>
          <a:prstGeom prst="rect">
            <a:avLst/>
          </a:prstGeom>
        </p:spPr>
      </p:pic>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8680" y="2103192"/>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4232005" y="3174868"/>
            <a:ext cx="8079320" cy="769441"/>
          </a:xfrm>
          <a:prstGeom prst="rect">
            <a:avLst/>
          </a:prstGeom>
          <a:noFill/>
        </p:spPr>
        <p:txBody>
          <a:bodyPr wrap="square">
            <a:spAutoFit/>
          </a:bodyPr>
          <a:lstStyle/>
          <a:p>
            <a:pPr marR="0" lvl="0" algn="ctr" defTabSz="914400" rtl="1" eaLnBrk="1" fontAlgn="auto" latinLnBrk="0" hangingPunct="1">
              <a:lnSpc>
                <a:spcPct val="100000"/>
              </a:lnSpc>
              <a:spcBef>
                <a:spcPts val="0"/>
              </a:spcBef>
              <a:spcAft>
                <a:spcPts val="0"/>
              </a:spcAft>
              <a:buClrTx/>
              <a:buSzTx/>
              <a:tabLst/>
              <a:defRPr/>
            </a:pPr>
            <a:r>
              <a:rPr lang="ar-EG" sz="4400" b="1" dirty="0">
                <a:solidFill>
                  <a:srgbClr val="0070C0"/>
                </a:solidFill>
                <a:latin typeface="Simplified Arabic" panose="02020603050405020304" pitchFamily="18" charset="-78"/>
                <a:cs typeface="Simplified Arabic" panose="02020603050405020304" pitchFamily="18" charset="-78"/>
              </a:rPr>
              <a:t>أنواع الفيديو</a:t>
            </a:r>
          </a:p>
        </p:txBody>
      </p:sp>
      <p:sp>
        <p:nvSpPr>
          <p:cNvPr id="12" name="TextBox 11">
            <a:extLst>
              <a:ext uri="{FF2B5EF4-FFF2-40B4-BE49-F238E27FC236}">
                <a16:creationId xmlns:a16="http://schemas.microsoft.com/office/drawing/2014/main" id="{79B11E81-3FE2-5571-C5FB-F5E880C2B8E9}"/>
              </a:ext>
            </a:extLst>
          </p:cNvPr>
          <p:cNvSpPr txBox="1"/>
          <p:nvPr/>
        </p:nvSpPr>
        <p:spPr>
          <a:xfrm>
            <a:off x="2440788" y="600075"/>
            <a:ext cx="5560212" cy="707886"/>
          </a:xfrm>
          <a:prstGeom prst="rect">
            <a:avLst/>
          </a:prstGeom>
          <a:noFill/>
        </p:spPr>
        <p:txBody>
          <a:bodyPr wrap="square" rtlCol="0">
            <a:spAutoFit/>
          </a:bodyPr>
          <a:lstStyle/>
          <a:p>
            <a:pPr marR="0" lvl="0" algn="ctr" defTabSz="914400" rtl="1" eaLnBrk="1" fontAlgn="auto" latinLnBrk="0" hangingPunct="1">
              <a:lnSpc>
                <a:spcPct val="100000"/>
              </a:lnSpc>
              <a:spcBef>
                <a:spcPts val="0"/>
              </a:spcBef>
              <a:spcAft>
                <a:spcPts val="0"/>
              </a:spcAft>
              <a:buClrTx/>
              <a:buSzTx/>
              <a:tabLst/>
              <a:defRPr/>
            </a:pPr>
            <a:r>
              <a:rPr lang="ar-EG" sz="4000" b="1" dirty="0">
                <a:solidFill>
                  <a:schemeClr val="bg1"/>
                </a:solidFill>
                <a:latin typeface="Simplified Arabic" panose="02020603050405020304" pitchFamily="18" charset="-78"/>
                <a:cs typeface="Simplified Arabic" panose="02020603050405020304" pitchFamily="18" charset="-78"/>
              </a:rPr>
              <a:t>أنواع الفيديو</a:t>
            </a:r>
          </a:p>
        </p:txBody>
      </p:sp>
      <p:pic>
        <p:nvPicPr>
          <p:cNvPr id="7" name="Picture 6">
            <a:extLst>
              <a:ext uri="{FF2B5EF4-FFF2-40B4-BE49-F238E27FC236}">
                <a16:creationId xmlns:a16="http://schemas.microsoft.com/office/drawing/2014/main" id="{829267CC-B6A2-09D1-633B-2072A1E4F503}"/>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39429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35965"/>
            <a:ext cx="2411662" cy="2411662"/>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prstClr val="black"/>
                </a:solidFill>
                <a:latin typeface="Simplified Arabic" panose="02020603050405020304" pitchFamily="18" charset="-78"/>
                <a:cs typeface="Simplified Arabic" panose="02020603050405020304" pitchFamily="18" charset="-78"/>
              </a:rPr>
              <a:t>أنواع المواد المصورة (الفيديو) كالتالي: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الأخبار</a:t>
            </a:r>
            <a:r>
              <a:rPr lang="ar-EG" sz="3200" dirty="0">
                <a:solidFill>
                  <a:prstClr val="black"/>
                </a:solidFill>
                <a:latin typeface="Simplified Arabic" panose="02020603050405020304" pitchFamily="18" charset="-78"/>
                <a:cs typeface="Simplified Arabic" panose="02020603050405020304" pitchFamily="18" charset="-78"/>
              </a:rPr>
              <a:t>: هي تغطية حدث ما مثل انفجار أو مؤتمر أو تظاهرة وعرضها في شكلها المجرد، وتعرض فيه الحدث، المكان، الزمان، الأشخاص، والسبب، ويكون بشكل مختصر وهدفه عرض معلومة عن حدث ما قد وقع.</a:t>
            </a:r>
          </a:p>
        </p:txBody>
      </p:sp>
      <p:pic>
        <p:nvPicPr>
          <p:cNvPr id="10" name="Picture 9">
            <a:extLst>
              <a:ext uri="{FF2B5EF4-FFF2-40B4-BE49-F238E27FC236}">
                <a16:creationId xmlns:a16="http://schemas.microsoft.com/office/drawing/2014/main" id="{723741E3-FCDF-7B67-5394-E1FF6DDA7F0D}"/>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49087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أنواع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09461"/>
            <a:ext cx="2438166" cy="243816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التقرير الإخباري: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هي التغطية الصحفية الكاملة لحدث معين، مثل المؤتمرات، وجلسات الشعر، والندوات، والوقفات الاحتجاجية .. إلخ"، حيث يتم أخذ مقتطفات تلخص فكرة الحدث، بالإضافة إلى لقاء مع أحد أو مجموعة من المنظمين أو المسئولين عن هذا الحدث.</a:t>
            </a:r>
          </a:p>
        </p:txBody>
      </p:sp>
      <p:pic>
        <p:nvPicPr>
          <p:cNvPr id="10" name="Picture 9">
            <a:extLst>
              <a:ext uri="{FF2B5EF4-FFF2-40B4-BE49-F238E27FC236}">
                <a16:creationId xmlns:a16="http://schemas.microsoft.com/office/drawing/2014/main" id="{61378A9E-F6F0-4AB5-C408-8CDFF81A6450}"/>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300554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أنواع </a:t>
            </a: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49217"/>
            <a:ext cx="2398410" cy="2398410"/>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التقرير الخاص: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هي فكرة تخص الصحفي ابتكرها هو أو وجدها في طريقه، وقرر أن يعالجها من الزاوية التي يريدها، ولا يلاحظها الكثير.</a:t>
            </a:r>
          </a:p>
        </p:txBody>
      </p:sp>
      <p:pic>
        <p:nvPicPr>
          <p:cNvPr id="10" name="Picture 9">
            <a:extLst>
              <a:ext uri="{FF2B5EF4-FFF2-40B4-BE49-F238E27FC236}">
                <a16:creationId xmlns:a16="http://schemas.microsoft.com/office/drawing/2014/main" id="{3B29639C-6F1A-4D34-3412-F98164D6F13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140971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88973"/>
            <a:ext cx="2358653" cy="2358653"/>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403187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هناك مجموعة من المهارات التي يحتاجها صحفي الفيديو منها</a:t>
            </a:r>
            <a:r>
              <a:rPr lang="en-US" sz="3200" dirty="0">
                <a:solidFill>
                  <a:prstClr val="black"/>
                </a:solidFill>
                <a:latin typeface="Simplified Arabic" panose="02020603050405020304" pitchFamily="18" charset="-78"/>
                <a:cs typeface="Simplified Arabic" panose="02020603050405020304" pitchFamily="18" charset="-78"/>
              </a:rPr>
              <a:t> </a:t>
            </a:r>
            <a:r>
              <a:rPr lang="ar-EG" sz="3200" b="1" dirty="0">
                <a:solidFill>
                  <a:srgbClr val="24A9E1"/>
                </a:solidFill>
                <a:latin typeface="Simplified Arabic" panose="02020603050405020304" pitchFamily="18" charset="-78"/>
                <a:cs typeface="Simplified Arabic" panose="02020603050405020304" pitchFamily="18" charset="-78"/>
              </a:rPr>
              <a:t>البحث </a:t>
            </a:r>
            <a:r>
              <a:rPr lang="ar-EG" sz="3200" dirty="0">
                <a:solidFill>
                  <a:prstClr val="black"/>
                </a:solidFill>
                <a:latin typeface="Simplified Arabic" panose="02020603050405020304" pitchFamily="18" charset="-78"/>
                <a:cs typeface="Simplified Arabic" panose="02020603050405020304" pitchFamily="18" charset="-78"/>
              </a:rPr>
              <a:t>: </a:t>
            </a:r>
            <a:endParaRPr lang="en-US"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en-US"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يتوجب على الصحفي البحث عن الأفكار الخبرية التي تصلح لتقرير مصوّر، بالإضافة إلى تحديد زاوية المعالجة الفنيَة والبصرية لتلك القضية بشكل جديد لم يجر التطرق اليه من قبل.</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69FBB90A-3973-C152-EA25-447B89E1FE19}"/>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7914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885729"/>
            <a:ext cx="2361897" cy="2361897"/>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جودة القصَة: </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يجب أن تحتوي القصة على شخصيّة مؤثرة وبإمكانها تجسيد الحالة للموضوع الذي تتناوله، إضافة لتقديم قيمة خبرية للمشاهدين أو للجمهور المستهدف.</a:t>
            </a:r>
          </a:p>
        </p:txBody>
      </p:sp>
      <p:pic>
        <p:nvPicPr>
          <p:cNvPr id="10" name="Picture 9">
            <a:extLst>
              <a:ext uri="{FF2B5EF4-FFF2-40B4-BE49-F238E27FC236}">
                <a16:creationId xmlns:a16="http://schemas.microsoft.com/office/drawing/2014/main" id="{33AA04EA-87DC-7BA1-8F7A-2E11ADADFD5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906124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التصوير: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يتوجب أيضاً على الصحفي تعلّم المهارات الأساسية في التصوير واختيار الّلقطات المناسبة للقصة.</a:t>
            </a:r>
          </a:p>
        </p:txBody>
      </p:sp>
      <p:pic>
        <p:nvPicPr>
          <p:cNvPr id="10" name="Picture 9">
            <a:extLst>
              <a:ext uri="{FF2B5EF4-FFF2-40B4-BE49-F238E27FC236}">
                <a16:creationId xmlns:a16="http://schemas.microsoft.com/office/drawing/2014/main" id="{06C43698-5F24-09DA-48AD-E37952ED947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436935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الكتابة: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من خلال اختيار الجمل القصيرة وذات المغذى وعدم وضع الكلمات التي لا ضروري لها واختيار الكلمات البسيطة التي تناسب قصتك.</a:t>
            </a:r>
          </a:p>
        </p:txBody>
      </p:sp>
      <p:pic>
        <p:nvPicPr>
          <p:cNvPr id="10" name="Picture 9">
            <a:extLst>
              <a:ext uri="{FF2B5EF4-FFF2-40B4-BE49-F238E27FC236}">
                <a16:creationId xmlns:a16="http://schemas.microsoft.com/office/drawing/2014/main" id="{FDE20D33-C5D4-9C51-A4CC-F924D7D7F404}"/>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459248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المونتاج: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هو من إحدى المهارات الأساسيّة التي يجب على صحفي الفيديو التحلّي بها، من أجل ترتيب الفيديوهات الموجودة لديك.</a:t>
            </a:r>
          </a:p>
        </p:txBody>
      </p:sp>
      <p:pic>
        <p:nvPicPr>
          <p:cNvPr id="10" name="Picture 9">
            <a:extLst>
              <a:ext uri="{FF2B5EF4-FFF2-40B4-BE49-F238E27FC236}">
                <a16:creationId xmlns:a16="http://schemas.microsoft.com/office/drawing/2014/main" id="{B52B7B68-F3C9-69A0-A39A-E068FFE7B7B4}"/>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247759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مهارات صحفي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039" y="2596011"/>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3531655" y="1917371"/>
            <a:ext cx="8079320"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المدة الزمنية: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من المتعارف أنه يجب ألا تزيد مدة القصة عن 90 ثانية وكلما كانت المدة أقل، كلما كان ذلك أفضل، مع تنويع اللقطات لضمان بقاء المشاهد أمام قصتك حتى ينتهي.</a:t>
            </a:r>
          </a:p>
        </p:txBody>
      </p:sp>
      <p:pic>
        <p:nvPicPr>
          <p:cNvPr id="10" name="Picture 9">
            <a:extLst>
              <a:ext uri="{FF2B5EF4-FFF2-40B4-BE49-F238E27FC236}">
                <a16:creationId xmlns:a16="http://schemas.microsoft.com/office/drawing/2014/main" id="{5B9CC60E-CA7E-49DA-2A64-FF7F486D097A}"/>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103879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95306" y="2103192"/>
            <a:ext cx="2651616" cy="2651616"/>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22240" y="3120763"/>
            <a:ext cx="8079320" cy="769441"/>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4400" b="1" dirty="0">
                <a:solidFill>
                  <a:srgbClr val="24A9E1"/>
                </a:solidFill>
                <a:latin typeface="Simplified Arabic" panose="02020603050405020304" pitchFamily="18" charset="-78"/>
                <a:cs typeface="Simplified Arabic" panose="02020603050405020304" pitchFamily="18" charset="-78"/>
              </a:rPr>
              <a:t>أمثلة على صحافة الفيديو</a:t>
            </a: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FAA22D43-7FAF-930B-465D-33FE3886E650}"/>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377290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a:solidFill>
                  <a:srgbClr val="030303"/>
                </a:solidFill>
                <a:effectLst/>
                <a:latin typeface="YouTube Sans"/>
                <a:hlinkClick r:id="rId6"/>
              </a:rPr>
              <a:t>بر أمان «روحية».. 4 أجساد في روح واحدة</a:t>
            </a:r>
            <a:endParaRPr lang="ar-SY" sz="4400" b="1" i="0" dirty="0">
              <a:solidFill>
                <a:srgbClr val="030303"/>
              </a:solidFill>
              <a:effectLst/>
              <a:latin typeface="YouTube Sans"/>
            </a:endParaRPr>
          </a:p>
          <a:p>
            <a:endParaRPr lang="ar-EG" sz="4400" dirty="0"/>
          </a:p>
          <a:p>
            <a:endParaRPr lang="ar-EG" sz="4400" dirty="0"/>
          </a:p>
          <a:p>
            <a:pPr algn="ctr"/>
            <a:r>
              <a:rPr lang="ar-EG" sz="4400" b="1" dirty="0">
                <a:solidFill>
                  <a:srgbClr val="C00000"/>
                </a:solidFill>
              </a:rPr>
              <a:t>المصري اليوم </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C9B90546-89F9-C0D8-2560-07995C0A92F3}"/>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281787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a:solidFill>
                  <a:srgbClr val="030303"/>
                </a:solidFill>
                <a:effectLst/>
                <a:latin typeface="YouTube Sans"/>
                <a:hlinkClick r:id="rId6"/>
              </a:rPr>
              <a:t>مصر </a:t>
            </a:r>
            <a:r>
              <a:rPr lang="ar-SY" sz="4400" b="1" i="0" dirty="0" err="1">
                <a:solidFill>
                  <a:srgbClr val="030303"/>
                </a:solidFill>
                <a:effectLst/>
                <a:latin typeface="YouTube Sans"/>
                <a:hlinkClick r:id="rId6"/>
              </a:rPr>
              <a:t>والإمارات..السيسي</a:t>
            </a:r>
            <a:r>
              <a:rPr lang="ar-SY" sz="4400" b="1" i="0" dirty="0">
                <a:solidFill>
                  <a:srgbClr val="030303"/>
                </a:solidFill>
                <a:effectLst/>
                <a:latin typeface="YouTube Sans"/>
                <a:hlinkClick r:id="rId6"/>
              </a:rPr>
              <a:t> والشيخ محمد بن زايد يبحثان التطورات الإقليمية</a:t>
            </a:r>
            <a:endParaRPr lang="ar-SY" sz="4400" b="1" i="0" dirty="0">
              <a:solidFill>
                <a:srgbClr val="030303"/>
              </a:solidFill>
              <a:effectLst/>
              <a:latin typeface="YouTube Sans"/>
            </a:endParaRPr>
          </a:p>
          <a:p>
            <a:br>
              <a:rPr lang="ar-SY" sz="4400" dirty="0"/>
            </a:br>
            <a:endParaRPr lang="ar-EG" sz="4400" dirty="0"/>
          </a:p>
          <a:p>
            <a:pPr algn="ctr"/>
            <a:r>
              <a:rPr lang="ar-EG" sz="4400" b="1" dirty="0">
                <a:solidFill>
                  <a:srgbClr val="C00000"/>
                </a:solidFill>
              </a:rPr>
              <a:t>سكاي نيوز 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D4A37772-DE99-2233-6ED5-D041E917F189}"/>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3274166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صحافة 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1DA48BDE-6DB9-9CF4-0D01-69B90FDF1C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37" y="3120763"/>
            <a:ext cx="2252979" cy="2252979"/>
          </a:xfrm>
          <a:prstGeom prst="rect">
            <a:avLst/>
          </a:prstGeom>
        </p:spPr>
      </p:pic>
      <p:sp>
        <p:nvSpPr>
          <p:cNvPr id="11" name="TextBox 10">
            <a:extLst>
              <a:ext uri="{FF2B5EF4-FFF2-40B4-BE49-F238E27FC236}">
                <a16:creationId xmlns:a16="http://schemas.microsoft.com/office/drawing/2014/main" id="{C67ACB2B-0F3E-202F-BB48-FB410185C9EB}"/>
              </a:ext>
            </a:extLst>
          </p:cNvPr>
          <p:cNvSpPr txBox="1"/>
          <p:nvPr/>
        </p:nvSpPr>
        <p:spPr>
          <a:xfrm>
            <a:off x="2440788" y="2028616"/>
            <a:ext cx="8079320" cy="4832092"/>
          </a:xfrm>
          <a:prstGeom prst="rect">
            <a:avLst/>
          </a:prstGeom>
          <a:noFill/>
        </p:spPr>
        <p:txBody>
          <a:bodyPr wrap="square">
            <a:spAutoFit/>
          </a:bodyPr>
          <a:lstStyle/>
          <a:p>
            <a:pPr algn="r" rtl="1"/>
            <a:r>
              <a:rPr lang="ar-SY" sz="4400" b="1" i="0" dirty="0" err="1">
                <a:solidFill>
                  <a:srgbClr val="030303"/>
                </a:solidFill>
                <a:effectLst/>
                <a:latin typeface="YouTube Sans"/>
                <a:hlinkClick r:id="rId6"/>
              </a:rPr>
              <a:t>بايدن</a:t>
            </a:r>
            <a:r>
              <a:rPr lang="ar-SY" sz="4400" b="1" i="0" dirty="0">
                <a:solidFill>
                  <a:srgbClr val="030303"/>
                </a:solidFill>
                <a:effectLst/>
                <a:latin typeface="YouTube Sans"/>
                <a:hlinkClick r:id="rId6"/>
              </a:rPr>
              <a:t> مشيدا بالأميركيين من أصل أفريقي: أنا أبيض لكن أعرف أين تكمن القوة</a:t>
            </a:r>
            <a:endParaRPr lang="ar-SY" sz="4400" b="1" i="0" dirty="0">
              <a:solidFill>
                <a:srgbClr val="030303"/>
              </a:solidFill>
              <a:effectLst/>
              <a:latin typeface="YouTube Sans"/>
            </a:endParaRPr>
          </a:p>
          <a:p>
            <a:br>
              <a:rPr lang="ar-SY" sz="4400" dirty="0"/>
            </a:br>
            <a:endParaRPr lang="ar-EG" sz="4400" dirty="0"/>
          </a:p>
          <a:p>
            <a:pPr algn="ctr"/>
            <a:r>
              <a:rPr lang="ar-EG" sz="4400" b="1" dirty="0">
                <a:solidFill>
                  <a:srgbClr val="C00000"/>
                </a:solidFill>
              </a:rPr>
              <a:t>العربية</a:t>
            </a:r>
            <a:endParaRPr lang="en-US" sz="4400" b="1" dirty="0">
              <a:solidFill>
                <a:srgbClr val="C00000"/>
              </a:solidFill>
            </a:endParaRPr>
          </a:p>
          <a:p>
            <a:br>
              <a:rPr lang="ar-SY" sz="4400" dirty="0"/>
            </a:br>
            <a:endParaRPr lang="ar-EG" sz="44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86A3FBA5-DCF9-C719-3D65-399B8BAF7FC3}"/>
              </a:ext>
            </a:extLst>
          </p:cNvPr>
          <p:cNvPicPr>
            <a:picLocks noChangeAspect="1"/>
          </p:cNvPicPr>
          <p:nvPr/>
        </p:nvPicPr>
        <p:blipFill>
          <a:blip r:embed="rId7"/>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61151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3" name="Picture 12">
            <a:extLst>
              <a:ext uri="{FF2B5EF4-FFF2-40B4-BE49-F238E27FC236}">
                <a16:creationId xmlns:a16="http://schemas.microsoft.com/office/drawing/2014/main" id="{23AFD61C-3617-9397-7A82-212FBB2BF3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79334" y="1764850"/>
            <a:ext cx="3833431" cy="3833431"/>
          </a:xfrm>
          <a:prstGeom prst="rect">
            <a:avLst/>
          </a:prstGeom>
        </p:spPr>
      </p:pic>
      <p:pic>
        <p:nvPicPr>
          <p:cNvPr id="9" name="Picture 8">
            <a:extLst>
              <a:ext uri="{FF2B5EF4-FFF2-40B4-BE49-F238E27FC236}">
                <a16:creationId xmlns:a16="http://schemas.microsoft.com/office/drawing/2014/main" id="{63471EC2-E6B9-03A2-582B-638A857F6E8B}"/>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398098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72070" y="1917371"/>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البث المباشر (</a:t>
            </a:r>
            <a:r>
              <a:rPr lang="en-US" sz="3200" b="1" dirty="0">
                <a:solidFill>
                  <a:srgbClr val="24A9E1"/>
                </a:solidFill>
                <a:latin typeface="Simplified Arabic" panose="02020603050405020304" pitchFamily="18" charset="-78"/>
                <a:cs typeface="Simplified Arabic" panose="02020603050405020304" pitchFamily="18" charset="-78"/>
              </a:rPr>
              <a:t>live</a:t>
            </a:r>
            <a:r>
              <a:rPr lang="ar-EG" sz="3200" b="1" dirty="0">
                <a:solidFill>
                  <a:srgbClr val="24A9E1"/>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يعتبر خدمة تسمح لبروفايل ما، صفحة أو قناة بالتواصل مع متابعيها عن طريق الفيديو في الوقت الآني، دون الحاجة إلى أن يقوم المشاهد بتحميل المحتوى أو الاشتراك للحصول عليه</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580177D5-5917-251F-3932-35F2BF1842B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087307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72070" y="1917371"/>
            <a:ext cx="8138905" cy="353943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الفرق بين البث المباشر (</a:t>
            </a:r>
            <a:r>
              <a:rPr lang="en-US" sz="3200" b="1" dirty="0">
                <a:solidFill>
                  <a:srgbClr val="24A9E1"/>
                </a:solidFill>
                <a:latin typeface="Simplified Arabic" panose="02020603050405020304" pitchFamily="18" charset="-78"/>
                <a:cs typeface="Simplified Arabic" panose="02020603050405020304" pitchFamily="18" charset="-78"/>
              </a:rPr>
              <a:t>LIVE </a:t>
            </a:r>
            <a:r>
              <a:rPr lang="ar-EG" sz="3200" b="1" dirty="0">
                <a:solidFill>
                  <a:srgbClr val="24A9E1"/>
                </a:solidFill>
                <a:latin typeface="Simplified Arabic" panose="02020603050405020304" pitchFamily="18" charset="-78"/>
                <a:cs typeface="Simplified Arabic" panose="02020603050405020304" pitchFamily="18" charset="-78"/>
              </a:rPr>
              <a:t>) وخدمة بث </a:t>
            </a:r>
            <a:r>
              <a:rPr lang="en-US" sz="3200" b="1" dirty="0">
                <a:solidFill>
                  <a:srgbClr val="24A9E1"/>
                </a:solidFill>
                <a:latin typeface="Simplified Arabic" panose="02020603050405020304" pitchFamily="18" charset="-78"/>
                <a:cs typeface="Simplified Arabic" panose="02020603050405020304" pitchFamily="18" charset="-78"/>
              </a:rPr>
              <a:t>Streaming</a:t>
            </a: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solidFill>
                  <a:prstClr val="black"/>
                </a:solidFill>
                <a:latin typeface="Simplified Arabic" panose="02020603050405020304" pitchFamily="18" charset="-78"/>
                <a:cs typeface="Simplified Arabic" panose="02020603050405020304" pitchFamily="18" charset="-78"/>
              </a:rPr>
              <a:t>في البث المباشر</a:t>
            </a:r>
            <a:r>
              <a:rPr lang="en-US" sz="3200" dirty="0">
                <a:solidFill>
                  <a:prstClr val="black"/>
                </a:solidFill>
                <a:latin typeface="Simplified Arabic" panose="02020603050405020304" pitchFamily="18" charset="-78"/>
                <a:cs typeface="Simplified Arabic" panose="02020603050405020304" pitchFamily="18" charset="-78"/>
              </a:rPr>
              <a:t>LIVE </a:t>
            </a:r>
            <a:r>
              <a:rPr lang="ar-EG" sz="3200" dirty="0">
                <a:solidFill>
                  <a:prstClr val="black"/>
                </a:solidFill>
                <a:latin typeface="Simplified Arabic" panose="02020603050405020304" pitchFamily="18" charset="-78"/>
                <a:cs typeface="Simplified Arabic" panose="02020603050405020304" pitchFamily="18" charset="-78"/>
              </a:rPr>
              <a:t> تتم مشاهدة الفيديو في نفس الوقت الذي يتم فيه تسجيله، مما يتيح أن يتفاعل معدّ المحتوى مع مَن يشاهده والإجابة على التعليقات في وقتها.</a:t>
            </a: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B1365AD9-4E72-7506-2996-4DFDA8CC4BDA}"/>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360927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659929" y="2702467"/>
            <a:ext cx="8138905" cy="156966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على الرغم من كون البث المباشر </a:t>
            </a:r>
            <a:r>
              <a:rPr lang="en-US" sz="3200" dirty="0">
                <a:latin typeface="Simplified Arabic" panose="02020603050405020304" pitchFamily="18" charset="-78"/>
                <a:cs typeface="Simplified Arabic" panose="02020603050405020304" pitchFamily="18" charset="-78"/>
              </a:rPr>
              <a:t>live</a:t>
            </a:r>
            <a:r>
              <a:rPr lang="ar-EG" sz="3200" dirty="0">
                <a:latin typeface="Simplified Arabic" panose="02020603050405020304" pitchFamily="18" charset="-78"/>
                <a:cs typeface="Simplified Arabic" panose="02020603050405020304" pitchFamily="18" charset="-78"/>
              </a:rPr>
              <a:t> محتوى معدّ ليتم استهلاكه بشكل آني،</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إلا أنه يمكن الاحتفاظ به ضمن صفحة اليوميات </a:t>
            </a:r>
            <a:r>
              <a:rPr lang="en-US" sz="3200" dirty="0">
                <a:latin typeface="Simplified Arabic" panose="02020603050405020304" pitchFamily="18" charset="-78"/>
                <a:cs typeface="Simplified Arabic" panose="02020603050405020304" pitchFamily="18" charset="-78"/>
              </a:rPr>
              <a:t>time line </a:t>
            </a:r>
            <a:r>
              <a:rPr lang="ar-EG" sz="3200" dirty="0">
                <a:latin typeface="Simplified Arabic" panose="02020603050405020304" pitchFamily="18" charset="-78"/>
                <a:cs typeface="Simplified Arabic" panose="02020603050405020304" pitchFamily="18" charset="-78"/>
              </a:rPr>
              <a:t> كي يشاهده</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الآخرون فيما بعد.</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92E172FA-6016-AFC8-AE1E-10CE049196CC}"/>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336072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372463" y="1469703"/>
            <a:ext cx="8138905" cy="5509200"/>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يسبب الفيديو تفاعلاً أكبر</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انخفض عدد الإعجابات بالمنشورات بشكل كبير، وعدد المشاركات، إلا أن الصيغة الوحيدة التي شهدت ارتفاعاً في عدد المشاركات كانت الفيديو</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وتشير الإحصائيات إلى أن يوتيوب يحقق أكثر من 167 مليون مشاهدة يومية من دول الشرق الأوسط.</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6869D3AF-31C6-2C41-E5D3-C359FD11CEBB}"/>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3104083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52431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يعمل الفيديو على تقريبك من الجمهور</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من خلال البث المباشر يكون لدى العملاء المحتملين الفرصة للتعرف على صاحب الفيديو أكثر، مما يجعل الحوار أكثر ديناميكية، وكذلك يمكنك الإجابة على جميع التساؤلات في الوقت الآني مما يوفر الوقت كثيرًا.</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07F5DCA4-F885-2B39-26D9-CFA942A120B5}"/>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6857535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أسباب استخدام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03187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الفيديو يولد الثقة</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عندما تُظهر أنك مهتم بخبرة عميلك وتعبر عن انفتاحك للحوار معه، دون أي تعديل في الأسئلة، إجراء اقتصاصات وتحريرات، فإنك تزيد من مستوى الثقة لدى العملاء تجاه منتَجك.</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41ECDDAE-8DD3-357C-1696-19E30320BCE2}"/>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4119987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لا يتطلب البث المباشر أية استثمارات مادية، يكفي أن يكون لديك كاميرا تسجل بدقة عالية </a:t>
            </a:r>
            <a:r>
              <a:rPr lang="en-US" sz="3200" dirty="0">
                <a:latin typeface="Simplified Arabic" panose="02020603050405020304" pitchFamily="18" charset="-78"/>
                <a:cs typeface="Simplified Arabic" panose="02020603050405020304" pitchFamily="18" charset="-78"/>
              </a:rPr>
              <a:t>HD، </a:t>
            </a:r>
            <a:r>
              <a:rPr lang="ar-EG" sz="3200" dirty="0">
                <a:latin typeface="Simplified Arabic" panose="02020603050405020304" pitchFamily="18" charset="-78"/>
                <a:cs typeface="Simplified Arabic" panose="02020603050405020304" pitchFamily="18" charset="-78"/>
              </a:rPr>
              <a:t>واتصال بالإنترنت فقط، ولكن لإنتاج بث مباشر محترف يجب تطبيق عدة إجراءات منها... </a:t>
            </a:r>
            <a:endParaRPr lang="ar-EG" sz="3200"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C8DC78E8-F451-8992-88A4-E261D9CCDAD6}"/>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7240642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3046988"/>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الإضاءة: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يجب أن تختار بين الضوء الطبيعي والإضاءة الاصطناعية، ولكن في كلتا الحالتين، يجب التزام بعض الحذر حتى لا تكون الصور ضبابية وغير واضحة.</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40898090-58F0-0146-1AC8-D154A4A46FF6}"/>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006086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55454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الصوت: </a:t>
            </a:r>
          </a:p>
          <a:p>
            <a:pPr marR="0" lvl="0" algn="just" defTabSz="914400" rtl="1" eaLnBrk="1" fontAlgn="auto" latinLnBrk="0" hangingPunct="1">
              <a:lnSpc>
                <a:spcPct val="100000"/>
              </a:lnSpc>
              <a:spcBef>
                <a:spcPts val="0"/>
              </a:spcBef>
              <a:spcAft>
                <a:spcPts val="0"/>
              </a:spcAft>
              <a:buClrTx/>
              <a:buSzTx/>
              <a:tabLst/>
              <a:defRPr/>
            </a:pPr>
            <a:endParaRPr lang="ar-EG" sz="3200" b="1" dirty="0">
              <a:solidFill>
                <a:srgbClr val="24A9E1"/>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لا يهتم الكثير من الناس بمشاهدة فيديو سيء الجودة ولكن لا يمكننا الاعتماد على المبدأ ذاته فيما يتعلق بالصوت، حيث يعد الصوت عنصراً يؤثر كثيراً على فهم الموضوع.</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58B7D4CB-0D93-0869-4A90-CD3FA2F631A6}"/>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0658345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 إجراءات 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2062103"/>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الإنترنت المستقر:</a:t>
            </a:r>
          </a:p>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 </a:t>
            </a: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يجب أن تبدأ البث المباشر فقط إذا كنت تتمتع بشبكة إنترنت مستقرة وآمنة ويُفضل أن تكون بسرعة جيدة.</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901A77BF-DC43-01B4-979A-99CEAAA2D48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30981009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524315"/>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r>
              <a:rPr lang="ar-EG" sz="3200" b="1" dirty="0">
                <a:solidFill>
                  <a:srgbClr val="24A9E1"/>
                </a:solidFill>
                <a:latin typeface="Simplified Arabic" panose="02020603050405020304" pitchFamily="18" charset="-78"/>
                <a:cs typeface="Simplified Arabic" panose="02020603050405020304" pitchFamily="18" charset="-78"/>
              </a:rPr>
              <a:t>خطوات إجراء بث مباشر</a:t>
            </a:r>
            <a:r>
              <a:rPr lang="en-US" sz="3200" b="1" dirty="0">
                <a:solidFill>
                  <a:srgbClr val="24A9E1"/>
                </a:solidFill>
                <a:latin typeface="Simplified Arabic" panose="02020603050405020304" pitchFamily="18" charset="-78"/>
                <a:cs typeface="Simplified Arabic" panose="02020603050405020304" pitchFamily="18" charset="-78"/>
              </a:rPr>
              <a:t>LIVE </a:t>
            </a:r>
            <a:r>
              <a:rPr lang="ar-EG" sz="3200" b="1" dirty="0">
                <a:solidFill>
                  <a:srgbClr val="24A9E1"/>
                </a:solidFill>
                <a:latin typeface="Simplified Arabic" panose="02020603050405020304" pitchFamily="18" charset="-78"/>
                <a:cs typeface="Simplified Arabic" panose="02020603050405020304" pitchFamily="18" charset="-78"/>
              </a:rPr>
              <a:t> عبر فيس بوك: </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3200" dirty="0">
                <a:latin typeface="Simplified Arabic" panose="02020603050405020304" pitchFamily="18" charset="-78"/>
                <a:cs typeface="Simplified Arabic" panose="02020603050405020304" pitchFamily="18" charset="-78"/>
              </a:rPr>
              <a:t>في صفحة فيس بوك انقر على الخيار تحديث الحالة &gt; فيديو بث مباشر</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a:tabLst/>
              <a:defRPr/>
            </a:pPr>
            <a:r>
              <a:rPr lang="ar-EG" sz="3200" dirty="0">
                <a:latin typeface="Simplified Arabic" panose="02020603050405020304" pitchFamily="18" charset="-78"/>
                <a:cs typeface="Simplified Arabic" panose="02020603050405020304" pitchFamily="18" charset="-78"/>
              </a:rPr>
              <a:t>اختر الكاميرا التي سوف تستخدمها في البث أمامية أو خلفية إذا كنت تسجل باستخدام الجهاز المحمول.</a:t>
            </a:r>
          </a:p>
          <a:p>
            <a:pPr marR="0" lvl="0" algn="just" defTabSz="914400" rtl="1" eaLnBrk="1" fontAlgn="auto" latinLnBrk="0" hangingPunct="1">
              <a:lnSpc>
                <a:spcPct val="100000"/>
              </a:lnSpc>
              <a:spcBef>
                <a:spcPts val="0"/>
              </a:spcBef>
              <a:spcAft>
                <a:spcPts val="0"/>
              </a:spcAft>
              <a:buClrTx/>
              <a:buSzTx/>
              <a:tabLst/>
              <a:defRPr/>
            </a:pPr>
            <a:endParaRPr lang="ar-EG" sz="3200" dirty="0">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lang="ar-EG" sz="3200" dirty="0">
                <a:latin typeface="Simplified Arabic" panose="02020603050405020304" pitchFamily="18" charset="-78"/>
                <a:cs typeface="Simplified Arabic" panose="02020603050405020304" pitchFamily="18" charset="-78"/>
              </a:rPr>
              <a:t> </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20F41AC8-5534-828F-0C46-46D5D08882A7}"/>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4037287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4031873"/>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3200" dirty="0">
                <a:latin typeface="Simplified Arabic" panose="02020603050405020304" pitchFamily="18" charset="-78"/>
                <a:cs typeface="Simplified Arabic" panose="02020603050405020304" pitchFamily="18" charset="-78"/>
              </a:rPr>
              <a:t>إذا كانت الكاميرا لديك محظورة، تظهر لك رسالة أدناه تخبرك عن ذلك، قم بتمكين استخدام الكاميرا على المحمول.</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endParaRPr lang="ar-EG"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3"/>
              <a:tabLst/>
              <a:defRPr/>
            </a:pPr>
            <a:r>
              <a:rPr lang="ar-EG" sz="3200" dirty="0">
                <a:latin typeface="Simplified Arabic" panose="02020603050405020304" pitchFamily="18" charset="-78"/>
                <a:cs typeface="Simplified Arabic" panose="02020603050405020304" pitchFamily="18" charset="-78"/>
              </a:rPr>
              <a:t>الصورة التي سيتم بثها تظهر على خلفية الشاشة في علامة التبويب هذه، يمكنك وضع عنوان للبث الذي تقوم بتسجيله، وإعداد وصف مختصر للموضوع، بعد ذلك انقر فقط على بث مباشر</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27A9BD29-3CED-9F35-A90A-1714AC758135}"/>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8464831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01355" y="1907025"/>
            <a:ext cx="8138905" cy="3539430"/>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3200" dirty="0">
                <a:latin typeface="Simplified Arabic" panose="02020603050405020304" pitchFamily="18" charset="-78"/>
                <a:cs typeface="Simplified Arabic" panose="02020603050405020304" pitchFamily="18" charset="-78"/>
              </a:rPr>
              <a:t>سوف ترى عداً عكسياً يبدأ من 3 ثوانٍ قبل بدء البث المباشر بشكل عملي</a:t>
            </a:r>
            <a:r>
              <a:rPr lang="en-US" sz="3200" dirty="0">
                <a:latin typeface="Simplified Arabic" panose="02020603050405020304" pitchFamily="18" charset="-78"/>
                <a:cs typeface="Simplified Arabic" panose="02020603050405020304" pitchFamily="18" charset="-78"/>
              </a:rPr>
              <a:t>.</a:t>
            </a: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endParaRPr lang="en-US" sz="3200" dirty="0">
              <a:latin typeface="Simplified Arabic" panose="02020603050405020304" pitchFamily="18" charset="-78"/>
              <a:cs typeface="Simplified Arabic" panose="02020603050405020304" pitchFamily="18" charset="-78"/>
            </a:endParaRPr>
          </a:p>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5"/>
              <a:tabLst/>
              <a:defRPr/>
            </a:pPr>
            <a:r>
              <a:rPr lang="ar-EG" sz="3200" dirty="0">
                <a:latin typeface="Simplified Arabic" panose="02020603050405020304" pitchFamily="18" charset="-78"/>
                <a:cs typeface="Simplified Arabic" panose="02020603050405020304" pitchFamily="18" charset="-78"/>
              </a:rPr>
              <a:t>عندما ترغب بإيقاف التفاعل، يكفي النقر على إنهاء البث، بالقيام بذلك تحصل على ملخص لجميع التعليقات وعرض لجميع المستخدمين الذين شاركوا في هذا البث الحي والمباشر </a:t>
            </a:r>
            <a:r>
              <a:rPr lang="en-US" sz="3200" dirty="0">
                <a:latin typeface="Simplified Arabic" panose="02020603050405020304" pitchFamily="18" charset="-78"/>
                <a:cs typeface="Simplified Arabic" panose="02020603050405020304" pitchFamily="18" charset="-78"/>
              </a:rPr>
              <a:t>LIVE.</a:t>
            </a:r>
            <a:endParaRPr lang="ar-EG" sz="32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09C3B1DF-8E38-CCD8-68EF-81AE24697FB4}"/>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1402890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722783" y="551351"/>
            <a:ext cx="6944139"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البث المباشر</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live</a:t>
            </a:r>
            <a:r>
              <a:rPr lang="ar-EG" sz="4000" b="1" dirty="0">
                <a:solidFill>
                  <a:prstClr val="white"/>
                </a:solidFill>
                <a:latin typeface="Tajawal Medium" panose="00000600000000000000" pitchFamily="2" charset="-78"/>
                <a:cs typeface="Tajawal Medium" panose="00000600000000000000" pitchFamily="2" charset="-78"/>
              </a:rPr>
              <a:t>)</a:t>
            </a:r>
            <a:r>
              <a:rPr lang="en-US" sz="4000" b="1" dirty="0">
                <a:solidFill>
                  <a:prstClr val="white"/>
                </a:solidFill>
                <a:latin typeface="Tajawal Medium" panose="00000600000000000000" pitchFamily="2" charset="-78"/>
                <a:cs typeface="Tajawal Medium" panose="00000600000000000000" pitchFamily="2" charset="-78"/>
              </a:rPr>
              <a:t>  </a:t>
            </a:r>
            <a:r>
              <a:rPr lang="ar-EG" sz="4000" b="1" dirty="0">
                <a:solidFill>
                  <a:prstClr val="white"/>
                </a:solidFill>
                <a:latin typeface="Tajawal Medium" panose="00000600000000000000" pitchFamily="2" charset="-78"/>
                <a:cs typeface="Tajawal Medium" panose="00000600000000000000" pitchFamily="2" charset="-78"/>
              </a:rPr>
              <a:t>عبر 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الخامسة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1" name="TextBox 10">
            <a:extLst>
              <a:ext uri="{FF2B5EF4-FFF2-40B4-BE49-F238E27FC236}">
                <a16:creationId xmlns:a16="http://schemas.microsoft.com/office/drawing/2014/main" id="{C67ACB2B-0F3E-202F-BB48-FB410185C9EB}"/>
              </a:ext>
            </a:extLst>
          </p:cNvPr>
          <p:cNvSpPr txBox="1"/>
          <p:nvPr/>
        </p:nvSpPr>
        <p:spPr>
          <a:xfrm>
            <a:off x="3443074" y="2294125"/>
            <a:ext cx="8138905" cy="1569660"/>
          </a:xfrm>
          <a:prstGeom prst="rect">
            <a:avLst/>
          </a:prstGeom>
          <a:noFill/>
        </p:spPr>
        <p:txBody>
          <a:bodyPr wrap="square">
            <a:spAutoFit/>
          </a:bodyPr>
          <a:lstStyle/>
          <a:p>
            <a:pPr marL="514350" marR="0" lvl="0" indent="-514350" algn="just" defTabSz="914400" rtl="1" eaLnBrk="1" fontAlgn="auto" latinLnBrk="0" hangingPunct="1">
              <a:lnSpc>
                <a:spcPct val="100000"/>
              </a:lnSpc>
              <a:spcBef>
                <a:spcPts val="0"/>
              </a:spcBef>
              <a:spcAft>
                <a:spcPts val="0"/>
              </a:spcAft>
              <a:buClrTx/>
              <a:buSzTx/>
              <a:buFont typeface="+mj-lt"/>
              <a:buAutoNum type="arabicPeriod" startAt="7"/>
              <a:tabLst/>
              <a:defRPr/>
            </a:pPr>
            <a:r>
              <a:rPr lang="ar-EG" sz="3200" dirty="0">
                <a:latin typeface="Simplified Arabic" panose="02020603050405020304" pitchFamily="18" charset="-78"/>
                <a:cs typeface="Simplified Arabic" panose="02020603050405020304" pitchFamily="18" charset="-78"/>
              </a:rPr>
              <a:t>بعد إنهاء البث، يظهر الفيديو على صفحة اليوميات التايم لاين</a:t>
            </a:r>
            <a:r>
              <a:rPr lang="en-US" sz="3200" dirty="0">
                <a:latin typeface="Simplified Arabic" panose="02020603050405020304" pitchFamily="18" charset="-78"/>
                <a:cs typeface="Simplified Arabic" panose="02020603050405020304" pitchFamily="18" charset="-78"/>
              </a:rPr>
              <a:t> </a:t>
            </a:r>
            <a:r>
              <a:rPr lang="ar-EG" sz="3200" dirty="0">
                <a:latin typeface="Simplified Arabic" panose="02020603050405020304" pitchFamily="18" charset="-78"/>
                <a:cs typeface="Simplified Arabic" panose="02020603050405020304" pitchFamily="18" charset="-78"/>
              </a:rPr>
              <a:t>في الصفحة، يمكنك حذف هذا الفيديو أو تركه مخفياً بالنسبة لمَن لا يتابعك.</a:t>
            </a:r>
          </a:p>
        </p:txBody>
      </p:sp>
      <p:pic>
        <p:nvPicPr>
          <p:cNvPr id="12" name="Picture 11">
            <a:extLst>
              <a:ext uri="{FF2B5EF4-FFF2-40B4-BE49-F238E27FC236}">
                <a16:creationId xmlns:a16="http://schemas.microsoft.com/office/drawing/2014/main" id="{4DB31710-BDBC-D0E8-33C6-1A0D6A85D9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021" y="2762590"/>
            <a:ext cx="2570501" cy="2570501"/>
          </a:xfrm>
          <a:prstGeom prst="rect">
            <a:avLst/>
          </a:prstGeom>
        </p:spPr>
      </p:pic>
      <p:pic>
        <p:nvPicPr>
          <p:cNvPr id="9" name="Picture 8">
            <a:extLst>
              <a:ext uri="{FF2B5EF4-FFF2-40B4-BE49-F238E27FC236}">
                <a16:creationId xmlns:a16="http://schemas.microsoft.com/office/drawing/2014/main" id="{41DC9CF6-5AE1-68ED-1184-9C6B332D60B8}"/>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649631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pic>
        <p:nvPicPr>
          <p:cNvPr id="7" name="Picture 6">
            <a:extLst>
              <a:ext uri="{FF2B5EF4-FFF2-40B4-BE49-F238E27FC236}">
                <a16:creationId xmlns:a16="http://schemas.microsoft.com/office/drawing/2014/main" id="{CDDCA0EC-0238-C407-1618-77EAAD84440E}"/>
              </a:ext>
            </a:extLst>
          </p:cNvPr>
          <p:cNvPicPr>
            <a:picLocks noChangeAspect="1"/>
          </p:cNvPicPr>
          <p:nvPr/>
        </p:nvPicPr>
        <p:blipFill>
          <a:blip r:embed="rId6"/>
          <a:stretch>
            <a:fillRect/>
          </a:stretch>
        </p:blipFill>
        <p:spPr>
          <a:xfrm>
            <a:off x="260812" y="5263998"/>
            <a:ext cx="1575330" cy="157533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1527</TotalTime>
  <Words>1341</Words>
  <Application>Microsoft Office PowerPoint</Application>
  <PresentationFormat>Widescreen</PresentationFormat>
  <Paragraphs>202</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Simplified Arabic</vt:lpstr>
      <vt:lpstr>Tajawal ExtraBold</vt:lpstr>
      <vt:lpstr>Tajawal Medium</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49</cp:revision>
  <dcterms:created xsi:type="dcterms:W3CDTF">2021-08-03T13:03:26Z</dcterms:created>
  <dcterms:modified xsi:type="dcterms:W3CDTF">2024-05-18T07:49:31Z</dcterms:modified>
</cp:coreProperties>
</file>