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80" r:id="rId5"/>
    <p:sldId id="505" r:id="rId6"/>
    <p:sldId id="470" r:id="rId7"/>
    <p:sldId id="471" r:id="rId8"/>
    <p:sldId id="472" r:id="rId9"/>
    <p:sldId id="554" r:id="rId10"/>
    <p:sldId id="507" r:id="rId11"/>
    <p:sldId id="509" r:id="rId12"/>
    <p:sldId id="473" r:id="rId13"/>
    <p:sldId id="474" r:id="rId14"/>
    <p:sldId id="511" r:id="rId15"/>
    <p:sldId id="513" r:id="rId16"/>
    <p:sldId id="515" r:id="rId17"/>
    <p:sldId id="517" r:id="rId18"/>
    <p:sldId id="519" r:id="rId19"/>
    <p:sldId id="475" r:id="rId20"/>
    <p:sldId id="476" r:id="rId21"/>
    <p:sldId id="559" r:id="rId22"/>
    <p:sldId id="521" r:id="rId23"/>
    <p:sldId id="499" r:id="rId24"/>
    <p:sldId id="523" r:id="rId25"/>
    <p:sldId id="525" r:id="rId26"/>
    <p:sldId id="560" r:id="rId27"/>
    <p:sldId id="529" r:id="rId28"/>
    <p:sldId id="531" r:id="rId29"/>
    <p:sldId id="484" r:id="rId30"/>
    <p:sldId id="485" r:id="rId31"/>
    <p:sldId id="486" r:id="rId32"/>
    <p:sldId id="533" r:id="rId33"/>
    <p:sldId id="487" r:id="rId34"/>
    <p:sldId id="535" r:id="rId35"/>
    <p:sldId id="489" r:id="rId36"/>
    <p:sldId id="490" r:id="rId37"/>
    <p:sldId id="492" r:id="rId38"/>
    <p:sldId id="493" r:id="rId39"/>
    <p:sldId id="541" r:id="rId40"/>
    <p:sldId id="548" r:id="rId41"/>
    <p:sldId id="551" r:id="rId42"/>
    <p:sldId id="553" r:id="rId43"/>
    <p:sldId id="49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5"/>
            <p14:sldId id="470"/>
            <p14:sldId id="471"/>
            <p14:sldId id="472"/>
            <p14:sldId id="554"/>
            <p14:sldId id="507"/>
            <p14:sldId id="509"/>
            <p14:sldId id="473"/>
            <p14:sldId id="474"/>
            <p14:sldId id="511"/>
            <p14:sldId id="513"/>
            <p14:sldId id="515"/>
            <p14:sldId id="517"/>
            <p14:sldId id="519"/>
            <p14:sldId id="475"/>
            <p14:sldId id="476"/>
            <p14:sldId id="559"/>
            <p14:sldId id="521"/>
            <p14:sldId id="499"/>
            <p14:sldId id="523"/>
            <p14:sldId id="525"/>
            <p14:sldId id="560"/>
            <p14:sldId id="529"/>
            <p14:sldId id="531"/>
            <p14:sldId id="484"/>
            <p14:sldId id="485"/>
            <p14:sldId id="486"/>
            <p14:sldId id="533"/>
            <p14:sldId id="487"/>
            <p14:sldId id="535"/>
            <p14:sldId id="489"/>
            <p14:sldId id="490"/>
            <p14:sldId id="492"/>
            <p14:sldId id="493"/>
            <p14:sldId id="541"/>
            <p14:sldId id="548"/>
            <p14:sldId id="551"/>
            <p14:sldId id="553"/>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97" autoAdjust="0"/>
  </p:normalViewPr>
  <p:slideViewPr>
    <p:cSldViewPr snapToGrid="0">
      <p:cViewPr varScale="1">
        <p:scale>
          <a:sx n="75" d="100"/>
          <a:sy n="75" d="100"/>
        </p:scale>
        <p:origin x="110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						</a:t>
            </a: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555995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F5846297-7B2D-EE5F-480F-C5621DBF2CCE}"/>
              </a:ext>
            </a:extLst>
          </p:cNvPr>
          <p:cNvSpPr>
            <a:spLocks noGrp="1" noChangeArrowheads="1"/>
          </p:cNvSpPr>
          <p:nvPr>
            <p:ph type="sldNum" sz="quarter" idx="5"/>
          </p:nvPr>
        </p:nvSpPr>
        <p:spPr>
          <a:ln/>
        </p:spPr>
        <p:txBody>
          <a:bodyPr/>
          <a:lstStyle/>
          <a:p>
            <a:fld id="{A4DE8C75-4E83-46F8-9FA8-C1CD8C955DC7}" type="slidenum">
              <a:rPr lang="en-US" altLang="en-US"/>
              <a:pPr/>
              <a:t>3</a:t>
            </a:fld>
            <a:endParaRPr lang="en-US" altLang="en-US"/>
          </a:p>
        </p:txBody>
      </p:sp>
      <p:sp>
        <p:nvSpPr>
          <p:cNvPr id="407554" name="Rectangle 2">
            <a:extLst>
              <a:ext uri="{FF2B5EF4-FFF2-40B4-BE49-F238E27FC236}">
                <a16:creationId xmlns:a16="http://schemas.microsoft.com/office/drawing/2014/main" id="{0A537D0F-0E30-ED57-B98B-F42A7B330D72}"/>
              </a:ext>
            </a:extLst>
          </p:cNvPr>
          <p:cNvSpPr>
            <a:spLocks noGrp="1" noRot="1" noChangeAspect="1" noChangeArrowheads="1" noTextEdit="1"/>
          </p:cNvSpPr>
          <p:nvPr>
            <p:ph type="sldImg"/>
          </p:nvPr>
        </p:nvSpPr>
        <p:spPr>
          <a:ln/>
        </p:spPr>
      </p:sp>
      <p:sp>
        <p:nvSpPr>
          <p:cNvPr id="407555" name="Rectangle 3">
            <a:extLst>
              <a:ext uri="{FF2B5EF4-FFF2-40B4-BE49-F238E27FC236}">
                <a16:creationId xmlns:a16="http://schemas.microsoft.com/office/drawing/2014/main" id="{AE7488E6-7A33-A329-25DF-9A0E9AA370AD}"/>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AAA8C43C-EF2A-D60C-CB80-FA016B08331D}"/>
              </a:ext>
            </a:extLst>
          </p:cNvPr>
          <p:cNvSpPr>
            <a:spLocks noGrp="1" noChangeArrowheads="1"/>
          </p:cNvSpPr>
          <p:nvPr>
            <p:ph type="sldNum" sz="quarter" idx="5"/>
          </p:nvPr>
        </p:nvSpPr>
        <p:spPr>
          <a:ln/>
        </p:spPr>
        <p:txBody>
          <a:bodyPr/>
          <a:lstStyle/>
          <a:p>
            <a:fld id="{FBC68C30-3644-4083-BCED-722D0BAFF5D4}" type="slidenum">
              <a:rPr lang="en-US" altLang="en-US"/>
              <a:pPr/>
              <a:t>4</a:t>
            </a:fld>
            <a:endParaRPr lang="en-US" altLang="en-US"/>
          </a:p>
        </p:txBody>
      </p:sp>
      <p:sp>
        <p:nvSpPr>
          <p:cNvPr id="408578" name="Rectangle 2">
            <a:extLst>
              <a:ext uri="{FF2B5EF4-FFF2-40B4-BE49-F238E27FC236}">
                <a16:creationId xmlns:a16="http://schemas.microsoft.com/office/drawing/2014/main" id="{325CC5D5-98E2-CA0A-2F92-4D9AD1530AE1}"/>
              </a:ext>
            </a:extLst>
          </p:cNvPr>
          <p:cNvSpPr>
            <a:spLocks noGrp="1" noRot="1" noChangeAspect="1" noChangeArrowheads="1" noTextEdit="1"/>
          </p:cNvSpPr>
          <p:nvPr>
            <p:ph type="sldImg"/>
          </p:nvPr>
        </p:nvSpPr>
        <p:spPr>
          <a:ln/>
        </p:spPr>
      </p:sp>
      <p:sp>
        <p:nvSpPr>
          <p:cNvPr id="408579" name="Rectangle 3">
            <a:extLst>
              <a:ext uri="{FF2B5EF4-FFF2-40B4-BE49-F238E27FC236}">
                <a16:creationId xmlns:a16="http://schemas.microsoft.com/office/drawing/2014/main" id="{2F07F4D7-D848-D6E3-3277-28C870C09758}"/>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992720BF-4BE2-D990-5F49-B6093057E57D}"/>
              </a:ext>
            </a:extLst>
          </p:cNvPr>
          <p:cNvSpPr>
            <a:spLocks noGrp="1" noChangeArrowheads="1"/>
          </p:cNvSpPr>
          <p:nvPr>
            <p:ph type="sldNum" sz="quarter" idx="5"/>
          </p:nvPr>
        </p:nvSpPr>
        <p:spPr>
          <a:ln/>
        </p:spPr>
        <p:txBody>
          <a:bodyPr/>
          <a:lstStyle/>
          <a:p>
            <a:fld id="{5B0C2386-1C28-4E7D-A086-F6E60B9F2343}" type="slidenum">
              <a:rPr lang="en-US" altLang="en-US"/>
              <a:pPr/>
              <a:t>5</a:t>
            </a:fld>
            <a:endParaRPr lang="en-US" altLang="en-US"/>
          </a:p>
        </p:txBody>
      </p:sp>
      <p:sp>
        <p:nvSpPr>
          <p:cNvPr id="409602" name="Rectangle 2">
            <a:extLst>
              <a:ext uri="{FF2B5EF4-FFF2-40B4-BE49-F238E27FC236}">
                <a16:creationId xmlns:a16="http://schemas.microsoft.com/office/drawing/2014/main" id="{90FC088E-F45F-AA26-D693-0DE4B14B8927}"/>
              </a:ext>
            </a:extLst>
          </p:cNvPr>
          <p:cNvSpPr>
            <a:spLocks noGrp="1" noRot="1" noChangeAspect="1" noChangeArrowheads="1" noTextEdit="1"/>
          </p:cNvSpPr>
          <p:nvPr>
            <p:ph type="sldImg"/>
          </p:nvPr>
        </p:nvSpPr>
        <p:spPr>
          <a:ln/>
        </p:spPr>
      </p:sp>
      <p:sp>
        <p:nvSpPr>
          <p:cNvPr id="409603" name="Rectangle 3">
            <a:extLst>
              <a:ext uri="{FF2B5EF4-FFF2-40B4-BE49-F238E27FC236}">
                <a16:creationId xmlns:a16="http://schemas.microsoft.com/office/drawing/2014/main" id="{A70998EA-3315-7B89-F32E-CEB8C13DAD44}"/>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4345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66910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5102784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BCFE144E-F0BC-FD20-2CB4-E701540033FF}"/>
              </a:ext>
            </a:extLst>
          </p:cNvPr>
          <p:cNvSpPr>
            <a:spLocks noGrp="1" noChangeArrowheads="1"/>
          </p:cNvSpPr>
          <p:nvPr>
            <p:ph type="sldNum" sz="quarter" idx="5"/>
          </p:nvPr>
        </p:nvSpPr>
        <p:spPr>
          <a:ln/>
        </p:spPr>
        <p:txBody>
          <a:bodyPr/>
          <a:lstStyle/>
          <a:p>
            <a:fld id="{D7F346DF-65F6-4A48-8EBA-F161348C26CF}" type="slidenum">
              <a:rPr lang="en-US" altLang="en-US"/>
              <a:pPr/>
              <a:t>9</a:t>
            </a:fld>
            <a:endParaRPr lang="en-US" altLang="en-US"/>
          </a:p>
        </p:txBody>
      </p:sp>
      <p:sp>
        <p:nvSpPr>
          <p:cNvPr id="410626" name="Rectangle 2">
            <a:extLst>
              <a:ext uri="{FF2B5EF4-FFF2-40B4-BE49-F238E27FC236}">
                <a16:creationId xmlns:a16="http://schemas.microsoft.com/office/drawing/2014/main" id="{9F675366-D9D3-1212-9EFF-9A3B2C93AFD4}"/>
              </a:ext>
            </a:extLst>
          </p:cNvPr>
          <p:cNvSpPr>
            <a:spLocks noGrp="1" noRot="1" noChangeAspect="1" noChangeArrowheads="1" noTextEdit="1"/>
          </p:cNvSpPr>
          <p:nvPr>
            <p:ph type="sldImg"/>
          </p:nvPr>
        </p:nvSpPr>
        <p:spPr>
          <a:ln/>
        </p:spPr>
      </p:sp>
      <p:sp>
        <p:nvSpPr>
          <p:cNvPr id="410627" name="Rectangle 3">
            <a:extLst>
              <a:ext uri="{FF2B5EF4-FFF2-40B4-BE49-F238E27FC236}">
                <a16:creationId xmlns:a16="http://schemas.microsoft.com/office/drawing/2014/main" id="{CD311DD2-004D-98F8-D953-5C2CB7D34392}"/>
              </a:ext>
            </a:extLst>
          </p:cNvPr>
          <p:cNvSpPr>
            <a:spLocks noGrp="1" noChangeArrowheads="1"/>
          </p:cNvSpPr>
          <p:nvPr>
            <p:ph type="body" idx="1"/>
          </p:nvPr>
        </p:nvSpPr>
        <p:spPr/>
        <p:txBody>
          <a:bodyPr/>
          <a:lstStyle/>
          <a:p>
            <a:pPr algn="r" rtl="1"/>
            <a:endParaRPr lang="en-US" altLang="en-US" b="1"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F4920196-BBAB-D097-3B5D-50EBFE6BA231}"/>
              </a:ext>
            </a:extLst>
          </p:cNvPr>
          <p:cNvSpPr>
            <a:spLocks noGrp="1" noChangeArrowheads="1"/>
          </p:cNvSpPr>
          <p:nvPr>
            <p:ph type="sldNum" sz="quarter" idx="5"/>
          </p:nvPr>
        </p:nvSpPr>
        <p:spPr>
          <a:ln/>
        </p:spPr>
        <p:txBody>
          <a:bodyPr/>
          <a:lstStyle/>
          <a:p>
            <a:fld id="{4BB0B47C-1E1B-40E5-9049-0898B3B5E151}" type="slidenum">
              <a:rPr lang="en-US" altLang="en-US"/>
              <a:pPr/>
              <a:t>10</a:t>
            </a:fld>
            <a:endParaRPr lang="en-US" altLang="en-US"/>
          </a:p>
        </p:txBody>
      </p:sp>
      <p:sp>
        <p:nvSpPr>
          <p:cNvPr id="411650" name="Rectangle 2">
            <a:extLst>
              <a:ext uri="{FF2B5EF4-FFF2-40B4-BE49-F238E27FC236}">
                <a16:creationId xmlns:a16="http://schemas.microsoft.com/office/drawing/2014/main" id="{582AF769-AB7A-DC7C-80B2-3CB934D5B178}"/>
              </a:ext>
            </a:extLst>
          </p:cNvPr>
          <p:cNvSpPr>
            <a:spLocks noGrp="1" noRot="1" noChangeAspect="1" noChangeArrowheads="1" noTextEdit="1"/>
          </p:cNvSpPr>
          <p:nvPr>
            <p:ph type="sldImg"/>
          </p:nvPr>
        </p:nvSpPr>
        <p:spPr>
          <a:ln/>
        </p:spPr>
      </p:sp>
      <p:sp>
        <p:nvSpPr>
          <p:cNvPr id="411651" name="Rectangle 3">
            <a:extLst>
              <a:ext uri="{FF2B5EF4-FFF2-40B4-BE49-F238E27FC236}">
                <a16:creationId xmlns:a16="http://schemas.microsoft.com/office/drawing/2014/main" id="{651D8241-D06E-906E-3EF5-85034EAC1103}"/>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33047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659737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869126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862145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027110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1EE96022-3B08-2BAA-3F83-2A43D2169B8C}"/>
              </a:ext>
            </a:extLst>
          </p:cNvPr>
          <p:cNvSpPr>
            <a:spLocks noGrp="1" noChangeArrowheads="1"/>
          </p:cNvSpPr>
          <p:nvPr>
            <p:ph type="sldNum" sz="quarter" idx="5"/>
          </p:nvPr>
        </p:nvSpPr>
        <p:spPr>
          <a:ln/>
        </p:spPr>
        <p:txBody>
          <a:bodyPr/>
          <a:lstStyle/>
          <a:p>
            <a:fld id="{98880E60-9A77-400E-B1F1-5F5201F9CCFB}" type="slidenum">
              <a:rPr lang="en-US" altLang="en-US"/>
              <a:pPr/>
              <a:t>16</a:t>
            </a:fld>
            <a:endParaRPr lang="en-US" altLang="en-US"/>
          </a:p>
        </p:txBody>
      </p:sp>
      <p:sp>
        <p:nvSpPr>
          <p:cNvPr id="412674" name="Rectangle 2">
            <a:extLst>
              <a:ext uri="{FF2B5EF4-FFF2-40B4-BE49-F238E27FC236}">
                <a16:creationId xmlns:a16="http://schemas.microsoft.com/office/drawing/2014/main" id="{6C492C77-4E90-E87C-4EB5-C84DA570051F}"/>
              </a:ext>
            </a:extLst>
          </p:cNvPr>
          <p:cNvSpPr>
            <a:spLocks noGrp="1" noRot="1" noChangeAspect="1" noChangeArrowheads="1" noTextEdit="1"/>
          </p:cNvSpPr>
          <p:nvPr>
            <p:ph type="sldImg"/>
          </p:nvPr>
        </p:nvSpPr>
        <p:spPr>
          <a:ln/>
        </p:spPr>
      </p:sp>
      <p:sp>
        <p:nvSpPr>
          <p:cNvPr id="412675" name="Rectangle 3">
            <a:extLst>
              <a:ext uri="{FF2B5EF4-FFF2-40B4-BE49-F238E27FC236}">
                <a16:creationId xmlns:a16="http://schemas.microsoft.com/office/drawing/2014/main" id="{4DE7A62E-A7A6-5D51-8A41-12DCEEFE333C}"/>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225E3566-F855-740C-84F2-EB09AF87654B}"/>
              </a:ext>
            </a:extLst>
          </p:cNvPr>
          <p:cNvSpPr>
            <a:spLocks noGrp="1" noChangeArrowheads="1"/>
          </p:cNvSpPr>
          <p:nvPr>
            <p:ph type="sldNum" sz="quarter" idx="5"/>
          </p:nvPr>
        </p:nvSpPr>
        <p:spPr>
          <a:ln/>
        </p:spPr>
        <p:txBody>
          <a:bodyPr/>
          <a:lstStyle/>
          <a:p>
            <a:fld id="{1E4FFB75-7563-4183-A25E-B103209FA1B6}" type="slidenum">
              <a:rPr lang="en-US" altLang="en-US"/>
              <a:pPr/>
              <a:t>17</a:t>
            </a:fld>
            <a:endParaRPr lang="en-US" altLang="en-US"/>
          </a:p>
        </p:txBody>
      </p:sp>
      <p:sp>
        <p:nvSpPr>
          <p:cNvPr id="413698" name="Rectangle 2">
            <a:extLst>
              <a:ext uri="{FF2B5EF4-FFF2-40B4-BE49-F238E27FC236}">
                <a16:creationId xmlns:a16="http://schemas.microsoft.com/office/drawing/2014/main" id="{5863407C-356E-953A-E1B8-A4624CB9E26C}"/>
              </a:ext>
            </a:extLst>
          </p:cNvPr>
          <p:cNvSpPr>
            <a:spLocks noGrp="1" noRot="1" noChangeAspect="1" noChangeArrowheads="1" noTextEdit="1"/>
          </p:cNvSpPr>
          <p:nvPr>
            <p:ph type="sldImg"/>
          </p:nvPr>
        </p:nvSpPr>
        <p:spPr>
          <a:ln/>
        </p:spPr>
      </p:sp>
      <p:sp>
        <p:nvSpPr>
          <p:cNvPr id="413699" name="Rectangle 3">
            <a:extLst>
              <a:ext uri="{FF2B5EF4-FFF2-40B4-BE49-F238E27FC236}">
                <a16:creationId xmlns:a16="http://schemas.microsoft.com/office/drawing/2014/main" id="{4A7CE6CB-4377-F0C3-BB4C-602B822C30E6}"/>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131681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111502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EAE19F2C-68B0-695A-754C-28E68BDDC53E}"/>
              </a:ext>
            </a:extLst>
          </p:cNvPr>
          <p:cNvSpPr>
            <a:spLocks noGrp="1" noChangeArrowheads="1"/>
          </p:cNvSpPr>
          <p:nvPr>
            <p:ph type="sldNum" sz="quarter" idx="5"/>
          </p:nvPr>
        </p:nvSpPr>
        <p:spPr>
          <a:ln/>
        </p:spPr>
        <p:txBody>
          <a:bodyPr/>
          <a:lstStyle/>
          <a:p>
            <a:fld id="{9516E4C6-614D-42D1-990F-5FBD0E82B49F}" type="slidenum">
              <a:rPr lang="en-US" altLang="en-US"/>
              <a:pPr/>
              <a:t>20</a:t>
            </a:fld>
            <a:endParaRPr lang="en-US" altLang="en-US"/>
          </a:p>
        </p:txBody>
      </p:sp>
      <p:sp>
        <p:nvSpPr>
          <p:cNvPr id="415746" name="Rectangle 2">
            <a:extLst>
              <a:ext uri="{FF2B5EF4-FFF2-40B4-BE49-F238E27FC236}">
                <a16:creationId xmlns:a16="http://schemas.microsoft.com/office/drawing/2014/main" id="{6D5B33FC-6734-72D6-7C15-46885B6FBC25}"/>
              </a:ext>
            </a:extLst>
          </p:cNvPr>
          <p:cNvSpPr>
            <a:spLocks noGrp="1" noRot="1" noChangeAspect="1" noChangeArrowheads="1" noTextEdit="1"/>
          </p:cNvSpPr>
          <p:nvPr>
            <p:ph type="sldImg"/>
          </p:nvPr>
        </p:nvSpPr>
        <p:spPr>
          <a:ln/>
        </p:spPr>
      </p:sp>
      <p:sp>
        <p:nvSpPr>
          <p:cNvPr id="415747" name="Rectangle 3">
            <a:extLst>
              <a:ext uri="{FF2B5EF4-FFF2-40B4-BE49-F238E27FC236}">
                <a16:creationId xmlns:a16="http://schemas.microsoft.com/office/drawing/2014/main" id="{69677F99-D0E4-5ECA-18EB-E0EFDE1D2433}"/>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BCA190C3-B662-7EF4-6889-C753BA545DD7}"/>
              </a:ext>
            </a:extLst>
          </p:cNvPr>
          <p:cNvSpPr>
            <a:spLocks noGrp="1" noChangeArrowheads="1"/>
          </p:cNvSpPr>
          <p:nvPr>
            <p:ph type="sldNum" sz="quarter" idx="5"/>
          </p:nvPr>
        </p:nvSpPr>
        <p:spPr>
          <a:ln/>
        </p:spPr>
        <p:txBody>
          <a:bodyPr/>
          <a:lstStyle/>
          <a:p>
            <a:fld id="{39876DA5-1212-4ED4-9325-61084E183303}" type="slidenum">
              <a:rPr lang="en-US" altLang="en-US"/>
              <a:pPr/>
              <a:t>21</a:t>
            </a:fld>
            <a:endParaRPr lang="en-US" altLang="en-US"/>
          </a:p>
        </p:txBody>
      </p:sp>
      <p:sp>
        <p:nvSpPr>
          <p:cNvPr id="460802" name="Rectangle 2">
            <a:extLst>
              <a:ext uri="{FF2B5EF4-FFF2-40B4-BE49-F238E27FC236}">
                <a16:creationId xmlns:a16="http://schemas.microsoft.com/office/drawing/2014/main" id="{AF70120F-E191-0A24-A946-32E2CDBF1402}"/>
              </a:ext>
            </a:extLst>
          </p:cNvPr>
          <p:cNvSpPr>
            <a:spLocks noGrp="1" noRot="1" noChangeAspect="1" noChangeArrowheads="1" noTextEdit="1"/>
          </p:cNvSpPr>
          <p:nvPr>
            <p:ph type="sldImg"/>
          </p:nvPr>
        </p:nvSpPr>
        <p:spPr>
          <a:ln/>
        </p:spPr>
      </p:sp>
      <p:sp>
        <p:nvSpPr>
          <p:cNvPr id="460803" name="Rectangle 3">
            <a:extLst>
              <a:ext uri="{FF2B5EF4-FFF2-40B4-BE49-F238E27FC236}">
                <a16:creationId xmlns:a16="http://schemas.microsoft.com/office/drawing/2014/main" id="{A4B461B8-5EF7-D1A0-4842-005304876E07}"/>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EBF8F1A4-36EB-A658-6BE3-C16B5D3EC1F4}"/>
              </a:ext>
            </a:extLst>
          </p:cNvPr>
          <p:cNvSpPr>
            <a:spLocks noGrp="1" noChangeArrowheads="1"/>
          </p:cNvSpPr>
          <p:nvPr>
            <p:ph type="sldNum" sz="quarter" idx="5"/>
          </p:nvPr>
        </p:nvSpPr>
        <p:spPr>
          <a:ln/>
        </p:spPr>
        <p:txBody>
          <a:bodyPr/>
          <a:lstStyle/>
          <a:p>
            <a:fld id="{2B64D3B1-E66A-408F-8BC5-050E41DC403C}" type="slidenum">
              <a:rPr lang="en-US" altLang="en-US"/>
              <a:pPr/>
              <a:t>22</a:t>
            </a:fld>
            <a:endParaRPr lang="en-US" altLang="en-US"/>
          </a:p>
        </p:txBody>
      </p:sp>
      <p:sp>
        <p:nvSpPr>
          <p:cNvPr id="463874" name="Rectangle 2">
            <a:extLst>
              <a:ext uri="{FF2B5EF4-FFF2-40B4-BE49-F238E27FC236}">
                <a16:creationId xmlns:a16="http://schemas.microsoft.com/office/drawing/2014/main" id="{70D156F1-FFE6-7C13-DE30-B2554F088F43}"/>
              </a:ext>
            </a:extLst>
          </p:cNvPr>
          <p:cNvSpPr>
            <a:spLocks noGrp="1" noRot="1" noChangeAspect="1" noChangeArrowheads="1" noTextEdit="1"/>
          </p:cNvSpPr>
          <p:nvPr>
            <p:ph type="sldImg"/>
          </p:nvPr>
        </p:nvSpPr>
        <p:spPr>
          <a:ln/>
        </p:spPr>
      </p:sp>
      <p:sp>
        <p:nvSpPr>
          <p:cNvPr id="463875" name="Rectangle 3">
            <a:extLst>
              <a:ext uri="{FF2B5EF4-FFF2-40B4-BE49-F238E27FC236}">
                <a16:creationId xmlns:a16="http://schemas.microsoft.com/office/drawing/2014/main" id="{20BF798D-C3E2-6737-B0D3-1996AB0176ED}"/>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172BBCC3-4A0F-8CF6-C11D-BADC9D3EEFA4}"/>
              </a:ext>
            </a:extLst>
          </p:cNvPr>
          <p:cNvSpPr>
            <a:spLocks noGrp="1" noChangeArrowheads="1"/>
          </p:cNvSpPr>
          <p:nvPr>
            <p:ph type="sldNum" sz="quarter" idx="5"/>
          </p:nvPr>
        </p:nvSpPr>
        <p:spPr>
          <a:ln/>
        </p:spPr>
        <p:txBody>
          <a:bodyPr/>
          <a:lstStyle/>
          <a:p>
            <a:fld id="{F0A5781D-C950-4B17-9A15-DC2D6C20DBAD}" type="slidenum">
              <a:rPr lang="en-US" altLang="en-US"/>
              <a:pPr/>
              <a:t>23</a:t>
            </a:fld>
            <a:endParaRPr lang="en-US" altLang="en-US"/>
          </a:p>
        </p:txBody>
      </p:sp>
      <p:sp>
        <p:nvSpPr>
          <p:cNvPr id="418818" name="Rectangle 2">
            <a:extLst>
              <a:ext uri="{FF2B5EF4-FFF2-40B4-BE49-F238E27FC236}">
                <a16:creationId xmlns:a16="http://schemas.microsoft.com/office/drawing/2014/main" id="{7794B192-C459-1188-6AF4-A3B7C6DB8D6E}"/>
              </a:ext>
            </a:extLst>
          </p:cNvPr>
          <p:cNvSpPr>
            <a:spLocks noGrp="1" noRot="1" noChangeAspect="1" noChangeArrowheads="1" noTextEdit="1"/>
          </p:cNvSpPr>
          <p:nvPr>
            <p:ph type="sldImg"/>
          </p:nvPr>
        </p:nvSpPr>
        <p:spPr>
          <a:ln/>
        </p:spPr>
      </p:sp>
      <p:sp>
        <p:nvSpPr>
          <p:cNvPr id="418819" name="Rectangle 3">
            <a:extLst>
              <a:ext uri="{FF2B5EF4-FFF2-40B4-BE49-F238E27FC236}">
                <a16:creationId xmlns:a16="http://schemas.microsoft.com/office/drawing/2014/main" id="{34CCDE28-D475-65BD-CA83-E7123D975A76}"/>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573507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D764FF40-431D-5C62-FD36-DD5DA19F3314}"/>
              </a:ext>
            </a:extLst>
          </p:cNvPr>
          <p:cNvSpPr>
            <a:spLocks noGrp="1" noChangeArrowheads="1"/>
          </p:cNvSpPr>
          <p:nvPr>
            <p:ph type="sldNum" sz="quarter" idx="5"/>
          </p:nvPr>
        </p:nvSpPr>
        <p:spPr>
          <a:ln/>
        </p:spPr>
        <p:txBody>
          <a:bodyPr/>
          <a:lstStyle/>
          <a:p>
            <a:fld id="{1D11C90F-3486-4AE8-9FF9-D83B90A84996}" type="slidenum">
              <a:rPr lang="en-US" altLang="en-US"/>
              <a:pPr/>
              <a:t>25</a:t>
            </a:fld>
            <a:endParaRPr lang="en-US" altLang="en-US"/>
          </a:p>
        </p:txBody>
      </p:sp>
      <p:sp>
        <p:nvSpPr>
          <p:cNvPr id="471042" name="Rectangle 2">
            <a:extLst>
              <a:ext uri="{FF2B5EF4-FFF2-40B4-BE49-F238E27FC236}">
                <a16:creationId xmlns:a16="http://schemas.microsoft.com/office/drawing/2014/main" id="{28CEFD6F-749B-DA99-3BAF-482B6C3892CC}"/>
              </a:ext>
            </a:extLst>
          </p:cNvPr>
          <p:cNvSpPr>
            <a:spLocks noGrp="1" noRot="1" noChangeAspect="1" noChangeArrowheads="1" noTextEdit="1"/>
          </p:cNvSpPr>
          <p:nvPr>
            <p:ph type="sldImg"/>
          </p:nvPr>
        </p:nvSpPr>
        <p:spPr>
          <a:ln/>
        </p:spPr>
      </p:sp>
      <p:sp>
        <p:nvSpPr>
          <p:cNvPr id="471043" name="Rectangle 3">
            <a:extLst>
              <a:ext uri="{FF2B5EF4-FFF2-40B4-BE49-F238E27FC236}">
                <a16:creationId xmlns:a16="http://schemas.microsoft.com/office/drawing/2014/main" id="{1DBC0C71-83AB-E097-F769-0DDDA8560D29}"/>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13130E4E-2004-F83A-5CDC-09CDBCFB3A76}"/>
              </a:ext>
            </a:extLst>
          </p:cNvPr>
          <p:cNvSpPr>
            <a:spLocks noGrp="1" noChangeArrowheads="1"/>
          </p:cNvSpPr>
          <p:nvPr>
            <p:ph type="sldNum" sz="quarter" idx="5"/>
          </p:nvPr>
        </p:nvSpPr>
        <p:spPr>
          <a:ln/>
        </p:spPr>
        <p:txBody>
          <a:bodyPr/>
          <a:lstStyle/>
          <a:p>
            <a:fld id="{2575AED7-DFD5-4B60-9042-370810409A36}" type="slidenum">
              <a:rPr lang="en-US" altLang="en-US"/>
              <a:pPr/>
              <a:t>26</a:t>
            </a:fld>
            <a:endParaRPr lang="en-US" altLang="en-US"/>
          </a:p>
        </p:txBody>
      </p:sp>
      <p:sp>
        <p:nvSpPr>
          <p:cNvPr id="421890" name="Rectangle 2">
            <a:extLst>
              <a:ext uri="{FF2B5EF4-FFF2-40B4-BE49-F238E27FC236}">
                <a16:creationId xmlns:a16="http://schemas.microsoft.com/office/drawing/2014/main" id="{2F833593-122E-2FFC-3B06-6EB8D2433EAE}"/>
              </a:ext>
            </a:extLst>
          </p:cNvPr>
          <p:cNvSpPr>
            <a:spLocks noGrp="1" noRot="1" noChangeAspect="1" noChangeArrowheads="1" noTextEdit="1"/>
          </p:cNvSpPr>
          <p:nvPr>
            <p:ph type="sldImg"/>
          </p:nvPr>
        </p:nvSpPr>
        <p:spPr>
          <a:ln/>
        </p:spPr>
      </p:sp>
      <p:sp>
        <p:nvSpPr>
          <p:cNvPr id="421891" name="Rectangle 3">
            <a:extLst>
              <a:ext uri="{FF2B5EF4-FFF2-40B4-BE49-F238E27FC236}">
                <a16:creationId xmlns:a16="http://schemas.microsoft.com/office/drawing/2014/main" id="{E9D46614-F99B-E27E-E709-BDB531BF03FC}"/>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E7D735FF-1DB4-7C57-0272-AD81384A30A7}"/>
              </a:ext>
            </a:extLst>
          </p:cNvPr>
          <p:cNvSpPr>
            <a:spLocks noGrp="1" noChangeArrowheads="1"/>
          </p:cNvSpPr>
          <p:nvPr>
            <p:ph type="sldNum" sz="quarter" idx="5"/>
          </p:nvPr>
        </p:nvSpPr>
        <p:spPr>
          <a:ln/>
        </p:spPr>
        <p:txBody>
          <a:bodyPr/>
          <a:lstStyle/>
          <a:p>
            <a:fld id="{736E8769-8631-46D6-8460-AEC5A1EA21DE}" type="slidenum">
              <a:rPr lang="en-US" altLang="en-US"/>
              <a:pPr/>
              <a:t>27</a:t>
            </a:fld>
            <a:endParaRPr lang="en-US" altLang="en-US"/>
          </a:p>
        </p:txBody>
      </p:sp>
      <p:sp>
        <p:nvSpPr>
          <p:cNvPr id="422914" name="Rectangle 2">
            <a:extLst>
              <a:ext uri="{FF2B5EF4-FFF2-40B4-BE49-F238E27FC236}">
                <a16:creationId xmlns:a16="http://schemas.microsoft.com/office/drawing/2014/main" id="{6534793B-18D6-EC5F-07D8-F370319928A9}"/>
              </a:ext>
            </a:extLst>
          </p:cNvPr>
          <p:cNvSpPr>
            <a:spLocks noGrp="1" noRot="1" noChangeAspect="1" noChangeArrowheads="1" noTextEdit="1"/>
          </p:cNvSpPr>
          <p:nvPr>
            <p:ph type="sldImg"/>
          </p:nvPr>
        </p:nvSpPr>
        <p:spPr>
          <a:ln/>
        </p:spPr>
      </p:sp>
      <p:sp>
        <p:nvSpPr>
          <p:cNvPr id="422915" name="Rectangle 3">
            <a:extLst>
              <a:ext uri="{FF2B5EF4-FFF2-40B4-BE49-F238E27FC236}">
                <a16:creationId xmlns:a16="http://schemas.microsoft.com/office/drawing/2014/main" id="{99ED4A4E-0C48-7CBF-0BC7-8FCE6B09690B}"/>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18320E4F-8852-6003-4742-221240DEBCCA}"/>
              </a:ext>
            </a:extLst>
          </p:cNvPr>
          <p:cNvSpPr>
            <a:spLocks noGrp="1" noChangeArrowheads="1"/>
          </p:cNvSpPr>
          <p:nvPr>
            <p:ph type="sldNum" sz="quarter" idx="5"/>
          </p:nvPr>
        </p:nvSpPr>
        <p:spPr>
          <a:ln/>
        </p:spPr>
        <p:txBody>
          <a:bodyPr/>
          <a:lstStyle/>
          <a:p>
            <a:fld id="{A73FE8B0-313B-46BE-B807-321910E1EB80}" type="slidenum">
              <a:rPr lang="en-US" altLang="en-US"/>
              <a:pPr/>
              <a:t>28</a:t>
            </a:fld>
            <a:endParaRPr lang="en-US" altLang="en-US"/>
          </a:p>
        </p:txBody>
      </p:sp>
      <p:sp>
        <p:nvSpPr>
          <p:cNvPr id="424962" name="Rectangle 2">
            <a:extLst>
              <a:ext uri="{FF2B5EF4-FFF2-40B4-BE49-F238E27FC236}">
                <a16:creationId xmlns:a16="http://schemas.microsoft.com/office/drawing/2014/main" id="{3259922D-4426-6F78-7FC6-3A1421AA275F}"/>
              </a:ext>
            </a:extLst>
          </p:cNvPr>
          <p:cNvSpPr>
            <a:spLocks noGrp="1" noRot="1" noChangeAspect="1" noChangeArrowheads="1" noTextEdit="1"/>
          </p:cNvSpPr>
          <p:nvPr>
            <p:ph type="sldImg"/>
          </p:nvPr>
        </p:nvSpPr>
        <p:spPr>
          <a:ln/>
        </p:spPr>
      </p:sp>
      <p:sp>
        <p:nvSpPr>
          <p:cNvPr id="424963" name="Rectangle 3">
            <a:extLst>
              <a:ext uri="{FF2B5EF4-FFF2-40B4-BE49-F238E27FC236}">
                <a16:creationId xmlns:a16="http://schemas.microsoft.com/office/drawing/2014/main" id="{DAC426F3-BE7A-F68D-EBC8-EF15107880A7}"/>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None/>
            </a:pPr>
            <a:r>
              <a:rPr lang="en-GB" b="1" dirty="0"/>
              <a:t>[</a:t>
            </a:r>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632313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121E6BCC-3A53-CEEC-73DF-7D4B77D80166}"/>
              </a:ext>
            </a:extLst>
          </p:cNvPr>
          <p:cNvSpPr>
            <a:spLocks noGrp="1" noChangeArrowheads="1"/>
          </p:cNvSpPr>
          <p:nvPr>
            <p:ph type="sldNum" sz="quarter" idx="5"/>
          </p:nvPr>
        </p:nvSpPr>
        <p:spPr>
          <a:ln/>
        </p:spPr>
        <p:txBody>
          <a:bodyPr/>
          <a:lstStyle/>
          <a:p>
            <a:fld id="{C97255FC-0547-42C9-9209-3968023105B9}" type="slidenum">
              <a:rPr lang="en-US" altLang="en-US"/>
              <a:pPr/>
              <a:t>30</a:t>
            </a:fld>
            <a:endParaRPr lang="en-US" altLang="en-US"/>
          </a:p>
        </p:txBody>
      </p:sp>
      <p:sp>
        <p:nvSpPr>
          <p:cNvPr id="425986" name="Rectangle 2">
            <a:extLst>
              <a:ext uri="{FF2B5EF4-FFF2-40B4-BE49-F238E27FC236}">
                <a16:creationId xmlns:a16="http://schemas.microsoft.com/office/drawing/2014/main" id="{99448315-E074-1434-7FC1-C4682E1CD9BB}"/>
              </a:ext>
            </a:extLst>
          </p:cNvPr>
          <p:cNvSpPr>
            <a:spLocks noGrp="1" noRot="1" noChangeAspect="1" noChangeArrowheads="1" noTextEdit="1"/>
          </p:cNvSpPr>
          <p:nvPr>
            <p:ph type="sldImg"/>
          </p:nvPr>
        </p:nvSpPr>
        <p:spPr>
          <a:ln/>
        </p:spPr>
      </p:sp>
      <p:sp>
        <p:nvSpPr>
          <p:cNvPr id="425987" name="Rectangle 3">
            <a:extLst>
              <a:ext uri="{FF2B5EF4-FFF2-40B4-BE49-F238E27FC236}">
                <a16:creationId xmlns:a16="http://schemas.microsoft.com/office/drawing/2014/main" id="{DB42558A-6C8E-89BF-9F16-14ED6A8F810A}"/>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139025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0732A7C2-2842-2472-8159-5D5E4A34A84F}"/>
              </a:ext>
            </a:extLst>
          </p:cNvPr>
          <p:cNvSpPr>
            <a:spLocks noGrp="1" noChangeArrowheads="1"/>
          </p:cNvSpPr>
          <p:nvPr>
            <p:ph type="sldNum" sz="quarter" idx="5"/>
          </p:nvPr>
        </p:nvSpPr>
        <p:spPr>
          <a:ln/>
        </p:spPr>
        <p:txBody>
          <a:bodyPr/>
          <a:lstStyle/>
          <a:p>
            <a:fld id="{B0D4245F-EE61-47F0-B6E4-32B51F26950E}" type="slidenum">
              <a:rPr lang="en-US" altLang="en-US"/>
              <a:pPr/>
              <a:t>32</a:t>
            </a:fld>
            <a:endParaRPr lang="en-US" altLang="en-US"/>
          </a:p>
        </p:txBody>
      </p:sp>
      <p:sp>
        <p:nvSpPr>
          <p:cNvPr id="427010" name="Rectangle 2">
            <a:extLst>
              <a:ext uri="{FF2B5EF4-FFF2-40B4-BE49-F238E27FC236}">
                <a16:creationId xmlns:a16="http://schemas.microsoft.com/office/drawing/2014/main" id="{363587BC-3653-6BBB-4AF4-B83E8BBCDE65}"/>
              </a:ext>
            </a:extLst>
          </p:cNvPr>
          <p:cNvSpPr>
            <a:spLocks noGrp="1" noRot="1" noChangeAspect="1" noChangeArrowheads="1" noTextEdit="1"/>
          </p:cNvSpPr>
          <p:nvPr>
            <p:ph type="sldImg"/>
          </p:nvPr>
        </p:nvSpPr>
        <p:spPr>
          <a:ln/>
        </p:spPr>
      </p:sp>
      <p:sp>
        <p:nvSpPr>
          <p:cNvPr id="427011" name="Rectangle 3">
            <a:extLst>
              <a:ext uri="{FF2B5EF4-FFF2-40B4-BE49-F238E27FC236}">
                <a16:creationId xmlns:a16="http://schemas.microsoft.com/office/drawing/2014/main" id="{75A9BA94-92B2-FD17-FCE2-359074343393}"/>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2FEE6554-8B69-5AF2-7A99-0048E69F32EB}"/>
              </a:ext>
            </a:extLst>
          </p:cNvPr>
          <p:cNvSpPr>
            <a:spLocks noGrp="1" noChangeArrowheads="1"/>
          </p:cNvSpPr>
          <p:nvPr>
            <p:ph type="sldNum" sz="quarter" idx="5"/>
          </p:nvPr>
        </p:nvSpPr>
        <p:spPr>
          <a:ln/>
        </p:spPr>
        <p:txBody>
          <a:bodyPr/>
          <a:lstStyle/>
          <a:p>
            <a:fld id="{C61BB33B-F84D-44C3-B9B1-8A7E7989C8FF}" type="slidenum">
              <a:rPr lang="en-US" altLang="en-US"/>
              <a:pPr/>
              <a:t>33</a:t>
            </a:fld>
            <a:endParaRPr lang="en-US" altLang="en-US"/>
          </a:p>
        </p:txBody>
      </p:sp>
      <p:sp>
        <p:nvSpPr>
          <p:cNvPr id="428034" name="Rectangle 2">
            <a:extLst>
              <a:ext uri="{FF2B5EF4-FFF2-40B4-BE49-F238E27FC236}">
                <a16:creationId xmlns:a16="http://schemas.microsoft.com/office/drawing/2014/main" id="{FBEB7979-A78B-DF14-5406-6838167C4DEE}"/>
              </a:ext>
            </a:extLst>
          </p:cNvPr>
          <p:cNvSpPr>
            <a:spLocks noGrp="1" noRot="1" noChangeAspect="1" noChangeArrowheads="1" noTextEdit="1"/>
          </p:cNvSpPr>
          <p:nvPr>
            <p:ph type="sldImg"/>
          </p:nvPr>
        </p:nvSpPr>
        <p:spPr>
          <a:ln/>
        </p:spPr>
      </p:sp>
      <p:sp>
        <p:nvSpPr>
          <p:cNvPr id="428035" name="Rectangle 3">
            <a:extLst>
              <a:ext uri="{FF2B5EF4-FFF2-40B4-BE49-F238E27FC236}">
                <a16:creationId xmlns:a16="http://schemas.microsoft.com/office/drawing/2014/main" id="{2075927E-52A2-E93E-4D79-1B3F1AF3E042}"/>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A3978908-60BB-86D6-5B46-46565B0F58D6}"/>
              </a:ext>
            </a:extLst>
          </p:cNvPr>
          <p:cNvSpPr>
            <a:spLocks noGrp="1" noChangeArrowheads="1"/>
          </p:cNvSpPr>
          <p:nvPr>
            <p:ph type="sldNum" sz="quarter" idx="5"/>
          </p:nvPr>
        </p:nvSpPr>
        <p:spPr>
          <a:ln/>
        </p:spPr>
        <p:txBody>
          <a:bodyPr/>
          <a:lstStyle/>
          <a:p>
            <a:fld id="{C8FF0A1F-5CB5-4E12-9D55-8BF74171CC4E}" type="slidenum">
              <a:rPr lang="en-US" altLang="en-US"/>
              <a:pPr/>
              <a:t>34</a:t>
            </a:fld>
            <a:endParaRPr lang="en-US" altLang="en-US"/>
          </a:p>
        </p:txBody>
      </p:sp>
      <p:sp>
        <p:nvSpPr>
          <p:cNvPr id="430082" name="Rectangle 2">
            <a:extLst>
              <a:ext uri="{FF2B5EF4-FFF2-40B4-BE49-F238E27FC236}">
                <a16:creationId xmlns:a16="http://schemas.microsoft.com/office/drawing/2014/main" id="{0D5E48B3-79E5-1842-736B-D303850A5DE6}"/>
              </a:ext>
            </a:extLst>
          </p:cNvPr>
          <p:cNvSpPr>
            <a:spLocks noGrp="1" noRot="1" noChangeAspect="1" noChangeArrowheads="1" noTextEdit="1"/>
          </p:cNvSpPr>
          <p:nvPr>
            <p:ph type="sldImg"/>
          </p:nvPr>
        </p:nvSpPr>
        <p:spPr>
          <a:ln/>
        </p:spPr>
      </p:sp>
      <p:sp>
        <p:nvSpPr>
          <p:cNvPr id="430083" name="Rectangle 3">
            <a:extLst>
              <a:ext uri="{FF2B5EF4-FFF2-40B4-BE49-F238E27FC236}">
                <a16:creationId xmlns:a16="http://schemas.microsoft.com/office/drawing/2014/main" id="{71028634-5987-CF86-30D5-F2296D939A2F}"/>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BB390CD7-EDD0-B51F-6EC0-5E90E7D44161}"/>
              </a:ext>
            </a:extLst>
          </p:cNvPr>
          <p:cNvSpPr>
            <a:spLocks noGrp="1" noChangeArrowheads="1"/>
          </p:cNvSpPr>
          <p:nvPr>
            <p:ph type="sldNum" sz="quarter" idx="5"/>
          </p:nvPr>
        </p:nvSpPr>
        <p:spPr>
          <a:ln/>
        </p:spPr>
        <p:txBody>
          <a:bodyPr/>
          <a:lstStyle/>
          <a:p>
            <a:fld id="{4FB278CE-7C01-490B-A862-1AB5D2D5B26B}" type="slidenum">
              <a:rPr lang="en-US" altLang="en-US"/>
              <a:pPr/>
              <a:t>35</a:t>
            </a:fld>
            <a:endParaRPr lang="en-US" altLang="en-US"/>
          </a:p>
        </p:txBody>
      </p:sp>
      <p:sp>
        <p:nvSpPr>
          <p:cNvPr id="431106" name="Rectangle 2">
            <a:extLst>
              <a:ext uri="{FF2B5EF4-FFF2-40B4-BE49-F238E27FC236}">
                <a16:creationId xmlns:a16="http://schemas.microsoft.com/office/drawing/2014/main" id="{801A6ABE-34FD-D536-18CF-BCDA558D0E8F}"/>
              </a:ext>
            </a:extLst>
          </p:cNvPr>
          <p:cNvSpPr>
            <a:spLocks noGrp="1" noRot="1" noChangeAspect="1" noChangeArrowheads="1" noTextEdit="1"/>
          </p:cNvSpPr>
          <p:nvPr>
            <p:ph type="sldImg"/>
          </p:nvPr>
        </p:nvSpPr>
        <p:spPr>
          <a:ln/>
        </p:spPr>
      </p:sp>
      <p:sp>
        <p:nvSpPr>
          <p:cNvPr id="431107" name="Rectangle 3">
            <a:extLst>
              <a:ext uri="{FF2B5EF4-FFF2-40B4-BE49-F238E27FC236}">
                <a16:creationId xmlns:a16="http://schemas.microsoft.com/office/drawing/2014/main" id="{CE5679F3-C37D-CB66-3129-A2C75E1B18B5}"/>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6CAD4922-E094-7F8A-E915-10E33B77E779}"/>
              </a:ext>
            </a:extLst>
          </p:cNvPr>
          <p:cNvSpPr>
            <a:spLocks noGrp="1" noChangeArrowheads="1"/>
          </p:cNvSpPr>
          <p:nvPr>
            <p:ph type="sldNum" sz="quarter" idx="5"/>
          </p:nvPr>
        </p:nvSpPr>
        <p:spPr>
          <a:ln/>
        </p:spPr>
        <p:txBody>
          <a:bodyPr/>
          <a:lstStyle/>
          <a:p>
            <a:fld id="{CBF6DC60-47AC-43CE-8C80-40638C8C6A0D}" type="slidenum">
              <a:rPr lang="en-US" altLang="en-US"/>
              <a:pPr/>
              <a:t>36</a:t>
            </a:fld>
            <a:endParaRPr lang="en-US" altLang="en-US"/>
          </a:p>
        </p:txBody>
      </p:sp>
      <p:sp>
        <p:nvSpPr>
          <p:cNvPr id="484354" name="Rectangle 2">
            <a:extLst>
              <a:ext uri="{FF2B5EF4-FFF2-40B4-BE49-F238E27FC236}">
                <a16:creationId xmlns:a16="http://schemas.microsoft.com/office/drawing/2014/main" id="{BF82BC99-CE2E-4103-617C-5EB6FF6BF8EC}"/>
              </a:ext>
            </a:extLst>
          </p:cNvPr>
          <p:cNvSpPr>
            <a:spLocks noGrp="1" noRot="1" noChangeAspect="1" noChangeArrowheads="1" noTextEdit="1"/>
          </p:cNvSpPr>
          <p:nvPr>
            <p:ph type="sldImg"/>
          </p:nvPr>
        </p:nvSpPr>
        <p:spPr>
          <a:ln/>
        </p:spPr>
      </p:sp>
      <p:sp>
        <p:nvSpPr>
          <p:cNvPr id="484355" name="Rectangle 3">
            <a:extLst>
              <a:ext uri="{FF2B5EF4-FFF2-40B4-BE49-F238E27FC236}">
                <a16:creationId xmlns:a16="http://schemas.microsoft.com/office/drawing/2014/main" id="{CF222B3F-DBC0-5502-D2E3-892802C2A4C5}"/>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AD75E710-AF56-96BE-BEC1-E5DA1AF43ACB}"/>
              </a:ext>
            </a:extLst>
          </p:cNvPr>
          <p:cNvSpPr>
            <a:spLocks noGrp="1" noChangeArrowheads="1"/>
          </p:cNvSpPr>
          <p:nvPr>
            <p:ph type="sldNum" sz="quarter" idx="5"/>
          </p:nvPr>
        </p:nvSpPr>
        <p:spPr>
          <a:ln/>
        </p:spPr>
        <p:txBody>
          <a:bodyPr/>
          <a:lstStyle/>
          <a:p>
            <a:fld id="{7EF90939-3154-434E-9D17-24199979E511}" type="slidenum">
              <a:rPr lang="en-US" altLang="en-US"/>
              <a:pPr/>
              <a:t>37</a:t>
            </a:fld>
            <a:endParaRPr lang="en-US" altLang="en-US"/>
          </a:p>
        </p:txBody>
      </p:sp>
      <p:sp>
        <p:nvSpPr>
          <p:cNvPr id="493570" name="Rectangle 2">
            <a:extLst>
              <a:ext uri="{FF2B5EF4-FFF2-40B4-BE49-F238E27FC236}">
                <a16:creationId xmlns:a16="http://schemas.microsoft.com/office/drawing/2014/main" id="{C615110F-ED61-5D8E-1D22-56D43B53BF1F}"/>
              </a:ext>
            </a:extLst>
          </p:cNvPr>
          <p:cNvSpPr>
            <a:spLocks noGrp="1" noRot="1" noChangeAspect="1" noChangeArrowheads="1" noTextEdit="1"/>
          </p:cNvSpPr>
          <p:nvPr>
            <p:ph type="sldImg"/>
          </p:nvPr>
        </p:nvSpPr>
        <p:spPr>
          <a:ln/>
        </p:spPr>
      </p:sp>
      <p:sp>
        <p:nvSpPr>
          <p:cNvPr id="493571" name="Rectangle 3">
            <a:extLst>
              <a:ext uri="{FF2B5EF4-FFF2-40B4-BE49-F238E27FC236}">
                <a16:creationId xmlns:a16="http://schemas.microsoft.com/office/drawing/2014/main" id="{0034A823-664E-2615-E1E5-2900C4DDA63D}"/>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131765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B1AA7A60-2F72-5077-8BCA-D2E209604387}"/>
              </a:ext>
            </a:extLst>
          </p:cNvPr>
          <p:cNvSpPr>
            <a:spLocks noGrp="1" noChangeArrowheads="1"/>
          </p:cNvSpPr>
          <p:nvPr>
            <p:ph type="sldNum" sz="quarter" idx="5"/>
          </p:nvPr>
        </p:nvSpPr>
        <p:spPr>
          <a:ln/>
        </p:spPr>
        <p:txBody>
          <a:bodyPr/>
          <a:lstStyle/>
          <a:p>
            <a:fld id="{17C61BB4-D61A-4DA7-90C5-3046513CE8C1}" type="slidenum">
              <a:rPr lang="en-US" altLang="en-US"/>
              <a:pPr/>
              <a:t>39</a:t>
            </a:fld>
            <a:endParaRPr lang="en-US" altLang="en-US"/>
          </a:p>
        </p:txBody>
      </p:sp>
      <p:sp>
        <p:nvSpPr>
          <p:cNvPr id="499714" name="Rectangle 2">
            <a:extLst>
              <a:ext uri="{FF2B5EF4-FFF2-40B4-BE49-F238E27FC236}">
                <a16:creationId xmlns:a16="http://schemas.microsoft.com/office/drawing/2014/main" id="{3BF567AC-F37F-C8FB-2526-80A526BD92A9}"/>
              </a:ext>
            </a:extLst>
          </p:cNvPr>
          <p:cNvSpPr>
            <a:spLocks noGrp="1" noRot="1" noChangeAspect="1" noChangeArrowheads="1" noTextEdit="1"/>
          </p:cNvSpPr>
          <p:nvPr>
            <p:ph type="sldImg"/>
          </p:nvPr>
        </p:nvSpPr>
        <p:spPr>
          <a:ln/>
        </p:spPr>
      </p:sp>
      <p:sp>
        <p:nvSpPr>
          <p:cNvPr id="499715" name="Rectangle 3">
            <a:extLst>
              <a:ext uri="{FF2B5EF4-FFF2-40B4-BE49-F238E27FC236}">
                <a16:creationId xmlns:a16="http://schemas.microsoft.com/office/drawing/2014/main" id="{02837230-DD01-AB85-F54A-713A03231B00}"/>
              </a:ext>
            </a:extLst>
          </p:cNvPr>
          <p:cNvSpPr>
            <a:spLocks noGrp="1" noChangeArrowheads="1"/>
          </p:cNvSpPr>
          <p:nvPr>
            <p:ph type="body" idx="1"/>
          </p:nvPr>
        </p:nvSpPr>
        <p:spPr/>
        <p:txBody>
          <a:bodyPr/>
          <a:lstStyle/>
          <a:p>
            <a:pPr algn="r" rtl="1"/>
            <a:endParaRPr lang="en-US" alt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06576EE4-3653-CCED-AC56-C1B3068B3ABE}"/>
              </a:ext>
            </a:extLst>
          </p:cNvPr>
          <p:cNvSpPr>
            <a:spLocks noGrp="1" noChangeArrowheads="1"/>
          </p:cNvSpPr>
          <p:nvPr>
            <p:ph type="sldNum" sz="quarter" idx="5"/>
          </p:nvPr>
        </p:nvSpPr>
        <p:spPr>
          <a:ln/>
        </p:spPr>
        <p:txBody>
          <a:bodyPr/>
          <a:lstStyle/>
          <a:p>
            <a:fld id="{D6F34BB4-18FC-4A05-AF9E-5023851C0C58}" type="slidenum">
              <a:rPr lang="en-US" altLang="en-US"/>
              <a:pPr/>
              <a:t>40</a:t>
            </a:fld>
            <a:endParaRPr lang="en-US" altLang="en-US"/>
          </a:p>
        </p:txBody>
      </p:sp>
      <p:sp>
        <p:nvSpPr>
          <p:cNvPr id="436226" name="Rectangle 2">
            <a:extLst>
              <a:ext uri="{FF2B5EF4-FFF2-40B4-BE49-F238E27FC236}">
                <a16:creationId xmlns:a16="http://schemas.microsoft.com/office/drawing/2014/main" id="{BD1257E7-0A73-F6FF-83EF-1446FD690223}"/>
              </a:ext>
            </a:extLst>
          </p:cNvPr>
          <p:cNvSpPr>
            <a:spLocks noGrp="1" noRot="1" noChangeAspect="1" noChangeArrowheads="1" noTextEdit="1"/>
          </p:cNvSpPr>
          <p:nvPr>
            <p:ph type="sldImg"/>
          </p:nvPr>
        </p:nvSpPr>
        <p:spPr>
          <a:ln/>
        </p:spPr>
      </p:sp>
      <p:sp>
        <p:nvSpPr>
          <p:cNvPr id="436227" name="Rectangle 3">
            <a:extLst>
              <a:ext uri="{FF2B5EF4-FFF2-40B4-BE49-F238E27FC236}">
                <a16:creationId xmlns:a16="http://schemas.microsoft.com/office/drawing/2014/main" id="{B5F42DBF-8DA6-D01D-57EA-6060B2FB31E4}"/>
              </a:ext>
            </a:extLst>
          </p:cNvPr>
          <p:cNvSpPr>
            <a:spLocks noGrp="1" noChangeArrowheads="1"/>
          </p:cNvSpPr>
          <p:nvPr>
            <p:ph type="body" idx="1"/>
          </p:nvPr>
        </p:nvSpPr>
        <p:spPr/>
        <p:txBody>
          <a:bodyPr/>
          <a:lstStyle/>
          <a:p>
            <a:pPr algn="r" rtl="1">
              <a:buNone/>
            </a:pPr>
            <a:endParaRPr lang="en-US" alt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GB" dirty="0"/>
              <a:t>aaaaaaaaaaaaaaaaaaaaaaaaaaaaaaaaaaaaaaaaaaaaaaaaaaaaaaaaaaaaaaaaaaaaaaaaaaaaaaaaaaaaaaaaaaaa</a:t>
            </a:r>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769141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6.jpeg"/><Relationship Id="rId7" Type="http://schemas.openxmlformats.org/officeDocument/2006/relationships/image" Target="../media/image19.png"/><Relationship Id="rId2" Type="http://schemas.openxmlformats.org/officeDocument/2006/relationships/notesSlide" Target="../notesSlides/notesSlide41.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8.sv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06040" y="526804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GB" sz="2400">
                <a:latin typeface="Times New Roman" panose="02020603050405020304" pitchFamily="18" charset="0"/>
                <a:cs typeface="Times New Roman" panose="02020603050405020304" pitchFamily="18" charset="0"/>
              </a:rPr>
              <a:t>Ahmad AL-Naimi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16373" y="1984166"/>
            <a:ext cx="4919937" cy="2800767"/>
          </a:xfrm>
          <a:prstGeom prst="rect">
            <a:avLst/>
          </a:prstGeom>
          <a:noFill/>
        </p:spPr>
        <p:txBody>
          <a:bodyPr wrap="none" rtlCol="0">
            <a:spAutoFit/>
          </a:bodyPr>
          <a:lstStyle/>
          <a:p>
            <a:pPr algn="ctr" eaLnBrk="1" hangingPunct="1">
              <a:spcBef>
                <a:spcPct val="50000"/>
              </a:spcBef>
              <a:buSzPct val="80000"/>
              <a:buFont typeface="Verdana" panose="020B0604030504040204" pitchFamily="34" charset="0"/>
              <a:buNone/>
            </a:pPr>
            <a:r>
              <a:rPr lang="en-GB" altLang="en-US" sz="4400" b="1" dirty="0">
                <a:solidFill>
                  <a:srgbClr val="00A15F"/>
                </a:solidFill>
                <a:latin typeface="Times New Roman" panose="02020603050405020304" pitchFamily="18" charset="0"/>
                <a:cs typeface="Times New Roman" panose="02020603050405020304" pitchFamily="18" charset="0"/>
              </a:rPr>
              <a:t>Foundation of </a:t>
            </a:r>
          </a:p>
          <a:p>
            <a:pPr algn="ctr" eaLnBrk="1" hangingPunct="1">
              <a:spcBef>
                <a:spcPct val="50000"/>
              </a:spcBef>
              <a:buSzPct val="80000"/>
              <a:buFont typeface="Verdana" panose="020B0604030504040204" pitchFamily="34" charset="0"/>
              <a:buNone/>
            </a:pPr>
            <a:r>
              <a:rPr lang="en-GB" altLang="en-US" sz="4400" b="1" dirty="0">
                <a:solidFill>
                  <a:srgbClr val="00A15F"/>
                </a:solidFill>
                <a:latin typeface="Times New Roman" panose="02020603050405020304" pitchFamily="18" charset="0"/>
                <a:cs typeface="Times New Roman" panose="02020603050405020304" pitchFamily="18" charset="0"/>
              </a:rPr>
              <a:t>Group Behaviour</a:t>
            </a:r>
          </a:p>
          <a:p>
            <a:pPr algn="ctr" eaLnBrk="1" hangingPunct="1">
              <a:spcBef>
                <a:spcPct val="50000"/>
              </a:spcBef>
              <a:buSzPct val="80000"/>
              <a:buFont typeface="Verdana" panose="020B0604030504040204" pitchFamily="34" charset="0"/>
              <a:buNone/>
            </a:pPr>
            <a:r>
              <a:rPr lang="en-GB" altLang="en-US" sz="4400" b="1" dirty="0">
                <a:solidFill>
                  <a:srgbClr val="00A15F"/>
                </a:solidFill>
                <a:latin typeface="Times New Roman" panose="02020603050405020304" pitchFamily="18" charset="0"/>
                <a:cs typeface="Times New Roman" panose="02020603050405020304" pitchFamily="18" charset="0"/>
              </a:rPr>
              <a:t>In Decision Making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6" name="Line 2">
            <a:extLst>
              <a:ext uri="{FF2B5EF4-FFF2-40B4-BE49-F238E27FC236}">
                <a16:creationId xmlns:a16="http://schemas.microsoft.com/office/drawing/2014/main" id="{72BA03BE-4C54-D79F-6DD6-FD6E58B5E0B4}"/>
              </a:ext>
            </a:extLst>
          </p:cNvPr>
          <p:cNvSpPr>
            <a:spLocks noChangeShapeType="1"/>
          </p:cNvSpPr>
          <p:nvPr/>
        </p:nvSpPr>
        <p:spPr bwMode="auto">
          <a:xfrm>
            <a:off x="6629400" y="3938585"/>
            <a:ext cx="228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47" name="Line 3">
            <a:extLst>
              <a:ext uri="{FF2B5EF4-FFF2-40B4-BE49-F238E27FC236}">
                <a16:creationId xmlns:a16="http://schemas.microsoft.com/office/drawing/2014/main" id="{5175BD93-9F23-000A-8FAA-B2BF0C830F90}"/>
              </a:ext>
            </a:extLst>
          </p:cNvPr>
          <p:cNvSpPr>
            <a:spLocks noChangeShapeType="1"/>
          </p:cNvSpPr>
          <p:nvPr/>
        </p:nvSpPr>
        <p:spPr bwMode="auto">
          <a:xfrm>
            <a:off x="8458200" y="3938585"/>
            <a:ext cx="228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48" name="Rectangle 4">
            <a:extLst>
              <a:ext uri="{FF2B5EF4-FFF2-40B4-BE49-F238E27FC236}">
                <a16:creationId xmlns:a16="http://schemas.microsoft.com/office/drawing/2014/main" id="{F6B477DB-18DF-12A2-E3B6-4AA9961496FC}"/>
              </a:ext>
            </a:extLst>
          </p:cNvPr>
          <p:cNvSpPr>
            <a:spLocks noGrp="1" noChangeArrowheads="1"/>
          </p:cNvSpPr>
          <p:nvPr>
            <p:ph type="title"/>
          </p:nvPr>
        </p:nvSpPr>
        <p:spPr>
          <a:xfrm>
            <a:off x="2209800" y="617536"/>
            <a:ext cx="7772400" cy="1143000"/>
          </a:xfrm>
          <a:ln/>
        </p:spPr>
        <p:txBody>
          <a:bodyPr>
            <a:normAutofit fontScale="90000"/>
          </a:bodyPr>
          <a:lstStyle/>
          <a:p>
            <a:pPr algn="ctr"/>
            <a:r>
              <a:rPr lang="en-US" altLang="en-US" b="1" dirty="0">
                <a:latin typeface="Times New Roman" panose="02020603050405020304" pitchFamily="18" charset="0"/>
                <a:cs typeface="Times New Roman" panose="02020603050405020304" pitchFamily="18" charset="0"/>
              </a:rPr>
              <a:t>A Model of Group Formation and Development</a:t>
            </a:r>
          </a:p>
        </p:txBody>
      </p:sp>
      <p:sp>
        <p:nvSpPr>
          <p:cNvPr id="441349" name="Line 5">
            <a:extLst>
              <a:ext uri="{FF2B5EF4-FFF2-40B4-BE49-F238E27FC236}">
                <a16:creationId xmlns:a16="http://schemas.microsoft.com/office/drawing/2014/main" id="{3836DC37-1D6F-88D7-C6DF-55104C704223}"/>
              </a:ext>
            </a:extLst>
          </p:cNvPr>
          <p:cNvSpPr>
            <a:spLocks noChangeShapeType="1"/>
          </p:cNvSpPr>
          <p:nvPr/>
        </p:nvSpPr>
        <p:spPr bwMode="auto">
          <a:xfrm>
            <a:off x="1524000" y="2109785"/>
            <a:ext cx="9144000" cy="0"/>
          </a:xfrm>
          <a:prstGeom prst="line">
            <a:avLst/>
          </a:prstGeom>
          <a:noFill/>
          <a:ln w="66675">
            <a:solidFill>
              <a:srgbClr val="CC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50" name="Rectangle 6">
            <a:extLst>
              <a:ext uri="{FF2B5EF4-FFF2-40B4-BE49-F238E27FC236}">
                <a16:creationId xmlns:a16="http://schemas.microsoft.com/office/drawing/2014/main" id="{23818110-B81A-0100-1D86-26586516645B}"/>
              </a:ext>
            </a:extLst>
          </p:cNvPr>
          <p:cNvSpPr>
            <a:spLocks noChangeArrowheads="1"/>
          </p:cNvSpPr>
          <p:nvPr/>
        </p:nvSpPr>
        <p:spPr bwMode="auto">
          <a:xfrm>
            <a:off x="1905000" y="2338385"/>
            <a:ext cx="1295400" cy="4038600"/>
          </a:xfrm>
          <a:prstGeom prst="rect">
            <a:avLst/>
          </a:prstGeom>
          <a:solidFill>
            <a:srgbClr val="EAEAEA"/>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51" name="Rectangle 7">
            <a:extLst>
              <a:ext uri="{FF2B5EF4-FFF2-40B4-BE49-F238E27FC236}">
                <a16:creationId xmlns:a16="http://schemas.microsoft.com/office/drawing/2014/main" id="{CE694170-E120-F2E6-3F85-EC1823B52023}"/>
              </a:ext>
            </a:extLst>
          </p:cNvPr>
          <p:cNvSpPr>
            <a:spLocks noChangeArrowheads="1"/>
          </p:cNvSpPr>
          <p:nvPr/>
        </p:nvSpPr>
        <p:spPr bwMode="auto">
          <a:xfrm>
            <a:off x="3505200" y="2338385"/>
            <a:ext cx="1371600" cy="4038600"/>
          </a:xfrm>
          <a:prstGeom prst="rect">
            <a:avLst/>
          </a:prstGeom>
          <a:solidFill>
            <a:srgbClr val="EAEAEA"/>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52" name="Rectangle 8">
            <a:extLst>
              <a:ext uri="{FF2B5EF4-FFF2-40B4-BE49-F238E27FC236}">
                <a16:creationId xmlns:a16="http://schemas.microsoft.com/office/drawing/2014/main" id="{01742551-9B17-BA40-D1A7-58389D675394}"/>
              </a:ext>
            </a:extLst>
          </p:cNvPr>
          <p:cNvSpPr>
            <a:spLocks noChangeArrowheads="1"/>
          </p:cNvSpPr>
          <p:nvPr/>
        </p:nvSpPr>
        <p:spPr bwMode="auto">
          <a:xfrm>
            <a:off x="5105400" y="2338385"/>
            <a:ext cx="1524000" cy="4038600"/>
          </a:xfrm>
          <a:prstGeom prst="rect">
            <a:avLst/>
          </a:prstGeom>
          <a:solidFill>
            <a:srgbClr val="EAEAEA"/>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53" name="Rectangle 9">
            <a:extLst>
              <a:ext uri="{FF2B5EF4-FFF2-40B4-BE49-F238E27FC236}">
                <a16:creationId xmlns:a16="http://schemas.microsoft.com/office/drawing/2014/main" id="{B43BFA0B-D5CD-BE45-EFCD-25E22C35F880}"/>
              </a:ext>
            </a:extLst>
          </p:cNvPr>
          <p:cNvSpPr>
            <a:spLocks noChangeArrowheads="1"/>
          </p:cNvSpPr>
          <p:nvPr/>
        </p:nvSpPr>
        <p:spPr bwMode="auto">
          <a:xfrm>
            <a:off x="6858000" y="2338385"/>
            <a:ext cx="1600200" cy="4038600"/>
          </a:xfrm>
          <a:prstGeom prst="rect">
            <a:avLst/>
          </a:prstGeom>
          <a:solidFill>
            <a:srgbClr val="EAEAEA"/>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54" name="Rectangle 10">
            <a:extLst>
              <a:ext uri="{FF2B5EF4-FFF2-40B4-BE49-F238E27FC236}">
                <a16:creationId xmlns:a16="http://schemas.microsoft.com/office/drawing/2014/main" id="{51C373E3-67B7-D3EA-1CCB-0622B95A0BDD}"/>
              </a:ext>
            </a:extLst>
          </p:cNvPr>
          <p:cNvSpPr>
            <a:spLocks noChangeArrowheads="1"/>
          </p:cNvSpPr>
          <p:nvPr/>
        </p:nvSpPr>
        <p:spPr bwMode="auto">
          <a:xfrm>
            <a:off x="8686800" y="2338385"/>
            <a:ext cx="1524000" cy="4038600"/>
          </a:xfrm>
          <a:prstGeom prst="rect">
            <a:avLst/>
          </a:prstGeom>
          <a:solidFill>
            <a:srgbClr val="EAEAEA"/>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55" name="Line 11">
            <a:extLst>
              <a:ext uri="{FF2B5EF4-FFF2-40B4-BE49-F238E27FC236}">
                <a16:creationId xmlns:a16="http://schemas.microsoft.com/office/drawing/2014/main" id="{A6FF1D72-9D7B-9284-4CA7-81973ECAAB07}"/>
              </a:ext>
            </a:extLst>
          </p:cNvPr>
          <p:cNvSpPr>
            <a:spLocks noChangeShapeType="1"/>
          </p:cNvSpPr>
          <p:nvPr/>
        </p:nvSpPr>
        <p:spPr bwMode="auto">
          <a:xfrm>
            <a:off x="1600200" y="3862385"/>
            <a:ext cx="0" cy="2667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56" name="Line 12">
            <a:extLst>
              <a:ext uri="{FF2B5EF4-FFF2-40B4-BE49-F238E27FC236}">
                <a16:creationId xmlns:a16="http://schemas.microsoft.com/office/drawing/2014/main" id="{4B378472-C50F-FBDB-66DC-4547E10A2958}"/>
              </a:ext>
            </a:extLst>
          </p:cNvPr>
          <p:cNvSpPr>
            <a:spLocks noChangeShapeType="1"/>
          </p:cNvSpPr>
          <p:nvPr/>
        </p:nvSpPr>
        <p:spPr bwMode="auto">
          <a:xfrm>
            <a:off x="3200400" y="3938585"/>
            <a:ext cx="228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57" name="Text Box 13">
            <a:extLst>
              <a:ext uri="{FF2B5EF4-FFF2-40B4-BE49-F238E27FC236}">
                <a16:creationId xmlns:a16="http://schemas.microsoft.com/office/drawing/2014/main" id="{095EF424-9E49-79DA-6E30-AC163394C472}"/>
              </a:ext>
            </a:extLst>
          </p:cNvPr>
          <p:cNvSpPr txBox="1">
            <a:spLocks noChangeArrowheads="1"/>
          </p:cNvSpPr>
          <p:nvPr/>
        </p:nvSpPr>
        <p:spPr bwMode="auto">
          <a:xfrm>
            <a:off x="1981200" y="2414586"/>
            <a:ext cx="1143000" cy="3000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a:latin typeface="Times New Roman" panose="02020603050405020304" pitchFamily="18" charset="0"/>
                <a:cs typeface="Times New Roman" panose="02020603050405020304" pitchFamily="18" charset="0"/>
              </a:rPr>
              <a:t>Types of Groups</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Formal</a:t>
            </a:r>
          </a:p>
          <a:p>
            <a:pPr eaLnBrk="0" hangingPunct="0">
              <a:spcBef>
                <a:spcPct val="50000"/>
              </a:spcBef>
            </a:pPr>
            <a:r>
              <a:rPr lang="en-US" altLang="en-US" sz="1400">
                <a:latin typeface="Times New Roman" panose="02020603050405020304" pitchFamily="18" charset="0"/>
                <a:cs typeface="Times New Roman" panose="02020603050405020304" pitchFamily="18" charset="0"/>
              </a:rPr>
              <a:t>1. Command</a:t>
            </a:r>
          </a:p>
          <a:p>
            <a:pPr eaLnBrk="0" hangingPunct="0">
              <a:spcBef>
                <a:spcPct val="50000"/>
              </a:spcBef>
            </a:pPr>
            <a:r>
              <a:rPr lang="en-US" altLang="en-US" sz="1400">
                <a:latin typeface="Times New Roman" panose="02020603050405020304" pitchFamily="18" charset="0"/>
                <a:cs typeface="Times New Roman" panose="02020603050405020304" pitchFamily="18" charset="0"/>
              </a:rPr>
              <a:t>2. Task</a:t>
            </a:r>
          </a:p>
          <a:p>
            <a:pPr eaLnBrk="0" hangingPunct="0">
              <a:spcBef>
                <a:spcPct val="50000"/>
              </a:spcBef>
            </a:pPr>
            <a:r>
              <a:rPr lang="en-US" altLang="en-US" sz="1400">
                <a:latin typeface="Times New Roman" panose="02020603050405020304" pitchFamily="18" charset="0"/>
                <a:cs typeface="Times New Roman" panose="02020603050405020304" pitchFamily="18" charset="0"/>
              </a:rPr>
              <a:t>3. Team</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Informal</a:t>
            </a:r>
          </a:p>
          <a:p>
            <a:pPr eaLnBrk="0" hangingPunct="0">
              <a:spcBef>
                <a:spcPct val="50000"/>
              </a:spcBef>
            </a:pPr>
            <a:r>
              <a:rPr lang="en-US" altLang="en-US" sz="1400">
                <a:latin typeface="Times New Roman" panose="02020603050405020304" pitchFamily="18" charset="0"/>
                <a:cs typeface="Times New Roman" panose="02020603050405020304" pitchFamily="18" charset="0"/>
              </a:rPr>
              <a:t>1. Interest</a:t>
            </a:r>
          </a:p>
          <a:p>
            <a:pPr eaLnBrk="0" hangingPunct="0">
              <a:spcBef>
                <a:spcPct val="50000"/>
              </a:spcBef>
            </a:pPr>
            <a:r>
              <a:rPr lang="en-US" altLang="en-US" sz="1400">
                <a:latin typeface="Times New Roman" panose="02020603050405020304" pitchFamily="18" charset="0"/>
                <a:cs typeface="Times New Roman" panose="02020603050405020304" pitchFamily="18" charset="0"/>
              </a:rPr>
              <a:t>2. Friendship</a:t>
            </a:r>
            <a:endParaRPr lang="en-US" altLang="en-US">
              <a:latin typeface="Times New Roman" panose="02020603050405020304" pitchFamily="18" charset="0"/>
              <a:cs typeface="Times New Roman" panose="02020603050405020304" pitchFamily="18" charset="0"/>
            </a:endParaRPr>
          </a:p>
        </p:txBody>
      </p:sp>
      <p:sp>
        <p:nvSpPr>
          <p:cNvPr id="441358" name="Text Box 14">
            <a:extLst>
              <a:ext uri="{FF2B5EF4-FFF2-40B4-BE49-F238E27FC236}">
                <a16:creationId xmlns:a16="http://schemas.microsoft.com/office/drawing/2014/main" id="{857F72EC-0C5C-3809-8C6F-8C7868E87CE7}"/>
              </a:ext>
            </a:extLst>
          </p:cNvPr>
          <p:cNvSpPr txBox="1">
            <a:spLocks noChangeArrowheads="1"/>
          </p:cNvSpPr>
          <p:nvPr/>
        </p:nvSpPr>
        <p:spPr bwMode="auto">
          <a:xfrm>
            <a:off x="3581400" y="2414585"/>
            <a:ext cx="1447800" cy="377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a:latin typeface="Times New Roman" panose="02020603050405020304" pitchFamily="18" charset="0"/>
                <a:cs typeface="Times New Roman" panose="02020603050405020304" pitchFamily="18" charset="0"/>
              </a:rPr>
              <a:t>Reasons for Group Formation</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Security need</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satisfaction</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Social need</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satisfaction</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Esteem need</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satisfaction</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Proximity &amp;</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attraction</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Group goals</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Economic</a:t>
            </a:r>
          </a:p>
          <a:p>
            <a:pPr eaLnBrk="0" hangingPunct="0">
              <a:lnSpc>
                <a:spcPct val="70000"/>
              </a:lnSpc>
              <a:spcBef>
                <a:spcPct val="50000"/>
              </a:spcBef>
            </a:pPr>
            <a:r>
              <a:rPr lang="en-US" altLang="en-US" sz="1400">
                <a:latin typeface="Times New Roman" panose="02020603050405020304" pitchFamily="18" charset="0"/>
                <a:cs typeface="Times New Roman" panose="02020603050405020304" pitchFamily="18" charset="0"/>
              </a:rPr>
              <a:t>  reasons</a:t>
            </a:r>
            <a:endParaRPr lang="en-US" altLang="en-US">
              <a:latin typeface="Times New Roman" panose="02020603050405020304" pitchFamily="18" charset="0"/>
              <a:cs typeface="Times New Roman" panose="02020603050405020304" pitchFamily="18" charset="0"/>
            </a:endParaRPr>
          </a:p>
        </p:txBody>
      </p:sp>
      <p:sp>
        <p:nvSpPr>
          <p:cNvPr id="441359" name="Text Box 15">
            <a:extLst>
              <a:ext uri="{FF2B5EF4-FFF2-40B4-BE49-F238E27FC236}">
                <a16:creationId xmlns:a16="http://schemas.microsoft.com/office/drawing/2014/main" id="{882BC53F-7FE0-A02D-CD33-E3AC45D46E75}"/>
              </a:ext>
            </a:extLst>
          </p:cNvPr>
          <p:cNvSpPr txBox="1">
            <a:spLocks noChangeArrowheads="1"/>
          </p:cNvSpPr>
          <p:nvPr/>
        </p:nvSpPr>
        <p:spPr bwMode="auto">
          <a:xfrm>
            <a:off x="5105400" y="2414585"/>
            <a:ext cx="1524000"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a:latin typeface="Times New Roman" panose="02020603050405020304" pitchFamily="18" charset="0"/>
                <a:cs typeface="Times New Roman" panose="02020603050405020304" pitchFamily="18" charset="0"/>
              </a:rPr>
              <a:t>Stages of Group Development</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1. Forming</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2. Storming</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3. Norming</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4. Performing</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5. Adjourning</a:t>
            </a:r>
          </a:p>
        </p:txBody>
      </p:sp>
      <p:sp>
        <p:nvSpPr>
          <p:cNvPr id="441360" name="Text Box 16">
            <a:extLst>
              <a:ext uri="{FF2B5EF4-FFF2-40B4-BE49-F238E27FC236}">
                <a16:creationId xmlns:a16="http://schemas.microsoft.com/office/drawing/2014/main" id="{9369002A-0D38-3001-3105-B98457B68077}"/>
              </a:ext>
            </a:extLst>
          </p:cNvPr>
          <p:cNvSpPr txBox="1">
            <a:spLocks noChangeArrowheads="1"/>
          </p:cNvSpPr>
          <p:nvPr/>
        </p:nvSpPr>
        <p:spPr bwMode="auto">
          <a:xfrm>
            <a:off x="6858000" y="2414585"/>
            <a:ext cx="17526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a:latin typeface="Times New Roman" panose="02020603050405020304" pitchFamily="18" charset="0"/>
                <a:cs typeface="Times New Roman" panose="02020603050405020304" pitchFamily="18" charset="0"/>
              </a:rPr>
              <a:t>Some Group Characteristics</a:t>
            </a:r>
          </a:p>
          <a:p>
            <a:pPr eaLnBrk="0" hangingPunct="0">
              <a:spcBef>
                <a:spcPct val="50000"/>
              </a:spcBef>
            </a:pPr>
            <a:endParaRPr lang="en-US" altLang="en-US">
              <a:latin typeface="Times New Roman" panose="02020603050405020304" pitchFamily="18" charset="0"/>
              <a:cs typeface="Times New Roman" panose="02020603050405020304" pitchFamily="18" charset="0"/>
            </a:endParaRPr>
          </a:p>
        </p:txBody>
      </p:sp>
      <p:sp>
        <p:nvSpPr>
          <p:cNvPr id="441361" name="Text Box 17">
            <a:extLst>
              <a:ext uri="{FF2B5EF4-FFF2-40B4-BE49-F238E27FC236}">
                <a16:creationId xmlns:a16="http://schemas.microsoft.com/office/drawing/2014/main" id="{167DE3FF-089F-3A70-0487-D0D0ABB2362F}"/>
              </a:ext>
            </a:extLst>
          </p:cNvPr>
          <p:cNvSpPr txBox="1">
            <a:spLocks noChangeArrowheads="1"/>
          </p:cNvSpPr>
          <p:nvPr/>
        </p:nvSpPr>
        <p:spPr bwMode="auto">
          <a:xfrm>
            <a:off x="6934200" y="3252786"/>
            <a:ext cx="1524000" cy="236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1600">
                <a:latin typeface="Times New Roman" panose="02020603050405020304" pitchFamily="18" charset="0"/>
                <a:cs typeface="Times New Roman" panose="02020603050405020304" pitchFamily="18" charset="0"/>
              </a:rPr>
              <a:t>- Composition</a:t>
            </a:r>
          </a:p>
          <a:p>
            <a:pPr eaLnBrk="0" hangingPunct="0">
              <a:lnSpc>
                <a:spcPct val="65000"/>
              </a:lnSpc>
              <a:spcBef>
                <a:spcPct val="50000"/>
              </a:spcBef>
            </a:pPr>
            <a:r>
              <a:rPr lang="en-US" altLang="en-US" sz="1600">
                <a:latin typeface="Times New Roman" panose="02020603050405020304" pitchFamily="18" charset="0"/>
                <a:cs typeface="Times New Roman" panose="02020603050405020304" pitchFamily="18" charset="0"/>
              </a:rPr>
              <a:t>- Status</a:t>
            </a:r>
          </a:p>
          <a:p>
            <a:pPr eaLnBrk="0" hangingPunct="0">
              <a:lnSpc>
                <a:spcPct val="65000"/>
              </a:lnSpc>
              <a:spcBef>
                <a:spcPct val="50000"/>
              </a:spcBef>
            </a:pPr>
            <a:r>
              <a:rPr lang="en-US" altLang="en-US" sz="1600">
                <a:latin typeface="Times New Roman" panose="02020603050405020304" pitchFamily="18" charset="0"/>
                <a:cs typeface="Times New Roman" panose="02020603050405020304" pitchFamily="18" charset="0"/>
              </a:rPr>
              <a:t>  hierarchy</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 Roles</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 Norms</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 Leadership</a:t>
            </a:r>
          </a:p>
          <a:p>
            <a:pPr eaLnBrk="0" hangingPunct="0">
              <a:spcBef>
                <a:spcPct val="50000"/>
              </a:spcBef>
            </a:pPr>
            <a:r>
              <a:rPr lang="en-US" altLang="en-US" sz="1600">
                <a:latin typeface="Times New Roman" panose="02020603050405020304" pitchFamily="18" charset="0"/>
                <a:cs typeface="Times New Roman" panose="02020603050405020304" pitchFamily="18" charset="0"/>
              </a:rPr>
              <a:t>- Cohesiveness</a:t>
            </a:r>
          </a:p>
        </p:txBody>
      </p:sp>
      <p:sp>
        <p:nvSpPr>
          <p:cNvPr id="441362" name="Text Box 18">
            <a:extLst>
              <a:ext uri="{FF2B5EF4-FFF2-40B4-BE49-F238E27FC236}">
                <a16:creationId xmlns:a16="http://schemas.microsoft.com/office/drawing/2014/main" id="{F7935C18-1656-B081-61E1-7424C6602C34}"/>
              </a:ext>
            </a:extLst>
          </p:cNvPr>
          <p:cNvSpPr txBox="1">
            <a:spLocks noChangeArrowheads="1"/>
          </p:cNvSpPr>
          <p:nvPr/>
        </p:nvSpPr>
        <p:spPr bwMode="auto">
          <a:xfrm>
            <a:off x="8763000" y="2414585"/>
            <a:ext cx="1219200" cy="146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a:latin typeface="Times New Roman" panose="02020603050405020304" pitchFamily="18" charset="0"/>
                <a:cs typeface="Times New Roman" panose="02020603050405020304" pitchFamily="18" charset="0"/>
              </a:rPr>
              <a:t>End Results</a:t>
            </a:r>
          </a:p>
          <a:p>
            <a:pPr eaLnBrk="0" hangingPunct="0">
              <a:spcBef>
                <a:spcPct val="50000"/>
              </a:spcBef>
            </a:pPr>
            <a:endParaRPr lang="en-US" altLang="en-US">
              <a:latin typeface="Times New Roman" panose="02020603050405020304" pitchFamily="18" charset="0"/>
              <a:cs typeface="Times New Roman" panose="02020603050405020304" pitchFamily="18" charset="0"/>
            </a:endParaRPr>
          </a:p>
          <a:p>
            <a:pPr eaLnBrk="0" hangingPunct="0">
              <a:spcBef>
                <a:spcPct val="50000"/>
              </a:spcBef>
            </a:pPr>
            <a:endParaRPr lang="en-US" altLang="en-US">
              <a:latin typeface="Times New Roman" panose="02020603050405020304" pitchFamily="18" charset="0"/>
              <a:cs typeface="Times New Roman" panose="02020603050405020304" pitchFamily="18" charset="0"/>
            </a:endParaRPr>
          </a:p>
        </p:txBody>
      </p:sp>
      <p:sp>
        <p:nvSpPr>
          <p:cNvPr id="441363" name="Text Box 19">
            <a:extLst>
              <a:ext uri="{FF2B5EF4-FFF2-40B4-BE49-F238E27FC236}">
                <a16:creationId xmlns:a16="http://schemas.microsoft.com/office/drawing/2014/main" id="{903BAA43-4592-A874-3E27-22E87187A286}"/>
              </a:ext>
            </a:extLst>
          </p:cNvPr>
          <p:cNvSpPr txBox="1">
            <a:spLocks noChangeArrowheads="1"/>
          </p:cNvSpPr>
          <p:nvPr/>
        </p:nvSpPr>
        <p:spPr bwMode="auto">
          <a:xfrm>
            <a:off x="8686800" y="3328986"/>
            <a:ext cx="160020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a:latin typeface="Times New Roman" panose="02020603050405020304" pitchFamily="18" charset="0"/>
                <a:cs typeface="Times New Roman" panose="02020603050405020304" pitchFamily="18" charset="0"/>
              </a:rPr>
              <a:t>- Performance</a:t>
            </a:r>
          </a:p>
          <a:p>
            <a:pPr eaLnBrk="0" hangingPunct="0">
              <a:spcBef>
                <a:spcPct val="50000"/>
              </a:spcBef>
            </a:pPr>
            <a:r>
              <a:rPr lang="en-US" altLang="en-US">
                <a:latin typeface="Times New Roman" panose="02020603050405020304" pitchFamily="18" charset="0"/>
                <a:cs typeface="Times New Roman" panose="02020603050405020304" pitchFamily="18" charset="0"/>
              </a:rPr>
              <a:t>- Satisfaction</a:t>
            </a:r>
          </a:p>
          <a:p>
            <a:pPr eaLnBrk="0" hangingPunct="0">
              <a:spcBef>
                <a:spcPct val="50000"/>
              </a:spcBef>
            </a:pPr>
            <a:r>
              <a:rPr lang="en-US" altLang="en-US">
                <a:latin typeface="Times New Roman" panose="02020603050405020304" pitchFamily="18" charset="0"/>
                <a:cs typeface="Times New Roman" panose="02020603050405020304" pitchFamily="18" charset="0"/>
              </a:rPr>
              <a:t>- Development</a:t>
            </a:r>
          </a:p>
        </p:txBody>
      </p:sp>
      <p:sp>
        <p:nvSpPr>
          <p:cNvPr id="441364" name="Line 20">
            <a:extLst>
              <a:ext uri="{FF2B5EF4-FFF2-40B4-BE49-F238E27FC236}">
                <a16:creationId xmlns:a16="http://schemas.microsoft.com/office/drawing/2014/main" id="{D7DDCB94-6BE1-1198-9661-C2403F9B60E5}"/>
              </a:ext>
            </a:extLst>
          </p:cNvPr>
          <p:cNvSpPr>
            <a:spLocks noChangeShapeType="1"/>
          </p:cNvSpPr>
          <p:nvPr/>
        </p:nvSpPr>
        <p:spPr bwMode="auto">
          <a:xfrm>
            <a:off x="1600200" y="3862385"/>
            <a:ext cx="228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65" name="Line 21">
            <a:extLst>
              <a:ext uri="{FF2B5EF4-FFF2-40B4-BE49-F238E27FC236}">
                <a16:creationId xmlns:a16="http://schemas.microsoft.com/office/drawing/2014/main" id="{5A67AD40-FB24-BD80-0216-BA28227A2CAE}"/>
              </a:ext>
            </a:extLst>
          </p:cNvPr>
          <p:cNvSpPr>
            <a:spLocks noChangeShapeType="1"/>
          </p:cNvSpPr>
          <p:nvPr/>
        </p:nvSpPr>
        <p:spPr bwMode="auto">
          <a:xfrm>
            <a:off x="4876800" y="3938585"/>
            <a:ext cx="228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66" name="Line 22">
            <a:extLst>
              <a:ext uri="{FF2B5EF4-FFF2-40B4-BE49-F238E27FC236}">
                <a16:creationId xmlns:a16="http://schemas.microsoft.com/office/drawing/2014/main" id="{02CF654D-0D09-12FB-78ED-6B09F13351BA}"/>
              </a:ext>
            </a:extLst>
          </p:cNvPr>
          <p:cNvSpPr>
            <a:spLocks noChangeShapeType="1"/>
          </p:cNvSpPr>
          <p:nvPr/>
        </p:nvSpPr>
        <p:spPr bwMode="auto">
          <a:xfrm>
            <a:off x="10515600" y="3862385"/>
            <a:ext cx="0" cy="2667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67" name="Line 23">
            <a:extLst>
              <a:ext uri="{FF2B5EF4-FFF2-40B4-BE49-F238E27FC236}">
                <a16:creationId xmlns:a16="http://schemas.microsoft.com/office/drawing/2014/main" id="{FAD7C531-734A-B72B-07A9-ECD67F1DEC8A}"/>
              </a:ext>
            </a:extLst>
          </p:cNvPr>
          <p:cNvSpPr>
            <a:spLocks noChangeShapeType="1"/>
          </p:cNvSpPr>
          <p:nvPr/>
        </p:nvSpPr>
        <p:spPr bwMode="auto">
          <a:xfrm flipH="1">
            <a:off x="10287000" y="3862385"/>
            <a:ext cx="228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441368" name="Line 24">
            <a:extLst>
              <a:ext uri="{FF2B5EF4-FFF2-40B4-BE49-F238E27FC236}">
                <a16:creationId xmlns:a16="http://schemas.microsoft.com/office/drawing/2014/main" id="{0BC6EE9A-A8FF-ACBC-A8AD-945410D98E74}"/>
              </a:ext>
            </a:extLst>
          </p:cNvPr>
          <p:cNvSpPr>
            <a:spLocks noChangeShapeType="1"/>
          </p:cNvSpPr>
          <p:nvPr/>
        </p:nvSpPr>
        <p:spPr bwMode="auto">
          <a:xfrm flipH="1">
            <a:off x="1676400" y="6529385"/>
            <a:ext cx="8915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2">
            <a:extLst>
              <a:ext uri="{FF2B5EF4-FFF2-40B4-BE49-F238E27FC236}">
                <a16:creationId xmlns:a16="http://schemas.microsoft.com/office/drawing/2014/main" id="{A0C1E750-DACA-6FAD-CAD5-7C158E038613}"/>
              </a:ext>
            </a:extLst>
          </p:cNvPr>
          <p:cNvSpPr>
            <a:spLocks noGrp="1" noChangeArrowheads="1"/>
          </p:cNvSpPr>
          <p:nvPr>
            <p:ph type="title"/>
          </p:nvPr>
        </p:nvSpPr>
        <p:spPr>
          <a:xfrm>
            <a:off x="838200" y="510820"/>
            <a:ext cx="10515600" cy="1325563"/>
          </a:xfrm>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Defining and Classifying Groups</a:t>
            </a:r>
          </a:p>
        </p:txBody>
      </p:sp>
      <p:sp>
        <p:nvSpPr>
          <p:cNvPr id="367619" name="Line 3">
            <a:extLst>
              <a:ext uri="{FF2B5EF4-FFF2-40B4-BE49-F238E27FC236}">
                <a16:creationId xmlns:a16="http://schemas.microsoft.com/office/drawing/2014/main" id="{C65276FC-FE6A-4BD1-0735-6A525D336F0A}"/>
              </a:ext>
            </a:extLst>
          </p:cNvPr>
          <p:cNvSpPr>
            <a:spLocks noChangeShapeType="1"/>
          </p:cNvSpPr>
          <p:nvPr/>
        </p:nvSpPr>
        <p:spPr bwMode="auto">
          <a:xfrm>
            <a:off x="1909757" y="3719520"/>
            <a:ext cx="7740839"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367620" name="Text Box 4">
            <a:extLst>
              <a:ext uri="{FF2B5EF4-FFF2-40B4-BE49-F238E27FC236}">
                <a16:creationId xmlns:a16="http://schemas.microsoft.com/office/drawing/2014/main" id="{72ED46B5-586D-5685-149C-65BB1A9F7FE1}"/>
              </a:ext>
            </a:extLst>
          </p:cNvPr>
          <p:cNvSpPr txBox="1">
            <a:spLocks noChangeArrowheads="1"/>
          </p:cNvSpPr>
          <p:nvPr/>
        </p:nvSpPr>
        <p:spPr bwMode="auto">
          <a:xfrm>
            <a:off x="1909757" y="2141182"/>
            <a:ext cx="8024817"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FF0000"/>
                </a:solidFill>
                <a:latin typeface="Times New Roman" panose="02020603050405020304" pitchFamily="18" charset="0"/>
                <a:cs typeface="Times New Roman" panose="02020603050405020304" pitchFamily="18" charset="0"/>
              </a:rPr>
              <a:t>Group(s)</a:t>
            </a:r>
          </a:p>
          <a:p>
            <a:pPr>
              <a:spcBef>
                <a:spcPct val="50000"/>
              </a:spcBef>
            </a:pPr>
            <a:r>
              <a:rPr lang="en-US" altLang="en-US" sz="2400" dirty="0">
                <a:latin typeface="Times New Roman" panose="02020603050405020304" pitchFamily="18" charset="0"/>
                <a:cs typeface="Times New Roman" panose="02020603050405020304" pitchFamily="18" charset="0"/>
              </a:rPr>
              <a:t>Two or more individuals interacting and interdependent, who have come together to achieve objectives.</a:t>
            </a:r>
          </a:p>
        </p:txBody>
      </p:sp>
      <p:sp>
        <p:nvSpPr>
          <p:cNvPr id="367621" name="Text Box 5">
            <a:extLst>
              <a:ext uri="{FF2B5EF4-FFF2-40B4-BE49-F238E27FC236}">
                <a16:creationId xmlns:a16="http://schemas.microsoft.com/office/drawing/2014/main" id="{F2CD344A-16B6-3B95-842E-6F63FC5B0731}"/>
              </a:ext>
            </a:extLst>
          </p:cNvPr>
          <p:cNvSpPr txBox="1">
            <a:spLocks noChangeArrowheads="1"/>
          </p:cNvSpPr>
          <p:nvPr/>
        </p:nvSpPr>
        <p:spPr bwMode="auto">
          <a:xfrm>
            <a:off x="1909757" y="4024320"/>
            <a:ext cx="367091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a:solidFill>
                  <a:srgbClr val="FF0000"/>
                </a:solidFill>
                <a:latin typeface="Times New Roman" panose="02020603050405020304" pitchFamily="18" charset="0"/>
                <a:cs typeface="Times New Roman" panose="02020603050405020304" pitchFamily="18" charset="0"/>
              </a:rPr>
              <a:t>Formal Group</a:t>
            </a:r>
          </a:p>
          <a:p>
            <a:pPr>
              <a:spcBef>
                <a:spcPct val="50000"/>
              </a:spcBef>
            </a:pPr>
            <a:r>
              <a:rPr lang="en-US" altLang="en-US" sz="2400">
                <a:latin typeface="Times New Roman" panose="02020603050405020304" pitchFamily="18" charset="0"/>
                <a:cs typeface="Times New Roman" panose="02020603050405020304" pitchFamily="18" charset="0"/>
              </a:rPr>
              <a:t>A designated work group defined by the organization’s structure.</a:t>
            </a:r>
          </a:p>
        </p:txBody>
      </p:sp>
      <p:sp>
        <p:nvSpPr>
          <p:cNvPr id="367622" name="Text Box 6">
            <a:extLst>
              <a:ext uri="{FF2B5EF4-FFF2-40B4-BE49-F238E27FC236}">
                <a16:creationId xmlns:a16="http://schemas.microsoft.com/office/drawing/2014/main" id="{3A7D9E60-1984-17AB-95F8-3612F5022F87}"/>
              </a:ext>
            </a:extLst>
          </p:cNvPr>
          <p:cNvSpPr txBox="1">
            <a:spLocks noChangeArrowheads="1"/>
          </p:cNvSpPr>
          <p:nvPr/>
        </p:nvSpPr>
        <p:spPr bwMode="auto">
          <a:xfrm>
            <a:off x="5643558" y="4024320"/>
            <a:ext cx="4468938"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a:solidFill>
                  <a:srgbClr val="FF0000"/>
                </a:solidFill>
                <a:latin typeface="Times New Roman" panose="02020603050405020304" pitchFamily="18" charset="0"/>
                <a:cs typeface="Times New Roman" panose="02020603050405020304" pitchFamily="18" charset="0"/>
              </a:rPr>
              <a:t>Informal Group</a:t>
            </a:r>
          </a:p>
          <a:p>
            <a:pPr>
              <a:spcBef>
                <a:spcPct val="50000"/>
              </a:spcBef>
            </a:pPr>
            <a:r>
              <a:rPr lang="en-US" altLang="en-US" sz="2400">
                <a:latin typeface="Times New Roman" panose="02020603050405020304" pitchFamily="18" charset="0"/>
                <a:cs typeface="Times New Roman" panose="02020603050405020304" pitchFamily="18" charset="0"/>
              </a:rPr>
              <a:t>A group that is neither formally structured nor organizationally determined; appears in response to the need for social contact.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67619"/>
                                        </p:tgtEl>
                                        <p:attrNameLst>
                                          <p:attrName>style.visibility</p:attrName>
                                        </p:attrNameLst>
                                      </p:cBhvr>
                                      <p:to>
                                        <p:strVal val="visible"/>
                                      </p:to>
                                    </p:set>
                                    <p:animEffect transition="in" filter="wipe(up)">
                                      <p:cBhvr>
                                        <p:cTn id="7" dur="500"/>
                                        <p:tgtEl>
                                          <p:spTgt spid="3676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2">
            <a:extLst>
              <a:ext uri="{FF2B5EF4-FFF2-40B4-BE49-F238E27FC236}">
                <a16:creationId xmlns:a16="http://schemas.microsoft.com/office/drawing/2014/main" id="{16CD9736-9A62-E8B6-9544-16C476DF13CE}"/>
              </a:ext>
            </a:extLst>
          </p:cNvPr>
          <p:cNvSpPr>
            <a:spLocks noGrp="1" noChangeArrowheads="1"/>
          </p:cNvSpPr>
          <p:nvPr>
            <p:ph type="title"/>
          </p:nvPr>
        </p:nvSpPr>
        <p:spPr>
          <a:ln/>
        </p:spPr>
        <p:txBody>
          <a:bodyPr/>
          <a:lstStyle/>
          <a:p>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Defining and Classifying Groups (cont’d)</a:t>
            </a:r>
          </a:p>
        </p:txBody>
      </p:sp>
      <p:sp>
        <p:nvSpPr>
          <p:cNvPr id="368643" name="Line 3">
            <a:extLst>
              <a:ext uri="{FF2B5EF4-FFF2-40B4-BE49-F238E27FC236}">
                <a16:creationId xmlns:a16="http://schemas.microsoft.com/office/drawing/2014/main" id="{09C06EDD-03EB-9AA2-3BEB-1D3442A0599A}"/>
              </a:ext>
            </a:extLst>
          </p:cNvPr>
          <p:cNvSpPr>
            <a:spLocks noChangeShapeType="1"/>
          </p:cNvSpPr>
          <p:nvPr/>
        </p:nvSpPr>
        <p:spPr bwMode="auto">
          <a:xfrm>
            <a:off x="2362200" y="4281493"/>
            <a:ext cx="32766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368644" name="Line 4">
            <a:extLst>
              <a:ext uri="{FF2B5EF4-FFF2-40B4-BE49-F238E27FC236}">
                <a16:creationId xmlns:a16="http://schemas.microsoft.com/office/drawing/2014/main" id="{43EA7C6F-7580-D06C-8C1A-C18B0A8F0FFC}"/>
              </a:ext>
            </a:extLst>
          </p:cNvPr>
          <p:cNvSpPr>
            <a:spLocks noChangeShapeType="1"/>
          </p:cNvSpPr>
          <p:nvPr/>
        </p:nvSpPr>
        <p:spPr bwMode="auto">
          <a:xfrm>
            <a:off x="6324600" y="4281493"/>
            <a:ext cx="35814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368645" name="Text Box 5">
            <a:extLst>
              <a:ext uri="{FF2B5EF4-FFF2-40B4-BE49-F238E27FC236}">
                <a16:creationId xmlns:a16="http://schemas.microsoft.com/office/drawing/2014/main" id="{D08A0E7A-ED6B-64C0-9657-1769CA6796F2}"/>
              </a:ext>
            </a:extLst>
          </p:cNvPr>
          <p:cNvSpPr txBox="1">
            <a:spLocks noChangeArrowheads="1"/>
          </p:cNvSpPr>
          <p:nvPr/>
        </p:nvSpPr>
        <p:spPr bwMode="auto">
          <a:xfrm>
            <a:off x="2438400" y="1843093"/>
            <a:ext cx="342900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Command Group</a:t>
            </a:r>
          </a:p>
          <a:p>
            <a:pPr>
              <a:spcBef>
                <a:spcPct val="50000"/>
              </a:spcBef>
            </a:pPr>
            <a:r>
              <a:rPr lang="en-US" altLang="en-US" sz="2400" dirty="0">
                <a:latin typeface="Times New Roman" panose="02020603050405020304" pitchFamily="18" charset="0"/>
                <a:cs typeface="Times New Roman" panose="02020603050405020304" pitchFamily="18" charset="0"/>
              </a:rPr>
              <a:t>A group composed of the individuals who report directly to a given manager.</a:t>
            </a:r>
          </a:p>
        </p:txBody>
      </p:sp>
      <p:sp>
        <p:nvSpPr>
          <p:cNvPr id="368646" name="Text Box 6">
            <a:extLst>
              <a:ext uri="{FF2B5EF4-FFF2-40B4-BE49-F238E27FC236}">
                <a16:creationId xmlns:a16="http://schemas.microsoft.com/office/drawing/2014/main" id="{A40B55D4-9099-FED6-7543-E5BA96AD28BF}"/>
              </a:ext>
            </a:extLst>
          </p:cNvPr>
          <p:cNvSpPr txBox="1">
            <a:spLocks noChangeArrowheads="1"/>
          </p:cNvSpPr>
          <p:nvPr/>
        </p:nvSpPr>
        <p:spPr bwMode="auto">
          <a:xfrm>
            <a:off x="6172200" y="1858969"/>
            <a:ext cx="36576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0000FF"/>
                </a:solidFill>
                <a:latin typeface="Times New Roman" panose="02020603050405020304" pitchFamily="18" charset="0"/>
                <a:cs typeface="Times New Roman" panose="02020603050405020304" pitchFamily="18" charset="0"/>
              </a:rPr>
              <a:t>Task Group</a:t>
            </a:r>
          </a:p>
          <a:p>
            <a:pPr>
              <a:spcBef>
                <a:spcPct val="50000"/>
              </a:spcBef>
            </a:pPr>
            <a:r>
              <a:rPr lang="en-US" altLang="en-US" sz="2400">
                <a:latin typeface="Times New Roman" panose="02020603050405020304" pitchFamily="18" charset="0"/>
                <a:cs typeface="Times New Roman" panose="02020603050405020304" pitchFamily="18" charset="0"/>
              </a:rPr>
              <a:t>Those working together to complete a job or task.</a:t>
            </a:r>
          </a:p>
        </p:txBody>
      </p:sp>
      <p:sp>
        <p:nvSpPr>
          <p:cNvPr id="368647" name="Text Box 7">
            <a:extLst>
              <a:ext uri="{FF2B5EF4-FFF2-40B4-BE49-F238E27FC236}">
                <a16:creationId xmlns:a16="http://schemas.microsoft.com/office/drawing/2014/main" id="{1F513E68-DFBD-4D13-89A2-359DB7EFB292}"/>
              </a:ext>
            </a:extLst>
          </p:cNvPr>
          <p:cNvSpPr txBox="1">
            <a:spLocks noChangeArrowheads="1"/>
          </p:cNvSpPr>
          <p:nvPr/>
        </p:nvSpPr>
        <p:spPr bwMode="auto">
          <a:xfrm>
            <a:off x="2438400" y="4586293"/>
            <a:ext cx="342900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0000FF"/>
                </a:solidFill>
                <a:latin typeface="Times New Roman" panose="02020603050405020304" pitchFamily="18" charset="0"/>
                <a:cs typeface="Times New Roman" panose="02020603050405020304" pitchFamily="18" charset="0"/>
              </a:rPr>
              <a:t>Interest Group</a:t>
            </a:r>
          </a:p>
          <a:p>
            <a:pPr>
              <a:spcBef>
                <a:spcPct val="50000"/>
              </a:spcBef>
            </a:pPr>
            <a:r>
              <a:rPr lang="en-US" altLang="en-US" sz="2400">
                <a:latin typeface="Times New Roman" panose="02020603050405020304" pitchFamily="18" charset="0"/>
                <a:cs typeface="Times New Roman" panose="02020603050405020304" pitchFamily="18" charset="0"/>
              </a:rPr>
              <a:t>Those working together to attain a specific objective with which each is concerned.</a:t>
            </a:r>
          </a:p>
        </p:txBody>
      </p:sp>
      <p:sp>
        <p:nvSpPr>
          <p:cNvPr id="368648" name="Text Box 8">
            <a:extLst>
              <a:ext uri="{FF2B5EF4-FFF2-40B4-BE49-F238E27FC236}">
                <a16:creationId xmlns:a16="http://schemas.microsoft.com/office/drawing/2014/main" id="{AEE649A7-28F2-FDE7-238B-EF79BEAB7EBA}"/>
              </a:ext>
            </a:extLst>
          </p:cNvPr>
          <p:cNvSpPr txBox="1">
            <a:spLocks noChangeArrowheads="1"/>
          </p:cNvSpPr>
          <p:nvPr/>
        </p:nvSpPr>
        <p:spPr bwMode="auto">
          <a:xfrm>
            <a:off x="6400800" y="4586293"/>
            <a:ext cx="365760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0000FF"/>
                </a:solidFill>
                <a:latin typeface="Times New Roman" panose="02020603050405020304" pitchFamily="18" charset="0"/>
                <a:cs typeface="Times New Roman" panose="02020603050405020304" pitchFamily="18" charset="0"/>
              </a:rPr>
              <a:t>Friendship Group</a:t>
            </a:r>
          </a:p>
          <a:p>
            <a:pPr>
              <a:spcBef>
                <a:spcPct val="50000"/>
              </a:spcBef>
            </a:pPr>
            <a:r>
              <a:rPr lang="en-US" altLang="en-US" sz="2400">
                <a:latin typeface="Times New Roman" panose="02020603050405020304" pitchFamily="18" charset="0"/>
                <a:cs typeface="Times New Roman" panose="02020603050405020304" pitchFamily="18" charset="0"/>
              </a:rPr>
              <a:t>Those brought together because they share one or more common characteristics.</a:t>
            </a:r>
          </a:p>
        </p:txBody>
      </p:sp>
      <p:sp>
        <p:nvSpPr>
          <p:cNvPr id="2" name="TextBox 1">
            <a:extLst>
              <a:ext uri="{FF2B5EF4-FFF2-40B4-BE49-F238E27FC236}">
                <a16:creationId xmlns:a16="http://schemas.microsoft.com/office/drawing/2014/main" id="{7A31DBCE-04E3-5367-CD94-3E44DA9AC41A}"/>
              </a:ext>
            </a:extLst>
          </p:cNvPr>
          <p:cNvSpPr txBox="1"/>
          <p:nvPr/>
        </p:nvSpPr>
        <p:spPr>
          <a:xfrm>
            <a:off x="385763" y="2576507"/>
            <a:ext cx="1900237" cy="1077218"/>
          </a:xfrm>
          <a:prstGeom prst="rect">
            <a:avLst/>
          </a:prstGeom>
          <a:noFill/>
        </p:spPr>
        <p:txBody>
          <a:bodyPr wrap="square" rtlCol="0">
            <a:spAutoFit/>
          </a:bodyPr>
          <a:lstStyle/>
          <a:p>
            <a:pPr>
              <a:spcBef>
                <a:spcPct val="50000"/>
              </a:spcBef>
            </a:pPr>
            <a:r>
              <a:rPr lang="en-US" altLang="en-US" sz="3200" dirty="0">
                <a:solidFill>
                  <a:srgbClr val="FF0000"/>
                </a:solidFill>
                <a:latin typeface="Times New Roman" panose="02020603050405020304" pitchFamily="18" charset="0"/>
                <a:cs typeface="Times New Roman" panose="02020603050405020304" pitchFamily="18" charset="0"/>
              </a:rPr>
              <a:t>Formal Group</a:t>
            </a:r>
          </a:p>
        </p:txBody>
      </p:sp>
      <p:sp>
        <p:nvSpPr>
          <p:cNvPr id="3" name="TextBox 2">
            <a:extLst>
              <a:ext uri="{FF2B5EF4-FFF2-40B4-BE49-F238E27FC236}">
                <a16:creationId xmlns:a16="http://schemas.microsoft.com/office/drawing/2014/main" id="{D3D9493A-1179-6F49-3E6F-19B193359156}"/>
              </a:ext>
            </a:extLst>
          </p:cNvPr>
          <p:cNvSpPr txBox="1"/>
          <p:nvPr/>
        </p:nvSpPr>
        <p:spPr>
          <a:xfrm>
            <a:off x="461963" y="4886319"/>
            <a:ext cx="1900237" cy="1077218"/>
          </a:xfrm>
          <a:prstGeom prst="rect">
            <a:avLst/>
          </a:prstGeom>
          <a:noFill/>
        </p:spPr>
        <p:txBody>
          <a:bodyPr wrap="square" rtlCol="0">
            <a:spAutoFit/>
          </a:bodyPr>
          <a:lstStyle/>
          <a:p>
            <a:pPr>
              <a:spcBef>
                <a:spcPct val="50000"/>
              </a:spcBef>
            </a:pPr>
            <a:r>
              <a:rPr lang="en-US" altLang="en-US" sz="3200" dirty="0">
                <a:solidFill>
                  <a:srgbClr val="FF0000"/>
                </a:solidFill>
                <a:latin typeface="Times New Roman" panose="02020603050405020304" pitchFamily="18" charset="0"/>
                <a:cs typeface="Times New Roman" panose="02020603050405020304" pitchFamily="18" charset="0"/>
              </a:rPr>
              <a:t>Informal Group</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68643"/>
                                        </p:tgtEl>
                                        <p:attrNameLst>
                                          <p:attrName>style.visibility</p:attrName>
                                        </p:attrNameLst>
                                      </p:cBhvr>
                                      <p:to>
                                        <p:strVal val="visible"/>
                                      </p:to>
                                    </p:set>
                                    <p:animEffect transition="in" filter="wipe(up)">
                                      <p:cBhvr>
                                        <p:cTn id="7" dur="500"/>
                                        <p:tgtEl>
                                          <p:spTgt spid="368643"/>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68644"/>
                                        </p:tgtEl>
                                        <p:attrNameLst>
                                          <p:attrName>style.visibility</p:attrName>
                                        </p:attrNameLst>
                                      </p:cBhvr>
                                      <p:to>
                                        <p:strVal val="visible"/>
                                      </p:to>
                                    </p:set>
                                    <p:animEffect transition="in" filter="wipe(up)">
                                      <p:cBhvr>
                                        <p:cTn id="11" dur="500"/>
                                        <p:tgtEl>
                                          <p:spTgt spid="3686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Rectangle 2">
            <a:extLst>
              <a:ext uri="{FF2B5EF4-FFF2-40B4-BE49-F238E27FC236}">
                <a16:creationId xmlns:a16="http://schemas.microsoft.com/office/drawing/2014/main" id="{8882D652-232A-6840-3DC8-D10433F6D59C}"/>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People Join Groups</a:t>
            </a:r>
          </a:p>
        </p:txBody>
      </p:sp>
      <p:sp>
        <p:nvSpPr>
          <p:cNvPr id="369668" name="Text Box 4">
            <a:extLst>
              <a:ext uri="{FF2B5EF4-FFF2-40B4-BE49-F238E27FC236}">
                <a16:creationId xmlns:a16="http://schemas.microsoft.com/office/drawing/2014/main" id="{1D147404-4AD3-43C6-04D6-E856E88375A0}"/>
              </a:ext>
            </a:extLst>
          </p:cNvPr>
          <p:cNvSpPr txBox="1">
            <a:spLocks noChangeArrowheads="1"/>
          </p:cNvSpPr>
          <p:nvPr/>
        </p:nvSpPr>
        <p:spPr bwMode="blackWhite">
          <a:xfrm>
            <a:off x="1390650" y="2486025"/>
            <a:ext cx="3429000" cy="3352800"/>
          </a:xfrm>
          <a:prstGeom prst="rect">
            <a:avLst/>
          </a:prstGeom>
          <a:solidFill>
            <a:srgbClr val="CC6600"/>
          </a:solidFill>
          <a:ln w="19050">
            <a:solidFill>
              <a:schemeClr val="tx1"/>
            </a:solidFill>
            <a:miter lim="800000"/>
            <a:headEnd/>
            <a:tailEnd/>
          </a:ln>
          <a:effectLst/>
          <a:extLst>
            <a:ext uri="{AF507438-7753-43E0-B8FC-AC1667EBCBE1}">
              <a14:hiddenEffects xmlns:a14="http://schemas.microsoft.com/office/drawing/2010/main">
                <a:effectLst>
                  <a:outerShdw dist="135003" dir="2471156" algn="ctr" rotWithShape="0">
                    <a:srgbClr val="DDDDDD">
                      <a:alpha val="50000"/>
                    </a:srgbClr>
                  </a:outerShdw>
                </a:effectLst>
              </a14:hiddenEffects>
            </a:ext>
          </a:extLst>
        </p:spPr>
        <p:txBody>
          <a:bodyPr wrap="none" lIns="182880" anchor="ctr"/>
          <a:lstStyle>
            <a:lvl1pPr marL="173038" indent="-173038">
              <a:defRPr sz="2400">
                <a:solidFill>
                  <a:schemeClr val="tx1"/>
                </a:solidFill>
                <a:latin typeface="Times New Roman" panose="02020603050405020304" pitchFamily="18" charset="0"/>
              </a:defRPr>
            </a:lvl1pPr>
            <a:lvl2pPr marL="571500">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fontAlgn="base">
              <a:spcBef>
                <a:spcPct val="0"/>
              </a:spcBef>
              <a:spcAft>
                <a:spcPct val="0"/>
              </a:spcAft>
              <a:defRPr sz="2400">
                <a:solidFill>
                  <a:schemeClr val="tx1"/>
                </a:solidFill>
                <a:latin typeface="Times New Roman" panose="02020603050405020304" pitchFamily="18" charset="0"/>
              </a:defRPr>
            </a:lvl6pPr>
            <a:lvl7pPr fontAlgn="base">
              <a:spcBef>
                <a:spcPct val="0"/>
              </a:spcBef>
              <a:spcAft>
                <a:spcPct val="0"/>
              </a:spcAft>
              <a:defRPr sz="2400">
                <a:solidFill>
                  <a:schemeClr val="tx1"/>
                </a:solidFill>
                <a:latin typeface="Times New Roman" panose="02020603050405020304" pitchFamily="18" charset="0"/>
              </a:defRPr>
            </a:lvl7pPr>
            <a:lvl8pPr fontAlgn="base">
              <a:spcBef>
                <a:spcPct val="0"/>
              </a:spcBef>
              <a:spcAft>
                <a:spcPct val="0"/>
              </a:spcAft>
              <a:defRPr sz="2400">
                <a:solidFill>
                  <a:schemeClr val="tx1"/>
                </a:solidFill>
                <a:latin typeface="Times New Roman" panose="02020603050405020304" pitchFamily="18" charset="0"/>
              </a:defRPr>
            </a:lvl8pPr>
            <a:lvl9pPr fontAlgn="base">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buFontTx/>
              <a:buChar char="•"/>
            </a:pPr>
            <a:r>
              <a:rPr lang="en-US" altLang="en-US" dirty="0">
                <a:solidFill>
                  <a:schemeClr val="bg1"/>
                </a:solidFill>
                <a:latin typeface="Arial" panose="020B0604020202020204" pitchFamily="34" charset="0"/>
              </a:rPr>
              <a:t>Security</a:t>
            </a:r>
          </a:p>
          <a:p>
            <a:pPr>
              <a:lnSpc>
                <a:spcPct val="90000"/>
              </a:lnSpc>
              <a:spcBef>
                <a:spcPct val="50000"/>
              </a:spcBef>
              <a:buFontTx/>
              <a:buChar char="•"/>
            </a:pPr>
            <a:r>
              <a:rPr lang="en-US" altLang="en-US" dirty="0">
                <a:solidFill>
                  <a:schemeClr val="bg1"/>
                </a:solidFill>
                <a:latin typeface="Arial" panose="020B0604020202020204" pitchFamily="34" charset="0"/>
              </a:rPr>
              <a:t>Status</a:t>
            </a:r>
          </a:p>
          <a:p>
            <a:pPr>
              <a:lnSpc>
                <a:spcPct val="90000"/>
              </a:lnSpc>
              <a:spcBef>
                <a:spcPct val="50000"/>
              </a:spcBef>
              <a:buFontTx/>
              <a:buChar char="•"/>
            </a:pPr>
            <a:r>
              <a:rPr lang="en-US" altLang="en-US" dirty="0">
                <a:solidFill>
                  <a:schemeClr val="bg1"/>
                </a:solidFill>
                <a:latin typeface="Arial" panose="020B0604020202020204" pitchFamily="34" charset="0"/>
              </a:rPr>
              <a:t>Self-esteem</a:t>
            </a:r>
          </a:p>
          <a:p>
            <a:pPr>
              <a:lnSpc>
                <a:spcPct val="90000"/>
              </a:lnSpc>
              <a:spcBef>
                <a:spcPct val="50000"/>
              </a:spcBef>
              <a:buFontTx/>
              <a:buChar char="•"/>
            </a:pPr>
            <a:r>
              <a:rPr lang="en-US" altLang="en-US" dirty="0">
                <a:solidFill>
                  <a:schemeClr val="bg1"/>
                </a:solidFill>
                <a:latin typeface="Arial" panose="020B0604020202020204" pitchFamily="34" charset="0"/>
              </a:rPr>
              <a:t>Affiliation</a:t>
            </a:r>
          </a:p>
          <a:p>
            <a:pPr>
              <a:lnSpc>
                <a:spcPct val="90000"/>
              </a:lnSpc>
              <a:spcBef>
                <a:spcPct val="50000"/>
              </a:spcBef>
              <a:buFontTx/>
              <a:buChar char="•"/>
            </a:pPr>
            <a:r>
              <a:rPr lang="en-US" altLang="en-US" dirty="0">
                <a:solidFill>
                  <a:schemeClr val="bg1"/>
                </a:solidFill>
                <a:latin typeface="Arial" panose="020B0604020202020204" pitchFamily="34" charset="0"/>
              </a:rPr>
              <a:t>Power</a:t>
            </a:r>
          </a:p>
          <a:p>
            <a:pPr>
              <a:lnSpc>
                <a:spcPct val="90000"/>
              </a:lnSpc>
              <a:spcBef>
                <a:spcPct val="50000"/>
              </a:spcBef>
              <a:buFontTx/>
              <a:buChar char="•"/>
            </a:pPr>
            <a:r>
              <a:rPr lang="en-US" altLang="en-US" dirty="0">
                <a:solidFill>
                  <a:schemeClr val="bg1"/>
                </a:solidFill>
                <a:latin typeface="Arial" panose="020B0604020202020204" pitchFamily="34" charset="0"/>
              </a:rPr>
              <a:t>Goal Achievement</a:t>
            </a:r>
          </a:p>
        </p:txBody>
      </p:sp>
      <p:pic>
        <p:nvPicPr>
          <p:cNvPr id="369670" name="Picture 6">
            <a:extLst>
              <a:ext uri="{FF2B5EF4-FFF2-40B4-BE49-F238E27FC236}">
                <a16:creationId xmlns:a16="http://schemas.microsoft.com/office/drawing/2014/main" id="{4B333C69-66E9-DAC5-F112-DCD6B713F7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830512"/>
            <a:ext cx="3635375"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369668"/>
                                        </p:tgtEl>
                                        <p:attrNameLst>
                                          <p:attrName>style.visibility</p:attrName>
                                        </p:attrNameLst>
                                      </p:cBhvr>
                                      <p:to>
                                        <p:strVal val="visible"/>
                                      </p:to>
                                    </p:set>
                                    <p:animEffect transition="in" filter="box(in)">
                                      <p:cBhvr>
                                        <p:cTn id="7" dur="500"/>
                                        <p:tgtEl>
                                          <p:spTgt spid="3696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9668"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a:extLst>
              <a:ext uri="{FF2B5EF4-FFF2-40B4-BE49-F238E27FC236}">
                <a16:creationId xmlns:a16="http://schemas.microsoft.com/office/drawing/2014/main" id="{5D39E39C-D467-5147-0752-16E8DAE047FF}"/>
              </a:ext>
            </a:extLst>
          </p:cNvPr>
          <p:cNvSpPr>
            <a:spLocks noGrp="1" noChangeArrowheads="1"/>
          </p:cNvSpPr>
          <p:nvPr>
            <p:ph type="title"/>
          </p:nvPr>
        </p:nvSpPr>
        <p:spPr>
          <a:ln/>
        </p:spPr>
        <p:txBody>
          <a:bodyPr/>
          <a:lstStyle/>
          <a:p>
            <a:pPr algn="ctr"/>
            <a:r>
              <a:rPr lang="en-US" altLang="en-US" b="1" dirty="0">
                <a:latin typeface="Times New Roman" panose="02020603050405020304" pitchFamily="18" charset="0"/>
                <a:cs typeface="Times New Roman" panose="02020603050405020304" pitchFamily="18" charset="0"/>
              </a:rPr>
              <a:t>Why People Join Groups</a:t>
            </a:r>
          </a:p>
        </p:txBody>
      </p:sp>
      <p:sp>
        <p:nvSpPr>
          <p:cNvPr id="500739" name="Rectangle 3">
            <a:extLst>
              <a:ext uri="{FF2B5EF4-FFF2-40B4-BE49-F238E27FC236}">
                <a16:creationId xmlns:a16="http://schemas.microsoft.com/office/drawing/2014/main" id="{35A5FB19-4136-DEB7-31A6-61EFAF307DC1}"/>
              </a:ext>
            </a:extLst>
          </p:cNvPr>
          <p:cNvSpPr>
            <a:spLocks noGrp="1" noChangeArrowheads="1"/>
          </p:cNvSpPr>
          <p:nvPr>
            <p:ph type="body" idx="1"/>
          </p:nvPr>
        </p:nvSpPr>
        <p:spPr/>
        <p:txBody>
          <a:bodyPr>
            <a:normAutofit/>
          </a:bodyPr>
          <a:lstStyle/>
          <a:p>
            <a:pPr algn="just"/>
            <a:r>
              <a:rPr lang="en-US" altLang="en-US" sz="2400" dirty="0">
                <a:solidFill>
                  <a:srgbClr val="FF0000"/>
                </a:solidFill>
                <a:latin typeface="Times New Roman" panose="02020603050405020304" pitchFamily="18" charset="0"/>
                <a:cs typeface="Times New Roman" panose="02020603050405020304" pitchFamily="18" charset="0"/>
              </a:rPr>
              <a:t>Security </a:t>
            </a:r>
            <a:r>
              <a:rPr lang="en-US" altLang="en-US" sz="2400" dirty="0">
                <a:latin typeface="Times New Roman" panose="02020603050405020304" pitchFamily="18" charset="0"/>
                <a:cs typeface="Times New Roman" panose="02020603050405020304" pitchFamily="18" charset="0"/>
              </a:rPr>
              <a:t>– by joining a group, individuals can reduce the insecurity of “standing alone”.</a:t>
            </a:r>
          </a:p>
          <a:p>
            <a:pPr algn="just"/>
            <a:r>
              <a:rPr lang="en-US" altLang="en-US" sz="2400" dirty="0">
                <a:solidFill>
                  <a:srgbClr val="FF0000"/>
                </a:solidFill>
                <a:latin typeface="Times New Roman" panose="02020603050405020304" pitchFamily="18" charset="0"/>
                <a:cs typeface="Times New Roman" panose="02020603050405020304" pitchFamily="18" charset="0"/>
              </a:rPr>
              <a:t>Status </a:t>
            </a:r>
            <a:r>
              <a:rPr lang="en-US" altLang="en-US" sz="2400" dirty="0">
                <a:latin typeface="Times New Roman" panose="02020603050405020304" pitchFamily="18" charset="0"/>
                <a:cs typeface="Times New Roman" panose="02020603050405020304" pitchFamily="18" charset="0"/>
              </a:rPr>
              <a:t>– inclusion in a group that is viewed as important provides recognition &amp; status for its members.</a:t>
            </a:r>
          </a:p>
          <a:p>
            <a:pPr algn="just"/>
            <a:r>
              <a:rPr lang="en-US" altLang="en-US" sz="2400" dirty="0">
                <a:solidFill>
                  <a:srgbClr val="FF0000"/>
                </a:solidFill>
                <a:latin typeface="Times New Roman" panose="02020603050405020304" pitchFamily="18" charset="0"/>
                <a:cs typeface="Times New Roman" panose="02020603050405020304" pitchFamily="18" charset="0"/>
              </a:rPr>
              <a:t>Self-esteem</a:t>
            </a:r>
            <a:r>
              <a:rPr lang="en-US" altLang="en-US" sz="2400" dirty="0">
                <a:latin typeface="Times New Roman" panose="02020603050405020304" pitchFamily="18" charset="0"/>
                <a:cs typeface="Times New Roman" panose="02020603050405020304" pitchFamily="18" charset="0"/>
              </a:rPr>
              <a:t> – groups can provide people with feelings of self-worth.</a:t>
            </a:r>
          </a:p>
          <a:p>
            <a:pPr algn="just"/>
            <a:r>
              <a:rPr lang="en-US" altLang="en-US" sz="2400" dirty="0">
                <a:solidFill>
                  <a:srgbClr val="FF0000"/>
                </a:solidFill>
                <a:latin typeface="Times New Roman" panose="02020603050405020304" pitchFamily="18" charset="0"/>
                <a:cs typeface="Times New Roman" panose="02020603050405020304" pitchFamily="18" charset="0"/>
              </a:rPr>
              <a:t>Affiliation</a:t>
            </a:r>
            <a:r>
              <a:rPr lang="en-US" altLang="en-US" sz="2400" dirty="0">
                <a:latin typeface="Times New Roman" panose="02020603050405020304" pitchFamily="18" charset="0"/>
                <a:cs typeface="Times New Roman" panose="02020603050405020304" pitchFamily="18" charset="0"/>
              </a:rPr>
              <a:t> – groups can fulfill social needs. </a:t>
            </a:r>
          </a:p>
          <a:p>
            <a:pPr algn="just"/>
            <a:r>
              <a:rPr lang="en-US" altLang="en-US" sz="2400" dirty="0">
                <a:solidFill>
                  <a:srgbClr val="FF0000"/>
                </a:solidFill>
                <a:latin typeface="Times New Roman" panose="02020603050405020304" pitchFamily="18" charset="0"/>
                <a:cs typeface="Times New Roman" panose="02020603050405020304" pitchFamily="18" charset="0"/>
              </a:rPr>
              <a:t>Power</a:t>
            </a:r>
            <a:r>
              <a:rPr lang="en-US" altLang="en-US" sz="2400" dirty="0">
                <a:latin typeface="Times New Roman" panose="02020603050405020304" pitchFamily="18" charset="0"/>
                <a:cs typeface="Times New Roman" panose="02020603050405020304" pitchFamily="18" charset="0"/>
              </a:rPr>
              <a:t> – what cannot be achieved individually often becomes possible through group action. There is power in numbers.</a:t>
            </a:r>
          </a:p>
          <a:p>
            <a:pPr algn="just"/>
            <a:r>
              <a:rPr lang="en-US" altLang="en-US" sz="2400" dirty="0">
                <a:solidFill>
                  <a:srgbClr val="FF0000"/>
                </a:solidFill>
                <a:latin typeface="Times New Roman" panose="02020603050405020304" pitchFamily="18" charset="0"/>
                <a:cs typeface="Times New Roman" panose="02020603050405020304" pitchFamily="18" charset="0"/>
              </a:rPr>
              <a:t>Goal Achievement</a:t>
            </a:r>
            <a:r>
              <a:rPr lang="en-US" altLang="en-US" sz="2400" dirty="0">
                <a:latin typeface="Times New Roman" panose="02020603050405020304" pitchFamily="18" charset="0"/>
                <a:cs typeface="Times New Roman" panose="02020603050405020304" pitchFamily="18" charset="0"/>
              </a:rPr>
              <a:t> – when it takes more than one person to accomplish a particular task – there is a need to pool talents, knowledge, or power in order to complete a job. In such cases, management will rely on formal groups.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Rectangle 2">
            <a:extLst>
              <a:ext uri="{FF2B5EF4-FFF2-40B4-BE49-F238E27FC236}">
                <a16:creationId xmlns:a16="http://schemas.microsoft.com/office/drawing/2014/main" id="{AED26CD6-BFB4-D8E1-7CC2-F53170A7D738}"/>
              </a:ext>
            </a:extLst>
          </p:cNvPr>
          <p:cNvSpPr>
            <a:spLocks noGrp="1" noChangeArrowheads="1"/>
          </p:cNvSpPr>
          <p:nvPr>
            <p:ph type="title"/>
          </p:nvPr>
        </p:nvSpPr>
        <p:spPr>
          <a:xfrm>
            <a:off x="2209800" y="304800"/>
            <a:ext cx="7772400" cy="1143000"/>
          </a:xfrm>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People form Groups</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Slide 1 of 2</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43395" name="Line 3">
            <a:extLst>
              <a:ext uri="{FF2B5EF4-FFF2-40B4-BE49-F238E27FC236}">
                <a16:creationId xmlns:a16="http://schemas.microsoft.com/office/drawing/2014/main" id="{C34862E7-2860-71BB-E8E3-AC40C9741823}"/>
              </a:ext>
            </a:extLst>
          </p:cNvPr>
          <p:cNvSpPr>
            <a:spLocks noChangeShapeType="1"/>
          </p:cNvSpPr>
          <p:nvPr/>
        </p:nvSpPr>
        <p:spPr bwMode="auto">
          <a:xfrm>
            <a:off x="1524000" y="1524000"/>
            <a:ext cx="9144000" cy="0"/>
          </a:xfrm>
          <a:prstGeom prst="line">
            <a:avLst/>
          </a:prstGeom>
          <a:noFill/>
          <a:ln w="66675">
            <a:solidFill>
              <a:srgbClr val="CC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3396" name="Rectangle 4">
            <a:extLst>
              <a:ext uri="{FF2B5EF4-FFF2-40B4-BE49-F238E27FC236}">
                <a16:creationId xmlns:a16="http://schemas.microsoft.com/office/drawing/2014/main" id="{56690071-517D-4A4A-B7C1-62BC15836C06}"/>
              </a:ext>
            </a:extLst>
          </p:cNvPr>
          <p:cNvSpPr>
            <a:spLocks noChangeArrowheads="1"/>
          </p:cNvSpPr>
          <p:nvPr/>
        </p:nvSpPr>
        <p:spPr bwMode="auto">
          <a:xfrm>
            <a:off x="2159000" y="2209800"/>
            <a:ext cx="3898900" cy="207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3397" name="Rectangle 5">
            <a:extLst>
              <a:ext uri="{FF2B5EF4-FFF2-40B4-BE49-F238E27FC236}">
                <a16:creationId xmlns:a16="http://schemas.microsoft.com/office/drawing/2014/main" id="{5634B13E-C860-54DF-F3CB-792B9C9236B8}"/>
              </a:ext>
            </a:extLst>
          </p:cNvPr>
          <p:cNvSpPr>
            <a:spLocks noChangeArrowheads="1"/>
          </p:cNvSpPr>
          <p:nvPr/>
        </p:nvSpPr>
        <p:spPr bwMode="auto">
          <a:xfrm>
            <a:off x="2438400" y="2209800"/>
            <a:ext cx="3124200" cy="3581400"/>
          </a:xfrm>
          <a:prstGeom prst="rect">
            <a:avLst/>
          </a:prstGeom>
          <a:solidFill>
            <a:schemeClr val="bg1"/>
          </a:solidFill>
          <a:ln w="9525">
            <a:solidFill>
              <a:schemeClr val="tx1"/>
            </a:solidFill>
            <a:miter lim="800000"/>
            <a:headEnd/>
            <a:tailEnd/>
          </a:ln>
          <a:effectLst>
            <a:outerShdw dist="91581" dir="3378596" algn="ctr" rotWithShape="0">
              <a:schemeClr val="bg2"/>
            </a:outerShdw>
          </a:effectLst>
        </p:spPr>
        <p:txBody>
          <a:bodyPr wrap="none" anchor="ctr"/>
          <a:lstStyle/>
          <a:p>
            <a:endParaRPr lang="en-US" sz="3200">
              <a:latin typeface="Times New Roman" panose="02020603050405020304" pitchFamily="18" charset="0"/>
              <a:cs typeface="Times New Roman" panose="02020603050405020304" pitchFamily="18" charset="0"/>
            </a:endParaRPr>
          </a:p>
        </p:txBody>
      </p:sp>
      <p:sp>
        <p:nvSpPr>
          <p:cNvPr id="443398" name="Rectangle 6">
            <a:extLst>
              <a:ext uri="{FF2B5EF4-FFF2-40B4-BE49-F238E27FC236}">
                <a16:creationId xmlns:a16="http://schemas.microsoft.com/office/drawing/2014/main" id="{D553F491-A5C6-988D-A326-FED11132FD6B}"/>
              </a:ext>
            </a:extLst>
          </p:cNvPr>
          <p:cNvSpPr>
            <a:spLocks noChangeArrowheads="1"/>
          </p:cNvSpPr>
          <p:nvPr/>
        </p:nvSpPr>
        <p:spPr bwMode="auto">
          <a:xfrm>
            <a:off x="6400800" y="2209800"/>
            <a:ext cx="3124200" cy="3581400"/>
          </a:xfrm>
          <a:prstGeom prst="rect">
            <a:avLst/>
          </a:prstGeom>
          <a:solidFill>
            <a:schemeClr val="bg1"/>
          </a:solidFill>
          <a:ln w="9525">
            <a:solidFill>
              <a:schemeClr val="tx1"/>
            </a:solidFill>
            <a:miter lim="800000"/>
            <a:headEnd/>
            <a:tailEnd/>
          </a:ln>
          <a:effectLst>
            <a:outerShdw dist="91581" dir="3378596" algn="ctr" rotWithShape="0">
              <a:schemeClr val="bg2"/>
            </a:outerShdw>
          </a:effectLst>
        </p:spPr>
        <p:txBody>
          <a:bodyPr wrap="none" anchor="ctr"/>
          <a:lstStyle/>
          <a:p>
            <a:endParaRPr lang="en-US" sz="3200">
              <a:latin typeface="Times New Roman" panose="02020603050405020304" pitchFamily="18" charset="0"/>
              <a:cs typeface="Times New Roman" panose="02020603050405020304" pitchFamily="18" charset="0"/>
            </a:endParaRPr>
          </a:p>
        </p:txBody>
      </p:sp>
      <p:sp>
        <p:nvSpPr>
          <p:cNvPr id="443399" name="Line 7">
            <a:extLst>
              <a:ext uri="{FF2B5EF4-FFF2-40B4-BE49-F238E27FC236}">
                <a16:creationId xmlns:a16="http://schemas.microsoft.com/office/drawing/2014/main" id="{91D51AFF-1BE8-A70D-A427-BEE3A66238B3}"/>
              </a:ext>
            </a:extLst>
          </p:cNvPr>
          <p:cNvSpPr>
            <a:spLocks noChangeShapeType="1"/>
          </p:cNvSpPr>
          <p:nvPr/>
        </p:nvSpPr>
        <p:spPr bwMode="auto">
          <a:xfrm>
            <a:off x="2438400" y="3124200"/>
            <a:ext cx="3124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3400" name="Text Box 8">
            <a:extLst>
              <a:ext uri="{FF2B5EF4-FFF2-40B4-BE49-F238E27FC236}">
                <a16:creationId xmlns:a16="http://schemas.microsoft.com/office/drawing/2014/main" id="{CD135B65-84AA-0FBB-857A-3FCA397BC4DE}"/>
              </a:ext>
            </a:extLst>
          </p:cNvPr>
          <p:cNvSpPr txBox="1">
            <a:spLocks noChangeArrowheads="1"/>
          </p:cNvSpPr>
          <p:nvPr/>
        </p:nvSpPr>
        <p:spPr bwMode="auto">
          <a:xfrm>
            <a:off x="2514600" y="2286001"/>
            <a:ext cx="289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800" dirty="0">
                <a:latin typeface="Times New Roman" panose="02020603050405020304" pitchFamily="18" charset="0"/>
              </a:rPr>
              <a:t>Need Satisfaction</a:t>
            </a:r>
          </a:p>
        </p:txBody>
      </p:sp>
      <p:sp>
        <p:nvSpPr>
          <p:cNvPr id="443401" name="Line 9">
            <a:extLst>
              <a:ext uri="{FF2B5EF4-FFF2-40B4-BE49-F238E27FC236}">
                <a16:creationId xmlns:a16="http://schemas.microsoft.com/office/drawing/2014/main" id="{DFF268E2-E163-45F3-71CD-6027FCAAEDC4}"/>
              </a:ext>
            </a:extLst>
          </p:cNvPr>
          <p:cNvSpPr>
            <a:spLocks noChangeShapeType="1"/>
          </p:cNvSpPr>
          <p:nvPr/>
        </p:nvSpPr>
        <p:spPr bwMode="auto">
          <a:xfrm>
            <a:off x="6400800" y="3124200"/>
            <a:ext cx="3124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3402" name="Text Box 10">
            <a:extLst>
              <a:ext uri="{FF2B5EF4-FFF2-40B4-BE49-F238E27FC236}">
                <a16:creationId xmlns:a16="http://schemas.microsoft.com/office/drawing/2014/main" id="{1A7A5820-2B9E-6E91-52F9-0BE2A8186E19}"/>
              </a:ext>
            </a:extLst>
          </p:cNvPr>
          <p:cNvSpPr txBox="1">
            <a:spLocks noChangeArrowheads="1"/>
          </p:cNvSpPr>
          <p:nvPr/>
        </p:nvSpPr>
        <p:spPr bwMode="auto">
          <a:xfrm>
            <a:off x="6477000" y="2286000"/>
            <a:ext cx="29718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800">
                <a:latin typeface="Times New Roman" panose="02020603050405020304" pitchFamily="18" charset="0"/>
              </a:rPr>
              <a:t>Proximity &amp; Attraction</a:t>
            </a:r>
          </a:p>
        </p:txBody>
      </p:sp>
      <p:sp>
        <p:nvSpPr>
          <p:cNvPr id="443403" name="Text Box 11">
            <a:extLst>
              <a:ext uri="{FF2B5EF4-FFF2-40B4-BE49-F238E27FC236}">
                <a16:creationId xmlns:a16="http://schemas.microsoft.com/office/drawing/2014/main" id="{D6FFE67D-4996-6E4D-F806-65C406F5ADB1}"/>
              </a:ext>
            </a:extLst>
          </p:cNvPr>
          <p:cNvSpPr txBox="1">
            <a:spLocks noChangeArrowheads="1"/>
          </p:cNvSpPr>
          <p:nvPr/>
        </p:nvSpPr>
        <p:spPr bwMode="auto">
          <a:xfrm>
            <a:off x="2590800" y="3276600"/>
            <a:ext cx="2819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400" dirty="0">
                <a:latin typeface="Times New Roman" panose="02020603050405020304" pitchFamily="18" charset="0"/>
              </a:rPr>
              <a:t>Social Needs</a:t>
            </a:r>
          </a:p>
          <a:p>
            <a:pPr algn="ctr" eaLnBrk="0" hangingPunct="0">
              <a:spcBef>
                <a:spcPct val="50000"/>
              </a:spcBef>
            </a:pPr>
            <a:r>
              <a:rPr lang="en-US" altLang="en-US" sz="2400" dirty="0">
                <a:latin typeface="Times New Roman" panose="02020603050405020304" pitchFamily="18" charset="0"/>
              </a:rPr>
              <a:t>Security Needs</a:t>
            </a:r>
          </a:p>
          <a:p>
            <a:pPr algn="ctr" eaLnBrk="0" hangingPunct="0">
              <a:spcBef>
                <a:spcPct val="50000"/>
              </a:spcBef>
            </a:pPr>
            <a:r>
              <a:rPr lang="en-US" altLang="en-US" sz="2400" dirty="0">
                <a:latin typeface="Times New Roman" panose="02020603050405020304" pitchFamily="18" charset="0"/>
              </a:rPr>
              <a:t>Esteem Needs</a:t>
            </a:r>
          </a:p>
        </p:txBody>
      </p:sp>
      <p:sp>
        <p:nvSpPr>
          <p:cNvPr id="443404" name="Text Box 12">
            <a:extLst>
              <a:ext uri="{FF2B5EF4-FFF2-40B4-BE49-F238E27FC236}">
                <a16:creationId xmlns:a16="http://schemas.microsoft.com/office/drawing/2014/main" id="{CBB0D0B0-9D93-11A3-27CA-EB07A9DB704B}"/>
              </a:ext>
            </a:extLst>
          </p:cNvPr>
          <p:cNvSpPr txBox="1">
            <a:spLocks noChangeArrowheads="1"/>
          </p:cNvSpPr>
          <p:nvPr/>
        </p:nvSpPr>
        <p:spPr bwMode="auto">
          <a:xfrm>
            <a:off x="6553200" y="3276601"/>
            <a:ext cx="2895600"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000">
                <a:latin typeface="Times New Roman" panose="02020603050405020304" pitchFamily="18" charset="0"/>
              </a:rPr>
              <a:t>Proximity is the physical distance between employees.  Attraction is typically engendered by similarities in attitudes, performance or motivations.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2" name="Rectangle 2">
            <a:extLst>
              <a:ext uri="{FF2B5EF4-FFF2-40B4-BE49-F238E27FC236}">
                <a16:creationId xmlns:a16="http://schemas.microsoft.com/office/drawing/2014/main" id="{A9E18245-2F50-9AAF-850F-2D48CB34284C}"/>
              </a:ext>
            </a:extLst>
          </p:cNvPr>
          <p:cNvSpPr>
            <a:spLocks noGrp="1" noChangeArrowheads="1"/>
          </p:cNvSpPr>
          <p:nvPr>
            <p:ph type="title"/>
          </p:nvPr>
        </p:nvSpPr>
        <p:spPr>
          <a:xfrm>
            <a:off x="2209800" y="304800"/>
            <a:ext cx="7772400" cy="1143000"/>
          </a:xfrm>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People form Groups</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Slide 2 of 2</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45443" name="Line 3">
            <a:extLst>
              <a:ext uri="{FF2B5EF4-FFF2-40B4-BE49-F238E27FC236}">
                <a16:creationId xmlns:a16="http://schemas.microsoft.com/office/drawing/2014/main" id="{0ECECABF-6240-5D44-BF9C-D7D0A664734D}"/>
              </a:ext>
            </a:extLst>
          </p:cNvPr>
          <p:cNvSpPr>
            <a:spLocks noChangeShapeType="1"/>
          </p:cNvSpPr>
          <p:nvPr/>
        </p:nvSpPr>
        <p:spPr bwMode="auto">
          <a:xfrm>
            <a:off x="1524000" y="1524000"/>
            <a:ext cx="9144000" cy="0"/>
          </a:xfrm>
          <a:prstGeom prst="line">
            <a:avLst/>
          </a:prstGeom>
          <a:noFill/>
          <a:ln w="66675">
            <a:solidFill>
              <a:srgbClr val="CC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5444" name="Rectangle 4">
            <a:extLst>
              <a:ext uri="{FF2B5EF4-FFF2-40B4-BE49-F238E27FC236}">
                <a16:creationId xmlns:a16="http://schemas.microsoft.com/office/drawing/2014/main" id="{20E13606-D675-80FA-9B32-A81AC55A8AF5}"/>
              </a:ext>
            </a:extLst>
          </p:cNvPr>
          <p:cNvSpPr>
            <a:spLocks noChangeArrowheads="1"/>
          </p:cNvSpPr>
          <p:nvPr/>
        </p:nvSpPr>
        <p:spPr bwMode="auto">
          <a:xfrm>
            <a:off x="2159000" y="2209800"/>
            <a:ext cx="3898900" cy="207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5445" name="Rectangle 5">
            <a:extLst>
              <a:ext uri="{FF2B5EF4-FFF2-40B4-BE49-F238E27FC236}">
                <a16:creationId xmlns:a16="http://schemas.microsoft.com/office/drawing/2014/main" id="{93658DD8-930E-7315-2186-7AF9A5F80605}"/>
              </a:ext>
            </a:extLst>
          </p:cNvPr>
          <p:cNvSpPr>
            <a:spLocks noChangeArrowheads="1"/>
          </p:cNvSpPr>
          <p:nvPr/>
        </p:nvSpPr>
        <p:spPr bwMode="auto">
          <a:xfrm>
            <a:off x="2452688" y="2166933"/>
            <a:ext cx="3124200" cy="3581400"/>
          </a:xfrm>
          <a:prstGeom prst="rect">
            <a:avLst/>
          </a:prstGeom>
          <a:solidFill>
            <a:schemeClr val="bg1"/>
          </a:solidFill>
          <a:ln w="9525">
            <a:solidFill>
              <a:schemeClr val="tx1"/>
            </a:solidFill>
            <a:miter lim="800000"/>
            <a:headEnd/>
            <a:tailEnd/>
          </a:ln>
          <a:effectLst>
            <a:outerShdw dist="91581" dir="3378596" algn="ctr" rotWithShape="0">
              <a:schemeClr val="bg2"/>
            </a:outerShdw>
          </a:effectLst>
        </p:spPr>
        <p:txBody>
          <a:bodyPr wrap="none" anchor="ctr"/>
          <a:lstStyle/>
          <a:p>
            <a:endParaRPr lang="en-US"/>
          </a:p>
        </p:txBody>
      </p:sp>
      <p:sp>
        <p:nvSpPr>
          <p:cNvPr id="445446" name="Rectangle 6">
            <a:extLst>
              <a:ext uri="{FF2B5EF4-FFF2-40B4-BE49-F238E27FC236}">
                <a16:creationId xmlns:a16="http://schemas.microsoft.com/office/drawing/2014/main" id="{2842FBAA-202D-9EF2-7D91-69C8315BF04C}"/>
              </a:ext>
            </a:extLst>
          </p:cNvPr>
          <p:cNvSpPr>
            <a:spLocks noChangeArrowheads="1"/>
          </p:cNvSpPr>
          <p:nvPr/>
        </p:nvSpPr>
        <p:spPr bwMode="auto">
          <a:xfrm>
            <a:off x="6415088" y="2166933"/>
            <a:ext cx="3124200" cy="3581400"/>
          </a:xfrm>
          <a:prstGeom prst="rect">
            <a:avLst/>
          </a:prstGeom>
          <a:solidFill>
            <a:schemeClr val="bg1"/>
          </a:solidFill>
          <a:ln w="9525">
            <a:solidFill>
              <a:schemeClr val="tx1"/>
            </a:solidFill>
            <a:miter lim="800000"/>
            <a:headEnd/>
            <a:tailEnd/>
          </a:ln>
          <a:effectLst>
            <a:outerShdw dist="91581" dir="3378596" algn="ctr" rotWithShape="0">
              <a:schemeClr val="bg2"/>
            </a:outerShdw>
          </a:effectLst>
        </p:spPr>
        <p:txBody>
          <a:bodyPr wrap="none" anchor="ctr"/>
          <a:lstStyle/>
          <a:p>
            <a:endParaRPr lang="en-US"/>
          </a:p>
        </p:txBody>
      </p:sp>
      <p:sp>
        <p:nvSpPr>
          <p:cNvPr id="445447" name="Line 7">
            <a:extLst>
              <a:ext uri="{FF2B5EF4-FFF2-40B4-BE49-F238E27FC236}">
                <a16:creationId xmlns:a16="http://schemas.microsoft.com/office/drawing/2014/main" id="{F6764ED7-1EE2-DFFA-074D-B2E887AD3EF5}"/>
              </a:ext>
            </a:extLst>
          </p:cNvPr>
          <p:cNvSpPr>
            <a:spLocks noChangeShapeType="1"/>
          </p:cNvSpPr>
          <p:nvPr/>
        </p:nvSpPr>
        <p:spPr bwMode="auto">
          <a:xfrm>
            <a:off x="2438400" y="3124200"/>
            <a:ext cx="3124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5448" name="Text Box 8">
            <a:extLst>
              <a:ext uri="{FF2B5EF4-FFF2-40B4-BE49-F238E27FC236}">
                <a16:creationId xmlns:a16="http://schemas.microsoft.com/office/drawing/2014/main" id="{052644F1-FE05-CCFB-4298-5F62F5F2905F}"/>
              </a:ext>
            </a:extLst>
          </p:cNvPr>
          <p:cNvSpPr txBox="1">
            <a:spLocks noChangeArrowheads="1"/>
          </p:cNvSpPr>
          <p:nvPr/>
        </p:nvSpPr>
        <p:spPr bwMode="auto">
          <a:xfrm>
            <a:off x="2514600" y="2133600"/>
            <a:ext cx="28956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800">
                <a:latin typeface="Times New Roman" panose="02020603050405020304" pitchFamily="18" charset="0"/>
              </a:rPr>
              <a:t>Achievement of Group Goals</a:t>
            </a:r>
          </a:p>
        </p:txBody>
      </p:sp>
      <p:sp>
        <p:nvSpPr>
          <p:cNvPr id="445449" name="Line 9">
            <a:extLst>
              <a:ext uri="{FF2B5EF4-FFF2-40B4-BE49-F238E27FC236}">
                <a16:creationId xmlns:a16="http://schemas.microsoft.com/office/drawing/2014/main" id="{AFCF6258-5C8C-B403-628C-D3700564472F}"/>
              </a:ext>
            </a:extLst>
          </p:cNvPr>
          <p:cNvSpPr>
            <a:spLocks noChangeShapeType="1"/>
          </p:cNvSpPr>
          <p:nvPr/>
        </p:nvSpPr>
        <p:spPr bwMode="auto">
          <a:xfrm>
            <a:off x="6400800" y="3124200"/>
            <a:ext cx="3124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5450" name="Text Box 10">
            <a:extLst>
              <a:ext uri="{FF2B5EF4-FFF2-40B4-BE49-F238E27FC236}">
                <a16:creationId xmlns:a16="http://schemas.microsoft.com/office/drawing/2014/main" id="{7BA93601-8738-4823-0DD8-97721762D21C}"/>
              </a:ext>
            </a:extLst>
          </p:cNvPr>
          <p:cNvSpPr txBox="1">
            <a:spLocks noChangeArrowheads="1"/>
          </p:cNvSpPr>
          <p:nvPr/>
        </p:nvSpPr>
        <p:spPr bwMode="auto">
          <a:xfrm>
            <a:off x="6477000" y="2209800"/>
            <a:ext cx="2971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800">
                <a:latin typeface="Times New Roman" panose="02020603050405020304" pitchFamily="18" charset="0"/>
              </a:rPr>
              <a:t>Economic Benefits</a:t>
            </a:r>
          </a:p>
        </p:txBody>
      </p:sp>
      <p:sp>
        <p:nvSpPr>
          <p:cNvPr id="445451" name="Text Box 11">
            <a:extLst>
              <a:ext uri="{FF2B5EF4-FFF2-40B4-BE49-F238E27FC236}">
                <a16:creationId xmlns:a16="http://schemas.microsoft.com/office/drawing/2014/main" id="{31FC3DF5-5722-1F6F-ED4C-26DF452EA1F2}"/>
              </a:ext>
            </a:extLst>
          </p:cNvPr>
          <p:cNvSpPr txBox="1">
            <a:spLocks noChangeArrowheads="1"/>
          </p:cNvSpPr>
          <p:nvPr/>
        </p:nvSpPr>
        <p:spPr bwMode="auto">
          <a:xfrm>
            <a:off x="2590800" y="3429001"/>
            <a:ext cx="28194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000">
                <a:latin typeface="Times New Roman" panose="02020603050405020304" pitchFamily="18" charset="0"/>
              </a:rPr>
              <a:t>Group goals, if clearly understood, can be a reasons why people are drawn to a group.</a:t>
            </a:r>
          </a:p>
        </p:txBody>
      </p:sp>
      <p:sp>
        <p:nvSpPr>
          <p:cNvPr id="445452" name="Text Box 12">
            <a:extLst>
              <a:ext uri="{FF2B5EF4-FFF2-40B4-BE49-F238E27FC236}">
                <a16:creationId xmlns:a16="http://schemas.microsoft.com/office/drawing/2014/main" id="{1CC5A2E0-8702-19A2-46CB-D44964AEBCCF}"/>
              </a:ext>
            </a:extLst>
          </p:cNvPr>
          <p:cNvSpPr txBox="1">
            <a:spLocks noChangeArrowheads="1"/>
          </p:cNvSpPr>
          <p:nvPr/>
        </p:nvSpPr>
        <p:spPr bwMode="auto">
          <a:xfrm>
            <a:off x="6553200" y="3352801"/>
            <a:ext cx="2895600"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000">
                <a:latin typeface="Times New Roman" panose="02020603050405020304" pitchFamily="18" charset="0"/>
              </a:rPr>
              <a:t>In many cases, groups form because people believe they can derive greater economic benefits from their jobs if they organize.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a:extLst>
              <a:ext uri="{FF2B5EF4-FFF2-40B4-BE49-F238E27FC236}">
                <a16:creationId xmlns:a16="http://schemas.microsoft.com/office/drawing/2014/main" id="{C842D63F-F35A-119C-66CE-EB8157598735}"/>
              </a:ext>
            </a:extLst>
          </p:cNvPr>
          <p:cNvSpPr>
            <a:spLocks noGrp="1" noChangeArrowheads="1"/>
          </p:cNvSpPr>
          <p:nvPr>
            <p:ph type="title"/>
          </p:nvPr>
        </p:nvSpPr>
        <p:spPr>
          <a:ln/>
        </p:spPr>
        <p:txBody>
          <a:bodyPr/>
          <a:lstStyle/>
          <a:p>
            <a:pPr algn="ctr"/>
            <a:r>
              <a:rPr lang="en-US" altLang="en-US" dirty="0">
                <a:latin typeface="Times New Roman" panose="02020603050405020304" pitchFamily="18" charset="0"/>
                <a:cs typeface="Times New Roman" panose="02020603050405020304" pitchFamily="18" charset="0"/>
              </a:rPr>
              <a:t>The Five-Stage Model of Group Development</a:t>
            </a:r>
          </a:p>
        </p:txBody>
      </p:sp>
      <p:pic>
        <p:nvPicPr>
          <p:cNvPr id="370691" name="Picture 3">
            <a:extLst>
              <a:ext uri="{FF2B5EF4-FFF2-40B4-BE49-F238E27FC236}">
                <a16:creationId xmlns:a16="http://schemas.microsoft.com/office/drawing/2014/main" id="{D048A2E5-4A85-C091-0172-03509259FB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0575" y="4610100"/>
            <a:ext cx="3505200" cy="2133600"/>
          </a:xfrm>
          <a:prstGeom prst="rect">
            <a:avLst/>
          </a:prstGeom>
          <a:noFill/>
          <a:extLst>
            <a:ext uri="{909E8E84-426E-40DD-AFC4-6F175D3DCCD1}">
              <a14:hiddenFill xmlns:a14="http://schemas.microsoft.com/office/drawing/2010/main">
                <a:solidFill>
                  <a:srgbClr val="FFFFFF"/>
                </a:solidFill>
              </a14:hiddenFill>
            </a:ext>
          </a:extLst>
        </p:spPr>
      </p:pic>
      <p:sp>
        <p:nvSpPr>
          <p:cNvPr id="370692" name="Line 4">
            <a:extLst>
              <a:ext uri="{FF2B5EF4-FFF2-40B4-BE49-F238E27FC236}">
                <a16:creationId xmlns:a16="http://schemas.microsoft.com/office/drawing/2014/main" id="{4DF63DA9-521B-3545-B383-A6A1F419C6F9}"/>
              </a:ext>
            </a:extLst>
          </p:cNvPr>
          <p:cNvSpPr>
            <a:spLocks noChangeShapeType="1"/>
          </p:cNvSpPr>
          <p:nvPr/>
        </p:nvSpPr>
        <p:spPr bwMode="auto">
          <a:xfrm>
            <a:off x="881056" y="3395679"/>
            <a:ext cx="70104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0693" name="Line 5">
            <a:extLst>
              <a:ext uri="{FF2B5EF4-FFF2-40B4-BE49-F238E27FC236}">
                <a16:creationId xmlns:a16="http://schemas.microsoft.com/office/drawing/2014/main" id="{FFB69140-FFBC-11BD-EF0C-D2467281B6B0}"/>
              </a:ext>
            </a:extLst>
          </p:cNvPr>
          <p:cNvSpPr>
            <a:spLocks noChangeShapeType="1"/>
          </p:cNvSpPr>
          <p:nvPr/>
        </p:nvSpPr>
        <p:spPr bwMode="auto">
          <a:xfrm>
            <a:off x="881056" y="4843479"/>
            <a:ext cx="49530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0694" name="Text Box 6">
            <a:extLst>
              <a:ext uri="{FF2B5EF4-FFF2-40B4-BE49-F238E27FC236}">
                <a16:creationId xmlns:a16="http://schemas.microsoft.com/office/drawing/2014/main" id="{080F244E-2F14-BAFD-EB64-74996E0C89F6}"/>
              </a:ext>
            </a:extLst>
          </p:cNvPr>
          <p:cNvSpPr txBox="1">
            <a:spLocks noChangeArrowheads="1"/>
          </p:cNvSpPr>
          <p:nvPr/>
        </p:nvSpPr>
        <p:spPr bwMode="auto">
          <a:xfrm>
            <a:off x="881056" y="2024080"/>
            <a:ext cx="806335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Forming Stage</a:t>
            </a:r>
            <a:br>
              <a:rPr lang="en-US" altLang="en-US" sz="2400" dirty="0">
                <a:solidFill>
                  <a:srgbClr val="0000FF"/>
                </a:solidFill>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The first stage in group development, characterized by much uncertainty.</a:t>
            </a:r>
          </a:p>
        </p:txBody>
      </p:sp>
      <p:sp>
        <p:nvSpPr>
          <p:cNvPr id="370695" name="Text Box 7">
            <a:extLst>
              <a:ext uri="{FF2B5EF4-FFF2-40B4-BE49-F238E27FC236}">
                <a16:creationId xmlns:a16="http://schemas.microsoft.com/office/drawing/2014/main" id="{6F0ACF7B-2421-452E-5674-DACF02D5522F}"/>
              </a:ext>
            </a:extLst>
          </p:cNvPr>
          <p:cNvSpPr txBox="1">
            <a:spLocks noChangeArrowheads="1"/>
          </p:cNvSpPr>
          <p:nvPr/>
        </p:nvSpPr>
        <p:spPr bwMode="auto">
          <a:xfrm>
            <a:off x="881056" y="3503630"/>
            <a:ext cx="806335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a:solidFill>
                  <a:srgbClr val="0000FF"/>
                </a:solidFill>
                <a:latin typeface="Times New Roman" panose="02020603050405020304" pitchFamily="18" charset="0"/>
                <a:cs typeface="Times New Roman" panose="02020603050405020304" pitchFamily="18" charset="0"/>
              </a:rPr>
              <a:t>Storming Stage</a:t>
            </a:r>
            <a:br>
              <a:rPr lang="en-US" altLang="en-US" sz="2400">
                <a:solidFill>
                  <a:srgbClr val="0000FF"/>
                </a:solidFill>
                <a:latin typeface="Times New Roman" panose="02020603050405020304" pitchFamily="18" charset="0"/>
                <a:cs typeface="Times New Roman" panose="02020603050405020304" pitchFamily="18" charset="0"/>
              </a:rPr>
            </a:br>
            <a:r>
              <a:rPr lang="en-US" altLang="en-US" sz="2400">
                <a:latin typeface="Times New Roman" panose="02020603050405020304" pitchFamily="18" charset="0"/>
                <a:cs typeface="Times New Roman" panose="02020603050405020304" pitchFamily="18" charset="0"/>
              </a:rPr>
              <a:t>The second stage in group development, characterized by intragroup conflict.</a:t>
            </a:r>
          </a:p>
        </p:txBody>
      </p:sp>
      <p:sp>
        <p:nvSpPr>
          <p:cNvPr id="370696" name="Text Box 8">
            <a:extLst>
              <a:ext uri="{FF2B5EF4-FFF2-40B4-BE49-F238E27FC236}">
                <a16:creationId xmlns:a16="http://schemas.microsoft.com/office/drawing/2014/main" id="{74BD8034-7481-BDC4-2510-1DF4D7389802}"/>
              </a:ext>
            </a:extLst>
          </p:cNvPr>
          <p:cNvSpPr txBox="1">
            <a:spLocks noChangeArrowheads="1"/>
          </p:cNvSpPr>
          <p:nvPr/>
        </p:nvSpPr>
        <p:spPr bwMode="auto">
          <a:xfrm>
            <a:off x="881055" y="4919679"/>
            <a:ext cx="737711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Norming Stage</a:t>
            </a:r>
            <a:br>
              <a:rPr lang="en-US" altLang="en-US" sz="2400" dirty="0">
                <a:solidFill>
                  <a:srgbClr val="0000FF"/>
                </a:solidFill>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The third stage in group development, characterized by close relationships and cohesiveness.</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70692"/>
                                        </p:tgtEl>
                                        <p:attrNameLst>
                                          <p:attrName>style.visibility</p:attrName>
                                        </p:attrNameLst>
                                      </p:cBhvr>
                                      <p:to>
                                        <p:strVal val="visible"/>
                                      </p:to>
                                    </p:set>
                                    <p:animEffect transition="in" filter="wipe(up)">
                                      <p:cBhvr>
                                        <p:cTn id="7" dur="500"/>
                                        <p:tgtEl>
                                          <p:spTgt spid="370692"/>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70693"/>
                                        </p:tgtEl>
                                        <p:attrNameLst>
                                          <p:attrName>style.visibility</p:attrName>
                                        </p:attrNameLst>
                                      </p:cBhvr>
                                      <p:to>
                                        <p:strVal val="visible"/>
                                      </p:to>
                                    </p:set>
                                    <p:animEffect transition="in" filter="wipe(up)">
                                      <p:cBhvr>
                                        <p:cTn id="11" dur="500"/>
                                        <p:tgtEl>
                                          <p:spTgt spid="3706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Rectangle 2">
            <a:extLst>
              <a:ext uri="{FF2B5EF4-FFF2-40B4-BE49-F238E27FC236}">
                <a16:creationId xmlns:a16="http://schemas.microsoft.com/office/drawing/2014/main" id="{4A0BD88C-4CBD-D2D8-FBFE-700465DDB72D}"/>
              </a:ext>
            </a:extLst>
          </p:cNvPr>
          <p:cNvSpPr>
            <a:spLocks noGrp="1" noChangeArrowheads="1"/>
          </p:cNvSpPr>
          <p:nvPr>
            <p:ph type="title"/>
          </p:nvPr>
        </p:nvSpPr>
        <p:spPr>
          <a:ln/>
        </p:spPr>
        <p:txBody>
          <a:bodyPr/>
          <a:lstStyle/>
          <a:p>
            <a:pPr algn="ctr"/>
            <a:r>
              <a:rPr lang="en-US" altLang="en-US" dirty="0">
                <a:latin typeface="Times New Roman" panose="02020603050405020304" pitchFamily="18" charset="0"/>
                <a:cs typeface="Times New Roman" panose="02020603050405020304" pitchFamily="18" charset="0"/>
              </a:rPr>
              <a:t>…Group Development (cont’d)</a:t>
            </a:r>
          </a:p>
        </p:txBody>
      </p:sp>
      <p:sp>
        <p:nvSpPr>
          <p:cNvPr id="371715" name="Line 3">
            <a:extLst>
              <a:ext uri="{FF2B5EF4-FFF2-40B4-BE49-F238E27FC236}">
                <a16:creationId xmlns:a16="http://schemas.microsoft.com/office/drawing/2014/main" id="{AFDD72FA-6294-CA61-63C6-08CDCCA87F84}"/>
              </a:ext>
            </a:extLst>
          </p:cNvPr>
          <p:cNvSpPr>
            <a:spLocks noChangeShapeType="1"/>
          </p:cNvSpPr>
          <p:nvPr/>
        </p:nvSpPr>
        <p:spPr bwMode="auto">
          <a:xfrm>
            <a:off x="681028" y="3181356"/>
            <a:ext cx="72390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371716" name="Picture 4">
            <a:extLst>
              <a:ext uri="{FF2B5EF4-FFF2-40B4-BE49-F238E27FC236}">
                <a16:creationId xmlns:a16="http://schemas.microsoft.com/office/drawing/2014/main" id="{4FA5647A-347D-B052-1E2D-ADFDCF8169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07438" y="3806825"/>
            <a:ext cx="3484562" cy="2686050"/>
          </a:xfrm>
          <a:prstGeom prst="rect">
            <a:avLst/>
          </a:prstGeom>
          <a:noFill/>
          <a:extLst>
            <a:ext uri="{909E8E84-426E-40DD-AFC4-6F175D3DCCD1}">
              <a14:hiddenFill xmlns:a14="http://schemas.microsoft.com/office/drawing/2010/main">
                <a:solidFill>
                  <a:srgbClr val="FFFFFF"/>
                </a:solidFill>
              </a14:hiddenFill>
            </a:ext>
          </a:extLst>
        </p:spPr>
      </p:pic>
      <p:sp>
        <p:nvSpPr>
          <p:cNvPr id="371717" name="Text Box 5">
            <a:extLst>
              <a:ext uri="{FF2B5EF4-FFF2-40B4-BE49-F238E27FC236}">
                <a16:creationId xmlns:a16="http://schemas.microsoft.com/office/drawing/2014/main" id="{51E6C134-FF50-53F0-C377-6EFE64A33CB7}"/>
              </a:ext>
            </a:extLst>
          </p:cNvPr>
          <p:cNvSpPr txBox="1">
            <a:spLocks noChangeArrowheads="1"/>
          </p:cNvSpPr>
          <p:nvPr/>
        </p:nvSpPr>
        <p:spPr bwMode="auto">
          <a:xfrm>
            <a:off x="681028" y="1598620"/>
            <a:ext cx="73152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Performing Stage</a:t>
            </a:r>
          </a:p>
          <a:p>
            <a:pPr>
              <a:spcBef>
                <a:spcPct val="50000"/>
              </a:spcBef>
            </a:pPr>
            <a:r>
              <a:rPr lang="en-US" altLang="en-US" sz="2400" dirty="0">
                <a:latin typeface="Times New Roman" panose="02020603050405020304" pitchFamily="18" charset="0"/>
                <a:cs typeface="Times New Roman" panose="02020603050405020304" pitchFamily="18" charset="0"/>
              </a:rPr>
              <a:t>The fourth stage in group development, when the group is fully functional.</a:t>
            </a:r>
          </a:p>
        </p:txBody>
      </p:sp>
      <p:sp>
        <p:nvSpPr>
          <p:cNvPr id="371718" name="Text Box 6">
            <a:extLst>
              <a:ext uri="{FF2B5EF4-FFF2-40B4-BE49-F238E27FC236}">
                <a16:creationId xmlns:a16="http://schemas.microsoft.com/office/drawing/2014/main" id="{6DBBCA00-41C7-CBCE-B26D-46C3A67C4033}"/>
              </a:ext>
            </a:extLst>
          </p:cNvPr>
          <p:cNvSpPr txBox="1">
            <a:spLocks noChangeArrowheads="1"/>
          </p:cNvSpPr>
          <p:nvPr/>
        </p:nvSpPr>
        <p:spPr bwMode="auto">
          <a:xfrm>
            <a:off x="681027" y="3333756"/>
            <a:ext cx="7519997"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Adjourning Stage</a:t>
            </a:r>
          </a:p>
          <a:p>
            <a:pPr>
              <a:spcBef>
                <a:spcPct val="50000"/>
              </a:spcBef>
            </a:pPr>
            <a:r>
              <a:rPr lang="en-US" altLang="en-US" sz="2400" dirty="0">
                <a:latin typeface="Times New Roman" panose="02020603050405020304" pitchFamily="18" charset="0"/>
                <a:cs typeface="Times New Roman" panose="02020603050405020304" pitchFamily="18" charset="0"/>
              </a:rPr>
              <a:t>The final stage in group development for temporary groups, characterized by concern with wrapping up activities rather than performance.</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71715"/>
                                        </p:tgtEl>
                                        <p:attrNameLst>
                                          <p:attrName>style.visibility</p:attrName>
                                        </p:attrNameLst>
                                      </p:cBhvr>
                                      <p:to>
                                        <p:strVal val="visible"/>
                                      </p:to>
                                    </p:set>
                                    <p:animEffect transition="in" filter="wipe(up)">
                                      <p:cBhvr>
                                        <p:cTn id="7" dur="500"/>
                                        <p:tgtEl>
                                          <p:spTgt spid="3717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a:extLst>
              <a:ext uri="{FF2B5EF4-FFF2-40B4-BE49-F238E27FC236}">
                <a16:creationId xmlns:a16="http://schemas.microsoft.com/office/drawing/2014/main" id="{BAE8821D-61BD-EBB5-2A0B-1B1DF8B98D92}"/>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Five-Stage Model of Group Development</a:t>
            </a:r>
          </a:p>
        </p:txBody>
      </p:sp>
      <p:sp>
        <p:nvSpPr>
          <p:cNvPr id="447491" name="Rectangle 3">
            <a:extLst>
              <a:ext uri="{FF2B5EF4-FFF2-40B4-BE49-F238E27FC236}">
                <a16:creationId xmlns:a16="http://schemas.microsoft.com/office/drawing/2014/main" id="{A137A4EE-FCE0-0548-4858-EE2D41867ACE}"/>
              </a:ext>
            </a:extLst>
          </p:cNvPr>
          <p:cNvSpPr>
            <a:spLocks noGrp="1" noChangeArrowheads="1"/>
          </p:cNvSpPr>
          <p:nvPr>
            <p:ph type="body" idx="1"/>
          </p:nvPr>
        </p:nvSpPr>
        <p:spPr>
          <a:xfrm>
            <a:off x="609599" y="2368550"/>
            <a:ext cx="11320463" cy="4351338"/>
          </a:xfrm>
        </p:spPr>
        <p:txBody>
          <a:bodyPr>
            <a:normAutofit fontScale="55000" lnSpcReduction="20000"/>
          </a:bodyPr>
          <a:lstStyle/>
          <a:p>
            <a:pPr>
              <a:lnSpc>
                <a:spcPct val="90000"/>
              </a:lnSpc>
              <a:spcBef>
                <a:spcPct val="50000"/>
              </a:spcBef>
              <a:buClrTx/>
              <a:buFontTx/>
              <a:buNone/>
            </a:pPr>
            <a:r>
              <a:rPr lang="en-US" altLang="en-US" sz="5100" dirty="0">
                <a:solidFill>
                  <a:srgbClr val="0000FF"/>
                </a:solidFill>
                <a:latin typeface="Times New Roman" panose="02020603050405020304" pitchFamily="18" charset="0"/>
                <a:cs typeface="Times New Roman" panose="02020603050405020304" pitchFamily="18" charset="0"/>
              </a:rPr>
              <a:t>Forming Stage</a:t>
            </a:r>
          </a:p>
          <a:p>
            <a:pPr>
              <a:lnSpc>
                <a:spcPct val="90000"/>
              </a:lnSpc>
              <a:spcBef>
                <a:spcPct val="50000"/>
              </a:spcBef>
              <a:buClrTx/>
              <a:buFontTx/>
              <a:buNone/>
            </a:pPr>
            <a:endParaRPr lang="en-US" altLang="en-US" sz="2000" dirty="0">
              <a:solidFill>
                <a:srgbClr val="0000FF"/>
              </a:solidFill>
              <a:latin typeface="Times New Roman" panose="02020603050405020304" pitchFamily="18" charset="0"/>
              <a:cs typeface="Times New Roman" panose="02020603050405020304" pitchFamily="18" charset="0"/>
            </a:endParaRPr>
          </a:p>
          <a:p>
            <a:pPr>
              <a:lnSpc>
                <a:spcPct val="90000"/>
              </a:lnSpc>
              <a:spcBef>
                <a:spcPct val="50000"/>
              </a:spcBef>
              <a:buClrTx/>
              <a:buFontTx/>
              <a:buNone/>
            </a:pPr>
            <a:r>
              <a:rPr lang="en-US" altLang="en-US" sz="4400" dirty="0">
                <a:solidFill>
                  <a:srgbClr val="0000FF"/>
                </a:solidFill>
                <a:latin typeface="Times New Roman" panose="02020603050405020304" pitchFamily="18" charset="0"/>
                <a:cs typeface="Times New Roman" panose="02020603050405020304" pitchFamily="18" charset="0"/>
              </a:rPr>
              <a:t>The first stage in group development, characterized by much uncertainty about the group’s purpose, structure, &amp; leadership.</a:t>
            </a:r>
          </a:p>
          <a:p>
            <a:pPr>
              <a:lnSpc>
                <a:spcPct val="90000"/>
              </a:lnSpc>
              <a:spcBef>
                <a:spcPct val="50000"/>
              </a:spcBef>
              <a:buClrTx/>
              <a:buFontTx/>
              <a:buNone/>
            </a:pPr>
            <a:endParaRPr lang="en-US" altLang="en-US" sz="2000" dirty="0">
              <a:solidFill>
                <a:srgbClr val="0000FF"/>
              </a:solidFill>
              <a:latin typeface="Times New Roman" panose="02020603050405020304" pitchFamily="18" charset="0"/>
              <a:cs typeface="Times New Roman" panose="02020603050405020304" pitchFamily="18" charset="0"/>
            </a:endParaRPr>
          </a:p>
          <a:p>
            <a:pPr>
              <a:lnSpc>
                <a:spcPct val="120000"/>
              </a:lnSpc>
            </a:pPr>
            <a:r>
              <a:rPr lang="en-US" altLang="en-US" sz="3800" dirty="0">
                <a:latin typeface="Times New Roman" panose="02020603050405020304" pitchFamily="18" charset="0"/>
                <a:cs typeface="Times New Roman" panose="02020603050405020304" pitchFamily="18" charset="0"/>
              </a:rPr>
              <a:t>Members are </a:t>
            </a:r>
            <a:r>
              <a:rPr lang="da-DK" altLang="en-US" sz="3800" dirty="0">
                <a:latin typeface="Times New Roman" panose="02020603050405020304" pitchFamily="18" charset="0"/>
                <a:cs typeface="Times New Roman" panose="02020603050405020304" pitchFamily="18" charset="0"/>
              </a:rPr>
              <a:t>”</a:t>
            </a:r>
            <a:r>
              <a:rPr lang="en-US" altLang="en-US" sz="3800" dirty="0">
                <a:latin typeface="Times New Roman" panose="02020603050405020304" pitchFamily="18" charset="0"/>
                <a:cs typeface="Times New Roman" panose="02020603050405020304" pitchFamily="18" charset="0"/>
              </a:rPr>
              <a:t>testing the waters” to determine what types of behavior are acceptable.</a:t>
            </a:r>
          </a:p>
          <a:p>
            <a:pPr>
              <a:lnSpc>
                <a:spcPct val="120000"/>
              </a:lnSpc>
            </a:pPr>
            <a:r>
              <a:rPr lang="en-US" altLang="en-US" sz="3800" dirty="0">
                <a:latin typeface="Times New Roman" panose="02020603050405020304" pitchFamily="18" charset="0"/>
                <a:cs typeface="Times New Roman" panose="02020603050405020304" pitchFamily="18" charset="0"/>
              </a:rPr>
              <a:t>People tend to be polite during this stage and will defer to the existing authority of a formal or informal leader who must provide an initial set of rules &amp; structures for interaction.</a:t>
            </a:r>
          </a:p>
          <a:p>
            <a:pPr>
              <a:lnSpc>
                <a:spcPct val="120000"/>
              </a:lnSpc>
            </a:pPr>
            <a:r>
              <a:rPr lang="en-US" altLang="en-US" sz="3800" dirty="0">
                <a:latin typeface="Times New Roman" panose="02020603050405020304" pitchFamily="18" charset="0"/>
                <a:cs typeface="Times New Roman" panose="02020603050405020304" pitchFamily="18" charset="0"/>
              </a:rPr>
              <a:t>Members experience a form of socialization as they try to find out what is expected of them &amp; how they will fit into the team/group.									</a:t>
            </a:r>
            <a:r>
              <a:rPr lang="en-US" altLang="en-US" dirty="0">
                <a:latin typeface="Times New Roman" panose="02020603050405020304" pitchFamily="18" charset="0"/>
                <a:cs typeface="Times New Roman" panose="02020603050405020304" pitchFamily="18" charset="0"/>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8" name="Rectangle 2">
            <a:extLst>
              <a:ext uri="{FF2B5EF4-FFF2-40B4-BE49-F238E27FC236}">
                <a16:creationId xmlns:a16="http://schemas.microsoft.com/office/drawing/2014/main" id="{B133052D-4A3D-716C-57BC-EEE04BDBAA81}"/>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Five-Stage Model of Group Development</a:t>
            </a:r>
          </a:p>
        </p:txBody>
      </p:sp>
      <p:sp>
        <p:nvSpPr>
          <p:cNvPr id="449539" name="Rectangle 3">
            <a:extLst>
              <a:ext uri="{FF2B5EF4-FFF2-40B4-BE49-F238E27FC236}">
                <a16:creationId xmlns:a16="http://schemas.microsoft.com/office/drawing/2014/main" id="{E52EC6F1-829C-19FF-ECE9-9DEE652DB1EF}"/>
              </a:ext>
            </a:extLst>
          </p:cNvPr>
          <p:cNvSpPr>
            <a:spLocks noGrp="1" noChangeArrowheads="1"/>
          </p:cNvSpPr>
          <p:nvPr>
            <p:ph type="body" idx="1"/>
          </p:nvPr>
        </p:nvSpPr>
        <p:spPr>
          <a:xfrm>
            <a:off x="638174" y="1595438"/>
            <a:ext cx="11149013" cy="4351338"/>
          </a:xfrm>
        </p:spPr>
        <p:txBody>
          <a:bodyPr>
            <a:noAutofit/>
          </a:bodyPr>
          <a:lstStyle/>
          <a:p>
            <a:pPr>
              <a:lnSpc>
                <a:spcPct val="90000"/>
              </a:lnSpc>
              <a:spcBef>
                <a:spcPct val="50000"/>
              </a:spcBef>
              <a:buClrTx/>
              <a:buFontTx/>
              <a:buNone/>
            </a:pPr>
            <a:r>
              <a:rPr lang="en-US" altLang="en-US" dirty="0">
                <a:solidFill>
                  <a:srgbClr val="0000FF"/>
                </a:solidFill>
                <a:latin typeface="Times New Roman" panose="02020603050405020304" pitchFamily="18" charset="0"/>
                <a:cs typeface="Times New Roman" panose="02020603050405020304" pitchFamily="18" charset="0"/>
              </a:rPr>
              <a:t>Storming Stage</a:t>
            </a:r>
          </a:p>
          <a:p>
            <a:pPr>
              <a:lnSpc>
                <a:spcPct val="90000"/>
              </a:lnSpc>
              <a:spcBef>
                <a:spcPct val="50000"/>
              </a:spcBef>
              <a:buClrTx/>
              <a:buFontTx/>
              <a:buNone/>
            </a:pPr>
            <a:br>
              <a:rPr lang="en-US" altLang="en-US" sz="2400" dirty="0">
                <a:solidFill>
                  <a:srgbClr val="0000FF"/>
                </a:solidFill>
                <a:latin typeface="Times New Roman" panose="02020603050405020304" pitchFamily="18" charset="0"/>
                <a:cs typeface="Times New Roman" panose="02020603050405020304" pitchFamily="18" charset="0"/>
              </a:rPr>
            </a:br>
            <a:r>
              <a:rPr lang="en-US" altLang="en-US" sz="2400" dirty="0">
                <a:solidFill>
                  <a:srgbClr val="0000FF"/>
                </a:solidFill>
                <a:latin typeface="Times New Roman" panose="02020603050405020304" pitchFamily="18" charset="0"/>
                <a:cs typeface="Times New Roman" panose="02020603050405020304" pitchFamily="18" charset="0"/>
              </a:rPr>
              <a:t>The second stage in group development, characterized by intragroup conflict.</a:t>
            </a:r>
          </a:p>
          <a:p>
            <a:pPr>
              <a:lnSpc>
                <a:spcPct val="90000"/>
              </a:lnSpc>
              <a:spcBef>
                <a:spcPct val="50000"/>
              </a:spcBef>
              <a:buClrTx/>
            </a:pPr>
            <a:r>
              <a:rPr lang="da-DK" altLang="en-US" sz="2400" dirty="0">
                <a:latin typeface="Times New Roman" panose="02020603050405020304" pitchFamily="18" charset="0"/>
                <a:cs typeface="Times New Roman" panose="02020603050405020304" pitchFamily="18" charset="0"/>
              </a:rPr>
              <a:t>Members accept the existence of the group, but there is resistance to the constraints that the group imposes on individuality.</a:t>
            </a:r>
          </a:p>
          <a:p>
            <a:pPr>
              <a:lnSpc>
                <a:spcPct val="90000"/>
              </a:lnSpc>
              <a:spcBef>
                <a:spcPct val="50000"/>
              </a:spcBef>
              <a:buClrTx/>
            </a:pPr>
            <a:r>
              <a:rPr lang="da-DK" altLang="en-US" sz="2400" dirty="0">
                <a:latin typeface="Times New Roman" panose="02020603050405020304" pitchFamily="18" charset="0"/>
                <a:cs typeface="Times New Roman" panose="02020603050405020304" pitchFamily="18" charset="0"/>
              </a:rPr>
              <a:t>There is a conflict over who will control the group.</a:t>
            </a:r>
          </a:p>
          <a:p>
            <a:pPr>
              <a:lnSpc>
                <a:spcPct val="90000"/>
              </a:lnSpc>
              <a:spcBef>
                <a:spcPct val="50000"/>
              </a:spcBef>
              <a:buClrTx/>
            </a:pPr>
            <a:r>
              <a:rPr lang="da-DK" altLang="en-US" sz="2400" dirty="0">
                <a:latin typeface="Times New Roman" panose="02020603050405020304" pitchFamily="18" charset="0"/>
                <a:cs typeface="Times New Roman" panose="02020603050405020304" pitchFamily="18" charset="0"/>
              </a:rPr>
              <a:t>This stage is marked by interpersonal conflict as members become proactive &amp; compete for various group roles.</a:t>
            </a:r>
          </a:p>
          <a:p>
            <a:pPr>
              <a:lnSpc>
                <a:spcPct val="90000"/>
              </a:lnSpc>
              <a:spcBef>
                <a:spcPct val="50000"/>
              </a:spcBef>
              <a:buClrTx/>
            </a:pPr>
            <a:r>
              <a:rPr lang="da-DK" altLang="en-US" sz="2400" dirty="0">
                <a:latin typeface="Times New Roman" panose="02020603050405020304" pitchFamily="18" charset="0"/>
                <a:cs typeface="Times New Roman" panose="02020603050405020304" pitchFamily="18" charset="0"/>
              </a:rPr>
              <a:t>Coalitions may form to influence the team/group`s goals &amp; means of goal attainment.</a:t>
            </a:r>
          </a:p>
          <a:p>
            <a:pPr>
              <a:lnSpc>
                <a:spcPct val="90000"/>
              </a:lnSpc>
              <a:spcBef>
                <a:spcPct val="50000"/>
              </a:spcBef>
              <a:buClrTx/>
            </a:pPr>
            <a:r>
              <a:rPr lang="da-DK" altLang="en-US" sz="2400" dirty="0">
                <a:latin typeface="Times New Roman" panose="02020603050405020304" pitchFamily="18" charset="0"/>
                <a:cs typeface="Times New Roman" panose="02020603050405020304" pitchFamily="18" charset="0"/>
              </a:rPr>
              <a:t>Members try to establish norms of appropriate behavior &amp; performance standards. This is a tenuous (weak) stage in the team`s development.</a:t>
            </a:r>
            <a:endParaRPr lang="en-US" altLang="en-US" sz="2400" dirty="0">
              <a:latin typeface="Times New Roman" panose="02020603050405020304" pitchFamily="18" charset="0"/>
              <a:cs typeface="Times New Roman" panose="02020603050405020304" pitchFamily="18" charset="0"/>
            </a:endParaRPr>
          </a:p>
          <a:p>
            <a:pPr>
              <a:lnSpc>
                <a:spcPct val="90000"/>
              </a:lnSpc>
            </a:pPr>
            <a:endParaRPr lang="en-US" alt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6" name="Rectangle 2">
            <a:extLst>
              <a:ext uri="{FF2B5EF4-FFF2-40B4-BE49-F238E27FC236}">
                <a16:creationId xmlns:a16="http://schemas.microsoft.com/office/drawing/2014/main" id="{C86D8784-E30F-C0F0-2886-002FB39C2F6B}"/>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Development (cont’d)</a:t>
            </a:r>
          </a:p>
        </p:txBody>
      </p:sp>
      <p:sp>
        <p:nvSpPr>
          <p:cNvPr id="451587" name="Rectangle 3">
            <a:extLst>
              <a:ext uri="{FF2B5EF4-FFF2-40B4-BE49-F238E27FC236}">
                <a16:creationId xmlns:a16="http://schemas.microsoft.com/office/drawing/2014/main" id="{6EC87E3A-9902-9C5E-C66F-479070867FA0}"/>
              </a:ext>
            </a:extLst>
          </p:cNvPr>
          <p:cNvSpPr>
            <a:spLocks noGrp="1" noChangeArrowheads="1"/>
          </p:cNvSpPr>
          <p:nvPr>
            <p:ph type="body" idx="1"/>
          </p:nvPr>
        </p:nvSpPr>
        <p:spPr/>
        <p:txBody>
          <a:bodyPr>
            <a:normAutofit fontScale="92500" lnSpcReduction="10000"/>
          </a:bodyPr>
          <a:lstStyle/>
          <a:p>
            <a:pPr>
              <a:spcBef>
                <a:spcPct val="50000"/>
              </a:spcBef>
              <a:buClrTx/>
              <a:buFontTx/>
              <a:buNone/>
            </a:pPr>
            <a:r>
              <a:rPr lang="en-US" altLang="en-US" sz="3000" dirty="0">
                <a:solidFill>
                  <a:srgbClr val="0000FF"/>
                </a:solidFill>
                <a:latin typeface="Times New Roman" panose="02020603050405020304" pitchFamily="18" charset="0"/>
                <a:cs typeface="Times New Roman" panose="02020603050405020304" pitchFamily="18" charset="0"/>
              </a:rPr>
              <a:t>Norming Stage.</a:t>
            </a:r>
          </a:p>
          <a:p>
            <a:pPr algn="just">
              <a:spcBef>
                <a:spcPct val="50000"/>
              </a:spcBef>
              <a:buClrTx/>
              <a:buFontTx/>
              <a:buNone/>
            </a:pPr>
            <a:br>
              <a:rPr lang="en-US" altLang="en-US" dirty="0">
                <a:solidFill>
                  <a:srgbClr val="0000FF"/>
                </a:solidFill>
              </a:rPr>
            </a:br>
            <a:r>
              <a:rPr lang="en-US" altLang="en-US" sz="2600" dirty="0">
                <a:solidFill>
                  <a:srgbClr val="0000FF"/>
                </a:solidFill>
                <a:latin typeface="Times New Roman" panose="02020603050405020304" pitchFamily="18" charset="0"/>
                <a:cs typeface="Times New Roman" panose="02020603050405020304" pitchFamily="18" charset="0"/>
              </a:rPr>
              <a:t>The third stage in group development, characterized by close relationships and cohesiveness.</a:t>
            </a:r>
          </a:p>
          <a:p>
            <a:pPr algn="just">
              <a:spcBef>
                <a:spcPct val="50000"/>
              </a:spcBef>
              <a:buClrTx/>
              <a:buFontTx/>
              <a:buNone/>
            </a:pPr>
            <a:endParaRPr lang="en-US" altLang="en-US" sz="2600" dirty="0">
              <a:solidFill>
                <a:srgbClr val="0000FF"/>
              </a:solidFill>
              <a:latin typeface="Times New Roman" panose="02020603050405020304" pitchFamily="18" charset="0"/>
              <a:cs typeface="Times New Roman" panose="02020603050405020304" pitchFamily="18" charset="0"/>
            </a:endParaRPr>
          </a:p>
          <a:p>
            <a:pPr algn="just">
              <a:spcBef>
                <a:spcPct val="50000"/>
              </a:spcBef>
              <a:buClrTx/>
            </a:pPr>
            <a:r>
              <a:rPr lang="da-DK" altLang="en-US" sz="2600" dirty="0">
                <a:latin typeface="Times New Roman" panose="02020603050405020304" pitchFamily="18" charset="0"/>
                <a:cs typeface="Times New Roman" panose="02020603050405020304" pitchFamily="18" charset="0"/>
              </a:rPr>
              <a:t>There is now a strong sense of group identity.</a:t>
            </a:r>
          </a:p>
          <a:p>
            <a:pPr algn="just">
              <a:spcBef>
                <a:spcPct val="50000"/>
              </a:spcBef>
              <a:buClrTx/>
            </a:pPr>
            <a:r>
              <a:rPr lang="da-DK" altLang="en-US" sz="2600" dirty="0">
                <a:latin typeface="Times New Roman" panose="02020603050405020304" pitchFamily="18" charset="0"/>
                <a:cs typeface="Times New Roman" panose="02020603050405020304" pitchFamily="18" charset="0"/>
              </a:rPr>
              <a:t>During this stage the group develops its first real sense of cohesion as roles are established &amp; a consensus forms around group objectives.</a:t>
            </a:r>
          </a:p>
          <a:p>
            <a:pPr algn="just">
              <a:spcBef>
                <a:spcPct val="50000"/>
              </a:spcBef>
              <a:buClrTx/>
            </a:pPr>
            <a:r>
              <a:rPr lang="da-DK" altLang="en-US" sz="2600" dirty="0">
                <a:latin typeface="Times New Roman" panose="02020603050405020304" pitchFamily="18" charset="0"/>
                <a:cs typeface="Times New Roman" panose="02020603050405020304" pitchFamily="18" charset="0"/>
              </a:rPr>
              <a:t>Members develop common expectations &amp; assumptions about how the team`s goals should be accomplished.</a:t>
            </a:r>
            <a:endParaRPr lang="en-US" altLang="en-US" sz="2600" dirty="0">
              <a:latin typeface="Times New Roman" panose="02020603050405020304" pitchFamily="18" charset="0"/>
              <a:cs typeface="Times New Roman" panose="02020603050405020304" pitchFamily="18" charset="0"/>
            </a:endParaRPr>
          </a:p>
          <a:p>
            <a:endParaRPr lang="en-US" alt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a:extLst>
              <a:ext uri="{FF2B5EF4-FFF2-40B4-BE49-F238E27FC236}">
                <a16:creationId xmlns:a16="http://schemas.microsoft.com/office/drawing/2014/main" id="{F5039881-2617-8DAD-AED6-AFEE8490FBDF}"/>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Development (cont’d)</a:t>
            </a:r>
          </a:p>
        </p:txBody>
      </p:sp>
      <p:sp>
        <p:nvSpPr>
          <p:cNvPr id="453635" name="Rectangle 3">
            <a:extLst>
              <a:ext uri="{FF2B5EF4-FFF2-40B4-BE49-F238E27FC236}">
                <a16:creationId xmlns:a16="http://schemas.microsoft.com/office/drawing/2014/main" id="{590C942E-401A-F831-FA38-EF624C60A47B}"/>
              </a:ext>
            </a:extLst>
          </p:cNvPr>
          <p:cNvSpPr>
            <a:spLocks noGrp="1" noChangeArrowheads="1"/>
          </p:cNvSpPr>
          <p:nvPr>
            <p:ph type="body" idx="1"/>
          </p:nvPr>
        </p:nvSpPr>
        <p:spPr/>
        <p:txBody>
          <a:bodyPr>
            <a:normAutofit/>
          </a:bodyPr>
          <a:lstStyle/>
          <a:p>
            <a:pPr algn="just">
              <a:buFont typeface="Wingdings" panose="05000000000000000000" pitchFamily="2" charset="2"/>
              <a:buNone/>
            </a:pPr>
            <a:r>
              <a:rPr lang="en-US" altLang="en-US" dirty="0">
                <a:solidFill>
                  <a:srgbClr val="0000FF"/>
                </a:solidFill>
                <a:latin typeface="Times New Roman" panose="02020603050405020304" pitchFamily="18" charset="0"/>
                <a:cs typeface="Times New Roman" panose="02020603050405020304" pitchFamily="18" charset="0"/>
              </a:rPr>
              <a:t>Performing Stage</a:t>
            </a:r>
          </a:p>
          <a:p>
            <a:pPr algn="just">
              <a:buFont typeface="Wingdings" panose="05000000000000000000" pitchFamily="2" charset="2"/>
              <a:buNone/>
            </a:pPr>
            <a:r>
              <a:rPr lang="en-US" altLang="en-US" sz="2400" b="0" dirty="0">
                <a:solidFill>
                  <a:srgbClr val="0000FF"/>
                </a:solidFill>
                <a:latin typeface="Times New Roman" panose="02020603050405020304" pitchFamily="18" charset="0"/>
                <a:cs typeface="Times New Roman" panose="02020603050405020304" pitchFamily="18" charset="0"/>
              </a:rPr>
              <a:t>	</a:t>
            </a:r>
            <a:r>
              <a:rPr lang="en-US" altLang="en-US" sz="2400" dirty="0">
                <a:solidFill>
                  <a:srgbClr val="0000FF"/>
                </a:solidFill>
                <a:latin typeface="Times New Roman" panose="02020603050405020304" pitchFamily="18" charset="0"/>
                <a:cs typeface="Times New Roman" panose="02020603050405020304" pitchFamily="18" charset="0"/>
              </a:rPr>
              <a:t>The fourth stage in group development, when the group is fully functional.</a:t>
            </a:r>
          </a:p>
          <a:p>
            <a:pPr algn="just">
              <a:buFont typeface="Wingdings" panose="05000000000000000000" pitchFamily="2" charset="2"/>
              <a:buNone/>
            </a:pPr>
            <a:endParaRPr lang="en-US" altLang="en-US" sz="2400" dirty="0">
              <a:solidFill>
                <a:srgbClr val="0000FF"/>
              </a:solidFill>
              <a:latin typeface="Times New Roman" panose="02020603050405020304" pitchFamily="18" charset="0"/>
              <a:cs typeface="Times New Roman" panose="02020603050405020304" pitchFamily="18" charset="0"/>
            </a:endParaRPr>
          </a:p>
          <a:p>
            <a:pPr algn="just"/>
            <a:r>
              <a:rPr lang="da-DK" altLang="en-US" sz="2400" dirty="0">
                <a:latin typeface="Times New Roman" panose="02020603050405020304" pitchFamily="18" charset="0"/>
                <a:cs typeface="Times New Roman" panose="02020603050405020304" pitchFamily="18" charset="0"/>
              </a:rPr>
              <a:t>The structure at this point is fully functional &amp; accepted.</a:t>
            </a:r>
          </a:p>
          <a:p>
            <a:pPr algn="just"/>
            <a:r>
              <a:rPr lang="da-DK" altLang="en-US" sz="2400" dirty="0">
                <a:latin typeface="Times New Roman" panose="02020603050405020304" pitchFamily="18" charset="0"/>
                <a:cs typeface="Times New Roman" panose="02020603050405020304" pitchFamily="18" charset="0"/>
              </a:rPr>
              <a:t>Group energy has moved from getting to know &amp; understand each other to performing the task at hand.</a:t>
            </a:r>
          </a:p>
          <a:p>
            <a:pPr algn="just"/>
            <a:r>
              <a:rPr lang="da-DK" altLang="en-US" sz="2400" dirty="0">
                <a:latin typeface="Times New Roman" panose="02020603050405020304" pitchFamily="18" charset="0"/>
                <a:cs typeface="Times New Roman" panose="02020603050405020304" pitchFamily="18" charset="0"/>
              </a:rPr>
              <a:t>Group members have learned to coordinate &amp; resolve conflicts more efficiently.</a:t>
            </a:r>
          </a:p>
          <a:p>
            <a:pPr algn="just"/>
            <a:r>
              <a:rPr lang="da-DK" altLang="en-US" sz="2400" dirty="0">
                <a:latin typeface="Times New Roman" panose="02020603050405020304" pitchFamily="18" charset="0"/>
                <a:cs typeface="Times New Roman" panose="02020603050405020304" pitchFamily="18" charset="0"/>
              </a:rPr>
              <a:t>There is a climate of mutual support in which team members feel comfortable about taking risks, making errors, or asking for help. </a:t>
            </a:r>
            <a:endParaRPr lang="en-US" altLang="en-US" sz="2400" dirty="0">
              <a:latin typeface="Times New Roman" panose="02020603050405020304" pitchFamily="18" charset="0"/>
              <a:cs typeface="Times New Roman" panose="02020603050405020304" pitchFamily="18" charset="0"/>
            </a:endParaRPr>
          </a:p>
          <a:p>
            <a:pPr algn="just">
              <a:buFont typeface="Wingdings" panose="05000000000000000000" pitchFamily="2" charset="2"/>
              <a:buNone/>
            </a:pPr>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Rectangle 2">
            <a:extLst>
              <a:ext uri="{FF2B5EF4-FFF2-40B4-BE49-F238E27FC236}">
                <a16:creationId xmlns:a16="http://schemas.microsoft.com/office/drawing/2014/main" id="{40DE7E41-828D-0CA5-C023-AD98DC995BDF}"/>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Development (cont’d)</a:t>
            </a:r>
          </a:p>
        </p:txBody>
      </p:sp>
      <p:sp>
        <p:nvSpPr>
          <p:cNvPr id="455683" name="Rectangle 3">
            <a:extLst>
              <a:ext uri="{FF2B5EF4-FFF2-40B4-BE49-F238E27FC236}">
                <a16:creationId xmlns:a16="http://schemas.microsoft.com/office/drawing/2014/main" id="{433F172D-B121-1756-1821-80F90D4A7E2A}"/>
              </a:ext>
            </a:extLst>
          </p:cNvPr>
          <p:cNvSpPr>
            <a:spLocks noGrp="1" noChangeArrowheads="1"/>
          </p:cNvSpPr>
          <p:nvPr>
            <p:ph type="body" idx="1"/>
          </p:nvPr>
        </p:nvSpPr>
        <p:spPr/>
        <p:txBody>
          <a:bodyPr>
            <a:noAutofit/>
          </a:bodyPr>
          <a:lstStyle/>
          <a:p>
            <a:pPr>
              <a:lnSpc>
                <a:spcPct val="100000"/>
              </a:lnSpc>
              <a:buFont typeface="Wingdings" panose="05000000000000000000" pitchFamily="2" charset="2"/>
              <a:buNone/>
            </a:pPr>
            <a:r>
              <a:rPr lang="en-US" altLang="en-US" sz="24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Stage</a:t>
            </a:r>
          </a:p>
          <a:p>
            <a:pPr lvl="1">
              <a:lnSpc>
                <a:spcPct val="100000"/>
              </a:lnSpc>
              <a:buFontTx/>
              <a:buNone/>
            </a:pPr>
            <a:endParaRPr lang="en-US" altLang="en-US" b="1" dirty="0">
              <a:solidFill>
                <a:srgbClr val="0000FF"/>
              </a:solidFill>
              <a:latin typeface="Times New Roman" panose="02020603050405020304" pitchFamily="18" charset="0"/>
              <a:cs typeface="Times New Roman" panose="02020603050405020304" pitchFamily="18" charset="0"/>
            </a:endParaRPr>
          </a:p>
          <a:p>
            <a:pPr lvl="1">
              <a:lnSpc>
                <a:spcPct val="100000"/>
              </a:lnSpc>
              <a:buFontTx/>
              <a:buNone/>
            </a:pPr>
            <a:r>
              <a:rPr lang="en-US" altLang="en-US" b="1" dirty="0">
                <a:solidFill>
                  <a:srgbClr val="0000FF"/>
                </a:solidFill>
                <a:latin typeface="Times New Roman" panose="02020603050405020304" pitchFamily="18" charset="0"/>
                <a:cs typeface="Times New Roman" panose="02020603050405020304" pitchFamily="18" charset="0"/>
              </a:rPr>
              <a:t>The final stage in group development for temporary groups, characterized by concern with wrapping up activities rather than performance.</a:t>
            </a:r>
          </a:p>
          <a:p>
            <a:pPr>
              <a:lnSpc>
                <a:spcPct val="100000"/>
              </a:lnSpc>
            </a:pPr>
            <a:endParaRPr lang="da-DK" altLang="en-US" sz="2400" dirty="0">
              <a:latin typeface="Times New Roman" panose="02020603050405020304" pitchFamily="18" charset="0"/>
              <a:cs typeface="Times New Roman" panose="02020603050405020304" pitchFamily="18" charset="0"/>
            </a:endParaRPr>
          </a:p>
          <a:p>
            <a:pPr>
              <a:lnSpc>
                <a:spcPct val="100000"/>
              </a:lnSpc>
            </a:pPr>
            <a:r>
              <a:rPr lang="da-DK" altLang="en-US" sz="2400" dirty="0">
                <a:latin typeface="Times New Roman" panose="02020603050405020304" pitchFamily="18" charset="0"/>
                <a:cs typeface="Times New Roman" panose="02020603050405020304" pitchFamily="18" charset="0"/>
              </a:rPr>
              <a:t>For permanent work groups, performing is the last stage in their development</a:t>
            </a:r>
            <a:r>
              <a:rPr lang="da-DK" altLang="en-US" sz="2400" b="0" dirty="0">
                <a:latin typeface="Times New Roman" panose="02020603050405020304" pitchFamily="18" charset="0"/>
                <a:cs typeface="Times New Roman" panose="02020603050405020304" pitchFamily="18" charset="0"/>
              </a:rPr>
              <a:t>.</a:t>
            </a:r>
          </a:p>
          <a:p>
            <a:pPr>
              <a:lnSpc>
                <a:spcPct val="100000"/>
              </a:lnSpc>
            </a:pPr>
            <a:r>
              <a:rPr lang="da-DK" altLang="en-US" sz="2400" dirty="0">
                <a:latin typeface="Times New Roman" panose="02020603050405020304" pitchFamily="18" charset="0"/>
                <a:cs typeface="Times New Roman" panose="02020603050405020304" pitchFamily="18" charset="0"/>
              </a:rPr>
              <a:t>Temporary groups, task forces &amp; similar groups prepare for disbandment, in this stage.</a:t>
            </a:r>
          </a:p>
          <a:p>
            <a:pPr>
              <a:lnSpc>
                <a:spcPct val="100000"/>
              </a:lnSpc>
            </a:pPr>
            <a:r>
              <a:rPr lang="da-DK" altLang="en-US" sz="2400" dirty="0">
                <a:latin typeface="Times New Roman" panose="02020603050405020304" pitchFamily="18" charset="0"/>
                <a:cs typeface="Times New Roman" panose="02020603050405020304" pitchFamily="18" charset="0"/>
              </a:rPr>
              <a:t>Attention is directed toward wraping up activities.</a:t>
            </a:r>
          </a:p>
          <a:p>
            <a:pPr>
              <a:lnSpc>
                <a:spcPct val="100000"/>
              </a:lnSpc>
            </a:pPr>
            <a:r>
              <a:rPr lang="da-DK" altLang="en-US" sz="2400" dirty="0">
                <a:latin typeface="Times New Roman" panose="02020603050405020304" pitchFamily="18" charset="0"/>
                <a:cs typeface="Times New Roman" panose="02020603050405020304" pitchFamily="18" charset="0"/>
              </a:rPr>
              <a:t>In this stage, some members may be basking in the group`s accomplishments while others may be depressed/sad over the loss of relationship/friendship. </a:t>
            </a:r>
            <a:endParaRPr lang="en-US" alt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2738" name="Picture 2">
            <a:extLst>
              <a:ext uri="{FF2B5EF4-FFF2-40B4-BE49-F238E27FC236}">
                <a16:creationId xmlns:a16="http://schemas.microsoft.com/office/drawing/2014/main" id="{25E8015D-8AD9-7289-B270-A8FFD06B61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2826" y="4038601"/>
            <a:ext cx="5743575" cy="233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2739" name="Picture 3">
            <a:extLst>
              <a:ext uri="{FF2B5EF4-FFF2-40B4-BE49-F238E27FC236}">
                <a16:creationId xmlns:a16="http://schemas.microsoft.com/office/drawing/2014/main" id="{0DBA10B4-8301-AEB7-C154-6EA4316D2D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376" y="1219201"/>
            <a:ext cx="5146675" cy="239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2740" name="Rectangle 4">
            <a:extLst>
              <a:ext uri="{FF2B5EF4-FFF2-40B4-BE49-F238E27FC236}">
                <a16:creationId xmlns:a16="http://schemas.microsoft.com/office/drawing/2014/main" id="{6886311D-79FB-E154-81E1-DB80FA0BE7A6}"/>
              </a:ext>
            </a:extLst>
          </p:cNvPr>
          <p:cNvSpPr>
            <a:spLocks noGrp="1" noChangeArrowheads="1"/>
          </p:cNvSpPr>
          <p:nvPr>
            <p:ph type="title"/>
          </p:nvPr>
        </p:nvSpPr>
        <p:spPr>
          <a:xfrm>
            <a:off x="1104900" y="134144"/>
            <a:ext cx="10515600" cy="1325563"/>
          </a:xfrm>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Stages of Group Development</a:t>
            </a:r>
          </a:p>
        </p:txBody>
      </p:sp>
      <p:sp>
        <p:nvSpPr>
          <p:cNvPr id="372741" name="Freeform 5">
            <a:extLst>
              <a:ext uri="{FF2B5EF4-FFF2-40B4-BE49-F238E27FC236}">
                <a16:creationId xmlns:a16="http://schemas.microsoft.com/office/drawing/2014/main" id="{C67A9906-F70C-4DCB-64A0-06577200EAAA}"/>
              </a:ext>
            </a:extLst>
          </p:cNvPr>
          <p:cNvSpPr>
            <a:spLocks/>
          </p:cNvSpPr>
          <p:nvPr/>
        </p:nvSpPr>
        <p:spPr bwMode="auto">
          <a:xfrm>
            <a:off x="3048000" y="2066925"/>
            <a:ext cx="6629400" cy="2743200"/>
          </a:xfrm>
          <a:custGeom>
            <a:avLst/>
            <a:gdLst>
              <a:gd name="T0" fmla="*/ 3744 w 4368"/>
              <a:gd name="T1" fmla="*/ 0 h 1776"/>
              <a:gd name="T2" fmla="*/ 4368 w 4368"/>
              <a:gd name="T3" fmla="*/ 0 h 1776"/>
              <a:gd name="T4" fmla="*/ 4368 w 4368"/>
              <a:gd name="T5" fmla="*/ 1056 h 1776"/>
              <a:gd name="T6" fmla="*/ 0 w 4368"/>
              <a:gd name="T7" fmla="*/ 1056 h 1776"/>
              <a:gd name="T8" fmla="*/ 0 w 4368"/>
              <a:gd name="T9" fmla="*/ 1776 h 1776"/>
              <a:gd name="T10" fmla="*/ 336 w 4368"/>
              <a:gd name="T11" fmla="*/ 1776 h 1776"/>
            </a:gdLst>
            <a:ahLst/>
            <a:cxnLst>
              <a:cxn ang="0">
                <a:pos x="T0" y="T1"/>
              </a:cxn>
              <a:cxn ang="0">
                <a:pos x="T2" y="T3"/>
              </a:cxn>
              <a:cxn ang="0">
                <a:pos x="T4" y="T5"/>
              </a:cxn>
              <a:cxn ang="0">
                <a:pos x="T6" y="T7"/>
              </a:cxn>
              <a:cxn ang="0">
                <a:pos x="T8" y="T9"/>
              </a:cxn>
              <a:cxn ang="0">
                <a:pos x="T10" y="T11"/>
              </a:cxn>
            </a:cxnLst>
            <a:rect l="0" t="0" r="r" b="b"/>
            <a:pathLst>
              <a:path w="4368" h="1776">
                <a:moveTo>
                  <a:pt x="3744" y="0"/>
                </a:moveTo>
                <a:lnTo>
                  <a:pt x="4368" y="0"/>
                </a:lnTo>
                <a:lnTo>
                  <a:pt x="4368" y="1056"/>
                </a:lnTo>
                <a:lnTo>
                  <a:pt x="0" y="1056"/>
                </a:lnTo>
                <a:lnTo>
                  <a:pt x="0" y="1776"/>
                </a:lnTo>
                <a:lnTo>
                  <a:pt x="336" y="1776"/>
                </a:lnTo>
              </a:path>
            </a:pathLst>
          </a:custGeom>
          <a:noFill/>
          <a:ln w="38100" cap="flat" cmpd="sng">
            <a:solidFill>
              <a:srgbClr val="008080"/>
            </a:solidFill>
            <a:prstDash val="solid"/>
            <a:round/>
            <a:headEnd type="none" w="med" len="med"/>
            <a:tailEnd type="triangl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372739"/>
                                        </p:tgtEl>
                                        <p:attrNameLst>
                                          <p:attrName>style.visibility</p:attrName>
                                        </p:attrNameLst>
                                      </p:cBhvr>
                                      <p:to>
                                        <p:strVal val="visible"/>
                                      </p:to>
                                    </p:set>
                                    <p:animEffect transition="in" filter="wipe(left)">
                                      <p:cBhvr>
                                        <p:cTn id="7" dur="500"/>
                                        <p:tgtEl>
                                          <p:spTgt spid="372739"/>
                                        </p:tgtEl>
                                      </p:cBhvr>
                                    </p:animEffect>
                                  </p:childTnLst>
                                </p:cTn>
                              </p:par>
                            </p:childTnLst>
                          </p:cTn>
                        </p:par>
                        <p:par>
                          <p:cTn id="8" fill="hold" nodeType="afterGroup">
                            <p:stCondLst>
                              <p:cond delay="500"/>
                            </p:stCondLst>
                            <p:childTnLst>
                              <p:par>
                                <p:cTn id="9" presetID="18" presetClass="entr" presetSubtype="12" fill="hold" nodeType="afterEffect">
                                  <p:stCondLst>
                                    <p:cond delay="0"/>
                                  </p:stCondLst>
                                  <p:childTnLst>
                                    <p:set>
                                      <p:cBhvr>
                                        <p:cTn id="10" dur="1" fill="hold">
                                          <p:stCondLst>
                                            <p:cond delay="0"/>
                                          </p:stCondLst>
                                        </p:cTn>
                                        <p:tgtEl>
                                          <p:spTgt spid="372741"/>
                                        </p:tgtEl>
                                        <p:attrNameLst>
                                          <p:attrName>style.visibility</p:attrName>
                                        </p:attrNameLst>
                                      </p:cBhvr>
                                      <p:to>
                                        <p:strVal val="visible"/>
                                      </p:to>
                                    </p:set>
                                    <p:animEffect transition="in" filter="strips(downLeft)">
                                      <p:cBhvr>
                                        <p:cTn id="11" dur="500"/>
                                        <p:tgtEl>
                                          <p:spTgt spid="37274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2738"/>
                                        </p:tgtEl>
                                        <p:attrNameLst>
                                          <p:attrName>style.visibility</p:attrName>
                                        </p:attrNameLst>
                                      </p:cBhvr>
                                      <p:to>
                                        <p:strVal val="visible"/>
                                      </p:to>
                                    </p:set>
                                    <p:animEffect transition="in" filter="wipe(left)">
                                      <p:cBhvr>
                                        <p:cTn id="15" dur="500"/>
                                        <p:tgtEl>
                                          <p:spTgt spid="3727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1026">
            <a:extLst>
              <a:ext uri="{FF2B5EF4-FFF2-40B4-BE49-F238E27FC236}">
                <a16:creationId xmlns:a16="http://schemas.microsoft.com/office/drawing/2014/main" id="{0F327D76-142E-CF00-FAE4-339D2B16ED1C}"/>
              </a:ext>
            </a:extLst>
          </p:cNvPr>
          <p:cNvSpPr>
            <a:spLocks noGrp="1" noChangeArrowheads="1"/>
          </p:cNvSpPr>
          <p:nvPr>
            <p:ph type="title"/>
          </p:nvPr>
        </p:nvSpPr>
        <p:spPr>
          <a:xfrm>
            <a:off x="2209800" y="771465"/>
            <a:ext cx="7772400" cy="1066800"/>
          </a:xfrm>
          <a:ln/>
        </p:spPr>
        <p:txBody>
          <a:bodyPr>
            <a:normAutofit fontScale="90000"/>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 Alternative Model: Temporary Groups with Deadlines</a:t>
            </a:r>
          </a:p>
        </p:txBody>
      </p:sp>
      <p:sp>
        <p:nvSpPr>
          <p:cNvPr id="373763" name="Text Box 1027">
            <a:extLst>
              <a:ext uri="{FF2B5EF4-FFF2-40B4-BE49-F238E27FC236}">
                <a16:creationId xmlns:a16="http://schemas.microsoft.com/office/drawing/2014/main" id="{FD29B16C-03E0-7B72-6766-86ABD19E5BB2}"/>
              </a:ext>
            </a:extLst>
          </p:cNvPr>
          <p:cNvSpPr txBox="1">
            <a:spLocks noChangeArrowheads="1"/>
          </p:cNvSpPr>
          <p:nvPr/>
        </p:nvSpPr>
        <p:spPr bwMode="blackWhite">
          <a:xfrm>
            <a:off x="7467600" y="2590799"/>
            <a:ext cx="3962400" cy="3429000"/>
          </a:xfrm>
          <a:prstGeom prst="rect">
            <a:avLst/>
          </a:prstGeom>
          <a:solidFill>
            <a:srgbClr val="CC6600"/>
          </a:solidFill>
          <a:ln w="12700">
            <a:solidFill>
              <a:schemeClr val="tx1"/>
            </a:solidFill>
            <a:miter lim="800000"/>
            <a:headEnd/>
            <a:tailEnd/>
          </a:ln>
          <a:effectLst>
            <a:outerShdw dist="135003" dir="2471156" algn="ctr" rotWithShape="0">
              <a:srgbClr val="DDDDDD"/>
            </a:outerShdw>
          </a:effectLst>
        </p:spPr>
        <p:txBody>
          <a:bodyPr lIns="274320" anchor="ctr"/>
          <a:lstStyle>
            <a:lvl1pPr marL="457200" indent="-457200">
              <a:defRPr sz="2400">
                <a:solidFill>
                  <a:schemeClr val="tx1"/>
                </a:solidFill>
                <a:latin typeface="Times New Roman" panose="02020603050405020304" pitchFamily="18" charset="0"/>
              </a:defRPr>
            </a:lvl1pPr>
            <a:lvl2pPr marL="10287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nSpc>
                <a:spcPct val="80000"/>
              </a:lnSpc>
              <a:spcBef>
                <a:spcPct val="50000"/>
              </a:spcBef>
            </a:pPr>
            <a:r>
              <a:rPr lang="en-US" altLang="en-US" dirty="0">
                <a:solidFill>
                  <a:srgbClr val="FFFFCC"/>
                </a:solidFill>
                <a:latin typeface="Arial" panose="020B0604020202020204" pitchFamily="34" charset="0"/>
              </a:rPr>
              <a:t>Sequence of actions:</a:t>
            </a:r>
          </a:p>
          <a:p>
            <a:pPr>
              <a:lnSpc>
                <a:spcPct val="80000"/>
              </a:lnSpc>
              <a:spcBef>
                <a:spcPct val="50000"/>
              </a:spcBef>
              <a:buFontTx/>
              <a:buAutoNum type="arabicPeriod"/>
            </a:pPr>
            <a:r>
              <a:rPr lang="en-US" altLang="en-US" sz="2000" dirty="0">
                <a:solidFill>
                  <a:schemeClr val="bg1"/>
                </a:solidFill>
                <a:latin typeface="Arial" panose="020B0604020202020204" pitchFamily="34" charset="0"/>
              </a:rPr>
              <a:t>Setting group direction</a:t>
            </a:r>
          </a:p>
          <a:p>
            <a:pPr>
              <a:lnSpc>
                <a:spcPct val="80000"/>
              </a:lnSpc>
              <a:spcBef>
                <a:spcPct val="50000"/>
              </a:spcBef>
              <a:buFontTx/>
              <a:buAutoNum type="arabicPeriod"/>
            </a:pPr>
            <a:r>
              <a:rPr lang="en-US" altLang="en-US" sz="2000" dirty="0">
                <a:solidFill>
                  <a:schemeClr val="bg1"/>
                </a:solidFill>
                <a:latin typeface="Arial" panose="020B0604020202020204" pitchFamily="34" charset="0"/>
              </a:rPr>
              <a:t>First phase of inertia</a:t>
            </a:r>
          </a:p>
          <a:p>
            <a:pPr>
              <a:lnSpc>
                <a:spcPct val="80000"/>
              </a:lnSpc>
              <a:spcBef>
                <a:spcPct val="50000"/>
              </a:spcBef>
              <a:buFontTx/>
              <a:buAutoNum type="arabicPeriod"/>
            </a:pPr>
            <a:r>
              <a:rPr lang="en-US" altLang="en-US" sz="2000" dirty="0">
                <a:solidFill>
                  <a:schemeClr val="bg1"/>
                </a:solidFill>
                <a:latin typeface="Arial" panose="020B0604020202020204" pitchFamily="34" charset="0"/>
              </a:rPr>
              <a:t>Half-way point transition</a:t>
            </a:r>
          </a:p>
          <a:p>
            <a:pPr>
              <a:lnSpc>
                <a:spcPct val="80000"/>
              </a:lnSpc>
              <a:spcBef>
                <a:spcPct val="50000"/>
              </a:spcBef>
              <a:buFontTx/>
              <a:buAutoNum type="arabicPeriod"/>
            </a:pPr>
            <a:r>
              <a:rPr lang="en-US" altLang="en-US" sz="2000" dirty="0">
                <a:solidFill>
                  <a:schemeClr val="bg1"/>
                </a:solidFill>
                <a:latin typeface="Arial" panose="020B0604020202020204" pitchFamily="34" charset="0"/>
              </a:rPr>
              <a:t>Major changes</a:t>
            </a:r>
          </a:p>
          <a:p>
            <a:pPr>
              <a:lnSpc>
                <a:spcPct val="80000"/>
              </a:lnSpc>
              <a:spcBef>
                <a:spcPct val="50000"/>
              </a:spcBef>
              <a:buFontTx/>
              <a:buAutoNum type="arabicPeriod"/>
            </a:pPr>
            <a:r>
              <a:rPr lang="en-US" altLang="en-US" sz="2000" dirty="0">
                <a:solidFill>
                  <a:schemeClr val="bg1"/>
                </a:solidFill>
                <a:latin typeface="Arial" panose="020B0604020202020204" pitchFamily="34" charset="0"/>
              </a:rPr>
              <a:t>Second phase of inertia</a:t>
            </a:r>
          </a:p>
          <a:p>
            <a:pPr>
              <a:lnSpc>
                <a:spcPct val="80000"/>
              </a:lnSpc>
              <a:spcBef>
                <a:spcPct val="50000"/>
              </a:spcBef>
              <a:buFontTx/>
              <a:buAutoNum type="arabicPeriod"/>
            </a:pPr>
            <a:r>
              <a:rPr lang="en-US" altLang="en-US" sz="2000" dirty="0">
                <a:solidFill>
                  <a:schemeClr val="bg1"/>
                </a:solidFill>
                <a:latin typeface="Arial" panose="020B0604020202020204" pitchFamily="34" charset="0"/>
              </a:rPr>
              <a:t>Accelerated activity</a:t>
            </a:r>
          </a:p>
        </p:txBody>
      </p:sp>
      <p:sp>
        <p:nvSpPr>
          <p:cNvPr id="373764" name="Text Box 1028">
            <a:extLst>
              <a:ext uri="{FF2B5EF4-FFF2-40B4-BE49-F238E27FC236}">
                <a16:creationId xmlns:a16="http://schemas.microsoft.com/office/drawing/2014/main" id="{C7FE65FC-BA7D-6880-AF24-3D58759D4770}"/>
              </a:ext>
            </a:extLst>
          </p:cNvPr>
          <p:cNvSpPr txBox="1">
            <a:spLocks noChangeArrowheads="1"/>
          </p:cNvSpPr>
          <p:nvPr/>
        </p:nvSpPr>
        <p:spPr bwMode="auto">
          <a:xfrm>
            <a:off x="485774" y="2300883"/>
            <a:ext cx="5957887"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3200" dirty="0">
                <a:solidFill>
                  <a:srgbClr val="0000FF"/>
                </a:solidFill>
                <a:latin typeface="Times New Roman" panose="02020603050405020304" pitchFamily="18" charset="0"/>
                <a:cs typeface="Times New Roman" panose="02020603050405020304" pitchFamily="18" charset="0"/>
              </a:rPr>
              <a:t>Punctuated-Equilibrium Model</a:t>
            </a:r>
          </a:p>
          <a:p>
            <a:pPr>
              <a:spcBef>
                <a:spcPct val="50000"/>
              </a:spcBef>
            </a:pPr>
            <a:r>
              <a:rPr lang="en-US" altLang="en-US" sz="3200" dirty="0">
                <a:latin typeface="Times New Roman" panose="02020603050405020304" pitchFamily="18" charset="0"/>
                <a:cs typeface="Times New Roman" panose="02020603050405020304" pitchFamily="18" charset="0"/>
              </a:rPr>
              <a:t>Temporary groups under time constrained deadlines go through transitions between inertia and activity---at the half-way point, they experience an increase in productivity.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373763"/>
                                        </p:tgtEl>
                                        <p:attrNameLst>
                                          <p:attrName>style.visibility</p:attrName>
                                        </p:attrNameLst>
                                      </p:cBhvr>
                                      <p:to>
                                        <p:strVal val="visible"/>
                                      </p:to>
                                    </p:set>
                                    <p:animEffect transition="in" filter="box(in)">
                                      <p:cBhvr>
                                        <p:cTn id="7" dur="500"/>
                                        <p:tgtEl>
                                          <p:spTgt spid="3737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3763"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882" name="Rectangle 2">
            <a:extLst>
              <a:ext uri="{FF2B5EF4-FFF2-40B4-BE49-F238E27FC236}">
                <a16:creationId xmlns:a16="http://schemas.microsoft.com/office/drawing/2014/main" id="{1B39FC7C-DFBC-F04D-597F-9FEB081BA9D8}"/>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Punctuated-Equilibrium Model</a:t>
            </a:r>
          </a:p>
        </p:txBody>
      </p:sp>
      <p:sp>
        <p:nvSpPr>
          <p:cNvPr id="506883" name="Rectangle 3">
            <a:extLst>
              <a:ext uri="{FF2B5EF4-FFF2-40B4-BE49-F238E27FC236}">
                <a16:creationId xmlns:a16="http://schemas.microsoft.com/office/drawing/2014/main" id="{ACABD94D-3DFD-F236-F679-D5283EB0B153}"/>
              </a:ext>
            </a:extLst>
          </p:cNvPr>
          <p:cNvSpPr>
            <a:spLocks noGrp="1" noChangeArrowheads="1"/>
          </p:cNvSpPr>
          <p:nvPr>
            <p:ph type="body" idx="1"/>
          </p:nvPr>
        </p:nvSpPr>
        <p:spPr>
          <a:xfrm>
            <a:off x="838200" y="2141537"/>
            <a:ext cx="10515600" cy="4351338"/>
          </a:xfrm>
        </p:spPr>
        <p:txBody>
          <a:bodyPr>
            <a:normAutofit lnSpcReduction="10000"/>
          </a:bodyPr>
          <a:lstStyle/>
          <a:p>
            <a:pPr algn="just">
              <a:buFont typeface="Wingdings" panose="05000000000000000000" pitchFamily="2" charset="2"/>
              <a:buNone/>
            </a:pPr>
            <a:r>
              <a:rPr lang="en-US" altLang="en-US" dirty="0">
                <a:solidFill>
                  <a:srgbClr val="FF0000"/>
                </a:solidFill>
                <a:latin typeface="Times New Roman" panose="02020603050405020304" pitchFamily="18" charset="0"/>
                <a:cs typeface="Times New Roman" panose="02020603050405020304" pitchFamily="18" charset="0"/>
              </a:rPr>
              <a:t>Temporary groups with deadlines do not seem to follow the five-stage model.</a:t>
            </a:r>
          </a:p>
          <a:p>
            <a:pPr algn="just"/>
            <a:r>
              <a:rPr lang="en-US" altLang="en-US" dirty="0">
                <a:latin typeface="Times New Roman" panose="02020603050405020304" pitchFamily="18" charset="0"/>
                <a:cs typeface="Times New Roman" panose="02020603050405020304" pitchFamily="18" charset="0"/>
              </a:rPr>
              <a:t>Their first meeting sets the group’s direction.</a:t>
            </a:r>
          </a:p>
          <a:p>
            <a:pPr algn="just"/>
            <a:r>
              <a:rPr lang="en-US" altLang="en-US" dirty="0">
                <a:latin typeface="Times New Roman" panose="02020603050405020304" pitchFamily="18" charset="0"/>
                <a:cs typeface="Times New Roman" panose="02020603050405020304" pitchFamily="18" charset="0"/>
              </a:rPr>
              <a:t>This first phase of group activity is one of inertia</a:t>
            </a:r>
          </a:p>
          <a:p>
            <a:pPr algn="just"/>
            <a:r>
              <a:rPr lang="en-US" altLang="en-US" dirty="0">
                <a:latin typeface="Times New Roman" panose="02020603050405020304" pitchFamily="18" charset="0"/>
                <a:cs typeface="Times New Roman" panose="02020603050405020304" pitchFamily="18" charset="0"/>
              </a:rPr>
              <a:t>A transition takes place at the end of this first phase, which occurs exactly when the group has used up  half its allotted time</a:t>
            </a:r>
          </a:p>
          <a:p>
            <a:pPr algn="just"/>
            <a:r>
              <a:rPr lang="en-US" altLang="en-US" dirty="0">
                <a:latin typeface="Times New Roman" panose="02020603050405020304" pitchFamily="18" charset="0"/>
                <a:cs typeface="Times New Roman" panose="02020603050405020304" pitchFamily="18" charset="0"/>
              </a:rPr>
              <a:t>A transition initiates major changes</a:t>
            </a:r>
          </a:p>
          <a:p>
            <a:pPr algn="just"/>
            <a:r>
              <a:rPr lang="en-US" altLang="en-US" dirty="0">
                <a:latin typeface="Times New Roman" panose="02020603050405020304" pitchFamily="18" charset="0"/>
                <a:cs typeface="Times New Roman" panose="02020603050405020304" pitchFamily="18" charset="0"/>
              </a:rPr>
              <a:t>A second phase of inertia follows the transition , and</a:t>
            </a:r>
          </a:p>
          <a:p>
            <a:pPr algn="just"/>
            <a:r>
              <a:rPr lang="en-US" altLang="en-US" dirty="0">
                <a:latin typeface="Times New Roman" panose="02020603050405020304" pitchFamily="18" charset="0"/>
                <a:cs typeface="Times New Roman" panose="02020603050405020304" pitchFamily="18" charset="0"/>
              </a:rPr>
              <a:t>The group’s last meeting is characterized by markedly accelerated activity.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2">
            <a:extLst>
              <a:ext uri="{FF2B5EF4-FFF2-40B4-BE49-F238E27FC236}">
                <a16:creationId xmlns:a16="http://schemas.microsoft.com/office/drawing/2014/main" id="{FC53D5EA-A217-21EC-049B-29710E3920FE}"/>
              </a:ext>
            </a:extLst>
          </p:cNvPr>
          <p:cNvSpPr>
            <a:spLocks noGrp="1" noChangeArrowheads="1"/>
          </p:cNvSpPr>
          <p:nvPr>
            <p:ph type="title"/>
          </p:nvPr>
        </p:nvSpPr>
        <p:spPr>
          <a:ln/>
        </p:spPr>
        <p:txBody>
          <a:bodyPr/>
          <a:lstStyle/>
          <a:p>
            <a:pPr algn="ctr"/>
            <a:r>
              <a:rPr lang="da-DK"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Development .... compared</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57731" name="Rectangle 3">
            <a:extLst>
              <a:ext uri="{FF2B5EF4-FFF2-40B4-BE49-F238E27FC236}">
                <a16:creationId xmlns:a16="http://schemas.microsoft.com/office/drawing/2014/main" id="{ADEA08F1-92D7-33EC-8AD2-5A4CFDC73CDB}"/>
              </a:ext>
            </a:extLst>
          </p:cNvPr>
          <p:cNvSpPr>
            <a:spLocks noGrp="1" noChangeArrowheads="1"/>
          </p:cNvSpPr>
          <p:nvPr>
            <p:ph type="body" idx="1"/>
          </p:nvPr>
        </p:nvSpPr>
        <p:spPr>
          <a:xfrm>
            <a:off x="385763" y="1825625"/>
            <a:ext cx="10968037" cy="4351338"/>
          </a:xfrm>
        </p:spPr>
        <p:txBody>
          <a:bodyPr>
            <a:normAutofit/>
          </a:bodyPr>
          <a:lstStyle/>
          <a:p>
            <a:pPr algn="just"/>
            <a:r>
              <a:rPr lang="en-US" altLang="en-US" sz="3200" dirty="0">
                <a:solidFill>
                  <a:srgbClr val="0000FF"/>
                </a:solidFill>
                <a:latin typeface="Times New Roman" panose="02020603050405020304" pitchFamily="18" charset="0"/>
                <a:cs typeface="Times New Roman" panose="02020603050405020304" pitchFamily="18" charset="0"/>
              </a:rPr>
              <a:t>Punctuated-Equilibrium Model</a:t>
            </a:r>
            <a:r>
              <a:rPr lang="en-US" altLang="en-US" sz="3200" dirty="0">
                <a:latin typeface="Times New Roman" panose="02020603050405020304" pitchFamily="18" charset="0"/>
                <a:cs typeface="Times New Roman" panose="02020603050405020304" pitchFamily="18" charset="0"/>
              </a:rPr>
              <a:t> characterizes groups as exhibiting long periods of inertia interspersed ( things scattered or placed at intervals) with brief revolutionary changes triggered primarily by their members</a:t>
            </a:r>
            <a:r>
              <a:rPr lang="da-DK" altLang="en-US" sz="3200" dirty="0">
                <a:latin typeface="Times New Roman" panose="02020603050405020304" pitchFamily="18" charset="0"/>
                <a:cs typeface="Times New Roman" panose="02020603050405020304" pitchFamily="18" charset="0"/>
              </a:rPr>
              <a:t>` awarness of time &amp; deadlines</a:t>
            </a:r>
            <a:r>
              <a:rPr lang="da-DK" altLang="en-US" sz="3200" b="0" dirty="0">
                <a:latin typeface="Times New Roman" panose="02020603050405020304" pitchFamily="18" charset="0"/>
                <a:cs typeface="Times New Roman" panose="02020603050405020304" pitchFamily="18" charset="0"/>
              </a:rPr>
              <a:t>.</a:t>
            </a:r>
          </a:p>
          <a:p>
            <a:pPr algn="just"/>
            <a:endParaRPr lang="da-DK" altLang="en-US" sz="3200" b="0" dirty="0">
              <a:latin typeface="Times New Roman" panose="02020603050405020304" pitchFamily="18" charset="0"/>
              <a:cs typeface="Times New Roman" panose="02020603050405020304" pitchFamily="18" charset="0"/>
            </a:endParaRPr>
          </a:p>
          <a:p>
            <a:pPr algn="just"/>
            <a:r>
              <a:rPr lang="da-DK" altLang="en-US" sz="3200" dirty="0">
                <a:latin typeface="Times New Roman" panose="02020603050405020304" pitchFamily="18" charset="0"/>
                <a:cs typeface="Times New Roman" panose="02020603050405020304" pitchFamily="18" charset="0"/>
              </a:rPr>
              <a:t>If compared with </a:t>
            </a:r>
            <a:r>
              <a:rPr lang="da-DK" altLang="en-US" sz="3200" dirty="0">
                <a:solidFill>
                  <a:srgbClr val="0000FF"/>
                </a:solidFill>
                <a:latin typeface="Times New Roman" panose="02020603050405020304" pitchFamily="18" charset="0"/>
                <a:cs typeface="Times New Roman" panose="02020603050405020304" pitchFamily="18" charset="0"/>
              </a:rPr>
              <a:t>Five-stage</a:t>
            </a:r>
            <a:r>
              <a:rPr lang="da-DK" altLang="en-US" sz="3200" dirty="0">
                <a:latin typeface="Times New Roman" panose="02020603050405020304" pitchFamily="18" charset="0"/>
                <a:cs typeface="Times New Roman" panose="02020603050405020304" pitchFamily="18" charset="0"/>
              </a:rPr>
              <a:t> group development model, the group begins by combining the </a:t>
            </a:r>
            <a:r>
              <a:rPr lang="da-DK" altLang="en-US" sz="3200" dirty="0">
                <a:solidFill>
                  <a:srgbClr val="0000FF"/>
                </a:solidFill>
                <a:latin typeface="Times New Roman" panose="02020603050405020304" pitchFamily="18" charset="0"/>
                <a:cs typeface="Times New Roman" panose="02020603050405020304" pitchFamily="18" charset="0"/>
              </a:rPr>
              <a:t>forming &amp; normring</a:t>
            </a:r>
            <a:r>
              <a:rPr lang="da-DK" altLang="en-US" sz="3200" dirty="0">
                <a:latin typeface="Times New Roman" panose="02020603050405020304" pitchFamily="18" charset="0"/>
                <a:cs typeface="Times New Roman" panose="02020603050405020304" pitchFamily="18" charset="0"/>
              </a:rPr>
              <a:t> stages, then goes through a period of low performing, followed by </a:t>
            </a:r>
            <a:r>
              <a:rPr lang="da-DK" altLang="en-US" sz="3200" dirty="0">
                <a:solidFill>
                  <a:srgbClr val="0000FF"/>
                </a:solidFill>
                <a:latin typeface="Times New Roman" panose="02020603050405020304" pitchFamily="18" charset="0"/>
                <a:cs typeface="Times New Roman" panose="02020603050405020304" pitchFamily="18" charset="0"/>
              </a:rPr>
              <a:t>storming,</a:t>
            </a:r>
            <a:r>
              <a:rPr lang="da-DK" altLang="en-US" sz="3200" dirty="0">
                <a:latin typeface="Times New Roman" panose="02020603050405020304" pitchFamily="18" charset="0"/>
                <a:cs typeface="Times New Roman" panose="02020603050405020304" pitchFamily="18" charset="0"/>
              </a:rPr>
              <a:t> then a period of high performance, and , finally, </a:t>
            </a:r>
            <a:r>
              <a:rPr lang="da-DK" altLang="en-US" sz="3200" dirty="0">
                <a:solidFill>
                  <a:srgbClr val="0000FF"/>
                </a:solidFill>
                <a:latin typeface="Times New Roman" panose="02020603050405020304" pitchFamily="18" charset="0"/>
                <a:cs typeface="Times New Roman" panose="02020603050405020304" pitchFamily="18" charset="0"/>
              </a:rPr>
              <a:t>adjourning.</a:t>
            </a:r>
            <a:r>
              <a:rPr lang="da-DK" altLang="en-US" sz="3200" dirty="0">
                <a:latin typeface="Times New Roman" panose="02020603050405020304" pitchFamily="18" charset="0"/>
                <a:cs typeface="Times New Roman" panose="02020603050405020304" pitchFamily="18" charset="0"/>
              </a:rPr>
              <a:t> </a:t>
            </a:r>
            <a:r>
              <a:rPr lang="en-US" altLang="en-US" sz="3200" dirty="0">
                <a:latin typeface="Times New Roman" panose="02020603050405020304" pitchFamily="18" charset="0"/>
                <a:cs typeface="Times New Roman" panose="02020603050405020304" pitchFamily="18" charset="0"/>
              </a:rPr>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2">
            <a:extLst>
              <a:ext uri="{FF2B5EF4-FFF2-40B4-BE49-F238E27FC236}">
                <a16:creationId xmlns:a16="http://schemas.microsoft.com/office/drawing/2014/main" id="{1C802C31-0A7D-0493-2004-72BAEC5E1697}"/>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a:t>
            </a:r>
          </a:p>
        </p:txBody>
      </p:sp>
      <p:pic>
        <p:nvPicPr>
          <p:cNvPr id="5" name="Picture 4">
            <a:extLst>
              <a:ext uri="{FF2B5EF4-FFF2-40B4-BE49-F238E27FC236}">
                <a16:creationId xmlns:a16="http://schemas.microsoft.com/office/drawing/2014/main" id="{BB28B911-A408-2FF1-8711-5453283B4457}"/>
              </a:ext>
            </a:extLst>
          </p:cNvPr>
          <p:cNvPicPr>
            <a:picLocks noChangeAspect="1"/>
          </p:cNvPicPr>
          <p:nvPr/>
        </p:nvPicPr>
        <p:blipFill>
          <a:blip r:embed="rId3"/>
          <a:stretch>
            <a:fillRect/>
          </a:stretch>
        </p:blipFill>
        <p:spPr>
          <a:xfrm>
            <a:off x="1190625" y="1730375"/>
            <a:ext cx="9525000" cy="47625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78" name="Rectangle 2">
            <a:extLst>
              <a:ext uri="{FF2B5EF4-FFF2-40B4-BE49-F238E27FC236}">
                <a16:creationId xmlns:a16="http://schemas.microsoft.com/office/drawing/2014/main" id="{12470C51-DB42-AEF4-437B-4E28A5E41E7A}"/>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 - Roles </a:t>
            </a:r>
          </a:p>
        </p:txBody>
      </p:sp>
      <p:sp>
        <p:nvSpPr>
          <p:cNvPr id="459779" name="Line 3">
            <a:extLst>
              <a:ext uri="{FF2B5EF4-FFF2-40B4-BE49-F238E27FC236}">
                <a16:creationId xmlns:a16="http://schemas.microsoft.com/office/drawing/2014/main" id="{068756AE-5DAD-0065-DB43-6BF7E14B1081}"/>
              </a:ext>
            </a:extLst>
          </p:cNvPr>
          <p:cNvSpPr>
            <a:spLocks noChangeShapeType="1"/>
          </p:cNvSpPr>
          <p:nvPr/>
        </p:nvSpPr>
        <p:spPr bwMode="auto">
          <a:xfrm>
            <a:off x="280979" y="2938464"/>
            <a:ext cx="73152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9780" name="Line 4">
            <a:extLst>
              <a:ext uri="{FF2B5EF4-FFF2-40B4-BE49-F238E27FC236}">
                <a16:creationId xmlns:a16="http://schemas.microsoft.com/office/drawing/2014/main" id="{D3A7308C-E9AC-AEC4-EA1F-A124D3185605}"/>
              </a:ext>
            </a:extLst>
          </p:cNvPr>
          <p:cNvSpPr>
            <a:spLocks noChangeShapeType="1"/>
          </p:cNvSpPr>
          <p:nvPr/>
        </p:nvSpPr>
        <p:spPr bwMode="auto">
          <a:xfrm>
            <a:off x="466711" y="4895854"/>
            <a:ext cx="45720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459781" name="Picture 5">
            <a:extLst>
              <a:ext uri="{FF2B5EF4-FFF2-40B4-BE49-F238E27FC236}">
                <a16:creationId xmlns:a16="http://schemas.microsoft.com/office/drawing/2014/main" id="{0D209639-9887-0B84-507B-72E868EC5C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9251" y="3951287"/>
            <a:ext cx="2593975" cy="2636838"/>
          </a:xfrm>
          <a:prstGeom prst="rect">
            <a:avLst/>
          </a:prstGeom>
          <a:noFill/>
          <a:extLst>
            <a:ext uri="{909E8E84-426E-40DD-AFC4-6F175D3DCCD1}">
              <a14:hiddenFill xmlns:a14="http://schemas.microsoft.com/office/drawing/2010/main">
                <a:solidFill>
                  <a:srgbClr val="FFFFFF"/>
                </a:solidFill>
              </a14:hiddenFill>
            </a:ext>
          </a:extLst>
        </p:spPr>
      </p:pic>
      <p:sp>
        <p:nvSpPr>
          <p:cNvPr id="459782" name="Text Box 6">
            <a:extLst>
              <a:ext uri="{FF2B5EF4-FFF2-40B4-BE49-F238E27FC236}">
                <a16:creationId xmlns:a16="http://schemas.microsoft.com/office/drawing/2014/main" id="{1C45815A-3917-4692-2991-0FAD0ECDFE02}"/>
              </a:ext>
            </a:extLst>
          </p:cNvPr>
          <p:cNvSpPr txBox="1">
            <a:spLocks noChangeArrowheads="1"/>
          </p:cNvSpPr>
          <p:nvPr/>
        </p:nvSpPr>
        <p:spPr bwMode="auto">
          <a:xfrm>
            <a:off x="466711" y="1544642"/>
            <a:ext cx="72390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Role(s)</a:t>
            </a:r>
          </a:p>
          <a:p>
            <a:pPr>
              <a:spcBef>
                <a:spcPct val="50000"/>
              </a:spcBef>
            </a:pPr>
            <a:r>
              <a:rPr lang="en-US" altLang="en-US" sz="2400" dirty="0">
                <a:latin typeface="Times New Roman" panose="02020603050405020304" pitchFamily="18" charset="0"/>
                <a:cs typeface="Times New Roman" panose="02020603050405020304" pitchFamily="18" charset="0"/>
              </a:rPr>
              <a:t>A set of expected behavior patterns attributed to someone occupying a given position in a social unit.</a:t>
            </a:r>
          </a:p>
        </p:txBody>
      </p:sp>
      <p:sp>
        <p:nvSpPr>
          <p:cNvPr id="459783" name="Text Box 7">
            <a:extLst>
              <a:ext uri="{FF2B5EF4-FFF2-40B4-BE49-F238E27FC236}">
                <a16:creationId xmlns:a16="http://schemas.microsoft.com/office/drawing/2014/main" id="{ACB6C21F-972B-05C2-B5CB-B3BF87ABF898}"/>
              </a:ext>
            </a:extLst>
          </p:cNvPr>
          <p:cNvSpPr txBox="1">
            <a:spLocks noChangeArrowheads="1"/>
          </p:cNvSpPr>
          <p:nvPr/>
        </p:nvSpPr>
        <p:spPr bwMode="auto">
          <a:xfrm>
            <a:off x="390510" y="2981327"/>
            <a:ext cx="7724789"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Role Identity</a:t>
            </a:r>
          </a:p>
          <a:p>
            <a:pPr>
              <a:spcBef>
                <a:spcPct val="50000"/>
              </a:spcBef>
            </a:pPr>
            <a:r>
              <a:rPr lang="en-US" altLang="en-US" sz="2400" dirty="0">
                <a:latin typeface="Times New Roman" panose="02020603050405020304" pitchFamily="18" charset="0"/>
                <a:cs typeface="Times New Roman" panose="02020603050405020304" pitchFamily="18" charset="0"/>
              </a:rPr>
              <a:t>Certain attitudes and behaviors consistent with a role</a:t>
            </a:r>
            <a:r>
              <a:rPr lang="en-US" altLang="en-US" sz="2400" dirty="0">
                <a:solidFill>
                  <a:srgbClr val="0000FF"/>
                </a:solidFill>
                <a:latin typeface="Times New Roman" panose="02020603050405020304" pitchFamily="18" charset="0"/>
                <a:cs typeface="Times New Roman" panose="02020603050405020304" pitchFamily="18" charset="0"/>
              </a:rPr>
              <a:t>.</a:t>
            </a:r>
          </a:p>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 promotion to the next higher rank may invoke certain attitudes &amp; behaviors)</a:t>
            </a:r>
          </a:p>
        </p:txBody>
      </p:sp>
      <p:sp>
        <p:nvSpPr>
          <p:cNvPr id="459784" name="Text Box 8">
            <a:extLst>
              <a:ext uri="{FF2B5EF4-FFF2-40B4-BE49-F238E27FC236}">
                <a16:creationId xmlns:a16="http://schemas.microsoft.com/office/drawing/2014/main" id="{BA344732-56AF-3158-DA16-00EF798BBA28}"/>
              </a:ext>
            </a:extLst>
          </p:cNvPr>
          <p:cNvSpPr txBox="1">
            <a:spLocks noChangeArrowheads="1"/>
          </p:cNvSpPr>
          <p:nvPr/>
        </p:nvSpPr>
        <p:spPr bwMode="auto">
          <a:xfrm>
            <a:off x="466710" y="4972055"/>
            <a:ext cx="6734189"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Role Perception</a:t>
            </a:r>
          </a:p>
          <a:p>
            <a:pPr>
              <a:spcBef>
                <a:spcPct val="50000"/>
              </a:spcBef>
            </a:pPr>
            <a:r>
              <a:rPr lang="en-US" altLang="en-US" sz="2400" dirty="0">
                <a:latin typeface="Times New Roman" panose="02020603050405020304" pitchFamily="18" charset="0"/>
                <a:cs typeface="Times New Roman" panose="02020603050405020304" pitchFamily="18" charset="0"/>
              </a:rPr>
              <a:t>An individual’s view of how he or she is supposed to act in each situation.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59779"/>
                                        </p:tgtEl>
                                        <p:attrNameLst>
                                          <p:attrName>style.visibility</p:attrName>
                                        </p:attrNameLst>
                                      </p:cBhvr>
                                      <p:to>
                                        <p:strVal val="visible"/>
                                      </p:to>
                                    </p:set>
                                    <p:animEffect transition="in" filter="wipe(up)">
                                      <p:cBhvr>
                                        <p:cTn id="7" dur="500"/>
                                        <p:tgtEl>
                                          <p:spTgt spid="459779"/>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459780"/>
                                        </p:tgtEl>
                                        <p:attrNameLst>
                                          <p:attrName>style.visibility</p:attrName>
                                        </p:attrNameLst>
                                      </p:cBhvr>
                                      <p:to>
                                        <p:strVal val="visible"/>
                                      </p:to>
                                    </p:set>
                                    <p:animEffect transition="in" filter="wipe(up)">
                                      <p:cBhvr>
                                        <p:cTn id="11" dur="500"/>
                                        <p:tgtEl>
                                          <p:spTgt spid="4597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a:extLst>
              <a:ext uri="{FF2B5EF4-FFF2-40B4-BE49-F238E27FC236}">
                <a16:creationId xmlns:a16="http://schemas.microsoft.com/office/drawing/2014/main" id="{7BE8D510-D97A-5163-6437-6B9E95F4929B}"/>
              </a:ext>
            </a:extLst>
          </p:cNvPr>
          <p:cNvSpPr>
            <a:spLocks noGrp="1" noChangeArrowheads="1"/>
          </p:cNvSpPr>
          <p:nvPr>
            <p:ph type="title"/>
          </p:nvPr>
        </p:nvSpPr>
        <p:spPr>
          <a:xfrm>
            <a:off x="619125" y="173037"/>
            <a:ext cx="10515600" cy="1325563"/>
          </a:xfrm>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 - Roles (cont’d)</a:t>
            </a:r>
          </a:p>
        </p:txBody>
      </p:sp>
      <p:sp>
        <p:nvSpPr>
          <p:cNvPr id="462851" name="Line 3">
            <a:extLst>
              <a:ext uri="{FF2B5EF4-FFF2-40B4-BE49-F238E27FC236}">
                <a16:creationId xmlns:a16="http://schemas.microsoft.com/office/drawing/2014/main" id="{B39102F1-E7D6-2861-B3B9-EC165D618412}"/>
              </a:ext>
            </a:extLst>
          </p:cNvPr>
          <p:cNvSpPr>
            <a:spLocks noChangeShapeType="1"/>
          </p:cNvSpPr>
          <p:nvPr/>
        </p:nvSpPr>
        <p:spPr bwMode="auto">
          <a:xfrm>
            <a:off x="619125" y="3124825"/>
            <a:ext cx="42672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62852" name="Text Box 4">
            <a:extLst>
              <a:ext uri="{FF2B5EF4-FFF2-40B4-BE49-F238E27FC236}">
                <a16:creationId xmlns:a16="http://schemas.microsoft.com/office/drawing/2014/main" id="{8C8489D5-2339-9EDC-332F-4E3568C74C00}"/>
              </a:ext>
            </a:extLst>
          </p:cNvPr>
          <p:cNvSpPr txBox="1">
            <a:spLocks noChangeArrowheads="1"/>
          </p:cNvSpPr>
          <p:nvPr/>
        </p:nvSpPr>
        <p:spPr bwMode="auto">
          <a:xfrm>
            <a:off x="619125" y="1486837"/>
            <a:ext cx="7924800"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dirty="0">
                <a:solidFill>
                  <a:srgbClr val="0000FF"/>
                </a:solidFill>
              </a:rPr>
              <a:t>Role Expectations</a:t>
            </a:r>
          </a:p>
          <a:p>
            <a:pPr>
              <a:spcBef>
                <a:spcPct val="50000"/>
              </a:spcBef>
            </a:pPr>
            <a:r>
              <a:rPr lang="en-US" altLang="en-US" sz="2400" dirty="0">
                <a:latin typeface="Tahoma" panose="020B0604030504040204" pitchFamily="34" charset="0"/>
              </a:rPr>
              <a:t>How others believe a person should act in each situation</a:t>
            </a:r>
            <a:r>
              <a:rPr lang="en-US" altLang="en-US" sz="1200" dirty="0">
                <a:latin typeface="Tahoma" panose="020B0604030504040204" pitchFamily="34" charset="0"/>
              </a:rPr>
              <a:t>.  </a:t>
            </a:r>
            <a:r>
              <a:rPr lang="en-US" altLang="en-US" dirty="0">
                <a:solidFill>
                  <a:srgbClr val="0000FF"/>
                </a:solidFill>
                <a:latin typeface="Tahoma" panose="020B0604030504040204" pitchFamily="34" charset="0"/>
              </a:rPr>
              <a:t>(e.g., an Imam selling a concert tickets)</a:t>
            </a:r>
          </a:p>
        </p:txBody>
      </p:sp>
      <p:sp>
        <p:nvSpPr>
          <p:cNvPr id="462853" name="Text Box 5">
            <a:extLst>
              <a:ext uri="{FF2B5EF4-FFF2-40B4-BE49-F238E27FC236}">
                <a16:creationId xmlns:a16="http://schemas.microsoft.com/office/drawing/2014/main" id="{C0F1B86C-AB81-4676-36EB-918BB6DE8DBA}"/>
              </a:ext>
            </a:extLst>
          </p:cNvPr>
          <p:cNvSpPr txBox="1">
            <a:spLocks noChangeArrowheads="1"/>
          </p:cNvSpPr>
          <p:nvPr/>
        </p:nvSpPr>
        <p:spPr bwMode="auto">
          <a:xfrm>
            <a:off x="619125" y="5093732"/>
            <a:ext cx="777240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dirty="0">
                <a:solidFill>
                  <a:srgbClr val="0000FF"/>
                </a:solidFill>
              </a:rPr>
              <a:t>Role Conflict</a:t>
            </a:r>
          </a:p>
          <a:p>
            <a:pPr>
              <a:spcBef>
                <a:spcPct val="50000"/>
              </a:spcBef>
            </a:pPr>
            <a:r>
              <a:rPr lang="en-US" altLang="en-US" sz="2400" dirty="0">
                <a:latin typeface="Tahoma" panose="020B0604030504040204" pitchFamily="34" charset="0"/>
              </a:rPr>
              <a:t>A situation in which an individual is confronted by divergent role expectations.</a:t>
            </a:r>
          </a:p>
        </p:txBody>
      </p:sp>
      <p:sp>
        <p:nvSpPr>
          <p:cNvPr id="462854" name="Text Box 6">
            <a:extLst>
              <a:ext uri="{FF2B5EF4-FFF2-40B4-BE49-F238E27FC236}">
                <a16:creationId xmlns:a16="http://schemas.microsoft.com/office/drawing/2014/main" id="{3EA598FC-A375-3837-46C0-79D58500167C}"/>
              </a:ext>
            </a:extLst>
          </p:cNvPr>
          <p:cNvSpPr txBox="1">
            <a:spLocks noChangeArrowheads="1"/>
          </p:cNvSpPr>
          <p:nvPr/>
        </p:nvSpPr>
        <p:spPr bwMode="auto">
          <a:xfrm>
            <a:off x="585787" y="3124825"/>
            <a:ext cx="76200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dirty="0">
                <a:solidFill>
                  <a:srgbClr val="0000FF"/>
                </a:solidFill>
              </a:rPr>
              <a:t>Psychological Contract</a:t>
            </a:r>
          </a:p>
          <a:p>
            <a:pPr>
              <a:spcBef>
                <a:spcPct val="50000"/>
              </a:spcBef>
            </a:pPr>
            <a:r>
              <a:rPr lang="en-US" altLang="en-US" sz="2400" dirty="0">
                <a:latin typeface="Tahoma" panose="020B0604030504040204" pitchFamily="34" charset="0"/>
              </a:rPr>
              <a:t>An unwritten agreement that sets out what management expects from the employee and vice versa.</a:t>
            </a:r>
          </a:p>
        </p:txBody>
      </p:sp>
      <p:sp>
        <p:nvSpPr>
          <p:cNvPr id="462855" name="Line 7">
            <a:extLst>
              <a:ext uri="{FF2B5EF4-FFF2-40B4-BE49-F238E27FC236}">
                <a16:creationId xmlns:a16="http://schemas.microsoft.com/office/drawing/2014/main" id="{4A87E070-26E8-FED9-0789-DE790EE0F5E7}"/>
              </a:ext>
            </a:extLst>
          </p:cNvPr>
          <p:cNvSpPr>
            <a:spLocks noChangeShapeType="1"/>
          </p:cNvSpPr>
          <p:nvPr/>
        </p:nvSpPr>
        <p:spPr bwMode="auto">
          <a:xfrm>
            <a:off x="619125" y="5093732"/>
            <a:ext cx="51054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62851"/>
                                        </p:tgtEl>
                                        <p:attrNameLst>
                                          <p:attrName>style.visibility</p:attrName>
                                        </p:attrNameLst>
                                      </p:cBhvr>
                                      <p:to>
                                        <p:strVal val="visible"/>
                                      </p:to>
                                    </p:set>
                                    <p:animEffect transition="in" filter="wipe(up)">
                                      <p:cBhvr>
                                        <p:cTn id="7" dur="500"/>
                                        <p:tgtEl>
                                          <p:spTgt spid="462851"/>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462855"/>
                                        </p:tgtEl>
                                        <p:attrNameLst>
                                          <p:attrName>style.visibility</p:attrName>
                                        </p:attrNameLst>
                                      </p:cBhvr>
                                      <p:to>
                                        <p:strVal val="visible"/>
                                      </p:to>
                                    </p:set>
                                    <p:animEffect transition="in" filter="wipe(up)">
                                      <p:cBhvr>
                                        <p:cTn id="11" dur="500"/>
                                        <p:tgtEl>
                                          <p:spTgt spid="462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a:extLst>
              <a:ext uri="{FF2B5EF4-FFF2-40B4-BE49-F238E27FC236}">
                <a16:creationId xmlns:a16="http://schemas.microsoft.com/office/drawing/2014/main" id="{84A6CBDF-8CB7-D585-5FC4-5C5E270EF40D}"/>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 - Norms</a:t>
            </a:r>
          </a:p>
        </p:txBody>
      </p:sp>
      <p:sp>
        <p:nvSpPr>
          <p:cNvPr id="377859" name="Text Box 3">
            <a:extLst>
              <a:ext uri="{FF2B5EF4-FFF2-40B4-BE49-F238E27FC236}">
                <a16:creationId xmlns:a16="http://schemas.microsoft.com/office/drawing/2014/main" id="{5F857CED-3F74-E4AE-BC2E-B83C8A8FCF83}"/>
              </a:ext>
            </a:extLst>
          </p:cNvPr>
          <p:cNvSpPr txBox="1">
            <a:spLocks noChangeArrowheads="1"/>
          </p:cNvSpPr>
          <p:nvPr/>
        </p:nvSpPr>
        <p:spPr bwMode="blackWhite">
          <a:xfrm>
            <a:off x="5653087" y="3121372"/>
            <a:ext cx="4800600" cy="2971800"/>
          </a:xfrm>
          <a:prstGeom prst="rect">
            <a:avLst/>
          </a:prstGeom>
          <a:solidFill>
            <a:srgbClr val="CC6600"/>
          </a:solidFill>
          <a:ln w="12700">
            <a:solidFill>
              <a:schemeClr val="tx1"/>
            </a:solidFill>
            <a:miter lim="800000"/>
            <a:headEnd/>
            <a:tailEnd/>
          </a:ln>
          <a:effectLst>
            <a:outerShdw dist="135003" dir="2471156" algn="ctr" rotWithShape="0">
              <a:srgbClr val="DDDDDD"/>
            </a:outerShdw>
          </a:effectLst>
        </p:spPr>
        <p:txBody>
          <a:bodyPr lIns="274320" anchor="ctr"/>
          <a:lstStyle>
            <a:lvl1pPr marL="222250" indent="-222250">
              <a:defRPr sz="2400">
                <a:solidFill>
                  <a:schemeClr val="tx1"/>
                </a:solidFill>
                <a:latin typeface="Times New Roman" panose="02020603050405020304" pitchFamily="18" charset="0"/>
              </a:defRPr>
            </a:lvl1pPr>
            <a:lvl2pPr marL="1028700" indent="-457200">
              <a:defRPr sz="2400">
                <a:solidFill>
                  <a:schemeClr val="tx1"/>
                </a:solidFill>
                <a:latin typeface="Times New Roman" panose="02020603050405020304" pitchFamily="18" charset="0"/>
              </a:defRPr>
            </a:lvl2pPr>
            <a:lvl3pPr marL="1538288" indent="-457200">
              <a:defRPr sz="2400">
                <a:solidFill>
                  <a:schemeClr val="tx1"/>
                </a:solidFill>
                <a:latin typeface="Times New Roman" panose="02020603050405020304" pitchFamily="18" charset="0"/>
              </a:defRPr>
            </a:lvl3pPr>
            <a:lvl4pPr marL="2109788" indent="-457200">
              <a:defRPr sz="2400">
                <a:solidFill>
                  <a:schemeClr val="tx1"/>
                </a:solidFill>
                <a:latin typeface="Times New Roman" panose="02020603050405020304" pitchFamily="18" charset="0"/>
              </a:defRPr>
            </a:lvl4pPr>
            <a:lvl5pPr marL="2681288" indent="-457200">
              <a:defRPr sz="2400">
                <a:solidFill>
                  <a:schemeClr val="tx1"/>
                </a:solidFill>
                <a:latin typeface="Times New Roman" panose="02020603050405020304" pitchFamily="18" charset="0"/>
              </a:defRPr>
            </a:lvl5pPr>
            <a:lvl6pPr marL="3138488" indent="-457200" fontAlgn="base">
              <a:spcBef>
                <a:spcPct val="0"/>
              </a:spcBef>
              <a:spcAft>
                <a:spcPct val="0"/>
              </a:spcAft>
              <a:defRPr sz="2400">
                <a:solidFill>
                  <a:schemeClr val="tx1"/>
                </a:solidFill>
                <a:latin typeface="Times New Roman" panose="02020603050405020304" pitchFamily="18" charset="0"/>
              </a:defRPr>
            </a:lvl6pPr>
            <a:lvl7pPr marL="3595688" indent="-457200" fontAlgn="base">
              <a:spcBef>
                <a:spcPct val="0"/>
              </a:spcBef>
              <a:spcAft>
                <a:spcPct val="0"/>
              </a:spcAft>
              <a:defRPr sz="2400">
                <a:solidFill>
                  <a:schemeClr val="tx1"/>
                </a:solidFill>
                <a:latin typeface="Times New Roman" panose="02020603050405020304" pitchFamily="18" charset="0"/>
              </a:defRPr>
            </a:lvl7pPr>
            <a:lvl8pPr marL="4052888" indent="-457200" fontAlgn="base">
              <a:spcBef>
                <a:spcPct val="0"/>
              </a:spcBef>
              <a:spcAft>
                <a:spcPct val="0"/>
              </a:spcAft>
              <a:defRPr sz="2400">
                <a:solidFill>
                  <a:schemeClr val="tx1"/>
                </a:solidFill>
                <a:latin typeface="Times New Roman" panose="02020603050405020304" pitchFamily="18" charset="0"/>
              </a:defRPr>
            </a:lvl8pPr>
            <a:lvl9pPr marL="4510088" indent="-457200" fontAlgn="base">
              <a:spcBef>
                <a:spcPct val="0"/>
              </a:spcBef>
              <a:spcAft>
                <a:spcPct val="0"/>
              </a:spcAft>
              <a:defRPr sz="2400">
                <a:solidFill>
                  <a:schemeClr val="tx1"/>
                </a:solidFill>
                <a:latin typeface="Times New Roman" panose="02020603050405020304" pitchFamily="18" charset="0"/>
              </a:defRPr>
            </a:lvl9pPr>
          </a:lstStyle>
          <a:p>
            <a:pPr>
              <a:lnSpc>
                <a:spcPct val="80000"/>
              </a:lnSpc>
              <a:spcBef>
                <a:spcPct val="50000"/>
              </a:spcBef>
            </a:pPr>
            <a:r>
              <a:rPr lang="en-US" altLang="en-US" sz="2800">
                <a:solidFill>
                  <a:srgbClr val="FFFFCC"/>
                </a:solidFill>
                <a:latin typeface="Arial" panose="020B0604020202020204" pitchFamily="34" charset="0"/>
              </a:rPr>
              <a:t>Classes of Norms:</a:t>
            </a:r>
          </a:p>
          <a:p>
            <a:pPr>
              <a:lnSpc>
                <a:spcPct val="80000"/>
              </a:lnSpc>
              <a:spcBef>
                <a:spcPct val="50000"/>
              </a:spcBef>
              <a:buFontTx/>
              <a:buChar char="•"/>
            </a:pPr>
            <a:r>
              <a:rPr lang="en-US" altLang="en-US">
                <a:solidFill>
                  <a:schemeClr val="bg1"/>
                </a:solidFill>
                <a:latin typeface="Arial" panose="020B0604020202020204" pitchFamily="34" charset="0"/>
              </a:rPr>
              <a:t>Performance norms</a:t>
            </a:r>
          </a:p>
          <a:p>
            <a:pPr>
              <a:lnSpc>
                <a:spcPct val="80000"/>
              </a:lnSpc>
              <a:spcBef>
                <a:spcPct val="50000"/>
              </a:spcBef>
              <a:buFontTx/>
              <a:buChar char="•"/>
            </a:pPr>
            <a:r>
              <a:rPr lang="en-US" altLang="en-US">
                <a:solidFill>
                  <a:schemeClr val="bg1"/>
                </a:solidFill>
                <a:latin typeface="Arial" panose="020B0604020202020204" pitchFamily="34" charset="0"/>
              </a:rPr>
              <a:t>Appearance norms</a:t>
            </a:r>
          </a:p>
          <a:p>
            <a:pPr>
              <a:lnSpc>
                <a:spcPct val="80000"/>
              </a:lnSpc>
              <a:spcBef>
                <a:spcPct val="50000"/>
              </a:spcBef>
              <a:buFontTx/>
              <a:buChar char="•"/>
            </a:pPr>
            <a:r>
              <a:rPr lang="en-US" altLang="en-US">
                <a:solidFill>
                  <a:schemeClr val="bg1"/>
                </a:solidFill>
                <a:latin typeface="Arial" panose="020B0604020202020204" pitchFamily="34" charset="0"/>
              </a:rPr>
              <a:t>Social arrangement norms</a:t>
            </a:r>
          </a:p>
          <a:p>
            <a:pPr>
              <a:lnSpc>
                <a:spcPct val="80000"/>
              </a:lnSpc>
              <a:spcBef>
                <a:spcPct val="50000"/>
              </a:spcBef>
              <a:buFontTx/>
              <a:buChar char="•"/>
            </a:pPr>
            <a:r>
              <a:rPr lang="en-US" altLang="en-US">
                <a:solidFill>
                  <a:schemeClr val="bg1"/>
                </a:solidFill>
                <a:latin typeface="Arial" panose="020B0604020202020204" pitchFamily="34" charset="0"/>
              </a:rPr>
              <a:t>Allocation of resources norms</a:t>
            </a:r>
          </a:p>
        </p:txBody>
      </p:sp>
      <p:sp>
        <p:nvSpPr>
          <p:cNvPr id="377860" name="Text Box 4">
            <a:extLst>
              <a:ext uri="{FF2B5EF4-FFF2-40B4-BE49-F238E27FC236}">
                <a16:creationId xmlns:a16="http://schemas.microsoft.com/office/drawing/2014/main" id="{10D455FC-14F0-C49E-AFC9-2F853F905884}"/>
              </a:ext>
            </a:extLst>
          </p:cNvPr>
          <p:cNvSpPr txBox="1">
            <a:spLocks noChangeArrowheads="1"/>
          </p:cNvSpPr>
          <p:nvPr/>
        </p:nvSpPr>
        <p:spPr bwMode="auto">
          <a:xfrm>
            <a:off x="919162" y="1475407"/>
            <a:ext cx="1051560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b="1" dirty="0">
                <a:latin typeface="Times New Roman" panose="02020603050405020304" pitchFamily="18" charset="0"/>
                <a:cs typeface="Times New Roman" panose="02020603050405020304" pitchFamily="18" charset="0"/>
              </a:rPr>
              <a:t>Norms</a:t>
            </a:r>
            <a:endParaRPr lang="en-US" altLang="en-US" sz="2400" b="1" dirty="0">
              <a:latin typeface="Times New Roman" panose="02020603050405020304" pitchFamily="18" charset="0"/>
              <a:cs typeface="Times New Roman" panose="02020603050405020304" pitchFamily="18" charset="0"/>
            </a:endParaRPr>
          </a:p>
          <a:p>
            <a:pPr>
              <a:spcBef>
                <a:spcPct val="50000"/>
              </a:spcBef>
            </a:pPr>
            <a:r>
              <a:rPr lang="en-US" altLang="en-US" sz="2400" dirty="0">
                <a:latin typeface="Times New Roman" panose="02020603050405020304" pitchFamily="18" charset="0"/>
                <a:cs typeface="Times New Roman" panose="02020603050405020304" pitchFamily="18" charset="0"/>
              </a:rPr>
              <a:t>Acceptable standards of behavior within a group that are shared by the group’s members.</a:t>
            </a:r>
          </a:p>
        </p:txBody>
      </p:sp>
      <p:pic>
        <p:nvPicPr>
          <p:cNvPr id="377861" name="Picture 5">
            <a:extLst>
              <a:ext uri="{FF2B5EF4-FFF2-40B4-BE49-F238E27FC236}">
                <a16:creationId xmlns:a16="http://schemas.microsoft.com/office/drawing/2014/main" id="{1F1178CF-BD30-A480-AD96-E654251AA4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3202335"/>
            <a:ext cx="3352800" cy="263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377859"/>
                                        </p:tgtEl>
                                        <p:attrNameLst>
                                          <p:attrName>style.visibility</p:attrName>
                                        </p:attrNameLst>
                                      </p:cBhvr>
                                      <p:to>
                                        <p:strVal val="visible"/>
                                      </p:to>
                                    </p:set>
                                    <p:animEffect transition="in" filter="box(in)">
                                      <p:cBhvr>
                                        <p:cTn id="7" dur="500"/>
                                        <p:tgtEl>
                                          <p:spTgt spid="3778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859"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Rectangle 2">
            <a:extLst>
              <a:ext uri="{FF2B5EF4-FFF2-40B4-BE49-F238E27FC236}">
                <a16:creationId xmlns:a16="http://schemas.microsoft.com/office/drawing/2014/main" id="{3C3ACA98-9082-7EEA-701B-D6528A6C840B}"/>
              </a:ext>
            </a:extLst>
          </p:cNvPr>
          <p:cNvSpPr>
            <a:spLocks noGrp="1" noChangeArrowheads="1"/>
          </p:cNvSpPr>
          <p:nvPr>
            <p:ph type="title"/>
          </p:nvPr>
        </p:nvSpPr>
        <p:spPr>
          <a:ln/>
        </p:spPr>
        <p:txBody>
          <a:bodyPr/>
          <a:lstStyle/>
          <a:p>
            <a:pPr algn="ctr"/>
            <a:r>
              <a:rPr lang="da-DK"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Common Class of Norms</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67971" name="Rectangle 3">
            <a:extLst>
              <a:ext uri="{FF2B5EF4-FFF2-40B4-BE49-F238E27FC236}">
                <a16:creationId xmlns:a16="http://schemas.microsoft.com/office/drawing/2014/main" id="{EE6CE655-F1E5-E276-8FA9-9BB5CF5EBF5D}"/>
              </a:ext>
            </a:extLst>
          </p:cNvPr>
          <p:cNvSpPr>
            <a:spLocks noGrp="1" noChangeArrowheads="1"/>
          </p:cNvSpPr>
          <p:nvPr>
            <p:ph type="body" idx="1"/>
          </p:nvPr>
        </p:nvSpPr>
        <p:spPr>
          <a:xfrm>
            <a:off x="709613" y="1690688"/>
            <a:ext cx="10515600" cy="4351338"/>
          </a:xfrm>
        </p:spPr>
        <p:txBody>
          <a:bodyPr>
            <a:noAutofit/>
          </a:bodyPr>
          <a:lstStyle/>
          <a:p>
            <a:pPr algn="just">
              <a:lnSpc>
                <a:spcPct val="80000"/>
              </a:lnSpc>
            </a:pPr>
            <a:r>
              <a:rPr lang="da-DK" altLang="en-US" sz="2200" dirty="0">
                <a:latin typeface="Times New Roman" panose="02020603050405020304" pitchFamily="18" charset="0"/>
                <a:cs typeface="Times New Roman" panose="02020603050405020304" pitchFamily="18" charset="0"/>
              </a:rPr>
              <a:t>Performance Norms: </a:t>
            </a:r>
            <a:r>
              <a:rPr lang="da-DK" altLang="en-US" sz="2200" dirty="0">
                <a:solidFill>
                  <a:srgbClr val="0000FF"/>
                </a:solidFill>
                <a:latin typeface="Times New Roman" panose="02020603050405020304" pitchFamily="18" charset="0"/>
                <a:cs typeface="Times New Roman" panose="02020603050405020304" pitchFamily="18" charset="0"/>
              </a:rPr>
              <a:t>Work groups typically provide their members with explicit cues on how hard they should work, how to get the job done, their level of output, appropriate levels of tardiness, and the like. These norms are extremely powerful in affecting an individual employee`s performance.</a:t>
            </a:r>
          </a:p>
          <a:p>
            <a:pPr algn="just">
              <a:lnSpc>
                <a:spcPct val="80000"/>
              </a:lnSpc>
            </a:pPr>
            <a:endParaRPr lang="da-DK" altLang="en-US" sz="2200" dirty="0">
              <a:solidFill>
                <a:srgbClr val="0000FF"/>
              </a:solidFill>
              <a:latin typeface="Times New Roman" panose="02020603050405020304" pitchFamily="18" charset="0"/>
              <a:cs typeface="Times New Roman" panose="02020603050405020304" pitchFamily="18" charset="0"/>
            </a:endParaRPr>
          </a:p>
          <a:p>
            <a:pPr algn="just">
              <a:lnSpc>
                <a:spcPct val="80000"/>
              </a:lnSpc>
            </a:pPr>
            <a:r>
              <a:rPr lang="da-DK" altLang="en-US" sz="2200" dirty="0">
                <a:latin typeface="Times New Roman" panose="02020603050405020304" pitchFamily="18" charset="0"/>
                <a:cs typeface="Times New Roman" panose="02020603050405020304" pitchFamily="18" charset="0"/>
              </a:rPr>
              <a:t>Appearance Norms: </a:t>
            </a:r>
            <a:r>
              <a:rPr lang="da-DK" altLang="en-US" sz="2200" dirty="0">
                <a:solidFill>
                  <a:srgbClr val="0000FF"/>
                </a:solidFill>
                <a:latin typeface="Times New Roman" panose="02020603050405020304" pitchFamily="18" charset="0"/>
                <a:cs typeface="Times New Roman" panose="02020603050405020304" pitchFamily="18" charset="0"/>
              </a:rPr>
              <a:t>This includes things like appropriate dress, loyalty to the work group or organization, when to look busy etc. Some organizations   have formal dress codes.</a:t>
            </a:r>
          </a:p>
          <a:p>
            <a:pPr algn="just">
              <a:lnSpc>
                <a:spcPct val="80000"/>
              </a:lnSpc>
            </a:pPr>
            <a:endParaRPr lang="da-DK" altLang="en-US" sz="2200" dirty="0">
              <a:latin typeface="Times New Roman" panose="02020603050405020304" pitchFamily="18" charset="0"/>
              <a:cs typeface="Times New Roman" panose="02020603050405020304" pitchFamily="18" charset="0"/>
            </a:endParaRPr>
          </a:p>
          <a:p>
            <a:pPr algn="just">
              <a:lnSpc>
                <a:spcPct val="80000"/>
              </a:lnSpc>
            </a:pPr>
            <a:r>
              <a:rPr lang="da-DK" altLang="en-US" sz="2200" dirty="0">
                <a:latin typeface="Times New Roman" panose="02020603050405020304" pitchFamily="18" charset="0"/>
                <a:cs typeface="Times New Roman" panose="02020603050405020304" pitchFamily="18" charset="0"/>
              </a:rPr>
              <a:t>Social Arrangement Norms: </a:t>
            </a:r>
            <a:r>
              <a:rPr lang="da-DK" altLang="en-US" sz="2200" dirty="0">
                <a:solidFill>
                  <a:srgbClr val="0000FF"/>
                </a:solidFill>
                <a:latin typeface="Times New Roman" panose="02020603050405020304" pitchFamily="18" charset="0"/>
                <a:cs typeface="Times New Roman" panose="02020603050405020304" pitchFamily="18" charset="0"/>
              </a:rPr>
              <a:t>These norms come from informal work groups and primarily regulate social interactions within the group. With whom group members eat lunch, friendships on &amp; off the job, social games, and the like are influenced by these norms.</a:t>
            </a:r>
          </a:p>
          <a:p>
            <a:pPr algn="just">
              <a:lnSpc>
                <a:spcPct val="80000"/>
              </a:lnSpc>
            </a:pPr>
            <a:endParaRPr lang="da-DK" altLang="en-US" sz="2200" dirty="0">
              <a:solidFill>
                <a:srgbClr val="0000FF"/>
              </a:solidFill>
              <a:latin typeface="Times New Roman" panose="02020603050405020304" pitchFamily="18" charset="0"/>
              <a:cs typeface="Times New Roman" panose="02020603050405020304" pitchFamily="18" charset="0"/>
            </a:endParaRPr>
          </a:p>
          <a:p>
            <a:pPr algn="just">
              <a:lnSpc>
                <a:spcPct val="80000"/>
              </a:lnSpc>
            </a:pPr>
            <a:r>
              <a:rPr lang="da-DK" altLang="en-US" sz="2200" dirty="0">
                <a:latin typeface="Times New Roman" panose="02020603050405020304" pitchFamily="18" charset="0"/>
                <a:cs typeface="Times New Roman" panose="02020603050405020304" pitchFamily="18" charset="0"/>
              </a:rPr>
              <a:t>Allocation of Resources Norms:  </a:t>
            </a:r>
            <a:r>
              <a:rPr lang="da-DK" altLang="en-US" sz="2200" dirty="0">
                <a:solidFill>
                  <a:srgbClr val="0000FF"/>
                </a:solidFill>
                <a:latin typeface="Times New Roman" panose="02020603050405020304" pitchFamily="18" charset="0"/>
                <a:cs typeface="Times New Roman" panose="02020603050405020304" pitchFamily="18" charset="0"/>
              </a:rPr>
              <a:t>These norms can originate in the group or in the organization &amp; cover things like pay, assignment of difficult jobs, and allocation of new tools &amp; equipment.</a:t>
            </a:r>
          </a:p>
          <a:p>
            <a:pPr algn="just">
              <a:lnSpc>
                <a:spcPct val="80000"/>
              </a:lnSpc>
              <a:buFont typeface="Wingdings" panose="05000000000000000000" pitchFamily="2" charset="2"/>
              <a:buNone/>
            </a:pPr>
            <a:r>
              <a:rPr lang="da-DK" altLang="en-US" sz="2200" dirty="0">
                <a:solidFill>
                  <a:srgbClr val="0000FF"/>
                </a:solidFill>
                <a:latin typeface="Times New Roman" panose="02020603050405020304" pitchFamily="18" charset="0"/>
                <a:cs typeface="Times New Roman" panose="02020603050405020304" pitchFamily="18" charset="0"/>
              </a:rPr>
              <a:t>   </a:t>
            </a:r>
          </a:p>
          <a:p>
            <a:pPr algn="just">
              <a:lnSpc>
                <a:spcPct val="80000"/>
              </a:lnSpc>
            </a:pPr>
            <a:endParaRPr lang="en-US" altLang="en-US" sz="22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8" name="Rectangle 2">
            <a:extLst>
              <a:ext uri="{FF2B5EF4-FFF2-40B4-BE49-F238E27FC236}">
                <a16:creationId xmlns:a16="http://schemas.microsoft.com/office/drawing/2014/main" id="{1CC556D4-7FD7-A6C2-4C39-D2B820ADD407}"/>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 – Common Classes of Norms </a:t>
            </a:r>
          </a:p>
        </p:txBody>
      </p:sp>
      <p:sp>
        <p:nvSpPr>
          <p:cNvPr id="470019" name="Line 3">
            <a:extLst>
              <a:ext uri="{FF2B5EF4-FFF2-40B4-BE49-F238E27FC236}">
                <a16:creationId xmlns:a16="http://schemas.microsoft.com/office/drawing/2014/main" id="{A445486F-A715-E62D-1DF1-D07FB5566F8D}"/>
              </a:ext>
            </a:extLst>
          </p:cNvPr>
          <p:cNvSpPr>
            <a:spLocks noChangeShapeType="1"/>
          </p:cNvSpPr>
          <p:nvPr/>
        </p:nvSpPr>
        <p:spPr bwMode="auto">
          <a:xfrm>
            <a:off x="609600" y="4614863"/>
            <a:ext cx="39624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0020" name="Text Box 4">
            <a:extLst>
              <a:ext uri="{FF2B5EF4-FFF2-40B4-BE49-F238E27FC236}">
                <a16:creationId xmlns:a16="http://schemas.microsoft.com/office/drawing/2014/main" id="{DB896A1C-9E9D-9787-4269-7552BD679CCA}"/>
              </a:ext>
            </a:extLst>
          </p:cNvPr>
          <p:cNvSpPr txBox="1">
            <a:spLocks noChangeArrowheads="1"/>
          </p:cNvSpPr>
          <p:nvPr/>
        </p:nvSpPr>
        <p:spPr bwMode="auto">
          <a:xfrm>
            <a:off x="581025" y="1998188"/>
            <a:ext cx="7283053" cy="249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FF0000"/>
                </a:solidFill>
                <a:latin typeface="Times New Roman" panose="02020603050405020304" pitchFamily="18" charset="0"/>
                <a:cs typeface="Times New Roman" panose="02020603050405020304" pitchFamily="18" charset="0"/>
              </a:rPr>
              <a:t>Conformity</a:t>
            </a:r>
          </a:p>
          <a:p>
            <a:pPr>
              <a:spcBef>
                <a:spcPct val="50000"/>
              </a:spcBef>
            </a:pPr>
            <a:r>
              <a:rPr lang="en-US" altLang="en-US" sz="2400" dirty="0">
                <a:latin typeface="Times New Roman" panose="02020603050405020304" pitchFamily="18" charset="0"/>
                <a:cs typeface="Times New Roman" panose="02020603050405020304" pitchFamily="18" charset="0"/>
              </a:rPr>
              <a:t>Adjusting one’s behavior to align with the norms of the group. </a:t>
            </a:r>
            <a:r>
              <a:rPr lang="en-US" altLang="en-US" sz="2400" dirty="0">
                <a:solidFill>
                  <a:srgbClr val="0000FF"/>
                </a:solidFill>
                <a:latin typeface="Times New Roman" panose="02020603050405020304" pitchFamily="18" charset="0"/>
                <a:cs typeface="Times New Roman" panose="02020603050405020304" pitchFamily="18" charset="0"/>
              </a:rPr>
              <a:t>(When an individual's opinion of objective data differs significantly from that of others in the group, he or she is likely to feel extensive pressure to align his/her opinions to conform with those of the others)   </a:t>
            </a:r>
          </a:p>
        </p:txBody>
      </p:sp>
      <p:sp>
        <p:nvSpPr>
          <p:cNvPr id="470021" name="Text Box 5">
            <a:extLst>
              <a:ext uri="{FF2B5EF4-FFF2-40B4-BE49-F238E27FC236}">
                <a16:creationId xmlns:a16="http://schemas.microsoft.com/office/drawing/2014/main" id="{0CFA521B-18ED-8477-5E05-50BB866191B7}"/>
              </a:ext>
            </a:extLst>
          </p:cNvPr>
          <p:cNvSpPr txBox="1">
            <a:spLocks noChangeArrowheads="1"/>
          </p:cNvSpPr>
          <p:nvPr/>
        </p:nvSpPr>
        <p:spPr bwMode="auto">
          <a:xfrm>
            <a:off x="581025" y="4738549"/>
            <a:ext cx="754380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dirty="0">
                <a:solidFill>
                  <a:srgbClr val="FF0000"/>
                </a:solidFill>
                <a:latin typeface="Times New Roman" panose="02020603050405020304" pitchFamily="18" charset="0"/>
                <a:cs typeface="Times New Roman" panose="02020603050405020304" pitchFamily="18" charset="0"/>
              </a:rPr>
              <a:t>Reference Groups</a:t>
            </a:r>
          </a:p>
          <a:p>
            <a:pPr>
              <a:spcBef>
                <a:spcPct val="50000"/>
              </a:spcBef>
            </a:pPr>
            <a:r>
              <a:rPr lang="en-US" altLang="en-US" sz="2400" dirty="0">
                <a:latin typeface="Times New Roman" panose="02020603050405020304" pitchFamily="18" charset="0"/>
                <a:cs typeface="Times New Roman" panose="02020603050405020304" pitchFamily="18" charset="0"/>
              </a:rPr>
              <a:t>Important groups to which individuals belong or hope to belong and with whose norm's individuals are likely to conform.</a:t>
            </a:r>
          </a:p>
        </p:txBody>
      </p:sp>
      <p:graphicFrame>
        <p:nvGraphicFramePr>
          <p:cNvPr id="470022" name="Object 6">
            <a:extLst>
              <a:ext uri="{FF2B5EF4-FFF2-40B4-BE49-F238E27FC236}">
                <a16:creationId xmlns:a16="http://schemas.microsoft.com/office/drawing/2014/main" id="{68F3C8B3-6D9A-FB96-C20C-6332B50C6839}"/>
              </a:ext>
            </a:extLst>
          </p:cNvPr>
          <p:cNvGraphicFramePr>
            <a:graphicFrameLocks noChangeAspect="1"/>
          </p:cNvGraphicFramePr>
          <p:nvPr>
            <p:extLst>
              <p:ext uri="{D42A27DB-BD31-4B8C-83A1-F6EECF244321}">
                <p14:modId xmlns:p14="http://schemas.microsoft.com/office/powerpoint/2010/main" val="3256248633"/>
              </p:ext>
            </p:extLst>
          </p:nvPr>
        </p:nvGraphicFramePr>
        <p:xfrm>
          <a:off x="8370094" y="3166924"/>
          <a:ext cx="3376612" cy="1571625"/>
        </p:xfrm>
        <a:graphic>
          <a:graphicData uri="http://schemas.openxmlformats.org/presentationml/2006/ole">
            <mc:AlternateContent xmlns:mc="http://schemas.openxmlformats.org/markup-compatibility/2006">
              <mc:Choice xmlns:v="urn:schemas-microsoft-com:vml" Requires="v">
                <p:oleObj name="Photo Editor Photo" r:id="rId3" imgW="7361905" imgH="3428571" progId="MSPhotoEd.3">
                  <p:embed/>
                </p:oleObj>
              </mc:Choice>
              <mc:Fallback>
                <p:oleObj name="Photo Editor Photo" r:id="rId3" imgW="7361905" imgH="3428571" progId="MSPhotoEd.3">
                  <p:embed/>
                  <p:pic>
                    <p:nvPicPr>
                      <p:cNvPr id="470022" name="Object 6">
                        <a:extLst>
                          <a:ext uri="{FF2B5EF4-FFF2-40B4-BE49-F238E27FC236}">
                            <a16:creationId xmlns:a16="http://schemas.microsoft.com/office/drawing/2014/main" id="{68F3C8B3-6D9A-FB96-C20C-6332B50C68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70094" y="3166924"/>
                        <a:ext cx="3376612" cy="157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70023" name="Text Box 7">
            <a:extLst>
              <a:ext uri="{FF2B5EF4-FFF2-40B4-BE49-F238E27FC236}">
                <a16:creationId xmlns:a16="http://schemas.microsoft.com/office/drawing/2014/main" id="{A291F0C4-EFC6-5896-ED32-3FDCC155B7BD}"/>
              </a:ext>
            </a:extLst>
          </p:cNvPr>
          <p:cNvSpPr txBox="1">
            <a:spLocks noChangeArrowheads="1"/>
          </p:cNvSpPr>
          <p:nvPr/>
        </p:nvSpPr>
        <p:spPr bwMode="blackWhite">
          <a:xfrm>
            <a:off x="9148763" y="2420937"/>
            <a:ext cx="1447800" cy="339725"/>
          </a:xfrm>
          <a:prstGeom prst="rect">
            <a:avLst/>
          </a:prstGeom>
          <a:solidFill>
            <a:srgbClr val="CC6600"/>
          </a:solidFill>
          <a:ln w="3175" algn="ctr">
            <a:solidFill>
              <a:schemeClr val="tx1"/>
            </a:solidFill>
            <a:miter lim="800000"/>
            <a:headEnd/>
            <a:tailEnd/>
          </a:ln>
          <a:effectLst>
            <a:outerShdw dist="107763" dir="2700000" algn="ctr" rotWithShape="0">
              <a:srgbClr val="B2B2B2">
                <a:alpha val="50000"/>
              </a:srgbClr>
            </a:outerShdw>
          </a:effectLst>
        </p:spPr>
        <p:txBody>
          <a:bodyPr anchor="ctr" anchorCtr="1">
            <a:spAutoFit/>
          </a:bodyPr>
          <a:lstStyle/>
          <a:p>
            <a:pPr algn="ctr">
              <a:spcBef>
                <a:spcPct val="50000"/>
              </a:spcBef>
            </a:pPr>
            <a:r>
              <a:rPr lang="en-US" altLang="en-US" sz="1600" dirty="0">
                <a:solidFill>
                  <a:schemeClr val="bg1"/>
                </a:solidFill>
              </a:rPr>
              <a:t>Asch Study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4700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a:extLst>
              <a:ext uri="{FF2B5EF4-FFF2-40B4-BE49-F238E27FC236}">
                <a16:creationId xmlns:a16="http://schemas.microsoft.com/office/drawing/2014/main" id="{806C8C3E-A3A7-D89D-91A0-30011DA8A934}"/>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 - Norms (cont’d)</a:t>
            </a:r>
          </a:p>
        </p:txBody>
      </p:sp>
      <p:pic>
        <p:nvPicPr>
          <p:cNvPr id="381955" name="Picture 3">
            <a:extLst>
              <a:ext uri="{FF2B5EF4-FFF2-40B4-BE49-F238E27FC236}">
                <a16:creationId xmlns:a16="http://schemas.microsoft.com/office/drawing/2014/main" id="{71B55035-A9EA-118E-0868-E9468DC9BD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1600" y="2930545"/>
            <a:ext cx="2668588" cy="3562350"/>
          </a:xfrm>
          <a:prstGeom prst="rect">
            <a:avLst/>
          </a:prstGeom>
          <a:noFill/>
          <a:extLst>
            <a:ext uri="{909E8E84-426E-40DD-AFC4-6F175D3DCCD1}">
              <a14:hiddenFill xmlns:a14="http://schemas.microsoft.com/office/drawing/2010/main">
                <a:solidFill>
                  <a:srgbClr val="FFFFFF"/>
                </a:solidFill>
              </a14:hiddenFill>
            </a:ext>
          </a:extLst>
        </p:spPr>
      </p:pic>
      <p:sp>
        <p:nvSpPr>
          <p:cNvPr id="381956" name="Text Box 4">
            <a:extLst>
              <a:ext uri="{FF2B5EF4-FFF2-40B4-BE49-F238E27FC236}">
                <a16:creationId xmlns:a16="http://schemas.microsoft.com/office/drawing/2014/main" id="{B251E8AC-5610-C005-BAE2-4E3E5B0B2FE4}"/>
              </a:ext>
            </a:extLst>
          </p:cNvPr>
          <p:cNvSpPr txBox="1">
            <a:spLocks noChangeArrowheads="1"/>
          </p:cNvSpPr>
          <p:nvPr/>
        </p:nvSpPr>
        <p:spPr bwMode="auto">
          <a:xfrm>
            <a:off x="531811" y="2238375"/>
            <a:ext cx="8069263"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dirty="0">
                <a:solidFill>
                  <a:srgbClr val="0000FF"/>
                </a:solidFill>
                <a:latin typeface="Times New Roman" panose="02020603050405020304" pitchFamily="18" charset="0"/>
                <a:cs typeface="Times New Roman" panose="02020603050405020304" pitchFamily="18" charset="0"/>
              </a:rPr>
              <a:t>Deviant Workplace Behavior</a:t>
            </a:r>
          </a:p>
          <a:p>
            <a:pPr>
              <a:spcBef>
                <a:spcPct val="50000"/>
              </a:spcBef>
            </a:pPr>
            <a:r>
              <a:rPr lang="en-US" altLang="en-US" sz="2800" dirty="0">
                <a:latin typeface="Times New Roman" panose="02020603050405020304" pitchFamily="18" charset="0"/>
                <a:cs typeface="Times New Roman" panose="02020603050405020304" pitchFamily="18" charset="0"/>
              </a:rPr>
              <a:t>Antisocial actions by organizational members that intentionally violate established norms and result in negative consequences for the organization, its members, or both.</a:t>
            </a:r>
          </a:p>
          <a:p>
            <a:pPr>
              <a:spcBef>
                <a:spcPct val="50000"/>
              </a:spcBef>
            </a:pPr>
            <a:endParaRPr lang="en-US" altLang="en-US" sz="2800" dirty="0">
              <a:latin typeface="Times New Roman" panose="02020603050405020304" pitchFamily="18" charset="0"/>
              <a:cs typeface="Times New Roman" panose="02020603050405020304" pitchFamily="18" charset="0"/>
            </a:endParaRPr>
          </a:p>
          <a:p>
            <a:r>
              <a:rPr lang="en-US" altLang="en-US" sz="2800" dirty="0">
                <a:latin typeface="Times New Roman" panose="02020603050405020304" pitchFamily="18" charset="0"/>
                <a:cs typeface="Times New Roman" panose="02020603050405020304" pitchFamily="18" charset="0"/>
              </a:rPr>
              <a:t>Group norms can influence the </a:t>
            </a:r>
          </a:p>
          <a:p>
            <a:r>
              <a:rPr lang="en-US" altLang="en-US" sz="2800" dirty="0">
                <a:latin typeface="Times New Roman" panose="02020603050405020304" pitchFamily="18" charset="0"/>
                <a:cs typeface="Times New Roman" panose="02020603050405020304" pitchFamily="18" charset="0"/>
              </a:rPr>
              <a:t>presence of deviant behavior.</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Rectangle 2">
            <a:extLst>
              <a:ext uri="{FF2B5EF4-FFF2-40B4-BE49-F238E27FC236}">
                <a16:creationId xmlns:a16="http://schemas.microsoft.com/office/drawing/2014/main" id="{BBAD055A-1AC8-161B-B047-3D93340676CC}"/>
              </a:ext>
            </a:extLst>
          </p:cNvPr>
          <p:cNvSpPr>
            <a:spLocks noGrp="1" noChangeArrowheads="1"/>
          </p:cNvSpPr>
          <p:nvPr>
            <p:ph type="title"/>
          </p:nvPr>
        </p:nvSpPr>
        <p:spPr>
          <a:ln/>
        </p:spPr>
        <p:txBody>
          <a:bodyPr/>
          <a:lstStyle/>
          <a:p>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Typology of Deviant Workplace Behavior</a:t>
            </a:r>
          </a:p>
        </p:txBody>
      </p:sp>
      <p:sp>
        <p:nvSpPr>
          <p:cNvPr id="382979" name="Text Box 3">
            <a:extLst>
              <a:ext uri="{FF2B5EF4-FFF2-40B4-BE49-F238E27FC236}">
                <a16:creationId xmlns:a16="http://schemas.microsoft.com/office/drawing/2014/main" id="{BF1E0CD3-AD7D-0DB3-848D-A33A840249DB}"/>
              </a:ext>
            </a:extLst>
          </p:cNvPr>
          <p:cNvSpPr txBox="1">
            <a:spLocks noChangeArrowheads="1"/>
          </p:cNvSpPr>
          <p:nvPr/>
        </p:nvSpPr>
        <p:spPr bwMode="blackWhite">
          <a:xfrm>
            <a:off x="8686800" y="5896661"/>
            <a:ext cx="1447800" cy="646331"/>
          </a:xfrm>
          <a:prstGeom prst="rect">
            <a:avLst/>
          </a:prstGeom>
          <a:solidFill>
            <a:srgbClr val="CC6600"/>
          </a:solidFill>
          <a:ln w="3175" algn="ctr">
            <a:solidFill>
              <a:schemeClr val="tx1"/>
            </a:solidFill>
            <a:miter lim="800000"/>
            <a:headEnd/>
            <a:tailEnd/>
          </a:ln>
          <a:effectLst>
            <a:outerShdw dist="107763" dir="2700000" algn="ctr" rotWithShape="0">
              <a:srgbClr val="B2B2B2">
                <a:alpha val="50000"/>
              </a:srgbClr>
            </a:outerShdw>
          </a:effectLst>
        </p:spPr>
        <p:txBody>
          <a:bodyPr anchor="ctr" anchorCtr="1">
            <a:spAutoFit/>
          </a:bodyPr>
          <a:lstStyle/>
          <a:p>
            <a:pPr algn="ctr">
              <a:spcBef>
                <a:spcPct val="50000"/>
              </a:spcBef>
            </a:pPr>
            <a:r>
              <a:rPr lang="en-US" altLang="en-US">
                <a:solidFill>
                  <a:schemeClr val="bg1"/>
                </a:solidFill>
              </a:rPr>
              <a:t>E X H I B I T  9</a:t>
            </a:r>
            <a:r>
              <a:rPr lang="en-US" altLang="en-US">
                <a:solidFill>
                  <a:schemeClr val="bg1"/>
                </a:solidFill>
                <a:cs typeface="Arial" panose="020B0604020202020204" pitchFamily="34" charset="0"/>
              </a:rPr>
              <a:t>–5</a:t>
            </a:r>
            <a:endParaRPr lang="en-US" altLang="en-US">
              <a:solidFill>
                <a:schemeClr val="bg1"/>
              </a:solidFill>
            </a:endParaRPr>
          </a:p>
        </p:txBody>
      </p:sp>
      <p:sp>
        <p:nvSpPr>
          <p:cNvPr id="382980" name="Rectangle 4">
            <a:extLst>
              <a:ext uri="{FF2B5EF4-FFF2-40B4-BE49-F238E27FC236}">
                <a16:creationId xmlns:a16="http://schemas.microsoft.com/office/drawing/2014/main" id="{27AD2CFF-0A8E-AAFC-28EA-A2ED8BE89F37}"/>
              </a:ext>
            </a:extLst>
          </p:cNvPr>
          <p:cNvSpPr>
            <a:spLocks noChangeArrowheads="1"/>
          </p:cNvSpPr>
          <p:nvPr/>
        </p:nvSpPr>
        <p:spPr bwMode="auto">
          <a:xfrm>
            <a:off x="419100" y="1745567"/>
            <a:ext cx="7543800" cy="481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968625" algn="l"/>
              </a:tabLst>
              <a:defRPr sz="2400">
                <a:solidFill>
                  <a:schemeClr val="tx1"/>
                </a:solidFill>
                <a:latin typeface="Times New Roman" panose="02020603050405020304" pitchFamily="18" charset="0"/>
              </a:defRPr>
            </a:lvl1pPr>
            <a:lvl2pPr>
              <a:tabLst>
                <a:tab pos="2968625" algn="l"/>
              </a:tabLst>
              <a:defRPr sz="2400">
                <a:solidFill>
                  <a:schemeClr val="tx1"/>
                </a:solidFill>
                <a:latin typeface="Times New Roman" panose="02020603050405020304" pitchFamily="18" charset="0"/>
              </a:defRPr>
            </a:lvl2pPr>
            <a:lvl3pPr>
              <a:tabLst>
                <a:tab pos="2968625" algn="l"/>
              </a:tabLst>
              <a:defRPr sz="2400">
                <a:solidFill>
                  <a:schemeClr val="tx1"/>
                </a:solidFill>
                <a:latin typeface="Times New Roman" panose="02020603050405020304" pitchFamily="18" charset="0"/>
              </a:defRPr>
            </a:lvl3pPr>
            <a:lvl4pPr>
              <a:tabLst>
                <a:tab pos="2968625" algn="l"/>
              </a:tabLst>
              <a:defRPr sz="2400">
                <a:solidFill>
                  <a:schemeClr val="tx1"/>
                </a:solidFill>
                <a:latin typeface="Times New Roman" panose="02020603050405020304" pitchFamily="18" charset="0"/>
              </a:defRPr>
            </a:lvl4pPr>
            <a:lvl5pPr>
              <a:tabLst>
                <a:tab pos="2968625" algn="l"/>
              </a:tabLst>
              <a:defRPr sz="2400">
                <a:solidFill>
                  <a:schemeClr val="tx1"/>
                </a:solidFill>
                <a:latin typeface="Times New Roman" panose="02020603050405020304" pitchFamily="18" charset="0"/>
              </a:defRPr>
            </a:lvl5pPr>
            <a:lvl6pPr fontAlgn="base">
              <a:spcBef>
                <a:spcPct val="0"/>
              </a:spcBef>
              <a:spcAft>
                <a:spcPct val="0"/>
              </a:spcAft>
              <a:tabLst>
                <a:tab pos="2968625" algn="l"/>
              </a:tabLst>
              <a:defRPr sz="2400">
                <a:solidFill>
                  <a:schemeClr val="tx1"/>
                </a:solidFill>
                <a:latin typeface="Times New Roman" panose="02020603050405020304" pitchFamily="18" charset="0"/>
              </a:defRPr>
            </a:lvl6pPr>
            <a:lvl7pPr fontAlgn="base">
              <a:spcBef>
                <a:spcPct val="0"/>
              </a:spcBef>
              <a:spcAft>
                <a:spcPct val="0"/>
              </a:spcAft>
              <a:tabLst>
                <a:tab pos="2968625" algn="l"/>
              </a:tabLst>
              <a:defRPr sz="2400">
                <a:solidFill>
                  <a:schemeClr val="tx1"/>
                </a:solidFill>
                <a:latin typeface="Times New Roman" panose="02020603050405020304" pitchFamily="18" charset="0"/>
              </a:defRPr>
            </a:lvl7pPr>
            <a:lvl8pPr fontAlgn="base">
              <a:spcBef>
                <a:spcPct val="0"/>
              </a:spcBef>
              <a:spcAft>
                <a:spcPct val="0"/>
              </a:spcAft>
              <a:tabLst>
                <a:tab pos="2968625" algn="l"/>
              </a:tabLst>
              <a:defRPr sz="2400">
                <a:solidFill>
                  <a:schemeClr val="tx1"/>
                </a:solidFill>
                <a:latin typeface="Times New Roman" panose="02020603050405020304" pitchFamily="18" charset="0"/>
              </a:defRPr>
            </a:lvl8pPr>
            <a:lvl9pPr fontAlgn="base">
              <a:spcBef>
                <a:spcPct val="0"/>
              </a:spcBef>
              <a:spcAft>
                <a:spcPct val="0"/>
              </a:spcAft>
              <a:tabLst>
                <a:tab pos="2968625" algn="l"/>
              </a:tabLst>
              <a:defRPr sz="2400">
                <a:solidFill>
                  <a:schemeClr val="tx1"/>
                </a:solidFill>
                <a:latin typeface="Times New Roman" panose="02020603050405020304" pitchFamily="18" charset="0"/>
              </a:defRPr>
            </a:lvl9pPr>
          </a:lstStyle>
          <a:p>
            <a:pPr>
              <a:spcBef>
                <a:spcPct val="50000"/>
              </a:spcBef>
            </a:pPr>
            <a:r>
              <a:rPr lang="en-US" altLang="en-US" sz="2000" dirty="0">
                <a:solidFill>
                  <a:srgbClr val="000000"/>
                </a:solidFill>
                <a:cs typeface="Times New Roman" panose="02020603050405020304" pitchFamily="18" charset="0"/>
              </a:rPr>
              <a:t>Category 	Examples</a:t>
            </a:r>
            <a:br>
              <a:rPr lang="en-US" altLang="en-US" sz="2000" dirty="0">
                <a:solidFill>
                  <a:srgbClr val="000000"/>
                </a:solidFill>
                <a:cs typeface="Times New Roman" panose="02020603050405020304" pitchFamily="18" charset="0"/>
              </a:rPr>
            </a:br>
            <a:br>
              <a:rPr lang="en-US" altLang="en-US" sz="2000" dirty="0">
                <a:solidFill>
                  <a:srgbClr val="000000"/>
                </a:solidFill>
                <a:cs typeface="Times New Roman" panose="02020603050405020304" pitchFamily="18" charset="0"/>
              </a:rPr>
            </a:br>
            <a:r>
              <a:rPr lang="en-US" altLang="en-US" sz="2000" dirty="0">
                <a:solidFill>
                  <a:srgbClr val="0000FF"/>
                </a:solidFill>
                <a:cs typeface="Times New Roman" panose="02020603050405020304" pitchFamily="18" charset="0"/>
              </a:rPr>
              <a:t>Production </a:t>
            </a:r>
            <a:r>
              <a:rPr lang="en-US" altLang="en-US" sz="2000" dirty="0">
                <a:solidFill>
                  <a:srgbClr val="000000"/>
                </a:solidFill>
                <a:cs typeface="Times New Roman" panose="02020603050405020304" pitchFamily="18" charset="0"/>
              </a:rPr>
              <a:t>	Leaving early</a:t>
            </a:r>
            <a:br>
              <a:rPr lang="en-US" altLang="en-US" sz="2000" dirty="0">
                <a:solidFill>
                  <a:srgbClr val="000000"/>
                </a:solidFill>
                <a:cs typeface="Times New Roman" panose="02020603050405020304" pitchFamily="18" charset="0"/>
              </a:rPr>
            </a:br>
            <a:r>
              <a:rPr lang="en-US" altLang="en-US" sz="2000" dirty="0">
                <a:solidFill>
                  <a:srgbClr val="000000"/>
                </a:solidFill>
                <a:cs typeface="Times New Roman" panose="02020603050405020304" pitchFamily="18" charset="0"/>
              </a:rPr>
              <a:t>	Intentionally working slowly</a:t>
            </a:r>
            <a:br>
              <a:rPr lang="en-US" altLang="en-US" sz="2000" dirty="0">
                <a:solidFill>
                  <a:srgbClr val="000000"/>
                </a:solidFill>
                <a:cs typeface="Times New Roman" panose="02020603050405020304" pitchFamily="18" charset="0"/>
              </a:rPr>
            </a:br>
            <a:r>
              <a:rPr lang="en-US" altLang="en-US" sz="2000" dirty="0">
                <a:solidFill>
                  <a:srgbClr val="000000"/>
                </a:solidFill>
                <a:cs typeface="Times New Roman" panose="02020603050405020304" pitchFamily="18" charset="0"/>
              </a:rPr>
              <a:t>	Wasting resources</a:t>
            </a:r>
          </a:p>
          <a:p>
            <a:pPr>
              <a:spcBef>
                <a:spcPct val="50000"/>
              </a:spcBef>
            </a:pPr>
            <a:r>
              <a:rPr lang="en-US" altLang="en-US" sz="2000" dirty="0">
                <a:solidFill>
                  <a:srgbClr val="0000FF"/>
                </a:solidFill>
                <a:cs typeface="Times New Roman" panose="02020603050405020304" pitchFamily="18" charset="0"/>
              </a:rPr>
              <a:t>Property </a:t>
            </a:r>
            <a:r>
              <a:rPr lang="en-US" altLang="en-US" sz="2000" dirty="0">
                <a:solidFill>
                  <a:srgbClr val="000000"/>
                </a:solidFill>
                <a:cs typeface="Times New Roman" panose="02020603050405020304" pitchFamily="18" charset="0"/>
              </a:rPr>
              <a:t>	Sabotage </a:t>
            </a:r>
            <a:br>
              <a:rPr lang="en-US" altLang="en-US" sz="2000" dirty="0">
                <a:solidFill>
                  <a:srgbClr val="000000"/>
                </a:solidFill>
                <a:cs typeface="Times New Roman" panose="02020603050405020304" pitchFamily="18" charset="0"/>
              </a:rPr>
            </a:br>
            <a:r>
              <a:rPr lang="en-US" altLang="en-US" sz="2000" dirty="0">
                <a:solidFill>
                  <a:srgbClr val="000000"/>
                </a:solidFill>
                <a:cs typeface="Times New Roman" panose="02020603050405020304" pitchFamily="18" charset="0"/>
              </a:rPr>
              <a:t>	Lying about hours worked </a:t>
            </a:r>
            <a:br>
              <a:rPr lang="en-US" altLang="en-US" sz="2000" dirty="0">
                <a:solidFill>
                  <a:srgbClr val="000000"/>
                </a:solidFill>
                <a:cs typeface="Times New Roman" panose="02020603050405020304" pitchFamily="18" charset="0"/>
              </a:rPr>
            </a:br>
            <a:r>
              <a:rPr lang="en-US" altLang="en-US" sz="2000" dirty="0">
                <a:solidFill>
                  <a:srgbClr val="000000"/>
                </a:solidFill>
                <a:cs typeface="Times New Roman" panose="02020603050405020304" pitchFamily="18" charset="0"/>
              </a:rPr>
              <a:t>	Stealing from the organization 	</a:t>
            </a:r>
          </a:p>
          <a:p>
            <a:pPr>
              <a:spcBef>
                <a:spcPct val="50000"/>
              </a:spcBef>
            </a:pPr>
            <a:r>
              <a:rPr lang="en-US" altLang="en-US" sz="2000" dirty="0">
                <a:solidFill>
                  <a:srgbClr val="0000FF"/>
                </a:solidFill>
                <a:cs typeface="Times New Roman" panose="02020603050405020304" pitchFamily="18" charset="0"/>
              </a:rPr>
              <a:t>Political </a:t>
            </a:r>
            <a:r>
              <a:rPr lang="en-US" altLang="en-US" sz="2000" dirty="0">
                <a:solidFill>
                  <a:srgbClr val="000000"/>
                </a:solidFill>
                <a:cs typeface="Times New Roman" panose="02020603050405020304" pitchFamily="18" charset="0"/>
              </a:rPr>
              <a:t>	Showing favoritism</a:t>
            </a:r>
            <a:br>
              <a:rPr lang="en-US" altLang="en-US" sz="2000" dirty="0">
                <a:solidFill>
                  <a:srgbClr val="000000"/>
                </a:solidFill>
                <a:cs typeface="Times New Roman" panose="02020603050405020304" pitchFamily="18" charset="0"/>
              </a:rPr>
            </a:br>
            <a:r>
              <a:rPr lang="en-US" altLang="en-US" sz="2000" dirty="0">
                <a:solidFill>
                  <a:srgbClr val="000000"/>
                </a:solidFill>
                <a:cs typeface="Times New Roman" panose="02020603050405020304" pitchFamily="18" charset="0"/>
              </a:rPr>
              <a:t>	Gossiping and spreading rumors</a:t>
            </a:r>
            <a:br>
              <a:rPr lang="en-US" altLang="en-US" sz="2000" dirty="0">
                <a:solidFill>
                  <a:srgbClr val="000000"/>
                </a:solidFill>
                <a:cs typeface="Times New Roman" panose="02020603050405020304" pitchFamily="18" charset="0"/>
              </a:rPr>
            </a:br>
            <a:r>
              <a:rPr lang="en-US" altLang="en-US" sz="2000" dirty="0">
                <a:solidFill>
                  <a:srgbClr val="000000"/>
                </a:solidFill>
                <a:cs typeface="Times New Roman" panose="02020603050405020304" pitchFamily="18" charset="0"/>
              </a:rPr>
              <a:t>	Blaming coworkers 	</a:t>
            </a:r>
          </a:p>
          <a:p>
            <a:pPr>
              <a:spcBef>
                <a:spcPct val="50000"/>
              </a:spcBef>
            </a:pPr>
            <a:r>
              <a:rPr lang="en-US" altLang="en-US" sz="2000" dirty="0">
                <a:solidFill>
                  <a:srgbClr val="0000FF"/>
                </a:solidFill>
                <a:cs typeface="Times New Roman" panose="02020603050405020304" pitchFamily="18" charset="0"/>
              </a:rPr>
              <a:t>Personal Aggression</a:t>
            </a:r>
            <a:r>
              <a:rPr lang="en-US" altLang="en-US" sz="2000" dirty="0">
                <a:solidFill>
                  <a:srgbClr val="000000"/>
                </a:solidFill>
                <a:cs typeface="Times New Roman" panose="02020603050405020304" pitchFamily="18" charset="0"/>
              </a:rPr>
              <a:t> 	Sexual harassment</a:t>
            </a:r>
            <a:br>
              <a:rPr lang="en-US" altLang="en-US" sz="2000" dirty="0">
                <a:solidFill>
                  <a:srgbClr val="000000"/>
                </a:solidFill>
                <a:cs typeface="Times New Roman" panose="02020603050405020304" pitchFamily="18" charset="0"/>
              </a:rPr>
            </a:br>
            <a:r>
              <a:rPr lang="en-US" altLang="en-US" sz="2000" dirty="0">
                <a:solidFill>
                  <a:srgbClr val="000000"/>
                </a:solidFill>
                <a:cs typeface="Times New Roman" panose="02020603050405020304" pitchFamily="18" charset="0"/>
              </a:rPr>
              <a:t>	Verbal abuse</a:t>
            </a:r>
            <a:br>
              <a:rPr lang="en-US" altLang="en-US" sz="2000" dirty="0">
                <a:solidFill>
                  <a:srgbClr val="000000"/>
                </a:solidFill>
                <a:cs typeface="Times New Roman" panose="02020603050405020304" pitchFamily="18" charset="0"/>
              </a:rPr>
            </a:br>
            <a:r>
              <a:rPr lang="en-US" altLang="en-US" sz="2000" dirty="0">
                <a:solidFill>
                  <a:srgbClr val="000000"/>
                </a:solidFill>
                <a:cs typeface="Times New Roman" panose="02020603050405020304" pitchFamily="18" charset="0"/>
              </a:rPr>
              <a:t>	Stealing from coworkers</a:t>
            </a:r>
            <a:endParaRPr lang="en-US" altLang="en-US" sz="2000" dirty="0">
              <a:cs typeface="Times New Roman" panose="02020603050405020304" pitchFamily="18" charset="0"/>
            </a:endParaRPr>
          </a:p>
        </p:txBody>
      </p:sp>
      <p:sp>
        <p:nvSpPr>
          <p:cNvPr id="382981" name="Line 5">
            <a:extLst>
              <a:ext uri="{FF2B5EF4-FFF2-40B4-BE49-F238E27FC236}">
                <a16:creationId xmlns:a16="http://schemas.microsoft.com/office/drawing/2014/main" id="{3FA9378C-DC2E-5C84-65D1-67CE7FED75CD}"/>
              </a:ext>
            </a:extLst>
          </p:cNvPr>
          <p:cNvSpPr>
            <a:spLocks noChangeShapeType="1"/>
          </p:cNvSpPr>
          <p:nvPr/>
        </p:nvSpPr>
        <p:spPr bwMode="auto">
          <a:xfrm>
            <a:off x="419100" y="2243138"/>
            <a:ext cx="73152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a:extLst>
              <a:ext uri="{FF2B5EF4-FFF2-40B4-BE49-F238E27FC236}">
                <a16:creationId xmlns:a16="http://schemas.microsoft.com/office/drawing/2014/main" id="{231B2BF2-C62E-3172-6CE0-9D6FAC9227B4}"/>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 - Status</a:t>
            </a:r>
          </a:p>
        </p:txBody>
      </p:sp>
      <p:grpSp>
        <p:nvGrpSpPr>
          <p:cNvPr id="384003" name="Group 3">
            <a:extLst>
              <a:ext uri="{FF2B5EF4-FFF2-40B4-BE49-F238E27FC236}">
                <a16:creationId xmlns:a16="http://schemas.microsoft.com/office/drawing/2014/main" id="{DA4F6B12-8BCE-DFC2-9286-E3529D60FB30}"/>
              </a:ext>
            </a:extLst>
          </p:cNvPr>
          <p:cNvGrpSpPr>
            <a:grpSpLocks/>
          </p:cNvGrpSpPr>
          <p:nvPr/>
        </p:nvGrpSpPr>
        <p:grpSpPr bwMode="auto">
          <a:xfrm>
            <a:off x="3943350" y="3200409"/>
            <a:ext cx="609600" cy="2438400"/>
            <a:chOff x="2544" y="1728"/>
            <a:chExt cx="672" cy="1536"/>
          </a:xfrm>
        </p:grpSpPr>
        <p:sp>
          <p:nvSpPr>
            <p:cNvPr id="384004" name="Freeform 4">
              <a:extLst>
                <a:ext uri="{FF2B5EF4-FFF2-40B4-BE49-F238E27FC236}">
                  <a16:creationId xmlns:a16="http://schemas.microsoft.com/office/drawing/2014/main" id="{058A76F3-8509-C50B-DEE7-C5E42EB3D68F}"/>
                </a:ext>
              </a:extLst>
            </p:cNvPr>
            <p:cNvSpPr>
              <a:spLocks/>
            </p:cNvSpPr>
            <p:nvPr/>
          </p:nvSpPr>
          <p:spPr bwMode="blackWhite">
            <a:xfrm flipH="1">
              <a:off x="2544" y="2496"/>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76200">
              <a:solidFill>
                <a:schemeClr val="tx1"/>
              </a:solidFill>
              <a:round/>
              <a:headEnd/>
              <a:tailEnd/>
            </a:ln>
            <a:effectLst>
              <a:outerShdw dist="35921" dir="2700000" algn="ctr" rotWithShape="0">
                <a:schemeClr val="bg2">
                  <a:alpha val="50000"/>
                </a:schemeClr>
              </a:outerShdw>
            </a:effectLst>
            <a:extLst>
              <a:ext uri="{909E8E84-426E-40DD-AFC4-6F175D3DCCD1}">
                <a14:hiddenFill xmlns:a14="http://schemas.microsoft.com/office/drawing/2010/main">
                  <a:solidFill>
                    <a:schemeClr val="accent1"/>
                  </a:solidFill>
                </a14:hiddenFill>
              </a:ext>
            </a:extLst>
          </p:spPr>
          <p:txBody>
            <a:bodyPr wrap="none" anchor="ctr"/>
            <a:lstStyle/>
            <a:p>
              <a:endParaRPr lang="en-US"/>
            </a:p>
          </p:txBody>
        </p:sp>
        <p:sp>
          <p:nvSpPr>
            <p:cNvPr id="384005" name="Freeform 5">
              <a:extLst>
                <a:ext uri="{FF2B5EF4-FFF2-40B4-BE49-F238E27FC236}">
                  <a16:creationId xmlns:a16="http://schemas.microsoft.com/office/drawing/2014/main" id="{24057759-9A25-9308-E1A0-231CFCFE293C}"/>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76200">
              <a:solidFill>
                <a:schemeClr val="tx1"/>
              </a:solidFill>
              <a:round/>
              <a:headEnd/>
              <a:tailEnd/>
            </a:ln>
            <a:effectLst>
              <a:outerShdw dist="35921" dir="2700000" algn="ctr" rotWithShape="0">
                <a:schemeClr val="bg2">
                  <a:alpha val="50000"/>
                </a:schemeClr>
              </a:outerShdw>
            </a:effectLst>
            <a:extLst>
              <a:ext uri="{909E8E84-426E-40DD-AFC4-6F175D3DCCD1}">
                <a14:hiddenFill xmlns:a14="http://schemas.microsoft.com/office/drawing/2010/main">
                  <a:solidFill>
                    <a:schemeClr val="accent1"/>
                  </a:solidFill>
                </a14:hiddenFill>
              </a:ext>
            </a:extLst>
          </p:spPr>
          <p:txBody>
            <a:bodyPr wrap="none" anchor="ctr"/>
            <a:lstStyle/>
            <a:p>
              <a:endParaRPr lang="en-US"/>
            </a:p>
          </p:txBody>
        </p:sp>
        <p:sp>
          <p:nvSpPr>
            <p:cNvPr id="384006" name="Line 6">
              <a:extLst>
                <a:ext uri="{FF2B5EF4-FFF2-40B4-BE49-F238E27FC236}">
                  <a16:creationId xmlns:a16="http://schemas.microsoft.com/office/drawing/2014/main" id="{4DC069CD-EC4C-65E0-B648-384AF4E36292}"/>
                </a:ext>
              </a:extLst>
            </p:cNvPr>
            <p:cNvSpPr>
              <a:spLocks noChangeShapeType="1"/>
            </p:cNvSpPr>
            <p:nvPr/>
          </p:nvSpPr>
          <p:spPr bwMode="blackWhite">
            <a:xfrm>
              <a:off x="2544" y="2496"/>
              <a:ext cx="672" cy="0"/>
            </a:xfrm>
            <a:prstGeom prst="line">
              <a:avLst/>
            </a:prstGeom>
            <a:noFill/>
            <a:ln w="76200">
              <a:solidFill>
                <a:schemeClr val="tx1"/>
              </a:solidFill>
              <a:round/>
              <a:headEnd/>
              <a:tailEnd/>
            </a:ln>
            <a:effectLst>
              <a:outerShdw dist="35921" dir="2700000" algn="ctr" rotWithShape="0">
                <a:schemeClr val="bg2">
                  <a:alpha val="50000"/>
                </a:schemeClr>
              </a:outerShdw>
            </a:effectLst>
            <a:extLst>
              <a:ext uri="{909E8E84-426E-40DD-AFC4-6F175D3DCCD1}">
                <a14:hiddenFill xmlns:a14="http://schemas.microsoft.com/office/drawing/2010/main">
                  <a:noFill/>
                </a14:hiddenFill>
              </a:ext>
            </a:extLst>
          </p:spPr>
          <p:txBody>
            <a:bodyPr wrap="none" anchor="ctr"/>
            <a:lstStyle/>
            <a:p>
              <a:endParaRPr lang="en-US"/>
            </a:p>
          </p:txBody>
        </p:sp>
      </p:grpSp>
      <p:sp>
        <p:nvSpPr>
          <p:cNvPr id="384007" name="Line 7">
            <a:extLst>
              <a:ext uri="{FF2B5EF4-FFF2-40B4-BE49-F238E27FC236}">
                <a16:creationId xmlns:a16="http://schemas.microsoft.com/office/drawing/2014/main" id="{DAA5768E-65BD-3A56-EAF7-F59C920E7C75}"/>
              </a:ext>
            </a:extLst>
          </p:cNvPr>
          <p:cNvSpPr>
            <a:spLocks noChangeShapeType="1"/>
          </p:cNvSpPr>
          <p:nvPr/>
        </p:nvSpPr>
        <p:spPr bwMode="blackWhite">
          <a:xfrm rot="16200000">
            <a:off x="4819650" y="4152909"/>
            <a:ext cx="0" cy="533400"/>
          </a:xfrm>
          <a:prstGeom prst="line">
            <a:avLst/>
          </a:prstGeom>
          <a:noFill/>
          <a:ln w="76200">
            <a:solidFill>
              <a:schemeClr val="tx1"/>
            </a:solidFill>
            <a:round/>
            <a:headEnd/>
            <a:tailEnd type="triangle" w="med" len="med"/>
          </a:ln>
          <a:effectLst>
            <a:outerShdw dist="35921" dir="2700000" algn="ctr" rotWithShape="0">
              <a:schemeClr val="tx1">
                <a:alpha val="50000"/>
              </a:schemeClr>
            </a:outerShdw>
          </a:effectLst>
          <a:extLst>
            <a:ext uri="{909E8E84-426E-40DD-AFC4-6F175D3DCCD1}">
              <a14:hiddenFill xmlns:a14="http://schemas.microsoft.com/office/drawing/2010/main">
                <a:noFill/>
              </a14:hiddenFill>
            </a:ext>
          </a:extLst>
        </p:spPr>
        <p:txBody>
          <a:bodyPr wrap="none" anchor="ctr"/>
          <a:lstStyle/>
          <a:p>
            <a:endParaRPr lang="en-US"/>
          </a:p>
        </p:txBody>
      </p:sp>
      <p:grpSp>
        <p:nvGrpSpPr>
          <p:cNvPr id="384008" name="Group 8">
            <a:extLst>
              <a:ext uri="{FF2B5EF4-FFF2-40B4-BE49-F238E27FC236}">
                <a16:creationId xmlns:a16="http://schemas.microsoft.com/office/drawing/2014/main" id="{FAEB24C4-7B0D-E2A2-8A11-EF3BD29B707C}"/>
              </a:ext>
            </a:extLst>
          </p:cNvPr>
          <p:cNvGrpSpPr>
            <a:grpSpLocks/>
          </p:cNvGrpSpPr>
          <p:nvPr/>
        </p:nvGrpSpPr>
        <p:grpSpPr bwMode="auto">
          <a:xfrm>
            <a:off x="1809750" y="2819409"/>
            <a:ext cx="2133600" cy="3200400"/>
            <a:chOff x="864" y="1152"/>
            <a:chExt cx="1344" cy="2016"/>
          </a:xfrm>
        </p:grpSpPr>
        <p:sp>
          <p:nvSpPr>
            <p:cNvPr id="384009" name="Text Box 9">
              <a:extLst>
                <a:ext uri="{FF2B5EF4-FFF2-40B4-BE49-F238E27FC236}">
                  <a16:creationId xmlns:a16="http://schemas.microsoft.com/office/drawing/2014/main" id="{E22ED343-45A4-9817-139F-B8F309B67D4E}"/>
                </a:ext>
              </a:extLst>
            </p:cNvPr>
            <p:cNvSpPr txBox="1">
              <a:spLocks noChangeArrowheads="1"/>
            </p:cNvSpPr>
            <p:nvPr/>
          </p:nvSpPr>
          <p:spPr bwMode="blackWhite">
            <a:xfrm>
              <a:off x="864" y="1152"/>
              <a:ext cx="1344" cy="576"/>
            </a:xfrm>
            <a:prstGeom prst="rect">
              <a:avLst/>
            </a:prstGeom>
            <a:solidFill>
              <a:srgbClr val="006600"/>
            </a:solidFill>
            <a:ln w="9525">
              <a:solidFill>
                <a:schemeClr val="tx1"/>
              </a:solidFill>
              <a:miter lim="800000"/>
              <a:headEnd/>
              <a:tailEnd/>
            </a:ln>
            <a:effectLst>
              <a:outerShdw dist="107763" dir="2700000" algn="ctr" rotWithShape="0">
                <a:srgbClr val="B2B2B2">
                  <a:alpha val="50000"/>
                </a:srgbClr>
              </a:outerShdw>
            </a:effectLst>
          </p:spPr>
          <p:txBody>
            <a:bodyPr anchor="ctr" anchorCtr="1"/>
            <a:lstStyle/>
            <a:p>
              <a:pPr algn="ctr" eaLnBrk="0" hangingPunct="0">
                <a:spcBef>
                  <a:spcPct val="50000"/>
                </a:spcBef>
              </a:pPr>
              <a:r>
                <a:rPr lang="en-US" altLang="en-US" sz="2000">
                  <a:solidFill>
                    <a:schemeClr val="bg1"/>
                  </a:solidFill>
                  <a:effectLst>
                    <a:outerShdw blurRad="38100" dist="38100" dir="2700000" algn="tl">
                      <a:srgbClr val="000000"/>
                    </a:outerShdw>
                  </a:effectLst>
                </a:rPr>
                <a:t>Power over Others</a:t>
              </a:r>
            </a:p>
          </p:txBody>
        </p:sp>
        <p:sp>
          <p:nvSpPr>
            <p:cNvPr id="384010" name="Text Box 10">
              <a:extLst>
                <a:ext uri="{FF2B5EF4-FFF2-40B4-BE49-F238E27FC236}">
                  <a16:creationId xmlns:a16="http://schemas.microsoft.com/office/drawing/2014/main" id="{19F74FF8-9124-C117-2D7B-BA072DEB6313}"/>
                </a:ext>
              </a:extLst>
            </p:cNvPr>
            <p:cNvSpPr txBox="1">
              <a:spLocks noChangeArrowheads="1"/>
            </p:cNvSpPr>
            <p:nvPr/>
          </p:nvSpPr>
          <p:spPr bwMode="blackWhite">
            <a:xfrm>
              <a:off x="864" y="1872"/>
              <a:ext cx="1344" cy="576"/>
            </a:xfrm>
            <a:prstGeom prst="rect">
              <a:avLst/>
            </a:prstGeom>
            <a:solidFill>
              <a:srgbClr val="CC0000"/>
            </a:solidFill>
            <a:ln w="9525">
              <a:solidFill>
                <a:schemeClr val="tx1"/>
              </a:solidFill>
              <a:miter lim="800000"/>
              <a:headEnd/>
              <a:tailEnd/>
            </a:ln>
            <a:effectLst>
              <a:outerShdw dist="107763" dir="2700000" algn="ctr" rotWithShape="0">
                <a:srgbClr val="B2B2B2">
                  <a:alpha val="50000"/>
                </a:srgbClr>
              </a:outerShdw>
            </a:effectLst>
          </p:spPr>
          <p:txBody>
            <a:bodyPr anchor="ctr" anchorCtr="1"/>
            <a:lstStyle/>
            <a:p>
              <a:pPr algn="ctr" eaLnBrk="0" hangingPunct="0">
                <a:spcBef>
                  <a:spcPct val="50000"/>
                </a:spcBef>
              </a:pPr>
              <a:r>
                <a:rPr lang="en-US" altLang="en-US" sz="2000">
                  <a:solidFill>
                    <a:schemeClr val="bg1"/>
                  </a:solidFill>
                  <a:effectLst>
                    <a:outerShdw blurRad="38100" dist="38100" dir="2700000" algn="tl">
                      <a:srgbClr val="000000"/>
                    </a:outerShdw>
                  </a:effectLst>
                </a:rPr>
                <a:t>Ability to Contribute </a:t>
              </a:r>
            </a:p>
          </p:txBody>
        </p:sp>
        <p:sp>
          <p:nvSpPr>
            <p:cNvPr id="384011" name="Text Box 11">
              <a:extLst>
                <a:ext uri="{FF2B5EF4-FFF2-40B4-BE49-F238E27FC236}">
                  <a16:creationId xmlns:a16="http://schemas.microsoft.com/office/drawing/2014/main" id="{555904AC-3A8D-F62B-C3B0-AA80C9BFAA72}"/>
                </a:ext>
              </a:extLst>
            </p:cNvPr>
            <p:cNvSpPr txBox="1">
              <a:spLocks noChangeArrowheads="1"/>
            </p:cNvSpPr>
            <p:nvPr/>
          </p:nvSpPr>
          <p:spPr bwMode="blackWhite">
            <a:xfrm>
              <a:off x="864" y="2592"/>
              <a:ext cx="1344" cy="576"/>
            </a:xfrm>
            <a:prstGeom prst="rect">
              <a:avLst/>
            </a:prstGeom>
            <a:solidFill>
              <a:srgbClr val="008080"/>
            </a:solidFill>
            <a:ln w="9525">
              <a:solidFill>
                <a:schemeClr val="tx1"/>
              </a:solidFill>
              <a:miter lim="800000"/>
              <a:headEnd/>
              <a:tailEnd/>
            </a:ln>
            <a:effectLst>
              <a:outerShdw dist="107763" dir="2700000" algn="ctr" rotWithShape="0">
                <a:srgbClr val="B2B2B2">
                  <a:alpha val="50000"/>
                </a:srgbClr>
              </a:outerShdw>
            </a:effectLst>
          </p:spPr>
          <p:txBody>
            <a:bodyPr anchor="ctr" anchorCtr="1"/>
            <a:lstStyle/>
            <a:p>
              <a:pPr algn="ctr" eaLnBrk="0" hangingPunct="0">
                <a:spcBef>
                  <a:spcPct val="50000"/>
                </a:spcBef>
              </a:pPr>
              <a:r>
                <a:rPr lang="en-US" altLang="en-US" sz="2000">
                  <a:solidFill>
                    <a:schemeClr val="bg1"/>
                  </a:solidFill>
                  <a:effectLst>
                    <a:outerShdw blurRad="38100" dist="38100" dir="2700000" algn="tl">
                      <a:srgbClr val="000000"/>
                    </a:outerShdw>
                  </a:effectLst>
                </a:rPr>
                <a:t>Personal Characteristics</a:t>
              </a:r>
            </a:p>
          </p:txBody>
        </p:sp>
      </p:grpSp>
      <p:sp>
        <p:nvSpPr>
          <p:cNvPr id="384012" name="Text Box 12">
            <a:extLst>
              <a:ext uri="{FF2B5EF4-FFF2-40B4-BE49-F238E27FC236}">
                <a16:creationId xmlns:a16="http://schemas.microsoft.com/office/drawing/2014/main" id="{8BBCCE7C-8F79-2B7E-5604-A8F2AD063F13}"/>
              </a:ext>
            </a:extLst>
          </p:cNvPr>
          <p:cNvSpPr txBox="1">
            <a:spLocks noChangeArrowheads="1"/>
          </p:cNvSpPr>
          <p:nvPr/>
        </p:nvSpPr>
        <p:spPr bwMode="blackWhite">
          <a:xfrm>
            <a:off x="5086350" y="3962409"/>
            <a:ext cx="2133600" cy="914400"/>
          </a:xfrm>
          <a:prstGeom prst="rect">
            <a:avLst/>
          </a:prstGeom>
          <a:solidFill>
            <a:srgbClr val="CC6600"/>
          </a:solidFill>
          <a:ln w="9525">
            <a:solidFill>
              <a:schemeClr val="tx1"/>
            </a:solidFill>
            <a:miter lim="800000"/>
            <a:headEnd/>
            <a:tailEnd/>
          </a:ln>
          <a:effectLst>
            <a:outerShdw dist="107763" dir="2700000" algn="ctr" rotWithShape="0">
              <a:srgbClr val="B2B2B2">
                <a:alpha val="50000"/>
              </a:srgbClr>
            </a:outerShdw>
          </a:effectLst>
        </p:spPr>
        <p:txBody>
          <a:bodyPr anchor="ctr" anchorCtr="1"/>
          <a:lstStyle/>
          <a:p>
            <a:pPr algn="ctr" eaLnBrk="0" hangingPunct="0">
              <a:spcBef>
                <a:spcPct val="50000"/>
              </a:spcBef>
            </a:pPr>
            <a:r>
              <a:rPr lang="en-US" altLang="en-US" sz="2000">
                <a:solidFill>
                  <a:schemeClr val="bg1"/>
                </a:solidFill>
                <a:effectLst>
                  <a:outerShdw blurRad="38100" dist="38100" dir="2700000" algn="tl">
                    <a:srgbClr val="000000"/>
                  </a:outerShdw>
                </a:effectLst>
              </a:rPr>
              <a:t>Group Member</a:t>
            </a:r>
            <a:br>
              <a:rPr lang="en-US" altLang="en-US" sz="2000">
                <a:solidFill>
                  <a:schemeClr val="bg1"/>
                </a:solidFill>
                <a:effectLst>
                  <a:outerShdw blurRad="38100" dist="38100" dir="2700000" algn="tl">
                    <a:srgbClr val="000000"/>
                  </a:outerShdw>
                </a:effectLst>
              </a:rPr>
            </a:br>
            <a:r>
              <a:rPr lang="en-US" altLang="en-US" sz="2000">
                <a:solidFill>
                  <a:schemeClr val="bg1"/>
                </a:solidFill>
                <a:effectLst>
                  <a:outerShdw blurRad="38100" dist="38100" dir="2700000" algn="tl">
                    <a:srgbClr val="000000"/>
                  </a:outerShdw>
                </a:effectLst>
              </a:rPr>
              <a:t>Status</a:t>
            </a:r>
          </a:p>
        </p:txBody>
      </p:sp>
      <p:sp>
        <p:nvSpPr>
          <p:cNvPr id="384013" name="Text Box 13">
            <a:extLst>
              <a:ext uri="{FF2B5EF4-FFF2-40B4-BE49-F238E27FC236}">
                <a16:creationId xmlns:a16="http://schemas.microsoft.com/office/drawing/2014/main" id="{855B9832-D9C9-23C6-6FC0-2ABEBE339FD8}"/>
              </a:ext>
            </a:extLst>
          </p:cNvPr>
          <p:cNvSpPr txBox="1">
            <a:spLocks noChangeArrowheads="1"/>
          </p:cNvSpPr>
          <p:nvPr/>
        </p:nvSpPr>
        <p:spPr bwMode="auto">
          <a:xfrm>
            <a:off x="1047749" y="1600208"/>
            <a:ext cx="1051559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Status:</a:t>
            </a:r>
            <a:r>
              <a:rPr lang="en-US" altLang="en-US" sz="2400" dirty="0">
                <a:latin typeface="Times New Roman" panose="02020603050405020304" pitchFamily="18" charset="0"/>
                <a:cs typeface="Times New Roman" panose="02020603050405020304" pitchFamily="18" charset="0"/>
              </a:rPr>
              <a:t> A socially defined position or rank given to groups or group members by others.</a:t>
            </a:r>
          </a:p>
        </p:txBody>
      </p:sp>
      <p:sp>
        <p:nvSpPr>
          <p:cNvPr id="384015" name="Text Box 15">
            <a:extLst>
              <a:ext uri="{FF2B5EF4-FFF2-40B4-BE49-F238E27FC236}">
                <a16:creationId xmlns:a16="http://schemas.microsoft.com/office/drawing/2014/main" id="{66139879-8671-2291-DD15-244191EB2E48}"/>
              </a:ext>
            </a:extLst>
          </p:cNvPr>
          <p:cNvSpPr txBox="1">
            <a:spLocks noChangeArrowheads="1"/>
          </p:cNvSpPr>
          <p:nvPr/>
        </p:nvSpPr>
        <p:spPr bwMode="blackWhite">
          <a:xfrm>
            <a:off x="8058150" y="2895609"/>
            <a:ext cx="2133600" cy="914400"/>
          </a:xfrm>
          <a:prstGeom prst="rect">
            <a:avLst/>
          </a:prstGeom>
          <a:solidFill>
            <a:srgbClr val="006600"/>
          </a:solidFill>
          <a:ln w="9525">
            <a:solidFill>
              <a:schemeClr val="tx1"/>
            </a:solidFill>
            <a:miter lim="800000"/>
            <a:headEnd/>
            <a:tailEnd/>
          </a:ln>
          <a:effectLst>
            <a:outerShdw dist="107763" dir="2700000" algn="ctr" rotWithShape="0">
              <a:srgbClr val="B2B2B2">
                <a:alpha val="50000"/>
              </a:srgbClr>
            </a:outerShdw>
          </a:effectLst>
        </p:spPr>
        <p:txBody>
          <a:bodyPr anchor="ctr" anchorCtr="1"/>
          <a:lstStyle/>
          <a:p>
            <a:pPr algn="ctr" eaLnBrk="0" hangingPunct="0">
              <a:spcBef>
                <a:spcPct val="50000"/>
              </a:spcBef>
            </a:pPr>
            <a:r>
              <a:rPr lang="en-US" altLang="en-US" sz="2000">
                <a:solidFill>
                  <a:schemeClr val="bg1"/>
                </a:solidFill>
                <a:effectLst>
                  <a:outerShdw blurRad="38100" dist="38100" dir="2700000" algn="tl">
                    <a:srgbClr val="000000"/>
                  </a:outerShdw>
                </a:effectLst>
              </a:rPr>
              <a:t>Norms &amp; Interaction</a:t>
            </a:r>
          </a:p>
        </p:txBody>
      </p:sp>
      <p:sp>
        <p:nvSpPr>
          <p:cNvPr id="384016" name="Text Box 16">
            <a:extLst>
              <a:ext uri="{FF2B5EF4-FFF2-40B4-BE49-F238E27FC236}">
                <a16:creationId xmlns:a16="http://schemas.microsoft.com/office/drawing/2014/main" id="{32AC72F7-9184-681E-36AB-5923990C9FFB}"/>
              </a:ext>
            </a:extLst>
          </p:cNvPr>
          <p:cNvSpPr txBox="1">
            <a:spLocks noChangeArrowheads="1"/>
          </p:cNvSpPr>
          <p:nvPr/>
        </p:nvSpPr>
        <p:spPr bwMode="blackWhite">
          <a:xfrm>
            <a:off x="5848350" y="5638809"/>
            <a:ext cx="2133600" cy="914400"/>
          </a:xfrm>
          <a:prstGeom prst="rect">
            <a:avLst/>
          </a:prstGeom>
          <a:solidFill>
            <a:srgbClr val="CC0000"/>
          </a:solidFill>
          <a:ln w="9525">
            <a:solidFill>
              <a:schemeClr val="tx1"/>
            </a:solidFill>
            <a:miter lim="800000"/>
            <a:headEnd/>
            <a:tailEnd/>
          </a:ln>
          <a:effectLst>
            <a:outerShdw dist="107763" dir="2700000" algn="ctr" rotWithShape="0">
              <a:srgbClr val="B2B2B2">
                <a:alpha val="50000"/>
              </a:srgbClr>
            </a:outerShdw>
          </a:effectLst>
        </p:spPr>
        <p:txBody>
          <a:bodyPr anchor="ctr" anchorCtr="1"/>
          <a:lstStyle/>
          <a:p>
            <a:pPr algn="ctr" eaLnBrk="0" hangingPunct="0">
              <a:spcBef>
                <a:spcPct val="50000"/>
              </a:spcBef>
            </a:pPr>
            <a:r>
              <a:rPr lang="en-US" altLang="en-US" sz="2000">
                <a:solidFill>
                  <a:schemeClr val="bg1"/>
                </a:solidFill>
                <a:effectLst>
                  <a:outerShdw blurRad="38100" dist="38100" dir="2700000" algn="tl">
                    <a:srgbClr val="000000"/>
                  </a:outerShdw>
                </a:effectLst>
              </a:rPr>
              <a:t>Status Inequity </a:t>
            </a:r>
          </a:p>
        </p:txBody>
      </p:sp>
      <p:sp>
        <p:nvSpPr>
          <p:cNvPr id="384017" name="Text Box 17">
            <a:extLst>
              <a:ext uri="{FF2B5EF4-FFF2-40B4-BE49-F238E27FC236}">
                <a16:creationId xmlns:a16="http://schemas.microsoft.com/office/drawing/2014/main" id="{02E91C86-C323-5E04-420C-62E0C8787A73}"/>
              </a:ext>
            </a:extLst>
          </p:cNvPr>
          <p:cNvSpPr txBox="1">
            <a:spLocks noChangeArrowheads="1"/>
          </p:cNvSpPr>
          <p:nvPr/>
        </p:nvSpPr>
        <p:spPr bwMode="blackWhite">
          <a:xfrm>
            <a:off x="8210550" y="5638809"/>
            <a:ext cx="2133600" cy="914400"/>
          </a:xfrm>
          <a:prstGeom prst="rect">
            <a:avLst/>
          </a:prstGeom>
          <a:solidFill>
            <a:srgbClr val="008080"/>
          </a:solidFill>
          <a:ln w="9525">
            <a:solidFill>
              <a:schemeClr val="tx1"/>
            </a:solidFill>
            <a:miter lim="800000"/>
            <a:headEnd/>
            <a:tailEnd/>
          </a:ln>
          <a:effectLst>
            <a:outerShdw dist="107763" dir="2700000" algn="ctr" rotWithShape="0">
              <a:srgbClr val="B2B2B2">
                <a:alpha val="50000"/>
              </a:srgbClr>
            </a:outerShdw>
          </a:effectLst>
        </p:spPr>
        <p:txBody>
          <a:bodyPr anchor="ctr" anchorCtr="1"/>
          <a:lstStyle/>
          <a:p>
            <a:pPr algn="ctr" eaLnBrk="0" hangingPunct="0">
              <a:spcBef>
                <a:spcPct val="50000"/>
              </a:spcBef>
            </a:pPr>
            <a:r>
              <a:rPr lang="en-US" altLang="en-US" sz="2000">
                <a:solidFill>
                  <a:schemeClr val="bg1"/>
                </a:solidFill>
                <a:effectLst>
                  <a:outerShdw blurRad="38100" dist="38100" dir="2700000" algn="tl">
                    <a:srgbClr val="000000"/>
                  </a:outerShdw>
                </a:effectLst>
              </a:rPr>
              <a:t>National Culture</a:t>
            </a:r>
          </a:p>
        </p:txBody>
      </p:sp>
      <p:sp>
        <p:nvSpPr>
          <p:cNvPr id="384022" name="Line 22">
            <a:extLst>
              <a:ext uri="{FF2B5EF4-FFF2-40B4-BE49-F238E27FC236}">
                <a16:creationId xmlns:a16="http://schemas.microsoft.com/office/drawing/2014/main" id="{3766D49B-EC79-799E-FEF4-5BFF5E8CFF63}"/>
              </a:ext>
            </a:extLst>
          </p:cNvPr>
          <p:cNvSpPr>
            <a:spLocks noChangeShapeType="1"/>
          </p:cNvSpPr>
          <p:nvPr/>
        </p:nvSpPr>
        <p:spPr bwMode="blackWhite">
          <a:xfrm rot="16200000">
            <a:off x="7258050" y="3314709"/>
            <a:ext cx="838200" cy="914400"/>
          </a:xfrm>
          <a:prstGeom prst="line">
            <a:avLst/>
          </a:prstGeom>
          <a:noFill/>
          <a:ln w="76200">
            <a:solidFill>
              <a:schemeClr val="tx1"/>
            </a:solidFill>
            <a:round/>
            <a:headEnd/>
            <a:tailEnd type="triangle" w="med" len="med"/>
          </a:ln>
          <a:effectLst>
            <a:outerShdw dist="35921" dir="2700000" algn="ctr" rotWithShape="0">
              <a:schemeClr val="tx1">
                <a:alpha val="50000"/>
              </a:schemeClr>
            </a:outerShdw>
          </a:effectLst>
          <a:extLst>
            <a:ext uri="{909E8E84-426E-40DD-AFC4-6F175D3DCCD1}">
              <a14:hiddenFill xmlns:a14="http://schemas.microsoft.com/office/drawing/2010/main">
                <a:noFill/>
              </a14:hiddenFill>
            </a:ext>
          </a:extLst>
        </p:spPr>
        <p:txBody>
          <a:bodyPr wrap="none" anchor="ctr"/>
          <a:lstStyle/>
          <a:p>
            <a:endParaRPr lang="en-US"/>
          </a:p>
        </p:txBody>
      </p:sp>
      <p:sp>
        <p:nvSpPr>
          <p:cNvPr id="384024" name="Text Box 24">
            <a:extLst>
              <a:ext uri="{FF2B5EF4-FFF2-40B4-BE49-F238E27FC236}">
                <a16:creationId xmlns:a16="http://schemas.microsoft.com/office/drawing/2014/main" id="{F4155772-5914-4B8B-761D-0BA26B5446E8}"/>
              </a:ext>
            </a:extLst>
          </p:cNvPr>
          <p:cNvSpPr txBox="1">
            <a:spLocks noChangeArrowheads="1"/>
          </p:cNvSpPr>
          <p:nvPr/>
        </p:nvSpPr>
        <p:spPr bwMode="auto">
          <a:xfrm>
            <a:off x="6762750" y="5105410"/>
            <a:ext cx="26670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1600"/>
              <a:t>Other things influencing or influenced by status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384008"/>
                                        </p:tgtEl>
                                        <p:attrNameLst>
                                          <p:attrName>style.visibility</p:attrName>
                                        </p:attrNameLst>
                                      </p:cBhvr>
                                      <p:to>
                                        <p:strVal val="visible"/>
                                      </p:to>
                                    </p:set>
                                    <p:animEffect transition="in" filter="wipe(left)">
                                      <p:cBhvr>
                                        <p:cTn id="7" dur="500"/>
                                        <p:tgtEl>
                                          <p:spTgt spid="384008"/>
                                        </p:tgtEl>
                                      </p:cBhvr>
                                    </p:animEffect>
                                  </p:childTnLst>
                                </p:cTn>
                              </p:par>
                            </p:childTnLst>
                          </p:cTn>
                        </p:par>
                        <p:par>
                          <p:cTn id="8" fill="hold" nodeType="afterGroup">
                            <p:stCondLst>
                              <p:cond delay="500"/>
                            </p:stCondLst>
                            <p:childTnLst>
                              <p:par>
                                <p:cTn id="9" presetID="16" presetClass="entr" presetSubtype="26" fill="hold" nodeType="afterEffect">
                                  <p:stCondLst>
                                    <p:cond delay="0"/>
                                  </p:stCondLst>
                                  <p:childTnLst>
                                    <p:set>
                                      <p:cBhvr>
                                        <p:cTn id="10" dur="1" fill="hold">
                                          <p:stCondLst>
                                            <p:cond delay="0"/>
                                          </p:stCondLst>
                                        </p:cTn>
                                        <p:tgtEl>
                                          <p:spTgt spid="384003"/>
                                        </p:tgtEl>
                                        <p:attrNameLst>
                                          <p:attrName>style.visibility</p:attrName>
                                        </p:attrNameLst>
                                      </p:cBhvr>
                                      <p:to>
                                        <p:strVal val="visible"/>
                                      </p:to>
                                    </p:set>
                                    <p:animEffect transition="in" filter="barn(inHorizontal)">
                                      <p:cBhvr>
                                        <p:cTn id="11" dur="500"/>
                                        <p:tgtEl>
                                          <p:spTgt spid="384003"/>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84007"/>
                                        </p:tgtEl>
                                        <p:attrNameLst>
                                          <p:attrName>style.visibility</p:attrName>
                                        </p:attrNameLst>
                                      </p:cBhvr>
                                      <p:to>
                                        <p:strVal val="visible"/>
                                      </p:to>
                                    </p:set>
                                    <p:animEffect transition="in" filter="wipe(left)">
                                      <p:cBhvr>
                                        <p:cTn id="15" dur="500"/>
                                        <p:tgtEl>
                                          <p:spTgt spid="38400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nodeType="clickEffect">
                                  <p:stCondLst>
                                    <p:cond delay="0"/>
                                  </p:stCondLst>
                                  <p:childTnLst>
                                    <p:set>
                                      <p:cBhvr>
                                        <p:cTn id="19" dur="1" fill="hold">
                                          <p:stCondLst>
                                            <p:cond delay="0"/>
                                          </p:stCondLst>
                                        </p:cTn>
                                        <p:tgtEl>
                                          <p:spTgt spid="384015"/>
                                        </p:tgtEl>
                                        <p:attrNameLst>
                                          <p:attrName>style.visibility</p:attrName>
                                        </p:attrNameLst>
                                      </p:cBhvr>
                                      <p:to>
                                        <p:strVal val="visible"/>
                                      </p:to>
                                    </p:set>
                                    <p:animEffect transition="in" filter="wipe(left)">
                                      <p:cBhvr>
                                        <p:cTn id="20" dur="500"/>
                                        <p:tgtEl>
                                          <p:spTgt spid="384015"/>
                                        </p:tgtEl>
                                      </p:cBhvr>
                                    </p:animEffect>
                                  </p:childTnLst>
                                </p:cTn>
                              </p:par>
                            </p:childTnLst>
                          </p:cTn>
                        </p:par>
                        <p:par>
                          <p:cTn id="21" fill="hold" nodeType="afterGroup">
                            <p:stCondLst>
                              <p:cond delay="500"/>
                            </p:stCondLst>
                            <p:childTnLst>
                              <p:par>
                                <p:cTn id="22" presetID="22" presetClass="entr" presetSubtype="8" fill="hold" nodeType="afterEffect">
                                  <p:stCondLst>
                                    <p:cond delay="0"/>
                                  </p:stCondLst>
                                  <p:childTnLst>
                                    <p:set>
                                      <p:cBhvr>
                                        <p:cTn id="23" dur="1" fill="hold">
                                          <p:stCondLst>
                                            <p:cond delay="0"/>
                                          </p:stCondLst>
                                        </p:cTn>
                                        <p:tgtEl>
                                          <p:spTgt spid="384022"/>
                                        </p:tgtEl>
                                        <p:attrNameLst>
                                          <p:attrName>style.visibility</p:attrName>
                                        </p:attrNameLst>
                                      </p:cBhvr>
                                      <p:to>
                                        <p:strVal val="visible"/>
                                      </p:to>
                                    </p:set>
                                    <p:animEffect transition="in" filter="wipe(left)">
                                      <p:cBhvr>
                                        <p:cTn id="24" dur="500"/>
                                        <p:tgtEl>
                                          <p:spTgt spid="384022"/>
                                        </p:tgtEl>
                                      </p:cBhvr>
                                    </p:animEffect>
                                  </p:childTnLst>
                                </p:cTn>
                              </p:par>
                            </p:childTnLst>
                          </p:cTn>
                        </p:par>
                        <p:par>
                          <p:cTn id="25" fill="hold" nodeType="afterGroup">
                            <p:stCondLst>
                              <p:cond delay="1000"/>
                            </p:stCondLst>
                            <p:childTnLst>
                              <p:par>
                                <p:cTn id="26" presetID="22" presetClass="entr" presetSubtype="8" fill="hold" nodeType="afterEffect">
                                  <p:stCondLst>
                                    <p:cond delay="0"/>
                                  </p:stCondLst>
                                  <p:childTnLst>
                                    <p:set>
                                      <p:cBhvr>
                                        <p:cTn id="27" dur="1" fill="hold">
                                          <p:stCondLst>
                                            <p:cond delay="0"/>
                                          </p:stCondLst>
                                        </p:cTn>
                                        <p:tgtEl>
                                          <p:spTgt spid="384012"/>
                                        </p:tgtEl>
                                        <p:attrNameLst>
                                          <p:attrName>style.visibility</p:attrName>
                                        </p:attrNameLst>
                                      </p:cBhvr>
                                      <p:to>
                                        <p:strVal val="visible"/>
                                      </p:to>
                                    </p:set>
                                    <p:animEffect transition="in" filter="wipe(left)">
                                      <p:cBhvr>
                                        <p:cTn id="28" dur="500"/>
                                        <p:tgtEl>
                                          <p:spTgt spid="384012"/>
                                        </p:tgtEl>
                                      </p:cBhvr>
                                    </p:animEffect>
                                  </p:childTnLst>
                                </p:cTn>
                              </p:par>
                            </p:childTnLst>
                          </p:cTn>
                        </p:par>
                        <p:par>
                          <p:cTn id="29" fill="hold" nodeType="afterGroup">
                            <p:stCondLst>
                              <p:cond delay="1500"/>
                            </p:stCondLst>
                            <p:childTnLst>
                              <p:par>
                                <p:cTn id="30" presetID="22" presetClass="entr" presetSubtype="8" fill="hold" nodeType="afterEffect">
                                  <p:stCondLst>
                                    <p:cond delay="0"/>
                                  </p:stCondLst>
                                  <p:childTnLst>
                                    <p:set>
                                      <p:cBhvr>
                                        <p:cTn id="31" dur="1" fill="hold">
                                          <p:stCondLst>
                                            <p:cond delay="0"/>
                                          </p:stCondLst>
                                        </p:cTn>
                                        <p:tgtEl>
                                          <p:spTgt spid="384016"/>
                                        </p:tgtEl>
                                        <p:attrNameLst>
                                          <p:attrName>style.visibility</p:attrName>
                                        </p:attrNameLst>
                                      </p:cBhvr>
                                      <p:to>
                                        <p:strVal val="visible"/>
                                      </p:to>
                                    </p:set>
                                    <p:animEffect transition="in" filter="wipe(left)">
                                      <p:cBhvr>
                                        <p:cTn id="32" dur="500"/>
                                        <p:tgtEl>
                                          <p:spTgt spid="384016"/>
                                        </p:tgtEl>
                                      </p:cBhvr>
                                    </p:animEffect>
                                  </p:childTnLst>
                                </p:cTn>
                              </p:par>
                            </p:childTnLst>
                          </p:cTn>
                        </p:par>
                        <p:par>
                          <p:cTn id="33" fill="hold" nodeType="afterGroup">
                            <p:stCondLst>
                              <p:cond delay="2000"/>
                            </p:stCondLst>
                            <p:childTnLst>
                              <p:par>
                                <p:cTn id="34" presetID="22" presetClass="entr" presetSubtype="8" fill="hold" nodeType="afterEffect">
                                  <p:stCondLst>
                                    <p:cond delay="0"/>
                                  </p:stCondLst>
                                  <p:childTnLst>
                                    <p:set>
                                      <p:cBhvr>
                                        <p:cTn id="35" dur="1" fill="hold">
                                          <p:stCondLst>
                                            <p:cond delay="0"/>
                                          </p:stCondLst>
                                        </p:cTn>
                                        <p:tgtEl>
                                          <p:spTgt spid="384017"/>
                                        </p:tgtEl>
                                        <p:attrNameLst>
                                          <p:attrName>style.visibility</p:attrName>
                                        </p:attrNameLst>
                                      </p:cBhvr>
                                      <p:to>
                                        <p:strVal val="visible"/>
                                      </p:to>
                                    </p:set>
                                    <p:animEffect transition="in" filter="wipe(left)">
                                      <p:cBhvr>
                                        <p:cTn id="36" dur="500"/>
                                        <p:tgtEl>
                                          <p:spTgt spid="3840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4012" grpId="0" animBg="1" autoUpdateAnimBg="0"/>
      <p:bldP spid="384015" grpId="0" animBg="1" autoUpdateAnimBg="0"/>
      <p:bldP spid="384016" grpId="0" animBg="1" autoUpdateAnimBg="0"/>
      <p:bldP spid="384017"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3090" name="Rectangle 2">
            <a:extLst>
              <a:ext uri="{FF2B5EF4-FFF2-40B4-BE49-F238E27FC236}">
                <a16:creationId xmlns:a16="http://schemas.microsoft.com/office/drawing/2014/main" id="{E1ABF606-58E9-75EB-B1DC-D408252FF046}"/>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 - Status</a:t>
            </a:r>
          </a:p>
        </p:txBody>
      </p:sp>
      <p:sp>
        <p:nvSpPr>
          <p:cNvPr id="473091" name="Rectangle 3">
            <a:extLst>
              <a:ext uri="{FF2B5EF4-FFF2-40B4-BE49-F238E27FC236}">
                <a16:creationId xmlns:a16="http://schemas.microsoft.com/office/drawing/2014/main" id="{69C76720-D7F3-BFEA-5D11-479E82027D48}"/>
              </a:ext>
            </a:extLst>
          </p:cNvPr>
          <p:cNvSpPr>
            <a:spLocks noGrp="1" noChangeArrowheads="1"/>
          </p:cNvSpPr>
          <p:nvPr>
            <p:ph type="body" idx="1"/>
          </p:nvPr>
        </p:nvSpPr>
        <p:spPr>
          <a:xfrm>
            <a:off x="635793" y="1609726"/>
            <a:ext cx="10920413" cy="4351338"/>
          </a:xfrm>
        </p:spPr>
        <p:txBody>
          <a:bodyPr>
            <a:noAutofit/>
          </a:bodyPr>
          <a:lstStyle/>
          <a:p>
            <a:pPr algn="just">
              <a:lnSpc>
                <a:spcPct val="110000"/>
              </a:lnSpc>
              <a:spcBef>
                <a:spcPct val="50000"/>
              </a:spcBef>
              <a:buClrTx/>
              <a:buFontTx/>
              <a:buNone/>
            </a:pPr>
            <a:r>
              <a:rPr lang="en-US" altLang="en-US" dirty="0">
                <a:solidFill>
                  <a:srgbClr val="0000FF"/>
                </a:solidFill>
                <a:latin typeface="Times New Roman" panose="02020603050405020304" pitchFamily="18" charset="0"/>
                <a:cs typeface="Times New Roman" panose="02020603050405020304" pitchFamily="18" charset="0"/>
              </a:rPr>
              <a:t>Status: </a:t>
            </a:r>
          </a:p>
          <a:p>
            <a:pPr algn="just">
              <a:lnSpc>
                <a:spcPct val="110000"/>
              </a:lnSpc>
              <a:spcBef>
                <a:spcPct val="50000"/>
              </a:spcBef>
              <a:buClrTx/>
              <a:buFontTx/>
              <a:buNone/>
            </a:pPr>
            <a:r>
              <a:rPr lang="en-US" altLang="en-US" dirty="0">
                <a:latin typeface="Times New Roman" panose="02020603050405020304" pitchFamily="18" charset="0"/>
                <a:cs typeface="Times New Roman" panose="02020603050405020304" pitchFamily="18" charset="0"/>
              </a:rPr>
              <a:t>	</a:t>
            </a:r>
            <a:r>
              <a:rPr lang="en-US" altLang="en-US" dirty="0">
                <a:solidFill>
                  <a:srgbClr val="0000FF"/>
                </a:solidFill>
                <a:latin typeface="Times New Roman" panose="02020603050405020304" pitchFamily="18" charset="0"/>
                <a:cs typeface="Times New Roman" panose="02020603050405020304" pitchFamily="18" charset="0"/>
              </a:rPr>
              <a:t>A socially defined position or rank given to groups or group members by others.</a:t>
            </a:r>
          </a:p>
          <a:p>
            <a:pPr algn="just">
              <a:lnSpc>
                <a:spcPct val="110000"/>
              </a:lnSpc>
            </a:pPr>
            <a:r>
              <a:rPr lang="en-US" altLang="en-US" dirty="0">
                <a:latin typeface="Times New Roman" panose="02020603050405020304" pitchFamily="18" charset="0"/>
                <a:cs typeface="Times New Roman" panose="02020603050405020304" pitchFamily="18" charset="0"/>
              </a:rPr>
              <a:t>Status has some interesting effects on the power of norms </a:t>
            </a:r>
            <a:r>
              <a:rPr lang="da-DK" altLang="en-US" dirty="0">
                <a:latin typeface="Times New Roman" panose="02020603050405020304" pitchFamily="18" charset="0"/>
                <a:cs typeface="Times New Roman" panose="02020603050405020304" pitchFamily="18" charset="0"/>
              </a:rPr>
              <a:t>&amp;</a:t>
            </a:r>
            <a:r>
              <a:rPr lang="en-US" altLang="en-US" dirty="0">
                <a:latin typeface="Times New Roman" panose="02020603050405020304" pitchFamily="18" charset="0"/>
                <a:cs typeface="Times New Roman" panose="02020603050405020304" pitchFamily="18" charset="0"/>
              </a:rPr>
              <a:t> pressures to conform.</a:t>
            </a:r>
          </a:p>
          <a:p>
            <a:pPr algn="just">
              <a:lnSpc>
                <a:spcPct val="110000"/>
              </a:lnSpc>
            </a:pPr>
            <a:r>
              <a:rPr lang="da-DK" altLang="en-US" dirty="0">
                <a:latin typeface="Times New Roman" panose="02020603050405020304" pitchFamily="18" charset="0"/>
                <a:cs typeface="Times New Roman" panose="02020603050405020304" pitchFamily="18" charset="0"/>
              </a:rPr>
              <a:t>For example, high status members of groups often are given more freedom to deviate from norms than are other group members.</a:t>
            </a:r>
          </a:p>
          <a:p>
            <a:pPr algn="just">
              <a:lnSpc>
                <a:spcPct val="110000"/>
              </a:lnSpc>
            </a:pPr>
            <a:r>
              <a:rPr lang="da-DK" altLang="en-US" dirty="0">
                <a:latin typeface="Times New Roman" panose="02020603050405020304" pitchFamily="18" charset="0"/>
                <a:cs typeface="Times New Roman" panose="02020603050405020304" pitchFamily="18" charset="0"/>
              </a:rPr>
              <a:t>High-status people also are better able to resist conformity pressures than their lower-status peers.</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a:extLst>
              <a:ext uri="{FF2B5EF4-FFF2-40B4-BE49-F238E27FC236}">
                <a16:creationId xmlns:a16="http://schemas.microsoft.com/office/drawing/2014/main" id="{A9CC6CC9-E376-A1CF-C17C-0AE9E9370B1D}"/>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 - Size</a:t>
            </a:r>
          </a:p>
        </p:txBody>
      </p:sp>
      <p:grpSp>
        <p:nvGrpSpPr>
          <p:cNvPr id="385027" name="Group 3">
            <a:extLst>
              <a:ext uri="{FF2B5EF4-FFF2-40B4-BE49-F238E27FC236}">
                <a16:creationId xmlns:a16="http://schemas.microsoft.com/office/drawing/2014/main" id="{58EEBEBB-7C75-1B42-19BD-87DB11DE5ADA}"/>
              </a:ext>
            </a:extLst>
          </p:cNvPr>
          <p:cNvGrpSpPr>
            <a:grpSpLocks/>
          </p:cNvGrpSpPr>
          <p:nvPr/>
        </p:nvGrpSpPr>
        <p:grpSpPr bwMode="auto">
          <a:xfrm>
            <a:off x="1557338" y="2595925"/>
            <a:ext cx="3810000" cy="3887788"/>
            <a:chOff x="490" y="988"/>
            <a:chExt cx="2400" cy="2449"/>
          </a:xfrm>
        </p:grpSpPr>
        <p:sp>
          <p:nvSpPr>
            <p:cNvPr id="385028" name="Freeform 4">
              <a:extLst>
                <a:ext uri="{FF2B5EF4-FFF2-40B4-BE49-F238E27FC236}">
                  <a16:creationId xmlns:a16="http://schemas.microsoft.com/office/drawing/2014/main" id="{F9DFF61C-5F4B-FC97-31CD-4A62DB3EEB48}"/>
                </a:ext>
              </a:extLst>
            </p:cNvPr>
            <p:cNvSpPr>
              <a:spLocks/>
            </p:cNvSpPr>
            <p:nvPr/>
          </p:nvSpPr>
          <p:spPr bwMode="auto">
            <a:xfrm>
              <a:off x="586" y="1238"/>
              <a:ext cx="2016" cy="1920"/>
            </a:xfrm>
            <a:custGeom>
              <a:avLst/>
              <a:gdLst>
                <a:gd name="T0" fmla="*/ 0 w 2016"/>
                <a:gd name="T1" fmla="*/ 0 h 1344"/>
                <a:gd name="T2" fmla="*/ 0 w 2016"/>
                <a:gd name="T3" fmla="*/ 1344 h 1344"/>
                <a:gd name="T4" fmla="*/ 2016 w 2016"/>
                <a:gd name="T5" fmla="*/ 1344 h 1344"/>
              </a:gdLst>
              <a:ahLst/>
              <a:cxnLst>
                <a:cxn ang="0">
                  <a:pos x="T0" y="T1"/>
                </a:cxn>
                <a:cxn ang="0">
                  <a:pos x="T2" y="T3"/>
                </a:cxn>
                <a:cxn ang="0">
                  <a:pos x="T4" y="T5"/>
                </a:cxn>
              </a:cxnLst>
              <a:rect l="0" t="0" r="r" b="b"/>
              <a:pathLst>
                <a:path w="2016" h="1344">
                  <a:moveTo>
                    <a:pt x="0" y="0"/>
                  </a:moveTo>
                  <a:lnTo>
                    <a:pt x="0" y="1344"/>
                  </a:lnTo>
                  <a:lnTo>
                    <a:pt x="2016" y="1344"/>
                  </a:lnTo>
                </a:path>
              </a:pathLst>
            </a:custGeom>
            <a:noFill/>
            <a:ln w="28575" cmpd="sng">
              <a:solidFill>
                <a:schemeClr val="tx1"/>
              </a:solidFill>
              <a:round/>
              <a:headEnd type="triangle" w="med" len="lg"/>
              <a:tailEnd type="triangl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5029" name="Line 5">
              <a:extLst>
                <a:ext uri="{FF2B5EF4-FFF2-40B4-BE49-F238E27FC236}">
                  <a16:creationId xmlns:a16="http://schemas.microsoft.com/office/drawing/2014/main" id="{EB7FE656-53B0-83B3-4125-6F808BD9405E}"/>
                </a:ext>
              </a:extLst>
            </p:cNvPr>
            <p:cNvSpPr>
              <a:spLocks noChangeShapeType="1"/>
            </p:cNvSpPr>
            <p:nvPr/>
          </p:nvSpPr>
          <p:spPr bwMode="auto">
            <a:xfrm flipV="1">
              <a:off x="586" y="1382"/>
              <a:ext cx="1776" cy="1776"/>
            </a:xfrm>
            <a:prstGeom prst="line">
              <a:avLst/>
            </a:prstGeom>
            <a:noFill/>
            <a:ln w="38100">
              <a:solidFill>
                <a:srgbClr val="008000"/>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5030" name="Text Box 6">
              <a:extLst>
                <a:ext uri="{FF2B5EF4-FFF2-40B4-BE49-F238E27FC236}">
                  <a16:creationId xmlns:a16="http://schemas.microsoft.com/office/drawing/2014/main" id="{A3C5926F-3A99-20F2-AE48-5CF0F17D58E7}"/>
                </a:ext>
              </a:extLst>
            </p:cNvPr>
            <p:cNvSpPr txBox="1">
              <a:spLocks noChangeArrowheads="1"/>
            </p:cNvSpPr>
            <p:nvPr/>
          </p:nvSpPr>
          <p:spPr bwMode="auto">
            <a:xfrm>
              <a:off x="1450" y="3206"/>
              <a:ext cx="120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altLang="en-US"/>
                <a:t>Group Size</a:t>
              </a:r>
            </a:p>
          </p:txBody>
        </p:sp>
        <p:sp>
          <p:nvSpPr>
            <p:cNvPr id="385031" name="Text Box 7">
              <a:extLst>
                <a:ext uri="{FF2B5EF4-FFF2-40B4-BE49-F238E27FC236}">
                  <a16:creationId xmlns:a16="http://schemas.microsoft.com/office/drawing/2014/main" id="{9BDFF548-CC0C-EE5A-534D-A7E8798A4571}"/>
                </a:ext>
              </a:extLst>
            </p:cNvPr>
            <p:cNvSpPr txBox="1">
              <a:spLocks noChangeArrowheads="1"/>
            </p:cNvSpPr>
            <p:nvPr/>
          </p:nvSpPr>
          <p:spPr bwMode="auto">
            <a:xfrm>
              <a:off x="490" y="988"/>
              <a:ext cx="120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Performance</a:t>
              </a:r>
            </a:p>
          </p:txBody>
        </p:sp>
        <p:sp>
          <p:nvSpPr>
            <p:cNvPr id="385032" name="Text Box 8">
              <a:extLst>
                <a:ext uri="{FF2B5EF4-FFF2-40B4-BE49-F238E27FC236}">
                  <a16:creationId xmlns:a16="http://schemas.microsoft.com/office/drawing/2014/main" id="{06280A75-8932-0B3C-436F-223B38E0A37C}"/>
                </a:ext>
              </a:extLst>
            </p:cNvPr>
            <p:cNvSpPr txBox="1">
              <a:spLocks noChangeArrowheads="1"/>
            </p:cNvSpPr>
            <p:nvPr/>
          </p:nvSpPr>
          <p:spPr bwMode="auto">
            <a:xfrm rot="-2713542">
              <a:off x="893" y="2025"/>
              <a:ext cx="96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i="1" dirty="0">
                  <a:solidFill>
                    <a:srgbClr val="009900"/>
                  </a:solidFill>
                </a:rPr>
                <a:t>Expected</a:t>
              </a:r>
            </a:p>
          </p:txBody>
        </p:sp>
        <p:sp>
          <p:nvSpPr>
            <p:cNvPr id="385033" name="Line 9">
              <a:extLst>
                <a:ext uri="{FF2B5EF4-FFF2-40B4-BE49-F238E27FC236}">
                  <a16:creationId xmlns:a16="http://schemas.microsoft.com/office/drawing/2014/main" id="{A47C3058-AD01-94CB-D426-DD2E6A93AB0E}"/>
                </a:ext>
              </a:extLst>
            </p:cNvPr>
            <p:cNvSpPr>
              <a:spLocks noChangeShapeType="1"/>
            </p:cNvSpPr>
            <p:nvPr/>
          </p:nvSpPr>
          <p:spPr bwMode="auto">
            <a:xfrm rot="617078" flipV="1">
              <a:off x="746" y="1542"/>
              <a:ext cx="1776" cy="1776"/>
            </a:xfrm>
            <a:prstGeom prst="line">
              <a:avLst/>
            </a:prstGeom>
            <a:noFill/>
            <a:ln w="38100">
              <a:solidFill>
                <a:srgbClr val="993300"/>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5034" name="Text Box 10">
              <a:extLst>
                <a:ext uri="{FF2B5EF4-FFF2-40B4-BE49-F238E27FC236}">
                  <a16:creationId xmlns:a16="http://schemas.microsoft.com/office/drawing/2014/main" id="{180FF9B7-EC53-B8C7-86ED-0051A4891A34}"/>
                </a:ext>
              </a:extLst>
            </p:cNvPr>
            <p:cNvSpPr txBox="1">
              <a:spLocks noChangeArrowheads="1"/>
            </p:cNvSpPr>
            <p:nvPr/>
          </p:nvSpPr>
          <p:spPr bwMode="auto">
            <a:xfrm rot="-2147364">
              <a:off x="912" y="2284"/>
              <a:ext cx="197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i="1">
                  <a:solidFill>
                    <a:srgbClr val="993300"/>
                  </a:solidFill>
                </a:rPr>
                <a:t>Actual (due to loafing)</a:t>
              </a:r>
            </a:p>
          </p:txBody>
        </p:sp>
      </p:grpSp>
      <p:sp>
        <p:nvSpPr>
          <p:cNvPr id="385035" name="Text Box 11">
            <a:extLst>
              <a:ext uri="{FF2B5EF4-FFF2-40B4-BE49-F238E27FC236}">
                <a16:creationId xmlns:a16="http://schemas.microsoft.com/office/drawing/2014/main" id="{75AAF323-AAC8-43EC-7F8E-F7CCFFEA39C4}"/>
              </a:ext>
            </a:extLst>
          </p:cNvPr>
          <p:cNvSpPr txBox="1">
            <a:spLocks noChangeArrowheads="1"/>
          </p:cNvSpPr>
          <p:nvPr/>
        </p:nvSpPr>
        <p:spPr bwMode="blackWhite">
          <a:xfrm>
            <a:off x="7391095" y="3443287"/>
            <a:ext cx="3581400" cy="2438400"/>
          </a:xfrm>
          <a:prstGeom prst="rect">
            <a:avLst/>
          </a:prstGeom>
          <a:solidFill>
            <a:srgbClr val="CC6600"/>
          </a:solidFill>
          <a:ln w="12700">
            <a:solidFill>
              <a:schemeClr val="tx1"/>
            </a:solidFill>
            <a:miter lim="800000"/>
            <a:headEnd/>
            <a:tailEnd/>
          </a:ln>
          <a:effectLst>
            <a:outerShdw dist="135003" dir="2471156" algn="ctr" rotWithShape="0">
              <a:srgbClr val="DDDDDD"/>
            </a:outerShdw>
          </a:effectLst>
        </p:spPr>
        <p:txBody>
          <a:bodyPr lIns="182880" anchor="ctr"/>
          <a:lstStyle>
            <a:lvl1pPr marL="222250" indent="-222250">
              <a:defRPr sz="2400">
                <a:solidFill>
                  <a:schemeClr val="tx1"/>
                </a:solidFill>
                <a:latin typeface="Times New Roman" panose="02020603050405020304" pitchFamily="18" charset="0"/>
              </a:defRPr>
            </a:lvl1pPr>
            <a:lvl2pPr marL="1028700" indent="-457200">
              <a:defRPr sz="2400">
                <a:solidFill>
                  <a:schemeClr val="tx1"/>
                </a:solidFill>
                <a:latin typeface="Times New Roman" panose="02020603050405020304" pitchFamily="18" charset="0"/>
              </a:defRPr>
            </a:lvl2pPr>
            <a:lvl3pPr marL="1538288" indent="-457200">
              <a:defRPr sz="2400">
                <a:solidFill>
                  <a:schemeClr val="tx1"/>
                </a:solidFill>
                <a:latin typeface="Times New Roman" panose="02020603050405020304" pitchFamily="18" charset="0"/>
              </a:defRPr>
            </a:lvl3pPr>
            <a:lvl4pPr marL="2109788" indent="-457200">
              <a:defRPr sz="2400">
                <a:solidFill>
                  <a:schemeClr val="tx1"/>
                </a:solidFill>
                <a:latin typeface="Times New Roman" panose="02020603050405020304" pitchFamily="18" charset="0"/>
              </a:defRPr>
            </a:lvl4pPr>
            <a:lvl5pPr marL="2681288" indent="-457200">
              <a:defRPr sz="2400">
                <a:solidFill>
                  <a:schemeClr val="tx1"/>
                </a:solidFill>
                <a:latin typeface="Times New Roman" panose="02020603050405020304" pitchFamily="18" charset="0"/>
              </a:defRPr>
            </a:lvl5pPr>
            <a:lvl6pPr marL="3138488" indent="-457200" fontAlgn="base">
              <a:spcBef>
                <a:spcPct val="0"/>
              </a:spcBef>
              <a:spcAft>
                <a:spcPct val="0"/>
              </a:spcAft>
              <a:defRPr sz="2400">
                <a:solidFill>
                  <a:schemeClr val="tx1"/>
                </a:solidFill>
                <a:latin typeface="Times New Roman" panose="02020603050405020304" pitchFamily="18" charset="0"/>
              </a:defRPr>
            </a:lvl6pPr>
            <a:lvl7pPr marL="3595688" indent="-457200" fontAlgn="base">
              <a:spcBef>
                <a:spcPct val="0"/>
              </a:spcBef>
              <a:spcAft>
                <a:spcPct val="0"/>
              </a:spcAft>
              <a:defRPr sz="2400">
                <a:solidFill>
                  <a:schemeClr val="tx1"/>
                </a:solidFill>
                <a:latin typeface="Times New Roman" panose="02020603050405020304" pitchFamily="18" charset="0"/>
              </a:defRPr>
            </a:lvl7pPr>
            <a:lvl8pPr marL="4052888" indent="-457200" fontAlgn="base">
              <a:spcBef>
                <a:spcPct val="0"/>
              </a:spcBef>
              <a:spcAft>
                <a:spcPct val="0"/>
              </a:spcAft>
              <a:defRPr sz="2400">
                <a:solidFill>
                  <a:schemeClr val="tx1"/>
                </a:solidFill>
                <a:latin typeface="Times New Roman" panose="02020603050405020304" pitchFamily="18" charset="0"/>
              </a:defRPr>
            </a:lvl8pPr>
            <a:lvl9pPr marL="4510088" indent="-457200" fontAlgn="base">
              <a:spcBef>
                <a:spcPct val="0"/>
              </a:spcBef>
              <a:spcAft>
                <a:spcPct val="0"/>
              </a:spcAft>
              <a:defRPr sz="2400">
                <a:solidFill>
                  <a:schemeClr val="tx1"/>
                </a:solidFill>
                <a:latin typeface="Times New Roman" panose="02020603050405020304" pitchFamily="18" charset="0"/>
              </a:defRPr>
            </a:lvl9pPr>
          </a:lstStyle>
          <a:p>
            <a:pPr algn="just">
              <a:lnSpc>
                <a:spcPct val="80000"/>
              </a:lnSpc>
              <a:spcBef>
                <a:spcPct val="50000"/>
              </a:spcBef>
            </a:pPr>
            <a:r>
              <a:rPr lang="en-US" altLang="en-US" dirty="0">
                <a:solidFill>
                  <a:srgbClr val="FFFFCC"/>
                </a:solidFill>
                <a:cs typeface="Times New Roman" panose="02020603050405020304" pitchFamily="18" charset="0"/>
              </a:rPr>
              <a:t>Other conclusions:</a:t>
            </a:r>
          </a:p>
          <a:p>
            <a:pPr algn="just">
              <a:lnSpc>
                <a:spcPct val="80000"/>
              </a:lnSpc>
              <a:spcBef>
                <a:spcPct val="50000"/>
              </a:spcBef>
              <a:buFontTx/>
              <a:buChar char="•"/>
            </a:pPr>
            <a:r>
              <a:rPr lang="en-US" altLang="en-US" sz="2000" dirty="0">
                <a:solidFill>
                  <a:schemeClr val="bg1"/>
                </a:solidFill>
                <a:cs typeface="Times New Roman" panose="02020603050405020304" pitchFamily="18" charset="0"/>
              </a:rPr>
              <a:t>Odd number groups do better than even.</a:t>
            </a:r>
          </a:p>
          <a:p>
            <a:pPr algn="just">
              <a:lnSpc>
                <a:spcPct val="80000"/>
              </a:lnSpc>
              <a:spcBef>
                <a:spcPct val="50000"/>
              </a:spcBef>
              <a:buFontTx/>
              <a:buChar char="•"/>
            </a:pPr>
            <a:r>
              <a:rPr lang="en-US" altLang="en-US" sz="2000" dirty="0">
                <a:solidFill>
                  <a:schemeClr val="bg1"/>
                </a:solidFill>
                <a:cs typeface="Times New Roman" panose="02020603050405020304" pitchFamily="18" charset="0"/>
              </a:rPr>
              <a:t>Groups of 5 to 7 perform better overall than larger or smaller groups.</a:t>
            </a:r>
          </a:p>
        </p:txBody>
      </p:sp>
      <p:sp>
        <p:nvSpPr>
          <p:cNvPr id="385036" name="Text Box 12">
            <a:extLst>
              <a:ext uri="{FF2B5EF4-FFF2-40B4-BE49-F238E27FC236}">
                <a16:creationId xmlns:a16="http://schemas.microsoft.com/office/drawing/2014/main" id="{04E42663-3C88-58DA-4054-8A927FC7BFE0}"/>
              </a:ext>
            </a:extLst>
          </p:cNvPr>
          <p:cNvSpPr txBox="1">
            <a:spLocks noChangeArrowheads="1"/>
          </p:cNvSpPr>
          <p:nvPr/>
        </p:nvSpPr>
        <p:spPr bwMode="auto">
          <a:xfrm>
            <a:off x="295275" y="1375390"/>
            <a:ext cx="116014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0000FF"/>
                </a:solidFill>
                <a:latin typeface="Times New Roman" panose="02020603050405020304" pitchFamily="18" charset="0"/>
                <a:cs typeface="Times New Roman" panose="02020603050405020304" pitchFamily="18" charset="0"/>
              </a:rPr>
              <a:t>Social Loafing</a:t>
            </a:r>
            <a:br>
              <a:rPr lang="en-US" altLang="en-US" sz="2400" dirty="0">
                <a:solidFill>
                  <a:srgbClr val="0000FF"/>
                </a:solidFill>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The tendency for individuals to expend less effort when working collectively than when working individually.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385035"/>
                                        </p:tgtEl>
                                        <p:attrNameLst>
                                          <p:attrName>style.visibility</p:attrName>
                                        </p:attrNameLst>
                                      </p:cBhvr>
                                      <p:to>
                                        <p:strVal val="visible"/>
                                      </p:to>
                                    </p:set>
                                    <p:animEffect transition="in" filter="box(in)">
                                      <p:cBhvr>
                                        <p:cTn id="7" dur="500"/>
                                        <p:tgtEl>
                                          <p:spTgt spid="385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5035"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Rectangle 2">
            <a:extLst>
              <a:ext uri="{FF2B5EF4-FFF2-40B4-BE49-F238E27FC236}">
                <a16:creationId xmlns:a16="http://schemas.microsoft.com/office/drawing/2014/main" id="{3F8389E2-1025-0F7C-6B2E-6230A052229A}"/>
              </a:ext>
            </a:extLst>
          </p:cNvPr>
          <p:cNvSpPr>
            <a:spLocks noGrp="1" noChangeArrowheads="1"/>
          </p:cNvSpPr>
          <p:nvPr>
            <p:ph type="title"/>
          </p:nvPr>
        </p:nvSpPr>
        <p:spPr>
          <a:ln/>
        </p:spPr>
        <p:txBody>
          <a:bodyPr/>
          <a:lstStyle/>
          <a:p>
            <a:pPr algn="ctr"/>
            <a:r>
              <a:rPr lang="da-DK"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causes Social Loafing effect?</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75139" name="Rectangle 3">
            <a:extLst>
              <a:ext uri="{FF2B5EF4-FFF2-40B4-BE49-F238E27FC236}">
                <a16:creationId xmlns:a16="http://schemas.microsoft.com/office/drawing/2014/main" id="{F2C8A450-4252-0AEB-63DF-3277AC582FE2}"/>
              </a:ext>
            </a:extLst>
          </p:cNvPr>
          <p:cNvSpPr>
            <a:spLocks noGrp="1" noChangeArrowheads="1"/>
          </p:cNvSpPr>
          <p:nvPr>
            <p:ph type="body" idx="1"/>
          </p:nvPr>
        </p:nvSpPr>
        <p:spPr/>
        <p:txBody>
          <a:bodyPr>
            <a:normAutofit/>
          </a:bodyPr>
          <a:lstStyle/>
          <a:p>
            <a:r>
              <a:rPr lang="da-DK" altLang="en-US" sz="2400" dirty="0">
                <a:latin typeface="Times New Roman" panose="02020603050405020304" pitchFamily="18" charset="0"/>
                <a:cs typeface="Times New Roman" panose="02020603050405020304" pitchFamily="18" charset="0"/>
              </a:rPr>
              <a:t>It may be due to the belief that others in the group are not carrying their fair share. If you see others as lazy or inept, you can reestablish equity by reducing your effort.</a:t>
            </a:r>
          </a:p>
          <a:p>
            <a:endParaRPr lang="da-DK" altLang="en-US" sz="2400" dirty="0">
              <a:latin typeface="Times New Roman" panose="02020603050405020304" pitchFamily="18" charset="0"/>
              <a:cs typeface="Times New Roman" panose="02020603050405020304" pitchFamily="18" charset="0"/>
            </a:endParaRPr>
          </a:p>
          <a:p>
            <a:r>
              <a:rPr lang="da-DK" altLang="en-US" sz="2400" dirty="0">
                <a:latin typeface="Times New Roman" panose="02020603050405020304" pitchFamily="18" charset="0"/>
                <a:cs typeface="Times New Roman" panose="02020603050405020304" pitchFamily="18" charset="0"/>
              </a:rPr>
              <a:t>Dispersion of responsibility.Because the results of the group cannot be attributed to any single person, the relationship between an individual`s input &amp; the group`s output is clouded. ( </a:t>
            </a:r>
            <a:r>
              <a:rPr lang="da-DK" altLang="en-US" sz="2400" dirty="0">
                <a:solidFill>
                  <a:srgbClr val="FF0000"/>
                </a:solidFill>
                <a:latin typeface="Times New Roman" panose="02020603050405020304" pitchFamily="18" charset="0"/>
                <a:cs typeface="Times New Roman" panose="02020603050405020304" pitchFamily="18" charset="0"/>
              </a:rPr>
              <a:t>free-rider</a:t>
            </a:r>
            <a:r>
              <a:rPr lang="da-DK" altLang="en-US" sz="2400" dirty="0">
                <a:latin typeface="Times New Roman" panose="02020603050405020304" pitchFamily="18" charset="0"/>
                <a:cs typeface="Times New Roman" panose="02020603050405020304" pitchFamily="18" charset="0"/>
              </a:rPr>
              <a:t>)  </a:t>
            </a:r>
          </a:p>
          <a:p>
            <a:endParaRPr lang="da-DK" altLang="en-US" sz="2400" dirty="0">
              <a:latin typeface="Times New Roman" panose="02020603050405020304" pitchFamily="18" charset="0"/>
              <a:cs typeface="Times New Roman" panose="02020603050405020304" pitchFamily="18" charset="0"/>
            </a:endParaRPr>
          </a:p>
          <a:p>
            <a:r>
              <a:rPr lang="da-DK" altLang="en-US" sz="2400" dirty="0">
                <a:latin typeface="Times New Roman" panose="02020603050405020304" pitchFamily="18" charset="0"/>
                <a:cs typeface="Times New Roman" panose="02020603050405020304" pitchFamily="18" charset="0"/>
              </a:rPr>
              <a:t>In other words, there will be a reduction in efficiency where individuals think that their contribution cannot be measured. </a:t>
            </a:r>
            <a:endParaRPr lang="en-US" alt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a:extLst>
              <a:ext uri="{FF2B5EF4-FFF2-40B4-BE49-F238E27FC236}">
                <a16:creationId xmlns:a16="http://schemas.microsoft.com/office/drawing/2014/main" id="{403CAD09-6403-65E3-3E8E-40E5351E04E9}"/>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Properties - Cohesiveness</a:t>
            </a:r>
          </a:p>
        </p:txBody>
      </p:sp>
      <p:sp>
        <p:nvSpPr>
          <p:cNvPr id="387075" name="Text Box 3">
            <a:extLst>
              <a:ext uri="{FF2B5EF4-FFF2-40B4-BE49-F238E27FC236}">
                <a16:creationId xmlns:a16="http://schemas.microsoft.com/office/drawing/2014/main" id="{FF91E9C0-D743-69B5-9A95-6DF50335757F}"/>
              </a:ext>
            </a:extLst>
          </p:cNvPr>
          <p:cNvSpPr txBox="1">
            <a:spLocks noChangeArrowheads="1"/>
          </p:cNvSpPr>
          <p:nvPr/>
        </p:nvSpPr>
        <p:spPr bwMode="blackWhite">
          <a:xfrm>
            <a:off x="2971800" y="3200400"/>
            <a:ext cx="6172200" cy="3048000"/>
          </a:xfrm>
          <a:prstGeom prst="rect">
            <a:avLst/>
          </a:prstGeom>
          <a:solidFill>
            <a:srgbClr val="CC6600"/>
          </a:solidFill>
          <a:ln w="12700">
            <a:solidFill>
              <a:schemeClr val="tx1"/>
            </a:solidFill>
            <a:miter lim="800000"/>
            <a:headEnd/>
            <a:tailEnd/>
          </a:ln>
          <a:effectLst>
            <a:outerShdw dist="135003" dir="2471156" algn="ctr" rotWithShape="0">
              <a:srgbClr val="DDDDDD"/>
            </a:outerShdw>
          </a:effectLst>
        </p:spPr>
        <p:txBody>
          <a:bodyPr lIns="274320" anchor="ctr"/>
          <a:lstStyle>
            <a:lvl1pPr marL="457200" indent="-457200">
              <a:defRPr sz="2400">
                <a:solidFill>
                  <a:schemeClr val="tx1"/>
                </a:solidFill>
                <a:latin typeface="Times New Roman" panose="02020603050405020304" pitchFamily="18" charset="0"/>
              </a:defRPr>
            </a:lvl1pPr>
            <a:lvl2pPr marL="10287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nSpc>
                <a:spcPct val="70000"/>
              </a:lnSpc>
              <a:spcBef>
                <a:spcPct val="50000"/>
              </a:spcBef>
            </a:pPr>
            <a:r>
              <a:rPr lang="en-US" altLang="en-US">
                <a:solidFill>
                  <a:srgbClr val="FFFFCC"/>
                </a:solidFill>
                <a:cs typeface="Times New Roman" panose="02020603050405020304" pitchFamily="18" charset="0"/>
              </a:rPr>
              <a:t>Increasing group cohesiveness:</a:t>
            </a:r>
          </a:p>
          <a:p>
            <a:pPr>
              <a:lnSpc>
                <a:spcPct val="70000"/>
              </a:lnSpc>
              <a:spcBef>
                <a:spcPct val="50000"/>
              </a:spcBef>
              <a:buFontTx/>
              <a:buAutoNum type="arabicPeriod"/>
            </a:pPr>
            <a:r>
              <a:rPr lang="en-US" altLang="en-US" sz="2000">
                <a:solidFill>
                  <a:schemeClr val="bg1"/>
                </a:solidFill>
                <a:cs typeface="Times New Roman" panose="02020603050405020304" pitchFamily="18" charset="0"/>
              </a:rPr>
              <a:t>Make the group smaller.</a:t>
            </a:r>
          </a:p>
          <a:p>
            <a:pPr>
              <a:lnSpc>
                <a:spcPct val="70000"/>
              </a:lnSpc>
              <a:spcBef>
                <a:spcPct val="50000"/>
              </a:spcBef>
              <a:buFontTx/>
              <a:buAutoNum type="arabicPeriod"/>
            </a:pPr>
            <a:r>
              <a:rPr lang="en-US" altLang="en-US" sz="2000">
                <a:solidFill>
                  <a:schemeClr val="bg1"/>
                </a:solidFill>
                <a:cs typeface="Times New Roman" panose="02020603050405020304" pitchFamily="18" charset="0"/>
              </a:rPr>
              <a:t>Encourage agreement with group goals.</a:t>
            </a:r>
          </a:p>
          <a:p>
            <a:pPr>
              <a:lnSpc>
                <a:spcPct val="70000"/>
              </a:lnSpc>
              <a:spcBef>
                <a:spcPct val="50000"/>
              </a:spcBef>
              <a:buFontTx/>
              <a:buAutoNum type="arabicPeriod"/>
            </a:pPr>
            <a:r>
              <a:rPr lang="en-US" altLang="en-US" sz="2000">
                <a:solidFill>
                  <a:schemeClr val="bg1"/>
                </a:solidFill>
                <a:cs typeface="Times New Roman" panose="02020603050405020304" pitchFamily="18" charset="0"/>
              </a:rPr>
              <a:t>Increase time members spend together.</a:t>
            </a:r>
          </a:p>
          <a:p>
            <a:pPr>
              <a:lnSpc>
                <a:spcPct val="70000"/>
              </a:lnSpc>
              <a:spcBef>
                <a:spcPct val="50000"/>
              </a:spcBef>
              <a:buFontTx/>
              <a:buAutoNum type="arabicPeriod"/>
            </a:pPr>
            <a:r>
              <a:rPr lang="en-US" altLang="en-US" sz="2000">
                <a:solidFill>
                  <a:schemeClr val="bg1"/>
                </a:solidFill>
                <a:cs typeface="Times New Roman" panose="02020603050405020304" pitchFamily="18" charset="0"/>
              </a:rPr>
              <a:t>Increase group status and admission difficultly.</a:t>
            </a:r>
          </a:p>
          <a:p>
            <a:pPr>
              <a:lnSpc>
                <a:spcPct val="70000"/>
              </a:lnSpc>
              <a:spcBef>
                <a:spcPct val="50000"/>
              </a:spcBef>
              <a:buFontTx/>
              <a:buAutoNum type="arabicPeriod"/>
            </a:pPr>
            <a:r>
              <a:rPr lang="en-US" altLang="en-US" sz="2000">
                <a:solidFill>
                  <a:schemeClr val="bg1"/>
                </a:solidFill>
                <a:cs typeface="Times New Roman" panose="02020603050405020304" pitchFamily="18" charset="0"/>
              </a:rPr>
              <a:t>Stimulate competition with other groups.</a:t>
            </a:r>
          </a:p>
          <a:p>
            <a:pPr>
              <a:lnSpc>
                <a:spcPct val="70000"/>
              </a:lnSpc>
              <a:spcBef>
                <a:spcPct val="50000"/>
              </a:spcBef>
              <a:buFontTx/>
              <a:buAutoNum type="arabicPeriod"/>
            </a:pPr>
            <a:r>
              <a:rPr lang="en-US" altLang="en-US" sz="2000">
                <a:solidFill>
                  <a:schemeClr val="bg1"/>
                </a:solidFill>
                <a:cs typeface="Times New Roman" panose="02020603050405020304" pitchFamily="18" charset="0"/>
              </a:rPr>
              <a:t>Give rewards to the group, not individuals.</a:t>
            </a:r>
          </a:p>
          <a:p>
            <a:pPr>
              <a:lnSpc>
                <a:spcPct val="70000"/>
              </a:lnSpc>
              <a:spcBef>
                <a:spcPct val="50000"/>
              </a:spcBef>
              <a:buFontTx/>
              <a:buAutoNum type="arabicPeriod"/>
            </a:pPr>
            <a:r>
              <a:rPr lang="en-US" altLang="en-US" sz="2000">
                <a:solidFill>
                  <a:schemeClr val="bg1"/>
                </a:solidFill>
                <a:cs typeface="Times New Roman" panose="02020603050405020304" pitchFamily="18" charset="0"/>
              </a:rPr>
              <a:t>Physically isolate the group.</a:t>
            </a:r>
          </a:p>
        </p:txBody>
      </p:sp>
      <p:sp>
        <p:nvSpPr>
          <p:cNvPr id="387076" name="Text Box 4">
            <a:extLst>
              <a:ext uri="{FF2B5EF4-FFF2-40B4-BE49-F238E27FC236}">
                <a16:creationId xmlns:a16="http://schemas.microsoft.com/office/drawing/2014/main" id="{26C8A2CB-0D0C-93FE-C420-E5E9E24C68A3}"/>
              </a:ext>
            </a:extLst>
          </p:cNvPr>
          <p:cNvSpPr txBox="1">
            <a:spLocks noChangeArrowheads="1"/>
          </p:cNvSpPr>
          <p:nvPr/>
        </p:nvSpPr>
        <p:spPr bwMode="auto">
          <a:xfrm>
            <a:off x="466725" y="1634957"/>
            <a:ext cx="1125855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dirty="0">
                <a:solidFill>
                  <a:srgbClr val="0000FF"/>
                </a:solidFill>
                <a:latin typeface="Times New Roman" panose="02020603050405020304" pitchFamily="18" charset="0"/>
                <a:cs typeface="Times New Roman" panose="02020603050405020304" pitchFamily="18" charset="0"/>
              </a:rPr>
              <a:t>Cohesiveness</a:t>
            </a:r>
          </a:p>
          <a:p>
            <a:pPr>
              <a:spcBef>
                <a:spcPct val="50000"/>
              </a:spcBef>
            </a:pPr>
            <a:r>
              <a:rPr lang="en-US" altLang="en-US" sz="2400" dirty="0">
                <a:latin typeface="Times New Roman" panose="02020603050405020304" pitchFamily="18" charset="0"/>
                <a:cs typeface="Times New Roman" panose="02020603050405020304" pitchFamily="18" charset="0"/>
              </a:rPr>
              <a:t>Degree to which group members are attracted to each other and are motivated to stay in the group.</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387075"/>
                                        </p:tgtEl>
                                        <p:attrNameLst>
                                          <p:attrName>style.visibility</p:attrName>
                                        </p:attrNameLst>
                                      </p:cBhvr>
                                      <p:to>
                                        <p:strVal val="visible"/>
                                      </p:to>
                                    </p:set>
                                    <p:animEffect transition="in" filter="box(in)">
                                      <p:cBhvr>
                                        <p:cTn id="7" dur="500"/>
                                        <p:tgtEl>
                                          <p:spTgt spid="387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7075"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2">
            <a:extLst>
              <a:ext uri="{FF2B5EF4-FFF2-40B4-BE49-F238E27FC236}">
                <a16:creationId xmlns:a16="http://schemas.microsoft.com/office/drawing/2014/main" id="{621B8128-3435-3AE0-460E-560D342A7137}"/>
              </a:ext>
            </a:extLst>
          </p:cNvPr>
          <p:cNvSpPr>
            <a:spLocks noGrp="1" noChangeArrowheads="1"/>
          </p:cNvSpPr>
          <p:nvPr>
            <p:ph type="title"/>
          </p:nvPr>
        </p:nvSpPr>
        <p:spPr>
          <a:xfrm>
            <a:off x="1857375" y="495300"/>
            <a:ext cx="8824912" cy="1143000"/>
          </a:xfrm>
          <a:ln/>
        </p:spPr>
        <p:txBody>
          <a:bodyPr>
            <a:normAutofit fontScale="90000"/>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Relationship Between Group Cohesiveness, Performance Norms, and Productivity</a:t>
            </a:r>
          </a:p>
        </p:txBody>
      </p:sp>
      <p:sp>
        <p:nvSpPr>
          <p:cNvPr id="388099" name="Text Box 3">
            <a:extLst>
              <a:ext uri="{FF2B5EF4-FFF2-40B4-BE49-F238E27FC236}">
                <a16:creationId xmlns:a16="http://schemas.microsoft.com/office/drawing/2014/main" id="{E0129A8D-BC55-30B7-A748-3E22F0DA4CFF}"/>
              </a:ext>
            </a:extLst>
          </p:cNvPr>
          <p:cNvSpPr txBox="1">
            <a:spLocks noChangeArrowheads="1"/>
          </p:cNvSpPr>
          <p:nvPr/>
        </p:nvSpPr>
        <p:spPr bwMode="blackWhite">
          <a:xfrm>
            <a:off x="10301287" y="5996673"/>
            <a:ext cx="1447800" cy="646331"/>
          </a:xfrm>
          <a:prstGeom prst="rect">
            <a:avLst/>
          </a:prstGeom>
          <a:solidFill>
            <a:srgbClr val="CC6600"/>
          </a:solidFill>
          <a:ln w="3175" algn="ctr">
            <a:solidFill>
              <a:schemeClr val="tx1"/>
            </a:solidFill>
            <a:miter lim="800000"/>
            <a:headEnd/>
            <a:tailEnd/>
          </a:ln>
          <a:effectLst>
            <a:outerShdw dist="107763" dir="2700000" algn="ctr" rotWithShape="0">
              <a:srgbClr val="B2B2B2">
                <a:alpha val="50000"/>
              </a:srgbClr>
            </a:outerShdw>
          </a:effectLst>
        </p:spPr>
        <p:txBody>
          <a:bodyPr anchor="ctr" anchorCtr="1">
            <a:spAutoFit/>
          </a:bodyPr>
          <a:lstStyle/>
          <a:p>
            <a:pPr algn="ctr">
              <a:spcBef>
                <a:spcPct val="50000"/>
              </a:spcBef>
            </a:pPr>
            <a:r>
              <a:rPr lang="en-US" altLang="en-US">
                <a:solidFill>
                  <a:schemeClr val="bg1"/>
                </a:solidFill>
              </a:rPr>
              <a:t>E X H I B I T  9-7</a:t>
            </a:r>
          </a:p>
        </p:txBody>
      </p:sp>
      <p:graphicFrame>
        <p:nvGraphicFramePr>
          <p:cNvPr id="388100" name="Object 4">
            <a:extLst>
              <a:ext uri="{FF2B5EF4-FFF2-40B4-BE49-F238E27FC236}">
                <a16:creationId xmlns:a16="http://schemas.microsoft.com/office/drawing/2014/main" id="{9E29F56C-709F-EFE0-6BD9-7A4C58AAC468}"/>
              </a:ext>
            </a:extLst>
          </p:cNvPr>
          <p:cNvGraphicFramePr>
            <a:graphicFrameLocks noChangeAspect="1"/>
          </p:cNvGraphicFramePr>
          <p:nvPr>
            <p:extLst>
              <p:ext uri="{D42A27DB-BD31-4B8C-83A1-F6EECF244321}">
                <p14:modId xmlns:p14="http://schemas.microsoft.com/office/powerpoint/2010/main" val="4007050316"/>
              </p:ext>
            </p:extLst>
          </p:nvPr>
        </p:nvGraphicFramePr>
        <p:xfrm>
          <a:off x="2322514" y="2505075"/>
          <a:ext cx="6973887" cy="3971925"/>
        </p:xfrm>
        <a:graphic>
          <a:graphicData uri="http://schemas.openxmlformats.org/presentationml/2006/ole">
            <mc:AlternateContent xmlns:mc="http://schemas.openxmlformats.org/markup-compatibility/2006">
              <mc:Choice xmlns:v="urn:schemas-microsoft-com:vml" Requires="v">
                <p:oleObj name="Photo Editor Photo" r:id="rId3" imgW="6973273" imgH="3971429" progId="MSPhotoEd.3">
                  <p:embed/>
                </p:oleObj>
              </mc:Choice>
              <mc:Fallback>
                <p:oleObj name="Photo Editor Photo" r:id="rId3" imgW="6973273" imgH="3971429" progId="MSPhotoEd.3">
                  <p:embed/>
                  <p:pic>
                    <p:nvPicPr>
                      <p:cNvPr id="388100" name="Object 4">
                        <a:extLst>
                          <a:ext uri="{FF2B5EF4-FFF2-40B4-BE49-F238E27FC236}">
                            <a16:creationId xmlns:a16="http://schemas.microsoft.com/office/drawing/2014/main" id="{9E29F56C-709F-EFE0-6BD9-7A4C58AAC4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2514" y="2505075"/>
                        <a:ext cx="6973887" cy="397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cut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a:extLst>
              <a:ext uri="{FF2B5EF4-FFF2-40B4-BE49-F238E27FC236}">
                <a16:creationId xmlns:a16="http://schemas.microsoft.com/office/drawing/2014/main" id="{EC2E8CB4-5464-679C-4E1C-1229B8AF46A0}"/>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Decision Making </a:t>
            </a:r>
          </a:p>
        </p:txBody>
      </p:sp>
      <p:sp>
        <p:nvSpPr>
          <p:cNvPr id="390147" name="Rectangle 3">
            <a:extLst>
              <a:ext uri="{FF2B5EF4-FFF2-40B4-BE49-F238E27FC236}">
                <a16:creationId xmlns:a16="http://schemas.microsoft.com/office/drawing/2014/main" id="{8D4BC0C9-EF84-E421-878A-B2520B9170D2}"/>
              </a:ext>
            </a:extLst>
          </p:cNvPr>
          <p:cNvSpPr>
            <a:spLocks noGrp="1" noChangeArrowheads="1"/>
          </p:cNvSpPr>
          <p:nvPr>
            <p:ph type="body" idx="1"/>
          </p:nvPr>
        </p:nvSpPr>
        <p:spPr/>
        <p:txBody>
          <a:bodyPr/>
          <a:lstStyle/>
          <a:p>
            <a:pPr algn="just">
              <a:lnSpc>
                <a:spcPct val="150000"/>
              </a:lnSpc>
              <a:spcBef>
                <a:spcPct val="50000"/>
              </a:spcBef>
              <a:buFont typeface="Wingdings" panose="05000000000000000000" pitchFamily="2" charset="2"/>
              <a:buNone/>
            </a:pPr>
            <a:r>
              <a:rPr lang="en-US" altLang="en-US" dirty="0">
                <a:solidFill>
                  <a:srgbClr val="0000FF"/>
                </a:solidFill>
                <a:latin typeface="Times New Roman" panose="02020603050405020304" pitchFamily="18" charset="0"/>
                <a:cs typeface="Times New Roman" panose="02020603050405020304" pitchFamily="18" charset="0"/>
              </a:rPr>
              <a:t>Decision-making</a:t>
            </a:r>
          </a:p>
          <a:p>
            <a:pPr lvl="1" algn="just">
              <a:lnSpc>
                <a:spcPct val="150000"/>
              </a:lnSpc>
              <a:spcBef>
                <a:spcPct val="50000"/>
              </a:spcBef>
            </a:pPr>
            <a:r>
              <a:rPr lang="en-US" altLang="en-US" b="1" dirty="0">
                <a:solidFill>
                  <a:schemeClr val="tx1"/>
                </a:solidFill>
                <a:latin typeface="Times New Roman" panose="02020603050405020304" pitchFamily="18" charset="0"/>
                <a:cs typeface="Times New Roman" panose="02020603050405020304" pitchFamily="18" charset="0"/>
              </a:rPr>
              <a:t>Large groups facilitate the pooling of information about complex tasks.</a:t>
            </a:r>
          </a:p>
          <a:p>
            <a:pPr lvl="1" algn="just">
              <a:lnSpc>
                <a:spcPct val="150000"/>
              </a:lnSpc>
              <a:spcBef>
                <a:spcPct val="50000"/>
              </a:spcBef>
            </a:pPr>
            <a:r>
              <a:rPr lang="en-US" altLang="en-US" b="1" dirty="0">
                <a:solidFill>
                  <a:schemeClr val="tx1"/>
                </a:solidFill>
                <a:latin typeface="Times New Roman" panose="02020603050405020304" pitchFamily="18" charset="0"/>
                <a:cs typeface="Times New Roman" panose="02020603050405020304" pitchFamily="18" charset="0"/>
              </a:rPr>
              <a:t>Smaller groups are better suited to coordinating and facilitating the implementation of complex tasks.</a:t>
            </a:r>
          </a:p>
          <a:p>
            <a:pPr lvl="1" algn="just">
              <a:lnSpc>
                <a:spcPct val="150000"/>
              </a:lnSpc>
              <a:spcBef>
                <a:spcPct val="50000"/>
              </a:spcBef>
            </a:pPr>
            <a:r>
              <a:rPr lang="en-US" altLang="en-US" b="1" dirty="0">
                <a:solidFill>
                  <a:schemeClr val="tx1"/>
                </a:solidFill>
                <a:latin typeface="Times New Roman" panose="02020603050405020304" pitchFamily="18" charset="0"/>
                <a:cs typeface="Times New Roman" panose="02020603050405020304" pitchFamily="18" charset="0"/>
              </a:rPr>
              <a:t>Simple, routine standardized tasks reduce the requirement that group processes be effective for the group to perform well.</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a:extLst>
              <a:ext uri="{FF2B5EF4-FFF2-40B4-BE49-F238E27FC236}">
                <a16:creationId xmlns:a16="http://schemas.microsoft.com/office/drawing/2014/main" id="{1353E44F-74BC-968C-76A7-04CFF7FCD2F2}"/>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Decision Making (cont’d)</a:t>
            </a:r>
          </a:p>
        </p:txBody>
      </p:sp>
      <p:sp>
        <p:nvSpPr>
          <p:cNvPr id="391171" name="Rectangle 3">
            <a:extLst>
              <a:ext uri="{FF2B5EF4-FFF2-40B4-BE49-F238E27FC236}">
                <a16:creationId xmlns:a16="http://schemas.microsoft.com/office/drawing/2014/main" id="{F0990846-DC2B-CA29-1109-FAB3EE53A822}"/>
              </a:ext>
            </a:extLst>
          </p:cNvPr>
          <p:cNvSpPr>
            <a:spLocks noGrp="1" noChangeArrowheads="1"/>
          </p:cNvSpPr>
          <p:nvPr>
            <p:ph type="body" sz="half" idx="1"/>
          </p:nvPr>
        </p:nvSpPr>
        <p:spPr>
          <a:xfrm>
            <a:off x="509588" y="1847850"/>
            <a:ext cx="5181600" cy="4351338"/>
          </a:xfrm>
        </p:spPr>
        <p:txBody>
          <a:bodyPr>
            <a:normAutofit/>
          </a:bodyPr>
          <a:lstStyle/>
          <a:p>
            <a:r>
              <a:rPr lang="en-US" altLang="en-US" sz="3200" dirty="0">
                <a:solidFill>
                  <a:srgbClr val="0000FF"/>
                </a:solidFill>
                <a:latin typeface="Times New Roman" panose="02020603050405020304" pitchFamily="18" charset="0"/>
                <a:cs typeface="Times New Roman" panose="02020603050405020304" pitchFamily="18" charset="0"/>
              </a:rPr>
              <a:t>Strengths</a:t>
            </a:r>
          </a:p>
          <a:p>
            <a:pPr lvl="1"/>
            <a:r>
              <a:rPr lang="en-US" altLang="en-US" sz="2800" dirty="0">
                <a:latin typeface="Times New Roman" panose="02020603050405020304" pitchFamily="18" charset="0"/>
                <a:cs typeface="Times New Roman" panose="02020603050405020304" pitchFamily="18" charset="0"/>
              </a:rPr>
              <a:t>More complete information</a:t>
            </a:r>
          </a:p>
          <a:p>
            <a:pPr lvl="1"/>
            <a:r>
              <a:rPr lang="en-US" altLang="en-US" sz="2800" dirty="0">
                <a:latin typeface="Times New Roman" panose="02020603050405020304" pitchFamily="18" charset="0"/>
                <a:cs typeface="Times New Roman" panose="02020603050405020304" pitchFamily="18" charset="0"/>
              </a:rPr>
              <a:t>Increased diversity of views</a:t>
            </a:r>
          </a:p>
          <a:p>
            <a:pPr lvl="1"/>
            <a:r>
              <a:rPr lang="en-US" altLang="en-US" sz="2800" dirty="0">
                <a:latin typeface="Times New Roman" panose="02020603050405020304" pitchFamily="18" charset="0"/>
                <a:cs typeface="Times New Roman" panose="02020603050405020304" pitchFamily="18" charset="0"/>
              </a:rPr>
              <a:t>Higher quality of decisions (more accuracy)</a:t>
            </a:r>
          </a:p>
          <a:p>
            <a:pPr lvl="1"/>
            <a:r>
              <a:rPr lang="en-US" altLang="en-US" sz="2800" dirty="0">
                <a:latin typeface="Times New Roman" panose="02020603050405020304" pitchFamily="18" charset="0"/>
                <a:cs typeface="Times New Roman" panose="02020603050405020304" pitchFamily="18" charset="0"/>
              </a:rPr>
              <a:t>Increased acceptance of solutions</a:t>
            </a:r>
          </a:p>
        </p:txBody>
      </p:sp>
      <p:sp>
        <p:nvSpPr>
          <p:cNvPr id="391172" name="Rectangle 4">
            <a:extLst>
              <a:ext uri="{FF2B5EF4-FFF2-40B4-BE49-F238E27FC236}">
                <a16:creationId xmlns:a16="http://schemas.microsoft.com/office/drawing/2014/main" id="{E43358EE-377A-9404-6482-DFB6CBFD7467}"/>
              </a:ext>
            </a:extLst>
          </p:cNvPr>
          <p:cNvSpPr>
            <a:spLocks noGrp="1" noChangeArrowheads="1"/>
          </p:cNvSpPr>
          <p:nvPr>
            <p:ph type="body" sz="half" idx="2"/>
          </p:nvPr>
        </p:nvSpPr>
        <p:spPr>
          <a:xfrm>
            <a:off x="6538914" y="1847850"/>
            <a:ext cx="5181600" cy="4351338"/>
          </a:xfrm>
        </p:spPr>
        <p:txBody>
          <a:bodyPr>
            <a:normAutofit/>
          </a:bodyPr>
          <a:lstStyle/>
          <a:p>
            <a:r>
              <a:rPr lang="en-US" altLang="en-US" sz="3200" dirty="0">
                <a:solidFill>
                  <a:srgbClr val="FF0000"/>
                </a:solidFill>
                <a:latin typeface="Times New Roman" panose="02020603050405020304" pitchFamily="18" charset="0"/>
                <a:cs typeface="Times New Roman" panose="02020603050405020304" pitchFamily="18" charset="0"/>
              </a:rPr>
              <a:t>Weaknesses</a:t>
            </a:r>
          </a:p>
          <a:p>
            <a:pPr lvl="1"/>
            <a:r>
              <a:rPr lang="en-US" altLang="en-US" sz="2800" dirty="0">
                <a:latin typeface="Times New Roman" panose="02020603050405020304" pitchFamily="18" charset="0"/>
                <a:cs typeface="Times New Roman" panose="02020603050405020304" pitchFamily="18" charset="0"/>
              </a:rPr>
              <a:t>More time consuming (slower)</a:t>
            </a:r>
          </a:p>
          <a:p>
            <a:pPr lvl="1"/>
            <a:r>
              <a:rPr lang="en-US" altLang="en-US" sz="2800" dirty="0">
                <a:latin typeface="Times New Roman" panose="02020603050405020304" pitchFamily="18" charset="0"/>
                <a:cs typeface="Times New Roman" panose="02020603050405020304" pitchFamily="18" charset="0"/>
              </a:rPr>
              <a:t>Increased pressure to conform</a:t>
            </a:r>
          </a:p>
          <a:p>
            <a:pPr lvl="1"/>
            <a:r>
              <a:rPr lang="en-US" altLang="en-US" sz="2800" dirty="0">
                <a:latin typeface="Times New Roman" panose="02020603050405020304" pitchFamily="18" charset="0"/>
                <a:cs typeface="Times New Roman" panose="02020603050405020304" pitchFamily="18" charset="0"/>
              </a:rPr>
              <a:t>Domination by one or a few members</a:t>
            </a:r>
          </a:p>
          <a:p>
            <a:pPr lvl="1"/>
            <a:r>
              <a:rPr lang="en-US" altLang="en-US" sz="2800" dirty="0">
                <a:latin typeface="Times New Roman" panose="02020603050405020304" pitchFamily="18" charset="0"/>
                <a:cs typeface="Times New Roman" panose="02020603050405020304" pitchFamily="18" charset="0"/>
              </a:rPr>
              <a:t>Ambiguous responsibility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2">
            <a:extLst>
              <a:ext uri="{FF2B5EF4-FFF2-40B4-BE49-F238E27FC236}">
                <a16:creationId xmlns:a16="http://schemas.microsoft.com/office/drawing/2014/main" id="{FFAC3573-3CD4-4018-8B99-A68E48049FFC}"/>
              </a:ext>
            </a:extLst>
          </p:cNvPr>
          <p:cNvSpPr>
            <a:spLocks noGrp="1" noChangeArrowheads="1"/>
          </p:cNvSpPr>
          <p:nvPr>
            <p:ph type="title"/>
          </p:nvPr>
        </p:nvSpPr>
        <p:spPr>
          <a:ln/>
        </p:spPr>
        <p:txBody>
          <a:body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Decision Making (cont’d)</a:t>
            </a:r>
          </a:p>
        </p:txBody>
      </p:sp>
      <p:sp>
        <p:nvSpPr>
          <p:cNvPr id="483331" name="Line 3">
            <a:extLst>
              <a:ext uri="{FF2B5EF4-FFF2-40B4-BE49-F238E27FC236}">
                <a16:creationId xmlns:a16="http://schemas.microsoft.com/office/drawing/2014/main" id="{63027F92-01DF-D538-C979-11372053B9C8}"/>
              </a:ext>
            </a:extLst>
          </p:cNvPr>
          <p:cNvSpPr>
            <a:spLocks noChangeShapeType="1"/>
          </p:cNvSpPr>
          <p:nvPr/>
        </p:nvSpPr>
        <p:spPr bwMode="auto">
          <a:xfrm>
            <a:off x="635000" y="3629987"/>
            <a:ext cx="71374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83332" name="Text Box 4">
            <a:extLst>
              <a:ext uri="{FF2B5EF4-FFF2-40B4-BE49-F238E27FC236}">
                <a16:creationId xmlns:a16="http://schemas.microsoft.com/office/drawing/2014/main" id="{62C480BC-4D20-D712-1012-0C80FFB934A6}"/>
              </a:ext>
            </a:extLst>
          </p:cNvPr>
          <p:cNvSpPr txBox="1">
            <a:spLocks noChangeArrowheads="1"/>
          </p:cNvSpPr>
          <p:nvPr/>
        </p:nvSpPr>
        <p:spPr bwMode="auto">
          <a:xfrm>
            <a:off x="838199" y="1996231"/>
            <a:ext cx="1160144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dirty="0">
                <a:solidFill>
                  <a:srgbClr val="0000FF"/>
                </a:solidFill>
              </a:rPr>
              <a:t>Groupthink</a:t>
            </a:r>
          </a:p>
          <a:p>
            <a:pPr>
              <a:spcBef>
                <a:spcPct val="50000"/>
              </a:spcBef>
            </a:pPr>
            <a:r>
              <a:rPr lang="en-US" altLang="en-US" sz="2400" dirty="0">
                <a:latin typeface="Tahoma" panose="020B0604030504040204" pitchFamily="34" charset="0"/>
              </a:rPr>
              <a:t>Phenomenon in which the norm for consensus overrides the realistic appraisal of alternative course of action.</a:t>
            </a:r>
          </a:p>
        </p:txBody>
      </p:sp>
      <p:sp>
        <p:nvSpPr>
          <p:cNvPr id="483333" name="Text Box 5">
            <a:extLst>
              <a:ext uri="{FF2B5EF4-FFF2-40B4-BE49-F238E27FC236}">
                <a16:creationId xmlns:a16="http://schemas.microsoft.com/office/drawing/2014/main" id="{39EED216-7393-1687-8DA1-D8C67C86D7BC}"/>
              </a:ext>
            </a:extLst>
          </p:cNvPr>
          <p:cNvSpPr txBox="1">
            <a:spLocks noChangeArrowheads="1"/>
          </p:cNvSpPr>
          <p:nvPr/>
        </p:nvSpPr>
        <p:spPr bwMode="auto">
          <a:xfrm>
            <a:off x="838199" y="3629987"/>
            <a:ext cx="11077575"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dirty="0" err="1">
                <a:solidFill>
                  <a:srgbClr val="FF0000"/>
                </a:solidFill>
              </a:rPr>
              <a:t>Groupshift</a:t>
            </a:r>
            <a:endParaRPr lang="en-US" altLang="en-US" sz="2800" dirty="0">
              <a:solidFill>
                <a:srgbClr val="FF0000"/>
              </a:solidFill>
            </a:endParaRPr>
          </a:p>
          <a:p>
            <a:pPr>
              <a:spcBef>
                <a:spcPct val="50000"/>
              </a:spcBef>
            </a:pPr>
            <a:r>
              <a:rPr lang="en-US" altLang="en-US" sz="2400" dirty="0">
                <a:latin typeface="Tahoma" panose="020B0604030504040204" pitchFamily="34" charset="0"/>
              </a:rPr>
              <a:t>A change in decision risk between the group’s decision and the individual decision that member within the group would make; can be either toward conservatism or greater risk.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83331"/>
                                        </p:tgtEl>
                                        <p:attrNameLst>
                                          <p:attrName>style.visibility</p:attrName>
                                        </p:attrNameLst>
                                      </p:cBhvr>
                                      <p:to>
                                        <p:strVal val="visible"/>
                                      </p:to>
                                    </p:set>
                                    <p:animEffect transition="in" filter="wipe(up)">
                                      <p:cBhvr>
                                        <p:cTn id="7" dur="500"/>
                                        <p:tgtEl>
                                          <p:spTgt spid="483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a:extLst>
              <a:ext uri="{FF2B5EF4-FFF2-40B4-BE49-F238E27FC236}">
                <a16:creationId xmlns:a16="http://schemas.microsoft.com/office/drawing/2014/main" id="{0D8883BC-2C35-4B74-313A-0F984B068212}"/>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Decision-Making Techniques</a:t>
            </a:r>
          </a:p>
        </p:txBody>
      </p:sp>
      <p:sp>
        <p:nvSpPr>
          <p:cNvPr id="492547" name="Line 3">
            <a:extLst>
              <a:ext uri="{FF2B5EF4-FFF2-40B4-BE49-F238E27FC236}">
                <a16:creationId xmlns:a16="http://schemas.microsoft.com/office/drawing/2014/main" id="{021CFEF2-2623-7021-A0CE-1564F967A09D}"/>
              </a:ext>
            </a:extLst>
          </p:cNvPr>
          <p:cNvSpPr>
            <a:spLocks noChangeShapeType="1"/>
          </p:cNvSpPr>
          <p:nvPr/>
        </p:nvSpPr>
        <p:spPr bwMode="auto">
          <a:xfrm>
            <a:off x="409575" y="3929063"/>
            <a:ext cx="73914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2548" name="Text Box 4">
            <a:extLst>
              <a:ext uri="{FF2B5EF4-FFF2-40B4-BE49-F238E27FC236}">
                <a16:creationId xmlns:a16="http://schemas.microsoft.com/office/drawing/2014/main" id="{05743D87-AC5D-B198-3521-6D2451CD62B5}"/>
              </a:ext>
            </a:extLst>
          </p:cNvPr>
          <p:cNvSpPr txBox="1">
            <a:spLocks noChangeArrowheads="1"/>
          </p:cNvSpPr>
          <p:nvPr/>
        </p:nvSpPr>
        <p:spPr bwMode="auto">
          <a:xfrm>
            <a:off x="409575" y="2272772"/>
            <a:ext cx="8001000" cy="139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35000"/>
              </a:spcBef>
            </a:pPr>
            <a:r>
              <a:rPr lang="en-US" altLang="en-US" sz="2800" dirty="0">
                <a:solidFill>
                  <a:srgbClr val="FF0000"/>
                </a:solidFill>
              </a:rPr>
              <a:t>Interacting Groups</a:t>
            </a:r>
          </a:p>
          <a:p>
            <a:pPr>
              <a:spcBef>
                <a:spcPct val="35000"/>
              </a:spcBef>
            </a:pPr>
            <a:r>
              <a:rPr lang="en-US" altLang="en-US" sz="2400" dirty="0">
                <a:latin typeface="Tahoma" panose="020B0604030504040204" pitchFamily="34" charset="0"/>
              </a:rPr>
              <a:t>Typical groups, in which the members interact with each other face-to-face. </a:t>
            </a:r>
          </a:p>
        </p:txBody>
      </p:sp>
      <p:sp>
        <p:nvSpPr>
          <p:cNvPr id="492549" name="Text Box 5">
            <a:extLst>
              <a:ext uri="{FF2B5EF4-FFF2-40B4-BE49-F238E27FC236}">
                <a16:creationId xmlns:a16="http://schemas.microsoft.com/office/drawing/2014/main" id="{BB800761-81CF-C186-4A18-C463B468D40F}"/>
              </a:ext>
            </a:extLst>
          </p:cNvPr>
          <p:cNvSpPr txBox="1">
            <a:spLocks noChangeArrowheads="1"/>
          </p:cNvSpPr>
          <p:nvPr/>
        </p:nvSpPr>
        <p:spPr bwMode="auto">
          <a:xfrm>
            <a:off x="409575" y="4151341"/>
            <a:ext cx="7239000" cy="1760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35000"/>
              </a:spcBef>
            </a:pPr>
            <a:r>
              <a:rPr lang="en-US" altLang="en-US" sz="2800" dirty="0">
                <a:solidFill>
                  <a:srgbClr val="FF0000"/>
                </a:solidFill>
              </a:rPr>
              <a:t>Nominal Group Technique</a:t>
            </a:r>
          </a:p>
          <a:p>
            <a:pPr>
              <a:spcBef>
                <a:spcPct val="35000"/>
              </a:spcBef>
            </a:pPr>
            <a:r>
              <a:rPr lang="en-US" altLang="en-US" sz="2400" dirty="0">
                <a:latin typeface="Tahoma" panose="020B0604030504040204" pitchFamily="34" charset="0"/>
              </a:rPr>
              <a:t>A group decision-making method in which individual members meet face-to-face to pool their judgments in a systematic but independent fashion.</a:t>
            </a:r>
          </a:p>
        </p:txBody>
      </p:sp>
      <p:sp>
        <p:nvSpPr>
          <p:cNvPr id="492550" name="Line 6">
            <a:extLst>
              <a:ext uri="{FF2B5EF4-FFF2-40B4-BE49-F238E27FC236}">
                <a16:creationId xmlns:a16="http://schemas.microsoft.com/office/drawing/2014/main" id="{C8D92372-2120-7CC8-831A-4AD5D8328C89}"/>
              </a:ext>
            </a:extLst>
          </p:cNvPr>
          <p:cNvSpPr>
            <a:spLocks noChangeShapeType="1"/>
          </p:cNvSpPr>
          <p:nvPr/>
        </p:nvSpPr>
        <p:spPr bwMode="auto">
          <a:xfrm>
            <a:off x="257175" y="6176964"/>
            <a:ext cx="73914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492551" name="Picture 7">
            <a:extLst>
              <a:ext uri="{FF2B5EF4-FFF2-40B4-BE49-F238E27FC236}">
                <a16:creationId xmlns:a16="http://schemas.microsoft.com/office/drawing/2014/main" id="{332EC71D-B0F6-0B40-3D43-0D7B41C0B3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1053" y="5131184"/>
            <a:ext cx="3493772" cy="15612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92547"/>
                                        </p:tgtEl>
                                        <p:attrNameLst>
                                          <p:attrName>style.visibility</p:attrName>
                                        </p:attrNameLst>
                                      </p:cBhvr>
                                      <p:to>
                                        <p:strVal val="visible"/>
                                      </p:to>
                                    </p:set>
                                    <p:animEffect transition="in" filter="wipe(up)">
                                      <p:cBhvr>
                                        <p:cTn id="7" dur="500"/>
                                        <p:tgtEl>
                                          <p:spTgt spid="492547"/>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492550"/>
                                        </p:tgtEl>
                                        <p:attrNameLst>
                                          <p:attrName>style.visibility</p:attrName>
                                        </p:attrNameLst>
                                      </p:cBhvr>
                                      <p:to>
                                        <p:strVal val="visible"/>
                                      </p:to>
                                    </p:set>
                                    <p:animEffect transition="in" filter="wipe(up)">
                                      <p:cBhvr>
                                        <p:cTn id="11" dur="500"/>
                                        <p:tgtEl>
                                          <p:spTgt spid="4925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2">
            <a:extLst>
              <a:ext uri="{FF2B5EF4-FFF2-40B4-BE49-F238E27FC236}">
                <a16:creationId xmlns:a16="http://schemas.microsoft.com/office/drawing/2014/main" id="{C69361C5-1D52-E786-3F72-786C81790F3F}"/>
              </a:ext>
            </a:extLst>
          </p:cNvPr>
          <p:cNvSpPr>
            <a:spLocks noGrp="1" noChangeArrowheads="1"/>
          </p:cNvSpPr>
          <p:nvPr>
            <p:ph type="title"/>
          </p:nvPr>
        </p:nvSpPr>
        <p:spPr>
          <a:ln/>
        </p:spPr>
        <p:txBody>
          <a:bodyPr/>
          <a:lstStyle/>
          <a:p>
            <a:pPr algn="ctr"/>
            <a:r>
              <a:rPr lang="da-DK"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Nominal Group Decision-making Technique</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96643" name="Rectangle 3">
            <a:extLst>
              <a:ext uri="{FF2B5EF4-FFF2-40B4-BE49-F238E27FC236}">
                <a16:creationId xmlns:a16="http://schemas.microsoft.com/office/drawing/2014/main" id="{C708E1BA-0235-4071-1BF3-7A37575F052E}"/>
              </a:ext>
            </a:extLst>
          </p:cNvPr>
          <p:cNvSpPr>
            <a:spLocks noGrp="1" noChangeArrowheads="1"/>
          </p:cNvSpPr>
          <p:nvPr>
            <p:ph type="body" idx="1"/>
          </p:nvPr>
        </p:nvSpPr>
        <p:spPr/>
        <p:txBody>
          <a:bodyPr>
            <a:noAutofit/>
          </a:bodyPr>
          <a:lstStyle/>
          <a:p>
            <a:pPr marL="457200" indent="-457200" algn="just">
              <a:buFont typeface="Wingdings" panose="05000000000000000000" pitchFamily="2" charset="2"/>
              <a:buAutoNum type="arabicPeriod"/>
            </a:pPr>
            <a:r>
              <a:rPr lang="da-DK" altLang="en-US" sz="2400" dirty="0">
                <a:latin typeface="Times New Roman" panose="02020603050405020304" pitchFamily="18" charset="0"/>
                <a:cs typeface="Times New Roman" panose="02020603050405020304" pitchFamily="18" charset="0"/>
              </a:rPr>
              <a:t>Members meet as a group but, before any discussion takes place, each member independently writes down his/her ideas on the problem.</a:t>
            </a:r>
          </a:p>
          <a:p>
            <a:pPr marL="457200" indent="-457200" algn="just">
              <a:buFont typeface="Wingdings" panose="05000000000000000000" pitchFamily="2" charset="2"/>
              <a:buAutoNum type="arabicPeriod"/>
            </a:pPr>
            <a:endParaRPr lang="da-DK" alt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AutoNum type="arabicPeriod"/>
            </a:pPr>
            <a:r>
              <a:rPr lang="da-DK" altLang="en-US" sz="2400" dirty="0">
                <a:latin typeface="Times New Roman" panose="02020603050405020304" pitchFamily="18" charset="0"/>
                <a:cs typeface="Times New Roman" panose="02020603050405020304" pitchFamily="18" charset="0"/>
              </a:rPr>
              <a:t>After this silent period, each member presents one idea to the group. Each member takes his/her turn, presenting a single idea until all ideas have been presented &amp; recorded. No discussion takes place untill all ideas have been recorded.</a:t>
            </a:r>
          </a:p>
          <a:p>
            <a:pPr marL="457200" indent="-457200" algn="just">
              <a:buFont typeface="Wingdings" panose="05000000000000000000" pitchFamily="2" charset="2"/>
              <a:buAutoNum type="arabicPeriod"/>
            </a:pPr>
            <a:endParaRPr lang="da-DK" alt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AutoNum type="arabicPeriod"/>
            </a:pPr>
            <a:r>
              <a:rPr lang="da-DK" altLang="en-US" sz="2400" dirty="0">
                <a:latin typeface="Times New Roman" panose="02020603050405020304" pitchFamily="18" charset="0"/>
                <a:cs typeface="Times New Roman" panose="02020603050405020304" pitchFamily="18" charset="0"/>
              </a:rPr>
              <a:t>The group now discusses the ideas for clarity &amp; evaluates them.</a:t>
            </a:r>
          </a:p>
          <a:p>
            <a:pPr marL="457200" indent="-457200" algn="just">
              <a:buFont typeface="Wingdings" panose="05000000000000000000" pitchFamily="2" charset="2"/>
              <a:buAutoNum type="arabicPeriod"/>
            </a:pPr>
            <a:endParaRPr lang="da-DK" alt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AutoNum type="arabicPeriod"/>
            </a:pPr>
            <a:r>
              <a:rPr lang="da-DK" altLang="en-US" sz="2400" dirty="0">
                <a:latin typeface="Times New Roman" panose="02020603050405020304" pitchFamily="18" charset="0"/>
                <a:cs typeface="Times New Roman" panose="02020603050405020304" pitchFamily="18" charset="0"/>
              </a:rPr>
              <a:t>Each member silently &amp; independently rank-orders the ideas. The idea with the highest aggregate ranking determines the final decision.</a:t>
            </a:r>
            <a:endParaRPr lang="en-US" alt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690" name="Rectangle 2">
            <a:extLst>
              <a:ext uri="{FF2B5EF4-FFF2-40B4-BE49-F238E27FC236}">
                <a16:creationId xmlns:a16="http://schemas.microsoft.com/office/drawing/2014/main" id="{9C530410-45A1-1E81-5C35-D4740B3B6462}"/>
              </a:ext>
            </a:extLst>
          </p:cNvPr>
          <p:cNvSpPr>
            <a:spLocks noGrp="1" noChangeArrowheads="1"/>
          </p:cNvSpPr>
          <p:nvPr>
            <p:ph type="title"/>
          </p:nvPr>
        </p:nvSpPr>
        <p:spPr>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Decision-Making Techniques</a:t>
            </a:r>
          </a:p>
        </p:txBody>
      </p:sp>
      <p:sp>
        <p:nvSpPr>
          <p:cNvPr id="498691" name="Line 3">
            <a:extLst>
              <a:ext uri="{FF2B5EF4-FFF2-40B4-BE49-F238E27FC236}">
                <a16:creationId xmlns:a16="http://schemas.microsoft.com/office/drawing/2014/main" id="{BA8F44D9-2F62-AC3C-192B-BECBB2C62D44}"/>
              </a:ext>
            </a:extLst>
          </p:cNvPr>
          <p:cNvSpPr>
            <a:spLocks noChangeShapeType="1"/>
          </p:cNvSpPr>
          <p:nvPr/>
        </p:nvSpPr>
        <p:spPr bwMode="auto">
          <a:xfrm>
            <a:off x="966787" y="4986338"/>
            <a:ext cx="6477000" cy="0"/>
          </a:xfrm>
          <a:prstGeom prst="line">
            <a:avLst/>
          </a:prstGeom>
          <a:noFill/>
          <a:ln w="38100">
            <a:solidFill>
              <a:srgbClr val="CC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8692" name="Text Box 4">
            <a:extLst>
              <a:ext uri="{FF2B5EF4-FFF2-40B4-BE49-F238E27FC236}">
                <a16:creationId xmlns:a16="http://schemas.microsoft.com/office/drawing/2014/main" id="{6036BC4B-9567-3BBD-2E5F-DB93F7453801}"/>
              </a:ext>
            </a:extLst>
          </p:cNvPr>
          <p:cNvSpPr txBox="1">
            <a:spLocks noChangeArrowheads="1"/>
          </p:cNvSpPr>
          <p:nvPr/>
        </p:nvSpPr>
        <p:spPr bwMode="auto">
          <a:xfrm>
            <a:off x="419100" y="5138738"/>
            <a:ext cx="10791825"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dirty="0">
                <a:solidFill>
                  <a:srgbClr val="FF0000"/>
                </a:solidFill>
                <a:latin typeface="Times New Roman" panose="02020603050405020304" pitchFamily="18" charset="0"/>
                <a:cs typeface="Times New Roman" panose="02020603050405020304" pitchFamily="18" charset="0"/>
              </a:rPr>
              <a:t>Electronic Meeting</a:t>
            </a:r>
          </a:p>
          <a:p>
            <a:pPr>
              <a:spcBef>
                <a:spcPct val="50000"/>
              </a:spcBef>
            </a:pPr>
            <a:r>
              <a:rPr lang="en-US" altLang="en-US" sz="2800" dirty="0">
                <a:latin typeface="Times New Roman" panose="02020603050405020304" pitchFamily="18" charset="0"/>
                <a:cs typeface="Times New Roman" panose="02020603050405020304" pitchFamily="18" charset="0"/>
              </a:rPr>
              <a:t>A meeting in which members interact on computers, allowing for anonymity of comments and aggregation of votes.</a:t>
            </a:r>
          </a:p>
        </p:txBody>
      </p:sp>
      <p:sp>
        <p:nvSpPr>
          <p:cNvPr id="498693" name="Text Box 5">
            <a:extLst>
              <a:ext uri="{FF2B5EF4-FFF2-40B4-BE49-F238E27FC236}">
                <a16:creationId xmlns:a16="http://schemas.microsoft.com/office/drawing/2014/main" id="{90DDDA52-1A5D-6336-9336-9889325A86DA}"/>
              </a:ext>
            </a:extLst>
          </p:cNvPr>
          <p:cNvSpPr txBox="1">
            <a:spLocks noChangeArrowheads="1"/>
          </p:cNvSpPr>
          <p:nvPr/>
        </p:nvSpPr>
        <p:spPr bwMode="auto">
          <a:xfrm>
            <a:off x="419100" y="1425363"/>
            <a:ext cx="11596688" cy="356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35000"/>
              </a:spcBef>
            </a:pPr>
            <a:r>
              <a:rPr lang="en-US" altLang="en-US" sz="2800" dirty="0">
                <a:solidFill>
                  <a:srgbClr val="FF0000"/>
                </a:solidFill>
                <a:latin typeface="Times New Roman" panose="02020603050405020304" pitchFamily="18" charset="0"/>
                <a:cs typeface="Times New Roman" panose="02020603050405020304" pitchFamily="18" charset="0"/>
              </a:rPr>
              <a:t>Brainstorming</a:t>
            </a:r>
          </a:p>
          <a:p>
            <a:pPr>
              <a:spcBef>
                <a:spcPct val="35000"/>
              </a:spcBef>
            </a:pPr>
            <a:r>
              <a:rPr lang="en-US" altLang="en-US" sz="2800" dirty="0">
                <a:latin typeface="Times New Roman" panose="02020603050405020304" pitchFamily="18" charset="0"/>
                <a:cs typeface="Times New Roman" panose="02020603050405020304" pitchFamily="18" charset="0"/>
              </a:rPr>
              <a:t>An idea-generation process that specifically encourages all alternatives, while withholding any criticism of those alternatives.</a:t>
            </a:r>
          </a:p>
          <a:p>
            <a:pPr>
              <a:spcBef>
                <a:spcPct val="35000"/>
              </a:spcBef>
            </a:pPr>
            <a:r>
              <a:rPr lang="da-DK" altLang="en-US" sz="2800" dirty="0">
                <a:solidFill>
                  <a:srgbClr val="FF0000"/>
                </a:solidFill>
                <a:latin typeface="Times New Roman" panose="02020603050405020304" pitchFamily="18" charset="0"/>
                <a:cs typeface="Times New Roman" panose="02020603050405020304" pitchFamily="18" charset="0"/>
              </a:rPr>
              <a:t>Rules of Brainstorming:</a:t>
            </a:r>
          </a:p>
          <a:p>
            <a:pPr>
              <a:spcBef>
                <a:spcPct val="35000"/>
              </a:spcBef>
            </a:pPr>
            <a:r>
              <a:rPr lang="da-DK" altLang="en-US" sz="2800" dirty="0">
                <a:solidFill>
                  <a:srgbClr val="0000CC"/>
                </a:solidFill>
                <a:latin typeface="Times New Roman" panose="02020603050405020304" pitchFamily="18" charset="0"/>
                <a:cs typeface="Times New Roman" panose="02020603050405020304" pitchFamily="18" charset="0"/>
              </a:rPr>
              <a:t>Do not criticize ideas. Provide as many ideas as possible. Say all ideas that come to mind, no matter how wild. Combine &amp; improve ideas suggested by others.</a:t>
            </a:r>
            <a:endParaRPr lang="en-US" altLang="en-US" sz="2800"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98691"/>
                                        </p:tgtEl>
                                        <p:attrNameLst>
                                          <p:attrName>style.visibility</p:attrName>
                                        </p:attrNameLst>
                                      </p:cBhvr>
                                      <p:to>
                                        <p:strVal val="visible"/>
                                      </p:to>
                                    </p:set>
                                    <p:animEffect transition="in" filter="wipe(up)">
                                      <p:cBhvr>
                                        <p:cTn id="7" dur="500"/>
                                        <p:tgtEl>
                                          <p:spTgt spid="4986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Rectangle 2">
            <a:extLst>
              <a:ext uri="{FF2B5EF4-FFF2-40B4-BE49-F238E27FC236}">
                <a16:creationId xmlns:a16="http://schemas.microsoft.com/office/drawing/2014/main" id="{63AB727D-80CB-1D25-AE32-210C05D80EBC}"/>
              </a:ext>
            </a:extLst>
          </p:cNvPr>
          <p:cNvSpPr>
            <a:spLocks noGrp="1" noChangeArrowheads="1"/>
          </p:cNvSpPr>
          <p:nvPr>
            <p:ph type="title"/>
          </p:nvPr>
        </p:nvSpPr>
        <p:spPr>
          <a:xfrm>
            <a:off x="838200" y="90343"/>
            <a:ext cx="10515600" cy="1325563"/>
          </a:xfrm>
          <a:ln/>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Evaluating Group Effectiveness</a:t>
            </a:r>
          </a:p>
        </p:txBody>
      </p:sp>
      <p:sp>
        <p:nvSpPr>
          <p:cNvPr id="396292" name="Rectangle 4">
            <a:extLst>
              <a:ext uri="{FF2B5EF4-FFF2-40B4-BE49-F238E27FC236}">
                <a16:creationId xmlns:a16="http://schemas.microsoft.com/office/drawing/2014/main" id="{6E4ACCBD-B8F8-793B-6527-820EC8A0C17A}"/>
              </a:ext>
            </a:extLst>
          </p:cNvPr>
          <p:cNvSpPr>
            <a:spLocks noChangeArrowheads="1"/>
          </p:cNvSpPr>
          <p:nvPr/>
        </p:nvSpPr>
        <p:spPr bwMode="auto">
          <a:xfrm>
            <a:off x="1704975" y="1276062"/>
            <a:ext cx="8372475"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2862263" algn="l"/>
                <a:tab pos="4002088" algn="l"/>
                <a:tab pos="5486400" algn="l"/>
                <a:tab pos="6519863" algn="l"/>
              </a:tabLst>
              <a:defRPr sz="2400">
                <a:solidFill>
                  <a:schemeClr val="tx1"/>
                </a:solidFill>
                <a:latin typeface="Times New Roman" panose="02020603050405020304" pitchFamily="18" charset="0"/>
              </a:defRPr>
            </a:lvl1pPr>
            <a:lvl2pPr>
              <a:tabLst>
                <a:tab pos="2862263" algn="l"/>
                <a:tab pos="4002088" algn="l"/>
                <a:tab pos="5486400" algn="l"/>
                <a:tab pos="6519863" algn="l"/>
              </a:tabLst>
              <a:defRPr sz="2400">
                <a:solidFill>
                  <a:schemeClr val="tx1"/>
                </a:solidFill>
                <a:latin typeface="Times New Roman" panose="02020603050405020304" pitchFamily="18" charset="0"/>
              </a:defRPr>
            </a:lvl2pPr>
            <a:lvl3pPr>
              <a:tabLst>
                <a:tab pos="2862263" algn="l"/>
                <a:tab pos="4002088" algn="l"/>
                <a:tab pos="5486400" algn="l"/>
                <a:tab pos="6519863" algn="l"/>
              </a:tabLst>
              <a:defRPr sz="2400">
                <a:solidFill>
                  <a:schemeClr val="tx1"/>
                </a:solidFill>
                <a:latin typeface="Times New Roman" panose="02020603050405020304" pitchFamily="18" charset="0"/>
              </a:defRPr>
            </a:lvl3pPr>
            <a:lvl4pPr>
              <a:tabLst>
                <a:tab pos="2862263" algn="l"/>
                <a:tab pos="4002088" algn="l"/>
                <a:tab pos="5486400" algn="l"/>
                <a:tab pos="6519863" algn="l"/>
              </a:tabLst>
              <a:defRPr sz="2400">
                <a:solidFill>
                  <a:schemeClr val="tx1"/>
                </a:solidFill>
                <a:latin typeface="Times New Roman" panose="02020603050405020304" pitchFamily="18" charset="0"/>
              </a:defRPr>
            </a:lvl4pPr>
            <a:lvl5pPr>
              <a:tabLst>
                <a:tab pos="2862263" algn="l"/>
                <a:tab pos="4002088" algn="l"/>
                <a:tab pos="5486400" algn="l"/>
                <a:tab pos="6519863" algn="l"/>
              </a:tabLst>
              <a:defRPr sz="2400">
                <a:solidFill>
                  <a:schemeClr val="tx1"/>
                </a:solidFill>
                <a:latin typeface="Times New Roman" panose="02020603050405020304" pitchFamily="18" charset="0"/>
              </a:defRPr>
            </a:lvl5pPr>
            <a:lvl6pPr fontAlgn="base">
              <a:spcBef>
                <a:spcPct val="0"/>
              </a:spcBef>
              <a:spcAft>
                <a:spcPct val="0"/>
              </a:spcAft>
              <a:tabLst>
                <a:tab pos="2862263" algn="l"/>
                <a:tab pos="4002088" algn="l"/>
                <a:tab pos="5486400" algn="l"/>
                <a:tab pos="6519863" algn="l"/>
              </a:tabLst>
              <a:defRPr sz="2400">
                <a:solidFill>
                  <a:schemeClr val="tx1"/>
                </a:solidFill>
                <a:latin typeface="Times New Roman" panose="02020603050405020304" pitchFamily="18" charset="0"/>
              </a:defRPr>
            </a:lvl6pPr>
            <a:lvl7pPr fontAlgn="base">
              <a:spcBef>
                <a:spcPct val="0"/>
              </a:spcBef>
              <a:spcAft>
                <a:spcPct val="0"/>
              </a:spcAft>
              <a:tabLst>
                <a:tab pos="2862263" algn="l"/>
                <a:tab pos="4002088" algn="l"/>
                <a:tab pos="5486400" algn="l"/>
                <a:tab pos="6519863" algn="l"/>
              </a:tabLst>
              <a:defRPr sz="2400">
                <a:solidFill>
                  <a:schemeClr val="tx1"/>
                </a:solidFill>
                <a:latin typeface="Times New Roman" panose="02020603050405020304" pitchFamily="18" charset="0"/>
              </a:defRPr>
            </a:lvl7pPr>
            <a:lvl8pPr fontAlgn="base">
              <a:spcBef>
                <a:spcPct val="0"/>
              </a:spcBef>
              <a:spcAft>
                <a:spcPct val="0"/>
              </a:spcAft>
              <a:tabLst>
                <a:tab pos="2862263" algn="l"/>
                <a:tab pos="4002088" algn="l"/>
                <a:tab pos="5486400" algn="l"/>
                <a:tab pos="6519863" algn="l"/>
              </a:tabLst>
              <a:defRPr sz="2400">
                <a:solidFill>
                  <a:schemeClr val="tx1"/>
                </a:solidFill>
                <a:latin typeface="Times New Roman" panose="02020603050405020304" pitchFamily="18" charset="0"/>
              </a:defRPr>
            </a:lvl8pPr>
            <a:lvl9pPr fontAlgn="base">
              <a:spcBef>
                <a:spcPct val="0"/>
              </a:spcBef>
              <a:spcAft>
                <a:spcPct val="0"/>
              </a:spcAft>
              <a:tabLst>
                <a:tab pos="2862263" algn="l"/>
                <a:tab pos="4002088" algn="l"/>
                <a:tab pos="5486400" algn="l"/>
                <a:tab pos="6519863" algn="l"/>
              </a:tabLs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		   </a:t>
            </a:r>
            <a:r>
              <a:rPr lang="en-US" altLang="en-US" sz="1800" b="1" dirty="0">
                <a:solidFill>
                  <a:srgbClr val="000000"/>
                </a:solidFill>
                <a:cs typeface="Times New Roman" panose="02020603050405020304" pitchFamily="18" charset="0"/>
              </a:rPr>
              <a:t>TYPE OF GROUP 	</a:t>
            </a:r>
            <a:r>
              <a:rPr lang="en-US" altLang="en-US" sz="1800" b="1" dirty="0">
                <a:cs typeface="Times New Roman" panose="02020603050405020304" pitchFamily="18" charset="0"/>
              </a:rPr>
              <a:t>		</a:t>
            </a:r>
          </a:p>
          <a:p>
            <a:pPr>
              <a:spcBef>
                <a:spcPct val="50000"/>
              </a:spcBef>
            </a:pPr>
            <a:r>
              <a:rPr lang="en-US" altLang="en-US" sz="1800" dirty="0">
                <a:solidFill>
                  <a:srgbClr val="000000"/>
                </a:solidFill>
                <a:cs typeface="Times New Roman" panose="02020603050405020304" pitchFamily="18" charset="0"/>
              </a:rPr>
              <a:t>Effectiveness Criteria 	Interacting 	Brainstorming 	Nominal 	Electronic 	</a:t>
            </a:r>
          </a:p>
          <a:p>
            <a:pPr>
              <a:spcBef>
                <a:spcPct val="50000"/>
              </a:spcBef>
            </a:pPr>
            <a:r>
              <a:rPr lang="en-US" altLang="en-US" sz="1800" dirty="0">
                <a:solidFill>
                  <a:srgbClr val="000000"/>
                </a:solidFill>
                <a:cs typeface="Times New Roman" panose="02020603050405020304" pitchFamily="18" charset="0"/>
              </a:rPr>
              <a:t>Number and quality of ideas 	Low 	Moderate 	High 	High</a:t>
            </a:r>
          </a:p>
          <a:p>
            <a:pPr>
              <a:spcBef>
                <a:spcPct val="50000"/>
              </a:spcBef>
            </a:pPr>
            <a:r>
              <a:rPr lang="en-US" altLang="en-US" sz="1800" dirty="0">
                <a:solidFill>
                  <a:srgbClr val="000000"/>
                </a:solidFill>
                <a:cs typeface="Times New Roman" panose="02020603050405020304" pitchFamily="18" charset="0"/>
              </a:rPr>
              <a:t>Social pressure 	High 	Low 	Moderate 	Low</a:t>
            </a:r>
          </a:p>
          <a:p>
            <a:pPr>
              <a:spcBef>
                <a:spcPct val="50000"/>
              </a:spcBef>
            </a:pPr>
            <a:r>
              <a:rPr lang="en-US" altLang="en-US" sz="1800" dirty="0">
                <a:solidFill>
                  <a:srgbClr val="000000"/>
                </a:solidFill>
                <a:cs typeface="Times New Roman" panose="02020603050405020304" pitchFamily="18" charset="0"/>
              </a:rPr>
              <a:t>Money costs 	Low 	Low 	Low 	High</a:t>
            </a:r>
          </a:p>
          <a:p>
            <a:pPr>
              <a:spcBef>
                <a:spcPct val="50000"/>
              </a:spcBef>
            </a:pPr>
            <a:r>
              <a:rPr lang="en-US" altLang="en-US" sz="1800" dirty="0">
                <a:solidFill>
                  <a:srgbClr val="000000"/>
                </a:solidFill>
                <a:cs typeface="Times New Roman" panose="02020603050405020304" pitchFamily="18" charset="0"/>
              </a:rPr>
              <a:t>Speed 	Moderate 	Moderate 	Moderate 	Moderate</a:t>
            </a:r>
          </a:p>
          <a:p>
            <a:pPr>
              <a:spcBef>
                <a:spcPct val="50000"/>
              </a:spcBef>
            </a:pPr>
            <a:r>
              <a:rPr lang="en-US" altLang="en-US" sz="1800" dirty="0">
                <a:solidFill>
                  <a:srgbClr val="000000"/>
                </a:solidFill>
                <a:cs typeface="Times New Roman" panose="02020603050405020304" pitchFamily="18" charset="0"/>
              </a:rPr>
              <a:t>Task orientation 	Low 	High 	High 	High</a:t>
            </a:r>
          </a:p>
          <a:p>
            <a:pPr>
              <a:spcBef>
                <a:spcPct val="50000"/>
              </a:spcBef>
            </a:pPr>
            <a:r>
              <a:rPr lang="en-US" altLang="en-US" sz="1800" dirty="0">
                <a:solidFill>
                  <a:srgbClr val="000000"/>
                </a:solidFill>
                <a:cs typeface="Times New Roman" panose="02020603050405020304" pitchFamily="18" charset="0"/>
              </a:rPr>
              <a:t>Potential for interpersonal </a:t>
            </a:r>
          </a:p>
          <a:p>
            <a:pPr>
              <a:spcBef>
                <a:spcPct val="50000"/>
              </a:spcBef>
            </a:pPr>
            <a:r>
              <a:rPr lang="en-US" altLang="en-US" sz="1800" dirty="0">
                <a:solidFill>
                  <a:srgbClr val="000000"/>
                </a:solidFill>
                <a:cs typeface="Times New Roman" panose="02020603050405020304" pitchFamily="18" charset="0"/>
              </a:rPr>
              <a:t>conflict	High 	Low 	Moderate 	Low</a:t>
            </a:r>
          </a:p>
          <a:p>
            <a:pPr>
              <a:spcBef>
                <a:spcPct val="50000"/>
              </a:spcBef>
            </a:pPr>
            <a:r>
              <a:rPr lang="en-US" altLang="en-US" sz="1800" dirty="0">
                <a:solidFill>
                  <a:srgbClr val="000000"/>
                </a:solidFill>
                <a:cs typeface="Times New Roman" panose="02020603050405020304" pitchFamily="18" charset="0"/>
              </a:rPr>
              <a:t>Commitment to solution 	High 	Not applicable 	Moderate 	Moderate</a:t>
            </a:r>
          </a:p>
          <a:p>
            <a:pPr>
              <a:spcBef>
                <a:spcPct val="50000"/>
              </a:spcBef>
            </a:pPr>
            <a:r>
              <a:rPr lang="en-US" altLang="en-US" sz="1800" dirty="0">
                <a:solidFill>
                  <a:srgbClr val="000000"/>
                </a:solidFill>
                <a:cs typeface="Times New Roman" panose="02020603050405020304" pitchFamily="18" charset="0"/>
              </a:rPr>
              <a:t>Development of 	High 	High 	Moderate 	Low</a:t>
            </a:r>
            <a:br>
              <a:rPr lang="en-US" altLang="en-US" sz="1800" dirty="0">
                <a:solidFill>
                  <a:srgbClr val="000000"/>
                </a:solidFill>
                <a:cs typeface="Times New Roman" panose="02020603050405020304" pitchFamily="18" charset="0"/>
              </a:rPr>
            </a:br>
            <a:r>
              <a:rPr lang="en-US" altLang="en-US" sz="1800" dirty="0">
                <a:solidFill>
                  <a:srgbClr val="000000"/>
                </a:solidFill>
                <a:cs typeface="Times New Roman" panose="02020603050405020304" pitchFamily="18" charset="0"/>
              </a:rPr>
              <a:t>group cohesiveness</a:t>
            </a:r>
          </a:p>
        </p:txBody>
      </p:sp>
      <p:sp>
        <p:nvSpPr>
          <p:cNvPr id="396293" name="Line 5">
            <a:extLst>
              <a:ext uri="{FF2B5EF4-FFF2-40B4-BE49-F238E27FC236}">
                <a16:creationId xmlns:a16="http://schemas.microsoft.com/office/drawing/2014/main" id="{52907270-DDC4-2160-0BE1-A01F6E669C68}"/>
              </a:ext>
            </a:extLst>
          </p:cNvPr>
          <p:cNvSpPr>
            <a:spLocks noChangeShapeType="1"/>
          </p:cNvSpPr>
          <p:nvPr/>
        </p:nvSpPr>
        <p:spPr bwMode="auto">
          <a:xfrm>
            <a:off x="1833563" y="1866899"/>
            <a:ext cx="7467600" cy="0"/>
          </a:xfrm>
          <a:prstGeom prst="line">
            <a:avLst/>
          </a:prstGeom>
          <a:noFill/>
          <a:ln w="381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96294" name="Line 6">
            <a:extLst>
              <a:ext uri="{FF2B5EF4-FFF2-40B4-BE49-F238E27FC236}">
                <a16:creationId xmlns:a16="http://schemas.microsoft.com/office/drawing/2014/main" id="{F8DB99CB-3724-71BE-3C37-8762FA467AD1}"/>
              </a:ext>
            </a:extLst>
          </p:cNvPr>
          <p:cNvSpPr>
            <a:spLocks noChangeShapeType="1"/>
          </p:cNvSpPr>
          <p:nvPr/>
        </p:nvSpPr>
        <p:spPr bwMode="auto">
          <a:xfrm>
            <a:off x="4652963" y="2530476"/>
            <a:ext cx="4648200" cy="0"/>
          </a:xfrm>
          <a:prstGeom prst="line">
            <a:avLst/>
          </a:prstGeom>
          <a:noFill/>
          <a:ln w="381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cut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5B7FB6-F68D-4798-8355-C6D3EDD7824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1950BE3-2AC2-4287-916C-2B5D84C0EFDA}">
  <ds:schemaRefs>
    <ds:schemaRef ds:uri="http://schemas.microsoft.com/sharepoint/v3/contenttype/forms"/>
  </ds:schemaRefs>
</ds:datastoreItem>
</file>

<file path=customXml/itemProps3.xml><?xml version="1.0" encoding="utf-8"?>
<ds:datastoreItem xmlns:ds="http://schemas.openxmlformats.org/officeDocument/2006/customXml" ds:itemID="{9122C2E8-98FF-4A15-BE32-99A34A26A5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726</TotalTime>
  <Words>2778</Words>
  <Application>Microsoft Office PowerPoint</Application>
  <PresentationFormat>Widescreen</PresentationFormat>
  <Paragraphs>353</Paragraphs>
  <Slides>41</Slides>
  <Notes>41</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50" baseType="lpstr">
      <vt:lpstr>Arial</vt:lpstr>
      <vt:lpstr>Calibri</vt:lpstr>
      <vt:lpstr>Calibri Light</vt:lpstr>
      <vt:lpstr>Tahoma</vt:lpstr>
      <vt:lpstr>Times New Roman</vt:lpstr>
      <vt:lpstr>Verdana</vt:lpstr>
      <vt:lpstr>Wingdings</vt:lpstr>
      <vt:lpstr>Office Theme</vt:lpstr>
      <vt:lpstr>Photo Editor Photo</vt:lpstr>
      <vt:lpstr>PowerPoint Presentation</vt:lpstr>
      <vt:lpstr>A Model of Group Formation and Development</vt:lpstr>
      <vt:lpstr>Defining and Classifying Groups</vt:lpstr>
      <vt:lpstr>Defining and Classifying Groups (cont’d)</vt:lpstr>
      <vt:lpstr>Why People Join Groups</vt:lpstr>
      <vt:lpstr>Why People Join Groups</vt:lpstr>
      <vt:lpstr>Why People form Groups Slide 1 of 2</vt:lpstr>
      <vt:lpstr>Why People form Groups Slide 2 of 2</vt:lpstr>
      <vt:lpstr>The Five-Stage Model of Group Development</vt:lpstr>
      <vt:lpstr>…Group Development (cont’d)</vt:lpstr>
      <vt:lpstr>The Five-Stage Model of Group Development</vt:lpstr>
      <vt:lpstr>The Five-Stage Model of Group Development</vt:lpstr>
      <vt:lpstr>…Group Development (cont’d)</vt:lpstr>
      <vt:lpstr>…Group Development (cont’d)</vt:lpstr>
      <vt:lpstr>…Group Development (cont’d)</vt:lpstr>
      <vt:lpstr>Stages of Group Development</vt:lpstr>
      <vt:lpstr>An Alternative Model: Temporary Groups with Deadlines</vt:lpstr>
      <vt:lpstr>The Punctuated-Equilibrium Model</vt:lpstr>
      <vt:lpstr>Group Development .... compared</vt:lpstr>
      <vt:lpstr>Group Properties</vt:lpstr>
      <vt:lpstr>Group Properties - Roles </vt:lpstr>
      <vt:lpstr>Group Properties - Roles (cont’d)</vt:lpstr>
      <vt:lpstr>Group Properties - Norms</vt:lpstr>
      <vt:lpstr>Common Class of Norms</vt:lpstr>
      <vt:lpstr>Group Properties – Common Classes of Norms </vt:lpstr>
      <vt:lpstr>Group Properties - Norms (cont’d)</vt:lpstr>
      <vt:lpstr>Typology of Deviant Workplace Behavior</vt:lpstr>
      <vt:lpstr>Group Properties - Status</vt:lpstr>
      <vt:lpstr>Group Properties - Status</vt:lpstr>
      <vt:lpstr>Group Properties - Size</vt:lpstr>
      <vt:lpstr>What causes Social Loafing effect?</vt:lpstr>
      <vt:lpstr>Group Properties - Cohesiveness</vt:lpstr>
      <vt:lpstr>Relationship Between Group Cohesiveness, Performance Norms, and Productivity</vt:lpstr>
      <vt:lpstr>Group Decision Making </vt:lpstr>
      <vt:lpstr>Group Decision Making (cont’d)</vt:lpstr>
      <vt:lpstr>Group Decision Making (cont’d)</vt:lpstr>
      <vt:lpstr>Group Decision-Making Techniques</vt:lpstr>
      <vt:lpstr>Nominal Group Decision-making Technique</vt:lpstr>
      <vt:lpstr>Group Decision-Making Techniques</vt:lpstr>
      <vt:lpstr>Evaluating Group Effectiveness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38</cp:revision>
  <dcterms:created xsi:type="dcterms:W3CDTF">2023-04-29T09:08:23Z</dcterms:created>
  <dcterms:modified xsi:type="dcterms:W3CDTF">2025-03-18T11:36:57Z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