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67" r:id="rId5"/>
  </p:sldMasterIdLst>
  <p:notesMasterIdLst>
    <p:notesMasterId r:id="rId46"/>
  </p:notesMasterIdLst>
  <p:sldIdLst>
    <p:sldId id="480" r:id="rId6"/>
    <p:sldId id="303" r:id="rId7"/>
    <p:sldId id="543" r:id="rId8"/>
    <p:sldId id="313" r:id="rId9"/>
    <p:sldId id="271" r:id="rId10"/>
    <p:sldId id="483" r:id="rId11"/>
    <p:sldId id="494" r:id="rId12"/>
    <p:sldId id="577" r:id="rId13"/>
    <p:sldId id="574" r:id="rId14"/>
    <p:sldId id="561" r:id="rId15"/>
    <p:sldId id="276" r:id="rId16"/>
    <p:sldId id="541" r:id="rId17"/>
    <p:sldId id="565" r:id="rId18"/>
    <p:sldId id="586" r:id="rId19"/>
    <p:sldId id="551" r:id="rId20"/>
    <p:sldId id="557" r:id="rId21"/>
    <p:sldId id="578" r:id="rId22"/>
    <p:sldId id="558" r:id="rId23"/>
    <p:sldId id="559" r:id="rId24"/>
    <p:sldId id="560" r:id="rId25"/>
    <p:sldId id="575" r:id="rId26"/>
    <p:sldId id="539" r:id="rId27"/>
    <p:sldId id="495" r:id="rId28"/>
    <p:sldId id="579" r:id="rId29"/>
    <p:sldId id="580" r:id="rId30"/>
    <p:sldId id="498" r:id="rId31"/>
    <p:sldId id="497" r:id="rId32"/>
    <p:sldId id="542" r:id="rId33"/>
    <p:sldId id="581" r:id="rId34"/>
    <p:sldId id="535" r:id="rId35"/>
    <p:sldId id="550" r:id="rId36"/>
    <p:sldId id="582" r:id="rId37"/>
    <p:sldId id="576" r:id="rId38"/>
    <p:sldId id="499" r:id="rId39"/>
    <p:sldId id="585" r:id="rId40"/>
    <p:sldId id="583" r:id="rId41"/>
    <p:sldId id="584" r:id="rId42"/>
    <p:sldId id="526" r:id="rId43"/>
    <p:sldId id="538" r:id="rId44"/>
    <p:sldId id="524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543"/>
            <p14:sldId id="313"/>
            <p14:sldId id="271"/>
            <p14:sldId id="483"/>
            <p14:sldId id="494"/>
            <p14:sldId id="577"/>
            <p14:sldId id="574"/>
            <p14:sldId id="561"/>
            <p14:sldId id="276"/>
            <p14:sldId id="541"/>
            <p14:sldId id="565"/>
            <p14:sldId id="586"/>
            <p14:sldId id="551"/>
            <p14:sldId id="557"/>
            <p14:sldId id="578"/>
            <p14:sldId id="558"/>
            <p14:sldId id="559"/>
            <p14:sldId id="560"/>
            <p14:sldId id="575"/>
            <p14:sldId id="539"/>
            <p14:sldId id="495"/>
            <p14:sldId id="579"/>
            <p14:sldId id="580"/>
            <p14:sldId id="498"/>
            <p14:sldId id="497"/>
            <p14:sldId id="542"/>
            <p14:sldId id="581"/>
            <p14:sldId id="535"/>
            <p14:sldId id="550"/>
            <p14:sldId id="582"/>
            <p14:sldId id="576"/>
            <p14:sldId id="499"/>
            <p14:sldId id="585"/>
            <p14:sldId id="583"/>
            <p14:sldId id="584"/>
            <p14:sldId id="526"/>
            <p14:sldId id="538"/>
            <p14:sldId id="524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3" d="100"/>
          <a:sy n="63" d="100"/>
        </p:scale>
        <p:origin x="783" y="3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viewProps" Target="viewProps.xml"/><Relationship Id="rId8" Type="http://schemas.openxmlformats.org/officeDocument/2006/relationships/slide" Target="slides/slide3.xml"/><Relationship Id="rId51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ima Mansour" userId="73138adcefa7569e" providerId="LiveId" clId="{540E8D48-D592-4E1A-8694-5DE21A5B9959}"/>
    <pc:docChg chg="modSld">
      <pc:chgData name="Shima Mansour" userId="73138adcefa7569e" providerId="LiveId" clId="{540E8D48-D592-4E1A-8694-5DE21A5B9959}" dt="2024-03-04T15:27:53.524" v="5" actId="2"/>
      <pc:docMkLst>
        <pc:docMk/>
      </pc:docMkLst>
      <pc:sldChg chg="modSp mod">
        <pc:chgData name="Shima Mansour" userId="73138adcefa7569e" providerId="LiveId" clId="{540E8D48-D592-4E1A-8694-5DE21A5B9959}" dt="2024-03-04T15:27:47.509" v="3" actId="2"/>
        <pc:sldMkLst>
          <pc:docMk/>
          <pc:sldMk cId="1420829067" sldId="539"/>
        </pc:sldMkLst>
        <pc:spChg chg="mod">
          <ac:chgData name="Shima Mansour" userId="73138adcefa7569e" providerId="LiveId" clId="{540E8D48-D592-4E1A-8694-5DE21A5B9959}" dt="2024-03-04T15:27:47.509" v="3" actId="2"/>
          <ac:spMkLst>
            <pc:docMk/>
            <pc:sldMk cId="1420829067" sldId="539"/>
            <ac:spMk id="6" creationId="{00000000-0000-0000-0000-000000000000}"/>
          </ac:spMkLst>
        </pc:spChg>
      </pc:sldChg>
      <pc:sldChg chg="modSp mod">
        <pc:chgData name="Shima Mansour" userId="73138adcefa7569e" providerId="LiveId" clId="{540E8D48-D592-4E1A-8694-5DE21A5B9959}" dt="2024-03-04T15:27:29.581" v="0" actId="2"/>
        <pc:sldMkLst>
          <pc:docMk/>
          <pc:sldMk cId="3594562907" sldId="541"/>
        </pc:sldMkLst>
        <pc:spChg chg="mod">
          <ac:chgData name="Shima Mansour" userId="73138adcefa7569e" providerId="LiveId" clId="{540E8D48-D592-4E1A-8694-5DE21A5B9959}" dt="2024-03-04T15:27:29.581" v="0" actId="2"/>
          <ac:spMkLst>
            <pc:docMk/>
            <pc:sldMk cId="3594562907" sldId="541"/>
            <ac:spMk id="48" creationId="{00000000-0000-0000-0000-000000000000}"/>
          </ac:spMkLst>
        </pc:spChg>
      </pc:sldChg>
      <pc:sldChg chg="modSp mod">
        <pc:chgData name="Shima Mansour" userId="73138adcefa7569e" providerId="LiveId" clId="{540E8D48-D592-4E1A-8694-5DE21A5B9959}" dt="2024-03-04T15:27:44.653" v="2" actId="2"/>
        <pc:sldMkLst>
          <pc:docMk/>
          <pc:sldMk cId="1138894600" sldId="551"/>
        </pc:sldMkLst>
        <pc:spChg chg="mod">
          <ac:chgData name="Shima Mansour" userId="73138adcefa7569e" providerId="LiveId" clId="{540E8D48-D592-4E1A-8694-5DE21A5B9959}" dt="2024-03-04T15:27:44.653" v="2" actId="2"/>
          <ac:spMkLst>
            <pc:docMk/>
            <pc:sldMk cId="1138894600" sldId="551"/>
            <ac:spMk id="48" creationId="{00000000-0000-0000-0000-000000000000}"/>
          </ac:spMkLst>
        </pc:spChg>
      </pc:sldChg>
      <pc:sldChg chg="modSp mod">
        <pc:chgData name="Shima Mansour" userId="73138adcefa7569e" providerId="LiveId" clId="{540E8D48-D592-4E1A-8694-5DE21A5B9959}" dt="2024-03-04T15:27:49.904" v="4" actId="2"/>
        <pc:sldMkLst>
          <pc:docMk/>
          <pc:sldMk cId="2041524206" sldId="579"/>
        </pc:sldMkLst>
        <pc:spChg chg="mod">
          <ac:chgData name="Shima Mansour" userId="73138adcefa7569e" providerId="LiveId" clId="{540E8D48-D592-4E1A-8694-5DE21A5B9959}" dt="2024-03-04T15:27:49.904" v="4" actId="2"/>
          <ac:spMkLst>
            <pc:docMk/>
            <pc:sldMk cId="2041524206" sldId="579"/>
            <ac:spMk id="31" creationId="{BAFA13D3-457A-1994-5A2C-E102C35649CA}"/>
          </ac:spMkLst>
        </pc:spChg>
      </pc:sldChg>
      <pc:sldChg chg="modSp mod">
        <pc:chgData name="Shima Mansour" userId="73138adcefa7569e" providerId="LiveId" clId="{540E8D48-D592-4E1A-8694-5DE21A5B9959}" dt="2024-03-04T15:27:53.524" v="5" actId="2"/>
        <pc:sldMkLst>
          <pc:docMk/>
          <pc:sldMk cId="2029154042" sldId="580"/>
        </pc:sldMkLst>
        <pc:spChg chg="mod">
          <ac:chgData name="Shima Mansour" userId="73138adcefa7569e" providerId="LiveId" clId="{540E8D48-D592-4E1A-8694-5DE21A5B9959}" dt="2024-03-04T15:27:53.524" v="5" actId="2"/>
          <ac:spMkLst>
            <pc:docMk/>
            <pc:sldMk cId="2029154042" sldId="580"/>
            <ac:spMk id="8" creationId="{582DC0C3-5CB7-82E0-A13B-B0266103A447}"/>
          </ac:spMkLst>
        </pc:spChg>
      </pc:sldChg>
      <pc:sldChg chg="modSp mod">
        <pc:chgData name="Shima Mansour" userId="73138adcefa7569e" providerId="LiveId" clId="{540E8D48-D592-4E1A-8694-5DE21A5B9959}" dt="2024-03-04T15:27:43.013" v="1" actId="2"/>
        <pc:sldMkLst>
          <pc:docMk/>
          <pc:sldMk cId="959693541" sldId="586"/>
        </pc:sldMkLst>
        <pc:spChg chg="mod">
          <ac:chgData name="Shima Mansour" userId="73138adcefa7569e" providerId="LiveId" clId="{540E8D48-D592-4E1A-8694-5DE21A5B9959}" dt="2024-03-04T15:27:43.013" v="1" actId="2"/>
          <ac:spMkLst>
            <pc:docMk/>
            <pc:sldMk cId="959693541" sldId="586"/>
            <ac:spMk id="24" creationId="{52CB405F-2015-7AF5-5C3F-9F45F90C385C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3/4/2024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69320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35063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72214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3F1A2F-0134-A246-9274-3ED79DF5F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5F90941-A21A-704D-D71F-64568EF65E2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33832F1-B0B7-824E-FD65-A2BCC96E4C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8A411-B95E-FC0E-C0FB-19C912CD7DD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17456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962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0876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4697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5316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0731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203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9219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3/4/2024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917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9723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268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8818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3597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5992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8740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9650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65310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69644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6981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31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17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0.xml"/><Relationship Id="rId16" Type="http://schemas.openxmlformats.org/officeDocument/2006/relationships/slideLayout" Target="../slideLayouts/slideLayout34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28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3/4/2024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3132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  <p:sldLayoutId id="2147483682" r:id="rId15"/>
    <p:sldLayoutId id="2147483683" r:id="rId16"/>
    <p:sldLayoutId id="2147483684" r:id="rId17"/>
  </p:sldLayoutIdLst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jp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7.jp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535580" y="2628482"/>
            <a:ext cx="5991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latin typeface="Alexandria" pitchFamily="2" charset="-78"/>
                <a:cs typeface="Alexandria" pitchFamily="2" charset="-78"/>
              </a:rPr>
              <a:t>أ. م. د. السيد عبدالرحمن علي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29283" y="2076304"/>
            <a:ext cx="54716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إدارة العلاقات العامة</a:t>
            </a:r>
            <a:endParaRPr lang="en-US" sz="20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566391" y="5921483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المحاضرة السادسة </a:t>
            </a:r>
            <a:endParaRPr lang="en-US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pic>
        <p:nvPicPr>
          <p:cNvPr id="3" name="صورة 2">
            <a:extLst>
              <a:ext uri="{FF2B5EF4-FFF2-40B4-BE49-F238E27FC236}">
                <a16:creationId xmlns:a16="http://schemas.microsoft.com/office/drawing/2014/main" id="{F473CBCF-ECD8-D045-43E8-16B898347B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0033" y="3145911"/>
            <a:ext cx="1524101" cy="26202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15953" y="-58058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7567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111953" y="3203723"/>
            <a:ext cx="25827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20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إدارة العلاقات العامة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992857" y="4180008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المحاضرة السادسة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5432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0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EG" sz="2000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أ. م. د. السيد عبدالرحمن علي</a:t>
            </a:r>
            <a:endParaRPr lang="en-US" sz="2000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Prepared 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4089400" y="1521606"/>
            <a:ext cx="7658100" cy="2285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08000" algn="justLow" rtl="1">
              <a:lnSpc>
                <a:spcPct val="150000"/>
              </a:lnSpc>
              <a:spcAft>
                <a:spcPts val="600"/>
              </a:spcAft>
              <a:defRPr/>
            </a:pPr>
            <a:r>
              <a:rPr lang="ar-SA" b="1" dirty="0">
                <a:latin typeface="Alexandria" pitchFamily="2" charset="-78"/>
                <a:cs typeface="Alexandria" pitchFamily="2" charset="-78"/>
              </a:rPr>
              <a:t>المحاضرة السابقة</a:t>
            </a:r>
            <a:r>
              <a:rPr lang="ar-EG" b="1" dirty="0">
                <a:latin typeface="Alexandria" pitchFamily="2" charset="-78"/>
                <a:cs typeface="Alexandria" pitchFamily="2" charset="-78"/>
              </a:rPr>
              <a:t>؛</a:t>
            </a:r>
            <a:r>
              <a:rPr lang="ar-SA" b="1" dirty="0">
                <a:latin typeface="Alexandria" pitchFamily="2" charset="-78"/>
                <a:cs typeface="Alexandria" pitchFamily="2" charset="-78"/>
              </a:rPr>
              <a:t> وظائف إدارة العلاقات العامة (</a:t>
            </a:r>
            <a:r>
              <a:rPr lang="ar-EG" b="1" dirty="0">
                <a:latin typeface="Alexandria" pitchFamily="2" charset="-78"/>
                <a:cs typeface="Alexandria" pitchFamily="2" charset="-78"/>
              </a:rPr>
              <a:t>2</a:t>
            </a:r>
            <a:r>
              <a:rPr lang="ar-SA" b="1" dirty="0">
                <a:latin typeface="Alexandria" pitchFamily="2" charset="-78"/>
                <a:cs typeface="Alexandria" pitchFamily="2" charset="-78"/>
              </a:rPr>
              <a:t>):</a:t>
            </a:r>
            <a:endParaRPr lang="ar-EG" b="1" dirty="0">
              <a:latin typeface="Alexandria" pitchFamily="2" charset="-78"/>
              <a:cs typeface="Alexandria" pitchFamily="2" charset="-78"/>
            </a:endParaRPr>
          </a:p>
          <a:p>
            <a:pPr indent="108000" algn="justLow" rtl="1">
              <a:lnSpc>
                <a:spcPct val="150000"/>
              </a:lnSpc>
              <a:spcAft>
                <a:spcPts val="600"/>
              </a:spcAft>
              <a:defRPr/>
            </a:pPr>
            <a:endParaRPr lang="ar-EG" sz="100" b="1" dirty="0">
              <a:latin typeface="Alexandria" pitchFamily="2" charset="-78"/>
              <a:cs typeface="Alexandria" pitchFamily="2" charset="-78"/>
            </a:endParaRPr>
          </a:p>
          <a:p>
            <a:pPr indent="108000" algn="justLow" rtl="1">
              <a:lnSpc>
                <a:spcPct val="150000"/>
              </a:lnSpc>
              <a:spcAft>
                <a:spcPts val="600"/>
              </a:spcAft>
              <a:defRPr/>
            </a:pPr>
            <a:r>
              <a:rPr lang="ar-SA" b="1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ar-EG" dirty="0">
                <a:latin typeface="Alexandria" pitchFamily="2" charset="-78"/>
                <a:cs typeface="Alexandria" pitchFamily="2" charset="-78"/>
              </a:rPr>
              <a:t>استهدفت</a:t>
            </a:r>
            <a:r>
              <a:rPr lang="ar-EG" b="1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المحاضرة </a:t>
            </a:r>
            <a:r>
              <a:rPr lang="ar-EG" sz="1600" dirty="0">
                <a:latin typeface="Alexandria" pitchFamily="2" charset="-78"/>
                <a:cs typeface="Alexandria" pitchFamily="2" charset="-78"/>
              </a:rPr>
              <a:t>السابقة استعراض النقاط الآتية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:</a:t>
            </a:r>
            <a:endParaRPr lang="ar-EG" sz="1600" dirty="0">
              <a:latin typeface="Alexandria" pitchFamily="2" charset="-78"/>
              <a:cs typeface="Alexandria" pitchFamily="2" charset="-78"/>
            </a:endParaRPr>
          </a:p>
          <a:p>
            <a:pPr indent="107950" algn="justLow" rtl="1">
              <a:lnSpc>
                <a:spcPct val="150000"/>
              </a:lnSpc>
              <a:spcBef>
                <a:spcPts val="300"/>
              </a:spcBef>
            </a:pPr>
            <a:r>
              <a:rPr lang="ar-EG" sz="1600" dirty="0">
                <a:latin typeface="Alexandria" pitchFamily="2" charset="-78"/>
                <a:cs typeface="Alexandria" pitchFamily="2" charset="-78"/>
              </a:rPr>
              <a:t>-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ar-EG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وظيفة </a:t>
            </a:r>
            <a:r>
              <a:rPr lang="ar-SA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الاتصال</a:t>
            </a:r>
            <a:r>
              <a:rPr lang="en-US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</a:t>
            </a:r>
            <a:r>
              <a:rPr lang="ar-EG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في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إدارة العلاقات العامة</a:t>
            </a:r>
            <a:r>
              <a:rPr lang="ar-SA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.</a:t>
            </a:r>
          </a:p>
          <a:p>
            <a:pPr indent="107950" algn="justLow" rtl="1">
              <a:lnSpc>
                <a:spcPct val="150000"/>
              </a:lnSpc>
              <a:spcBef>
                <a:spcPts val="300"/>
              </a:spcBef>
            </a:pPr>
            <a:r>
              <a:rPr lang="ar-SA" sz="16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- </a:t>
            </a:r>
            <a:r>
              <a:rPr lang="ar-EG" sz="16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وظيفة </a:t>
            </a:r>
            <a:r>
              <a:rPr lang="ar-SA" sz="16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التقييم</a:t>
            </a:r>
            <a:r>
              <a:rPr lang="ar-EG" sz="16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</a:t>
            </a:r>
            <a:r>
              <a:rPr lang="ar-EG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في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إدارة العلاقات العامة</a:t>
            </a:r>
            <a:r>
              <a:rPr lang="ar-SA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، </a:t>
            </a:r>
            <a:endParaRPr lang="ar-EG" sz="16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indent="108000" algn="justLow" rtl="1">
              <a:defRPr/>
            </a:pPr>
            <a:endParaRPr lang="ar-SA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40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3931920" y="1978810"/>
            <a:ext cx="7785463" cy="1712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08000" algn="justLow" rtl="1">
              <a:lnSpc>
                <a:spcPct val="150000"/>
              </a:lnSpc>
              <a:spcAft>
                <a:spcPts val="1800"/>
              </a:spcAft>
              <a:defRPr/>
            </a:pPr>
            <a:r>
              <a:rPr lang="ar-SA" b="1" dirty="0">
                <a:latin typeface="Alexandria" pitchFamily="2" charset="-78"/>
                <a:cs typeface="Alexandria" pitchFamily="2" charset="-78"/>
              </a:rPr>
              <a:t>أهداف المحاضرة الحالية؛ </a:t>
            </a:r>
            <a:r>
              <a:rPr lang="ar-SA" sz="1800" b="1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أدوار ومسئوليات (1):</a:t>
            </a:r>
            <a:endParaRPr lang="ar-EG" sz="1800" b="1" dirty="0">
              <a:solidFill>
                <a:srgbClr val="000000"/>
              </a:solidFill>
              <a:effectLst/>
              <a:ea typeface="Calibri" panose="020F0502020204030204" pitchFamily="34" charset="0"/>
              <a:cs typeface="Alexandria" pitchFamily="2" charset="-78"/>
            </a:endParaRPr>
          </a:p>
          <a:p>
            <a:pPr indent="108000" algn="justLow" rtl="1">
              <a:lnSpc>
                <a:spcPct val="150000"/>
              </a:lnSpc>
              <a:spcAft>
                <a:spcPts val="1800"/>
              </a:spcAft>
              <a:defRPr/>
            </a:pPr>
            <a:r>
              <a:rPr lang="ar-SA" b="1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تسعى المحاضرة الحالية إلى استعراض النقاط الآتية:</a:t>
            </a:r>
            <a:endParaRPr lang="ar-EG" sz="1600" dirty="0">
              <a:latin typeface="Alexandria" pitchFamily="2" charset="-78"/>
              <a:cs typeface="Alexandria" pitchFamily="2" charset="-78"/>
            </a:endParaRPr>
          </a:p>
          <a:p>
            <a:pPr indent="108000" algn="justLow" rtl="1">
              <a:lnSpc>
                <a:spcPct val="150000"/>
              </a:lnSpc>
              <a:spcAft>
                <a:spcPts val="1800"/>
              </a:spcAft>
              <a:defRPr/>
            </a:pPr>
            <a:r>
              <a:rPr lang="ar-EG" sz="1600" dirty="0">
                <a:solidFill>
                  <a:srgbClr val="000000"/>
                </a:solidFill>
                <a:ea typeface="Calibri" panose="020F0502020204030204" pitchFamily="34" charset="0"/>
                <a:cs typeface="Alexandria" pitchFamily="2" charset="-78"/>
              </a:rPr>
              <a:t>- </a:t>
            </a:r>
            <a:r>
              <a:rPr lang="ar-SA" sz="16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الأدوار والمسئوليات المتخصصة لإدارة العلاقات العامة</a:t>
            </a:r>
            <a:r>
              <a:rPr lang="ar-EG" sz="1600" dirty="0">
                <a:solidFill>
                  <a:srgbClr val="000000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.</a:t>
            </a:r>
            <a:endParaRPr lang="ar-SA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1954392"/>
            <a:ext cx="4937346" cy="3625109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66397" y="1074935"/>
            <a:ext cx="4942047" cy="3626858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798493" y="1039958"/>
            <a:ext cx="10574844" cy="4539544"/>
          </a:xfrm>
        </p:spPr>
      </p:pic>
      <p:sp>
        <p:nvSpPr>
          <p:cNvPr id="11" name="Rectangle 10"/>
          <p:cNvSpPr/>
          <p:nvPr/>
        </p:nvSpPr>
        <p:spPr>
          <a:xfrm>
            <a:off x="4976853" y="1040420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899"/>
            <a:ext cx="9385391" cy="8692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33"/>
          <p:cNvSpPr/>
          <p:nvPr/>
        </p:nvSpPr>
        <p:spPr>
          <a:xfrm>
            <a:off x="818662" y="4677589"/>
            <a:ext cx="5172901" cy="16537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lexandria" pitchFamily="2" charset="-78"/>
              </a:rPr>
              <a:t>أدوار </a:t>
            </a:r>
            <a:r>
              <a:rPr lang="ar-EG" b="1" dirty="0">
                <a:latin typeface="Calibri" panose="020F0502020204030204" pitchFamily="34" charset="0"/>
                <a:ea typeface="Calibri" panose="020F0502020204030204" pitchFamily="34" charset="0"/>
                <a:cs typeface="Alexandria" pitchFamily="2" charset="-78"/>
              </a:rPr>
              <a:t>إ</a:t>
            </a:r>
            <a:r>
              <a:rPr lang="ar-EG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lexandria" pitchFamily="2" charset="-78"/>
              </a:rPr>
              <a:t>دارة العلاقات العامة ومسئولياتها</a:t>
            </a:r>
            <a:r>
              <a:rPr lang="en-US" sz="1800" b="1" dirty="0">
                <a:effectLst/>
                <a:latin typeface="Alexandria" pitchFamily="2" charset="-78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lexandria" pitchFamily="2" charset="-78"/>
              </a:rPr>
              <a:t>تتعدد </a:t>
            </a:r>
            <a:r>
              <a:rPr lang="ar-EG" sz="1600" dirty="0">
                <a:latin typeface="Calibri" panose="020F0502020204030204" pitchFamily="34" charset="0"/>
                <a:ea typeface="Calibri" panose="020F0502020204030204" pitchFamily="34" charset="0"/>
                <a:cs typeface="Alexandria" pitchFamily="2" charset="-78"/>
              </a:rPr>
              <a:t>أدوار</a:t>
            </a:r>
            <a:r>
              <a:rPr lang="ar-EG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lexandria" pitchFamily="2" charset="-78"/>
              </a:rPr>
              <a:t> إدارة العلاقات العامة ومسئولياتها، ويمكن تحديد مجموعة منها ضمن المحاور الأساسية للتخصصات الوظيفية الثلاثة على النحو الآتي</a:t>
            </a:r>
            <a:r>
              <a:rPr lang="en-US" sz="1600" dirty="0">
                <a:effectLst/>
                <a:latin typeface="Alexandria" pitchFamily="2" charset="-78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288639" y="1208591"/>
            <a:ext cx="415851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r-EG" sz="20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الأدوار والمسئوليات المتخصصة</a:t>
            </a:r>
          </a:p>
          <a:p>
            <a:pPr algn="ctr"/>
            <a:r>
              <a:rPr lang="ar-EG" sz="20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لإدارة العلاقات العامة</a:t>
            </a:r>
            <a:endParaRPr lang="en-US" sz="20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949176" y="1139330"/>
            <a:ext cx="103921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1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الفصل</a:t>
            </a:r>
            <a:endParaRPr lang="en-US" sz="1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912458" y="1641597"/>
            <a:ext cx="11710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06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94266" y="1274902"/>
            <a:ext cx="10845801" cy="49276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88900" y="637007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558589" y="2082562"/>
            <a:ext cx="5558589" cy="2866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b="1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أ) الوظائف الإعلامية</a:t>
            </a:r>
            <a:r>
              <a:rPr lang="en-US" sz="1600" b="1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:</a:t>
            </a:r>
            <a:endParaRPr lang="en-US" sz="16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107950" indent="-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lexandria" pitchFamily="2" charset="-78"/>
              </a:rPr>
              <a:t>• </a:t>
            </a:r>
            <a:r>
              <a:rPr lang="ar-EG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توعية جمهور المنظمة بمخرجاتها (سلعة – خدمة ـ فكرة)، وكيفية الانتفاع بها أو الإسهام في تطويرها</a:t>
            </a:r>
            <a:r>
              <a:rPr lang="en-US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.</a:t>
            </a:r>
          </a:p>
          <a:p>
            <a:pPr marL="107950" indent="-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lexandria" pitchFamily="2" charset="-78"/>
              </a:rPr>
              <a:t>• </a:t>
            </a:r>
            <a:r>
              <a:rPr lang="ar-EG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تطوير تقنيات الأنشطة الإعلامية، بما يحقق مرونة التفاعل الإيجابي مع جمهور المنظمة</a:t>
            </a:r>
            <a:r>
              <a:rPr lang="en-US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.</a:t>
            </a:r>
          </a:p>
          <a:p>
            <a:pPr marL="107950" indent="-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lexandria" pitchFamily="2" charset="-78"/>
              </a:rPr>
              <a:t>• </a:t>
            </a:r>
            <a:r>
              <a:rPr lang="ar-EG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رفع كفاءة استخدام وسائل الاتصال المتاحة، بما يحسّن من العلاقات مع الجمهور، ويدفعها نحو اتجاهات إيجابية</a:t>
            </a:r>
            <a:r>
              <a:rPr lang="en-US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.</a:t>
            </a:r>
          </a:p>
        </p:txBody>
      </p:sp>
      <p:pic>
        <p:nvPicPr>
          <p:cNvPr id="5123" name="Picture 3" descr="D:\الفصل الأول 2024\Untitled-1_16669769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496" y="1468191"/>
            <a:ext cx="4195810" cy="4559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6256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499179" y="500900"/>
            <a:ext cx="9553122" cy="11679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/>
          <p:cNvSpPr/>
          <p:nvPr/>
        </p:nvSpPr>
        <p:spPr>
          <a:xfrm>
            <a:off x="7238514" y="9909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460500" y="1843996"/>
            <a:ext cx="6642100" cy="376691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765300" y="2111756"/>
            <a:ext cx="6184900" cy="32361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b="1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ب) وظائف الاستعلام</a:t>
            </a:r>
            <a:r>
              <a:rPr lang="en-US" sz="1600" b="1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:</a:t>
            </a:r>
            <a:endParaRPr lang="en-US" sz="16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107950" indent="-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lexandria" pitchFamily="2" charset="-78"/>
              </a:rPr>
              <a:t>• </a:t>
            </a:r>
            <a:r>
              <a:rPr lang="ar-EG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إجراء البحوث المسحية لجمهور المنظمة أو الرأي العام، وصولا إلى مؤشرات دقيقة عن مواقفها من المنظمة</a:t>
            </a:r>
            <a:r>
              <a:rPr lang="en-US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.</a:t>
            </a:r>
            <a:endParaRPr lang="ar-EG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lexandria" pitchFamily="2" charset="-78"/>
            </a:endParaRPr>
          </a:p>
          <a:p>
            <a:pPr marL="107950" indent="-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lexandria" pitchFamily="2" charset="-78"/>
              </a:rPr>
              <a:t>• </a:t>
            </a:r>
            <a:r>
              <a:rPr lang="ar-EG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تحليل مواقف الجمهور والرأي العام واتجاهاته، لتحديد الآثار المترتبة عليها، وسبل معالجة الجوانب السلبية منها، ودعم الإيجابية منها</a:t>
            </a:r>
            <a:r>
              <a:rPr lang="en-US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.</a:t>
            </a:r>
          </a:p>
          <a:p>
            <a:pPr marL="107950" indent="-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lexandria" pitchFamily="2" charset="-78"/>
              </a:rPr>
              <a:t>•</a:t>
            </a:r>
            <a:r>
              <a:rPr lang="ar-EG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تطوير تقنيات استيعاب متغيرات مواقف الجمهور (حاجاته ورغباته) والتحكم بها</a:t>
            </a:r>
            <a:r>
              <a:rPr lang="en-US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.</a:t>
            </a:r>
            <a:r>
              <a:rPr lang="ar-EG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150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0E129C-628E-182E-BB16-BDB89E61C1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93B7BA8D-CDB4-A042-DD21-3ADA8E6152DA}"/>
              </a:ext>
            </a:extLst>
          </p:cNvPr>
          <p:cNvSpPr/>
          <p:nvPr/>
        </p:nvSpPr>
        <p:spPr>
          <a:xfrm>
            <a:off x="2499179" y="500900"/>
            <a:ext cx="9553122" cy="11679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2CA6CF2-2DFC-EC3A-BF95-91BDA94E1FAD}"/>
              </a:ext>
            </a:extLst>
          </p:cNvPr>
          <p:cNvSpPr/>
          <p:nvPr/>
        </p:nvSpPr>
        <p:spPr>
          <a:xfrm>
            <a:off x="7275740" y="97900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CBE826B-B8D3-AB6E-D13E-1CA0A18B8FB5}"/>
              </a:ext>
            </a:extLst>
          </p:cNvPr>
          <p:cNvSpPr/>
          <p:nvPr/>
        </p:nvSpPr>
        <p:spPr>
          <a:xfrm>
            <a:off x="1651000" y="1837128"/>
            <a:ext cx="6604000" cy="367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FF6E5DB-E402-5562-11FD-45EB9E1AD620}"/>
              </a:ext>
            </a:extLst>
          </p:cNvPr>
          <p:cNvSpPr txBox="1"/>
          <p:nvPr/>
        </p:nvSpPr>
        <p:spPr>
          <a:xfrm>
            <a:off x="1860550" y="2128485"/>
            <a:ext cx="6184900" cy="2423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b="1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ج) وظائف التنسيق</a:t>
            </a:r>
            <a:r>
              <a:rPr lang="en-US" sz="1600" b="1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:</a:t>
            </a:r>
          </a:p>
          <a:p>
            <a:pPr marL="107950" indent="-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lexandria" pitchFamily="2" charset="-78"/>
              </a:rPr>
              <a:t>• </a:t>
            </a:r>
            <a:r>
              <a:rPr lang="ar-EG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ربط خطة إدارة العلاقات العامة مع خطط الإدارات الأخرى في إطار الخطة الشاملة للمنظمة</a:t>
            </a:r>
            <a:r>
              <a:rPr lang="en-US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.</a:t>
            </a:r>
          </a:p>
          <a:p>
            <a:pPr marL="107950" indent="-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lexandria" pitchFamily="2" charset="-78"/>
              </a:rPr>
              <a:t>• </a:t>
            </a:r>
            <a:r>
              <a:rPr lang="ar-EG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تصميم الهيكل التنظيمي لإدارة العلاقات العامة، بما يتفق مع موقعها في الهيكل التنظيمي، وينسجم مع بناء إدارة العلاقات العامة ووحدات الهيكل المختلفة </a:t>
            </a:r>
            <a:r>
              <a:rPr lang="ar-EG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lexandria" pitchFamily="2" charset="-78"/>
              </a:rPr>
              <a:t>(علي عجوة، 2008)</a:t>
            </a:r>
            <a:r>
              <a:rPr lang="ar-EG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lexandria" pitchFamily="2" charset="-78"/>
              </a:rPr>
              <a:t>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D2C3CD7-497F-01DB-B2B1-0C7E394A239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EDD5705-CED9-250F-9B46-BA16FA4452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127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4B493C-5CC2-5248-4EB9-89871453C2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F88BABA-65D7-8380-2F10-CC1C691E4C80}"/>
              </a:ext>
            </a:extLst>
          </p:cNvPr>
          <p:cNvSpPr/>
          <p:nvPr/>
        </p:nvSpPr>
        <p:spPr>
          <a:xfrm>
            <a:off x="6122194" y="1954392"/>
            <a:ext cx="4937346" cy="3625109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3E3FA87-4584-2AAD-0D77-7769B9673299}"/>
              </a:ext>
            </a:extLst>
          </p:cNvPr>
          <p:cNvSpPr/>
          <p:nvPr/>
        </p:nvSpPr>
        <p:spPr>
          <a:xfrm>
            <a:off x="1166397" y="1074935"/>
            <a:ext cx="4942047" cy="3626858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99B03996-7881-8F04-E669-6CF307E32F5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798493" y="1039958"/>
            <a:ext cx="10574844" cy="4539544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CCF55FF-FB79-0B06-86C0-B4EA8DA96B21}"/>
              </a:ext>
            </a:extLst>
          </p:cNvPr>
          <p:cNvSpPr/>
          <p:nvPr/>
        </p:nvSpPr>
        <p:spPr>
          <a:xfrm>
            <a:off x="2626178" y="500899"/>
            <a:ext cx="9385391" cy="8692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D30726B1-02E0-D077-6F86-4DD2CE227E40}"/>
              </a:ext>
            </a:extLst>
          </p:cNvPr>
          <p:cNvSpPr/>
          <p:nvPr/>
        </p:nvSpPr>
        <p:spPr>
          <a:xfrm>
            <a:off x="698500" y="4779189"/>
            <a:ext cx="5318463" cy="12844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lexandria" pitchFamily="2" charset="-78"/>
              </a:rPr>
              <a:t>أدوار ومسئوليات أخرى لإدارة العلاقات العامة</a:t>
            </a:r>
            <a:r>
              <a:rPr lang="en-US" sz="1800" b="1" dirty="0">
                <a:effectLst/>
                <a:latin typeface="Alexandria" pitchFamily="2" charset="-78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JO" sz="1600" dirty="0">
                <a:effectLst/>
                <a:ea typeface="Calibri" panose="020F0502020204030204" pitchFamily="34" charset="0"/>
                <a:cs typeface="Alexandria" pitchFamily="2" charset="-78"/>
              </a:rPr>
              <a:t>تتعدد</a:t>
            </a:r>
            <a:r>
              <a:rPr lang="ar-SA" sz="1600" dirty="0">
                <a:effectLst/>
                <a:ea typeface="Calibri" panose="020F0502020204030204" pitchFamily="34" charset="0"/>
                <a:cs typeface="Alexandria" pitchFamily="2" charset="-78"/>
              </a:rPr>
              <a:t> </a:t>
            </a:r>
            <a:r>
              <a:rPr lang="ar-SA" sz="16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الأدوار والمسئوليات المتخصصة لإدارة العلاقات العامة</a:t>
            </a:r>
            <a:r>
              <a:rPr lang="ar-EG" sz="16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 على النحو الآتي: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A8E39DA-6CCC-CC5F-4B26-668FFB7C3F9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F41C4DD-19E2-9A2D-F4AD-515D82798A3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26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499179" y="500900"/>
            <a:ext cx="9553122" cy="11679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663700" y="1564592"/>
            <a:ext cx="7600925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663700" y="2073656"/>
            <a:ext cx="7442200" cy="26513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تنمية العلاقة بالمجتمع.</a:t>
            </a:r>
            <a:endParaRPr lang="ar-EG" sz="16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lvl="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التخطيط والإدارة</a:t>
            </a:r>
            <a:r>
              <a:rPr lang="ar-EG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، ويتمثل هذا الدور في التنظيم والتنسيق والمراقبة والتقييم. </a:t>
            </a:r>
            <a:endParaRPr lang="en-US" sz="16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lvl="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توطيد العلاقة مع وسائل الإعلام.  </a:t>
            </a:r>
            <a:endParaRPr lang="en-US" sz="16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lvl="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- النشر.</a:t>
            </a:r>
            <a:endParaRPr lang="en-US" sz="16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lvl="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إنتاج وإصدار المطبوعات</a:t>
            </a:r>
            <a:r>
              <a:rPr lang="ar-EG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المختلفة</a:t>
            </a:r>
            <a:r>
              <a:rPr lang="ar-SA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.</a:t>
            </a:r>
            <a:endParaRPr lang="en-US" sz="16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lvl="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الرعاية</a:t>
            </a:r>
            <a:r>
              <a:rPr lang="ar-EG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بكل أشكالها وأنواعها</a:t>
            </a:r>
            <a:r>
              <a:rPr lang="ar-SA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.</a:t>
            </a:r>
            <a:endParaRPr lang="en-US" sz="16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00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889000" y="1685495"/>
            <a:ext cx="867410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153149" y="1635754"/>
            <a:ext cx="9662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041400" y="2003982"/>
            <a:ext cx="8375625" cy="3390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00" lvl="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تنمية العلاقة مع الجمهور الداخلي من خلال</a:t>
            </a:r>
            <a:r>
              <a:rPr lang="en-US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:</a:t>
            </a:r>
          </a:p>
          <a:p>
            <a:pPr marL="540000" lvl="0" indent="-180000" algn="justLow" rtl="1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"/>
            </a:pPr>
            <a:r>
              <a:rPr lang="ar-SA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إعلام موظفي المؤسسة بسياساتها واستراتيجياتها، ودورهم في تنفيذ هذه السياسات</a:t>
            </a:r>
            <a:r>
              <a:rPr lang="ar-EG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.</a:t>
            </a:r>
            <a:endParaRPr lang="en-US" sz="16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540000" lvl="0" indent="-180000" algn="justLow" rtl="1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"/>
            </a:pPr>
            <a:r>
              <a:rPr lang="ar-SA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الاهتمام بتدريب الموظفين والاعتناء بهم وبعائلاتهم من الناحية الصحية والترفيهية</a:t>
            </a:r>
            <a:r>
              <a:rPr lang="ar-EG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.</a:t>
            </a:r>
            <a:endParaRPr lang="en-US" sz="16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540000" lvl="0" indent="-180000" algn="justLow" rtl="1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"/>
            </a:pPr>
            <a:r>
              <a:rPr lang="ar-SA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إعلامهم بالتغييرات التسويقية، وما يترتب عنها من تغيير في السياسات والقرارات التسويقية للمؤسسة، ومساعدتهم على فهم واستيعاب هذه التغييرات وقبولها وتنفيذها</a:t>
            </a:r>
            <a:r>
              <a:rPr lang="en-US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.</a:t>
            </a:r>
          </a:p>
          <a:p>
            <a:pPr lvl="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تنمية العلاقة مع الجمهور المالي للمؤسسة.</a:t>
            </a:r>
            <a:endParaRPr lang="en-US" sz="1600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lvl="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إدارة الأزمات </a:t>
            </a:r>
            <a:r>
              <a:rPr lang="ar-SA" sz="12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(شيماء السيد سالم، 2006)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1841500" y="1685495"/>
            <a:ext cx="820420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153149" y="1635754"/>
            <a:ext cx="9662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413000" y="1963443"/>
            <a:ext cx="7467600" cy="3543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 كما تشتمل </a:t>
            </a:r>
            <a:r>
              <a:rPr lang="ar-SA" sz="16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الأدوار والمسئوليات المتخصصة لإدارة العلاقات العامة</a:t>
            </a:r>
            <a:r>
              <a:rPr lang="ar-EG" sz="16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 على:</a:t>
            </a:r>
          </a:p>
          <a:p>
            <a:pPr indent="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 - </a:t>
            </a:r>
            <a:r>
              <a:rPr lang="ar-SA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تصميم </a:t>
            </a:r>
            <a:r>
              <a:rPr lang="ar-EG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ال</a:t>
            </a:r>
            <a:r>
              <a:rPr lang="ar-SA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حملات الاتصال</a:t>
            </a:r>
            <a:r>
              <a:rPr lang="ar-EG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ية.</a:t>
            </a:r>
          </a:p>
          <a:p>
            <a:pPr indent="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كتابة النشرات الإخبارية والمحتويات الأخرى للأخبار</a:t>
            </a:r>
            <a:r>
              <a:rPr lang="ar-EG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  <a:p>
            <a:pPr indent="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العمل مع الصحافة</a:t>
            </a:r>
            <a:r>
              <a:rPr lang="ar-EG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  <a:p>
            <a:pPr indent="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ترتيب المقابلات للمتحدثين الرسميين للش</a:t>
            </a:r>
            <a:r>
              <a:rPr lang="ar-EG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ـر</a:t>
            </a:r>
            <a:r>
              <a:rPr lang="ar-SA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ك</a:t>
            </a:r>
            <a:r>
              <a:rPr lang="ar-EG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ة</a:t>
            </a:r>
            <a:r>
              <a:rPr lang="ar-EG" sz="1600" dirty="0"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  <a:p>
            <a:pPr indent="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كتابة الخطب لقادة الش</a:t>
            </a:r>
            <a:r>
              <a:rPr lang="ar-EG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ـرك</a:t>
            </a:r>
            <a:r>
              <a:rPr lang="ar-SA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ة، </a:t>
            </a:r>
            <a:endParaRPr lang="ar-EG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lexandria" pitchFamily="2" charset="-78"/>
            </a:endParaRPr>
          </a:p>
          <a:p>
            <a:pPr indent="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العمل كمتحدث</a:t>
            </a:r>
            <a:r>
              <a:rPr lang="ar-EG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 رسمي</a:t>
            </a:r>
            <a:r>
              <a:rPr lang="ar-SA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 باسم المنظمة</a:t>
            </a:r>
            <a:r>
              <a:rPr lang="ar-EG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  <a:p>
            <a:pPr indent="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إعداد </a:t>
            </a:r>
            <a:r>
              <a:rPr lang="ar-EG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وتجهيز </a:t>
            </a:r>
            <a:r>
              <a:rPr lang="ar-SA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العملاء للمؤتمرات الصحفية والمقابلات الإعلامية والخطب</a:t>
            </a:r>
            <a:r>
              <a:rPr lang="ar-EG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562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499179" y="500900"/>
            <a:ext cx="9553122" cy="11679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/>
          <p:cNvSpPr/>
          <p:nvPr/>
        </p:nvSpPr>
        <p:spPr>
          <a:xfrm>
            <a:off x="8582514" y="12195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435100" y="1577292"/>
            <a:ext cx="803910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435100" y="2020228"/>
            <a:ext cx="7937500" cy="3097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000" indent="-216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إدارة الاتصالات الداخلية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  <a:p>
            <a:pPr marL="180000" indent="-216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إدارة الأحداث الخاصة</a:t>
            </a:r>
            <a:r>
              <a:rPr lang="en-US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.</a:t>
            </a:r>
            <a:endParaRPr lang="ar-EG" sz="1600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180000" indent="-216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إدارة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الأنشطة التسويقية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مثل الوعي بالعلامة التجارية</a:t>
            </a:r>
            <a:r>
              <a:rPr lang="ar-EG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  <a:p>
            <a:pPr marL="107950" indent="-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تحديد ورسم سياسات المنظمة بما يتفق مع مصلحة الجمهور</a:t>
            </a:r>
            <a:r>
              <a:rPr lang="en-US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107950" indent="-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</a:t>
            </a:r>
            <a:r>
              <a:rPr lang="en-US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	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تنفيذ البرامج التي تهدف إلى كسب رضا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ء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الجمهور</a:t>
            </a:r>
            <a:r>
              <a:rPr lang="en-US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107950" indent="-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</a:t>
            </a:r>
            <a:r>
              <a:rPr lang="en-US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	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الحرص على تقديم الأعمال التي تحظى باحترام الجمهور</a:t>
            </a:r>
            <a:r>
              <a:rPr lang="ar-EG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</a:t>
            </a:r>
            <a:r>
              <a:rPr lang="ar-SA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وثق</a:t>
            </a:r>
            <a:r>
              <a:rPr lang="ar-EG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ته.</a:t>
            </a:r>
            <a:endParaRPr lang="en-US" sz="16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107950" indent="-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</a:t>
            </a:r>
            <a:r>
              <a:rPr lang="en-US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	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تحقيق المزيد من التعاون الخلاق والأداء الفعال باستخدام الإعلام المخطط</a:t>
            </a:r>
            <a:r>
              <a:rPr lang="en-US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ar-EG" sz="1600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287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1CDCE0-F46C-D828-A0CA-D91728F18A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A441EA96-3BC3-1809-1F0B-CF53B211FD62}"/>
              </a:ext>
            </a:extLst>
          </p:cNvPr>
          <p:cNvSpPr/>
          <p:nvPr/>
        </p:nvSpPr>
        <p:spPr>
          <a:xfrm>
            <a:off x="2499179" y="500900"/>
            <a:ext cx="9553122" cy="11679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D4D7AB3-BBEF-2B2D-EAC0-FB3191F856DE}"/>
              </a:ext>
            </a:extLst>
          </p:cNvPr>
          <p:cNvSpPr/>
          <p:nvPr/>
        </p:nvSpPr>
        <p:spPr>
          <a:xfrm>
            <a:off x="8582514" y="12195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BF50AA9-3D64-221D-D92D-02AA67F5760A}"/>
              </a:ext>
            </a:extLst>
          </p:cNvPr>
          <p:cNvSpPr/>
          <p:nvPr/>
        </p:nvSpPr>
        <p:spPr>
          <a:xfrm>
            <a:off x="1435100" y="1640792"/>
            <a:ext cx="8039100" cy="39976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2CB405F-2015-7AF5-5C3F-9F45F90C385C}"/>
              </a:ext>
            </a:extLst>
          </p:cNvPr>
          <p:cNvSpPr txBox="1"/>
          <p:nvPr/>
        </p:nvSpPr>
        <p:spPr>
          <a:xfrm>
            <a:off x="1435100" y="2274228"/>
            <a:ext cx="7937500" cy="26513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7950" indent="-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المشاركة في حل مشكلات المجتمع والبيئة المحيطة بالمنظمة</a:t>
            </a:r>
            <a:r>
              <a:rPr lang="en-US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</a:t>
            </a:r>
          </a:p>
          <a:p>
            <a:pPr marL="10795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المساهمة في تحقيق التنمية الاقتصادية والاجتماعية</a:t>
            </a:r>
            <a:r>
              <a:rPr lang="en-US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ar-EG" sz="1600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10795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-</a:t>
            </a:r>
            <a:r>
              <a:rPr lang="ar-SA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 كتابة محتوى موقع </a:t>
            </a:r>
            <a:r>
              <a:rPr lang="ar-EG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المنظمة على شبكة الإنترنت</a:t>
            </a:r>
            <a:r>
              <a:rPr lang="ar-SA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 ووسائل التواصل الاجتماعي</a:t>
            </a:r>
            <a:r>
              <a:rPr lang="ar-EG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0795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- التعامل مع </a:t>
            </a:r>
            <a:r>
              <a:rPr lang="ar-SA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جماعات الضغط.</a:t>
            </a:r>
            <a:endParaRPr lang="en-US" sz="16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10795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إعداد النش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ـر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ات الاعلامية التي تتعلق بنشاطات 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المنظمة</a:t>
            </a:r>
            <a:r>
              <a:rPr lang="en-US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10795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مساعدة وتشجيع الاتصال بين المستويات ال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إ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دارية (التنسيق)</a:t>
            </a:r>
            <a:r>
              <a:rPr lang="en-US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C8AF9D2-739B-1B7A-F24F-2BC170B2DDF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8CFF3E8-0D0A-71E3-D558-2220AF922E6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693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72795"/>
            <a:ext cx="906157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153149" y="1635754"/>
            <a:ext cx="9662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3901" y="2141243"/>
            <a:ext cx="8712199" cy="2943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795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</a:t>
            </a:r>
            <a:r>
              <a:rPr lang="en-US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	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تعريف 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العملاء (و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العاملين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)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بالمؤسسة وشرح رسالتها وأهدافها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بلغة مبسطة سهلة الفهم للجميع</a:t>
            </a:r>
            <a:r>
              <a:rPr lang="en-US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ar-EG" sz="1600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10795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تنسيق العمل بين الأقسام 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والوحدات التنظيمية،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ضمن الفرع الواحد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لتحقيق الانسجام بين الفرع وجماهيره الداخلية والخارجية</a:t>
            </a:r>
            <a:r>
              <a:rPr lang="en-US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10795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العمل كمستشار لأعضاء مجلس الإدارة وللمستويات ال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إ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دار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ية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العليا</a:t>
            </a:r>
            <a:r>
              <a:rPr lang="en-US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10795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تنظيم مقابلات المدير واستقبال الزوار بشكل لبق وحضاري</a:t>
            </a:r>
            <a:r>
              <a:rPr lang="en-US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10795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بحث وتحليل وتلخيص جميع المسائل التي تهم الإدارة ورفعها إليها</a:t>
            </a:r>
            <a:r>
              <a:rPr lang="en-US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894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524579" y="500900"/>
            <a:ext cx="94642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/>
          <p:cNvSpPr/>
          <p:nvPr/>
        </p:nvSpPr>
        <p:spPr>
          <a:xfrm>
            <a:off x="77062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3" y="1285192"/>
            <a:ext cx="7302538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270001" y="1734336"/>
            <a:ext cx="7111999" cy="32361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7950" indent="-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علاج مشكلات الإدارة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والعمل على مواجهة التحديات التي تشكل عقبة في سبيل التنمية الإدارية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وذلك على النحو 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الآتي</a:t>
            </a:r>
            <a:r>
              <a:rPr lang="en-US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:</a:t>
            </a:r>
            <a:endParaRPr lang="en-US" sz="16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540000" indent="-180340" algn="justLow" rtl="1">
              <a:lnSpc>
                <a:spcPct val="150000"/>
              </a:lnSpc>
              <a:spcAft>
                <a:spcPts val="600"/>
              </a:spcAft>
            </a:pPr>
            <a:r>
              <a:rPr lang="en-US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•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إبراز مظاهر القصور في القوانين واللوائح التي تعجز عن توفير المرونة لمواجهة الظروف المتغيرة والمتطورة</a:t>
            </a:r>
            <a:r>
              <a:rPr lang="en-US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540000" indent="-180340" algn="justLow" rtl="1">
              <a:lnSpc>
                <a:spcPct val="150000"/>
              </a:lnSpc>
              <a:spcAft>
                <a:spcPts val="600"/>
              </a:spcAft>
            </a:pPr>
            <a:r>
              <a:rPr lang="en-US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•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تشجيع الحلول الذاتية والمبادرات التي يقدمها بعض الإداريين للتغلب على المشكلات</a:t>
            </a:r>
            <a:r>
              <a:rPr lang="en-US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540000" indent="-180340" algn="justLow" rtl="1">
              <a:lnSpc>
                <a:spcPct val="150000"/>
              </a:lnSpc>
              <a:spcAft>
                <a:spcPts val="600"/>
              </a:spcAft>
            </a:pPr>
            <a:r>
              <a:rPr lang="en-US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•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تنشيط المناقشات الموضوعية الهادفة إلى تطوير الجهاز الإداري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وإعادة توزيع القوى العاملة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بما يتفق مع مصلحة العمل</a:t>
            </a:r>
            <a:r>
              <a:rPr lang="en-US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ar-EG" sz="1600" dirty="0"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212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81B05F-B94B-6671-AC11-2CD7CD6E32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7335748E-3883-6B93-57AB-A9890EA5E7B1}"/>
              </a:ext>
            </a:extLst>
          </p:cNvPr>
          <p:cNvSpPr/>
          <p:nvPr/>
        </p:nvSpPr>
        <p:spPr>
          <a:xfrm>
            <a:off x="2524579" y="500900"/>
            <a:ext cx="94642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0F1A7D2-C2F0-E7DD-EE61-CD327542FFF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F1DB32D-9352-7ED6-9D46-FC3A4A05F195}"/>
              </a:ext>
            </a:extLst>
          </p:cNvPr>
          <p:cNvSpPr/>
          <p:nvPr/>
        </p:nvSpPr>
        <p:spPr>
          <a:xfrm>
            <a:off x="1308100" y="1676400"/>
            <a:ext cx="7772399" cy="38964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004F1BE-981F-3825-CB2A-48AEFB234FB5}"/>
              </a:ext>
            </a:extLst>
          </p:cNvPr>
          <p:cNvSpPr txBox="1"/>
          <p:nvPr/>
        </p:nvSpPr>
        <p:spPr>
          <a:xfrm>
            <a:off x="1447800" y="1988336"/>
            <a:ext cx="7531100" cy="2943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7950" indent="-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إعداد الردود على الشكاوى في ضوء توجيهات المدير، مرفقة بالوثائق، وليس بالتسويف.</a:t>
            </a:r>
          </a:p>
          <a:p>
            <a:pPr marL="107950" indent="-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تقديم المساعدات الملائمة، في المناسبات المختلفة، لا سيما الإنسانية، باسم المدير.</a:t>
            </a:r>
          </a:p>
          <a:p>
            <a:pPr marL="10800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- </a:t>
            </a:r>
            <a:r>
              <a:rPr lang="ar-SA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المشاركة في المعارض وأحداث التسويق. </a:t>
            </a:r>
            <a:endParaRPr lang="ar-EG" sz="1600" dirty="0">
              <a:solidFill>
                <a:srgbClr val="333333"/>
              </a:solidFill>
              <a:effectLst/>
              <a:ea typeface="Calibri" panose="020F0502020204030204" pitchFamily="34" charset="0"/>
              <a:cs typeface="Alexandria" pitchFamily="2" charset="-78"/>
            </a:endParaRPr>
          </a:p>
          <a:p>
            <a:pPr marL="10800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-</a:t>
            </a:r>
            <a:r>
              <a:rPr lang="ar-EG" sz="1600" b="1" dirty="0">
                <a:latin typeface="Calibri" panose="020F0502020204030204" pitchFamily="34" charset="0"/>
                <a:ea typeface="Calibri" panose="020F0502020204030204" pitchFamily="34" charset="0"/>
                <a:cs typeface="Alexandria" pitchFamily="2" charset="-78"/>
              </a:rPr>
              <a:t> </a:t>
            </a:r>
            <a:r>
              <a:rPr lang="ar-SA" sz="1600" dirty="0">
                <a:solidFill>
                  <a:srgbClr val="333333"/>
                </a:solidFill>
                <a:ea typeface="Calibri" panose="020F0502020204030204" pitchFamily="34" charset="0"/>
                <a:cs typeface="Alexandria" pitchFamily="2" charset="-78"/>
              </a:rPr>
              <a:t>تنسيق المؤتمرات والجولات الإعلامية.</a:t>
            </a:r>
            <a:endParaRPr lang="ar-EG" sz="1600" dirty="0">
              <a:solidFill>
                <a:srgbClr val="333333"/>
              </a:solidFill>
              <a:ea typeface="Calibri" panose="020F0502020204030204" pitchFamily="34" charset="0"/>
              <a:cs typeface="Alexandria" pitchFamily="2" charset="-78"/>
            </a:endParaRPr>
          </a:p>
          <a:p>
            <a:pPr marL="107950" indent="-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</a:t>
            </a:r>
            <a:r>
              <a:rPr lang="en-US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	</a:t>
            </a:r>
            <a:r>
              <a:rPr lang="ar-SA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متابعة </a:t>
            </a:r>
            <a:r>
              <a:rPr lang="ar-EG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إ</a:t>
            </a:r>
            <a:r>
              <a:rPr lang="ar-SA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جراء</a:t>
            </a:r>
            <a:r>
              <a:rPr lang="ar-EG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ات</a:t>
            </a:r>
            <a:r>
              <a:rPr lang="ar-SA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سفر الموفدين من العاملين بمهمات رسمية خارج </a:t>
            </a:r>
            <a:r>
              <a:rPr lang="ar-EG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الدولة</a:t>
            </a:r>
            <a:r>
              <a:rPr lang="en-US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357896A-2368-D241-BF1E-219459F6D9C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67D2963-090C-8C28-CF03-CEC01D2A4BA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085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524579" y="500900"/>
            <a:ext cx="94642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3" y="1285192"/>
            <a:ext cx="7620038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562100" y="1874036"/>
            <a:ext cx="7061200" cy="2943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7950" indent="-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</a:t>
            </a:r>
            <a:r>
              <a:rPr lang="en-US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	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إعداد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الكتب والمذكرات التي يطلبها المدير</a:t>
            </a:r>
            <a:r>
              <a:rPr lang="en-US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107950" indent="-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التحضير للمؤتمرات والمنتديات المحلية والمركزية (مشاركات فعالة)</a:t>
            </a:r>
            <a:r>
              <a:rPr lang="en-US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r>
              <a:rPr lang="ar-EG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</a:t>
            </a:r>
          </a:p>
          <a:p>
            <a:pPr marL="107950" indent="-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</a:t>
            </a:r>
            <a:r>
              <a:rPr lang="ar-SA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تأمين التغطية الإعلامية المناسبة لكل أنشطة </a:t>
            </a:r>
            <a:r>
              <a:rPr lang="ar-EG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المنظمة</a:t>
            </a:r>
            <a:r>
              <a:rPr lang="en-US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ar-EG" sz="1600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107950" indent="-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تحليل المواد الاعلامية الواردة في وسائل الاعلام الورقي والإلكتروني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وتعقبها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و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إ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عداد الردود عليها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وتعميمها على العاملين للاطلاع</a:t>
            </a:r>
            <a:r>
              <a:rPr lang="en-US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107950" indent="-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</a:t>
            </a:r>
            <a:r>
              <a:rPr lang="en-US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	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القيام ب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إجراءات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الآداب العامة لجهة الأفراح والأحزان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وإرسال الزهور وبرقيات التعازي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وللمناسبات الدينية والاجتماعية والوطنية</a:t>
            </a:r>
            <a:r>
              <a:rPr lang="en-US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371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524579" y="500900"/>
            <a:ext cx="94642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/>
          <p:cNvSpPr/>
          <p:nvPr/>
        </p:nvSpPr>
        <p:spPr>
          <a:xfrm>
            <a:off x="75030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498600" y="1285192"/>
            <a:ext cx="656590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727200" y="1823236"/>
            <a:ext cx="6248400" cy="3159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7950" indent="-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</a:t>
            </a:r>
            <a:r>
              <a:rPr lang="en-US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	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إجراء عمليات قياس لاتجاهات الرأي العام حول توجهات وخدمات المؤسسة أو الفرع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 </a:t>
            </a:r>
            <a:r>
              <a:rPr lang="ar-EG" sz="1600" dirty="0">
                <a:solidFill>
                  <a:srgbClr val="202122"/>
                </a:solidFill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و</a:t>
            </a:r>
            <a:r>
              <a:rPr lang="ar-SA" sz="1600" dirty="0">
                <a:solidFill>
                  <a:srgbClr val="202122"/>
                </a:solidFill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تقويم </a:t>
            </a:r>
            <a:r>
              <a:rPr lang="ar-EG" sz="1600" dirty="0">
                <a:solidFill>
                  <a:srgbClr val="202122"/>
                </a:solidFill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تلك </a:t>
            </a:r>
            <a:r>
              <a:rPr lang="ar-SA" sz="1600" dirty="0">
                <a:solidFill>
                  <a:srgbClr val="202122"/>
                </a:solidFill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الاتجاهات</a:t>
            </a:r>
            <a:r>
              <a:rPr lang="ar-EG" sz="1600" dirty="0">
                <a:solidFill>
                  <a:srgbClr val="202122"/>
                </a:solidFill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، 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وكذلك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قياس رضا 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العملاء</a:t>
            </a:r>
            <a:r>
              <a:rPr lang="ar-EG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</a:t>
            </a:r>
            <a:endParaRPr lang="en-US" sz="16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107950" indent="-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استلام الشكاوى وإحالتها إلى الجهات ذات العلاقة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؛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ل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إ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عداد الرد والإجابة والمتابعة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والتأكد من 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تغذية 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المرتدة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حول قناعة الجهة الشاكية بالرد والإجابة</a:t>
            </a:r>
            <a:r>
              <a:rPr lang="en-US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ar-EG" sz="1600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107950" indent="-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التنسيق مع 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إدارات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العلاقات العامة 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وإدارات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التطوير في الجهات 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المختلفة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لتبادل الخبرات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والمعرفة</a:t>
            </a:r>
            <a:r>
              <a:rPr lang="en-US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226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524579" y="500900"/>
            <a:ext cx="94642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805892"/>
            <a:ext cx="8083563" cy="39829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320800" y="2191536"/>
            <a:ext cx="7823199" cy="32361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المشاركة الفعالة الواضحة في مختلف المناسبات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داخل المنظمة وخارجها؛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ل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إ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براز صورة 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المؤسسة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بشكل جيد</a:t>
            </a:r>
            <a:r>
              <a:rPr lang="en-US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ar-EG" sz="1600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10800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</a:t>
            </a:r>
            <a:r>
              <a:rPr lang="en-US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	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الدعوى إلى 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اجتماع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(لقاء)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شهري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لتهيئة 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جو 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صالح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للعمل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بين الموظفين والإدارة</a:t>
            </a:r>
            <a:r>
              <a:rPr lang="en-US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10800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مساعدة 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العملاء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على تكوين الرأي الح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ـر،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المبني على أسس من الواقع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من خلال تزويد العملاء بكل المعلومات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واطلاعه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م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على الوثائق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 مع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نش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ـ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ر بعض أدلة العمل في وسائل الاعلام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و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إ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رسالها إلى العملاء</a:t>
            </a:r>
            <a:r>
              <a:rPr lang="en-US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</a:t>
            </a:r>
          </a:p>
          <a:p>
            <a:pPr marL="10800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المساعدة 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في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تشكيل أفكار المنظمة حول ماهيتها، وما يجب عليها فعله، وما يريده ويتوقعه الجمهور منها.</a:t>
            </a:r>
            <a:endParaRPr lang="en-US" sz="16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516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3D5747-23CC-72F1-CC09-2C8AF48F62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5CD0049-FF51-7A5B-45D6-4B2C223D57D2}"/>
              </a:ext>
            </a:extLst>
          </p:cNvPr>
          <p:cNvSpPr/>
          <p:nvPr/>
        </p:nvSpPr>
        <p:spPr>
          <a:xfrm>
            <a:off x="6122194" y="1954392"/>
            <a:ext cx="4937346" cy="3625109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83DC004-81A4-6D93-6165-DB6E6D8C9806}"/>
              </a:ext>
            </a:extLst>
          </p:cNvPr>
          <p:cNvSpPr/>
          <p:nvPr/>
        </p:nvSpPr>
        <p:spPr>
          <a:xfrm>
            <a:off x="1166397" y="1074935"/>
            <a:ext cx="4942047" cy="3626858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CA9FF334-8944-5B0E-2DB2-67AC24975CE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798493" y="1039958"/>
            <a:ext cx="10574844" cy="4539544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5A0D845-4969-7D47-F12C-BA1E02B3A457}"/>
              </a:ext>
            </a:extLst>
          </p:cNvPr>
          <p:cNvSpPr/>
          <p:nvPr/>
        </p:nvSpPr>
        <p:spPr>
          <a:xfrm>
            <a:off x="2626178" y="500899"/>
            <a:ext cx="9385391" cy="8692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B2CA0810-A7AB-BB9E-A5D2-8EEC38E691C3}"/>
              </a:ext>
            </a:extLst>
          </p:cNvPr>
          <p:cNvSpPr/>
          <p:nvPr/>
        </p:nvSpPr>
        <p:spPr>
          <a:xfrm>
            <a:off x="844062" y="4766489"/>
            <a:ext cx="5172901" cy="16537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lexandria" pitchFamily="2" charset="-78"/>
              </a:rPr>
              <a:t>تابع أدوار إدارة العلاقات العامة </a:t>
            </a:r>
            <a:r>
              <a:rPr lang="ar-EG" b="1" dirty="0">
                <a:latin typeface="Calibri" panose="020F0502020204030204" pitchFamily="34" charset="0"/>
                <a:ea typeface="Calibri" panose="020F0502020204030204" pitchFamily="34" charset="0"/>
                <a:cs typeface="Alexandria" pitchFamily="2" charset="-78"/>
              </a:rPr>
              <a:t>ومسئولياتها</a:t>
            </a:r>
            <a:r>
              <a:rPr lang="en-US" sz="1800" b="1" dirty="0">
                <a:effectLst/>
                <a:latin typeface="Alexandria" pitchFamily="2" charset="-78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endParaRPr lang="ar-EG" sz="1800" b="1" dirty="0">
              <a:effectLst/>
              <a:latin typeface="Alexandria" pitchFamily="2" charset="-78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حيث إنه </a:t>
            </a:r>
            <a:r>
              <a:rPr lang="ar-SA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هناك تصنيفات عديدة للوظائف المنوطة بالعلاقات العامة والقائمين عليها، وفقا لطبيعة أنشطتها ونوع الجماهير المعنية بالتواصل معها</a:t>
            </a:r>
            <a:r>
              <a:rPr lang="ar-EG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... إلخ.</a:t>
            </a:r>
            <a:r>
              <a:rPr lang="ar-SA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 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190D369-C2CA-DC97-FF65-89A3621AD65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BA2C6F6-19B7-40E2-903C-60A7A5B7B7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664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73100" y="1626280"/>
            <a:ext cx="4805563" cy="31082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5633544" y="1550080"/>
            <a:ext cx="5424602" cy="3303863"/>
          </a:xfrm>
        </p:spPr>
      </p:pic>
      <p:sp>
        <p:nvSpPr>
          <p:cNvPr id="6" name="Rectangle 5"/>
          <p:cNvSpPr/>
          <p:nvPr/>
        </p:nvSpPr>
        <p:spPr>
          <a:xfrm>
            <a:off x="787399" y="1804079"/>
            <a:ext cx="4612581" cy="2638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800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الإدارة ال</a:t>
            </a:r>
            <a:r>
              <a:rPr lang="ar-EG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ا</a:t>
            </a:r>
            <a:r>
              <a:rPr lang="ar-SA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ستراتيجية</a:t>
            </a:r>
            <a:r>
              <a:rPr lang="ar-EG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، </a:t>
            </a:r>
            <a:r>
              <a:rPr lang="ar-SA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بصفته مستشارًا، يعمل ممارس العلاقات العامة في فريق الإدارة</a:t>
            </a:r>
            <a:r>
              <a:rPr lang="ar-EG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،</a:t>
            </a:r>
            <a:r>
              <a:rPr lang="ar-SA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 لمساعدة المنظمة على تطوير سياسات سليمة</a:t>
            </a:r>
            <a:r>
              <a:rPr lang="ar-EG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 صحيحة،</a:t>
            </a:r>
            <a:r>
              <a:rPr lang="ar-SA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 تخدم مصلحة الجمهور والمنظمة. </a:t>
            </a:r>
            <a:r>
              <a:rPr lang="ar-EG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و</a:t>
            </a:r>
            <a:r>
              <a:rPr lang="ar-SA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يقوم ممارس العلاقات العامة بدمج فهم اهتمامات الجمهور الرئيس</a:t>
            </a:r>
            <a:r>
              <a:rPr lang="ar-EG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 </a:t>
            </a:r>
            <a:r>
              <a:rPr lang="ar-SA" sz="1600" dirty="0"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ومواقف</a:t>
            </a:r>
            <a:r>
              <a:rPr lang="ar-EG" sz="1600" dirty="0"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ه</a:t>
            </a:r>
            <a:r>
              <a:rPr lang="ar-SA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lexandria" pitchFamily="2" charset="-78"/>
              </a:rPr>
              <a:t> في عملية صنع القرار الإداري في المنظمة.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829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4329133" y="2040240"/>
            <a:ext cx="6594681" cy="3159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200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إدارة القضايا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 و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يتضمن ذلك تحديد المشكلات والقضايا والاتجاهات ذات الصلة بالمنظمة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؛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ومن ثم تطوير وتنفيذ 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برامج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للتعامل معها. ويشمل ذلك دراسة 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قضايا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السياسة العامة التي تهم المنظمة.</a:t>
            </a:r>
            <a:endParaRPr lang="ar-EG" sz="1600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7200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إدارة السمعة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 وهي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تخطيط وتنفيذ السياسات والإجراءات والاستراتيجيات التي تثبت التزام المنظمة بالمس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ئ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ولية العامة والاجتماعية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والسلوك الأخلاقي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وهوية الشركة وسمعتها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لدى الجمهور الرئيس.</a:t>
            </a:r>
            <a:endParaRPr lang="ar-EG" sz="1600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7200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إدارة الاتصالات</a:t>
            </a:r>
            <a:r>
              <a:rPr lang="ar-EG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من خلال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تطوير أهداف الاتصالات التي تتماشى مع الأهداف العامة للمنظمة.</a:t>
            </a:r>
            <a:endParaRPr lang="ar-EG" sz="1600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25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1E8CAE-DD11-0D69-E667-1876A4E648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B41D83BE-6D75-FED1-3439-C63BD80181D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8423388D-5EF6-8234-D1BA-928E489BB6B4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F40F9EBB-F647-31D2-E906-ABD791ACE111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5F64B36-77F1-BC83-8207-21A2FDF34724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AFA13D3-457A-1994-5A2C-E102C35649CA}"/>
              </a:ext>
            </a:extLst>
          </p:cNvPr>
          <p:cNvSpPr txBox="1"/>
          <p:nvPr/>
        </p:nvSpPr>
        <p:spPr>
          <a:xfrm>
            <a:off x="4533900" y="2345040"/>
            <a:ext cx="6389914" cy="3159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إدارة المخاطـر، كعلاقات عامة وقائية، ويتضمن هذا الدور مساعدة المنظمة على التعرف على مجالات الخطر المحتمل، والتوصية بالتغييرات اللازمة، قبل أن تتطور تلك المخاطر إلى أزمات.</a:t>
            </a:r>
          </a:p>
          <a:p>
            <a:pPr marL="10800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إدارة الموارد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 </a:t>
            </a:r>
            <a:r>
              <a:rPr lang="ar-EG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حيث 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تقوم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إدارة العلاقات العامة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فيما يتعلق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</a:t>
            </a:r>
            <a:r>
              <a:rPr lang="ar-EG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ب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لموارد البشـرية والمالية 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ب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تحديد الأهداف والتخطيط ووضع الميزانية وتعيين موظفي العلاقات العامة وإدارة تلك الموارد.</a:t>
            </a:r>
            <a:endParaRPr lang="ar-EG" sz="1600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10800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b="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إدارة </a:t>
            </a:r>
            <a:r>
              <a:rPr lang="ar-SA" sz="1600" b="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العلاقات المالية</a:t>
            </a:r>
            <a:r>
              <a:rPr lang="ar-EG" sz="1600" dirty="0">
                <a:solidFill>
                  <a:srgbClr val="333333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 من خلاب 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التعامل والتواصل مع 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المنظمات 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ومجموعات المصالح داخل صناعة المنظمة</a:t>
            </a:r>
            <a:r>
              <a:rPr lang="en-US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343C21-3B16-4345-179D-897D5A538CA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16A91D9-B2A0-8DDD-CB96-4340A69BD29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524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91FA8F-5E48-8891-F66F-BDF95E91A3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DBB42C-A4F1-D480-02FB-43B883948373}"/>
              </a:ext>
            </a:extLst>
          </p:cNvPr>
          <p:cNvSpPr/>
          <p:nvPr/>
        </p:nvSpPr>
        <p:spPr>
          <a:xfrm>
            <a:off x="694266" y="1274902"/>
            <a:ext cx="10845801" cy="49276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2320BD8-EDD1-8517-DE73-C16B5374B59F}"/>
              </a:ext>
            </a:extLst>
          </p:cNvPr>
          <p:cNvSpPr txBox="1"/>
          <p:nvPr/>
        </p:nvSpPr>
        <p:spPr>
          <a:xfrm>
            <a:off x="88900" y="637007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82DC0C3-5CB7-82E0-A13B-B0266103A447}"/>
              </a:ext>
            </a:extLst>
          </p:cNvPr>
          <p:cNvSpPr txBox="1"/>
          <p:nvPr/>
        </p:nvSpPr>
        <p:spPr>
          <a:xfrm>
            <a:off x="5558589" y="1917462"/>
            <a:ext cx="5558589" cy="34515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lvl="0" indent="-216000" algn="justLow" rtl="1">
              <a:lnSpc>
                <a:spcPct val="150000"/>
              </a:lnSpc>
              <a:spcAft>
                <a:spcPts val="600"/>
              </a:spcAft>
              <a:tabLst>
                <a:tab pos="457200" algn="l"/>
              </a:tabLst>
            </a:pPr>
            <a:r>
              <a:rPr lang="ar-EG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- إدارة </a:t>
            </a:r>
            <a:r>
              <a:rPr lang="ar-SA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العلاقات الداخلية</a:t>
            </a:r>
            <a:r>
              <a:rPr lang="ar-EG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، وهي</a:t>
            </a:r>
            <a:r>
              <a:rPr lang="ar-SA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 تضم علاقة المؤسسة بموظفيها والعاملين ضمن نطاق نشاطها، بالإشراف على تحسين مستوى رض</a:t>
            </a:r>
            <a:r>
              <a:rPr lang="ar-EG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اء</a:t>
            </a:r>
            <a:r>
              <a:rPr lang="ar-SA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 العاملين، وفتح مجالات التواصل المتبادل وتنشيط تفاعل الموظفين فيما بينهم، بالإضافة لتحسين مستوا</a:t>
            </a:r>
            <a:r>
              <a:rPr lang="ar-EG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ي</a:t>
            </a:r>
            <a:r>
              <a:rPr lang="ar-SA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اتهم وتمكينهم من أدوارهم، وتحفيزهم على نجاحاتهم. </a:t>
            </a:r>
            <a:endParaRPr lang="ar-EG" sz="1600" dirty="0">
              <a:solidFill>
                <a:srgbClr val="333333"/>
              </a:solidFill>
              <a:effectLst/>
              <a:ea typeface="Calibri" panose="020F0502020204030204" pitchFamily="34" charset="0"/>
              <a:cs typeface="Alexandria" pitchFamily="2" charset="-78"/>
            </a:endParaRPr>
          </a:p>
          <a:p>
            <a:pPr marL="108000" indent="-216000" algn="justLow" rtl="1">
              <a:lnSpc>
                <a:spcPct val="150000"/>
              </a:lnSpc>
              <a:spcAft>
                <a:spcPts val="600"/>
              </a:spcAft>
              <a:tabLst>
                <a:tab pos="457200" algn="l"/>
              </a:tabLst>
            </a:pPr>
            <a:r>
              <a:rPr lang="ar-EG" sz="1600" b="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 وكذلك </a:t>
            </a:r>
            <a:r>
              <a:rPr lang="ar-SA" sz="1600" b="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الحرص على تكوين علاقات طيبة بين موظفي المؤسسة والإدارة</a:t>
            </a:r>
            <a:r>
              <a:rPr lang="ar-EG" sz="1600" b="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</a:t>
            </a:r>
            <a:r>
              <a:rPr lang="ar-SA" sz="1600" b="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</a:t>
            </a:r>
            <a:r>
              <a:rPr lang="ar-EG" sz="1600" b="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و</a:t>
            </a:r>
            <a:r>
              <a:rPr lang="ar-SA" sz="1600" b="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جذب الموظفين ذوي المهارات والكفاءات العالية للمؤسسة.</a:t>
            </a:r>
          </a:p>
        </p:txBody>
      </p:sp>
      <p:pic>
        <p:nvPicPr>
          <p:cNvPr id="5123" name="Picture 3" descr="D:\الفصل الأول 2024\Untitled-1_1666976939.jpg">
            <a:extLst>
              <a:ext uri="{FF2B5EF4-FFF2-40B4-BE49-F238E27FC236}">
                <a16:creationId xmlns:a16="http://schemas.microsoft.com/office/drawing/2014/main" id="{B626C12E-FBBC-8807-86AE-A0162C2CE7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496" y="1468191"/>
            <a:ext cx="4195810" cy="4559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915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524579" y="500900"/>
            <a:ext cx="94642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/>
          <p:cNvSpPr/>
          <p:nvPr/>
        </p:nvSpPr>
        <p:spPr>
          <a:xfrm>
            <a:off x="8506314" y="952845"/>
            <a:ext cx="4128422" cy="474945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68363" y="1613246"/>
            <a:ext cx="7518437" cy="33829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625600" y="1860032"/>
            <a:ext cx="6753714" cy="2712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200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- إدارة </a:t>
            </a:r>
            <a:r>
              <a:rPr lang="ar-SA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العلاقات الحكومية</a:t>
            </a:r>
            <a:r>
              <a:rPr lang="ar-EG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،</a:t>
            </a:r>
            <a:r>
              <a:rPr lang="ar-SA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 حيث تتولى</a:t>
            </a:r>
            <a:r>
              <a:rPr lang="ar-EG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 إدارة</a:t>
            </a:r>
            <a:r>
              <a:rPr lang="ar-SA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 العلاقات العامة مهمة التواصل مع المؤسسات الرسمية والهيئات الحكومية، لاستصدار الوثائق اللازمة أو للتنسيق لإقامة الفعاليات وإدارتها. </a:t>
            </a:r>
            <a:endParaRPr lang="ar-EG" sz="1600" dirty="0">
              <a:solidFill>
                <a:srgbClr val="333333"/>
              </a:solidFill>
              <a:effectLst/>
              <a:ea typeface="Calibri" panose="020F0502020204030204" pitchFamily="34" charset="0"/>
              <a:cs typeface="Alexandria" pitchFamily="2" charset="-78"/>
            </a:endParaRPr>
          </a:p>
          <a:p>
            <a:pPr marL="7200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- إدارة </a:t>
            </a:r>
            <a:r>
              <a:rPr lang="ar-SA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العلاقات الإعلامية: هي العلاقات المستمرة بين المؤسسة ووسائل الإعلام المحلية والدولية، بما في ذلك الصحفيين وصناع المحتوى، وعمل المؤتمرات الصحفية وتغطية الحملات والأنشطة والفعاليات المرتبطة بالمؤسسة.</a:t>
            </a:r>
            <a:endParaRPr lang="ar-EG" sz="1600" dirty="0">
              <a:solidFill>
                <a:srgbClr val="333333"/>
              </a:solidFill>
              <a:effectLst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90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486478" y="500900"/>
            <a:ext cx="9525091" cy="6446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13211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628092"/>
            <a:ext cx="7645438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447376" y="2153973"/>
            <a:ext cx="7160538" cy="2789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إدارة العلاقات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مع الجمهور، و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يتضمن ذلك دور 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إدارة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العلاقات العامة في تحديد الجمهور الرئيس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ووضع استراتيجيات لبناء والحفاظ على علاقات متبادلة المنفعة مع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هم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ar-EG" sz="1600" dirty="0">
              <a:solidFill>
                <a:srgbClr val="333333"/>
              </a:solidFill>
              <a:ea typeface="Calibri" panose="020F0502020204030204" pitchFamily="34" charset="0"/>
              <a:cs typeface="Alexandria" pitchFamily="2" charset="-78"/>
            </a:endParaRPr>
          </a:p>
          <a:p>
            <a:pPr marL="10800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solidFill>
                  <a:srgbClr val="333333"/>
                </a:solidFill>
                <a:ea typeface="Calibri" panose="020F0502020204030204" pitchFamily="34" charset="0"/>
                <a:cs typeface="Alexandria" pitchFamily="2" charset="-78"/>
              </a:rPr>
              <a:t>-</a:t>
            </a:r>
            <a:r>
              <a:rPr lang="ar-SA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 إدارة المس</a:t>
            </a:r>
            <a:r>
              <a:rPr lang="ar-EG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ئ</a:t>
            </a:r>
            <a:r>
              <a:rPr lang="ar-SA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ولية الاجتماعية للمؤسسة، لارتباط</a:t>
            </a:r>
            <a:r>
              <a:rPr lang="ar-EG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 إدارة العلاقات العامة</a:t>
            </a:r>
            <a:r>
              <a:rPr lang="ar-SA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 بالجمهور الداخلي والخارجي للمؤسسة</a:t>
            </a:r>
            <a:r>
              <a:rPr lang="ar-EG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،</a:t>
            </a:r>
            <a:r>
              <a:rPr lang="ar-SA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 على اختلاف أنواع أنشطتها، وتباين </a:t>
            </a:r>
            <a:r>
              <a:rPr lang="ar-EG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المصالح</a:t>
            </a:r>
            <a:r>
              <a:rPr lang="ar-SA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 فيها.</a:t>
            </a:r>
            <a:endParaRPr lang="ar-EG" sz="1600" dirty="0">
              <a:solidFill>
                <a:srgbClr val="333333"/>
              </a:solidFill>
              <a:effectLst/>
              <a:ea typeface="Calibri" panose="020F0502020204030204" pitchFamily="34" charset="0"/>
              <a:cs typeface="Alexandria" pitchFamily="2" charset="-78"/>
            </a:endParaRPr>
          </a:p>
          <a:p>
            <a:pPr marL="108000" lvl="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- إدارة الاستشارات مع إدارة المنظمة، من خلال </a:t>
            </a:r>
            <a:r>
              <a:rPr lang="ar-SA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المشاركة في تقديم المشورة</a:t>
            </a:r>
            <a:r>
              <a:rPr lang="ar-EG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،</a:t>
            </a:r>
            <a:r>
              <a:rPr lang="ar-SA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 في حال اتخاذ أي قرار أو سياسة معينة. </a:t>
            </a:r>
            <a:endParaRPr lang="ar-EG" sz="1600" dirty="0">
              <a:solidFill>
                <a:srgbClr val="333333"/>
              </a:solidFill>
              <a:effectLst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513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001724" y="1685495"/>
            <a:ext cx="7677125" cy="38390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153149" y="1635754"/>
            <a:ext cx="9662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298700" y="2151035"/>
            <a:ext cx="6965925" cy="308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- إدارة </a:t>
            </a:r>
            <a:r>
              <a:rPr lang="ar-SA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أنشطة العلاقات العامة نحو المجتمع، بالحملات الترويجية للش</a:t>
            </a:r>
            <a:r>
              <a:rPr lang="ar-EG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ـر</a:t>
            </a:r>
            <a:r>
              <a:rPr lang="ar-SA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ك</a:t>
            </a:r>
            <a:r>
              <a:rPr lang="ar-EG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ات</a:t>
            </a:r>
            <a:r>
              <a:rPr lang="ar-SA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 الربحية والخدمية، وكذلك بالحملات التطوعية والخيرية للمؤسسات ذات الطابع الخيري، بذلك تتعزز العلاقات بين المؤسسة والمجتمع، بما</a:t>
            </a:r>
            <a:r>
              <a:rPr lang="ar-EG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 </a:t>
            </a:r>
            <a:r>
              <a:rPr lang="ar-SA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يعود بالنفع على كليهما.</a:t>
            </a:r>
            <a:endParaRPr lang="ar-EG" sz="1600" dirty="0">
              <a:solidFill>
                <a:srgbClr val="333333"/>
              </a:solidFill>
              <a:effectLst/>
              <a:ea typeface="Calibri" panose="020F0502020204030204" pitchFamily="34" charset="0"/>
              <a:cs typeface="Alexandria" pitchFamily="2" charset="-78"/>
            </a:endParaRPr>
          </a:p>
          <a:p>
            <a:pPr marL="10800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b="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  كما أن 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وظيفة 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إدارة ال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علاقات 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عامة تتكون من مشاركة منظمة مخططة وفعالة ومستمرة مع المجتمع وداخله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؛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للحفاظ على بيئتها وتعزيزها لصالح كل من المنظمة والمجتمع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 و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يمكن أن يشمل ذلك 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المؤسسات 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والأنشطة التطوعية والمساهمات الخيرية والمشاركة العامة</a:t>
            </a:r>
            <a:r>
              <a:rPr lang="en-US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ar-EG" sz="1600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981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5CD581-A8FF-B1CE-FD5F-6CA8A45BCD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8491BFC7-466F-057D-BE0C-6215D94B2503}"/>
              </a:ext>
            </a:extLst>
          </p:cNvPr>
          <p:cNvSpPr/>
          <p:nvPr/>
        </p:nvSpPr>
        <p:spPr>
          <a:xfrm>
            <a:off x="2524579" y="500900"/>
            <a:ext cx="94642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B47DFD7-F05B-FC96-C389-88EC2E814AD2}"/>
              </a:ext>
            </a:extLst>
          </p:cNvPr>
          <p:cNvSpPr/>
          <p:nvPr/>
        </p:nvSpPr>
        <p:spPr>
          <a:xfrm>
            <a:off x="8506314" y="952845"/>
            <a:ext cx="4128422" cy="474945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16A8439-6808-2E19-223D-7E8EA6410D19}"/>
              </a:ext>
            </a:extLst>
          </p:cNvPr>
          <p:cNvSpPr/>
          <p:nvPr/>
        </p:nvSpPr>
        <p:spPr>
          <a:xfrm>
            <a:off x="1168363" y="1613246"/>
            <a:ext cx="7518437" cy="33829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D05999E-0CB5-127B-5207-0BCAE327E737}"/>
              </a:ext>
            </a:extLst>
          </p:cNvPr>
          <p:cNvSpPr txBox="1"/>
          <p:nvPr/>
        </p:nvSpPr>
        <p:spPr>
          <a:xfrm>
            <a:off x="1625600" y="1948932"/>
            <a:ext cx="6753714" cy="2712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- إدارة </a:t>
            </a:r>
            <a:r>
              <a:rPr lang="ar-SA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أخبار الأنشطة والفعاليات</a:t>
            </a:r>
            <a:r>
              <a:rPr lang="ar-EG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،</a:t>
            </a:r>
            <a:r>
              <a:rPr lang="ar-SA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 لتكون في متناول الجمهور الخارجي</a:t>
            </a:r>
            <a:r>
              <a:rPr lang="ar-EG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 </a:t>
            </a:r>
            <a:r>
              <a:rPr lang="ar-EG" sz="1600" dirty="0">
                <a:solidFill>
                  <a:srgbClr val="333333"/>
                </a:solidFill>
                <a:ea typeface="Calibri" panose="020F0502020204030204" pitchFamily="34" charset="0"/>
                <a:cs typeface="Alexandria" pitchFamily="2" charset="-78"/>
              </a:rPr>
              <a:t>والداخلي.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</a:t>
            </a:r>
          </a:p>
          <a:p>
            <a:pPr marL="10800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- </a:t>
            </a:r>
            <a:r>
              <a:rPr lang="ar-SA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إدارة المنصات الإلكترونية للمؤسسة، لا سيما شبكات التواصل الاجتماعي</a:t>
            </a:r>
            <a:r>
              <a:rPr lang="ar-EG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، حيث 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ي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ُ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عد إنشاء وجود للمؤسسة أو للفرد عبر الإنترنت أو مراقبته أو تنميته وظيفة أخرى ل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إدارة ا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لعلاقات العامة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و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قد تشمل المهام المحددة إنشاء صفحات فيسبوك أو تحديثها، وتغريد المعلومات ومراقبة ما يقوله الآخرون في الفضاء الإلكتروني حول 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مؤسسة</a:t>
            </a:r>
            <a:r>
              <a:rPr lang="en-US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ar-EG" sz="1600" dirty="0">
              <a:solidFill>
                <a:srgbClr val="333333"/>
              </a:solidFill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4CE116A-15D2-4265-1B5D-056B35CB964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9932FA3-62A4-212E-AA18-99D6267CA6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3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1676400" y="1685495"/>
            <a:ext cx="8661401" cy="36866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153149" y="1635754"/>
            <a:ext cx="9662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019301" y="2342874"/>
            <a:ext cx="7975599" cy="2343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indent="-180000" algn="justLow" rtl="1" fontAlgn="base">
              <a:lnSpc>
                <a:spcPct val="150000"/>
              </a:lnSpc>
              <a:spcAft>
                <a:spcPts val="600"/>
              </a:spcAft>
            </a:pPr>
            <a:r>
              <a:rPr lang="ar-EG" sz="1600" b="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إدارة </a:t>
            </a:r>
            <a:r>
              <a:rPr lang="ar-SA" sz="1600" b="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تطوير المحتوى</a:t>
            </a:r>
            <a:r>
              <a:rPr lang="ar-EG" sz="1600" b="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 حيث 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ي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ُ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عد إعداد الوثائق، المكتوبة والإلكترونية، وظيفة أخرى 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من 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وظائف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إدارة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العلاقات العامة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و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تتضمن أمثلة </a:t>
            </a:r>
            <a:r>
              <a:rPr lang="ar-EG" sz="1600" dirty="0">
                <a:solidFill>
                  <a:srgbClr val="333333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لمحتوى الذي </a:t>
            </a:r>
            <a:r>
              <a:rPr lang="ar-EG" sz="1600" dirty="0">
                <a:solidFill>
                  <a:srgbClr val="333333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ت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طوره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إدارة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العلاقات العامة النشرات الإخبارية للشركات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والمدونات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</a:t>
            </a:r>
            <a:r>
              <a:rPr lang="en-US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 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والخطب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والتقارير السنوية</a:t>
            </a:r>
            <a:r>
              <a:rPr lang="en-US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10800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  و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يمكن أيض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ا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كتابة المحتوى لعضو آخر في 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المنظمة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، مثل رسالة إلى الموظفين من الرئيس التنفيذي. 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و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في كثير من الأحيان، س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ت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عمل 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إدارة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العلاقات العامة مع 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إدارات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أ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خر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ى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لضمان أن المشروع يتناسب مع رسالة 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المنظمة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الشاملة. </a:t>
            </a:r>
            <a:endParaRPr lang="ar-EG" sz="1600" dirty="0">
              <a:solidFill>
                <a:srgbClr val="333333"/>
              </a:solidFill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992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1536700" y="1685495"/>
            <a:ext cx="873760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153149" y="1635754"/>
            <a:ext cx="9662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784349" y="2314497"/>
            <a:ext cx="8286751" cy="3159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indent="-107950" algn="justLow" rtl="1" fontAlgn="base">
              <a:lnSpc>
                <a:spcPct val="150000"/>
              </a:lnSpc>
              <a:spcAft>
                <a:spcPts val="600"/>
              </a:spcAft>
            </a:pPr>
            <a:r>
              <a:rPr lang="ar-EG" sz="1600" b="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إدارة </a:t>
            </a:r>
            <a:r>
              <a:rPr lang="ar-SA" sz="1600" b="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علاقات أصحاب المصلحة</a:t>
            </a:r>
            <a:r>
              <a:rPr lang="ar-EG" sz="1600" b="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 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و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هم 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أشخاص أو 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مجموعات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التي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لها مصلحة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مع المنظمة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أو يمكن أن تتأثر بأهداف المنظمة أو إجراءاتها، مثل 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موظفي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ن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والمستثمرين والموردين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والوكالات الحكومية</a:t>
            </a:r>
            <a:r>
              <a:rPr lang="ar-EG" sz="1600" dirty="0">
                <a:solidFill>
                  <a:srgbClr val="333333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وهي 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وظيفة أخرى ل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إدارة ا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لعلاقات العامة</a:t>
            </a:r>
            <a:r>
              <a:rPr lang="en-US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108000" indent="-107950" algn="justLow" rtl="1" fontAlgn="base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   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على سبيل المثال، سترغب </a:t>
            </a:r>
            <a:r>
              <a:rPr lang="ar-EG" sz="1600" dirty="0">
                <a:solidFill>
                  <a:srgbClr val="333333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إدارة ا</a:t>
            </a:r>
            <a:r>
              <a:rPr lang="ar-SA" sz="1600" dirty="0">
                <a:solidFill>
                  <a:srgbClr val="333333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لعلاقات العامة</a:t>
            </a:r>
            <a:r>
              <a:rPr lang="ar-EG" sz="1600" dirty="0">
                <a:solidFill>
                  <a:srgbClr val="333333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في إعطاء الموظفين والموظفين المحتملين صورة إيجابية عن المنظمة، وجعلها تبدو ذات صلة وناجحة ومهمة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؛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لذلك يرغب الناس في العمل مع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المنظمة</a:t>
            </a:r>
            <a:r>
              <a:rPr lang="en-US" sz="1600" dirty="0">
                <a:solidFill>
                  <a:srgbClr val="333333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ar-EG" sz="1600" dirty="0">
              <a:solidFill>
                <a:srgbClr val="333333"/>
              </a:solidFill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108000" indent="-107950" algn="justLow" rtl="1" fontAlgn="base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- </a:t>
            </a:r>
            <a:r>
              <a:rPr lang="ar-SA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حماية المؤسسة من خلال إعداد البرامج الاحتياطية التي تجنب المؤسسة من الوقوع بأي مشكل</a:t>
            </a:r>
            <a:r>
              <a:rPr lang="ar-EG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ة</a:t>
            </a:r>
            <a:r>
              <a:rPr lang="ar-SA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.</a:t>
            </a:r>
            <a:r>
              <a:rPr lang="ar-EG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 </a:t>
            </a:r>
            <a:endParaRPr lang="ar-EG" sz="1600" dirty="0">
              <a:solidFill>
                <a:srgbClr val="333333"/>
              </a:solidFill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781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E10839-92A4-591E-45AF-E70C3E370F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201F7D0-668C-4DAB-A424-B3EF22141220}"/>
              </a:ext>
            </a:extLst>
          </p:cNvPr>
          <p:cNvSpPr/>
          <p:nvPr/>
        </p:nvSpPr>
        <p:spPr>
          <a:xfrm>
            <a:off x="6122194" y="1954392"/>
            <a:ext cx="4937346" cy="3625109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73A5A36-F4F5-9B40-83A5-68B37563761B}"/>
              </a:ext>
            </a:extLst>
          </p:cNvPr>
          <p:cNvSpPr/>
          <p:nvPr/>
        </p:nvSpPr>
        <p:spPr>
          <a:xfrm>
            <a:off x="1166397" y="1074935"/>
            <a:ext cx="4942047" cy="3626858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1A85E86E-7D9A-8720-7E4C-487B136279E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798493" y="1039958"/>
            <a:ext cx="10574844" cy="4539544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6D3D678-A963-A935-9B2F-44308D3FA27F}"/>
              </a:ext>
            </a:extLst>
          </p:cNvPr>
          <p:cNvSpPr/>
          <p:nvPr/>
        </p:nvSpPr>
        <p:spPr>
          <a:xfrm>
            <a:off x="2626178" y="500899"/>
            <a:ext cx="9385391" cy="8692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7937E60-8A3E-69EB-7D7F-B0EA9452D65F}"/>
              </a:ext>
            </a:extLst>
          </p:cNvPr>
          <p:cNvSpPr/>
          <p:nvPr/>
        </p:nvSpPr>
        <p:spPr>
          <a:xfrm>
            <a:off x="571500" y="4766489"/>
            <a:ext cx="5445463" cy="12844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lexandria" pitchFamily="2" charset="-78"/>
              </a:rPr>
              <a:t>أدوار ومسئوليات إضافية لإدارة العلاقات العامة</a:t>
            </a:r>
            <a:r>
              <a:rPr lang="en-US" sz="1800" b="1" dirty="0">
                <a:effectLst/>
                <a:latin typeface="Alexandria" pitchFamily="2" charset="-78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effectLst/>
                <a:ea typeface="Calibri" panose="020F0502020204030204" pitchFamily="34" charset="0"/>
                <a:cs typeface="Alexandria" pitchFamily="2" charset="-78"/>
              </a:rPr>
              <a:t>وهناك مجموعة إضافية من أدوار ومسئوليات إدارة العلاقات العامة هي</a:t>
            </a:r>
            <a:r>
              <a:rPr lang="ar-EG" sz="16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: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E84524-85DA-E893-2820-56C33F6DB61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BBE44BD-B3C3-266D-4386-6A8768A633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454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F951DA-E997-4AF1-40F7-534B667444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9CB0E5-C85F-D865-1F01-1F18095C03EF}"/>
              </a:ext>
            </a:extLst>
          </p:cNvPr>
          <p:cNvSpPr/>
          <p:nvPr/>
        </p:nvSpPr>
        <p:spPr>
          <a:xfrm>
            <a:off x="694266" y="1274902"/>
            <a:ext cx="10845801" cy="49276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CF584B-F522-CD25-41CB-8048FD3A04B3}"/>
              </a:ext>
            </a:extLst>
          </p:cNvPr>
          <p:cNvSpPr txBox="1"/>
          <p:nvPr/>
        </p:nvSpPr>
        <p:spPr>
          <a:xfrm>
            <a:off x="88900" y="637007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E295108-C2F9-AA31-8EAC-365A464952CC}"/>
              </a:ext>
            </a:extLst>
          </p:cNvPr>
          <p:cNvSpPr txBox="1"/>
          <p:nvPr/>
        </p:nvSpPr>
        <p:spPr>
          <a:xfrm>
            <a:off x="5464535" y="2044462"/>
            <a:ext cx="5652643" cy="3390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solidFill>
                  <a:srgbClr val="333333"/>
                </a:solidFill>
                <a:cs typeface="Alexandria" pitchFamily="2" charset="-78"/>
              </a:rPr>
              <a:t>- إدارة </a:t>
            </a:r>
            <a:r>
              <a:rPr lang="ar-SA" sz="1600" dirty="0">
                <a:solidFill>
                  <a:srgbClr val="333333"/>
                </a:solidFill>
                <a:cs typeface="Alexandria" pitchFamily="2" charset="-78"/>
              </a:rPr>
              <a:t>العلاقات مع ضيوف المؤسسة</a:t>
            </a:r>
            <a:r>
              <a:rPr lang="ar-EG" sz="1600" dirty="0">
                <a:solidFill>
                  <a:srgbClr val="333333"/>
                </a:solidFill>
                <a:cs typeface="Alexandria" pitchFamily="2" charset="-78"/>
              </a:rPr>
              <a:t>،</a:t>
            </a:r>
            <a:r>
              <a:rPr lang="ar-SA" sz="1600" dirty="0">
                <a:solidFill>
                  <a:srgbClr val="333333"/>
                </a:solidFill>
                <a:cs typeface="Alexandria" pitchFamily="2" charset="-78"/>
              </a:rPr>
              <a:t> </a:t>
            </a:r>
            <a:r>
              <a:rPr lang="ar-EG" sz="1600" dirty="0">
                <a:solidFill>
                  <a:srgbClr val="333333"/>
                </a:solidFill>
                <a:cs typeface="Alexandria" pitchFamily="2" charset="-78"/>
              </a:rPr>
              <a:t>و</a:t>
            </a:r>
            <a:r>
              <a:rPr lang="ar-SA" sz="1600" dirty="0">
                <a:solidFill>
                  <a:srgbClr val="333333"/>
                </a:solidFill>
                <a:cs typeface="Alexandria" pitchFamily="2" charset="-78"/>
              </a:rPr>
              <a:t>استقبال</a:t>
            </a:r>
            <a:r>
              <a:rPr lang="ar-EG" sz="1600" dirty="0">
                <a:solidFill>
                  <a:srgbClr val="333333"/>
                </a:solidFill>
                <a:cs typeface="Alexandria" pitchFamily="2" charset="-78"/>
              </a:rPr>
              <a:t>هم،</a:t>
            </a:r>
            <a:r>
              <a:rPr lang="ar-SA" sz="1600" dirty="0">
                <a:solidFill>
                  <a:srgbClr val="333333"/>
                </a:solidFill>
                <a:cs typeface="Alexandria" pitchFamily="2" charset="-78"/>
              </a:rPr>
              <a:t> وتأمين متطلباتهم وراحتهم</a:t>
            </a:r>
            <a:r>
              <a:rPr lang="en-US" sz="1600" dirty="0">
                <a:solidFill>
                  <a:srgbClr val="333333"/>
                </a:solidFill>
                <a:cs typeface="Alexandria" pitchFamily="2" charset="-78"/>
              </a:rPr>
              <a:t>.</a:t>
            </a:r>
            <a:endParaRPr lang="ar-EG" sz="1600" dirty="0">
              <a:solidFill>
                <a:srgbClr val="333333"/>
              </a:solidFill>
              <a:cs typeface="Alexandria" pitchFamily="2" charset="-78"/>
            </a:endParaRPr>
          </a:p>
          <a:p>
            <a:pPr marL="107950" indent="-10795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تأمين الحجوزات في الفنادق لضيوف المؤسسة الذين تستوجب مهماتهم الإقامة</a:t>
            </a: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والمبيت</a:t>
            </a:r>
            <a:r>
              <a:rPr lang="en-US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ar-EG" sz="1600" dirty="0">
              <a:solidFill>
                <a:srgbClr val="333333"/>
              </a:solidFill>
              <a:ea typeface="Calibri" panose="020F0502020204030204" pitchFamily="34" charset="0"/>
              <a:cs typeface="Alexandria" pitchFamily="2" charset="-78"/>
            </a:endParaRPr>
          </a:p>
          <a:p>
            <a:pPr marL="10800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solidFill>
                  <a:srgbClr val="333333"/>
                </a:solidFill>
                <a:ea typeface="Calibri" panose="020F0502020204030204" pitchFamily="34" charset="0"/>
                <a:cs typeface="Alexandria" pitchFamily="2" charset="-78"/>
              </a:rPr>
              <a:t>- </a:t>
            </a:r>
            <a:r>
              <a:rPr lang="ar-SA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تحضير الهدايا للضيوف.</a:t>
            </a:r>
            <a:r>
              <a:rPr lang="ar-EG" sz="1600" dirty="0">
                <a:solidFill>
                  <a:srgbClr val="333333"/>
                </a:solidFill>
                <a:ea typeface="Calibri" panose="020F0502020204030204" pitchFamily="34" charset="0"/>
                <a:cs typeface="Alexandria" pitchFamily="2" charset="-78"/>
              </a:rPr>
              <a:t> </a:t>
            </a:r>
            <a:r>
              <a:rPr lang="ar-SA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 </a:t>
            </a:r>
            <a:endParaRPr lang="ar-EG" sz="1600" dirty="0">
              <a:solidFill>
                <a:srgbClr val="333333"/>
              </a:solidFill>
              <a:effectLst/>
              <a:ea typeface="Calibri" panose="020F0502020204030204" pitchFamily="34" charset="0"/>
              <a:cs typeface="Alexandria" pitchFamily="2" charset="-78"/>
            </a:endParaRPr>
          </a:p>
          <a:p>
            <a:pPr marL="10800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- </a:t>
            </a:r>
            <a:r>
              <a:rPr lang="ar-SA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إعداد جدول زيارة الضيوف وغيرها من الأمور المتعلقة بالزيارة. </a:t>
            </a:r>
            <a:endParaRPr lang="ar-EG" sz="1600" dirty="0">
              <a:solidFill>
                <a:srgbClr val="333333"/>
              </a:solidFill>
              <a:effectLst/>
              <a:ea typeface="Calibri" panose="020F0502020204030204" pitchFamily="34" charset="0"/>
              <a:cs typeface="Alexandria" pitchFamily="2" charset="-78"/>
            </a:endParaRPr>
          </a:p>
          <a:p>
            <a:pPr marL="10800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solidFill>
                  <a:srgbClr val="333333"/>
                </a:solidFill>
                <a:ea typeface="Calibri" panose="020F0502020204030204" pitchFamily="34" charset="0"/>
                <a:cs typeface="Alexandria" pitchFamily="2" charset="-78"/>
              </a:rPr>
              <a:t>- </a:t>
            </a:r>
            <a:r>
              <a:rPr lang="ar-SA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إعداد الكتيبات الإرشادية للضيوف.</a:t>
            </a:r>
            <a:r>
              <a:rPr lang="ar-EG" sz="16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Alexandria" pitchFamily="2" charset="-78"/>
              </a:rPr>
              <a:t> </a:t>
            </a:r>
          </a:p>
        </p:txBody>
      </p:sp>
      <p:pic>
        <p:nvPicPr>
          <p:cNvPr id="5123" name="Picture 3" descr="D:\الفصل الأول 2024\Untitled-1_1666976939.jpg">
            <a:extLst>
              <a:ext uri="{FF2B5EF4-FFF2-40B4-BE49-F238E27FC236}">
                <a16:creationId xmlns:a16="http://schemas.microsoft.com/office/drawing/2014/main" id="{6EBE41B4-158A-BBD8-CEEA-1FA226E36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496" y="1468191"/>
            <a:ext cx="4195810" cy="4559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6291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3594100" y="2050532"/>
            <a:ext cx="8030432" cy="33130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lvl="0" indent="-180000" algn="justLow" rtl="1" fontAlgn="base">
              <a:lnSpc>
                <a:spcPct val="150000"/>
              </a:lnSpc>
              <a:spcAft>
                <a:spcPts val="600"/>
              </a:spcAft>
              <a:buSzPts val="1000"/>
              <a:tabLst>
                <a:tab pos="457200" algn="l"/>
              </a:tabLst>
            </a:pP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- 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إصدار بيانات للجمهور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</a:t>
            </a:r>
            <a:r>
              <a:rPr lang="ar-SA" sz="1600" dirty="0">
                <a:solidFill>
                  <a:srgbClr val="333333"/>
                </a:solidFill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عند إطلاق </a:t>
            </a:r>
            <a:r>
              <a:rPr lang="ar-EG" sz="1600" dirty="0">
                <a:solidFill>
                  <a:srgbClr val="333333"/>
                </a:solidFill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أي </a:t>
            </a:r>
            <a:r>
              <a:rPr lang="ar-SA" sz="1600" dirty="0">
                <a:solidFill>
                  <a:srgbClr val="333333"/>
                </a:solidFill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منتج جديد</a:t>
            </a:r>
            <a:r>
              <a:rPr lang="ar-EG" sz="1600" dirty="0">
                <a:solidFill>
                  <a:srgbClr val="333333"/>
                </a:solidFill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.</a:t>
            </a:r>
          </a:p>
          <a:p>
            <a:pPr marL="108000" indent="-180000" algn="justLow" rtl="1" fontAlgn="base">
              <a:lnSpc>
                <a:spcPct val="150000"/>
              </a:lnSpc>
              <a:spcAft>
                <a:spcPts val="600"/>
              </a:spcAft>
              <a:buSzPts val="1000"/>
              <a:tabLst>
                <a:tab pos="457200" algn="l"/>
              </a:tabLst>
            </a:pPr>
            <a:r>
              <a:rPr lang="ar-EG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- 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توقع وتحليل وتفسير الرأي العام ومواقف الجمهور تجاه العلامة التجارية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.</a:t>
            </a:r>
          </a:p>
          <a:p>
            <a:pPr marL="108000" indent="-180000" algn="justLow" rtl="1" fontAlgn="base">
              <a:lnSpc>
                <a:spcPct val="150000"/>
              </a:lnSpc>
              <a:spcAft>
                <a:spcPts val="600"/>
              </a:spcAft>
              <a:buSzPts val="1000"/>
              <a:tabLst>
                <a:tab pos="457200" algn="l"/>
              </a:tabLst>
            </a:pPr>
            <a:r>
              <a:rPr lang="ar-EG" sz="1600" dirty="0">
                <a:solidFill>
                  <a:srgbClr val="333333"/>
                </a:solidFill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- 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صياغة الاستراتيجيات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الاتصالية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التي تستخدم وسائل الإعلام المجانية أو المكتسبة للتأثير عليها</a:t>
            </a:r>
            <a:r>
              <a:rPr lang="en-US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.</a:t>
            </a:r>
            <a:endParaRPr lang="en-US" sz="16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108000" indent="-180000" algn="justLow" rtl="1" fontAlgn="base">
              <a:lnSpc>
                <a:spcPct val="150000"/>
              </a:lnSpc>
              <a:spcAft>
                <a:spcPts val="600"/>
              </a:spcAft>
              <a:buSzPts val="1000"/>
              <a:tabLst>
                <a:tab pos="457200" algn="l"/>
              </a:tabLst>
            </a:pP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- 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تقديم المشورة لموظفي المنظمة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،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فيما يتعلق بالسياسات ومسار العمل ومس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ئ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ولية المنظمة ومس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ئ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وليته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م</a:t>
            </a:r>
            <a:r>
              <a:rPr lang="en-US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.</a:t>
            </a:r>
            <a:endParaRPr lang="en-US" sz="16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108000" indent="-180000" algn="justLow" rtl="1" fontAlgn="base">
              <a:lnSpc>
                <a:spcPct val="150000"/>
              </a:lnSpc>
              <a:spcAft>
                <a:spcPts val="600"/>
              </a:spcAft>
              <a:buSzPts val="1000"/>
              <a:tabLst>
                <a:tab pos="457200" algn="l"/>
              </a:tabLst>
            </a:pP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- 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صياغة استراتيجيات لدعم العلامة التجارية في كل حملة وخطوة جديدة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،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من خلال المحتوى التحريري</a:t>
            </a:r>
            <a:r>
              <a:rPr lang="en-US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.</a:t>
            </a:r>
            <a:endParaRPr lang="en-US" sz="16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527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DA3C3E-FE83-317B-A25C-CB2736AB19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C56A488B-D50D-93CF-9801-0FCD115003EE}"/>
              </a:ext>
            </a:extLst>
          </p:cNvPr>
          <p:cNvSpPr/>
          <p:nvPr/>
        </p:nvSpPr>
        <p:spPr>
          <a:xfrm>
            <a:off x="2524579" y="500900"/>
            <a:ext cx="94642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7EE1890-5AB9-BACF-0456-76A3ECF559D3}"/>
              </a:ext>
            </a:extLst>
          </p:cNvPr>
          <p:cNvSpPr/>
          <p:nvPr/>
        </p:nvSpPr>
        <p:spPr>
          <a:xfrm>
            <a:off x="8442814" y="952845"/>
            <a:ext cx="4128422" cy="474945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BE103E3-5772-F445-A2BC-992028107432}"/>
              </a:ext>
            </a:extLst>
          </p:cNvPr>
          <p:cNvSpPr/>
          <p:nvPr/>
        </p:nvSpPr>
        <p:spPr>
          <a:xfrm>
            <a:off x="2870200" y="1613246"/>
            <a:ext cx="5737714" cy="33829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27E478E-30E8-D8AB-0783-99ED98D87797}"/>
              </a:ext>
            </a:extLst>
          </p:cNvPr>
          <p:cNvSpPr txBox="1"/>
          <p:nvPr/>
        </p:nvSpPr>
        <p:spPr>
          <a:xfrm>
            <a:off x="3302000" y="1948932"/>
            <a:ext cx="5140814" cy="2420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lvl="0" indent="-180000" algn="justLow" rtl="1">
              <a:lnSpc>
                <a:spcPct val="150000"/>
              </a:lnSpc>
              <a:spcAft>
                <a:spcPts val="600"/>
              </a:spcAft>
              <a:buSzPts val="1000"/>
              <a:tabLst>
                <a:tab pos="457200" algn="l"/>
              </a:tabLst>
            </a:pPr>
            <a:r>
              <a:rPr lang="ar-EG" sz="1600" dirty="0">
                <a:solidFill>
                  <a:srgbClr val="202122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- </a:t>
            </a:r>
            <a:r>
              <a:rPr lang="ar-SA" sz="1600" dirty="0">
                <a:solidFill>
                  <a:srgbClr val="202122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المساهمة في تحقيق </a:t>
            </a:r>
            <a:r>
              <a:rPr lang="ar-SA" sz="1600" dirty="0">
                <a:solidFill>
                  <a:srgbClr val="000000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التنمية</a:t>
            </a:r>
            <a:r>
              <a:rPr lang="en-US" sz="1600" dirty="0">
                <a:solidFill>
                  <a:srgbClr val="202122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 </a:t>
            </a:r>
            <a:r>
              <a:rPr lang="ar-SA" sz="1600" dirty="0">
                <a:solidFill>
                  <a:srgbClr val="202122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الاقتصادية والاجتماعية</a:t>
            </a:r>
            <a:r>
              <a:rPr lang="en-US" sz="1600" dirty="0">
                <a:solidFill>
                  <a:srgbClr val="202122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.</a:t>
            </a:r>
            <a:endParaRPr lang="ar-EG" sz="1600" dirty="0">
              <a:solidFill>
                <a:srgbClr val="202122"/>
              </a:solidFill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108000" indent="-180000" algn="justLow" rtl="1">
              <a:lnSpc>
                <a:spcPct val="150000"/>
              </a:lnSpc>
              <a:spcAft>
                <a:spcPts val="600"/>
              </a:spcAft>
              <a:buSzPts val="1000"/>
              <a:tabLst>
                <a:tab pos="457200" algn="l"/>
              </a:tabLst>
            </a:pPr>
            <a:r>
              <a:rPr lang="ar-EG" sz="16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- إعداد السجلات اللازمة للعمل، وتوثيق وتصنيف البرامج والفعاليات.</a:t>
            </a:r>
          </a:p>
          <a:p>
            <a:pPr marL="108000" indent="-180000" algn="justLow" rtl="1">
              <a:lnSpc>
                <a:spcPct val="150000"/>
              </a:lnSpc>
              <a:spcAft>
                <a:spcPts val="600"/>
              </a:spcAft>
              <a:buSzPts val="1000"/>
              <a:tabLst>
                <a:tab pos="457200" algn="l"/>
              </a:tabLst>
            </a:pPr>
            <a:r>
              <a:rPr lang="ar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التعامل مع الجهات الحكومية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والتشـريعية 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نيابة عن المنظمة</a:t>
            </a:r>
            <a:r>
              <a:rPr lang="en-US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.</a:t>
            </a:r>
            <a:endParaRPr lang="en-US" sz="16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60CB6F7-B745-76CD-B4F4-EDFED1D1CD5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2B91039-E5DB-6A6F-3FC3-43ED3CA4ABA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329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892BAC-7E3C-EF78-189C-7D68A5775C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4EC214E-1430-3CC8-7DA9-61BF58817254}"/>
              </a:ext>
            </a:extLst>
          </p:cNvPr>
          <p:cNvSpPr/>
          <p:nvPr/>
        </p:nvSpPr>
        <p:spPr>
          <a:xfrm>
            <a:off x="1536700" y="1685495"/>
            <a:ext cx="873760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1F9F581-EA5A-6858-562A-D1975DC83748}"/>
              </a:ext>
            </a:extLst>
          </p:cNvPr>
          <p:cNvSpPr txBox="1"/>
          <p:nvPr/>
        </p:nvSpPr>
        <p:spPr>
          <a:xfrm>
            <a:off x="1153149" y="1635754"/>
            <a:ext cx="9662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BD3A901-008F-29FF-7076-27C277EEA359}"/>
              </a:ext>
            </a:extLst>
          </p:cNvPr>
          <p:cNvSpPr txBox="1"/>
          <p:nvPr/>
        </p:nvSpPr>
        <p:spPr>
          <a:xfrm>
            <a:off x="1784349" y="2352597"/>
            <a:ext cx="8286751" cy="2343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lvl="0" indent="-180000" algn="justLow" rtl="1" fontAlgn="base">
              <a:lnSpc>
                <a:spcPct val="150000"/>
              </a:lnSpc>
              <a:spcAft>
                <a:spcPts val="600"/>
              </a:spcAft>
              <a:buSzPts val="1000"/>
              <a:tabLst>
                <a:tab pos="457200" algn="l"/>
              </a:tabLst>
            </a:pP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- 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دعم 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الجمهور، وهي 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إحدى الوظائف الرئيسة ل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إدارة ا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لعلاقات العامة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أيضا، وذلك ل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لحصول على الدعم العام 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للمنظمة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وكسبه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،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فعند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تعاطف </a:t>
            </a:r>
            <a:r>
              <a:rPr lang="ar-SA" sz="1600" dirty="0">
                <a:solidFill>
                  <a:srgbClr val="333333"/>
                </a:solidFill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الجمهور</a:t>
            </a:r>
            <a:r>
              <a:rPr lang="en-US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 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مع 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ال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علام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ة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التجارية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للمنظمة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، سيختارون منتج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المنظمة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على المنافسين</a:t>
            </a:r>
            <a:r>
              <a:rPr lang="en-US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.</a:t>
            </a:r>
            <a:endParaRPr lang="en-US" sz="16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108000" lvl="0" indent="-180000" algn="justLow" rtl="1" fontAlgn="base">
              <a:lnSpc>
                <a:spcPct val="150000"/>
              </a:lnSpc>
              <a:spcAft>
                <a:spcPts val="600"/>
              </a:spcAft>
              <a:buSzPts val="1000"/>
              <a:tabLst>
                <a:tab pos="457200" algn="l"/>
              </a:tabLst>
            </a:pP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- 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علاق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ات الترضية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(ال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إرضاء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)، حيث 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تتعامل 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المنظمة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مع العديد من أصحاب المصلحة في وقت واحد مثل؛ الموظفين والمستثمرين والمساهمين والعملاء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؛ 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لذلك، من الضروري ل</a:t>
            </a:r>
            <a:r>
              <a:rPr lang="ar-EG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إدارة ا</a:t>
            </a:r>
            <a:r>
              <a:rPr lang="ar-SA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لعلاقة العامة أن تجمع الجميع في </a:t>
            </a:r>
            <a:r>
              <a:rPr lang="ar-SA" sz="1600" dirty="0">
                <a:solidFill>
                  <a:srgbClr val="333333"/>
                </a:solidFill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الصفحة</a:t>
            </a:r>
            <a:r>
              <a:rPr lang="ar-EG" sz="1600" dirty="0">
                <a:solidFill>
                  <a:srgbClr val="333333"/>
                </a:solidFill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</a:t>
            </a:r>
            <a:r>
              <a:rPr lang="ar-SA" sz="1600" dirty="0">
                <a:solidFill>
                  <a:srgbClr val="333333"/>
                </a:solidFill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نفس</a:t>
            </a:r>
            <a:r>
              <a:rPr lang="ar-EG" sz="1600" dirty="0">
                <a:solidFill>
                  <a:srgbClr val="333333"/>
                </a:solidFill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ها</a:t>
            </a:r>
            <a:r>
              <a:rPr lang="en-US" sz="1600" dirty="0">
                <a:solidFill>
                  <a:srgbClr val="333333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.</a:t>
            </a:r>
            <a:endParaRPr lang="en-US" sz="16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9947DC-CA7B-05AB-DF4A-5225F429431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A3F7ECB-7C99-AE6C-811C-C8591F3FB56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9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A17D66-A69E-00B8-A48C-448D8748B0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965FDE8-2A29-850A-8D99-8B94D797EA20}"/>
              </a:ext>
            </a:extLst>
          </p:cNvPr>
          <p:cNvSpPr/>
          <p:nvPr/>
        </p:nvSpPr>
        <p:spPr>
          <a:xfrm>
            <a:off x="863600" y="1699946"/>
            <a:ext cx="4279900" cy="38093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37E8BDD6-022D-883E-5755-E64F06E0EF0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5238953" y="1677079"/>
            <a:ext cx="5819193" cy="3809321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3955555-849C-2BC4-1C38-787E1B691CC8}"/>
              </a:ext>
            </a:extLst>
          </p:cNvPr>
          <p:cNvSpPr/>
          <p:nvPr/>
        </p:nvSpPr>
        <p:spPr>
          <a:xfrm>
            <a:off x="863600" y="1824698"/>
            <a:ext cx="4279900" cy="3528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8000" lvl="0" indent="-180000" algn="justLow" rtl="1">
              <a:lnSpc>
                <a:spcPct val="150000"/>
              </a:lnSpc>
              <a:spcAft>
                <a:spcPts val="600"/>
              </a:spcAft>
              <a:buSzPts val="1000"/>
              <a:tabLst>
                <a:tab pos="457200" algn="l"/>
              </a:tabLst>
            </a:pPr>
            <a:r>
              <a:rPr lang="ar-EG" sz="1600" dirty="0">
                <a:solidFill>
                  <a:srgbClr val="202122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- </a:t>
            </a:r>
            <a:r>
              <a:rPr lang="ar-SA" sz="1600" dirty="0">
                <a:solidFill>
                  <a:srgbClr val="202122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علاج مشكلات الإدارة</a:t>
            </a:r>
            <a:r>
              <a:rPr lang="ar-EG" sz="1600" dirty="0">
                <a:solidFill>
                  <a:srgbClr val="202122"/>
                </a:solidFill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،</a:t>
            </a:r>
            <a:r>
              <a:rPr lang="ar-SA" sz="1600" dirty="0">
                <a:solidFill>
                  <a:srgbClr val="202122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والعمل على مواجهة التحديات التي تشكل عقبة في سبيل التنمية الإدارية</a:t>
            </a:r>
            <a:r>
              <a:rPr lang="ar-EG" sz="1600" dirty="0">
                <a:solidFill>
                  <a:srgbClr val="202122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،</a:t>
            </a:r>
            <a:r>
              <a:rPr lang="ar-SA" sz="1600" dirty="0">
                <a:solidFill>
                  <a:srgbClr val="202122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وذلك على النحو </a:t>
            </a:r>
            <a:r>
              <a:rPr lang="ar-EG" sz="1600" dirty="0">
                <a:solidFill>
                  <a:srgbClr val="202122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الآتي</a:t>
            </a:r>
            <a:r>
              <a:rPr lang="en-US" sz="1600" dirty="0">
                <a:solidFill>
                  <a:srgbClr val="202122"/>
                </a:solidFill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:</a:t>
            </a:r>
            <a:endParaRPr lang="ar-EG" sz="16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108000" lvl="0" indent="-180000" algn="justLow" rtl="1">
              <a:lnSpc>
                <a:spcPct val="150000"/>
              </a:lnSpc>
              <a:spcAft>
                <a:spcPts val="600"/>
              </a:spcAft>
              <a:buSzPts val="1000"/>
              <a:tabLst>
                <a:tab pos="457200" algn="l"/>
              </a:tabLst>
            </a:pPr>
            <a:r>
              <a:rPr lang="ar-EG" sz="1600" dirty="0">
                <a:solidFill>
                  <a:srgbClr val="202122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* </a:t>
            </a:r>
            <a:r>
              <a:rPr lang="ar-SA" sz="1600" dirty="0">
                <a:solidFill>
                  <a:srgbClr val="202122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إبراز مظاهر القصور في القوانين واللوائح التي تعجز عن توفير المرونة لمواجهة الظروف المتغيرة والمتطورة</a:t>
            </a:r>
            <a:r>
              <a:rPr lang="en-US" sz="1600" dirty="0">
                <a:solidFill>
                  <a:srgbClr val="202122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10800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600" dirty="0">
                <a:solidFill>
                  <a:srgbClr val="202122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* </a:t>
            </a:r>
            <a:r>
              <a:rPr lang="ar-SA" sz="1600" dirty="0">
                <a:solidFill>
                  <a:srgbClr val="202122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تنشيط المناقشات الموضوعية الهادفة إلى تطوير الجهاز الإداري وإعادة توزيع القوى العاملة</a:t>
            </a:r>
            <a:r>
              <a:rPr lang="ar-EG" sz="1600" dirty="0">
                <a:solidFill>
                  <a:srgbClr val="202122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،</a:t>
            </a:r>
            <a:r>
              <a:rPr lang="ar-SA" sz="1600" dirty="0">
                <a:solidFill>
                  <a:srgbClr val="202122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بما يتفق مع مصلحة العمل</a:t>
            </a:r>
            <a:r>
              <a:rPr lang="en-US" sz="1600" dirty="0">
                <a:solidFill>
                  <a:srgbClr val="202122"/>
                </a:solidFill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9CE0123-6025-15D1-2F09-235AAF4B2436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D83D177-BBD2-BAD4-58D6-73CC194BBAD3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24DD7A30-8A18-4D59-140C-697A5EC400C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637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145175" y="111955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456936" y="695206"/>
            <a:ext cx="7095548" cy="5204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127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76875" y="1803927"/>
            <a:ext cx="6855670" cy="165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07950" algn="justLow" rtl="1">
              <a:lnSpc>
                <a:spcPct val="150000"/>
              </a:lnSpc>
              <a:spcBef>
                <a:spcPts val="300"/>
              </a:spcBef>
            </a:pPr>
            <a:r>
              <a:rPr lang="ar-SA" b="1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المحاضرة القادمة</a:t>
            </a:r>
            <a:r>
              <a:rPr lang="ar-EG" b="1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:</a:t>
            </a:r>
          </a:p>
          <a:p>
            <a:pPr indent="107950" algn="justLow" rtl="1">
              <a:lnSpc>
                <a:spcPct val="150000"/>
              </a:lnSpc>
              <a:spcBef>
                <a:spcPts val="300"/>
              </a:spcBef>
            </a:pPr>
            <a:r>
              <a:rPr lang="ar-EG" dirty="0">
                <a:latin typeface="Alexandria" pitchFamily="2" charset="-78"/>
                <a:cs typeface="Alexandria" pitchFamily="2" charset="-78"/>
              </a:rPr>
              <a:t>تستهدف</a:t>
            </a:r>
            <a:r>
              <a:rPr lang="ar-EG" b="1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sz="1800" dirty="0">
                <a:latin typeface="Alexandria" pitchFamily="2" charset="-78"/>
                <a:cs typeface="Alexandria" pitchFamily="2" charset="-78"/>
              </a:rPr>
              <a:t>المحاضرة </a:t>
            </a:r>
            <a:r>
              <a:rPr lang="ar-EG" sz="1800" dirty="0">
                <a:latin typeface="Alexandria" pitchFamily="2" charset="-78"/>
                <a:cs typeface="Alexandria" pitchFamily="2" charset="-78"/>
              </a:rPr>
              <a:t>القادمة استعراض ما يتعلق بالنقطة الآتية</a:t>
            </a:r>
            <a:r>
              <a:rPr lang="ar-SA" sz="1800" dirty="0">
                <a:latin typeface="Alexandria" pitchFamily="2" charset="-78"/>
                <a:cs typeface="Alexandria" pitchFamily="2" charset="-78"/>
              </a:rPr>
              <a:t>:</a:t>
            </a:r>
            <a:endParaRPr lang="ar-EG" sz="1800" dirty="0">
              <a:latin typeface="Alexandria" pitchFamily="2" charset="-78"/>
              <a:cs typeface="Alexandria" pitchFamily="2" charset="-78"/>
            </a:endParaRPr>
          </a:p>
          <a:p>
            <a:pPr indent="107950" algn="justLow" rtl="1">
              <a:spcBef>
                <a:spcPts val="300"/>
              </a:spcBef>
            </a:pPr>
            <a:endParaRPr lang="ar-EG" sz="1600" b="1" dirty="0"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indent="107950" algn="justLow" rtl="1">
              <a:lnSpc>
                <a:spcPct val="150000"/>
              </a:lnSpc>
              <a:spcBef>
                <a:spcPts val="300"/>
              </a:spcBef>
            </a:pPr>
            <a:r>
              <a:rPr lang="ar-EG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lexandria" pitchFamily="2" charset="-78"/>
              </a:rPr>
              <a:t>-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lexandria" pitchFamily="2" charset="-78"/>
              </a:rPr>
              <a:t>أدوار ومسئوليات </a:t>
            </a:r>
            <a:r>
              <a:rPr lang="ar-EG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lexandria" pitchFamily="2" charset="-78"/>
              </a:rPr>
              <a:t>(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lexandria" pitchFamily="2" charset="-78"/>
              </a:rPr>
              <a:t>2</a:t>
            </a:r>
            <a:r>
              <a:rPr lang="ar-EG" dirty="0">
                <a:latin typeface="Calibri" panose="020F0502020204030204" pitchFamily="34" charset="0"/>
                <a:ea typeface="Calibri" panose="020F0502020204030204" pitchFamily="34" charset="0"/>
                <a:cs typeface="Alexandria" pitchFamily="2" charset="-78"/>
              </a:rPr>
              <a:t>)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lexandria" pitchFamily="2" charset="-78"/>
              </a:rPr>
              <a:t>: إدارة العلاقات العامة والتسويق. </a:t>
            </a:r>
            <a:endParaRPr lang="ar-EG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lexandria" pitchFamily="2" charset="-78"/>
            </a:endParaRPr>
          </a:p>
        </p:txBody>
      </p:sp>
      <p:pic>
        <p:nvPicPr>
          <p:cNvPr id="4098" name="Picture 2" descr="D:\الفصل الأول 2024\بحث_عن_كيفية_إدارة_الوقت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6764" y="3817865"/>
            <a:ext cx="4693708" cy="1974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Graphic 21">
            <a:extLst>
              <a:ext uri="{FF2B5EF4-FFF2-40B4-BE49-F238E27FC236}">
                <a16:creationId xmlns:a16="http://schemas.microsoft.com/office/drawing/2014/main" id="{2CAA3D25-80C1-612F-B6DD-6A209BDCC5F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34643" y="73392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9" y="539000"/>
            <a:ext cx="93499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8407438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270000" y="1859327"/>
            <a:ext cx="7994625" cy="29497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>
              <a:lnSpc>
                <a:spcPct val="120000"/>
              </a:lnSpc>
              <a:spcAft>
                <a:spcPts val="600"/>
              </a:spcAft>
            </a:pPr>
            <a:r>
              <a:rPr lang="ar-EG" sz="1600" b="1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الهوامش (المراجع):</a:t>
            </a:r>
            <a:r>
              <a:rPr lang="ar-EG" sz="1600" b="1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	</a:t>
            </a:r>
            <a:endParaRPr lang="ar-EG" sz="1600" dirty="0">
              <a:latin typeface="Alexandria" pitchFamily="2" charset="-78"/>
              <a:cs typeface="Alexandria" pitchFamily="2" charset="-78"/>
            </a:endParaRPr>
          </a:p>
          <a:p>
            <a:pPr marL="108000" lvl="0" indent="-180000" algn="justLow" rtl="1">
              <a:lnSpc>
                <a:spcPct val="150000"/>
              </a:lnSpc>
              <a:spcAft>
                <a:spcPts val="600"/>
              </a:spcAft>
              <a:buFont typeface="Simplified Arabic" panose="02020603050405020304" pitchFamily="18" charset="-78"/>
              <a:buChar char="-"/>
            </a:pPr>
            <a:r>
              <a:rPr lang="ar-EG" sz="14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</a:t>
            </a:r>
            <a:r>
              <a:rPr lang="ar-SA" sz="14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(شيماء السيد سالم، </a:t>
            </a:r>
            <a:r>
              <a:rPr lang="ar-SA" sz="1400" b="1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الاتصالات التسويقية المتكاملة</a:t>
            </a:r>
            <a:r>
              <a:rPr lang="ar-SA" sz="14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(القاهرة: مجموعة النيل العربية، 2006)</a:t>
            </a:r>
            <a:r>
              <a:rPr lang="ar-EG" sz="14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  <a:p>
            <a:pPr marL="108000" indent="-180000" algn="justLow" rtl="1">
              <a:lnSpc>
                <a:spcPct val="150000"/>
              </a:lnSpc>
              <a:spcAft>
                <a:spcPts val="600"/>
              </a:spcAft>
            </a:pPr>
            <a:r>
              <a:rPr lang="ar-EG" sz="14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- السيد عبدالرحمن علي، </a:t>
            </a:r>
            <a:r>
              <a:rPr lang="ar-EG" sz="1400" b="1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العلاقات العامة: محليا وعالميا </a:t>
            </a:r>
            <a:r>
              <a:rPr lang="ar-EG" sz="14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(القاهرة: الوكالة العربية للعلاقات العامة، </a:t>
            </a:r>
            <a:r>
              <a:rPr lang="en-US" sz="14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</a:t>
            </a:r>
            <a:r>
              <a:rPr lang="ar-EG" sz="14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2020).</a:t>
            </a:r>
            <a:endParaRPr lang="ar-EG" sz="1400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108000" lvl="0" indent="-180000" algn="justLow" rtl="1">
              <a:lnSpc>
                <a:spcPct val="150000"/>
              </a:lnSpc>
              <a:spcAft>
                <a:spcPts val="600"/>
              </a:spcAft>
              <a:buFont typeface="Simplified Arabic" panose="02020603050405020304" pitchFamily="18" charset="-78"/>
              <a:buChar char="-"/>
            </a:pPr>
            <a:r>
              <a:rPr lang="ar-EG" sz="14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(</a:t>
            </a:r>
            <a:r>
              <a:rPr lang="ar-SA" sz="14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السيد السعيد، </a:t>
            </a:r>
            <a:r>
              <a:rPr lang="ar-SA" sz="1400" b="1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استراتيجيات إدارة الأزمات والكوارث: دور العلاقات العامة</a:t>
            </a:r>
            <a:r>
              <a:rPr lang="ar-SA" sz="14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، ط1 (القاهرة: دار العلوم للنشر والتوزيع، 2006</a:t>
            </a:r>
            <a:r>
              <a:rPr lang="ar-EG" sz="14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).</a:t>
            </a:r>
            <a:endParaRPr lang="en-US" sz="1400" kern="1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72000" indent="-144000" algn="justLow" rtl="1">
              <a:lnSpc>
                <a:spcPct val="150000"/>
              </a:lnSpc>
              <a:spcAft>
                <a:spcPts val="600"/>
              </a:spcAft>
              <a:buFont typeface="Simplified Arabic" panose="02020603050405020304" pitchFamily="18" charset="-78"/>
              <a:buChar char="-"/>
            </a:pPr>
            <a:r>
              <a:rPr lang="ar-EG" sz="14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</a:t>
            </a:r>
            <a:r>
              <a:rPr lang="ar-JO" sz="14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علي عجوة، </a:t>
            </a:r>
            <a:r>
              <a:rPr lang="ar-JO" sz="1400" b="1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الأسس العلمية للعلاقات العامة</a:t>
            </a:r>
            <a:r>
              <a:rPr lang="ar-JO" sz="14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، ط5 (القاهرة: عالم الكتب، 2008). </a:t>
            </a:r>
          </a:p>
          <a:p>
            <a:pPr marL="216000" lvl="0" indent="-144000" algn="justLow">
              <a:lnSpc>
                <a:spcPct val="120000"/>
              </a:lnSpc>
              <a:spcAft>
                <a:spcPts val="600"/>
              </a:spcAft>
              <a:buFont typeface="Simplified Arabic" panose="02020603050405020304" pitchFamily="18" charset="-78"/>
              <a:buChar char="-"/>
            </a:pPr>
            <a:endParaRPr lang="en-US" sz="1400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512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3" name="Rectangle 4">
            <a:extLst>
              <a:ext uri="{FF2B5EF4-FFF2-40B4-BE49-F238E27FC236}">
                <a16:creationId xmlns:a16="http://schemas.microsoft.com/office/drawing/2014/main" id="{8EB4B225-B3F7-90E6-9ECA-B3236120E842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6"/>
            <a:srcRect/>
            <a:tile tx="0" ty="-381000" sx="99000" sy="98000" flip="none" algn="ctr"/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82BF0142-FE55-4E77-B3BA-73DCA50A73F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30854" y="4814507"/>
            <a:ext cx="4176122" cy="963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323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b69ce7a49db56c7ed276051354650032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7f54842b1d4dd5996fa5a2e205f42e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5805394-2D46-49E5-A2BC-03E576E8A5C1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D38E5C71-2612-43BF-A078-D0BFAB34227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09ADD37-6688-4D8C-A893-C74E7251C0A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5414</TotalTime>
  <Words>2491</Words>
  <Application>Microsoft Office PowerPoint</Application>
  <PresentationFormat>Widescreen</PresentationFormat>
  <Paragraphs>200</Paragraphs>
  <Slides>40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40</vt:i4>
      </vt:variant>
    </vt:vector>
  </HeadingPairs>
  <TitlesOfParts>
    <vt:vector size="50" baseType="lpstr">
      <vt:lpstr>Alexandria</vt:lpstr>
      <vt:lpstr>Arial</vt:lpstr>
      <vt:lpstr>Calibri</vt:lpstr>
      <vt:lpstr>Calibri Light</vt:lpstr>
      <vt:lpstr>Roboto Light</vt:lpstr>
      <vt:lpstr>Simplified Arabic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Shima Mansour</cp:lastModifiedBy>
  <cp:revision>632</cp:revision>
  <dcterms:created xsi:type="dcterms:W3CDTF">2023-04-29T09:08:00Z</dcterms:created>
  <dcterms:modified xsi:type="dcterms:W3CDTF">2024-03-04T15:27:57Z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