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2" r:id="rId5"/>
    <p:sldId id="263" r:id="rId6"/>
    <p:sldId id="264" r:id="rId7"/>
    <p:sldId id="261"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4/6/2021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4/6/2021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4/6/2021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4/6/2021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Project risk management</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a:t>
            </a:r>
            <a:r>
              <a:rPr lang="en-US" sz="2800" dirty="0">
                <a:solidFill>
                  <a:schemeClr val="bg1"/>
                </a:solidFill>
                <a:latin typeface="+mn-lt"/>
              </a:rPr>
              <a:t>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Introduction to project risk </a:t>
            </a:r>
            <a:br>
              <a:rPr lang="en-US" b="1" dirty="0"/>
            </a:br>
            <a:r>
              <a:rPr lang="en-US" b="1" dirty="0"/>
              <a:t>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Project risk management should be seen as an extension of conventional project planning.</a:t>
            </a:r>
          </a:p>
          <a:p>
            <a:pPr algn="just">
              <a:tabLst>
                <a:tab pos="184150" algn="l"/>
              </a:tabLst>
            </a:pPr>
            <a:r>
              <a:rPr lang="en-US" sz="2900" dirty="0"/>
              <a:t>The main requirements for any project are that it is delivered on time, within budget and to specification or performance. Risk is often defined in terms of uncertainty or deviation from the expected/required outcomes.</a:t>
            </a:r>
          </a:p>
          <a:p>
            <a:pPr algn="just">
              <a:tabLst>
                <a:tab pos="184150" algn="l"/>
              </a:tabLst>
            </a:pPr>
            <a:endParaRPr lang="en-US" sz="2900" dirty="0"/>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Introduction to project risk </a:t>
            </a:r>
            <a:br>
              <a:rPr lang="en-US" b="1" dirty="0"/>
            </a:br>
            <a:r>
              <a:rPr lang="en-US" b="1" dirty="0"/>
              <a:t>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Within project management, variability of outcomes is very undesirable. Therefore, the focus of risk management in projects is often on the reduction in the variability of outcomes and the management of control risks.</a:t>
            </a:r>
          </a:p>
          <a:p>
            <a:pPr algn="just">
              <a:tabLst>
                <a:tab pos="184150" algn="l"/>
              </a:tabLst>
            </a:pPr>
            <a:r>
              <a:rPr lang="en-US" sz="2900" dirty="0"/>
              <a:t>The requirements of project risk management are to identify the events that could give rise to uncertainty and respond to the event appropriately.</a:t>
            </a:r>
          </a:p>
          <a:p>
            <a:pPr algn="just">
              <a:tabLst>
                <a:tab pos="184150" algn="l"/>
              </a:tabLst>
            </a:pPr>
            <a:r>
              <a:rPr lang="en-US" sz="2900" dirty="0"/>
              <a:t>The style of risk management most relevant to project risk management is </a:t>
            </a:r>
            <a:r>
              <a:rPr lang="en-US" sz="2900" dirty="0">
                <a:solidFill>
                  <a:srgbClr val="FF0000"/>
                </a:solidFill>
              </a:rPr>
              <a:t>control management</a:t>
            </a:r>
            <a:r>
              <a:rPr lang="en-US" sz="2900" dirty="0"/>
              <a:t>.</a:t>
            </a:r>
          </a:p>
        </p:txBody>
      </p:sp>
    </p:spTree>
    <p:extLst>
      <p:ext uri="{BB962C8B-B14F-4D97-AF65-F5344CB8AC3E}">
        <p14:creationId xmlns:p14="http://schemas.microsoft.com/office/powerpoint/2010/main" val="517786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Development of project risk </a:t>
            </a:r>
            <a:br>
              <a:rPr lang="en-US" b="1" dirty="0"/>
            </a:br>
            <a:r>
              <a:rPr lang="en-US" b="1" dirty="0"/>
              <a:t>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Because of the nature of projects, historical loss data will not usually be available. Accordingly, project risk management needs to be forward-looking in order to anticipate problems before they arise.</a:t>
            </a:r>
          </a:p>
          <a:p>
            <a:pPr algn="just">
              <a:tabLst>
                <a:tab pos="184150" algn="l"/>
              </a:tabLst>
            </a:pPr>
            <a:r>
              <a:rPr lang="en-US" sz="2900" dirty="0"/>
              <a:t>Compliance hazard, control and opportunity risks need to be considered as part of the successful management of any project.</a:t>
            </a:r>
          </a:p>
          <a:p>
            <a:pPr algn="just">
              <a:tabLst>
                <a:tab pos="184150" algn="l"/>
              </a:tabLst>
            </a:pPr>
            <a:endParaRPr lang="en-US" sz="2900" dirty="0"/>
          </a:p>
        </p:txBody>
      </p:sp>
    </p:spTree>
    <p:extLst>
      <p:ext uri="{BB962C8B-B14F-4D97-AF65-F5344CB8AC3E}">
        <p14:creationId xmlns:p14="http://schemas.microsoft.com/office/powerpoint/2010/main" val="1659288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Development of project risk </a:t>
            </a:r>
            <a:br>
              <a:rPr lang="en-US" b="1" dirty="0"/>
            </a:br>
            <a:r>
              <a:rPr lang="en-US" b="1" dirty="0"/>
              <a:t>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There are risks associated with failure to obtain necessary permissions and approvals (compliance risks). There are risks to the project that can prevent it being delivered on time and within budget (hazard risks). There are risks to the project concerning the specification, performance and quality of the final outcome (control risks). Finally, there are risks that can enhance the delivery of the project, such as earlier than expected availability of materials (opportunity risks).</a:t>
            </a:r>
          </a:p>
        </p:txBody>
      </p:sp>
    </p:spTree>
    <p:extLst>
      <p:ext uri="{BB962C8B-B14F-4D97-AF65-F5344CB8AC3E}">
        <p14:creationId xmlns:p14="http://schemas.microsoft.com/office/powerpoint/2010/main" val="3799568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In order to manage uncertainty in projects, organizations have a range of possible actions they can take. An organization can decide to respond in one of the following ways:</a:t>
            </a:r>
          </a:p>
          <a:p>
            <a:pPr lvl="1" algn="just">
              <a:tabLst>
                <a:tab pos="184150" algn="l"/>
              </a:tabLst>
            </a:pPr>
            <a:r>
              <a:rPr lang="en-US" sz="2500" dirty="0"/>
              <a:t>accept the risk or uncertainty;</a:t>
            </a:r>
          </a:p>
          <a:p>
            <a:pPr lvl="1" algn="just">
              <a:tabLst>
                <a:tab pos="184150" algn="l"/>
              </a:tabLst>
            </a:pPr>
            <a:r>
              <a:rPr lang="en-US" sz="2500" dirty="0"/>
              <a:t>adapt activities and procedures;</a:t>
            </a:r>
          </a:p>
          <a:p>
            <a:pPr lvl="1" algn="just">
              <a:tabLst>
                <a:tab pos="184150" algn="l"/>
              </a:tabLst>
            </a:pPr>
            <a:r>
              <a:rPr lang="en-US" sz="2500" dirty="0"/>
              <a:t>adopt contingency plans and responses;</a:t>
            </a:r>
          </a:p>
          <a:p>
            <a:pPr lvl="1" algn="just">
              <a:tabLst>
                <a:tab pos="184150" algn="l"/>
              </a:tabLst>
            </a:pPr>
            <a:r>
              <a:rPr lang="en-US" sz="2500" dirty="0"/>
              <a:t>avoid the risk or uncertainty.</a:t>
            </a:r>
          </a:p>
        </p:txBody>
      </p:sp>
    </p:spTree>
    <p:extLst>
      <p:ext uri="{BB962C8B-B14F-4D97-AF65-F5344CB8AC3E}">
        <p14:creationId xmlns:p14="http://schemas.microsoft.com/office/powerpoint/2010/main" val="1706328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For low-exposure/low-uncertainty risks, the organization (or project) will usually accept uncertainty attached to each risk. For high-exposure/low uncertainty risks, the organization will adapt activities and procedures and introduce controls, including (when appropriate) insurance. For low risk/ high-uncertainty risks, the organization will adopt appropriate contingency plans and for high-exposure/high-uncertainty risks, the organization will wish to avoid the uncertainty attached to the risk.</a:t>
            </a:r>
            <a:endParaRPr lang="en-US" sz="2500" dirty="0"/>
          </a:p>
        </p:txBody>
      </p:sp>
    </p:spTree>
    <p:extLst>
      <p:ext uri="{BB962C8B-B14F-4D97-AF65-F5344CB8AC3E}">
        <p14:creationId xmlns:p14="http://schemas.microsoft.com/office/powerpoint/2010/main" val="2453732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figure below illustrates the use of the risk matrix to plot the possible range of risks on the project. The matrix plots the possible time delay that could result against the potential for cost increases associated with that event. This diagram will help the project manager identify whether the risks fit into the comfort, cautious, concerned or critical zones. The other variable shown in the diagram equates to the likelihood of each event occurring, and this is indicated by the size of the bubble used to represent that risk.</a:t>
            </a:r>
            <a:endParaRPr lang="en-US" sz="2500" dirty="0"/>
          </a:p>
        </p:txBody>
      </p:sp>
    </p:spTree>
    <p:extLst>
      <p:ext uri="{BB962C8B-B14F-4D97-AF65-F5344CB8AC3E}">
        <p14:creationId xmlns:p14="http://schemas.microsoft.com/office/powerpoint/2010/main" val="1942856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8" name="Picture 7">
            <a:extLst>
              <a:ext uri="{FF2B5EF4-FFF2-40B4-BE49-F238E27FC236}">
                <a16:creationId xmlns:a16="http://schemas.microsoft.com/office/drawing/2014/main" id="{8038D6DE-5FEC-4093-B3F6-82FD256E91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2390" y="1291053"/>
            <a:ext cx="5687219" cy="5420481"/>
          </a:xfrm>
          <a:prstGeom prst="rect">
            <a:avLst/>
          </a:prstGeom>
        </p:spPr>
      </p:pic>
    </p:spTree>
    <p:extLst>
      <p:ext uri="{BB962C8B-B14F-4D97-AF65-F5344CB8AC3E}">
        <p14:creationId xmlns:p14="http://schemas.microsoft.com/office/powerpoint/2010/main" val="3621328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figure below represents the risk management process in project management as a bow-tie.</a:t>
            </a:r>
          </a:p>
          <a:p>
            <a:pPr algn="just">
              <a:tabLst>
                <a:tab pos="184150" algn="l"/>
              </a:tabLst>
            </a:pPr>
            <a:r>
              <a:rPr lang="en-US" sz="2900" dirty="0"/>
              <a:t>The purpose of this bow-tie representation is to illustrate that controls can be introduced to reduce the uncertainties in the </a:t>
            </a:r>
            <a:r>
              <a:rPr lang="en-US" sz="2900" dirty="0" err="1"/>
              <a:t>centre</a:t>
            </a:r>
            <a:r>
              <a:rPr lang="en-US" sz="2900" dirty="0"/>
              <a:t> of the bow-tie, manage the uncertainties as they arise, and introduce further controls to limit the impact of those uncertainties on quality, cost, time and compliance.</a:t>
            </a:r>
          </a:p>
        </p:txBody>
      </p:sp>
    </p:spTree>
    <p:extLst>
      <p:ext uri="{BB962C8B-B14F-4D97-AF65-F5344CB8AC3E}">
        <p14:creationId xmlns:p14="http://schemas.microsoft.com/office/powerpoint/2010/main" val="155868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7EB7C5AF-5CE7-4F0C-AE97-40F824233B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2494" y="2281791"/>
            <a:ext cx="8507012" cy="3439005"/>
          </a:xfrm>
          <a:prstGeom prst="rect">
            <a:avLst/>
          </a:prstGeom>
        </p:spPr>
      </p:pic>
    </p:spTree>
    <p:extLst>
      <p:ext uri="{BB962C8B-B14F-4D97-AF65-F5344CB8AC3E}">
        <p14:creationId xmlns:p14="http://schemas.microsoft.com/office/powerpoint/2010/main" val="295262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21121BF9-5FDB-45B4-BF35-96444FF456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257" y="2157949"/>
            <a:ext cx="7773485" cy="3686689"/>
          </a:xfrm>
          <a:prstGeom prst="rect">
            <a:avLst/>
          </a:prstGeom>
        </p:spPr>
      </p:pic>
    </p:spTree>
    <p:extLst>
      <p:ext uri="{BB962C8B-B14F-4D97-AF65-F5344CB8AC3E}">
        <p14:creationId xmlns:p14="http://schemas.microsoft.com/office/powerpoint/2010/main" val="3603111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Whatever the size of the project, a number of specific stages will always be present. The figure below illustrates the key stages in the project lifecycle.</a:t>
            </a:r>
          </a:p>
          <a:p>
            <a:pPr algn="just">
              <a:tabLst>
                <a:tab pos="184150" algn="l"/>
              </a:tabLst>
            </a:pPr>
            <a:endParaRPr lang="en-US" sz="2900" dirty="0"/>
          </a:p>
        </p:txBody>
      </p:sp>
    </p:spTree>
    <p:extLst>
      <p:ext uri="{BB962C8B-B14F-4D97-AF65-F5344CB8AC3E}">
        <p14:creationId xmlns:p14="http://schemas.microsoft.com/office/powerpoint/2010/main" val="2513052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67AAC983-1D79-4E92-A3EA-B8E097C17D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8863" y="1576843"/>
            <a:ext cx="7154273" cy="4848902"/>
          </a:xfrm>
          <a:prstGeom prst="rect">
            <a:avLst/>
          </a:prstGeom>
        </p:spPr>
      </p:pic>
    </p:spTree>
    <p:extLst>
      <p:ext uri="{BB962C8B-B14F-4D97-AF65-F5344CB8AC3E}">
        <p14:creationId xmlns:p14="http://schemas.microsoft.com/office/powerpoint/2010/main" val="682860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Each stage of the project lifecycle will have significant risk and uncertainty issues embedded within it. The uncertainty embedded in each stage of the project will include such issues as defining the project precisely, agreeing the timescale and budget, and confirming the performance/specification. There will also need to be arrangements for changes and developments within the project specification, as well as arrangements for any </a:t>
            </a:r>
            <a:r>
              <a:rPr lang="en-US" sz="2900" dirty="0">
                <a:solidFill>
                  <a:srgbClr val="FF0000"/>
                </a:solidFill>
              </a:rPr>
              <a:t>deviation from expected circumstances</a:t>
            </a:r>
            <a:r>
              <a:rPr lang="en-US" sz="2900" dirty="0"/>
              <a:t>.</a:t>
            </a:r>
          </a:p>
        </p:txBody>
      </p:sp>
    </p:spTree>
    <p:extLst>
      <p:ext uri="{BB962C8B-B14F-4D97-AF65-F5344CB8AC3E}">
        <p14:creationId xmlns:p14="http://schemas.microsoft.com/office/powerpoint/2010/main" val="2252910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important to understand the stages in the project lifecycle, so that the risk management inputs into each stage can be planned and executed, and the required benefits obtained.</a:t>
            </a:r>
          </a:p>
          <a:p>
            <a:pPr algn="just">
              <a:tabLst>
                <a:tab pos="184150" algn="l"/>
              </a:tabLst>
            </a:pPr>
            <a:r>
              <a:rPr lang="en-US" sz="2900" dirty="0"/>
              <a:t>The figure below illustrates how uncertainty decreases during the various stages of a project. Uncertainty can be associated with cost, time and quality.</a:t>
            </a:r>
          </a:p>
        </p:txBody>
      </p:sp>
    </p:spTree>
    <p:extLst>
      <p:ext uri="{BB962C8B-B14F-4D97-AF65-F5344CB8AC3E}">
        <p14:creationId xmlns:p14="http://schemas.microsoft.com/office/powerpoint/2010/main" val="34126413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D1EF5F3-2BF7-4B98-90F4-6B6D3A01E1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0496" y="1143395"/>
            <a:ext cx="5611008" cy="5715798"/>
          </a:xfrm>
          <a:prstGeom prst="rect">
            <a:avLst/>
          </a:prstGeom>
        </p:spPr>
      </p:pic>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spTree>
    <p:extLst>
      <p:ext uri="{BB962C8B-B14F-4D97-AF65-F5344CB8AC3E}">
        <p14:creationId xmlns:p14="http://schemas.microsoft.com/office/powerpoint/2010/main" val="450652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Opportunity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Often a number of projects will need to be undertaken at the same time. </a:t>
            </a:r>
          </a:p>
          <a:p>
            <a:pPr algn="just">
              <a:tabLst>
                <a:tab pos="184150" algn="l"/>
              </a:tabLst>
            </a:pPr>
            <a:r>
              <a:rPr lang="en-US" sz="2900" dirty="0"/>
              <a:t>A collection of projects of this sort is referred to </a:t>
            </a:r>
            <a:r>
              <a:rPr lang="en-US" sz="2900" dirty="0">
                <a:solidFill>
                  <a:srgbClr val="FF0000"/>
                </a:solidFill>
              </a:rPr>
              <a:t>as a </a:t>
            </a:r>
            <a:r>
              <a:rPr lang="en-US" sz="2900" dirty="0" err="1">
                <a:solidFill>
                  <a:srgbClr val="FF0000"/>
                </a:solidFill>
              </a:rPr>
              <a:t>programme</a:t>
            </a:r>
            <a:r>
              <a:rPr lang="en-US" sz="2900" dirty="0"/>
              <a:t>.</a:t>
            </a:r>
          </a:p>
          <a:p>
            <a:pPr algn="just">
              <a:tabLst>
                <a:tab pos="184150" algn="l"/>
              </a:tabLst>
            </a:pPr>
            <a:r>
              <a:rPr lang="en-US" sz="2900" dirty="0"/>
              <a:t>Very frequently, the specification of a project will change during the course of the work. A well risk-managed project will take the opportunity of change to specifications to provide a greater level of customer satisfaction, as well as a greater level of income for the organization delivering the project.</a:t>
            </a:r>
          </a:p>
        </p:txBody>
      </p:sp>
    </p:spTree>
    <p:extLst>
      <p:ext uri="{BB962C8B-B14F-4D97-AF65-F5344CB8AC3E}">
        <p14:creationId xmlns:p14="http://schemas.microsoft.com/office/powerpoint/2010/main" val="811605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Opportunity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As well as achieving the opportunities offered by undertaking the project, organizations will also wish to take advantage of opportunities that are offered within the project. These opportunities may reduce costs, reduce time and/or increase quality.</a:t>
            </a:r>
          </a:p>
          <a:p>
            <a:pPr algn="just">
              <a:tabLst>
                <a:tab pos="184150" algn="l"/>
              </a:tabLst>
            </a:pPr>
            <a:r>
              <a:rPr lang="en-US" sz="2900" dirty="0"/>
              <a:t>For example, if a construction project assumes a certain level of ground contamination but this proves to be less than expected, there would be an opportunity for the project to be delivered ahead of schedule and at reduced cost.</a:t>
            </a:r>
          </a:p>
        </p:txBody>
      </p:sp>
    </p:spTree>
    <p:extLst>
      <p:ext uri="{BB962C8B-B14F-4D97-AF65-F5344CB8AC3E}">
        <p14:creationId xmlns:p14="http://schemas.microsoft.com/office/powerpoint/2010/main" val="21596181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6216</TotalTime>
  <Words>972</Words>
  <Application>Microsoft Office PowerPoint</Application>
  <PresentationFormat>Widescreen</PresentationFormat>
  <Paragraphs>50</Paragraphs>
  <Slides>19</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19</vt:i4>
      </vt:variant>
    </vt:vector>
  </HeadingPairs>
  <TitlesOfParts>
    <vt:vector size="24" baseType="lpstr">
      <vt:lpstr>Arial</vt:lpstr>
      <vt:lpstr>Calibri</vt:lpstr>
      <vt:lpstr>Calibri Light</vt:lpstr>
      <vt:lpstr>Office Theme</vt:lpstr>
      <vt:lpstr>Custom Design</vt:lpstr>
      <vt:lpstr>Project risk management Lecture 10</vt:lpstr>
      <vt:lpstr>Introduction to project risk  management</vt:lpstr>
      <vt:lpstr>Introduction to project risk  management</vt:lpstr>
      <vt:lpstr>Development of project risk  management</vt:lpstr>
      <vt:lpstr>Development of project risk  management</vt:lpstr>
      <vt:lpstr>Uncertainty in projects</vt:lpstr>
      <vt:lpstr>Uncertainty in projects</vt:lpstr>
      <vt:lpstr>Uncertainty in projects</vt:lpstr>
      <vt:lpstr>Uncertainty in projects</vt:lpstr>
      <vt:lpstr>Uncertainty in projects</vt:lpstr>
      <vt:lpstr>Uncertainty in projects</vt:lpstr>
      <vt:lpstr>Uncertainty in projects</vt:lpstr>
      <vt:lpstr>Project lifecycle</vt:lpstr>
      <vt:lpstr>Project lifecycle</vt:lpstr>
      <vt:lpstr>Project lifecycle</vt:lpstr>
      <vt:lpstr>Project lifecycle</vt:lpstr>
      <vt:lpstr>Project lifecycle</vt:lpstr>
      <vt:lpstr>Opportunity in projects</vt:lpstr>
      <vt:lpstr>Opportunity in projects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HPI5</cp:lastModifiedBy>
  <cp:revision>62</cp:revision>
  <dcterms:created xsi:type="dcterms:W3CDTF">2020-10-15T07:04:09Z</dcterms:created>
  <dcterms:modified xsi:type="dcterms:W3CDTF">2021-04-07T00:34:59Z</dcterms:modified>
</cp:coreProperties>
</file>