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notesSlides/notesSlide2.xml" ContentType="application/vnd.openxmlformats-officedocument.presentationml.notesSlide+xml"/>
  <Override PartName="/ppt/theme/themeOverride9.xml" ContentType="application/vnd.openxmlformats-officedocument.themeOverride+xml"/>
  <Override PartName="/ppt/notesSlides/notesSlide3.xml" ContentType="application/vnd.openxmlformats-officedocument.presentationml.notesSl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notesSlides/notesSlide4.xml" ContentType="application/vnd.openxmlformats-officedocument.presentationml.notesSlide+xml"/>
  <Override PartName="/ppt/theme/themeOverride30.xml" ContentType="application/vnd.openxmlformats-officedocument.themeOverride+xml"/>
  <Override PartName="/ppt/notesSlides/notesSlide5.xml" ContentType="application/vnd.openxmlformats-officedocument.presentationml.notesSlide+xml"/>
  <Override PartName="/ppt/theme/themeOverride31.xml" ContentType="application/vnd.openxmlformats-officedocument.themeOverride+xml"/>
  <Override PartName="/ppt/notesSlides/notesSlide6.xml" ContentType="application/vnd.openxmlformats-officedocument.presentationml.notesSlide+xml"/>
  <Override PartName="/ppt/theme/themeOverride32.xml" ContentType="application/vnd.openxmlformats-officedocument.themeOverride+xml"/>
  <Override PartName="/ppt/notesSlides/notesSlide7.xml" ContentType="application/vnd.openxmlformats-officedocument.presentationml.notesSlide+xml"/>
  <Override PartName="/ppt/theme/themeOverride33.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497" r:id="rId6"/>
    <p:sldId id="496" r:id="rId7"/>
    <p:sldId id="691" r:id="rId8"/>
    <p:sldId id="690" r:id="rId9"/>
    <p:sldId id="660" r:id="rId10"/>
    <p:sldId id="661" r:id="rId11"/>
    <p:sldId id="662" r:id="rId12"/>
    <p:sldId id="663" r:id="rId13"/>
    <p:sldId id="664" r:id="rId14"/>
    <p:sldId id="665" r:id="rId15"/>
    <p:sldId id="666" r:id="rId16"/>
    <p:sldId id="667" r:id="rId17"/>
    <p:sldId id="668" r:id="rId18"/>
    <p:sldId id="669" r:id="rId19"/>
    <p:sldId id="670" r:id="rId20"/>
    <p:sldId id="671" r:id="rId21"/>
    <p:sldId id="672" r:id="rId22"/>
    <p:sldId id="674" r:id="rId23"/>
    <p:sldId id="673" r:id="rId24"/>
    <p:sldId id="675" r:id="rId25"/>
    <p:sldId id="676" r:id="rId26"/>
    <p:sldId id="677" r:id="rId27"/>
    <p:sldId id="678" r:id="rId28"/>
    <p:sldId id="679" r:id="rId29"/>
    <p:sldId id="681" r:id="rId30"/>
    <p:sldId id="682" r:id="rId31"/>
    <p:sldId id="683" r:id="rId32"/>
    <p:sldId id="684" r:id="rId33"/>
    <p:sldId id="685" r:id="rId34"/>
    <p:sldId id="686" r:id="rId35"/>
    <p:sldId id="687" r:id="rId36"/>
    <p:sldId id="688" r:id="rId37"/>
    <p:sldId id="689" r:id="rId38"/>
    <p:sldId id="533" r:id="rId39"/>
    <p:sldId id="53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691"/>
            <p14:sldId id="690"/>
            <p14:sldId id="660"/>
            <p14:sldId id="661"/>
            <p14:sldId id="662"/>
            <p14:sldId id="663"/>
            <p14:sldId id="664"/>
            <p14:sldId id="665"/>
            <p14:sldId id="666"/>
            <p14:sldId id="667"/>
            <p14:sldId id="668"/>
            <p14:sldId id="669"/>
            <p14:sldId id="670"/>
            <p14:sldId id="671"/>
            <p14:sldId id="672"/>
            <p14:sldId id="674"/>
            <p14:sldId id="673"/>
            <p14:sldId id="675"/>
            <p14:sldId id="676"/>
            <p14:sldId id="677"/>
            <p14:sldId id="678"/>
            <p14:sldId id="679"/>
            <p14:sldId id="681"/>
            <p14:sldId id="682"/>
            <p14:sldId id="683"/>
            <p14:sldId id="684"/>
            <p14:sldId id="685"/>
            <p14:sldId id="686"/>
            <p14:sldId id="687"/>
            <p14:sldId id="688"/>
            <p14:sldId id="689"/>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257" autoAdjust="0"/>
  </p:normalViewPr>
  <p:slideViewPr>
    <p:cSldViewPr snapToGrid="0">
      <p:cViewPr varScale="1">
        <p:scale>
          <a:sx n="40" d="100"/>
          <a:sy n="40" d="100"/>
        </p:scale>
        <p:origin x="36" y="3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416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55513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17444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443228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9454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93715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34241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7.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image" Target="../media/image8.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6.xml"/><Relationship Id="rId5" Type="http://schemas.openxmlformats.org/officeDocument/2006/relationships/image" Target="../media/image9.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7.xml"/><Relationship Id="rId5" Type="http://schemas.openxmlformats.org/officeDocument/2006/relationships/image" Target="../media/image10.jp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hemeOverride" Target="../theme/themeOverride8.xml"/><Relationship Id="rId6" Type="http://schemas.openxmlformats.org/officeDocument/2006/relationships/image" Target="../media/image11.png"/><Relationship Id="rId5" Type="http://schemas.openxmlformats.org/officeDocument/2006/relationships/image" Target="../media/image4.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hemeOverride" Target="../theme/themeOverride9.xml"/><Relationship Id="rId6" Type="http://schemas.openxmlformats.org/officeDocument/2006/relationships/image" Target="../media/image12.jpg"/><Relationship Id="rId5" Type="http://schemas.openxmlformats.org/officeDocument/2006/relationships/image" Target="../media/image4.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1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14.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3.xml"/><Relationship Id="rId5" Type="http://schemas.openxmlformats.org/officeDocument/2006/relationships/image" Target="../media/image16.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17.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5.xml"/><Relationship Id="rId5" Type="http://schemas.openxmlformats.org/officeDocument/2006/relationships/image" Target="../media/image18.jp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19.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20.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21.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22.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4.xml"/><Relationship Id="rId5" Type="http://schemas.openxmlformats.org/officeDocument/2006/relationships/image" Target="../media/image23.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5.xml"/><Relationship Id="rId5" Type="http://schemas.openxmlformats.org/officeDocument/2006/relationships/image" Target="../media/image24.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25.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7.xml"/><Relationship Id="rId5" Type="http://schemas.openxmlformats.org/officeDocument/2006/relationships/image" Target="../media/image26.jp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8.xml"/><Relationship Id="rId5" Type="http://schemas.openxmlformats.org/officeDocument/2006/relationships/image" Target="../media/image27.jp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hemeOverride" Target="../theme/themeOverride29.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30.xml"/><Relationship Id="rId6" Type="http://schemas.openxmlformats.org/officeDocument/2006/relationships/image" Target="../media/image29.jpg"/><Relationship Id="rId5" Type="http://schemas.openxmlformats.org/officeDocument/2006/relationships/image" Target="../media/image4.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hemeOverride" Target="../theme/themeOverride31.xml"/><Relationship Id="rId6" Type="http://schemas.openxmlformats.org/officeDocument/2006/relationships/image" Target="../media/image30.jpg"/><Relationship Id="rId5" Type="http://schemas.openxmlformats.org/officeDocument/2006/relationships/image" Target="../media/image4.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notesSlide" Target="../notesSlides/notesSlide7.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themeOverride" Target="../theme/themeOverride32.xml"/><Relationship Id="rId6" Type="http://schemas.openxmlformats.org/officeDocument/2006/relationships/hyperlink" Target="https://www.araby.ai/" TargetMode="External"/><Relationship Id="rId5" Type="http://schemas.openxmlformats.org/officeDocument/2006/relationships/hyperlink" Target="https://writesonic.com/" TargetMode="External"/><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8" Type="http://schemas.openxmlformats.org/officeDocument/2006/relationships/hyperlink" Target="https://ai.invideo.io/" TargetMode="External"/><Relationship Id="rId3" Type="http://schemas.openxmlformats.org/officeDocument/2006/relationships/notesSlide" Target="../notesSlides/notesSlide8.xml"/><Relationship Id="rId7" Type="http://schemas.openxmlformats.org/officeDocument/2006/relationships/hyperlink" Target="https://creator.nightcafe.studio/my-creations" TargetMode="External"/><Relationship Id="rId12" Type="http://schemas.openxmlformats.org/officeDocument/2006/relationships/image" Target="../media/image32.jpg"/><Relationship Id="rId2" Type="http://schemas.openxmlformats.org/officeDocument/2006/relationships/slideLayout" Target="../slideLayouts/slideLayout13.xml"/><Relationship Id="rId1" Type="http://schemas.openxmlformats.org/officeDocument/2006/relationships/themeOverride" Target="../theme/themeOverride33.xml"/><Relationship Id="rId6" Type="http://schemas.openxmlformats.org/officeDocument/2006/relationships/hyperlink" Target="https://www.canva.com/ai-image-generator/" TargetMode="External"/><Relationship Id="rId11" Type="http://schemas.openxmlformats.org/officeDocument/2006/relationships/image" Target="../media/image4.png"/><Relationship Id="rId5" Type="http://schemas.openxmlformats.org/officeDocument/2006/relationships/hyperlink" Target="https://firefly.adobe.com/?ff_channel=adobe_com&amp;ff_campaign=ffly_homepage&amp;ff_source=firefly_seo" TargetMode="External"/><Relationship Id="rId10" Type="http://schemas.openxmlformats.org/officeDocument/2006/relationships/hyperlink" Target="https://www.kapwing.com/ai-video-generator" TargetMode="External"/><Relationship Id="rId4" Type="http://schemas.openxmlformats.org/officeDocument/2006/relationships/image" Target="../media/image1.png"/><Relationship Id="rId9" Type="http://schemas.openxmlformats.org/officeDocument/2006/relationships/hyperlink" Target="https://videogen.io/"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1" y="5772909"/>
            <a:ext cx="5816906" cy="835485"/>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العاشرة</a:t>
            </a:r>
          </a:p>
          <a:p>
            <a:pPr algn="ctr" rtl="1">
              <a:lnSpc>
                <a:spcPct val="150000"/>
              </a:lnSpc>
            </a:pPr>
            <a:r>
              <a:rPr lang="ar-EG" sz="1600" b="1" dirty="0">
                <a:solidFill>
                  <a:schemeClr val="bg1">
                    <a:lumMod val="95000"/>
                  </a:schemeClr>
                </a:solidFill>
                <a:latin typeface="Alexandria" charset="0"/>
                <a:cs typeface="Alexandria" charset="0"/>
              </a:rPr>
              <a:t>الذكاء الاصطناعي في اقتصاديات الإعلام الرقمي</a:t>
            </a:r>
            <a:endParaRPr lang="en-US" sz="14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9" y="260821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598936" y="2845283"/>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دور الذكاء الاصطناعي في تطوير الإعلام الرقمي</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598936" y="3707701"/>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نماذج تطبيقات الذكاء الاصطناعي في الإعلام</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598936" y="4509208"/>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تأثير الذكاء الاصطناعي على الوظائف الإعلامية</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598936" y="5310715"/>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مستقبل الذكاء الاصطناعي في الإعلام الرقمي</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51653" y="2027538"/>
            <a:ext cx="6251412" cy="4442819"/>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1- تعريف الذكاء الاصطناعي</a:t>
            </a:r>
            <a:endParaRPr lang="ar-EG" dirty="0">
              <a:solidFill>
                <a:srgbClr val="FF0000"/>
              </a:solidFill>
              <a:latin typeface="Alexandria Light" pitchFamily="2" charset="-78"/>
              <a:cs typeface="Alexandria Light" pitchFamily="2" charset="-78"/>
            </a:endParaRPr>
          </a:p>
          <a:p>
            <a:pPr algn="just" rtl="1">
              <a:lnSpc>
                <a:spcPct val="200000"/>
              </a:lnSpc>
            </a:pPr>
            <a:r>
              <a:rPr lang="en-US" dirty="0">
                <a:latin typeface="Alexandria Light" pitchFamily="2" charset="-78"/>
                <a:cs typeface="Alexandria Light" pitchFamily="2" charset="-78"/>
              </a:rPr>
              <a:t> (Artificial Intelligence - AI) </a:t>
            </a:r>
            <a:r>
              <a:rPr lang="ar-EG" dirty="0">
                <a:latin typeface="Alexandria Light" pitchFamily="2" charset="-78"/>
                <a:cs typeface="Alexandria Light" pitchFamily="2" charset="-78"/>
              </a:rPr>
              <a:t>هو فرع من فروع علوم الحاسب يهتم بتصميم أنظمة أو برامج تُحاكي قدرات الإنسان الذهنية، مثل التفكير، الفهم، التعلم، حل المشكلات، واتخاذ القرار. بمعنى آخر، هو جعل الآلات “تفكر” أو تتصرف بطريقة ذكية مشابهة للبشر، مثل: </a:t>
            </a:r>
          </a:p>
          <a:p>
            <a:pPr algn="just" rtl="1">
              <a:lnSpc>
                <a:spcPct val="200000"/>
              </a:lnSpc>
            </a:pPr>
            <a:r>
              <a:rPr lang="ar-EG" dirty="0">
                <a:latin typeface="Alexandria Light" pitchFamily="2" charset="-78"/>
                <a:cs typeface="Alexandria Light" pitchFamily="2" charset="-78"/>
              </a:rPr>
              <a:t>المساعدات الذكية مثل </a:t>
            </a:r>
            <a:r>
              <a:rPr lang="en-US" dirty="0">
                <a:latin typeface="Alexandria Light" pitchFamily="2" charset="-78"/>
                <a:cs typeface="Alexandria Light" pitchFamily="2" charset="-78"/>
              </a:rPr>
              <a:t>Google Assistant </a:t>
            </a:r>
            <a:r>
              <a:rPr lang="ar-EG" dirty="0">
                <a:latin typeface="Alexandria Light" pitchFamily="2" charset="-78"/>
                <a:cs typeface="Alexandria Light" pitchFamily="2" charset="-78"/>
              </a:rPr>
              <a:t>، أنظمة التوصية</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بالمحتوى، أو الدردشة الآلية </a:t>
            </a:r>
            <a:r>
              <a:rPr lang="en-US" dirty="0">
                <a:latin typeface="Alexandria Light" pitchFamily="2" charset="-78"/>
                <a:cs typeface="Alexandria Light" pitchFamily="2" charset="-78"/>
              </a:rPr>
              <a:t>Chatbots</a:t>
            </a:r>
            <a:endParaRPr lang="ar-EG"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A756643-7104-116A-4203-11DF620EA8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440" y="2610998"/>
            <a:ext cx="5236684" cy="3859359"/>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37413453-9877-004A-9B6F-CC004724CD1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D5D406C-0337-2260-6B08-47492D04A0AB}"/>
              </a:ext>
            </a:extLst>
          </p:cNvPr>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8C6CDF2B-5A8C-BE15-621E-48AF8288393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1597281-A2D6-AE86-7A00-3422949EFCF8}"/>
              </a:ext>
            </a:extLst>
          </p:cNvPr>
          <p:cNvSpPr txBox="1"/>
          <p:nvPr/>
        </p:nvSpPr>
        <p:spPr>
          <a:xfrm>
            <a:off x="572877" y="1862285"/>
            <a:ext cx="11210581" cy="4442819"/>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التطور التاريخي للذكاء الاصطناعي</a:t>
            </a:r>
            <a:endParaRPr lang="ar-EG" dirty="0">
              <a:solidFill>
                <a:srgbClr val="FF0000"/>
              </a:solidFill>
              <a:latin typeface="Alexandria Light" pitchFamily="2" charset="-78"/>
              <a:cs typeface="Alexandria Light" pitchFamily="2" charset="-78"/>
            </a:endParaRPr>
          </a:p>
          <a:p>
            <a:pPr algn="r" rtl="1">
              <a:lnSpc>
                <a:spcPct val="200000"/>
              </a:lnSpc>
            </a:pPr>
            <a:r>
              <a:rPr lang="ar-EG" dirty="0">
                <a:latin typeface="Alexandria Light" pitchFamily="2" charset="-78"/>
                <a:cs typeface="Alexandria Light" pitchFamily="2" charset="-78"/>
              </a:rPr>
              <a:t>الذكاء الاصطناعي ليس اختراعًا حديثًا ولكنه ناتج عن تراكمات فكرية وعلمية بدأت في منتصف القرن العشرين، وشهد محطات رئيسية ساهمت في تطوره.  شهدت الخمسينات نشر العالم البريطاني آلان </a:t>
            </a:r>
            <a:r>
              <a:rPr lang="ar-EG" dirty="0" err="1">
                <a:latin typeface="Alexandria Light" pitchFamily="2" charset="-78"/>
                <a:cs typeface="Alexandria Light" pitchFamily="2" charset="-78"/>
              </a:rPr>
              <a:t>تورينج</a:t>
            </a:r>
            <a:r>
              <a:rPr lang="ar-EG" dirty="0">
                <a:latin typeface="Alexandria Light" pitchFamily="2" charset="-78"/>
                <a:cs typeface="Alexandria Light" pitchFamily="2" charset="-78"/>
              </a:rPr>
              <a:t> ورقة علمية بعنوان "هل تستطيع الآلات أن تفكر"، وبدأ استخدام المصطلح بشكل رسمي في مؤتمر </a:t>
            </a:r>
            <a:r>
              <a:rPr lang="en-US" dirty="0">
                <a:latin typeface="Alexandria Light" pitchFamily="2" charset="-78"/>
                <a:cs typeface="Alexandria Light" pitchFamily="2" charset="-78"/>
              </a:rPr>
              <a:t>Dartmouth Conference</a:t>
            </a:r>
            <a:r>
              <a:rPr lang="ar-EG" dirty="0">
                <a:latin typeface="Alexandria Light" pitchFamily="2" charset="-78"/>
                <a:cs typeface="Alexandria Light" pitchFamily="2" charset="-78"/>
              </a:rPr>
              <a:t>. في الستينات والسبعينات كان التطور بطيئًا بسبب ضعف إمكانات الحواسيب وقلة البيانات، ولكن في الثمانينات ظهرت الأنظمة الخبيرة </a:t>
            </a:r>
            <a:r>
              <a:rPr lang="en-US" dirty="0">
                <a:latin typeface="Alexandria Light" pitchFamily="2" charset="-78"/>
                <a:cs typeface="Alexandria Light" pitchFamily="2" charset="-78"/>
              </a:rPr>
              <a:t>Expert Systems</a:t>
            </a:r>
            <a:r>
              <a:rPr lang="ar-EG" dirty="0">
                <a:latin typeface="Alexandria Light" pitchFamily="2" charset="-78"/>
                <a:cs typeface="Alexandria Light" pitchFamily="2" charset="-78"/>
              </a:rPr>
              <a:t> التي استخدمت قواعد معرفية لحل مشكلات متخصصة.</a:t>
            </a:r>
          </a:p>
          <a:p>
            <a:pPr algn="r" rtl="1">
              <a:lnSpc>
                <a:spcPct val="200000"/>
              </a:lnSpc>
            </a:pPr>
            <a:r>
              <a:rPr lang="ar-EG" dirty="0">
                <a:latin typeface="Alexandria Light" pitchFamily="2" charset="-78"/>
                <a:cs typeface="Alexandria Light" pitchFamily="2" charset="-78"/>
              </a:rPr>
              <a:t>شهد القرن 21 الطفرة الحقيقية بفضل البيانات الضخمة وتطور الحوسبة السحابية والخوارزميات المتقدمة، وأصبح الذكاء الاصطناعي أكثر تطورًا وانتشارًا.</a:t>
            </a:r>
            <a:endParaRPr lang="ar-EG" dirty="0">
              <a:solidFill>
                <a:srgbClr val="FF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BDD49AAB-D4CA-0377-BDD4-E03F8F8CA8C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34713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B2D1E19-0378-8C07-3F75-64995FE8CE2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9A6FE03-E595-709D-D46D-5BBCFF77DEE1}"/>
              </a:ext>
            </a:extLst>
          </p:cNvPr>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4DD70F66-EC03-5CA3-288A-6CA17E299C6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C31A04E-0748-DCEE-F815-7C752161B6FE}"/>
              </a:ext>
            </a:extLst>
          </p:cNvPr>
          <p:cNvSpPr txBox="1"/>
          <p:nvPr/>
        </p:nvSpPr>
        <p:spPr>
          <a:xfrm>
            <a:off x="4450814" y="2038555"/>
            <a:ext cx="7310610" cy="4442883"/>
          </a:xfrm>
          <a:prstGeom prst="rect">
            <a:avLst/>
          </a:prstGeom>
          <a:noFill/>
        </p:spPr>
        <p:txBody>
          <a:bodyPr wrap="square" rtlCol="0">
            <a:spAutoFit/>
          </a:bodyPr>
          <a:lstStyle/>
          <a:p>
            <a:pPr lvl="1" algn="just" rtl="1">
              <a:lnSpc>
                <a:spcPct val="200000"/>
              </a:lnSpc>
            </a:pPr>
            <a:r>
              <a:rPr lang="ar-EG" dirty="0">
                <a:solidFill>
                  <a:srgbClr val="FF0000"/>
                </a:solidFill>
                <a:latin typeface="Alexandria" pitchFamily="2" charset="-78"/>
                <a:cs typeface="Alexandria" pitchFamily="2" charset="-78"/>
              </a:rPr>
              <a:t>2- تحليل البيانات الكبيرة لتخصيص المحتوى</a:t>
            </a:r>
          </a:p>
          <a:p>
            <a:pPr lvl="1" algn="just" rtl="1">
              <a:lnSpc>
                <a:spcPct val="200000"/>
              </a:lnSpc>
            </a:pPr>
            <a:r>
              <a:rPr lang="ar-EG" dirty="0">
                <a:latin typeface="Alexandria Light" pitchFamily="2" charset="-78"/>
                <a:cs typeface="Alexandria Light" pitchFamily="2" charset="-78"/>
              </a:rPr>
              <a:t>تحليل البيانات الكبيرة </a:t>
            </a:r>
            <a:r>
              <a:rPr lang="en-US" dirty="0">
                <a:latin typeface="Alexandria Light" pitchFamily="2" charset="-78"/>
                <a:cs typeface="Alexandria Light" pitchFamily="2" charset="-78"/>
              </a:rPr>
              <a:t> (Big Data Analytics) </a:t>
            </a:r>
            <a:r>
              <a:rPr lang="ar-EG" dirty="0">
                <a:latin typeface="Alexandria Light" pitchFamily="2" charset="-78"/>
                <a:cs typeface="Alexandria Light" pitchFamily="2" charset="-78"/>
              </a:rPr>
              <a:t>يشير إلى استخدام تقنيات متقدمة مثل الذكاء الاصطناعي والتعلم الآلي لمعالجة كميات ضخمة من البيانات التي تُجمع من مصادر متعددة، مثل مواقع التواصل الاجتماعي، التطبيقات، والمواقع الإلكترونية. تهدف بشكل رئيسي إلى فهم سلوك المستخدمين وتفضيلاتهم لتخصيص المحتوى الذي يتم تقديمه لهم. تعتمد المنصات على خوارزميات الذكاء الاصطناعي لتحديد الأنماط والعلاقات بين سلوك المستخدمين.</a:t>
            </a:r>
            <a:endParaRPr lang="ar-EG" b="0" i="0" dirty="0">
              <a:solidFill>
                <a:srgbClr val="0D0D0D"/>
              </a:solidFill>
              <a:effectLst/>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1BD08B7E-3491-9501-5163-56FEBA25C2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5A42952-813B-BA95-41BB-BAABDE6BB7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0533" y="3338112"/>
            <a:ext cx="3444859" cy="2865802"/>
          </a:xfrm>
          <a:prstGeom prst="rect">
            <a:avLst/>
          </a:prstGeom>
        </p:spPr>
      </p:pic>
    </p:spTree>
    <p:extLst>
      <p:ext uri="{BB962C8B-B14F-4D97-AF65-F5344CB8AC3E}">
        <p14:creationId xmlns:p14="http://schemas.microsoft.com/office/powerpoint/2010/main" val="6912652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2038555"/>
            <a:ext cx="5665424" cy="3888885"/>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دور الذكاء الاصطناعي في تخصيص المحتوى</a:t>
            </a:r>
            <a:endParaRPr lang="ar-EG" dirty="0">
              <a:solidFill>
                <a:srgbClr val="FF0000"/>
              </a:solidFill>
              <a:latin typeface="Alexandria Light" pitchFamily="2" charset="-78"/>
              <a:cs typeface="Alexandria Light" pitchFamily="2" charset="-78"/>
            </a:endParaRPr>
          </a:p>
          <a:p>
            <a:pPr algn="r" rtl="1">
              <a:lnSpc>
                <a:spcPct val="200000"/>
              </a:lnSpc>
            </a:pPr>
            <a:r>
              <a:rPr lang="ar-EG" dirty="0">
                <a:solidFill>
                  <a:srgbClr val="00B0F0"/>
                </a:solidFill>
                <a:latin typeface="Alexandria" pitchFamily="2" charset="-78"/>
                <a:cs typeface="Alexandria" pitchFamily="2" charset="-78"/>
              </a:rPr>
              <a:t>1- </a:t>
            </a:r>
            <a:r>
              <a:rPr lang="ar-EG" b="1" dirty="0">
                <a:solidFill>
                  <a:srgbClr val="00B0F0"/>
                </a:solidFill>
                <a:latin typeface="Alexandria" pitchFamily="2" charset="-78"/>
                <a:cs typeface="Alexandria" pitchFamily="2" charset="-78"/>
              </a:rPr>
              <a:t>توصيات المحتوى:</a:t>
            </a:r>
            <a:endParaRPr lang="ar-EG" dirty="0">
              <a:solidFill>
                <a:srgbClr val="00B0F0"/>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تقدم منصات مثل </a:t>
            </a:r>
            <a:r>
              <a:rPr lang="en-US" dirty="0">
                <a:latin typeface="Alexandria Light" pitchFamily="2" charset="-78"/>
                <a:cs typeface="Alexandria Light" pitchFamily="2" charset="-78"/>
              </a:rPr>
              <a:t>YouTube </a:t>
            </a:r>
            <a:r>
              <a:rPr lang="ar-EG" dirty="0">
                <a:latin typeface="Alexandria Light" pitchFamily="2" charset="-78"/>
                <a:cs typeface="Alexandria Light" pitchFamily="2" charset="-78"/>
              </a:rPr>
              <a:t>و</a:t>
            </a:r>
            <a:r>
              <a:rPr lang="en-US" dirty="0">
                <a:latin typeface="Alexandria Light" pitchFamily="2" charset="-78"/>
                <a:cs typeface="Alexandria Light" pitchFamily="2" charset="-78"/>
              </a:rPr>
              <a:t>Netflix </a:t>
            </a:r>
            <a:r>
              <a:rPr lang="ar-EG" dirty="0">
                <a:latin typeface="Alexandria Light" pitchFamily="2" charset="-78"/>
                <a:cs typeface="Alexandria Light" pitchFamily="2" charset="-78"/>
              </a:rPr>
              <a:t>توصيات بناءً على تاريخ المشاهدة وتفضيلات المستخدمين.</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على سبيل المثال، إذا شاهد المستخدم أفلام خيال علمي، ستعرض المنصة أفلامًا مشابهة تلقائيًا.</a:t>
            </a:r>
          </a:p>
          <a:p>
            <a:pPr lvl="1" algn="just" rtl="1">
              <a:lnSpc>
                <a:spcPct val="200000"/>
              </a:lnSpc>
            </a:pP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35ADA70-4F3C-0A60-70C0-25D69AA1A2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81" y="2038555"/>
            <a:ext cx="5871148" cy="4819445"/>
          </a:xfrm>
          <a:prstGeom prst="rect">
            <a:avLst/>
          </a:prstGeom>
        </p:spPr>
      </p:pic>
    </p:spTree>
    <p:extLst>
      <p:ext uri="{BB962C8B-B14F-4D97-AF65-F5344CB8AC3E}">
        <p14:creationId xmlns:p14="http://schemas.microsoft.com/office/powerpoint/2010/main" val="1352179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2038555"/>
            <a:ext cx="5665424" cy="444288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دور الذكاء الاصطناعي في تخصيص المحتوى</a:t>
            </a:r>
            <a:endParaRPr lang="ar-EG" dirty="0">
              <a:solidFill>
                <a:srgbClr val="FF0000"/>
              </a:solidFill>
              <a:latin typeface="Alexandria Light" pitchFamily="2" charset="-78"/>
              <a:cs typeface="Alexandria Light" pitchFamily="2" charset="-78"/>
            </a:endParaRPr>
          </a:p>
          <a:p>
            <a:pPr algn="r" rtl="1">
              <a:lnSpc>
                <a:spcPct val="200000"/>
              </a:lnSpc>
            </a:pPr>
            <a:r>
              <a:rPr lang="ar-EG" dirty="0">
                <a:solidFill>
                  <a:srgbClr val="00B0F0"/>
                </a:solidFill>
                <a:latin typeface="Alexandria" pitchFamily="2" charset="-78"/>
                <a:cs typeface="Alexandria" pitchFamily="2" charset="-78"/>
              </a:rPr>
              <a:t>2- الإعلانات الموجهة</a:t>
            </a:r>
          </a:p>
          <a:p>
            <a:pPr algn="just" rtl="1">
              <a:lnSpc>
                <a:spcPct val="200000"/>
              </a:lnSpc>
              <a:buFont typeface="Arial" panose="020B0604020202020204" pitchFamily="34" charset="0"/>
              <a:buChar char="•"/>
            </a:pPr>
            <a:r>
              <a:rPr lang="ar-EG" dirty="0">
                <a:latin typeface="Alexandria" pitchFamily="2" charset="-78"/>
                <a:cs typeface="Alexandria" pitchFamily="2" charset="-78"/>
              </a:rPr>
              <a:t>تعتمد منصات مثل </a:t>
            </a:r>
            <a:r>
              <a:rPr lang="en-US" dirty="0">
                <a:latin typeface="Alexandria" pitchFamily="2" charset="-78"/>
                <a:cs typeface="Alexandria" pitchFamily="2" charset="-78"/>
              </a:rPr>
              <a:t>Facebook </a:t>
            </a:r>
            <a:r>
              <a:rPr lang="ar-EG" dirty="0">
                <a:latin typeface="Alexandria" pitchFamily="2" charset="-78"/>
                <a:cs typeface="Alexandria" pitchFamily="2" charset="-78"/>
              </a:rPr>
              <a:t>و</a:t>
            </a:r>
            <a:r>
              <a:rPr lang="en-US" dirty="0">
                <a:latin typeface="Alexandria" pitchFamily="2" charset="-78"/>
                <a:cs typeface="Alexandria" pitchFamily="2" charset="-78"/>
              </a:rPr>
              <a:t>Instagram </a:t>
            </a:r>
            <a:r>
              <a:rPr lang="ar-EG" dirty="0">
                <a:latin typeface="Alexandria" pitchFamily="2" charset="-78"/>
                <a:cs typeface="Alexandria" pitchFamily="2" charset="-78"/>
              </a:rPr>
              <a:t>على تحليل البيانات لتقديم إعلانات مستهدفة تناسب اهتمامات كل مستخدم.</a:t>
            </a:r>
          </a:p>
          <a:p>
            <a:pPr algn="just" rtl="1">
              <a:lnSpc>
                <a:spcPct val="200000"/>
              </a:lnSpc>
              <a:buFont typeface="Arial" panose="020B0604020202020204" pitchFamily="34" charset="0"/>
              <a:buChar char="•"/>
            </a:pPr>
            <a:r>
              <a:rPr lang="ar-EG" dirty="0">
                <a:latin typeface="Alexandria" pitchFamily="2" charset="-78"/>
                <a:cs typeface="Alexandria" pitchFamily="2" charset="-78"/>
              </a:rPr>
              <a:t>على سبيل المثال، إذا بحث المستخدم عن منتجات اللياقة البدنية، ستظهر له إعلانات متعلقة بالأدوات الرياضية.</a:t>
            </a: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0856241-27F7-80B6-EB85-45F485BA1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576" y="2379644"/>
            <a:ext cx="4895391" cy="3832492"/>
          </a:xfrm>
          <a:prstGeom prst="rect">
            <a:avLst/>
          </a:prstGeom>
        </p:spPr>
      </p:pic>
    </p:spTree>
    <p:extLst>
      <p:ext uri="{BB962C8B-B14F-4D97-AF65-F5344CB8AC3E}">
        <p14:creationId xmlns:p14="http://schemas.microsoft.com/office/powerpoint/2010/main" val="16273874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325967" y="2038555"/>
            <a:ext cx="6435457" cy="444288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أ- دور الذكاء الاصطناعي في تخصيص المحتوى</a:t>
            </a:r>
            <a:endParaRPr lang="ar-EG" dirty="0">
              <a:solidFill>
                <a:srgbClr val="FF0000"/>
              </a:solidFill>
              <a:latin typeface="Alexandria Light" pitchFamily="2" charset="-78"/>
              <a:cs typeface="Alexandria Light" pitchFamily="2" charset="-78"/>
            </a:endParaRPr>
          </a:p>
          <a:p>
            <a:pPr algn="r" rtl="1">
              <a:lnSpc>
                <a:spcPct val="200000"/>
              </a:lnSpc>
            </a:pPr>
            <a:r>
              <a:rPr lang="ar-EG" dirty="0">
                <a:solidFill>
                  <a:srgbClr val="00B0F0"/>
                </a:solidFill>
                <a:latin typeface="Alexandria" pitchFamily="2" charset="-78"/>
                <a:cs typeface="Alexandria" pitchFamily="2" charset="-78"/>
              </a:rPr>
              <a:t>3- تحسين تجربة المستخدم</a:t>
            </a:r>
          </a:p>
          <a:p>
            <a:pPr algn="r" rtl="1">
              <a:lnSpc>
                <a:spcPct val="200000"/>
              </a:lnSpc>
              <a:buFont typeface="Arial" panose="020B0604020202020204" pitchFamily="34" charset="0"/>
              <a:buChar char="•"/>
            </a:pPr>
            <a:r>
              <a:rPr lang="ar-EG" dirty="0">
                <a:latin typeface="Alexandria" pitchFamily="2" charset="-78"/>
                <a:cs typeface="Alexandria" pitchFamily="2" charset="-78"/>
              </a:rPr>
              <a:t>يقدم الذكاء الاصطناعي واجهات مخصصة حسب سلوك المستخدم، مثل عرض الأخبار التي يهتم بها على </a:t>
            </a:r>
            <a:r>
              <a:rPr lang="en-US" dirty="0">
                <a:latin typeface="Alexandria" pitchFamily="2" charset="-78"/>
                <a:cs typeface="Alexandria" pitchFamily="2" charset="-78"/>
              </a:rPr>
              <a:t>Google News </a:t>
            </a:r>
            <a:r>
              <a:rPr lang="ar-EG" dirty="0">
                <a:latin typeface="Alexandria" pitchFamily="2" charset="-78"/>
                <a:cs typeface="Alexandria" pitchFamily="2" charset="-78"/>
              </a:rPr>
              <a:t>أو المحتوى </a:t>
            </a:r>
            <a:r>
              <a:rPr lang="ar-EG" dirty="0" err="1">
                <a:latin typeface="Alexandria" pitchFamily="2" charset="-78"/>
                <a:cs typeface="Alexandria" pitchFamily="2" charset="-78"/>
              </a:rPr>
              <a:t>الموصى</a:t>
            </a:r>
            <a:r>
              <a:rPr lang="ar-EG" dirty="0">
                <a:latin typeface="Alexandria" pitchFamily="2" charset="-78"/>
                <a:cs typeface="Alexandria" pitchFamily="2" charset="-78"/>
              </a:rPr>
              <a:t> به في تطبيقات التسوق.</a:t>
            </a:r>
          </a:p>
          <a:p>
            <a:pPr algn="r" rtl="1">
              <a:lnSpc>
                <a:spcPct val="200000"/>
              </a:lnSpc>
              <a:buFont typeface="+mj-lt"/>
              <a:buAutoNum type="arabicPeriod"/>
            </a:pPr>
            <a:r>
              <a:rPr lang="ar-EG" b="0" i="0" dirty="0">
                <a:solidFill>
                  <a:srgbClr val="0D0D0D"/>
                </a:solidFill>
                <a:effectLst/>
                <a:latin typeface="Alexandria" pitchFamily="2" charset="-78"/>
                <a:cs typeface="Alexandria" pitchFamily="2" charset="-78"/>
              </a:rPr>
              <a:t>أمازون </a:t>
            </a:r>
            <a:r>
              <a:rPr lang="ar-EG" dirty="0">
                <a:latin typeface="Alexandria" pitchFamily="2" charset="-78"/>
                <a:cs typeface="Alexandria" pitchFamily="2" charset="-78"/>
              </a:rPr>
              <a:t>تقدم توصيات للمنتجات استنادًا إلى سجل التصفح والشراء السابق للمستخدمين.</a:t>
            </a:r>
          </a:p>
          <a:p>
            <a:pPr algn="just" rtl="1">
              <a:lnSpc>
                <a:spcPct val="200000"/>
              </a:lnSpc>
              <a:buFont typeface="Arial" panose="020B0604020202020204" pitchFamily="34" charset="0"/>
              <a:buChar char="•"/>
            </a:pPr>
            <a:endParaRPr lang="ar-EG" b="0"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E16CF32-3453-2694-3D54-4BEF0E78E3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584" y="2557115"/>
            <a:ext cx="3833092" cy="3405761"/>
          </a:xfrm>
          <a:prstGeom prst="rect">
            <a:avLst/>
          </a:prstGeom>
        </p:spPr>
      </p:pic>
    </p:spTree>
    <p:extLst>
      <p:ext uri="{BB962C8B-B14F-4D97-AF65-F5344CB8AC3E}">
        <p14:creationId xmlns:p14="http://schemas.microsoft.com/office/powerpoint/2010/main" val="26901618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325967" y="2038555"/>
            <a:ext cx="6435457" cy="4020973"/>
          </a:xfrm>
          <a:prstGeom prst="rect">
            <a:avLst/>
          </a:prstGeom>
          <a:noFill/>
        </p:spPr>
        <p:txBody>
          <a:bodyPr wrap="square" rtlCol="0">
            <a:spAutoFit/>
          </a:bodyPr>
          <a:lstStyle/>
          <a:p>
            <a:pPr lvl="1" algn="r" rtl="1">
              <a:lnSpc>
                <a:spcPct val="200000"/>
              </a:lnSpc>
            </a:pPr>
            <a:r>
              <a:rPr lang="ar-EG" dirty="0">
                <a:solidFill>
                  <a:srgbClr val="FF0000"/>
                </a:solidFill>
                <a:latin typeface="Alexandria" pitchFamily="2" charset="-78"/>
                <a:cs typeface="Alexandria" pitchFamily="2" charset="-78"/>
              </a:rPr>
              <a:t>ب- فوائد تحليل البيانات لتخصيص المحتوى</a:t>
            </a:r>
            <a:endParaRPr lang="ar-EG" dirty="0">
              <a:solidFill>
                <a:srgbClr val="FF0000"/>
              </a:solidFill>
              <a:latin typeface="Alexandria Light" pitchFamily="2" charset="-78"/>
              <a:cs typeface="Alexandria Light" pitchFamily="2" charset="-78"/>
            </a:endParaRPr>
          </a:p>
          <a:p>
            <a:pPr algn="r" rtl="1">
              <a:lnSpc>
                <a:spcPct val="200000"/>
              </a:lnSpc>
              <a:buFont typeface="+mj-lt"/>
              <a:buAutoNum type="arabicPeriod"/>
            </a:pPr>
            <a:r>
              <a:rPr lang="ar-EG" sz="1600" b="1" dirty="0">
                <a:latin typeface="Alexandria" pitchFamily="2" charset="-78"/>
                <a:cs typeface="Alexandria" pitchFamily="2" charset="-78"/>
              </a:rPr>
              <a:t>زيادة ولاء المستخدمين:</a:t>
            </a:r>
            <a:br>
              <a:rPr lang="ar-EG" sz="1600" dirty="0">
                <a:latin typeface="Alexandria" pitchFamily="2" charset="-78"/>
                <a:cs typeface="Alexandria" pitchFamily="2" charset="-78"/>
              </a:rPr>
            </a:br>
            <a:r>
              <a:rPr lang="ar-EG" sz="1600" dirty="0">
                <a:latin typeface="Alexandria" pitchFamily="2" charset="-78"/>
                <a:cs typeface="Alexandria" pitchFamily="2" charset="-78"/>
              </a:rPr>
              <a:t>تخصيص المحتوى يعزز شعور المستخدم بأن المنصة "تفهمه"، مما يزيد من الوقت الذي يقضيه عليها.</a:t>
            </a:r>
          </a:p>
          <a:p>
            <a:pPr algn="r" rtl="1">
              <a:lnSpc>
                <a:spcPct val="200000"/>
              </a:lnSpc>
              <a:buFont typeface="+mj-lt"/>
              <a:buAutoNum type="arabicPeriod"/>
            </a:pPr>
            <a:r>
              <a:rPr lang="ar-EG" sz="1600" b="1" dirty="0">
                <a:latin typeface="Alexandria" pitchFamily="2" charset="-78"/>
                <a:cs typeface="Alexandria" pitchFamily="2" charset="-78"/>
              </a:rPr>
              <a:t>رفع معدلات التفاعل:</a:t>
            </a:r>
            <a:br>
              <a:rPr lang="ar-EG" sz="1600" dirty="0">
                <a:latin typeface="Alexandria" pitchFamily="2" charset="-78"/>
                <a:cs typeface="Alexandria" pitchFamily="2" charset="-78"/>
              </a:rPr>
            </a:br>
            <a:r>
              <a:rPr lang="ar-EG" sz="1600" dirty="0">
                <a:latin typeface="Alexandria" pitchFamily="2" charset="-78"/>
                <a:cs typeface="Alexandria" pitchFamily="2" charset="-78"/>
              </a:rPr>
              <a:t>يؤدي تقديم محتوى ملائم إلى زيادة النقرات، المشاهدات، والشراء.</a:t>
            </a:r>
          </a:p>
          <a:p>
            <a:pPr algn="r" rtl="1">
              <a:lnSpc>
                <a:spcPct val="200000"/>
              </a:lnSpc>
              <a:buFont typeface="+mj-lt"/>
              <a:buAutoNum type="arabicPeriod"/>
            </a:pPr>
            <a:r>
              <a:rPr lang="ar-EG" sz="1600" b="1" dirty="0">
                <a:latin typeface="Alexandria" pitchFamily="2" charset="-78"/>
                <a:cs typeface="Alexandria" pitchFamily="2" charset="-78"/>
              </a:rPr>
              <a:t>تحسين الإيرادات:</a:t>
            </a:r>
            <a:br>
              <a:rPr lang="ar-EG" sz="1600" dirty="0">
                <a:latin typeface="Alexandria" pitchFamily="2" charset="-78"/>
                <a:cs typeface="Alexandria" pitchFamily="2" charset="-78"/>
              </a:rPr>
            </a:br>
            <a:r>
              <a:rPr lang="ar-EG" sz="1600" dirty="0">
                <a:latin typeface="Alexandria" pitchFamily="2" charset="-78"/>
                <a:cs typeface="Alexandria" pitchFamily="2" charset="-78"/>
              </a:rPr>
              <a:t>الإعلانات الموجهة والمحتوى المناسب يعزز من فرص تحقيق الأرباح.</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0D7D3A5-10A2-770C-8F5F-8FC287C0D2F2}"/>
              </a:ext>
            </a:extLst>
          </p:cNvPr>
          <p:cNvPicPr>
            <a:picLocks noChangeAspect="1"/>
          </p:cNvPicPr>
          <p:nvPr/>
        </p:nvPicPr>
        <p:blipFill>
          <a:blip r:embed="rId6">
            <a:extLst>
              <a:ext uri="{28A0092B-C50C-407E-A947-70E740481C1C}">
                <a14:useLocalDpi xmlns:a14="http://schemas.microsoft.com/office/drawing/2010/main" val="0"/>
              </a:ext>
            </a:extLst>
          </a:blip>
          <a:srcRect b="15887"/>
          <a:stretch/>
        </p:blipFill>
        <p:spPr>
          <a:xfrm>
            <a:off x="603458" y="2177104"/>
            <a:ext cx="4722509" cy="4152277"/>
          </a:xfrm>
          <a:prstGeom prst="rect">
            <a:avLst/>
          </a:prstGeom>
        </p:spPr>
      </p:pic>
    </p:spTree>
    <p:extLst>
      <p:ext uri="{BB962C8B-B14F-4D97-AF65-F5344CB8AC3E}">
        <p14:creationId xmlns:p14="http://schemas.microsoft.com/office/powerpoint/2010/main" val="32532154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p:cNvSpPr txBox="1"/>
          <p:nvPr/>
        </p:nvSpPr>
        <p:spPr>
          <a:xfrm>
            <a:off x="6819441" y="2038555"/>
            <a:ext cx="4941983" cy="4442883"/>
          </a:xfrm>
          <a:prstGeom prst="rect">
            <a:avLst/>
          </a:prstGeom>
          <a:noFill/>
        </p:spPr>
        <p:txBody>
          <a:bodyPr wrap="square" rtlCol="0">
            <a:spAutoFit/>
          </a:bodyPr>
          <a:lstStyle/>
          <a:p>
            <a:pPr lvl="1" algn="just" rtl="1">
              <a:lnSpc>
                <a:spcPct val="200000"/>
              </a:lnSpc>
            </a:pPr>
            <a:r>
              <a:rPr lang="ar-EG" dirty="0">
                <a:solidFill>
                  <a:srgbClr val="FF0000"/>
                </a:solidFill>
                <a:latin typeface="Alexandria" pitchFamily="2" charset="-78"/>
                <a:cs typeface="Alexandria" pitchFamily="2" charset="-78"/>
              </a:rPr>
              <a:t>3- تحسين استراتيجيات الإعلانات الرقمية</a:t>
            </a:r>
          </a:p>
          <a:p>
            <a:pPr lvl="1" algn="just" rtl="1">
              <a:lnSpc>
                <a:spcPct val="200000"/>
              </a:lnSpc>
            </a:pPr>
            <a:r>
              <a:rPr lang="ar-EG" dirty="0">
                <a:latin typeface="Alexandria" pitchFamily="2" charset="-78"/>
                <a:cs typeface="Alexandria" pitchFamily="2" charset="-78"/>
              </a:rPr>
              <a:t>تعني استراتيجيات الإعلانات الرقمية وضع خطة مُنظمة لتصميم وتنفيذ حملات إعلانية فعالة على الإنترنت باستخدام تقنيات حديثة مثل الذكاء الاصطناعي وتحليل البيانات. الهدف الأساسي هو تحسين الوصول إلى الجمهور المستهدف وزيادة العائد على الاستثمار.</a:t>
            </a:r>
            <a:endParaRPr lang="ar-EG"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A12DC54-226C-FF14-A6B4-F86148F6852C}"/>
              </a:ext>
            </a:extLst>
          </p:cNvPr>
          <p:cNvPicPr>
            <a:picLocks noChangeAspect="1"/>
          </p:cNvPicPr>
          <p:nvPr/>
        </p:nvPicPr>
        <p:blipFill>
          <a:blip r:embed="rId6">
            <a:extLst>
              <a:ext uri="{28A0092B-C50C-407E-A947-70E740481C1C}">
                <a14:useLocalDpi xmlns:a14="http://schemas.microsoft.com/office/drawing/2010/main" val="0"/>
              </a:ext>
            </a:extLst>
          </a:blip>
          <a:srcRect t="12824"/>
          <a:stretch/>
        </p:blipFill>
        <p:spPr>
          <a:xfrm>
            <a:off x="190960" y="2188564"/>
            <a:ext cx="5905040" cy="3873149"/>
          </a:xfrm>
          <a:prstGeom prst="rect">
            <a:avLst/>
          </a:prstGeom>
        </p:spPr>
      </p:pic>
    </p:spTree>
    <p:extLst>
      <p:ext uri="{BB962C8B-B14F-4D97-AF65-F5344CB8AC3E}">
        <p14:creationId xmlns:p14="http://schemas.microsoft.com/office/powerpoint/2010/main" val="19414470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13653" y="2593604"/>
            <a:ext cx="5526795" cy="3888821"/>
          </a:xfrm>
          <a:prstGeom prst="rect">
            <a:avLst/>
          </a:prstGeom>
          <a:noFill/>
        </p:spPr>
        <p:txBody>
          <a:bodyPr wrap="square" rtlCol="0">
            <a:spAutoFit/>
          </a:bodyPr>
          <a:lstStyle/>
          <a:p>
            <a:pPr lvl="1" algn="just" rtl="1">
              <a:lnSpc>
                <a:spcPct val="200000"/>
              </a:lnSpc>
            </a:pPr>
            <a:r>
              <a:rPr lang="ar-EG" dirty="0">
                <a:solidFill>
                  <a:srgbClr val="FF0000"/>
                </a:solidFill>
                <a:latin typeface="Alexandria" pitchFamily="2" charset="-78"/>
                <a:cs typeface="Alexandria" pitchFamily="2" charset="-78"/>
              </a:rPr>
              <a:t>أ- استراتيجيات تحسين الإعلانات الرقمية باستخدام الذكاء الاصطناعي</a:t>
            </a:r>
          </a:p>
          <a:p>
            <a:pPr algn="just" rtl="1">
              <a:lnSpc>
                <a:spcPct val="200000"/>
              </a:lnSpc>
            </a:pPr>
            <a:r>
              <a:rPr lang="ar-EG" b="1" dirty="0">
                <a:latin typeface="Alexandria" pitchFamily="2" charset="-78"/>
                <a:cs typeface="Alexandria" pitchFamily="2" charset="-78"/>
              </a:rPr>
              <a:t>الاستهداف الدقيق للجمهور:</a:t>
            </a:r>
            <a:endParaRPr lang="ar-EG" dirty="0">
              <a:latin typeface="Alexandria" pitchFamily="2" charset="-78"/>
              <a:cs typeface="Alexandria" pitchFamily="2" charset="-78"/>
            </a:endParaRPr>
          </a:p>
          <a:p>
            <a:pPr algn="just" rtl="1">
              <a:lnSpc>
                <a:spcPct val="200000"/>
              </a:lnSpc>
              <a:buFont typeface="Arial" panose="020B0604020202020204" pitchFamily="34" charset="0"/>
              <a:buChar char="•"/>
            </a:pPr>
            <a:r>
              <a:rPr lang="ar-EG" dirty="0">
                <a:latin typeface="Alexandria" pitchFamily="2" charset="-78"/>
                <a:cs typeface="Alexandria" pitchFamily="2" charset="-78"/>
              </a:rPr>
              <a:t>تقسيم الجمهور إلى شرائح دقيقة (</a:t>
            </a:r>
            <a:r>
              <a:rPr lang="en-US" dirty="0">
                <a:latin typeface="Alexandria" pitchFamily="2" charset="-78"/>
                <a:cs typeface="Alexandria" pitchFamily="2" charset="-78"/>
              </a:rPr>
              <a:t> (Micro-Segmentation</a:t>
            </a:r>
            <a:r>
              <a:rPr lang="ar-EG" dirty="0">
                <a:latin typeface="Alexandria" pitchFamily="2" charset="-78"/>
                <a:cs typeface="Alexandria" pitchFamily="2" charset="-78"/>
              </a:rPr>
              <a:t>بناءً على اهتماماتهم وسلوكهم.</a:t>
            </a:r>
          </a:p>
          <a:p>
            <a:pPr algn="just" rtl="1">
              <a:lnSpc>
                <a:spcPct val="200000"/>
              </a:lnSpc>
              <a:buFont typeface="Arial" panose="020B0604020202020204" pitchFamily="34" charset="0"/>
              <a:buChar char="•"/>
            </a:pPr>
            <a:r>
              <a:rPr lang="ar-EG" dirty="0">
                <a:latin typeface="Alexandria" pitchFamily="2" charset="-78"/>
                <a:cs typeface="Alexandria" pitchFamily="2" charset="-78"/>
              </a:rPr>
              <a:t>مثال: استهداف محبي الرياضة بإعلانات عن المعدات الرياضية.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CE07B9C-94AA-7184-3ABE-51FCB8D157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202" y="3194892"/>
            <a:ext cx="5409282" cy="3433331"/>
          </a:xfrm>
          <a:prstGeom prst="rect">
            <a:avLst/>
          </a:prstGeom>
        </p:spPr>
      </p:pic>
    </p:spTree>
    <p:extLst>
      <p:ext uri="{BB962C8B-B14F-4D97-AF65-F5344CB8AC3E}">
        <p14:creationId xmlns:p14="http://schemas.microsoft.com/office/powerpoint/2010/main" val="23498104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12083" y="813624"/>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73259" y="1747309"/>
            <a:ext cx="5618741" cy="4944302"/>
          </a:xfrm>
          <a:prstGeom prst="rect">
            <a:avLst/>
          </a:prstGeom>
          <a:noFill/>
        </p:spPr>
        <p:txBody>
          <a:bodyPr wrap="square" rtlCol="0">
            <a:spAutoFit/>
          </a:bodyPr>
          <a:lstStyle/>
          <a:p>
            <a:pPr marL="800100" lvl="1" indent="-342900" algn="just" rtl="1">
              <a:lnSpc>
                <a:spcPct val="200000"/>
              </a:lnSpc>
              <a:buAutoNum type="arabic1Minus"/>
            </a:pPr>
            <a:r>
              <a:rPr lang="ar-EG" sz="1600" dirty="0">
                <a:solidFill>
                  <a:srgbClr val="FF0000"/>
                </a:solidFill>
                <a:latin typeface="Alexandria" pitchFamily="2" charset="-78"/>
                <a:cs typeface="Alexandria" pitchFamily="2" charset="-78"/>
              </a:rPr>
              <a:t>استراتيجيات تحسين الإعلانات الرقمية باستخدام الذكاء الاصطناعي</a:t>
            </a:r>
          </a:p>
          <a:p>
            <a:pPr lvl="1" algn="just" rtl="1">
              <a:lnSpc>
                <a:spcPct val="200000"/>
              </a:lnSpc>
            </a:pPr>
            <a:r>
              <a:rPr lang="ar-EG" sz="1600" b="1" dirty="0">
                <a:solidFill>
                  <a:schemeClr val="tx1">
                    <a:lumMod val="95000"/>
                    <a:lumOff val="5000"/>
                  </a:schemeClr>
                </a:solidFill>
                <a:latin typeface="Alexandria" pitchFamily="2" charset="-78"/>
                <a:cs typeface="Alexandria" pitchFamily="2" charset="-78"/>
              </a:rPr>
              <a:t>2- إنشاء محتوى إعلاني مخصص: </a:t>
            </a:r>
            <a:r>
              <a:rPr lang="ar-EG" sz="1600" dirty="0">
                <a:solidFill>
                  <a:schemeClr val="tx1">
                    <a:lumMod val="95000"/>
                    <a:lumOff val="5000"/>
                  </a:schemeClr>
                </a:solidFill>
                <a:latin typeface="Alexandria" pitchFamily="2" charset="-78"/>
                <a:cs typeface="Alexandria" pitchFamily="2" charset="-78"/>
              </a:rPr>
              <a:t>توليد إعلانات تتناسب مه اهتمام كل مستخدم باستخدام أدوات مثل شات جي بي تي، مما يؤدي إلى زيادة التفاعل مع الإعلانات.</a:t>
            </a:r>
          </a:p>
          <a:p>
            <a:pPr lvl="1" algn="just" rtl="1">
              <a:lnSpc>
                <a:spcPct val="200000"/>
              </a:lnSpc>
            </a:pPr>
            <a:r>
              <a:rPr lang="ar-EG" sz="1600" b="1" dirty="0">
                <a:solidFill>
                  <a:schemeClr val="tx1">
                    <a:lumMod val="95000"/>
                    <a:lumOff val="5000"/>
                  </a:schemeClr>
                </a:solidFill>
                <a:latin typeface="Alexandria" pitchFamily="2" charset="-78"/>
                <a:cs typeface="Alexandria" pitchFamily="2" charset="-78"/>
              </a:rPr>
              <a:t>3- إدارة الحملات بشكل ديناميكي: </a:t>
            </a:r>
            <a:r>
              <a:rPr lang="ar-EG" sz="1600" dirty="0">
                <a:solidFill>
                  <a:schemeClr val="tx1">
                    <a:lumMod val="95000"/>
                    <a:lumOff val="5000"/>
                  </a:schemeClr>
                </a:solidFill>
                <a:latin typeface="Alexandria" pitchFamily="2" charset="-78"/>
                <a:cs typeface="Alexandria" pitchFamily="2" charset="-78"/>
              </a:rPr>
              <a:t>مراقبة أداء الحملات في الوقت الحقيقي وضبط الميزانية بناءً على النتائج كزيادة الميزانية لحملة ناجحة وتقليل الإنفاق لحملة منخفضة الأداء.</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90AE189-4EDA-C28E-4E14-F920A2C580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692" y="1903751"/>
            <a:ext cx="5805889" cy="4486032"/>
          </a:xfrm>
          <a:prstGeom prst="rect">
            <a:avLst/>
          </a:prstGeom>
        </p:spPr>
      </p:pic>
    </p:spTree>
    <p:extLst>
      <p:ext uri="{BB962C8B-B14F-4D97-AF65-F5344CB8AC3E}">
        <p14:creationId xmlns:p14="http://schemas.microsoft.com/office/powerpoint/2010/main" val="15052013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12083" y="813624"/>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دور الذكاء الاصطناعي في تطوير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16058" y="1671373"/>
            <a:ext cx="5989504" cy="5119928"/>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ب- فوائد تحسين استراتيجيات الإعلانات الرقمية</a:t>
            </a:r>
          </a:p>
          <a:p>
            <a:pPr algn="r" rtl="1">
              <a:lnSpc>
                <a:spcPct val="200000"/>
              </a:lnSpc>
              <a:buFont typeface="+mj-lt"/>
              <a:buAutoNum type="arabicPeriod"/>
            </a:pPr>
            <a:r>
              <a:rPr lang="ar-EG" sz="1600" b="1" dirty="0">
                <a:solidFill>
                  <a:srgbClr val="00B0F0"/>
                </a:solidFill>
                <a:latin typeface="Alexandria" pitchFamily="2" charset="-78"/>
                <a:cs typeface="Alexandria" pitchFamily="2" charset="-78"/>
              </a:rPr>
              <a:t>زيادة العائد على الاستثمار:</a:t>
            </a:r>
            <a:br>
              <a:rPr lang="ar-EG" sz="1600" dirty="0">
                <a:latin typeface="Alexandria" pitchFamily="2" charset="-78"/>
                <a:cs typeface="Alexandria" pitchFamily="2" charset="-78"/>
              </a:rPr>
            </a:br>
            <a:r>
              <a:rPr lang="ar-EG" sz="1600" dirty="0">
                <a:latin typeface="Alexandria" pitchFamily="2" charset="-78"/>
                <a:cs typeface="Alexandria" pitchFamily="2" charset="-78"/>
              </a:rPr>
              <a:t>يؤدي الاستهداف الدقيق وإنشاء محتوى مخصص إلى تحسين معدلات التحويل.</a:t>
            </a:r>
          </a:p>
          <a:p>
            <a:pPr algn="r" rtl="1">
              <a:lnSpc>
                <a:spcPct val="200000"/>
              </a:lnSpc>
              <a:buFont typeface="+mj-lt"/>
              <a:buAutoNum type="arabicPeriod"/>
            </a:pPr>
            <a:r>
              <a:rPr lang="ar-EG" sz="1600" b="1" dirty="0">
                <a:solidFill>
                  <a:srgbClr val="00B0F0"/>
                </a:solidFill>
                <a:latin typeface="Alexandria" pitchFamily="2" charset="-78"/>
                <a:cs typeface="Alexandria" pitchFamily="2" charset="-78"/>
              </a:rPr>
              <a:t>خفض التكاليف:</a:t>
            </a:r>
            <a:br>
              <a:rPr lang="ar-EG" sz="1600" dirty="0">
                <a:latin typeface="Alexandria" pitchFamily="2" charset="-78"/>
                <a:cs typeface="Alexandria" pitchFamily="2" charset="-78"/>
              </a:rPr>
            </a:br>
            <a:r>
              <a:rPr lang="ar-EG" sz="1600" dirty="0">
                <a:latin typeface="Alexandria" pitchFamily="2" charset="-78"/>
                <a:cs typeface="Alexandria" pitchFamily="2" charset="-78"/>
              </a:rPr>
              <a:t>تقليل الإنفاق على الإعلانات غير الفعالة من خلال التحسين المستمر.</a:t>
            </a:r>
          </a:p>
          <a:p>
            <a:pPr algn="r" rtl="1">
              <a:lnSpc>
                <a:spcPct val="200000"/>
              </a:lnSpc>
              <a:buFont typeface="+mj-lt"/>
              <a:buAutoNum type="arabicPeriod"/>
            </a:pPr>
            <a:r>
              <a:rPr lang="ar-EG" sz="1600" b="1" dirty="0">
                <a:solidFill>
                  <a:srgbClr val="00B0F0"/>
                </a:solidFill>
                <a:latin typeface="Alexandria" pitchFamily="2" charset="-78"/>
                <a:cs typeface="Alexandria" pitchFamily="2" charset="-78"/>
              </a:rPr>
              <a:t>تعزيز الولاء للعلامة التجارية:</a:t>
            </a:r>
            <a:br>
              <a:rPr lang="ar-EG" sz="1600" dirty="0">
                <a:latin typeface="Alexandria" pitchFamily="2" charset="-78"/>
                <a:cs typeface="Alexandria" pitchFamily="2" charset="-78"/>
              </a:rPr>
            </a:br>
            <a:r>
              <a:rPr lang="ar-EG" sz="1600" dirty="0">
                <a:latin typeface="Alexandria" pitchFamily="2" charset="-78"/>
                <a:cs typeface="Alexandria" pitchFamily="2" charset="-78"/>
              </a:rPr>
              <a:t>الإعلانات المخصصة تزيد من ارتباط المستخدمين بالعلامة التجارية.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CE71651-15B9-FC34-4346-8D2C15F30FDB}"/>
              </a:ext>
            </a:extLst>
          </p:cNvPr>
          <p:cNvPicPr>
            <a:picLocks noChangeAspect="1"/>
          </p:cNvPicPr>
          <p:nvPr/>
        </p:nvPicPr>
        <p:blipFill>
          <a:blip r:embed="rId5">
            <a:extLst>
              <a:ext uri="{28A0092B-C50C-407E-A947-70E740481C1C}">
                <a14:useLocalDpi xmlns:a14="http://schemas.microsoft.com/office/drawing/2010/main" val="0"/>
              </a:ext>
            </a:extLst>
          </a:blip>
          <a:srcRect l="14026"/>
          <a:stretch/>
        </p:blipFill>
        <p:spPr>
          <a:xfrm>
            <a:off x="0" y="2495832"/>
            <a:ext cx="5696701" cy="3700665"/>
          </a:xfrm>
          <a:prstGeom prst="rect">
            <a:avLst/>
          </a:prstGeom>
        </p:spPr>
      </p:pic>
    </p:spTree>
    <p:extLst>
      <p:ext uri="{BB962C8B-B14F-4D97-AF65-F5344CB8AC3E}">
        <p14:creationId xmlns:p14="http://schemas.microsoft.com/office/powerpoint/2010/main" val="32076622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38049" y="1993141"/>
            <a:ext cx="6591243" cy="3888885"/>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1- الصحافة الروبوتية</a:t>
            </a:r>
          </a:p>
          <a:p>
            <a:pPr algn="just" rtl="1">
              <a:lnSpc>
                <a:spcPct val="200000"/>
              </a:lnSpc>
            </a:pPr>
            <a:r>
              <a:rPr lang="ar-EG" dirty="0">
                <a:latin typeface="Alexandria" pitchFamily="2" charset="-78"/>
                <a:cs typeface="Alexandria" pitchFamily="2" charset="-78"/>
              </a:rPr>
              <a:t>الصحافة الروبوتية</a:t>
            </a:r>
            <a:r>
              <a:rPr lang="en-US" dirty="0">
                <a:latin typeface="Alexandria" pitchFamily="2" charset="-78"/>
                <a:cs typeface="Alexandria" pitchFamily="2" charset="-78"/>
              </a:rPr>
              <a:t>automated Journalism) </a:t>
            </a:r>
            <a:r>
              <a:rPr lang="ar-EG" dirty="0">
                <a:latin typeface="Alexandria" pitchFamily="2" charset="-78"/>
                <a:cs typeface="Alexandria" pitchFamily="2" charset="-78"/>
              </a:rPr>
              <a:t>) هي عملية إنتاج الأخبار والمقالات الصحفية باستخدام تقنيات الذكاء الاصطناعي وخوارزميات معالجة البيانات. تعتمد على برمجيات قادرة على كتابة تقارير إخبارية وتحليل بيانات دون تدخل بشري كبير.</a:t>
            </a:r>
          </a:p>
          <a:p>
            <a:pPr algn="just" rtl="1">
              <a:lnSpc>
                <a:spcPct val="200000"/>
              </a:lnSpc>
            </a:pPr>
            <a:r>
              <a:rPr lang="ar-EG" dirty="0">
                <a:latin typeface="Alexandria" pitchFamily="2" charset="-78"/>
                <a:cs typeface="Alexandria" pitchFamily="2" charset="-78"/>
              </a:rPr>
              <a:t>وكالة </a:t>
            </a:r>
            <a:r>
              <a:rPr lang="en-US" dirty="0">
                <a:latin typeface="Alexandria" pitchFamily="2" charset="-78"/>
                <a:cs typeface="Alexandria" pitchFamily="2" charset="-78"/>
              </a:rPr>
              <a:t>Associated Press</a:t>
            </a:r>
            <a:r>
              <a:rPr lang="ar-EG" dirty="0">
                <a:latin typeface="Alexandria" pitchFamily="2" charset="-78"/>
                <a:cs typeface="Alexandria" pitchFamily="2" charset="-78"/>
              </a:rPr>
              <a:t> تستخدم الذكاء الاصطناعي لإنتاج تقارير مالية مما يسمح بإنتاج العديد من التقارير الدقيقة بسرعة.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B8929B5-510A-5955-8853-24F8140664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1654" y="2765234"/>
            <a:ext cx="4047092" cy="3369785"/>
          </a:xfrm>
          <a:prstGeom prst="rect">
            <a:avLst/>
          </a:prstGeom>
        </p:spPr>
      </p:pic>
    </p:spTree>
    <p:extLst>
      <p:ext uri="{BB962C8B-B14F-4D97-AF65-F5344CB8AC3E}">
        <p14:creationId xmlns:p14="http://schemas.microsoft.com/office/powerpoint/2010/main" val="30501978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96849" y="2422798"/>
            <a:ext cx="5633292" cy="3887987"/>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أ- فوائد الصحافة الروبوتية: </a:t>
            </a:r>
          </a:p>
          <a:p>
            <a:pPr algn="just" rtl="1">
              <a:lnSpc>
                <a:spcPct val="200000"/>
              </a:lnSpc>
            </a:pPr>
            <a:r>
              <a:rPr lang="ar-EG" dirty="0">
                <a:latin typeface="Alexandria" pitchFamily="2" charset="-78"/>
                <a:cs typeface="Alexandria" pitchFamily="2" charset="-78"/>
              </a:rPr>
              <a:t>1- السرعة والدقة : يمكنها إنتاج آلاف المقالات في وقت قصير وبدقة عالية</a:t>
            </a:r>
          </a:p>
          <a:p>
            <a:pPr algn="just" rtl="1">
              <a:lnSpc>
                <a:spcPct val="200000"/>
              </a:lnSpc>
            </a:pPr>
            <a:r>
              <a:rPr lang="ar-EG" dirty="0">
                <a:latin typeface="Alexandria" pitchFamily="2" charset="-78"/>
                <a:cs typeface="Alexandria" pitchFamily="2" charset="-78"/>
              </a:rPr>
              <a:t>2- التكلفة المنخفضة والتغطية الموسعة: يمكنها تغطية أحداث لا تغطيها الوسائل التقليدية بسبب نقص الموارد، إلى جانب تقليل الحاجة إلى الموارد البشرية في إنتاج الأخبار البسيطة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998525A-4B23-6473-1878-834898E42A2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584" y="2092689"/>
            <a:ext cx="3722841" cy="3789337"/>
          </a:xfrm>
          <a:prstGeom prst="rect">
            <a:avLst/>
          </a:prstGeom>
        </p:spPr>
      </p:pic>
    </p:spTree>
    <p:extLst>
      <p:ext uri="{BB962C8B-B14F-4D97-AF65-F5344CB8AC3E}">
        <p14:creationId xmlns:p14="http://schemas.microsoft.com/office/powerpoint/2010/main" val="16188963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96849" y="2422798"/>
            <a:ext cx="5633292" cy="3888885"/>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ب- أثر الصحافة الروبوتية على الإعلام:</a:t>
            </a:r>
          </a:p>
          <a:p>
            <a:pPr algn="just" rtl="1">
              <a:lnSpc>
                <a:spcPct val="200000"/>
              </a:lnSpc>
            </a:pPr>
            <a:r>
              <a:rPr lang="ar-EG" dirty="0">
                <a:latin typeface="Alexandria" pitchFamily="2" charset="-78"/>
                <a:cs typeface="Alexandria" pitchFamily="2" charset="-78"/>
              </a:rPr>
              <a:t>1- تساعد على تقليل عبء العمل عن الصحفيين بتركيزهم على التحقيقات والتقارير المحلية.</a:t>
            </a:r>
          </a:p>
          <a:p>
            <a:pPr algn="just" rtl="1">
              <a:lnSpc>
                <a:spcPct val="200000"/>
              </a:lnSpc>
            </a:pPr>
            <a:r>
              <a:rPr lang="ar-EG" dirty="0">
                <a:latin typeface="Alexandria" pitchFamily="2" charset="-78"/>
                <a:cs typeface="Alexandria" pitchFamily="2" charset="-78"/>
              </a:rPr>
              <a:t>2- قد تحدث تحولًا في طريقة استهلاك الأخبار مع التركيز على الأخبار الفورية.</a:t>
            </a:r>
          </a:p>
          <a:p>
            <a:pPr algn="just" rtl="1">
              <a:lnSpc>
                <a:spcPct val="200000"/>
              </a:lnSpc>
            </a:pPr>
            <a:r>
              <a:rPr lang="ar-EG" dirty="0">
                <a:latin typeface="Alexandria" pitchFamily="2" charset="-78"/>
                <a:cs typeface="Alexandria" pitchFamily="2" charset="-78"/>
              </a:rPr>
              <a:t>3- يفتقر النص الناتج إلى العمق والبعد الإنساني في التحليل.</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710F5E2-358A-FAE9-723C-CBC48D081B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3498" y="2842352"/>
            <a:ext cx="4421379" cy="3620189"/>
          </a:xfrm>
          <a:prstGeom prst="rect">
            <a:avLst/>
          </a:prstGeom>
        </p:spPr>
      </p:pic>
    </p:spTree>
    <p:extLst>
      <p:ext uri="{BB962C8B-B14F-4D97-AF65-F5344CB8AC3E}">
        <p14:creationId xmlns:p14="http://schemas.microsoft.com/office/powerpoint/2010/main" val="33002152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18641" y="1484557"/>
            <a:ext cx="11565350" cy="4996881"/>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2- إدارة منصات التواصل الاجتماعي: </a:t>
            </a:r>
          </a:p>
          <a:p>
            <a:pPr algn="just" rtl="1">
              <a:lnSpc>
                <a:spcPct val="200000"/>
              </a:lnSpc>
            </a:pPr>
            <a:r>
              <a:rPr lang="ar-EG" dirty="0">
                <a:latin typeface="Alexandria" pitchFamily="2" charset="-78"/>
                <a:cs typeface="Alexandria" pitchFamily="2" charset="-78"/>
              </a:rPr>
              <a:t>مع تزايد عدد المستخدمين وارتفاع حجم التفاعلات اليومية، أصبحت الحاجة ملحة لتطوير أدوات وتقنيات تُمكّن الشركات والمؤسسات من إدارة حساباتها بكفاءة وفعالية.</a:t>
            </a:r>
          </a:p>
          <a:p>
            <a:pPr algn="r" rtl="1">
              <a:lnSpc>
                <a:spcPct val="200000"/>
              </a:lnSpc>
            </a:pPr>
            <a:r>
              <a:rPr lang="ar-EG" dirty="0">
                <a:latin typeface="Alexandria" pitchFamily="2" charset="-78"/>
                <a:cs typeface="Alexandria" pitchFamily="2" charset="-78"/>
              </a:rPr>
              <a:t>هنا يأتي دور الذكاء الاصطناعي من خلال تقديم حلول مبتكرة لتحليل البيانات، تحسين التفاعل مع الجمهور، وتقديم تجربة مخصصة للمستخدمين. سواء كان ذلك من خلال أتمتة المهام الروتينية أو تحسين استراتيجيات النشر والتفاعل، يلعب الذكاء الاصطناعي دورًا محوريًا في تعزيز التواصل وبناء العلاقات مع الجمهور.</a:t>
            </a:r>
          </a:p>
          <a:p>
            <a:pPr algn="r" rtl="1">
              <a:lnSpc>
                <a:spcPct val="200000"/>
              </a:lnSpc>
            </a:pPr>
            <a:r>
              <a:rPr lang="ar-EG" dirty="0">
                <a:latin typeface="Alexandria" pitchFamily="2" charset="-78"/>
                <a:cs typeface="Alexandria" pitchFamily="2" charset="-78"/>
              </a:rPr>
              <a:t>هذه الأدوات الذكية لا تسهم فقط في توفير الوقت والجهد، بل تساعد أيضًا في تحقيق أهداف الشركات بطريقة أكثر دقة واحترافية، مما يجعل إدارة منصات التواصل الاجتماعي عملية أكثر ديناميكية واستجابة لاحتياجات السوق والجمهور.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46547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208443" y="1693877"/>
            <a:ext cx="7654362" cy="4996881"/>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2- إدارة منصات التواصل الاجتماعي: </a:t>
            </a:r>
          </a:p>
          <a:p>
            <a:pPr marL="342900" indent="-342900" algn="just" rtl="1">
              <a:lnSpc>
                <a:spcPct val="200000"/>
              </a:lnSpc>
              <a:buAutoNum type="arabic1Minus"/>
            </a:pPr>
            <a:r>
              <a:rPr lang="ar-EG" dirty="0">
                <a:solidFill>
                  <a:srgbClr val="00B0F0"/>
                </a:solidFill>
                <a:latin typeface="Alexandria" pitchFamily="2" charset="-78"/>
                <a:cs typeface="Alexandria" pitchFamily="2" charset="-78"/>
              </a:rPr>
              <a:t>تحسين التفاعل من خلال روبوتات الدردشة والردود التلقائية:</a:t>
            </a:r>
          </a:p>
          <a:p>
            <a:pPr algn="just" rtl="1">
              <a:lnSpc>
                <a:spcPct val="200000"/>
              </a:lnSpc>
            </a:pPr>
            <a:r>
              <a:rPr lang="ar-EG" dirty="0">
                <a:latin typeface="Alexandria" pitchFamily="2" charset="-78"/>
                <a:cs typeface="Alexandria" pitchFamily="2" charset="-78"/>
              </a:rPr>
              <a:t>روبوتات الدردشة والردود التلقائية (</a:t>
            </a:r>
            <a:r>
              <a:rPr lang="en-US" dirty="0">
                <a:latin typeface="Alexandria" pitchFamily="2" charset="-78"/>
                <a:cs typeface="Alexandria" pitchFamily="2" charset="-78"/>
              </a:rPr>
              <a:t>Chatbots</a:t>
            </a:r>
            <a:r>
              <a:rPr lang="ar-EG" dirty="0">
                <a:latin typeface="Alexandria" pitchFamily="2" charset="-78"/>
                <a:cs typeface="Alexandria" pitchFamily="2" charset="-78"/>
              </a:rPr>
              <a:t> ) من أبرز تطبيقات الذكاء الاصطناعي في إدارة منصات التواصل الاجتماعي. هذه الأدوات تُمكّن الشركات من تحسين تجربة المستخدم وتعزيز التفاعل بطريقة فعّالة وفورية.</a:t>
            </a:r>
          </a:p>
          <a:p>
            <a:pPr algn="just" rtl="1">
              <a:lnSpc>
                <a:spcPct val="200000"/>
              </a:lnSpc>
            </a:pPr>
            <a:r>
              <a:rPr lang="ar-EG" dirty="0">
                <a:latin typeface="Alexandria" pitchFamily="2" charset="-78"/>
                <a:cs typeface="Alexandria" pitchFamily="2" charset="-78"/>
              </a:rPr>
              <a:t>يمكن لروبوتات الدردشة فهم النصوص المكتوبة أو الصوتية، مما يساعدها على تقديم إجابات دقيقة.</a:t>
            </a:r>
          </a:p>
          <a:p>
            <a:pPr marL="742950" lvl="1" indent="-285750" algn="just" rtl="1">
              <a:lnSpc>
                <a:spcPct val="200000"/>
              </a:lnSpc>
              <a:buFont typeface="+mj-lt"/>
              <a:buAutoNum type="arabicPeriod"/>
            </a:pPr>
            <a:r>
              <a:rPr lang="ar-EG" dirty="0">
                <a:latin typeface="Alexandria" pitchFamily="2" charset="-78"/>
                <a:cs typeface="Alexandria" pitchFamily="2" charset="-78"/>
              </a:rPr>
              <a:t>مثال: استيعاب الأسئلة الشائعة مثل "ما هي أسعاركم؟" أو "كيف أقدم طلباً؟".</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C0C97BB-AD53-167C-0D69-581BD11D22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0072" y="2670582"/>
            <a:ext cx="3290256" cy="3832889"/>
          </a:xfrm>
          <a:prstGeom prst="rect">
            <a:avLst/>
          </a:prstGeom>
        </p:spPr>
      </p:pic>
    </p:spTree>
    <p:extLst>
      <p:ext uri="{BB962C8B-B14F-4D97-AF65-F5344CB8AC3E}">
        <p14:creationId xmlns:p14="http://schemas.microsoft.com/office/powerpoint/2010/main" val="30138985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208443" y="1693877"/>
            <a:ext cx="7654362" cy="3888885"/>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2- إدارة منصات التواصل الاجتماعي: </a:t>
            </a:r>
          </a:p>
          <a:p>
            <a:pPr algn="r" rtl="1">
              <a:lnSpc>
                <a:spcPct val="200000"/>
              </a:lnSpc>
            </a:pPr>
            <a:r>
              <a:rPr lang="ar-EG" dirty="0">
                <a:solidFill>
                  <a:srgbClr val="00B0F0"/>
                </a:solidFill>
                <a:latin typeface="Alexandria" pitchFamily="2" charset="-78"/>
                <a:cs typeface="Alexandria" pitchFamily="2" charset="-78"/>
              </a:rPr>
              <a:t>ب- أمثلة عملية:</a:t>
            </a:r>
          </a:p>
          <a:p>
            <a:pPr algn="r" rtl="1">
              <a:lnSpc>
                <a:spcPct val="200000"/>
              </a:lnSpc>
              <a:buFont typeface="+mj-lt"/>
              <a:buAutoNum type="arabicPeriod"/>
            </a:pPr>
            <a:r>
              <a:rPr lang="en-US" b="1" dirty="0">
                <a:latin typeface="Alexandria" pitchFamily="2" charset="-78"/>
                <a:cs typeface="Alexandria" pitchFamily="2" charset="-78"/>
              </a:rPr>
              <a:t>Facebook Messenger Boots</a:t>
            </a:r>
            <a:r>
              <a:rPr lang="ar-EG" b="1" dirty="0">
                <a:latin typeface="Alexandria" pitchFamily="2" charset="-78"/>
                <a:cs typeface="Alexandria" pitchFamily="2" charset="-78"/>
              </a:rPr>
              <a:t> </a:t>
            </a:r>
            <a:endParaRPr lang="en-US" b="1" dirty="0">
              <a:latin typeface="Alexandria" pitchFamily="2" charset="-78"/>
              <a:cs typeface="Alexandria" pitchFamily="2" charset="-78"/>
            </a:endParaRPr>
          </a:p>
          <a:p>
            <a:pPr algn="r" rtl="1">
              <a:lnSpc>
                <a:spcPct val="200000"/>
              </a:lnSpc>
            </a:pPr>
            <a:r>
              <a:rPr lang="ar-EG" dirty="0">
                <a:latin typeface="Alexandria" pitchFamily="2" charset="-78"/>
                <a:cs typeface="Alexandria" pitchFamily="2" charset="-78"/>
              </a:rPr>
              <a:t>تُستخدم لإرسال رسائل تلقائية مثل التحديثات عن الشحن أو العروض الترويجية.</a:t>
            </a:r>
          </a:p>
          <a:p>
            <a:pPr algn="r" rtl="1">
              <a:lnSpc>
                <a:spcPct val="200000"/>
              </a:lnSpc>
            </a:pPr>
            <a:r>
              <a:rPr lang="ar-EG" b="1" dirty="0">
                <a:latin typeface="Alexandria" pitchFamily="2" charset="-78"/>
                <a:cs typeface="Alexandria" pitchFamily="2" charset="-78"/>
              </a:rPr>
              <a:t>2- خدمة العملاء في </a:t>
            </a:r>
            <a:r>
              <a:rPr lang="en-US" b="1" dirty="0">
                <a:latin typeface="Alexandria" pitchFamily="2" charset="-78"/>
                <a:cs typeface="Alexandria" pitchFamily="2" charset="-78"/>
              </a:rPr>
              <a:t>WhatsApp</a:t>
            </a:r>
          </a:p>
          <a:p>
            <a:pPr algn="r" rtl="1">
              <a:lnSpc>
                <a:spcPct val="200000"/>
              </a:lnSpc>
            </a:pPr>
            <a:r>
              <a:rPr lang="ar-EG" dirty="0">
                <a:latin typeface="Alexandria" pitchFamily="2" charset="-78"/>
                <a:cs typeface="Alexandria" pitchFamily="2" charset="-78"/>
              </a:rPr>
              <a:t>روبوتات تُجيب على استفسارات العملاء باللغة المفضلة لديهم.</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9936915-935A-DEF2-BB40-BAB69ACD7132}"/>
              </a:ext>
            </a:extLst>
          </p:cNvPr>
          <p:cNvPicPr>
            <a:picLocks noChangeAspect="1"/>
          </p:cNvPicPr>
          <p:nvPr/>
        </p:nvPicPr>
        <p:blipFill rotWithShape="1">
          <a:blip r:embed="rId5">
            <a:extLst>
              <a:ext uri="{28A0092B-C50C-407E-A947-70E740481C1C}">
                <a14:useLocalDpi xmlns:a14="http://schemas.microsoft.com/office/drawing/2010/main" val="0"/>
              </a:ext>
            </a:extLst>
          </a:blip>
          <a:srcRect l="21693" r="20371"/>
          <a:stretch/>
        </p:blipFill>
        <p:spPr>
          <a:xfrm>
            <a:off x="329195" y="1916934"/>
            <a:ext cx="3745735" cy="4489373"/>
          </a:xfrm>
          <a:prstGeom prst="rect">
            <a:avLst/>
          </a:prstGeom>
        </p:spPr>
      </p:pic>
    </p:spTree>
    <p:extLst>
      <p:ext uri="{BB962C8B-B14F-4D97-AF65-F5344CB8AC3E}">
        <p14:creationId xmlns:p14="http://schemas.microsoft.com/office/powerpoint/2010/main" val="33533834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نماذج تطبيقات الذكاء الاصطناعي في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4912" y="1770995"/>
            <a:ext cx="11311962" cy="4277389"/>
          </a:xfrm>
          <a:prstGeom prst="rect">
            <a:avLst/>
          </a:prstGeom>
          <a:noFill/>
        </p:spPr>
        <p:txBody>
          <a:bodyPr wrap="square" rtlCol="0">
            <a:spAutoFit/>
          </a:bodyPr>
          <a:lstStyle/>
          <a:p>
            <a:pPr algn="just" rtl="1">
              <a:lnSpc>
                <a:spcPct val="150000"/>
              </a:lnSpc>
            </a:pPr>
            <a:r>
              <a:rPr lang="ar-EG" sz="1600" b="1" dirty="0">
                <a:solidFill>
                  <a:srgbClr val="FF0000"/>
                </a:solidFill>
                <a:latin typeface="Alexandria" pitchFamily="2" charset="-78"/>
                <a:cs typeface="Alexandria" pitchFamily="2" charset="-78"/>
              </a:rPr>
              <a:t>ب- فوائد استخدام روبوتات الدردشة</a:t>
            </a:r>
          </a:p>
          <a:p>
            <a:pPr algn="just" rtl="1">
              <a:lnSpc>
                <a:spcPct val="150000"/>
              </a:lnSpc>
              <a:buFont typeface="+mj-lt"/>
              <a:buAutoNum type="arabicPeriod"/>
            </a:pPr>
            <a:r>
              <a:rPr lang="ar-EG" b="1" dirty="0">
                <a:latin typeface="Alexandria" pitchFamily="2" charset="-78"/>
                <a:cs typeface="Alexandria" pitchFamily="2" charset="-78"/>
              </a:rPr>
              <a:t>الاستجابة الفورية: </a:t>
            </a:r>
          </a:p>
          <a:p>
            <a:pPr algn="just" rtl="1">
              <a:lnSpc>
                <a:spcPct val="150000"/>
              </a:lnSpc>
            </a:pPr>
            <a:r>
              <a:rPr lang="ar-EG" dirty="0">
                <a:latin typeface="Alexandria" pitchFamily="2" charset="-78"/>
                <a:cs typeface="Alexandria" pitchFamily="2" charset="-78"/>
              </a:rPr>
              <a:t>تتيح الروبوتات الرد على استفسارات المستخدمين على مدار الساعة دون تأخير.</a:t>
            </a:r>
          </a:p>
          <a:p>
            <a:pPr algn="just" rtl="1">
              <a:lnSpc>
                <a:spcPct val="150000"/>
              </a:lnSpc>
            </a:pPr>
            <a:r>
              <a:rPr lang="ar-EG" dirty="0">
                <a:latin typeface="Alexandria" pitchFamily="2" charset="-78"/>
                <a:cs typeface="Alexandria" pitchFamily="2" charset="-78"/>
              </a:rPr>
              <a:t>مثال: شركة طيران تستخدم روبوت دردشة للإجابة على أسئلة حول أوقات الرحلات وتعديل الحجوزات.</a:t>
            </a:r>
          </a:p>
          <a:p>
            <a:pPr algn="just" rtl="1">
              <a:lnSpc>
                <a:spcPct val="150000"/>
              </a:lnSpc>
            </a:pPr>
            <a:r>
              <a:rPr lang="ar-EG" b="1" dirty="0">
                <a:latin typeface="Alexandria" pitchFamily="2" charset="-78"/>
                <a:cs typeface="Alexandria" pitchFamily="2" charset="-78"/>
              </a:rPr>
              <a:t>2- زيادة التفاعل: </a:t>
            </a:r>
          </a:p>
          <a:p>
            <a:pPr algn="just" rtl="1">
              <a:lnSpc>
                <a:spcPct val="150000"/>
              </a:lnSpc>
            </a:pPr>
            <a:r>
              <a:rPr lang="ar-EG" dirty="0">
                <a:latin typeface="Alexandria" pitchFamily="2" charset="-78"/>
                <a:cs typeface="Alexandria" pitchFamily="2" charset="-78"/>
              </a:rPr>
              <a:t>تعمل الردود السريعة على زيادة رضا المستخدمين، مما يؤدي إلى تعزيز التفاعل الإيجابي.</a:t>
            </a:r>
          </a:p>
          <a:p>
            <a:pPr marL="742950" lvl="1" indent="-285750" algn="just" rtl="1">
              <a:lnSpc>
                <a:spcPct val="150000"/>
              </a:lnSpc>
              <a:buFont typeface="+mj-lt"/>
              <a:buAutoNum type="arabicPeriod"/>
            </a:pPr>
            <a:r>
              <a:rPr lang="ar-EG" dirty="0">
                <a:latin typeface="Alexandria" pitchFamily="2" charset="-78"/>
                <a:cs typeface="Alexandria" pitchFamily="2" charset="-78"/>
              </a:rPr>
              <a:t>مثال: علامة تجارية للملابس تستخدم روبوتاً لتقديم توصيات بناءً على اهتمامات العملاء.</a:t>
            </a:r>
          </a:p>
          <a:p>
            <a:pPr algn="just" rtl="1">
              <a:lnSpc>
                <a:spcPct val="150000"/>
              </a:lnSpc>
            </a:pPr>
            <a:r>
              <a:rPr lang="ar-EG" b="1" dirty="0">
                <a:latin typeface="Alexandria" pitchFamily="2" charset="-78"/>
                <a:cs typeface="Alexandria" pitchFamily="2" charset="-78"/>
              </a:rPr>
              <a:t>3- التخصيص:</a:t>
            </a:r>
            <a:endParaRPr lang="ar-EG" dirty="0">
              <a:latin typeface="Alexandria" pitchFamily="2" charset="-78"/>
              <a:cs typeface="Alexandria" pitchFamily="2" charset="-78"/>
            </a:endParaRPr>
          </a:p>
          <a:p>
            <a:pPr marL="742950" lvl="1" indent="-285750" algn="just" rtl="1">
              <a:lnSpc>
                <a:spcPct val="150000"/>
              </a:lnSpc>
              <a:buFont typeface="+mj-lt"/>
              <a:buAutoNum type="arabicPeriod"/>
            </a:pPr>
            <a:r>
              <a:rPr lang="ar-EG" dirty="0">
                <a:latin typeface="Alexandria" pitchFamily="2" charset="-78"/>
                <a:cs typeface="Alexandria" pitchFamily="2" charset="-78"/>
              </a:rPr>
              <a:t>تُقدم الروبوتات ردودًا مخصصة استناداً إلى بيانات المستخدمين.</a:t>
            </a:r>
          </a:p>
          <a:p>
            <a:pPr marL="742950" lvl="1" indent="-285750" algn="just" rtl="1">
              <a:lnSpc>
                <a:spcPct val="150000"/>
              </a:lnSpc>
              <a:buFont typeface="+mj-lt"/>
              <a:buAutoNum type="arabicPeriod"/>
            </a:pPr>
            <a:r>
              <a:rPr lang="ar-EG" dirty="0">
                <a:latin typeface="Alexandria" pitchFamily="2" charset="-78"/>
                <a:cs typeface="Alexandria" pitchFamily="2" charset="-78"/>
              </a:rPr>
              <a:t>مثال: متجر إلكتروني يوصي بمنتجات استنادًا إلى سجل مشتريات المستخدم.</a:t>
            </a:r>
            <a:endParaRPr lang="ar-EG" sz="2000" dirty="0">
              <a:solidFill>
                <a:srgbClr val="00B0F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8057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تأثير الذكاء الاصطناعي على الوظائف الإعلامية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83662" y="2159203"/>
            <a:ext cx="5825562" cy="3888885"/>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1- إعادة تعريف دور الصحفي</a:t>
            </a:r>
          </a:p>
          <a:p>
            <a:pPr algn="just" rtl="1">
              <a:lnSpc>
                <a:spcPct val="200000"/>
              </a:lnSpc>
            </a:pPr>
            <a:r>
              <a:rPr lang="ar-EG" dirty="0">
                <a:latin typeface="Alexandria" pitchFamily="2" charset="-78"/>
                <a:cs typeface="Alexandria" pitchFamily="2" charset="-78"/>
              </a:rPr>
              <a:t>مع التطور السريع في تقنيات الذكاء الاصطناعي، أصبح دور الصحفي أكثر تخصصًا وإبداعًا مقارنة بالسابق. في ظل قدرة الذكاء الاصطناعي على تنفيذ المهام الروتينية مثل جمع البيانات وكتابة التقارير الأساسية، تغيرت توقعات الدور الذي يلعبه الصحفي في العملية الإعلامية.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28C74E5-28A3-73BB-50C3-99981A2362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584" y="2688116"/>
            <a:ext cx="3918735" cy="3359972"/>
          </a:xfrm>
          <a:prstGeom prst="rect">
            <a:avLst/>
          </a:prstGeom>
        </p:spPr>
      </p:pic>
    </p:spTree>
    <p:extLst>
      <p:ext uri="{BB962C8B-B14F-4D97-AF65-F5344CB8AC3E}">
        <p14:creationId xmlns:p14="http://schemas.microsoft.com/office/powerpoint/2010/main" val="96206951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تأثير الذكاء الاصطناعي على الوظائف الإعلامية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00839" y="1870146"/>
            <a:ext cx="10562815" cy="4442883"/>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أ- كيف أعاد الذكاء الاصطناعي تعريف دور الصحفي</a:t>
            </a:r>
          </a:p>
          <a:p>
            <a:pPr algn="r" rtl="1">
              <a:lnSpc>
                <a:spcPct val="200000"/>
              </a:lnSpc>
              <a:buFont typeface="+mj-lt"/>
              <a:buAutoNum type="arabicPeriod"/>
            </a:pPr>
            <a:r>
              <a:rPr lang="ar-EG" b="1" dirty="0">
                <a:solidFill>
                  <a:srgbClr val="00B0F0"/>
                </a:solidFill>
                <a:latin typeface="Alexandria" pitchFamily="2" charset="-78"/>
                <a:cs typeface="Alexandria" pitchFamily="2" charset="-78"/>
              </a:rPr>
              <a:t>التركيز على التحليل والتفسير: </a:t>
            </a:r>
            <a:r>
              <a:rPr lang="ar-EG" dirty="0">
                <a:latin typeface="Alexandria" pitchFamily="2" charset="-78"/>
                <a:cs typeface="Alexandria" pitchFamily="2" charset="-78"/>
              </a:rPr>
              <a:t>بدلاً من جمع البيانات الخام، أصبح الصحفي يُركّز على تحليلها، تفسيرها، وتقديم رؤى عميقة تُثري تجربة القارئ، مثل تقديم تقارير استقصائية تعتمد على الجمع بين الذكاء الاصطناعي والبحث الميداني التقليدي.</a:t>
            </a:r>
          </a:p>
          <a:p>
            <a:pPr algn="r" rtl="1">
              <a:lnSpc>
                <a:spcPct val="200000"/>
              </a:lnSpc>
              <a:buFont typeface="+mj-lt"/>
              <a:buAutoNum type="arabicPeriod"/>
            </a:pPr>
            <a:r>
              <a:rPr lang="ar-EG" b="1" dirty="0">
                <a:solidFill>
                  <a:srgbClr val="00B0F0"/>
                </a:solidFill>
                <a:latin typeface="Alexandria" pitchFamily="2" charset="-78"/>
                <a:cs typeface="Alexandria" pitchFamily="2" charset="-78"/>
              </a:rPr>
              <a:t>إنتاج محتوى إبداعي وشخصي</a:t>
            </a:r>
            <a:r>
              <a:rPr lang="ar-EG" b="1" dirty="0">
                <a:latin typeface="Alexandria" pitchFamily="2" charset="-78"/>
                <a:cs typeface="Alexandria" pitchFamily="2" charset="-78"/>
              </a:rPr>
              <a:t>: </a:t>
            </a:r>
            <a:r>
              <a:rPr lang="ar-EG" dirty="0">
                <a:latin typeface="Alexandria" pitchFamily="2" charset="-78"/>
                <a:cs typeface="Alexandria" pitchFamily="2" charset="-78"/>
              </a:rPr>
              <a:t>الذكاء الاصطناعي قد يتقن إنشاء تقارير إخبارية نمطية، لكنه لا يزال يفتقر إلى الحس الإنساني والإبداع الذي يضيف لمسة شخصية للمحتوى.</a:t>
            </a:r>
          </a:p>
          <a:p>
            <a:pPr algn="r" rtl="1">
              <a:lnSpc>
                <a:spcPct val="200000"/>
              </a:lnSpc>
              <a:buFont typeface="+mj-lt"/>
              <a:buAutoNum type="arabicPeriod"/>
            </a:pPr>
            <a:r>
              <a:rPr lang="ar-EG" b="1" dirty="0">
                <a:solidFill>
                  <a:srgbClr val="00B0F0"/>
                </a:solidFill>
                <a:latin typeface="Alexandria" pitchFamily="2" charset="-78"/>
                <a:cs typeface="Alexandria" pitchFamily="2" charset="-78"/>
              </a:rPr>
              <a:t>إدارة العلاقة مع التكنولوجيا: </a:t>
            </a:r>
            <a:r>
              <a:rPr lang="ar-EG" dirty="0">
                <a:latin typeface="Alexandria" pitchFamily="2" charset="-78"/>
                <a:cs typeface="Alexandria" pitchFamily="2" charset="-78"/>
              </a:rPr>
              <a:t>الصحفيون بحاجة إلى مهارات لفهم واستخدام أدوات الذكاء الاصطناعي، مثل تحليل الاتجاهات أو استخدام خوارزميات التحقق من الأخبار المزيفة.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4418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تأثير الذكاء الاصطناعي على الوظائف الإعلامية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00839" y="1870146"/>
            <a:ext cx="10562815" cy="2226892"/>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2- زيادة الطلب على الكفاءات التقنية:</a:t>
            </a:r>
          </a:p>
          <a:p>
            <a:pPr algn="just" rtl="1">
              <a:lnSpc>
                <a:spcPct val="200000"/>
              </a:lnSpc>
            </a:pPr>
            <a:r>
              <a:rPr lang="ar-EG" dirty="0">
                <a:latin typeface="Alexandria" pitchFamily="2" charset="-78"/>
                <a:cs typeface="Alexandria" pitchFamily="2" charset="-78"/>
              </a:rPr>
              <a:t>مع انتشار الذكاء الاصطناعي في مجال الإعلام، زادت الحاجة إلى توظيف كفاءات تقنية قادرة على تصميم وتشغيل الأنظمة الذكية، مما أدى إلى خلق مجموعة جديدة من الوظائف والمهارات المطلوبة.</a:t>
            </a:r>
          </a:p>
          <a:p>
            <a:pPr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2ABA962-ECA6-5DF5-F35C-5A5FEE51BF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4104" y="3701668"/>
            <a:ext cx="4307365" cy="2928726"/>
          </a:xfrm>
          <a:prstGeom prst="rect">
            <a:avLst/>
          </a:prstGeom>
        </p:spPr>
      </p:pic>
    </p:spTree>
    <p:extLst>
      <p:ext uri="{BB962C8B-B14F-4D97-AF65-F5344CB8AC3E}">
        <p14:creationId xmlns:p14="http://schemas.microsoft.com/office/powerpoint/2010/main" val="130619591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تأثير الذكاء الاصطناعي على الوظائف الإعلامية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00839" y="1870146"/>
            <a:ext cx="10562815" cy="4944302"/>
          </a:xfrm>
          <a:prstGeom prst="rect">
            <a:avLst/>
          </a:prstGeom>
          <a:noFill/>
        </p:spPr>
        <p:txBody>
          <a:bodyPr wrap="square" rtlCol="0">
            <a:spAutoFit/>
          </a:bodyPr>
          <a:lstStyle/>
          <a:p>
            <a:pPr marL="342900" indent="-342900" algn="r" rtl="1">
              <a:lnSpc>
                <a:spcPct val="200000"/>
              </a:lnSpc>
              <a:buAutoNum type="arabic1Minus"/>
            </a:pPr>
            <a:r>
              <a:rPr lang="ar-EG" sz="1600" b="1" dirty="0">
                <a:solidFill>
                  <a:srgbClr val="FF0000"/>
                </a:solidFill>
                <a:latin typeface="Alexandria" pitchFamily="2" charset="-78"/>
                <a:cs typeface="Alexandria" pitchFamily="2" charset="-78"/>
              </a:rPr>
              <a:t>كيف أدى الذكاء الاصطناعي إلى زيادة الطلب على الكفاءات التقنية؟</a:t>
            </a:r>
          </a:p>
          <a:p>
            <a:pPr algn="r" rtl="1">
              <a:lnSpc>
                <a:spcPct val="200000"/>
              </a:lnSpc>
              <a:buFont typeface="+mj-lt"/>
              <a:buAutoNum type="arabicPeriod"/>
            </a:pPr>
            <a:r>
              <a:rPr lang="ar-EG" sz="1600" b="1" dirty="0">
                <a:latin typeface="Alexandria" pitchFamily="2" charset="-78"/>
                <a:cs typeface="Alexandria" pitchFamily="2" charset="-78"/>
              </a:rPr>
              <a:t>المهارات البرمجية:</a:t>
            </a:r>
          </a:p>
          <a:p>
            <a:pPr algn="r" rtl="1">
              <a:lnSpc>
                <a:spcPct val="200000"/>
              </a:lnSpc>
            </a:pPr>
            <a:r>
              <a:rPr lang="ar-EG" sz="1600" dirty="0">
                <a:latin typeface="Alexandria" pitchFamily="2" charset="-78"/>
                <a:cs typeface="Alexandria" pitchFamily="2" charset="-78"/>
              </a:rPr>
              <a:t>الصحفيون والمختصون الإعلاميون يُتوقع منهم امتلاك مهارات برمجية تساعدهم على التعامل مع البيانات الكبيرة، أدوات الذكاء الاصطناعي، وتحليل الاتجاهات.</a:t>
            </a:r>
          </a:p>
          <a:p>
            <a:pPr algn="r" rtl="1">
              <a:lnSpc>
                <a:spcPct val="200000"/>
              </a:lnSpc>
            </a:pPr>
            <a:r>
              <a:rPr lang="ar-EG" sz="1600" b="1" dirty="0">
                <a:latin typeface="Alexandria" pitchFamily="2" charset="-78"/>
                <a:cs typeface="Alexandria" pitchFamily="2" charset="-78"/>
              </a:rPr>
              <a:t>2- تصميم وتطوير أنظمة ذكاء اصطناعي إعلامية:</a:t>
            </a:r>
          </a:p>
          <a:p>
            <a:pPr algn="r" rtl="1">
              <a:lnSpc>
                <a:spcPct val="200000"/>
              </a:lnSpc>
            </a:pPr>
            <a:r>
              <a:rPr lang="ar-EG" sz="1600" dirty="0">
                <a:latin typeface="Alexandria" pitchFamily="2" charset="-78"/>
                <a:cs typeface="Alexandria" pitchFamily="2" charset="-78"/>
              </a:rPr>
              <a:t>الحاجة إلى مهندسي ذكاء اصطناعي ومطوري برامج لتصميم خوارزميات مخصصة لإنشاء المحتوى، تحسين التفاعل مع الجمهور، وإدارة الحملات الإعلانية.</a:t>
            </a:r>
          </a:p>
          <a:p>
            <a:pPr algn="r" rtl="1">
              <a:lnSpc>
                <a:spcPct val="200000"/>
              </a:lnSpc>
              <a:buFont typeface="+mj-lt"/>
              <a:buAutoNum type="arabicPeriod"/>
            </a:pPr>
            <a:r>
              <a:rPr lang="ar-EG" sz="1600" b="1" dirty="0">
                <a:latin typeface="Alexandria" pitchFamily="2" charset="-78"/>
                <a:cs typeface="Alexandria" pitchFamily="2" charset="-78"/>
              </a:rPr>
              <a:t>إدارة البيانات:</a:t>
            </a:r>
          </a:p>
          <a:p>
            <a:pPr algn="r" rtl="1">
              <a:lnSpc>
                <a:spcPct val="200000"/>
              </a:lnSpc>
            </a:pPr>
            <a:r>
              <a:rPr lang="ar-EG" sz="1600" dirty="0">
                <a:latin typeface="Alexandria" pitchFamily="2" charset="-78"/>
                <a:cs typeface="Alexandria" pitchFamily="2" charset="-78"/>
              </a:rPr>
              <a:t>زيادة الطلب على محللي البيانات الذين يمكنهم تفسير وتحليل كميات ضخمة من البيانات لإنتاج محتوى مستهدف ومؤثر.</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60276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75374" y="2288787"/>
            <a:ext cx="5109466" cy="3888885"/>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1- تعزيز تجربة المستخدم في الإعلام الرقمي</a:t>
            </a:r>
          </a:p>
          <a:p>
            <a:pPr algn="just" rtl="1">
              <a:lnSpc>
                <a:spcPct val="200000"/>
              </a:lnSpc>
            </a:pPr>
            <a:r>
              <a:rPr lang="ar-EG" dirty="0">
                <a:latin typeface="Alexandria" pitchFamily="2" charset="-78"/>
                <a:cs typeface="Alexandria" pitchFamily="2" charset="-78"/>
              </a:rPr>
              <a:t>يمثل الذكاء الاصطناعي مستقبل الإعلام الرقمي من خلال إعادة تعريف العلاقة بين المستخدم والمنصة الإعلامية. تعزيز تجربة المستخدم ليس مجرد تحسين على المدى القصير، بل هو توجه استراتيجي يرسخ مكانة المنصات الإعلامية في المستقبل الرقمي.</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B8D4A577-BB90-B015-C60C-A63A943046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4873" y="2859373"/>
            <a:ext cx="6096000" cy="3427307"/>
          </a:xfrm>
          <a:prstGeom prst="rect">
            <a:avLst/>
          </a:prstGeom>
        </p:spPr>
      </p:pic>
    </p:spTree>
    <p:extLst>
      <p:ext uri="{BB962C8B-B14F-4D97-AF65-F5344CB8AC3E}">
        <p14:creationId xmlns:p14="http://schemas.microsoft.com/office/powerpoint/2010/main" val="19851334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77079" y="1682859"/>
            <a:ext cx="6706911" cy="4996881"/>
          </a:xfrm>
          <a:prstGeom prst="rect">
            <a:avLst/>
          </a:prstGeom>
          <a:noFill/>
        </p:spPr>
        <p:txBody>
          <a:bodyPr wrap="square" rtlCol="0">
            <a:spAutoFit/>
          </a:bodyPr>
          <a:lstStyle/>
          <a:p>
            <a:pPr marL="342900" indent="-342900" algn="r" rtl="1">
              <a:lnSpc>
                <a:spcPct val="200000"/>
              </a:lnSpc>
              <a:buAutoNum type="arabic1Minus"/>
            </a:pPr>
            <a:r>
              <a:rPr lang="ar-EG" b="1" dirty="0">
                <a:solidFill>
                  <a:srgbClr val="FF0000"/>
                </a:solidFill>
                <a:latin typeface="Alexandria" pitchFamily="2" charset="-78"/>
                <a:cs typeface="Alexandria" pitchFamily="2" charset="-78"/>
              </a:rPr>
              <a:t>كيف يرتبط تعزيز تجربة المستخدم بمستقبل الإعلام الرقمي</a:t>
            </a:r>
          </a:p>
          <a:p>
            <a:pPr algn="just" rtl="1">
              <a:lnSpc>
                <a:spcPct val="200000"/>
              </a:lnSpc>
              <a:buFont typeface="+mj-lt"/>
              <a:buAutoNum type="arabicPeriod"/>
            </a:pPr>
            <a:r>
              <a:rPr lang="ar-EG" b="1" dirty="0">
                <a:solidFill>
                  <a:srgbClr val="00B0F0"/>
                </a:solidFill>
                <a:latin typeface="Alexandria" pitchFamily="2" charset="-78"/>
                <a:cs typeface="Alexandria" pitchFamily="2" charset="-78"/>
              </a:rPr>
              <a:t>دعم الابتكار المستدام:</a:t>
            </a:r>
          </a:p>
          <a:p>
            <a:pPr algn="just" rtl="1">
              <a:lnSpc>
                <a:spcPct val="200000"/>
              </a:lnSpc>
            </a:pPr>
            <a:r>
              <a:rPr lang="ar-EG" dirty="0">
                <a:latin typeface="Alexandria" pitchFamily="2" charset="-78"/>
                <a:cs typeface="Alexandria" pitchFamily="2" charset="-78"/>
              </a:rPr>
              <a:t>منصات الإعلام الرقمي تسعى إلى البقاء في طليعة التنافس من خلال تقديم تجارب مبتكرة للمستخدمين. الذكاء الاصطناعي يُمكّن هذه المنصات من مواكبة تغيرات السوق وتفضيلات المستخدمين بشكل أسرع وأكثر دقة.</a:t>
            </a:r>
          </a:p>
          <a:p>
            <a:pPr algn="just" rtl="1">
              <a:lnSpc>
                <a:spcPct val="200000"/>
              </a:lnSpc>
            </a:pPr>
            <a:r>
              <a:rPr lang="ar-EG" b="1" dirty="0">
                <a:latin typeface="Alexandria" pitchFamily="2" charset="-78"/>
                <a:cs typeface="Alexandria" pitchFamily="2" charset="-78"/>
              </a:rPr>
              <a:t>مثال:</a:t>
            </a:r>
            <a:r>
              <a:rPr lang="ar-EG" dirty="0">
                <a:latin typeface="Alexandria" pitchFamily="2" charset="-78"/>
                <a:cs typeface="Alexandria" pitchFamily="2" charset="-78"/>
              </a:rPr>
              <a:t> اعتماد تقنية الذكاء الاصطناعي لتحليل البيانات بشكل فوري وتقديم الأخبار العاجلة في الوقت المناسب.</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ED7FF797-7776-23D1-6FAB-5A75F55270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010" y="2506835"/>
            <a:ext cx="4901783" cy="4172905"/>
          </a:xfrm>
          <a:prstGeom prst="rect">
            <a:avLst/>
          </a:prstGeom>
        </p:spPr>
      </p:pic>
    </p:spTree>
    <p:extLst>
      <p:ext uri="{BB962C8B-B14F-4D97-AF65-F5344CB8AC3E}">
        <p14:creationId xmlns:p14="http://schemas.microsoft.com/office/powerpoint/2010/main" val="41299908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88089" y="2060588"/>
            <a:ext cx="5395902" cy="4442883"/>
          </a:xfrm>
          <a:prstGeom prst="rect">
            <a:avLst/>
          </a:prstGeom>
          <a:noFill/>
        </p:spPr>
        <p:txBody>
          <a:bodyPr wrap="square" rtlCol="0">
            <a:spAutoFit/>
          </a:bodyPr>
          <a:lstStyle/>
          <a:p>
            <a:pPr marL="342900" indent="-342900" algn="r" rtl="1">
              <a:lnSpc>
                <a:spcPct val="200000"/>
              </a:lnSpc>
              <a:buAutoNum type="arabic1Minus"/>
            </a:pPr>
            <a:r>
              <a:rPr lang="ar-EG" b="1" dirty="0">
                <a:solidFill>
                  <a:srgbClr val="FF0000"/>
                </a:solidFill>
                <a:latin typeface="Alexandria" pitchFamily="2" charset="-78"/>
                <a:cs typeface="Alexandria" pitchFamily="2" charset="-78"/>
              </a:rPr>
              <a:t>كيف يرتبط تعزيز تجربة المستخدم بمستقبل الإعلام الرقمي</a:t>
            </a:r>
          </a:p>
          <a:p>
            <a:pPr algn="just" rtl="1">
              <a:lnSpc>
                <a:spcPct val="200000"/>
              </a:lnSpc>
            </a:pPr>
            <a:r>
              <a:rPr lang="ar-EG" b="1" dirty="0">
                <a:solidFill>
                  <a:srgbClr val="00B0F0"/>
                </a:solidFill>
                <a:latin typeface="Alexandria" pitchFamily="2" charset="-78"/>
                <a:cs typeface="Alexandria" pitchFamily="2" charset="-78"/>
              </a:rPr>
              <a:t>2- تحقيق رؤية إعلامية أكثر وضوحًا: </a:t>
            </a:r>
          </a:p>
          <a:p>
            <a:pPr algn="just" rtl="1">
              <a:lnSpc>
                <a:spcPct val="200000"/>
              </a:lnSpc>
            </a:pPr>
            <a:r>
              <a:rPr lang="ar-EG" dirty="0">
                <a:latin typeface="Alexandria" pitchFamily="2" charset="-78"/>
                <a:cs typeface="Alexandria" pitchFamily="2" charset="-78"/>
              </a:rPr>
              <a:t>مستقبل الإعلام الرقمي يدور حول تقديم محتوى مخصص، يُراعي ليس فقط اهتمامات المستخدم الحالية، بل يتوقع احتياجاته المستقبلية.</a:t>
            </a:r>
          </a:p>
          <a:p>
            <a:pPr algn="just" rtl="1">
              <a:lnSpc>
                <a:spcPct val="200000"/>
              </a:lnSpc>
            </a:pPr>
            <a:r>
              <a:rPr lang="ar-EG" dirty="0">
                <a:latin typeface="Alexandria" pitchFamily="2" charset="-78"/>
                <a:cs typeface="Alexandria" pitchFamily="2" charset="-78"/>
              </a:rPr>
              <a:t>هذا التوجه يُعزز من ارتباط المستخدم بالمنصة ويزيد من تفاعلهم على المدى الطويل.</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5D3E246-24BE-A680-E882-444F95DD7F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009" y="2060588"/>
            <a:ext cx="5182805" cy="4442884"/>
          </a:xfrm>
          <a:prstGeom prst="rect">
            <a:avLst/>
          </a:prstGeom>
        </p:spPr>
      </p:pic>
    </p:spTree>
    <p:extLst>
      <p:ext uri="{BB962C8B-B14F-4D97-AF65-F5344CB8AC3E}">
        <p14:creationId xmlns:p14="http://schemas.microsoft.com/office/powerpoint/2010/main" val="346024535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84080" y="2741754"/>
            <a:ext cx="6591243" cy="3334887"/>
          </a:xfrm>
          <a:prstGeom prst="rect">
            <a:avLst/>
          </a:prstGeom>
          <a:noFill/>
        </p:spPr>
        <p:txBody>
          <a:bodyPr wrap="square" rtlCol="0">
            <a:spAutoFit/>
          </a:bodyPr>
          <a:lstStyle/>
          <a:p>
            <a:pPr marL="342900" indent="-342900" algn="r" rtl="1">
              <a:lnSpc>
                <a:spcPct val="200000"/>
              </a:lnSpc>
              <a:buAutoNum type="arabic1Minus"/>
            </a:pPr>
            <a:r>
              <a:rPr lang="ar-EG" b="1" dirty="0">
                <a:solidFill>
                  <a:srgbClr val="FF0000"/>
                </a:solidFill>
                <a:latin typeface="Alexandria" pitchFamily="2" charset="-78"/>
                <a:cs typeface="Alexandria" pitchFamily="2" charset="-78"/>
              </a:rPr>
              <a:t>كيف يرتبط تعزيز تجربة المستخدم بمستقبل الإعلام الرقمي</a:t>
            </a:r>
          </a:p>
          <a:p>
            <a:pPr algn="just" rtl="1">
              <a:lnSpc>
                <a:spcPct val="200000"/>
              </a:lnSpc>
            </a:pPr>
            <a:r>
              <a:rPr lang="ar-EG" b="1" dirty="0">
                <a:solidFill>
                  <a:srgbClr val="00B0F0"/>
                </a:solidFill>
                <a:latin typeface="Alexandria" pitchFamily="2" charset="-78"/>
                <a:cs typeface="Alexandria" pitchFamily="2" charset="-78"/>
              </a:rPr>
              <a:t>3- تقديم تجربة متعددة القنوات: </a:t>
            </a:r>
          </a:p>
          <a:p>
            <a:pPr algn="just" rtl="1">
              <a:lnSpc>
                <a:spcPct val="200000"/>
              </a:lnSpc>
            </a:pPr>
            <a:r>
              <a:rPr lang="ar-EG" dirty="0">
                <a:latin typeface="Alexandria" pitchFamily="2" charset="-78"/>
                <a:cs typeface="Alexandria" pitchFamily="2" charset="-78"/>
              </a:rPr>
              <a:t>مع تطور الذكاء الاصطناعي، يمكن للمنصات الإعلامية تقديم تجارب سلسة عبر مختلف الأجهزة والقنوات من الهواتف الذكية حتى نظارات الواقع الافتراضي.</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BB310A4-DA51-6FF1-2BAA-A761F7ADC3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250" y="2741754"/>
            <a:ext cx="4188628" cy="3140272"/>
          </a:xfrm>
          <a:prstGeom prst="rect">
            <a:avLst/>
          </a:prstGeom>
        </p:spPr>
      </p:pic>
    </p:spTree>
    <p:extLst>
      <p:ext uri="{BB962C8B-B14F-4D97-AF65-F5344CB8AC3E}">
        <p14:creationId xmlns:p14="http://schemas.microsoft.com/office/powerpoint/2010/main" val="12746626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311007" y="2211668"/>
            <a:ext cx="10608384" cy="2226892"/>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–التحول إلى وسائل إعلام ذاتية التشغيل</a:t>
            </a:r>
          </a:p>
          <a:p>
            <a:pPr algn="just" rtl="1">
              <a:lnSpc>
                <a:spcPct val="200000"/>
              </a:lnSpc>
            </a:pPr>
            <a:r>
              <a:rPr lang="ar-EG" dirty="0">
                <a:latin typeface="Alexandria" pitchFamily="2" charset="-78"/>
                <a:cs typeface="Alexandria" pitchFamily="2" charset="-78"/>
              </a:rPr>
              <a:t>الذكاء الاصطناعي يعيد تشكيل مستقبل الإعلام الرقمي من خلال التوجه نحو وسائل إعلام ذاتية التشغيل. هذه الوسائل تعتمد على الأتمتة الكاملة في إنتاج المحتوى، توزيعه، وتحليله، مما يقلل من التدخل البشري ويعزز الكفاءة والسرعة في تقديم الخدمات الإعلامية.</a:t>
            </a:r>
            <a:endParaRPr lang="ar-EG"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9A1A8F1-A8A8-C461-D566-3B02617765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8696" y="4167131"/>
            <a:ext cx="3998893" cy="2535084"/>
          </a:xfrm>
          <a:prstGeom prst="rect">
            <a:avLst/>
          </a:prstGeom>
        </p:spPr>
      </p:pic>
    </p:spTree>
    <p:extLst>
      <p:ext uri="{BB962C8B-B14F-4D97-AF65-F5344CB8AC3E}">
        <p14:creationId xmlns:p14="http://schemas.microsoft.com/office/powerpoint/2010/main" val="2078180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71999" y="1804044"/>
            <a:ext cx="7221185" cy="4996881"/>
          </a:xfrm>
          <a:prstGeom prst="rect">
            <a:avLst/>
          </a:prstGeom>
          <a:noFill/>
        </p:spPr>
        <p:txBody>
          <a:bodyPr wrap="square" rtlCol="0">
            <a:spAutoFit/>
          </a:bodyPr>
          <a:lstStyle/>
          <a:p>
            <a:pPr marL="342900" indent="-342900" algn="r" rtl="1">
              <a:lnSpc>
                <a:spcPct val="200000"/>
              </a:lnSpc>
              <a:buAutoNum type="arabic1Minus"/>
            </a:pPr>
            <a:r>
              <a:rPr lang="ar-EG" b="1" dirty="0">
                <a:solidFill>
                  <a:srgbClr val="FF0000"/>
                </a:solidFill>
                <a:latin typeface="Alexandria" pitchFamily="2" charset="-78"/>
                <a:cs typeface="Alexandria" pitchFamily="2" charset="-78"/>
              </a:rPr>
              <a:t>أبعاد التحول إلى وسائل إعلام ذاتية التشغيل</a:t>
            </a:r>
          </a:p>
          <a:p>
            <a:pPr algn="r" rtl="1">
              <a:lnSpc>
                <a:spcPct val="200000"/>
              </a:lnSpc>
            </a:pPr>
            <a:r>
              <a:rPr lang="ar-EG" b="1" dirty="0">
                <a:solidFill>
                  <a:srgbClr val="00B0F0"/>
                </a:solidFill>
                <a:latin typeface="Alexandria" pitchFamily="2" charset="-78"/>
                <a:cs typeface="Alexandria" pitchFamily="2" charset="-78"/>
              </a:rPr>
              <a:t>1- إنتاج المحتوى التلقائي</a:t>
            </a:r>
          </a:p>
          <a:p>
            <a:pPr algn="just" rtl="1">
              <a:lnSpc>
                <a:spcPct val="200000"/>
              </a:lnSpc>
            </a:pPr>
            <a:r>
              <a:rPr lang="ar-EG" dirty="0">
                <a:solidFill>
                  <a:srgbClr val="000000"/>
                </a:solidFill>
                <a:latin typeface="Alexandria" pitchFamily="2" charset="-78"/>
                <a:cs typeface="Alexandria" pitchFamily="2" charset="-78"/>
              </a:rPr>
              <a:t>استخدام تقنيات مثل معالجة اللغة الطبيعية </a:t>
            </a:r>
            <a:r>
              <a:rPr lang="en-US" dirty="0">
                <a:solidFill>
                  <a:srgbClr val="000000"/>
                </a:solidFill>
                <a:latin typeface="Alexandria" pitchFamily="2" charset="-78"/>
                <a:cs typeface="Alexandria" pitchFamily="2" charset="-78"/>
              </a:rPr>
              <a:t>NLP</a:t>
            </a:r>
            <a:r>
              <a:rPr lang="ar-EG" dirty="0">
                <a:solidFill>
                  <a:srgbClr val="000000"/>
                </a:solidFill>
                <a:latin typeface="Alexandria" pitchFamily="2" charset="-78"/>
                <a:cs typeface="Alexandria" pitchFamily="2" charset="-78"/>
              </a:rPr>
              <a:t> لتوليد أخبار وتقارير بشكل فوري، مثل منصة </a:t>
            </a:r>
            <a:r>
              <a:rPr lang="ar-EG" dirty="0" err="1">
                <a:solidFill>
                  <a:srgbClr val="000000"/>
                </a:solidFill>
                <a:latin typeface="Alexandria" pitchFamily="2" charset="-78"/>
                <a:cs typeface="Alexandria" pitchFamily="2" charset="-78"/>
              </a:rPr>
              <a:t>أسوشيتيد</a:t>
            </a:r>
            <a:r>
              <a:rPr lang="ar-EG" dirty="0">
                <a:solidFill>
                  <a:srgbClr val="000000"/>
                </a:solidFill>
                <a:latin typeface="Alexandria" pitchFamily="2" charset="-78"/>
                <a:cs typeface="Alexandria" pitchFamily="2" charset="-78"/>
              </a:rPr>
              <a:t> بريس التي تنتج تقارير مالية تلقائيًا</a:t>
            </a:r>
          </a:p>
          <a:p>
            <a:pPr algn="just" rtl="1">
              <a:lnSpc>
                <a:spcPct val="200000"/>
              </a:lnSpc>
            </a:pPr>
            <a:r>
              <a:rPr lang="ar-EG" dirty="0">
                <a:solidFill>
                  <a:srgbClr val="00B0F0"/>
                </a:solidFill>
                <a:latin typeface="Alexandria" pitchFamily="2" charset="-78"/>
                <a:cs typeface="Alexandria" pitchFamily="2" charset="-78"/>
              </a:rPr>
              <a:t>2- </a:t>
            </a:r>
            <a:r>
              <a:rPr lang="ar-EG" b="1" dirty="0">
                <a:solidFill>
                  <a:srgbClr val="00B0F0"/>
                </a:solidFill>
                <a:latin typeface="Alexandria" pitchFamily="2" charset="-78"/>
                <a:cs typeface="Alexandria" pitchFamily="2" charset="-78"/>
              </a:rPr>
              <a:t>التوزيع الذكي للمحتوى:</a:t>
            </a:r>
            <a:endParaRPr lang="ar-EG" dirty="0">
              <a:solidFill>
                <a:srgbClr val="00B0F0"/>
              </a:solidFill>
              <a:latin typeface="Alexandria" pitchFamily="2" charset="-78"/>
              <a:cs typeface="Alexandria" pitchFamily="2" charset="-78"/>
            </a:endParaRPr>
          </a:p>
          <a:p>
            <a:pPr algn="just" rtl="1">
              <a:lnSpc>
                <a:spcPct val="200000"/>
              </a:lnSpc>
              <a:buFont typeface="Arial" panose="020B0604020202020204" pitchFamily="34" charset="0"/>
              <a:buChar char="•"/>
            </a:pPr>
            <a:r>
              <a:rPr lang="ar-EG" dirty="0">
                <a:latin typeface="Alexandria" pitchFamily="2" charset="-78"/>
                <a:cs typeface="Alexandria" pitchFamily="2" charset="-78"/>
              </a:rPr>
              <a:t>أنظمة الذكاء الاصطناعي تستطيع توزيع المحتوى بناءً على تحليل البيانات الخاصة بسلوك المستخدمين.</a:t>
            </a:r>
          </a:p>
          <a:p>
            <a:pPr algn="just" rtl="1">
              <a:lnSpc>
                <a:spcPct val="200000"/>
              </a:lnSpc>
              <a:buFont typeface="Arial" panose="020B0604020202020204" pitchFamily="34" charset="0"/>
              <a:buChar char="•"/>
            </a:pPr>
            <a:r>
              <a:rPr lang="ar-EG" dirty="0">
                <a:latin typeface="Alexandria" pitchFamily="2" charset="-78"/>
                <a:cs typeface="Alexandria" pitchFamily="2" charset="-78"/>
              </a:rPr>
              <a:t>تتيح هذه التقنية تقديم الأخبار والمحتوى المناسب في الوقت المناسب لكل فرد.</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9F9294D-47DF-382D-6ABC-A5FAB09C707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200" y="3141056"/>
            <a:ext cx="4571999" cy="3571602"/>
          </a:xfrm>
          <a:prstGeom prst="rect">
            <a:avLst/>
          </a:prstGeom>
        </p:spPr>
      </p:pic>
    </p:spTree>
    <p:extLst>
      <p:ext uri="{BB962C8B-B14F-4D97-AF65-F5344CB8AC3E}">
        <p14:creationId xmlns:p14="http://schemas.microsoft.com/office/powerpoint/2010/main" val="31354085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201941" y="2476073"/>
            <a:ext cx="6591243" cy="3334887"/>
          </a:xfrm>
          <a:prstGeom prst="rect">
            <a:avLst/>
          </a:prstGeom>
          <a:noFill/>
        </p:spPr>
        <p:txBody>
          <a:bodyPr wrap="square" rtlCol="0">
            <a:spAutoFit/>
          </a:bodyPr>
          <a:lstStyle/>
          <a:p>
            <a:pPr marL="342900" indent="-342900" algn="r" rtl="1">
              <a:lnSpc>
                <a:spcPct val="200000"/>
              </a:lnSpc>
              <a:buAutoNum type="arabic1Minus"/>
            </a:pPr>
            <a:r>
              <a:rPr lang="ar-EG" b="1" dirty="0">
                <a:solidFill>
                  <a:srgbClr val="FF0000"/>
                </a:solidFill>
                <a:latin typeface="Alexandria" pitchFamily="2" charset="-78"/>
                <a:cs typeface="Alexandria" pitchFamily="2" charset="-78"/>
              </a:rPr>
              <a:t>أبعاد التحول إلى وسائل إعلام ذاتية التشغيل</a:t>
            </a:r>
          </a:p>
          <a:p>
            <a:pPr algn="just" rtl="1">
              <a:lnSpc>
                <a:spcPct val="200000"/>
              </a:lnSpc>
            </a:pPr>
            <a:r>
              <a:rPr lang="ar-EG" b="1" dirty="0">
                <a:solidFill>
                  <a:srgbClr val="00B0F0"/>
                </a:solidFill>
                <a:latin typeface="Alexandria" pitchFamily="2" charset="-78"/>
                <a:cs typeface="Alexandria" pitchFamily="2" charset="-78"/>
              </a:rPr>
              <a:t>3- إدارة العمليات الإعلامية بشكل ذاتي:</a:t>
            </a:r>
            <a:endParaRPr lang="ar-EG" dirty="0">
              <a:solidFill>
                <a:srgbClr val="00B0F0"/>
              </a:solidFill>
              <a:latin typeface="Alexandria" pitchFamily="2" charset="-78"/>
              <a:cs typeface="Alexandria" pitchFamily="2" charset="-78"/>
            </a:endParaRPr>
          </a:p>
          <a:p>
            <a:pPr algn="just" rtl="1">
              <a:lnSpc>
                <a:spcPct val="200000"/>
              </a:lnSpc>
              <a:buFont typeface="Arial" panose="020B0604020202020204" pitchFamily="34" charset="0"/>
              <a:buChar char="•"/>
            </a:pPr>
            <a:r>
              <a:rPr lang="ar-EG" dirty="0">
                <a:latin typeface="Alexandria" pitchFamily="2" charset="-78"/>
                <a:cs typeface="Alexandria" pitchFamily="2" charset="-78"/>
              </a:rPr>
              <a:t>وسائل الإعلام ذاتية التشغيل تعتمد على تقنيات التعلم الآلي لتحليل أداء المحتوى وضبط استراتيجياته دون تدخل بشري.</a:t>
            </a:r>
          </a:p>
          <a:p>
            <a:pPr algn="just" rtl="1">
              <a:lnSpc>
                <a:spcPct val="200000"/>
              </a:lnSpc>
              <a:buFont typeface="Arial" panose="020B0604020202020204" pitchFamily="34" charset="0"/>
              <a:buChar char="•"/>
            </a:pPr>
            <a:r>
              <a:rPr lang="ar-EG" b="1" dirty="0">
                <a:latin typeface="Alexandria" pitchFamily="2" charset="-78"/>
                <a:cs typeface="Alexandria" pitchFamily="2" charset="-78"/>
              </a:rPr>
              <a:t>مثال:</a:t>
            </a:r>
            <a:r>
              <a:rPr lang="ar-EG" dirty="0">
                <a:latin typeface="Alexandria" pitchFamily="2" charset="-78"/>
                <a:cs typeface="Alexandria" pitchFamily="2" charset="-78"/>
              </a:rPr>
              <a:t> خوارزميات توصية المحتوى التي تستخدمها منصات مثل </a:t>
            </a:r>
            <a:r>
              <a:rPr lang="en-US" dirty="0">
                <a:latin typeface="Alexandria" pitchFamily="2" charset="-78"/>
                <a:cs typeface="Alexandria" pitchFamily="2" charset="-78"/>
              </a:rPr>
              <a:t>YouTube </a:t>
            </a:r>
            <a:r>
              <a:rPr lang="ar-EG" dirty="0">
                <a:latin typeface="Alexandria" pitchFamily="2" charset="-78"/>
                <a:cs typeface="Alexandria" pitchFamily="2" charset="-78"/>
              </a:rPr>
              <a:t>و</a:t>
            </a:r>
            <a:r>
              <a:rPr lang="en-US" dirty="0">
                <a:latin typeface="Alexandria" pitchFamily="2" charset="-78"/>
                <a:cs typeface="Alexandria" pitchFamily="2" charset="-78"/>
              </a:rPr>
              <a:t>Netflix </a:t>
            </a:r>
            <a:r>
              <a:rPr lang="ar-EG" dirty="0">
                <a:latin typeface="Alexandria" pitchFamily="2" charset="-78"/>
                <a:cs typeface="Alexandria" pitchFamily="2" charset="-78"/>
              </a:rPr>
              <a:t>لتحسين تجربة المستخدم.</a:t>
            </a:r>
            <a:endParaRPr lang="ar-EG" dirty="0">
              <a:solidFill>
                <a:srgbClr val="00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1EF22A9-E6B9-2FB1-21C2-EBA51E3ACD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086" y="2916748"/>
            <a:ext cx="4931855" cy="3607178"/>
          </a:xfrm>
          <a:prstGeom prst="rect">
            <a:avLst/>
          </a:prstGeom>
        </p:spPr>
      </p:pic>
    </p:spTree>
    <p:extLst>
      <p:ext uri="{BB962C8B-B14F-4D97-AF65-F5344CB8AC3E}">
        <p14:creationId xmlns:p14="http://schemas.microsoft.com/office/powerpoint/2010/main" val="14508703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27922" y="2146154"/>
            <a:ext cx="5711874" cy="4442883"/>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ب- فوائد التحول إلى وسائل إعلام ذاتية التشغيل</a:t>
            </a:r>
          </a:p>
          <a:p>
            <a:pPr algn="just" rtl="1">
              <a:lnSpc>
                <a:spcPct val="200000"/>
              </a:lnSpc>
            </a:pPr>
            <a:r>
              <a:rPr lang="ar-EG" dirty="0">
                <a:solidFill>
                  <a:schemeClr val="tx1">
                    <a:lumMod val="95000"/>
                    <a:lumOff val="5000"/>
                  </a:schemeClr>
                </a:solidFill>
                <a:latin typeface="Alexandria" pitchFamily="2" charset="-78"/>
                <a:cs typeface="Alexandria" pitchFamily="2" charset="-78"/>
              </a:rPr>
              <a:t>1- تقليل التكاليف التشغيلية من حيث النفقات المرتبطة بإنتاج المحتوى وتحريره</a:t>
            </a:r>
          </a:p>
          <a:p>
            <a:pPr algn="just" rtl="1">
              <a:lnSpc>
                <a:spcPct val="200000"/>
              </a:lnSpc>
            </a:pPr>
            <a:r>
              <a:rPr lang="ar-EG" dirty="0">
                <a:solidFill>
                  <a:schemeClr val="tx1">
                    <a:lumMod val="95000"/>
                    <a:lumOff val="5000"/>
                  </a:schemeClr>
                </a:solidFill>
                <a:latin typeface="Alexandria" pitchFamily="2" charset="-78"/>
                <a:cs typeface="Alexandria" pitchFamily="2" charset="-78"/>
              </a:rPr>
              <a:t>2- تحسين الكفاءة وسرعة الاستجابة خاصة في تقديم الأخبار العاجلة</a:t>
            </a:r>
          </a:p>
          <a:p>
            <a:pPr algn="just" rtl="1">
              <a:lnSpc>
                <a:spcPct val="200000"/>
              </a:lnSpc>
            </a:pPr>
            <a:r>
              <a:rPr lang="ar-EG" dirty="0">
                <a:solidFill>
                  <a:schemeClr val="tx1">
                    <a:lumMod val="95000"/>
                    <a:lumOff val="5000"/>
                  </a:schemeClr>
                </a:solidFill>
                <a:latin typeface="Alexandria" pitchFamily="2" charset="-78"/>
                <a:cs typeface="Alexandria" pitchFamily="2" charset="-78"/>
              </a:rPr>
              <a:t>3- زيادة التخصيص من خلال الاعتماد على البيانات الضخمة التي تساعد في تقديم محتوى مصمم وفق احتياجات الجمهور.</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C57E0D8-6096-3A0A-50EC-0CEAB85B6A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658" y="3233565"/>
            <a:ext cx="4472849" cy="3409485"/>
          </a:xfrm>
          <a:prstGeom prst="rect">
            <a:avLst/>
          </a:prstGeom>
        </p:spPr>
      </p:pic>
    </p:spTree>
    <p:extLst>
      <p:ext uri="{BB962C8B-B14F-4D97-AF65-F5344CB8AC3E}">
        <p14:creationId xmlns:p14="http://schemas.microsoft.com/office/powerpoint/2010/main" val="11549950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8553" y="2146154"/>
            <a:ext cx="6591243" cy="3693319"/>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بعض أدوات الذكاء الاصطناعي التي تساعد في الكتابة</a:t>
            </a:r>
            <a:endParaRPr lang="en-US" b="1" dirty="0">
              <a:solidFill>
                <a:srgbClr val="FF0000"/>
              </a:solidFill>
              <a:latin typeface="Alexandria" pitchFamily="2" charset="-78"/>
              <a:cs typeface="Alexandria" pitchFamily="2" charset="-78"/>
            </a:endParaRPr>
          </a:p>
          <a:p>
            <a:pPr algn="just" rtl="1">
              <a:lnSpc>
                <a:spcPct val="200000"/>
              </a:lnSpc>
            </a:pPr>
            <a:endParaRPr lang="ar-EG" b="1" dirty="0">
              <a:solidFill>
                <a:srgbClr val="FF0000"/>
              </a:solidFill>
              <a:latin typeface="Alexandria" pitchFamily="2" charset="-78"/>
              <a:cs typeface="Alexandria" pitchFamily="2" charset="-78"/>
            </a:endParaRPr>
          </a:p>
          <a:p>
            <a:pPr algn="r" rtl="1">
              <a:lnSpc>
                <a:spcPct val="200000"/>
              </a:lnSpc>
              <a:buFont typeface="Wingdings" panose="05000000000000000000" pitchFamily="2" charset="2"/>
              <a:buChar char="ü"/>
            </a:pPr>
            <a:r>
              <a:rPr lang="en-US" sz="1800" dirty="0">
                <a:latin typeface="Alexandria Medium" pitchFamily="2" charset="-78"/>
                <a:cs typeface="Alexandria Medium" pitchFamily="2" charset="-78"/>
                <a:hlinkClick r:id="rId5"/>
              </a:rPr>
              <a:t>https://ai-writer.com/</a:t>
            </a:r>
          </a:p>
          <a:p>
            <a:pPr algn="r" rtl="1">
              <a:lnSpc>
                <a:spcPct val="200000"/>
              </a:lnSpc>
              <a:buFont typeface="Wingdings" panose="05000000000000000000" pitchFamily="2" charset="2"/>
              <a:buChar char="ü"/>
            </a:pPr>
            <a:r>
              <a:rPr lang="en-US" sz="1800" dirty="0">
                <a:latin typeface="Alexandria Medium" pitchFamily="2" charset="-78"/>
                <a:cs typeface="Alexandria Medium" pitchFamily="2" charset="-78"/>
                <a:hlinkClick r:id="rId6"/>
              </a:rPr>
              <a:t>https://www.araby.ai/</a:t>
            </a:r>
            <a:endParaRPr lang="ar-EG" dirty="0">
              <a:latin typeface="Alexandria Medium" pitchFamily="2" charset="-78"/>
              <a:cs typeface="Alexandria Medium" pitchFamily="2" charset="-78"/>
            </a:endParaRPr>
          </a:p>
          <a:p>
            <a:pPr algn="r" rtl="1">
              <a:lnSpc>
                <a:spcPct val="200000"/>
              </a:lnSpc>
              <a:buFont typeface="Wingdings" panose="05000000000000000000" pitchFamily="2" charset="2"/>
              <a:buChar char="ü"/>
            </a:pPr>
            <a:r>
              <a:rPr lang="en-US" sz="1800" dirty="0">
                <a:latin typeface="Alexandria Medium" pitchFamily="2" charset="-78"/>
                <a:cs typeface="Alexandria Medium" pitchFamily="2" charset="-78"/>
                <a:hlinkClick r:id="rId5"/>
              </a:rPr>
              <a:t>https://hyperwriteai.com/</a:t>
            </a:r>
            <a:endParaRPr lang="ar-BH" sz="1800" dirty="0">
              <a:latin typeface="Alexandria Medium" pitchFamily="2" charset="-78"/>
              <a:cs typeface="Alexandria Medium" pitchFamily="2" charset="-78"/>
              <a:hlinkClick r:id="rId5"/>
            </a:endParaRPr>
          </a:p>
          <a:p>
            <a:pPr algn="r" rtl="1">
              <a:lnSpc>
                <a:spcPct val="200000"/>
              </a:lnSpc>
              <a:buFont typeface="Wingdings" panose="05000000000000000000" pitchFamily="2" charset="2"/>
              <a:buChar char="ü"/>
            </a:pPr>
            <a:endParaRPr lang="en-US" sz="1800" dirty="0">
              <a:latin typeface="Alexandria Medium" pitchFamily="2" charset="-78"/>
              <a:cs typeface="Alexandria Medium" pitchFamily="2" charset="-78"/>
            </a:endParaRPr>
          </a:p>
          <a:p>
            <a:pPr algn="r" rtl="1">
              <a:buFont typeface="Wingdings" panose="05000000000000000000" pitchFamily="2" charset="2"/>
              <a:buChar char="ü"/>
            </a:pPr>
            <a:endParaRPr lang="ar-BH" sz="1800" dirty="0">
              <a:latin typeface="Alexandria Medium" pitchFamily="2" charset="-78"/>
              <a:cs typeface="Alexandria Medium" pitchFamily="2" charset="-78"/>
              <a:hlinkClick r:id="rId5"/>
            </a:endParaRPr>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7E82143-E7B4-DBFE-AA30-C3AE68BC626B}"/>
              </a:ext>
            </a:extLst>
          </p:cNvPr>
          <p:cNvPicPr>
            <a:picLocks noChangeAspect="1"/>
          </p:cNvPicPr>
          <p:nvPr/>
        </p:nvPicPr>
        <p:blipFill>
          <a:blip r:embed="rId8">
            <a:extLst>
              <a:ext uri="{28A0092B-C50C-407E-A947-70E740481C1C}">
                <a14:useLocalDpi xmlns:a14="http://schemas.microsoft.com/office/drawing/2010/main" val="0"/>
              </a:ext>
            </a:extLst>
          </a:blip>
          <a:srcRect l="18385" t="119"/>
          <a:stretch/>
        </p:blipFill>
        <p:spPr>
          <a:xfrm>
            <a:off x="367390" y="3117954"/>
            <a:ext cx="4948617" cy="2913973"/>
          </a:xfrm>
          <a:prstGeom prst="rect">
            <a:avLst/>
          </a:prstGeom>
        </p:spPr>
      </p:pic>
    </p:spTree>
    <p:extLst>
      <p:ext uri="{BB962C8B-B14F-4D97-AF65-F5344CB8AC3E}">
        <p14:creationId xmlns:p14="http://schemas.microsoft.com/office/powerpoint/2010/main" val="10537712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305200" y="975974"/>
            <a:ext cx="6591243"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مستقبل الذكاء الاصطناعي في الإعلام الرقمي</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2173575" y="2146154"/>
            <a:ext cx="9366222" cy="4442883"/>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مواقع مجانية لتوليد الصور والفيديوهات بالذكاء الاصطناعي</a:t>
            </a:r>
          </a:p>
          <a:p>
            <a:pPr algn="just" rtl="1">
              <a:lnSpc>
                <a:spcPct val="200000"/>
              </a:lnSpc>
            </a:pPr>
            <a:r>
              <a:rPr lang="en-US" b="1" dirty="0">
                <a:solidFill>
                  <a:srgbClr val="FF0000"/>
                </a:solidFill>
                <a:latin typeface="Alexandria" pitchFamily="2" charset="-78"/>
                <a:cs typeface="Alexandria" pitchFamily="2" charset="-78"/>
                <a:hlinkClick r:id="rId5"/>
              </a:rPr>
              <a:t>https://firefly.adobe.com/?ff_channel=adobe_com&amp;ff_campaign=ffly_homepage&amp;ff_source=firefly_seo</a:t>
            </a:r>
            <a:r>
              <a:rPr lang="ar-EG" b="1" dirty="0">
                <a:solidFill>
                  <a:srgbClr val="FF0000"/>
                </a:solidFill>
                <a:latin typeface="Alexandria" pitchFamily="2" charset="-78"/>
                <a:cs typeface="Alexandria" pitchFamily="2" charset="-78"/>
              </a:rPr>
              <a:t> </a:t>
            </a:r>
          </a:p>
          <a:p>
            <a:pPr marL="285750" indent="-285750" algn="just" rtl="1">
              <a:lnSpc>
                <a:spcPct val="200000"/>
              </a:lnSpc>
              <a:buFontTx/>
              <a:buChar char="-"/>
            </a:pPr>
            <a:r>
              <a:rPr lang="en-US" b="1" dirty="0">
                <a:solidFill>
                  <a:srgbClr val="FF0000"/>
                </a:solidFill>
                <a:latin typeface="Alexandria" pitchFamily="2" charset="-78"/>
                <a:cs typeface="Alexandria" pitchFamily="2" charset="-78"/>
                <a:hlinkClick r:id="rId6"/>
              </a:rPr>
              <a:t>https://www.canva.com/ai-image-generator/</a:t>
            </a:r>
            <a:r>
              <a:rPr lang="ar-EG" b="1" dirty="0">
                <a:solidFill>
                  <a:srgbClr val="FF0000"/>
                </a:solidFill>
                <a:latin typeface="Alexandria" pitchFamily="2" charset="-78"/>
                <a:cs typeface="Alexandria" pitchFamily="2" charset="-78"/>
              </a:rPr>
              <a:t> </a:t>
            </a:r>
          </a:p>
          <a:p>
            <a:pPr marL="285750" indent="-285750" algn="just" rtl="1">
              <a:lnSpc>
                <a:spcPct val="200000"/>
              </a:lnSpc>
              <a:buFontTx/>
              <a:buChar char="-"/>
            </a:pPr>
            <a:r>
              <a:rPr lang="en-US" b="1" dirty="0">
                <a:solidFill>
                  <a:srgbClr val="FF0000"/>
                </a:solidFill>
                <a:latin typeface="Alexandria" pitchFamily="2" charset="-78"/>
                <a:cs typeface="Alexandria" pitchFamily="2" charset="-78"/>
                <a:hlinkClick r:id="rId7"/>
              </a:rPr>
              <a:t>https://creator.nightcafe.studio/my-creations</a:t>
            </a:r>
            <a:r>
              <a:rPr lang="ar-EG" b="1" dirty="0">
                <a:solidFill>
                  <a:srgbClr val="FF0000"/>
                </a:solidFill>
                <a:latin typeface="Alexandria" pitchFamily="2" charset="-78"/>
                <a:cs typeface="Alexandria" pitchFamily="2" charset="-78"/>
              </a:rPr>
              <a:t> </a:t>
            </a:r>
          </a:p>
          <a:p>
            <a:pPr marL="285750" indent="-285750" algn="just" rtl="1">
              <a:lnSpc>
                <a:spcPct val="200000"/>
              </a:lnSpc>
              <a:buFontTx/>
              <a:buChar char="-"/>
            </a:pPr>
            <a:r>
              <a:rPr lang="en-US" b="1" dirty="0">
                <a:solidFill>
                  <a:srgbClr val="FF0000"/>
                </a:solidFill>
                <a:latin typeface="Alexandria" pitchFamily="2" charset="-78"/>
                <a:cs typeface="Alexandria" pitchFamily="2" charset="-78"/>
                <a:hlinkClick r:id="rId8"/>
              </a:rPr>
              <a:t>https://ai.invideo.io/</a:t>
            </a:r>
            <a:r>
              <a:rPr lang="ar-EG" b="1" dirty="0">
                <a:solidFill>
                  <a:srgbClr val="FF0000"/>
                </a:solidFill>
                <a:latin typeface="Alexandria" pitchFamily="2" charset="-78"/>
                <a:cs typeface="Alexandria" pitchFamily="2" charset="-78"/>
              </a:rPr>
              <a:t> </a:t>
            </a:r>
          </a:p>
          <a:p>
            <a:pPr marL="285750" indent="-285750" algn="just" rtl="1">
              <a:lnSpc>
                <a:spcPct val="200000"/>
              </a:lnSpc>
              <a:buFontTx/>
              <a:buChar char="-"/>
            </a:pPr>
            <a:r>
              <a:rPr lang="en-US" b="1" dirty="0">
                <a:solidFill>
                  <a:srgbClr val="FF0000"/>
                </a:solidFill>
                <a:latin typeface="Alexandria" pitchFamily="2" charset="-78"/>
                <a:cs typeface="Alexandria" pitchFamily="2" charset="-78"/>
                <a:hlinkClick r:id="rId9"/>
              </a:rPr>
              <a:t>https://videogen.io/</a:t>
            </a:r>
            <a:r>
              <a:rPr lang="ar-EG" b="1" dirty="0">
                <a:solidFill>
                  <a:srgbClr val="FF0000"/>
                </a:solidFill>
                <a:latin typeface="Alexandria" pitchFamily="2" charset="-78"/>
                <a:cs typeface="Alexandria" pitchFamily="2" charset="-78"/>
              </a:rPr>
              <a:t> </a:t>
            </a:r>
          </a:p>
          <a:p>
            <a:pPr marL="285750" indent="-285750" algn="just" rtl="1">
              <a:lnSpc>
                <a:spcPct val="200000"/>
              </a:lnSpc>
              <a:buFontTx/>
              <a:buChar char="-"/>
            </a:pPr>
            <a:r>
              <a:rPr lang="en-US" b="1" dirty="0">
                <a:solidFill>
                  <a:srgbClr val="FF0000"/>
                </a:solidFill>
                <a:latin typeface="Alexandria" pitchFamily="2" charset="-78"/>
                <a:cs typeface="Alexandria" pitchFamily="2" charset="-78"/>
                <a:hlinkClick r:id="rId10"/>
              </a:rPr>
              <a:t>https://www.kapwing.com/ai-video-generator</a:t>
            </a:r>
            <a:r>
              <a:rPr lang="ar-EG" b="1" dirty="0">
                <a:solidFill>
                  <a:srgbClr val="FF0000"/>
                </a:solidFill>
                <a:latin typeface="Alexandria" pitchFamily="2" charset="-78"/>
                <a:cs typeface="Alexandria" pitchFamily="2" charset="-78"/>
              </a:rPr>
              <a:t> </a:t>
            </a:r>
          </a:p>
        </p:txBody>
      </p:sp>
      <p:pic>
        <p:nvPicPr>
          <p:cNvPr id="7" name="Graphic 21"/>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88895D8-307B-295B-3C85-BE76F8C1E9EF}"/>
              </a:ext>
            </a:extLst>
          </p:cNvPr>
          <p:cNvPicPr>
            <a:picLocks noChangeAspect="1"/>
          </p:cNvPicPr>
          <p:nvPr/>
        </p:nvPicPr>
        <p:blipFill>
          <a:blip r:embed="rId12">
            <a:extLst>
              <a:ext uri="{28A0092B-C50C-407E-A947-70E740481C1C}">
                <a14:useLocalDpi xmlns:a14="http://schemas.microsoft.com/office/drawing/2010/main" val="0"/>
              </a:ext>
            </a:extLst>
          </a:blip>
          <a:srcRect b="14378"/>
          <a:stretch/>
        </p:blipFill>
        <p:spPr>
          <a:xfrm>
            <a:off x="652203" y="3668843"/>
            <a:ext cx="4121150" cy="2920194"/>
          </a:xfrm>
          <a:prstGeom prst="rect">
            <a:avLst/>
          </a:prstGeom>
        </p:spPr>
      </p:pic>
    </p:spTree>
    <p:extLst>
      <p:ext uri="{BB962C8B-B14F-4D97-AF65-F5344CB8AC3E}">
        <p14:creationId xmlns:p14="http://schemas.microsoft.com/office/powerpoint/2010/main" val="2029737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3334887"/>
          </a:xfrm>
          <a:prstGeom prst="rect">
            <a:avLst/>
          </a:prstGeom>
          <a:noFill/>
        </p:spPr>
        <p:txBody>
          <a:bodyPr wrap="square" rtlCol="0">
            <a:spAutoFit/>
          </a:bodyPr>
          <a:lstStyle/>
          <a:p>
            <a:pPr algn="r" rtl="1">
              <a:lnSpc>
                <a:spcPct val="200000"/>
              </a:lnSpc>
            </a:pPr>
            <a:r>
              <a:rPr lang="ar-EG" sz="1800" dirty="0">
                <a:solidFill>
                  <a:schemeClr val="tx1">
                    <a:lumMod val="95000"/>
                    <a:lumOff val="5000"/>
                  </a:schemeClr>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دور الذكاء الاصطناعي في تطوير الإعلام الرقمي</a:t>
            </a:r>
            <a:endParaRPr lang="en-US" sz="1800" b="1" dirty="0">
              <a:solidFill>
                <a:schemeClr val="tx1">
                  <a:lumMod val="95000"/>
                  <a:lumOff val="5000"/>
                </a:schemeClr>
              </a:solidFill>
              <a:latin typeface="Alexandria" pitchFamily="2" charset="-78"/>
              <a:cs typeface="Alexandria" pitchFamily="2" charset="-78"/>
            </a:endParaRPr>
          </a:p>
          <a:p>
            <a:pPr algn="r" rtl="1">
              <a:lnSpc>
                <a:spcPct val="200000"/>
              </a:lnSpc>
            </a:pPr>
            <a:r>
              <a:rPr lang="ar-EG" sz="1800" b="1" dirty="0">
                <a:solidFill>
                  <a:schemeClr val="tx1"/>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 نماذج تطبيقات الذكاء الاصطناعي في الإعلام </a:t>
            </a:r>
            <a:endParaRPr lang="en-US" sz="1800" b="1" dirty="0">
              <a:solidFill>
                <a:schemeClr val="tx1">
                  <a:lumMod val="95000"/>
                  <a:lumOff val="5000"/>
                </a:schemeClr>
              </a:solidFill>
              <a:latin typeface="Alexandria" pitchFamily="2" charset="-78"/>
              <a:cs typeface="Alexandria" pitchFamily="2" charset="-78"/>
            </a:endParaRPr>
          </a:p>
          <a:p>
            <a:pPr marL="285750" indent="-285750" algn="r" rtl="1">
              <a:lnSpc>
                <a:spcPct val="200000"/>
              </a:lnSpc>
              <a:buFontTx/>
              <a:buChar char="-"/>
            </a:pPr>
            <a:r>
              <a:rPr lang="ar-EG" sz="1800" b="1" dirty="0">
                <a:solidFill>
                  <a:schemeClr val="tx1">
                    <a:lumMod val="95000"/>
                    <a:lumOff val="5000"/>
                  </a:schemeClr>
                </a:solidFill>
                <a:latin typeface="Alexandria" pitchFamily="2" charset="-78"/>
                <a:cs typeface="Alexandria" pitchFamily="2" charset="-78"/>
              </a:rPr>
              <a:t>تأثير الذكاء الاصطناعي على الوظائف الإعلامية</a:t>
            </a:r>
          </a:p>
          <a:p>
            <a:pPr marL="285750" indent="-285750" algn="r" rtl="1">
              <a:lnSpc>
                <a:spcPct val="200000"/>
              </a:lnSpc>
              <a:buFontTx/>
              <a:buChar char="-"/>
            </a:pPr>
            <a:r>
              <a:rPr lang="ar-EG" b="1" dirty="0">
                <a:solidFill>
                  <a:schemeClr val="tx1">
                    <a:lumMod val="95000"/>
                    <a:lumOff val="5000"/>
                  </a:schemeClr>
                </a:solidFill>
                <a:latin typeface="Alexandria" pitchFamily="2" charset="-78"/>
                <a:cs typeface="Alexandria" pitchFamily="2" charset="-78"/>
              </a:rPr>
              <a:t>مستقبل الذكاء الاصطناعي في الإعلام الرقمي </a:t>
            </a:r>
            <a:endParaRPr lang="en-US" sz="1800" b="1" dirty="0">
              <a:solidFill>
                <a:schemeClr val="tx1">
                  <a:lumMod val="95000"/>
                  <a:lumOff val="5000"/>
                </a:schemeClr>
              </a:solidFill>
              <a:latin typeface="Alexandria" pitchFamily="2" charset="-78"/>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2226892"/>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0AEEF"/>
                </a:solidFill>
                <a:latin typeface="Alexandria" pitchFamily="2" charset="-78"/>
                <a:ea typeface="Times New Roman" panose="02020603050405020304" pitchFamily="18" charset="0"/>
                <a:cs typeface="Alexandria" pitchFamily="2" charset="-78"/>
              </a:rPr>
              <a:t>مراجعة شاملة للمقرر</a:t>
            </a:r>
            <a:endParaRPr lang="en-US" b="1" kern="0" dirty="0">
              <a:solidFill>
                <a:srgbClr val="00AEEF"/>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55AAB9-F87B-4C10-943A-AAB192AD204B}"/>
</file>

<file path=customXml/itemProps2.xml><?xml version="1.0" encoding="utf-8"?>
<ds:datastoreItem xmlns:ds="http://schemas.openxmlformats.org/officeDocument/2006/customXml" ds:itemID="{ACC9A911-23AF-4D6B-960B-1A780C58D828}">
  <ds:schemaRefs>
    <ds:schemaRef ds:uri="http://purl.org/dc/elements/1.1/"/>
    <ds:schemaRef ds:uri="http://purl.org/dc/dcmitype/"/>
    <ds:schemaRef ds:uri="http://www.w3.org/XML/1998/namespace"/>
    <ds:schemaRef ds:uri="688354b5-287c-4cda-825e-1d7935aea40e"/>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2601</TotalTime>
  <Words>2306</Words>
  <Application>Microsoft Office PowerPoint</Application>
  <PresentationFormat>Widescreen</PresentationFormat>
  <Paragraphs>226</Paragraphs>
  <Slides>37</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Alexandria Light</vt:lpstr>
      <vt:lpstr>Alexandria Medium</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26</cp:revision>
  <dcterms:created xsi:type="dcterms:W3CDTF">2023-04-29T09:08:00Z</dcterms:created>
  <dcterms:modified xsi:type="dcterms:W3CDTF">2025-04-08T09:32:37Z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