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6" r:id="rId3"/>
    <p:sldId id="510" r:id="rId4"/>
    <p:sldId id="256" r:id="rId5"/>
    <p:sldId id="511" r:id="rId6"/>
    <p:sldId id="512" r:id="rId7"/>
    <p:sldId id="513" r:id="rId8"/>
    <p:sldId id="514" r:id="rId9"/>
    <p:sldId id="515" r:id="rId10"/>
    <p:sldId id="516" r:id="rId11"/>
    <p:sldId id="517" r:id="rId12"/>
    <p:sldId id="518" r:id="rId13"/>
    <p:sldId id="533" r:id="rId14"/>
    <p:sldId id="519" r:id="rId15"/>
    <p:sldId id="520" r:id="rId16"/>
    <p:sldId id="521" r:id="rId17"/>
    <p:sldId id="522" r:id="rId18"/>
    <p:sldId id="523" r:id="rId19"/>
    <p:sldId id="524" r:id="rId20"/>
    <p:sldId id="525" r:id="rId21"/>
    <p:sldId id="549" r:id="rId22"/>
    <p:sldId id="527" r:id="rId23"/>
    <p:sldId id="528" r:id="rId24"/>
    <p:sldId id="529" r:id="rId25"/>
    <p:sldId id="530" r:id="rId26"/>
    <p:sldId id="531" r:id="rId27"/>
    <p:sldId id="532" r:id="rId28"/>
    <p:sldId id="534" r:id="rId29"/>
    <p:sldId id="535" r:id="rId30"/>
    <p:sldId id="536" r:id="rId31"/>
    <p:sldId id="537" r:id="rId32"/>
    <p:sldId id="538" r:id="rId33"/>
    <p:sldId id="539" r:id="rId34"/>
    <p:sldId id="540" r:id="rId35"/>
    <p:sldId id="541" r:id="rId36"/>
    <p:sldId id="542" r:id="rId37"/>
    <p:sldId id="543" r:id="rId38"/>
    <p:sldId id="544" r:id="rId39"/>
    <p:sldId id="545" r:id="rId40"/>
    <p:sldId id="548" r:id="rId41"/>
    <p:sldId id="487"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510"/>
            <p14:sldId id="256"/>
            <p14:sldId id="511"/>
            <p14:sldId id="512"/>
            <p14:sldId id="513"/>
            <p14:sldId id="514"/>
            <p14:sldId id="515"/>
            <p14:sldId id="516"/>
            <p14:sldId id="517"/>
            <p14:sldId id="518"/>
            <p14:sldId id="533"/>
            <p14:sldId id="519"/>
            <p14:sldId id="520"/>
            <p14:sldId id="521"/>
            <p14:sldId id="522"/>
            <p14:sldId id="523"/>
            <p14:sldId id="524"/>
            <p14:sldId id="525"/>
            <p14:sldId id="549"/>
            <p14:sldId id="527"/>
            <p14:sldId id="528"/>
            <p14:sldId id="529"/>
            <p14:sldId id="530"/>
            <p14:sldId id="531"/>
            <p14:sldId id="532"/>
            <p14:sldId id="534"/>
            <p14:sldId id="535"/>
            <p14:sldId id="536"/>
            <p14:sldId id="537"/>
            <p14:sldId id="538"/>
            <p14:sldId id="539"/>
            <p14:sldId id="540"/>
            <p14:sldId id="541"/>
            <p14:sldId id="542"/>
            <p14:sldId id="543"/>
            <p14:sldId id="544"/>
            <p14:sldId id="545"/>
            <p14:sldId id="548"/>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64"/>
    <p:restoredTop sz="93750" autoAdjust="0"/>
  </p:normalViewPr>
  <p:slideViewPr>
    <p:cSldViewPr snapToGrid="0">
      <p:cViewPr>
        <p:scale>
          <a:sx n="84" d="100"/>
          <a:sy n="84" d="100"/>
        </p:scale>
        <p:origin x="1344" y="83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96" d="100"/>
          <a:sy n="96" d="100"/>
        </p:scale>
        <p:origin x="248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7/27/23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14130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2266087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972716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7/27/23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7/27/23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7/27/23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7/27/23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7/27/23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7/27/23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7/27/23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7/27/23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7/27/23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7/27/23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7/27/23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7/27/23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7.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 Id="rId9"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png"/><Relationship Id="rId7"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 Id="rId9"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9.png"/><Relationship Id="rId7"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9.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9.png"/><Relationship Id="rId7" Type="http://schemas.openxmlformats.org/officeDocument/2006/relationships/image" Target="../media/image30.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3.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9.png"/><Relationship Id="rId7" Type="http://schemas.openxmlformats.org/officeDocument/2006/relationships/image" Target="../media/image34.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37.jpeg"/><Relationship Id="rId4" Type="http://schemas.openxmlformats.org/officeDocument/2006/relationships/image" Target="../media/image10.svg"/><Relationship Id="rId9" Type="http://schemas.openxmlformats.org/officeDocument/2006/relationships/image" Target="../media/image36.jpeg"/></Relationships>
</file>

<file path=ppt/slides/_rels/slide2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8.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1.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9.png"/><Relationship Id="rId7" Type="http://schemas.openxmlformats.org/officeDocument/2006/relationships/image" Target="../media/image39.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 Id="rId9" Type="http://schemas.openxmlformats.org/officeDocument/2006/relationships/image" Target="../media/image41.jpe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9.png"/><Relationship Id="rId7" Type="http://schemas.openxmlformats.org/officeDocument/2006/relationships/image" Target="../media/image42.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9.png"/><Relationship Id="rId7" Type="http://schemas.openxmlformats.org/officeDocument/2006/relationships/image" Target="../media/image44.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9.png"/><Relationship Id="rId7" Type="http://schemas.openxmlformats.org/officeDocument/2006/relationships/image" Target="../media/image47.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50.jpeg"/><Relationship Id="rId4" Type="http://schemas.openxmlformats.org/officeDocument/2006/relationships/image" Target="../media/image10.svg"/><Relationship Id="rId9" Type="http://schemas.openxmlformats.org/officeDocument/2006/relationships/image" Target="../media/image49.jpe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4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4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slideLayout" Target="../slideLayouts/slideLayout14.xml"/><Relationship Id="rId7" Type="http://schemas.openxmlformats.org/officeDocument/2006/relationships/image" Target="../media/image1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4.svg"/><Relationship Id="rId11" Type="http://schemas.openxmlformats.org/officeDocument/2006/relationships/image" Target="../media/image55.png"/><Relationship Id="rId5" Type="http://schemas.openxmlformats.org/officeDocument/2006/relationships/image" Target="../media/image53.png"/><Relationship Id="rId10" Type="http://schemas.openxmlformats.org/officeDocument/2006/relationships/image" Target="../media/image5.svg"/><Relationship Id="rId4" Type="http://schemas.openxmlformats.org/officeDocument/2006/relationships/image" Target="../media/image52.jpe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7114615" y="3516687"/>
            <a:ext cx="3943127" cy="523220"/>
          </a:xfrm>
          <a:prstGeom prst="rect">
            <a:avLst/>
          </a:prstGeom>
          <a:noFill/>
        </p:spPr>
        <p:txBody>
          <a:bodyPr wrap="square" rtlCol="0">
            <a:spAutoFit/>
          </a:bodyPr>
          <a:lstStyle/>
          <a:p>
            <a:pPr algn="ctr" rtl="1"/>
            <a:r>
              <a:rPr lang="ar-SA" sz="2800" b="1" dirty="0">
                <a:solidFill>
                  <a:srgbClr val="2D3956"/>
                </a:solidFill>
                <a:latin typeface="Al-Jazeera-Arabic-Regular" pitchFamily="2" charset="-78"/>
                <a:cs typeface="Al-Jazeera-Arabic-Regular" pitchFamily="2" charset="-78"/>
              </a:rPr>
              <a:t>د. جورج لطيف سيدهم</a:t>
            </a:r>
            <a:endParaRPr lang="en-US" sz="2800" b="1" dirty="0">
              <a:solidFill>
                <a:srgbClr val="2D3956"/>
              </a:solidFill>
              <a:latin typeface="Al-Jazeera-Arabic-Regular" pitchFamily="2" charset="-78"/>
              <a:cs typeface="Al-Jazeera-Arabic-Regular"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228608" y="2654146"/>
            <a:ext cx="5641659" cy="707886"/>
          </a:xfrm>
          <a:prstGeom prst="rect">
            <a:avLst/>
          </a:prstGeom>
          <a:noFill/>
        </p:spPr>
        <p:txBody>
          <a:bodyPr wrap="square" rtlCol="0">
            <a:spAutoFit/>
          </a:bodyPr>
          <a:lstStyle/>
          <a:p>
            <a:pPr algn="ctr" rtl="1"/>
            <a:r>
              <a:rPr lang="ar-SA" sz="4000" b="1" dirty="0">
                <a:solidFill>
                  <a:srgbClr val="8E5A6D"/>
                </a:solidFill>
                <a:latin typeface="Al-Jazeera-Arabic-Regular" pitchFamily="2" charset="-78"/>
                <a:cs typeface="Al-Jazeera-Arabic-Regular" pitchFamily="2" charset="-78"/>
              </a:rPr>
              <a:t>التصميم </a:t>
            </a:r>
            <a:r>
              <a:rPr lang="ar-SA" sz="4000" b="1" dirty="0" err="1">
                <a:solidFill>
                  <a:srgbClr val="8E5A6D"/>
                </a:solidFill>
                <a:latin typeface="Al-Jazeera-Arabic-Regular" pitchFamily="2" charset="-78"/>
                <a:cs typeface="Al-Jazeera-Arabic-Regular" pitchFamily="2" charset="-78"/>
              </a:rPr>
              <a:t>الجرافيكي</a:t>
            </a:r>
            <a:r>
              <a:rPr lang="ar-SA" sz="4000" b="1" dirty="0">
                <a:solidFill>
                  <a:srgbClr val="8E5A6D"/>
                </a:solidFill>
                <a:latin typeface="Al-Jazeera-Arabic-Regular" pitchFamily="2" charset="-78"/>
                <a:cs typeface="Al-Jazeera-Arabic-Regular" pitchFamily="2" charset="-78"/>
              </a:rPr>
              <a:t> للإعلام</a:t>
            </a:r>
            <a:endParaRPr lang="en-US" sz="4000" b="1" dirty="0">
              <a:solidFill>
                <a:srgbClr val="8E5A6D"/>
              </a:solidFill>
              <a:latin typeface="Al-Jazeera-Arabic-Regular" pitchFamily="2" charset="-78"/>
              <a:cs typeface="Al-Jazeera-Arabic-Regular"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106288" y="591059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7</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34848"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477234" cy="400110"/>
          </a:xfrm>
          <a:prstGeom prst="rect">
            <a:avLst/>
          </a:prstGeom>
          <a:noFill/>
        </p:spPr>
        <p:txBody>
          <a:bodyPr wrap="none" rtlCol="0">
            <a:spAutoFit/>
          </a:bodyPr>
          <a:lstStyle/>
          <a:p>
            <a:r>
              <a:rPr lang="en-US" sz="2000">
                <a:solidFill>
                  <a:srgbClr val="2D3956"/>
                </a:solidFill>
                <a:latin typeface="Tajawal Medium" panose="00000600000000000000" pitchFamily="2" charset="-78"/>
                <a:cs typeface="Tajawal Medium" panose="00000600000000000000" pitchFamily="2" charset="-78"/>
              </a:rPr>
              <a:t>COURSE CODE – DGM 125</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732419" y="2809118"/>
            <a:ext cx="3936180" cy="1890710"/>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الملمس </a:t>
            </a:r>
            <a:r>
              <a:rPr lang="en-US" sz="2000" b="1" dirty="0">
                <a:solidFill>
                  <a:schemeClr val="bg1"/>
                </a:solidFill>
                <a:latin typeface="Al-Jazeera-Arabic-Regular" pitchFamily="2" charset="-78"/>
                <a:cs typeface="Al-Jazeera-Arabic-Regular" pitchFamily="2" charset="-78"/>
              </a:rPr>
              <a:t>Texture</a:t>
            </a: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الإضاءة والظل </a:t>
            </a:r>
            <a:r>
              <a:rPr lang="en-US" sz="2000" b="1" dirty="0">
                <a:solidFill>
                  <a:schemeClr val="bg1"/>
                </a:solidFill>
                <a:latin typeface="Al-Jazeera-Arabic-Regular" pitchFamily="2" charset="-78"/>
                <a:cs typeface="Al-Jazeera-Arabic-Regular" pitchFamily="2" charset="-78"/>
              </a:rPr>
              <a:t>Light &amp; Shadow</a:t>
            </a:r>
            <a:endParaRPr lang="ar-SA" sz="2000" b="1" dirty="0">
              <a:solidFill>
                <a:schemeClr val="bg1"/>
              </a:solidFill>
              <a:latin typeface="Al-Jazeera-Arabic-Regular" pitchFamily="2" charset="-78"/>
              <a:cs typeface="Al-Jazeera-Arabic-Regular" pitchFamily="2" charset="-78"/>
            </a:endParaRP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الفراغ </a:t>
            </a:r>
            <a:r>
              <a:rPr lang="en-US" sz="2000" b="1" dirty="0">
                <a:solidFill>
                  <a:schemeClr val="bg1"/>
                </a:solidFill>
                <a:latin typeface="Al-Jazeera-Arabic-Regular" pitchFamily="2" charset="-78"/>
                <a:cs typeface="Al-Jazeera-Arabic-Regular" pitchFamily="2" charset="-78"/>
              </a:rPr>
              <a:t>Space</a:t>
            </a:r>
          </a:p>
          <a:p>
            <a:pPr marL="457200" indent="-457200" algn="r" rtl="1">
              <a:lnSpc>
                <a:spcPct val="150000"/>
              </a:lnSpc>
              <a:buFont typeface="Arial" panose="020B0604020202020204" pitchFamily="34" charset="0"/>
              <a:buChar char="•"/>
            </a:pPr>
            <a:r>
              <a:rPr lang="ar-SA" sz="2000" b="1" dirty="0">
                <a:solidFill>
                  <a:schemeClr val="bg1"/>
                </a:solidFill>
                <a:latin typeface="Al-Jazeera-Arabic-Regular" pitchFamily="2" charset="-78"/>
                <a:cs typeface="Al-Jazeera-Arabic-Regular" pitchFamily="2" charset="-78"/>
              </a:rPr>
              <a:t>طرق </a:t>
            </a:r>
            <a:r>
              <a:rPr lang="ar-EG" sz="2000" b="1" i="0" dirty="0">
                <a:solidFill>
                  <a:schemeClr val="bg1"/>
                </a:solidFill>
                <a:effectLst/>
                <a:latin typeface="Al-Jazeera-Arabic-Regular" pitchFamily="2" charset="-78"/>
                <a:cs typeface="Al-Jazeera-Arabic-Regular" pitchFamily="2" charset="-78"/>
              </a:rPr>
              <a:t>رفع مهارة المصمم الابتكارية</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962146" cy="1077218"/>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الملمس – الضوء والظل – الفراغ – التصميم </a:t>
            </a:r>
            <a:r>
              <a:rPr lang="ar-SA" sz="3200" b="1" dirty="0" err="1">
                <a:latin typeface="Al-Jazeera-Arabic-Regular" pitchFamily="2" charset="-78"/>
                <a:cs typeface="Al-Jazeera-Arabic-Regular" pitchFamily="2" charset="-78"/>
              </a:rPr>
              <a:t>الإبتكاري</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7</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152014" y="2785710"/>
            <a:ext cx="3002297" cy="584775"/>
          </a:xfrm>
          <a:prstGeom prst="rect">
            <a:avLst/>
          </a:prstGeom>
          <a:noFill/>
        </p:spPr>
        <p:txBody>
          <a:bodyPr wrap="none" rtlCol="0">
            <a:spAutoFit/>
          </a:bodyPr>
          <a:lstStyle/>
          <a:p>
            <a:pPr algn="r" rtl="1"/>
            <a:r>
              <a:rPr lang="ar-EG" sz="3200" b="1" i="0" dirty="0">
                <a:solidFill>
                  <a:schemeClr val="bg1"/>
                </a:solidFill>
                <a:effectLst/>
                <a:latin typeface="Al-Jazeera-Arabic-Regular" pitchFamily="2" charset="-78"/>
                <a:cs typeface="Al-Jazeera-Arabic-Regular" pitchFamily="2" charset="-78"/>
              </a:rPr>
              <a:t>الملمس </a:t>
            </a:r>
            <a:r>
              <a:rPr lang="en-US" sz="3200" b="1" i="0" dirty="0">
                <a:solidFill>
                  <a:schemeClr val="bg1"/>
                </a:solidFill>
                <a:effectLst/>
                <a:latin typeface="Al-Jazeera-Arabic-Regular" pitchFamily="2" charset="-78"/>
                <a:cs typeface="Al-Jazeera-Arabic-Regular" pitchFamily="2" charset="-78"/>
              </a:rPr>
              <a:t>Texture</a:t>
            </a:r>
          </a:p>
        </p:txBody>
      </p:sp>
    </p:spTree>
    <p:extLst>
      <p:ext uri="{BB962C8B-B14F-4D97-AF65-F5344CB8AC3E}">
        <p14:creationId xmlns:p14="http://schemas.microsoft.com/office/powerpoint/2010/main" val="2587619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تعريف الملمس</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867956" y="1523675"/>
            <a:ext cx="4414053" cy="3788345"/>
          </a:xfrm>
          <a:prstGeom prst="rect">
            <a:avLst/>
          </a:prstGeom>
          <a:noFill/>
        </p:spPr>
        <p:txBody>
          <a:bodyPr wrap="square" rtlCol="0">
            <a:spAutoFit/>
          </a:bodyPr>
          <a:lstStyle/>
          <a:p>
            <a:pPr algn="just" rtl="1">
              <a:lnSpc>
                <a:spcPct val="150000"/>
              </a:lnSpc>
            </a:pPr>
            <a:r>
              <a:rPr lang="ar-EG" b="0" i="0" dirty="0">
                <a:solidFill>
                  <a:srgbClr val="000000"/>
                </a:solidFill>
                <a:effectLst/>
                <a:latin typeface="Al-Jazeera-Arabic-Regular" pitchFamily="2" charset="-78"/>
                <a:cs typeface="Al-Jazeera-Arabic-Regular" pitchFamily="2" charset="-78"/>
              </a:rPr>
              <a:t>الملمس تعبير يدل على المظهر الخارجي المميز لأسطح المواد، أى الصفة المميزة لخصائص أسطح المواد، وهذه الخاصية نتعرف عليها من خلال الجهاز البصري، وملمس السطح يظهر كنتيجة للتفاعل بين الضوء وكيفيات السطح من حيث (الخشونة – والنعومة) كثرة الأضواء المنعكسة عن أسطح المواد وكيفية انعكاسها تحدد الصفات الجسمية للخامة مثل (الصلابة – والليونة – الخفة – والثقل) </a:t>
            </a:r>
          </a:p>
        </p:txBody>
      </p:sp>
      <p:pic>
        <p:nvPicPr>
          <p:cNvPr id="5" name="Picture 4">
            <a:extLst>
              <a:ext uri="{FF2B5EF4-FFF2-40B4-BE49-F238E27FC236}">
                <a16:creationId xmlns:a16="http://schemas.microsoft.com/office/drawing/2014/main" id="{8154D092-6CB2-9440-AA58-49AD3771BAB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9689" y="1760411"/>
            <a:ext cx="4120186" cy="3082834"/>
          </a:xfrm>
          <a:prstGeom prst="rect">
            <a:avLst/>
          </a:prstGeom>
        </p:spPr>
      </p:pic>
    </p:spTree>
    <p:extLst>
      <p:ext uri="{BB962C8B-B14F-4D97-AF65-F5344CB8AC3E}">
        <p14:creationId xmlns:p14="http://schemas.microsoft.com/office/powerpoint/2010/main" val="2761076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خصائص</a:t>
            </a:r>
            <a:r>
              <a:rPr lang="ar-SA" sz="2800" b="1" i="0" dirty="0">
                <a:solidFill>
                  <a:schemeClr val="bg1"/>
                </a:solidFill>
                <a:effectLst/>
                <a:latin typeface="Al-Jazeera-Arabic-Regular" pitchFamily="2" charset="-78"/>
                <a:cs typeface="Al-Jazeera-Arabic-Regular" pitchFamily="2" charset="-78"/>
              </a:rPr>
              <a:t> الملمس</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014439" y="1720839"/>
            <a:ext cx="5066848" cy="3416320"/>
          </a:xfrm>
          <a:prstGeom prst="rect">
            <a:avLst/>
          </a:prstGeom>
          <a:noFill/>
        </p:spPr>
        <p:txBody>
          <a:bodyPr wrap="square" rtlCol="0">
            <a:spAutoFit/>
          </a:bodyPr>
          <a:lstStyle/>
          <a:p>
            <a:pPr algn="r" rtl="1"/>
            <a:r>
              <a:rPr lang="ar-EG" b="1" i="0" dirty="0">
                <a:solidFill>
                  <a:srgbClr val="000000"/>
                </a:solidFill>
                <a:effectLst/>
                <a:latin typeface="Al-Jazeera-Arabic-Regular" pitchFamily="2" charset="-78"/>
                <a:cs typeface="Al-Jazeera-Arabic-Regular" pitchFamily="2" charset="-78"/>
              </a:rPr>
              <a:t>وتتصف الملامس من:</a:t>
            </a:r>
          </a:p>
          <a:p>
            <a:pPr algn="r" rtl="1"/>
            <a:endParaRPr lang="ar-EG" b="0" i="0" dirty="0">
              <a:solidFill>
                <a:srgbClr val="000000"/>
              </a:solidFill>
              <a:effectLst/>
              <a:latin typeface="Al-Jazeera-Arabic-Regular" pitchFamily="2" charset="-78"/>
              <a:cs typeface="Al-Jazeera-Arabic-Regular" pitchFamily="2" charset="-78"/>
            </a:endParaRPr>
          </a:p>
          <a:p>
            <a:pPr algn="r" rtl="1"/>
            <a:r>
              <a:rPr lang="ar-EG" b="1" i="0" dirty="0">
                <a:solidFill>
                  <a:srgbClr val="000000"/>
                </a:solidFill>
                <a:effectLst/>
                <a:latin typeface="Al-Jazeera-Arabic-Regular" pitchFamily="2" charset="-78"/>
                <a:cs typeface="Al-Jazeera-Arabic-Regular" pitchFamily="2" charset="-78"/>
              </a:rPr>
              <a:t>حيث الدرجة:</a:t>
            </a:r>
          </a:p>
          <a:p>
            <a:pPr algn="r" rtl="1"/>
            <a:endParaRPr lang="ar-EG" b="1"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 ملامس ناعمة </a:t>
            </a:r>
            <a:br>
              <a:rPr lang="ar-EG" b="0" i="0" dirty="0">
                <a:solidFill>
                  <a:srgbClr val="000000"/>
                </a:solidFill>
                <a:effectLst/>
                <a:latin typeface="Al-Jazeera-Arabic-Regular" pitchFamily="2" charset="-78"/>
                <a:cs typeface="Al-Jazeera-Arabic-Regular" pitchFamily="2" charset="-78"/>
              </a:rPr>
            </a:br>
            <a:endParaRPr lang="ar-EG"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 ملامس خشنة</a:t>
            </a:r>
            <a:br>
              <a:rPr lang="ar-EG" b="0" i="0" dirty="0">
                <a:solidFill>
                  <a:srgbClr val="000000"/>
                </a:solidFill>
                <a:effectLst/>
                <a:latin typeface="Al-Jazeera-Arabic-Regular" pitchFamily="2" charset="-78"/>
                <a:cs typeface="Al-Jazeera-Arabic-Regular" pitchFamily="2" charset="-78"/>
              </a:rPr>
            </a:br>
            <a:endParaRPr lang="ar-EG"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 ملامس منتظمة</a:t>
            </a:r>
            <a:br>
              <a:rPr lang="ar-EG" b="0" i="0" dirty="0">
                <a:solidFill>
                  <a:srgbClr val="000000"/>
                </a:solidFill>
                <a:effectLst/>
                <a:latin typeface="Al-Jazeera-Arabic-Regular" pitchFamily="2" charset="-78"/>
                <a:cs typeface="Al-Jazeera-Arabic-Regular" pitchFamily="2" charset="-78"/>
              </a:rPr>
            </a:br>
            <a:endParaRPr lang="ar-EG"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 ملامس غير منتظمة </a:t>
            </a:r>
            <a:br>
              <a:rPr lang="ar-EG" b="0" i="0" dirty="0">
                <a:solidFill>
                  <a:srgbClr val="000000"/>
                </a:solidFill>
                <a:effectLst/>
                <a:latin typeface="Al-Jazeera-Arabic-Regular" pitchFamily="2" charset="-78"/>
                <a:cs typeface="Al-Jazeera-Arabic-Regular" pitchFamily="2" charset="-78"/>
              </a:rPr>
            </a:br>
            <a:endParaRPr lang="ar-EG" b="0" i="0" dirty="0">
              <a:solidFill>
                <a:srgbClr val="000000"/>
              </a:solidFill>
              <a:effectLst/>
              <a:latin typeface="Al-Jazeera-Arabic-Regular" pitchFamily="2" charset="-78"/>
              <a:cs typeface="Al-Jazeera-Arabic-Regular" pitchFamily="2" charset="-78"/>
            </a:endParaRPr>
          </a:p>
        </p:txBody>
      </p:sp>
      <p:sp>
        <p:nvSpPr>
          <p:cNvPr id="2" name="TextBox 1">
            <a:extLst>
              <a:ext uri="{FF2B5EF4-FFF2-40B4-BE49-F238E27FC236}">
                <a16:creationId xmlns:a16="http://schemas.microsoft.com/office/drawing/2014/main" id="{9E6B0C63-9B05-BD45-9625-0B690F1B8102}"/>
              </a:ext>
            </a:extLst>
          </p:cNvPr>
          <p:cNvSpPr txBox="1"/>
          <p:nvPr/>
        </p:nvSpPr>
        <p:spPr>
          <a:xfrm>
            <a:off x="1929161" y="2260493"/>
            <a:ext cx="4660519" cy="1754326"/>
          </a:xfrm>
          <a:prstGeom prst="rect">
            <a:avLst/>
          </a:prstGeom>
          <a:noFill/>
        </p:spPr>
        <p:txBody>
          <a:bodyPr wrap="square" rtlCol="0">
            <a:spAutoFit/>
          </a:bodyPr>
          <a:lstStyle/>
          <a:p>
            <a:pPr algn="r" rtl="1"/>
            <a:r>
              <a:rPr lang="ar-EG" b="1" i="0" dirty="0">
                <a:solidFill>
                  <a:srgbClr val="000000"/>
                </a:solidFill>
                <a:effectLst/>
                <a:latin typeface="Al-Jazeera-Arabic-Regular" pitchFamily="2" charset="-78"/>
                <a:cs typeface="Al-Jazeera-Arabic-Regular" pitchFamily="2" charset="-78"/>
              </a:rPr>
              <a:t>حيث النوع :</a:t>
            </a:r>
          </a:p>
          <a:p>
            <a:pPr algn="r" rtl="1"/>
            <a:endParaRPr lang="ar-EG" b="1"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 ملامس حقيقة (ملامس طبيعية – أو صناعية) </a:t>
            </a:r>
            <a:br>
              <a:rPr lang="ar-EG" b="0" i="0" dirty="0">
                <a:solidFill>
                  <a:srgbClr val="000000"/>
                </a:solidFill>
                <a:effectLst/>
                <a:latin typeface="Al-Jazeera-Arabic-Regular" pitchFamily="2" charset="-78"/>
                <a:cs typeface="Al-Jazeera-Arabic-Regular" pitchFamily="2" charset="-78"/>
              </a:rPr>
            </a:br>
            <a:endParaRPr lang="ar-EG"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 ملامس إيهامية </a:t>
            </a:r>
          </a:p>
          <a:p>
            <a:pPr marL="0" algn="r" defTabSz="914400" rtl="1" eaLnBrk="1" latinLnBrk="0" hangingPunct="1"/>
            <a:endParaRPr lang="en-EG" dirty="0"/>
          </a:p>
        </p:txBody>
      </p:sp>
    </p:spTree>
    <p:extLst>
      <p:ext uri="{BB962C8B-B14F-4D97-AF65-F5344CB8AC3E}">
        <p14:creationId xmlns:p14="http://schemas.microsoft.com/office/powerpoint/2010/main" val="866663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خصائص</a:t>
            </a:r>
            <a:r>
              <a:rPr lang="ar-SA" sz="2800" b="1" i="0" dirty="0">
                <a:solidFill>
                  <a:schemeClr val="bg1"/>
                </a:solidFill>
                <a:effectLst/>
                <a:latin typeface="Al-Jazeera-Arabic-Regular" pitchFamily="2" charset="-78"/>
                <a:cs typeface="Al-Jazeera-Arabic-Regular" pitchFamily="2" charset="-78"/>
              </a:rPr>
              <a:t> الملمس</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692876" y="1590582"/>
            <a:ext cx="8557180" cy="3372846"/>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الملامس الحقيقية :</a:t>
            </a:r>
          </a:p>
          <a:p>
            <a:pPr algn="just" rtl="1">
              <a:lnSpc>
                <a:spcPct val="150000"/>
              </a:lnSpc>
            </a:pPr>
            <a:r>
              <a:rPr lang="ar-EG" b="0" i="0" dirty="0">
                <a:solidFill>
                  <a:srgbClr val="000000"/>
                </a:solidFill>
                <a:effectLst/>
                <a:latin typeface="Al-Jazeera-Arabic-Regular" pitchFamily="2" charset="-78"/>
                <a:cs typeface="Al-Jazeera-Arabic-Regular" pitchFamily="2" charset="-78"/>
              </a:rPr>
              <a:t>هى التي نستطيع أن ندركها من خلال حاسة اللمس والبصر نتيجة لتباين مظهرها السطحي، حيث يمكن عن طريق لمس الأسطح التي يتشكل منها العمل الفني المصمم أن نتعرف على انواع الملمس وطبيعته من ناحية درجة خشونته أو نعومته.</a:t>
            </a:r>
          </a:p>
          <a:p>
            <a:pPr algn="just" rtl="1">
              <a:lnSpc>
                <a:spcPct val="150000"/>
              </a:lnSpc>
            </a:pPr>
            <a:endParaRPr lang="ar-EG" b="0" i="0" dirty="0">
              <a:solidFill>
                <a:srgbClr val="000000"/>
              </a:solidFill>
              <a:effectLst/>
              <a:latin typeface="Al-Jazeera-Arabic-Regular" pitchFamily="2" charset="-78"/>
              <a:cs typeface="Al-Jazeera-Arabic-Regular" pitchFamily="2" charset="-78"/>
            </a:endParaRPr>
          </a:p>
          <a:p>
            <a:pPr algn="just" rtl="1">
              <a:lnSpc>
                <a:spcPct val="150000"/>
              </a:lnSpc>
            </a:pPr>
            <a:r>
              <a:rPr lang="ar-EG" b="1" i="0" dirty="0">
                <a:solidFill>
                  <a:srgbClr val="000000"/>
                </a:solidFill>
                <a:effectLst/>
                <a:latin typeface="Al-Jazeera-Arabic-Regular" pitchFamily="2" charset="-78"/>
                <a:cs typeface="Al-Jazeera-Arabic-Regular" pitchFamily="2" charset="-78"/>
              </a:rPr>
              <a:t>وتنقسم الملامس الحقيقية إلى : </a:t>
            </a:r>
            <a:endParaRPr lang="ar-EG" b="0" i="0" dirty="0">
              <a:solidFill>
                <a:srgbClr val="000000"/>
              </a:solidFill>
              <a:effectLst/>
              <a:latin typeface="Al-Jazeera-Arabic-Regular" pitchFamily="2" charset="-78"/>
              <a:cs typeface="Al-Jazeera-Arabic-Regular" pitchFamily="2" charset="-78"/>
            </a:endParaRPr>
          </a:p>
          <a:p>
            <a:pPr algn="just"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 ملامس طبيعية</a:t>
            </a:r>
          </a:p>
          <a:p>
            <a:pPr algn="just"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 ملامس صناعية </a:t>
            </a:r>
          </a:p>
        </p:txBody>
      </p:sp>
    </p:spTree>
    <p:extLst>
      <p:ext uri="{BB962C8B-B14F-4D97-AF65-F5344CB8AC3E}">
        <p14:creationId xmlns:p14="http://schemas.microsoft.com/office/powerpoint/2010/main" val="1321782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خصائص</a:t>
            </a:r>
            <a:r>
              <a:rPr lang="ar-SA" sz="2800" b="1" i="0" dirty="0">
                <a:solidFill>
                  <a:schemeClr val="bg1"/>
                </a:solidFill>
                <a:effectLst/>
                <a:latin typeface="Al-Jazeera-Arabic-Regular" pitchFamily="2" charset="-78"/>
                <a:cs typeface="Al-Jazeera-Arabic-Regular" pitchFamily="2" charset="-78"/>
              </a:rPr>
              <a:t> الملمس</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7235988" y="1788375"/>
            <a:ext cx="2134076" cy="2308324"/>
          </a:xfrm>
          <a:prstGeom prst="rect">
            <a:avLst/>
          </a:prstGeom>
          <a:noFill/>
        </p:spPr>
        <p:txBody>
          <a:bodyPr wrap="square" rtlCol="0">
            <a:spAutoFit/>
          </a:bodyPr>
          <a:lstStyle/>
          <a:p>
            <a:pPr algn="r" rtl="1"/>
            <a:r>
              <a:rPr lang="ar-EG" b="1" i="0" dirty="0">
                <a:solidFill>
                  <a:srgbClr val="000000"/>
                </a:solidFill>
                <a:effectLst/>
                <a:latin typeface="Al-Jazeera-Arabic-Regular" pitchFamily="2" charset="-78"/>
                <a:cs typeface="Al-Jazeera-Arabic-Regular" pitchFamily="2" charset="-78"/>
              </a:rPr>
              <a:t>ملامس طبيعية:</a:t>
            </a:r>
          </a:p>
          <a:p>
            <a:pPr algn="r" rtl="1"/>
            <a:endParaRPr lang="ar-EG" b="1" i="0" dirty="0">
              <a:solidFill>
                <a:srgbClr val="000000"/>
              </a:solidFill>
              <a:effectLst/>
              <a:latin typeface="Al-Jazeera-Arabic-Regular" pitchFamily="2" charset="-78"/>
              <a:cs typeface="Al-Jazeera-Arabic-Regular" pitchFamily="2" charset="-78"/>
            </a:endParaRPr>
          </a:p>
          <a:p>
            <a:pPr marL="285750" indent="-285750" algn="r"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عناصر نباتية </a:t>
            </a:r>
            <a:br>
              <a:rPr lang="ar-EG" i="0" dirty="0">
                <a:solidFill>
                  <a:srgbClr val="000000"/>
                </a:solidFill>
                <a:effectLst/>
                <a:latin typeface="Al-Jazeera-Arabic-Regular" pitchFamily="2" charset="-78"/>
                <a:cs typeface="Al-Jazeera-Arabic-Regular" pitchFamily="2" charset="-78"/>
              </a:rPr>
            </a:br>
            <a:endParaRPr lang="ar-EG" i="0" dirty="0">
              <a:solidFill>
                <a:srgbClr val="000000"/>
              </a:solidFill>
              <a:effectLst/>
              <a:latin typeface="Al-Jazeera-Arabic-Regular" pitchFamily="2" charset="-78"/>
              <a:cs typeface="Al-Jazeera-Arabic-Regular" pitchFamily="2" charset="-78"/>
            </a:endParaRPr>
          </a:p>
          <a:p>
            <a:pPr marL="285750" indent="-285750" algn="r"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عناصر حيوانية </a:t>
            </a:r>
            <a:br>
              <a:rPr lang="ar-EG" i="0" dirty="0">
                <a:solidFill>
                  <a:srgbClr val="000000"/>
                </a:solidFill>
                <a:effectLst/>
                <a:latin typeface="Al-Jazeera-Arabic-Regular" pitchFamily="2" charset="-78"/>
                <a:cs typeface="Al-Jazeera-Arabic-Regular" pitchFamily="2" charset="-78"/>
              </a:rPr>
            </a:br>
            <a:endParaRPr lang="ar-EG" i="0" dirty="0">
              <a:solidFill>
                <a:srgbClr val="000000"/>
              </a:solidFill>
              <a:effectLst/>
              <a:latin typeface="Al-Jazeera-Arabic-Regular" pitchFamily="2" charset="-78"/>
              <a:cs typeface="Al-Jazeera-Arabic-Regular" pitchFamily="2" charset="-78"/>
            </a:endParaRPr>
          </a:p>
          <a:p>
            <a:pPr marL="285750" indent="-285750" algn="r"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جماد </a:t>
            </a:r>
            <a:br>
              <a:rPr lang="ar-EG" b="1" i="0" dirty="0">
                <a:solidFill>
                  <a:srgbClr val="000000"/>
                </a:solidFill>
                <a:effectLst/>
                <a:latin typeface="Al-Jazeera-Arabic-Regular" pitchFamily="2" charset="-78"/>
                <a:cs typeface="Al-Jazeera-Arabic-Regular" pitchFamily="2" charset="-78"/>
              </a:rPr>
            </a:br>
            <a:endParaRPr lang="ar-EG" b="1" i="0" dirty="0">
              <a:solidFill>
                <a:srgbClr val="000000"/>
              </a:solidFill>
              <a:effectLst/>
              <a:latin typeface="Al-Jazeera-Arabic-Regular" pitchFamily="2" charset="-78"/>
              <a:cs typeface="Al-Jazeera-Arabic-Regular" pitchFamily="2" charset="-78"/>
            </a:endParaRPr>
          </a:p>
        </p:txBody>
      </p:sp>
      <p:sp>
        <p:nvSpPr>
          <p:cNvPr id="3" name="TextBox 2">
            <a:extLst>
              <a:ext uri="{FF2B5EF4-FFF2-40B4-BE49-F238E27FC236}">
                <a16:creationId xmlns:a16="http://schemas.microsoft.com/office/drawing/2014/main" id="{2556A1F4-424F-344F-A732-5BCA58B817E4}"/>
              </a:ext>
            </a:extLst>
          </p:cNvPr>
          <p:cNvSpPr txBox="1"/>
          <p:nvPr/>
        </p:nvSpPr>
        <p:spPr>
          <a:xfrm>
            <a:off x="3515024" y="1777224"/>
            <a:ext cx="3938181" cy="3416320"/>
          </a:xfrm>
          <a:prstGeom prst="rect">
            <a:avLst/>
          </a:prstGeom>
          <a:noFill/>
        </p:spPr>
        <p:txBody>
          <a:bodyPr wrap="square" rtlCol="0">
            <a:spAutoFit/>
          </a:bodyPr>
          <a:lstStyle/>
          <a:p>
            <a:pPr algn="just" rtl="1"/>
            <a:r>
              <a:rPr lang="ar-EG" b="1" i="0" dirty="0">
                <a:solidFill>
                  <a:srgbClr val="000000"/>
                </a:solidFill>
                <a:effectLst/>
                <a:latin typeface="Al-Jazeera-Arabic-Regular" pitchFamily="2" charset="-78"/>
                <a:cs typeface="Al-Jazeera-Arabic-Regular" pitchFamily="2" charset="-78"/>
              </a:rPr>
              <a:t>ملامس صناعية:</a:t>
            </a:r>
          </a:p>
          <a:p>
            <a:pPr algn="just" rtl="1"/>
            <a:endParaRPr lang="ar-EG" b="1"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يمكن أن تتحقق عن طريق استخدام تقنية الحفر </a:t>
            </a:r>
          </a:p>
          <a:p>
            <a:pPr marL="285750" indent="-285750" algn="just" rtl="1">
              <a:buFont typeface="Arial" panose="020B0604020202020204" pitchFamily="34" charset="0"/>
              <a:buChar char="•"/>
            </a:pPr>
            <a:endParaRPr lang="ar-EG"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ملامس تتحقق عن طريق عجائن لونية </a:t>
            </a:r>
            <a:br>
              <a:rPr lang="ar-EG" i="0" dirty="0">
                <a:solidFill>
                  <a:srgbClr val="000000"/>
                </a:solidFill>
                <a:effectLst/>
                <a:latin typeface="Al-Jazeera-Arabic-Regular" pitchFamily="2" charset="-78"/>
                <a:cs typeface="Al-Jazeera-Arabic-Regular" pitchFamily="2" charset="-78"/>
              </a:rPr>
            </a:br>
            <a:endParaRPr lang="ar-EG" i="0" dirty="0">
              <a:solidFill>
                <a:srgbClr val="000000"/>
              </a:solidFill>
              <a:effectLst/>
              <a:latin typeface="Al-Jazeera-Arabic-Regular" pitchFamily="2" charset="-78"/>
              <a:cs typeface="Al-Jazeera-Arabic-Regular" pitchFamily="2" charset="-78"/>
            </a:endParaRP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ملامس تتحقق عن طريق تقنية التوليف</a:t>
            </a:r>
          </a:p>
          <a:p>
            <a:pPr algn="just" rtl="1"/>
            <a:r>
              <a:rPr lang="ar-EG" i="0" dirty="0">
                <a:solidFill>
                  <a:srgbClr val="000000"/>
                </a:solidFill>
                <a:effectLst/>
                <a:latin typeface="Al-Jazeera-Arabic-Regular" pitchFamily="2" charset="-78"/>
                <a:cs typeface="Al-Jazeera-Arabic-Regular" pitchFamily="2" charset="-78"/>
              </a:rPr>
              <a:t> </a:t>
            </a:r>
          </a:p>
          <a:p>
            <a:pPr marL="285750" indent="-285750" algn="just"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ملامس تتحقق عن طريق تقنية البصمة </a:t>
            </a:r>
          </a:p>
        </p:txBody>
      </p:sp>
      <p:pic>
        <p:nvPicPr>
          <p:cNvPr id="5" name="Picture 4">
            <a:extLst>
              <a:ext uri="{FF2B5EF4-FFF2-40B4-BE49-F238E27FC236}">
                <a16:creationId xmlns:a16="http://schemas.microsoft.com/office/drawing/2014/main" id="{65FCD797-7C74-1F44-A07E-439ABBB2FDB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6171" y="1357632"/>
            <a:ext cx="1345559" cy="1937223"/>
          </a:xfrm>
          <a:prstGeom prst="rect">
            <a:avLst/>
          </a:prstGeom>
        </p:spPr>
      </p:pic>
      <p:pic>
        <p:nvPicPr>
          <p:cNvPr id="7" name="Picture 6">
            <a:extLst>
              <a:ext uri="{FF2B5EF4-FFF2-40B4-BE49-F238E27FC236}">
                <a16:creationId xmlns:a16="http://schemas.microsoft.com/office/drawing/2014/main" id="{CD3F8066-884A-3A4E-B532-39710C115C3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84170" y="2307785"/>
            <a:ext cx="1425319" cy="2141324"/>
          </a:xfrm>
          <a:prstGeom prst="rect">
            <a:avLst/>
          </a:prstGeom>
        </p:spPr>
      </p:pic>
      <p:pic>
        <p:nvPicPr>
          <p:cNvPr id="9" name="Picture 8">
            <a:extLst>
              <a:ext uri="{FF2B5EF4-FFF2-40B4-BE49-F238E27FC236}">
                <a16:creationId xmlns:a16="http://schemas.microsoft.com/office/drawing/2014/main" id="{04E80637-3F6A-334D-9F9B-2DF74C6E478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5345" y="3367296"/>
            <a:ext cx="1366385" cy="2041045"/>
          </a:xfrm>
          <a:prstGeom prst="rect">
            <a:avLst/>
          </a:prstGeom>
        </p:spPr>
      </p:pic>
      <p:sp>
        <p:nvSpPr>
          <p:cNvPr id="10" name="TextBox 9">
            <a:extLst>
              <a:ext uri="{FF2B5EF4-FFF2-40B4-BE49-F238E27FC236}">
                <a16:creationId xmlns:a16="http://schemas.microsoft.com/office/drawing/2014/main" id="{E7DEE766-239C-CD41-9544-2DAC8A65628E}"/>
              </a:ext>
            </a:extLst>
          </p:cNvPr>
          <p:cNvSpPr txBox="1"/>
          <p:nvPr/>
        </p:nvSpPr>
        <p:spPr>
          <a:xfrm rot="16200000">
            <a:off x="5911713" y="3297808"/>
            <a:ext cx="3339376" cy="369332"/>
          </a:xfrm>
          <a:prstGeom prst="rect">
            <a:avLst/>
          </a:prstGeom>
          <a:noFill/>
        </p:spPr>
        <p:txBody>
          <a:bodyPr wrap="none" rtlCol="0">
            <a:spAutoFit/>
          </a:bodyPr>
          <a:lstStyle/>
          <a:p>
            <a:pPr marL="0" algn="r" defTabSz="914400" rtl="1" eaLnBrk="1" latinLnBrk="0" hangingPunct="1"/>
            <a:r>
              <a:rPr lang="ar-SA" dirty="0"/>
              <a:t>-----------------------------------------</a:t>
            </a:r>
            <a:endParaRPr lang="en-EG" dirty="0"/>
          </a:p>
        </p:txBody>
      </p:sp>
    </p:spTree>
    <p:extLst>
      <p:ext uri="{BB962C8B-B14F-4D97-AF65-F5344CB8AC3E}">
        <p14:creationId xmlns:p14="http://schemas.microsoft.com/office/powerpoint/2010/main" val="2870105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خصائص</a:t>
            </a:r>
            <a:r>
              <a:rPr lang="ar-SA" sz="2800" b="1" i="0" dirty="0">
                <a:solidFill>
                  <a:schemeClr val="bg1"/>
                </a:solidFill>
                <a:effectLst/>
                <a:latin typeface="Al-Jazeera-Arabic-Regular" pitchFamily="2" charset="-78"/>
                <a:cs typeface="Al-Jazeera-Arabic-Regular" pitchFamily="2" charset="-78"/>
              </a:rPr>
              <a:t> الملمس</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692876" y="1760411"/>
            <a:ext cx="8557180" cy="2957348"/>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الملامس الإيهامية: </a:t>
            </a:r>
          </a:p>
          <a:p>
            <a:pPr algn="just" rtl="1">
              <a:lnSpc>
                <a:spcPct val="150000"/>
              </a:lnSpc>
            </a:pPr>
            <a:r>
              <a:rPr lang="ar-EG" i="0" dirty="0">
                <a:solidFill>
                  <a:srgbClr val="000000"/>
                </a:solidFill>
                <a:effectLst/>
                <a:latin typeface="Al-Jazeera-Arabic-Regular" pitchFamily="2" charset="-78"/>
                <a:cs typeface="Al-Jazeera-Arabic-Regular" pitchFamily="2" charset="-78"/>
              </a:rPr>
              <a:t>يعرف هذا النوع بالملمس ذي البعدين حيث يمكن إدراكه بحاسة البصر دون ان نستطيع تمييزه عن طريق اللمس ، وغالبا ما تكون الملامس الإيهامية تقليدا لملامس حقيقية مثل ملمس الحجر او الرخام او الخشب او الجلد او الزجاج .</a:t>
            </a:r>
          </a:p>
          <a:p>
            <a:pPr algn="just" rtl="1">
              <a:lnSpc>
                <a:spcPct val="150000"/>
              </a:lnSpc>
            </a:pPr>
            <a:r>
              <a:rPr lang="ar-EG" i="0" dirty="0">
                <a:solidFill>
                  <a:srgbClr val="000000"/>
                </a:solidFill>
                <a:effectLst/>
                <a:latin typeface="Al-Jazeera-Arabic-Regular" pitchFamily="2" charset="-78"/>
                <a:cs typeface="Al-Jazeera-Arabic-Regular" pitchFamily="2" charset="-78"/>
              </a:rPr>
              <a:t>ويمكن تحقيقها فى التصميمات المختلفة عن طريق التقنيات والمعالجات على السطح ذي البعدين عن طريق توظيف عناصر التصميم كالنقطة والخط والمساحة . </a:t>
            </a:r>
          </a:p>
          <a:p>
            <a:pPr algn="just" rtl="1">
              <a:lnSpc>
                <a:spcPct val="150000"/>
              </a:lnSpc>
            </a:pPr>
            <a:r>
              <a:rPr lang="ar-EG" i="0" dirty="0">
                <a:solidFill>
                  <a:srgbClr val="000000"/>
                </a:solidFill>
                <a:effectLst/>
                <a:latin typeface="Al-Jazeera-Arabic-Regular" pitchFamily="2" charset="-78"/>
                <a:cs typeface="Al-Jazeera-Arabic-Regular" pitchFamily="2" charset="-78"/>
              </a:rPr>
              <a:t>ويرجع امتصاص الضوء ومدى انعكاسه على الخصائص الطبيعية للمادة .</a:t>
            </a:r>
          </a:p>
        </p:txBody>
      </p:sp>
    </p:spTree>
    <p:extLst>
      <p:ext uri="{BB962C8B-B14F-4D97-AF65-F5344CB8AC3E}">
        <p14:creationId xmlns:p14="http://schemas.microsoft.com/office/powerpoint/2010/main" val="2667305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خصائص</a:t>
            </a:r>
            <a:r>
              <a:rPr lang="ar-SA" sz="2800" b="1" i="0" dirty="0">
                <a:solidFill>
                  <a:schemeClr val="bg1"/>
                </a:solidFill>
                <a:effectLst/>
                <a:latin typeface="Al-Jazeera-Arabic-Regular" pitchFamily="2" charset="-78"/>
                <a:cs typeface="Al-Jazeera-Arabic-Regular" pitchFamily="2" charset="-78"/>
              </a:rPr>
              <a:t> الملمس</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692876" y="1995586"/>
            <a:ext cx="8557180" cy="2541850"/>
          </a:xfrm>
          <a:prstGeom prst="rect">
            <a:avLst/>
          </a:prstGeom>
          <a:noFill/>
        </p:spPr>
        <p:txBody>
          <a:bodyPr wrap="square" rtlCol="0">
            <a:spAutoFit/>
          </a:bodyPr>
          <a:lstStyle/>
          <a:p>
            <a:pPr algn="just" rtl="1">
              <a:lnSpc>
                <a:spcPct val="150000"/>
              </a:lnSpc>
            </a:pPr>
            <a:r>
              <a:rPr lang="ar-EG" b="0" i="0" dirty="0">
                <a:solidFill>
                  <a:srgbClr val="000000"/>
                </a:solidFill>
                <a:effectLst/>
                <a:latin typeface="Al-Jazeera-Arabic-Regular" pitchFamily="2" charset="-78"/>
                <a:cs typeface="Al-Jazeera-Arabic-Regular" pitchFamily="2" charset="-78"/>
              </a:rPr>
              <a:t>واللون يرتبط بالملمس وبالخصائص البصرية للمادة فلون قطعة من البلاستيك اللامع الأحمر يختلف عن قطعة نسيج من الصوف الأحمر أو الحرير الأحمر، حتى لو توافق أصل اللون كل منهما.</a:t>
            </a:r>
          </a:p>
          <a:p>
            <a:pPr algn="just" rtl="1">
              <a:lnSpc>
                <a:spcPct val="150000"/>
              </a:lnSpc>
            </a:pPr>
            <a:r>
              <a:rPr lang="ar-EG" b="0" i="0" dirty="0">
                <a:solidFill>
                  <a:srgbClr val="000000"/>
                </a:solidFill>
                <a:effectLst/>
                <a:latin typeface="Al-Jazeera-Arabic-Regular" pitchFamily="2" charset="-78"/>
                <a:cs typeface="Al-Jazeera-Arabic-Regular" pitchFamily="2" charset="-78"/>
              </a:rPr>
              <a:t>الإعتام والشفافية أو نصف الشفافية فى الملامس تختلف عن بعضها، فالزجاج الشفاف يختلف فى ملمسه عن زجاج اخر نصف شفاف .</a:t>
            </a:r>
          </a:p>
          <a:p>
            <a:pPr algn="just" rtl="1">
              <a:lnSpc>
                <a:spcPct val="150000"/>
              </a:lnSpc>
            </a:pPr>
            <a:r>
              <a:rPr lang="ar-EG" b="0" i="0" dirty="0">
                <a:solidFill>
                  <a:srgbClr val="000000"/>
                </a:solidFill>
                <a:effectLst/>
                <a:latin typeface="Al-Jazeera-Arabic-Regular" pitchFamily="2" charset="-78"/>
                <a:cs typeface="Al-Jazeera-Arabic-Regular" pitchFamily="2" charset="-78"/>
              </a:rPr>
              <a:t>حجم الحبيبات ومدى تقاربها أو مدى تباعدها ومدى انتظامها سواء كانت عشوائية الانتشار أو كانت منتظمة فهي ذات نمط معين .</a:t>
            </a:r>
          </a:p>
        </p:txBody>
      </p:sp>
    </p:spTree>
    <p:extLst>
      <p:ext uri="{BB962C8B-B14F-4D97-AF65-F5344CB8AC3E}">
        <p14:creationId xmlns:p14="http://schemas.microsoft.com/office/powerpoint/2010/main" val="1846984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خصائص</a:t>
            </a:r>
            <a:r>
              <a:rPr lang="ar-SA" sz="2800" b="1" i="0" dirty="0">
                <a:solidFill>
                  <a:schemeClr val="bg1"/>
                </a:solidFill>
                <a:effectLst/>
                <a:latin typeface="Al-Jazeera-Arabic-Regular" pitchFamily="2" charset="-78"/>
                <a:cs typeface="Al-Jazeera-Arabic-Regular" pitchFamily="2" charset="-78"/>
              </a:rPr>
              <a:t> الملمس</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575610" y="1534826"/>
            <a:ext cx="3673480" cy="3788345"/>
          </a:xfrm>
          <a:prstGeom prst="rect">
            <a:avLst/>
          </a:prstGeom>
          <a:noFill/>
        </p:spPr>
        <p:txBody>
          <a:bodyPr wrap="square" rtlCol="0">
            <a:spAutoFit/>
          </a:bodyPr>
          <a:lstStyle/>
          <a:p>
            <a:pPr algn="just" rtl="1">
              <a:lnSpc>
                <a:spcPct val="150000"/>
              </a:lnSpc>
            </a:pPr>
            <a:r>
              <a:rPr lang="ar-EG" b="0" i="0" dirty="0">
                <a:solidFill>
                  <a:srgbClr val="000000"/>
                </a:solidFill>
                <a:effectLst/>
                <a:latin typeface="Al-Jazeera-Arabic-Regular" pitchFamily="2" charset="-78"/>
                <a:cs typeface="Al-Jazeera-Arabic-Regular" pitchFamily="2" charset="-78"/>
              </a:rPr>
              <a:t>ولا شك أن المصدر الرئيسى للملامس هي الطبيعة، فنجد مثلا فى الحيوانات جلد الثعبان والتمساح وظهر السلحفاة والفراء وجلد الحمار الوحشي والزرافة والريش فى الطيور المختلفة، ولا يقتصر الكلام على الكائنات الحية فقط، بل يمتد إلى كافة المواد غير العضوية كالرمال والأحجار والرخام والتكوين البلوري للعناصر والمركبات الكيميائية .</a:t>
            </a:r>
          </a:p>
        </p:txBody>
      </p:sp>
      <p:pic>
        <p:nvPicPr>
          <p:cNvPr id="3" name="Picture 2">
            <a:extLst>
              <a:ext uri="{FF2B5EF4-FFF2-40B4-BE49-F238E27FC236}">
                <a16:creationId xmlns:a16="http://schemas.microsoft.com/office/drawing/2014/main" id="{C1D1A9EA-41F8-5E40-81E7-7C95287856E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10414" y="2395750"/>
            <a:ext cx="1406276" cy="2066500"/>
          </a:xfrm>
          <a:prstGeom prst="rect">
            <a:avLst/>
          </a:prstGeom>
        </p:spPr>
      </p:pic>
      <p:pic>
        <p:nvPicPr>
          <p:cNvPr id="5" name="Picture 4">
            <a:extLst>
              <a:ext uri="{FF2B5EF4-FFF2-40B4-BE49-F238E27FC236}">
                <a16:creationId xmlns:a16="http://schemas.microsoft.com/office/drawing/2014/main" id="{205C0C15-80A3-E843-A628-C40EBE10005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65459" y="2395750"/>
            <a:ext cx="1529209" cy="2066500"/>
          </a:xfrm>
          <a:prstGeom prst="rect">
            <a:avLst/>
          </a:prstGeom>
        </p:spPr>
      </p:pic>
      <p:pic>
        <p:nvPicPr>
          <p:cNvPr id="7" name="Picture 6">
            <a:extLst>
              <a:ext uri="{FF2B5EF4-FFF2-40B4-BE49-F238E27FC236}">
                <a16:creationId xmlns:a16="http://schemas.microsoft.com/office/drawing/2014/main" id="{C3830353-1721-C04F-9778-23CB4A06591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04988" y="2413967"/>
            <a:ext cx="1452989" cy="2050672"/>
          </a:xfrm>
          <a:prstGeom prst="rect">
            <a:avLst/>
          </a:prstGeom>
        </p:spPr>
      </p:pic>
    </p:spTree>
    <p:extLst>
      <p:ext uri="{BB962C8B-B14F-4D97-AF65-F5344CB8AC3E}">
        <p14:creationId xmlns:p14="http://schemas.microsoft.com/office/powerpoint/2010/main" val="3835233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الملمس في</a:t>
            </a:r>
          </a:p>
          <a:p>
            <a:pPr algn="ctr" rtl="1"/>
            <a:r>
              <a:rPr lang="ar-SA" sz="2800" b="1" i="0" dirty="0">
                <a:solidFill>
                  <a:schemeClr val="bg1"/>
                </a:solidFill>
                <a:effectLst/>
                <a:latin typeface="Al-Jazeera-Arabic-Regular" pitchFamily="2" charset="-78"/>
                <a:cs typeface="Al-Jazeera-Arabic-Regular" pitchFamily="2" charset="-78"/>
              </a:rPr>
              <a:t> مجال الفنون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720487" y="1408563"/>
            <a:ext cx="8501958" cy="3788345"/>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الملمس فى مجال الفنون </a:t>
            </a:r>
          </a:p>
          <a:p>
            <a:pPr algn="just" rtl="1">
              <a:lnSpc>
                <a:spcPct val="150000"/>
              </a:lnSpc>
            </a:pPr>
            <a:r>
              <a:rPr lang="ar-EG" b="0" i="0" dirty="0">
                <a:solidFill>
                  <a:srgbClr val="000000"/>
                </a:solidFill>
                <a:effectLst/>
                <a:latin typeface="Al-Jazeera-Arabic-Regular" pitchFamily="2" charset="-78"/>
                <a:cs typeface="Al-Jazeera-Arabic-Regular" pitchFamily="2" charset="-78"/>
              </a:rPr>
              <a:t>قد يكون الملمس فى العمل الفنى ذي دلالة فعلية حقيقية على خامة معينة أو قد  يكون تقليدا لملمس الخامة المطلوبة .</a:t>
            </a:r>
          </a:p>
          <a:p>
            <a:pPr algn="just" rtl="1">
              <a:lnSpc>
                <a:spcPct val="150000"/>
              </a:lnSpc>
            </a:pPr>
            <a:r>
              <a:rPr lang="ar-EG" b="0" i="0" dirty="0">
                <a:solidFill>
                  <a:srgbClr val="000000"/>
                </a:solidFill>
                <a:effectLst/>
                <a:latin typeface="Al-Jazeera-Arabic-Regular" pitchFamily="2" charset="-78"/>
                <a:cs typeface="Al-Jazeera-Arabic-Regular" pitchFamily="2" charset="-78"/>
              </a:rPr>
              <a:t>ففى التصميمات ثنائية الأبعاد يكون الملمس أمر مرتبط بالإدراك البصري ولا ارتباط له بحاسة اللمس ، وندركه كنتيجة لاختلاف سطح كل منها عن الآخر من ناحية الخصائص البصرية .</a:t>
            </a:r>
          </a:p>
          <a:p>
            <a:pPr algn="just" rtl="1">
              <a:lnSpc>
                <a:spcPct val="150000"/>
              </a:lnSpc>
            </a:pPr>
            <a:r>
              <a:rPr lang="ar-EG" b="0" i="0" dirty="0">
                <a:solidFill>
                  <a:srgbClr val="000000"/>
                </a:solidFill>
                <a:effectLst/>
                <a:latin typeface="Al-Jazeera-Arabic-Regular" pitchFamily="2" charset="-78"/>
                <a:cs typeface="Al-Jazeera-Arabic-Regular" pitchFamily="2" charset="-78"/>
              </a:rPr>
              <a:t>وفى التصميمات ثلاثية الأبعاد كالنحت والعمارة فى برامج الثري دي مثلاً يمتد أبعد من ذلك فيكون الإحساس الناتج عن الإدراك البصرى اقوى تأثيرا ووضوحا من الملامس ثنائية الأبعاد .</a:t>
            </a:r>
          </a:p>
          <a:p>
            <a:pPr algn="just" rtl="1">
              <a:lnSpc>
                <a:spcPct val="150000"/>
              </a:lnSpc>
            </a:pPr>
            <a:r>
              <a:rPr lang="ar-EG" b="0" i="0" dirty="0">
                <a:solidFill>
                  <a:srgbClr val="000000"/>
                </a:solidFill>
                <a:effectLst/>
                <a:latin typeface="Al-Jazeera-Arabic-Regular" pitchFamily="2" charset="-78"/>
                <a:cs typeface="Al-Jazeera-Arabic-Regular" pitchFamily="2" charset="-78"/>
              </a:rPr>
              <a:t>ويتضح لنا أن الملمس فى العمل الفنى لا ترتبط أهميته المادية بالشكل فقط ، بل هو أيضا وسيلة للتعبير عن المضمون يضيف إلى العمل الفنى قيمة معنوية .</a:t>
            </a:r>
          </a:p>
        </p:txBody>
      </p:sp>
    </p:spTree>
    <p:extLst>
      <p:ext uri="{BB962C8B-B14F-4D97-AF65-F5344CB8AC3E}">
        <p14:creationId xmlns:p14="http://schemas.microsoft.com/office/powerpoint/2010/main" val="4555898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الملمس في</a:t>
            </a:r>
          </a:p>
          <a:p>
            <a:pPr algn="ctr" rtl="1"/>
            <a:r>
              <a:rPr lang="ar-SA" sz="2800" b="1" i="0" dirty="0">
                <a:solidFill>
                  <a:schemeClr val="bg1"/>
                </a:solidFill>
                <a:effectLst/>
                <a:latin typeface="Al-Jazeera-Arabic-Regular" pitchFamily="2" charset="-78"/>
                <a:cs typeface="Al-Jazeera-Arabic-Regular" pitchFamily="2" charset="-78"/>
              </a:rPr>
              <a:t> مجال الفنون</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7A3C2E64-A934-7949-AEA5-A3FA94C7F2C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91186" y="1460510"/>
            <a:ext cx="2624651" cy="3936977"/>
          </a:xfrm>
          <a:prstGeom prst="rect">
            <a:avLst/>
          </a:prstGeom>
        </p:spPr>
      </p:pic>
      <p:pic>
        <p:nvPicPr>
          <p:cNvPr id="5" name="Picture 4">
            <a:extLst>
              <a:ext uri="{FF2B5EF4-FFF2-40B4-BE49-F238E27FC236}">
                <a16:creationId xmlns:a16="http://schemas.microsoft.com/office/drawing/2014/main" id="{6B15B38B-4C9B-754F-8A31-F5FFCF9ADAD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056792" y="1460509"/>
            <a:ext cx="2944901" cy="3936978"/>
          </a:xfrm>
          <a:prstGeom prst="rect">
            <a:avLst/>
          </a:prstGeom>
        </p:spPr>
      </p:pic>
    </p:spTree>
    <p:extLst>
      <p:ext uri="{BB962C8B-B14F-4D97-AF65-F5344CB8AC3E}">
        <p14:creationId xmlns:p14="http://schemas.microsoft.com/office/powerpoint/2010/main" val="26368820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369625" y="2785710"/>
            <a:ext cx="5290039" cy="584775"/>
          </a:xfrm>
          <a:prstGeom prst="rect">
            <a:avLst/>
          </a:prstGeom>
          <a:noFill/>
        </p:spPr>
        <p:txBody>
          <a:bodyPr wrap="none" rtlCol="0">
            <a:spAutoFit/>
          </a:bodyPr>
          <a:lstStyle/>
          <a:p>
            <a:pPr algn="r" rtl="1"/>
            <a:r>
              <a:rPr lang="ar-SA" sz="3200" b="1" i="0" dirty="0">
                <a:solidFill>
                  <a:schemeClr val="bg1"/>
                </a:solidFill>
                <a:effectLst/>
                <a:latin typeface="Al-Jazeera-Arabic-Regular" pitchFamily="2" charset="-78"/>
                <a:cs typeface="Al-Jazeera-Arabic-Regular" pitchFamily="2" charset="-78"/>
              </a:rPr>
              <a:t>الإضاءة والظل </a:t>
            </a:r>
            <a:r>
              <a:rPr lang="en-US" sz="3200" b="1" i="0" dirty="0">
                <a:solidFill>
                  <a:schemeClr val="bg1"/>
                </a:solidFill>
                <a:effectLst/>
                <a:latin typeface="Al-Jazeera-Arabic-Regular" pitchFamily="2" charset="-78"/>
                <a:cs typeface="Al-Jazeera-Arabic-Regular" pitchFamily="2" charset="-78"/>
              </a:rPr>
              <a:t>Light &amp; Shadow</a:t>
            </a:r>
          </a:p>
        </p:txBody>
      </p:sp>
    </p:spTree>
    <p:extLst>
      <p:ext uri="{BB962C8B-B14F-4D97-AF65-F5344CB8AC3E}">
        <p14:creationId xmlns:p14="http://schemas.microsoft.com/office/powerpoint/2010/main" val="7506005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تعريف </a:t>
            </a:r>
          </a:p>
          <a:p>
            <a:pPr algn="ctr" rtl="1"/>
            <a:r>
              <a:rPr lang="ar-SA" sz="2800" b="1" dirty="0">
                <a:solidFill>
                  <a:schemeClr val="bg1"/>
                </a:solidFill>
                <a:latin typeface="Al-Jazeera-Arabic-Regular" pitchFamily="2" charset="-78"/>
                <a:cs typeface="Al-Jazeera-Arabic-Regular" pitchFamily="2" charset="-78"/>
              </a:rPr>
              <a:t>الإضاءة والظل</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733810" y="1760411"/>
            <a:ext cx="8475312" cy="2957348"/>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الإضاءة والظل </a:t>
            </a:r>
            <a:r>
              <a:rPr lang="en-US" b="1" i="0" dirty="0">
                <a:solidFill>
                  <a:srgbClr val="000000"/>
                </a:solidFill>
                <a:effectLst/>
                <a:latin typeface="Al-Jazeera-Arabic-Regular" pitchFamily="2" charset="-78"/>
                <a:cs typeface="Al-Jazeera-Arabic-Regular" pitchFamily="2" charset="-78"/>
              </a:rPr>
              <a:t>Light &amp; shadows</a:t>
            </a:r>
          </a:p>
          <a:p>
            <a:pPr algn="just" rtl="1">
              <a:lnSpc>
                <a:spcPct val="150000"/>
              </a:lnSpc>
            </a:pPr>
            <a:r>
              <a:rPr lang="ar-EG" b="0" i="0" dirty="0">
                <a:solidFill>
                  <a:srgbClr val="000000"/>
                </a:solidFill>
                <a:effectLst/>
                <a:latin typeface="Al-Jazeera-Arabic-Regular" pitchFamily="2" charset="-78"/>
                <a:cs typeface="Al-Jazeera-Arabic-Regular" pitchFamily="2" charset="-78"/>
              </a:rPr>
              <a:t>الضوء والظل من أكثر العناصر استخداما فى بناء التصميمات التى لا تتغير فيها قيمة اللون كالتصميمات المجسمة .</a:t>
            </a:r>
          </a:p>
          <a:p>
            <a:pPr algn="just" rtl="1">
              <a:lnSpc>
                <a:spcPct val="150000"/>
              </a:lnSpc>
            </a:pPr>
            <a:r>
              <a:rPr lang="ar-EG" b="0" i="0" dirty="0">
                <a:solidFill>
                  <a:srgbClr val="000000"/>
                </a:solidFill>
                <a:effectLst/>
                <a:latin typeface="Al-Jazeera-Arabic-Regular" pitchFamily="2" charset="-78"/>
                <a:cs typeface="Al-Jazeera-Arabic-Regular" pitchFamily="2" charset="-78"/>
              </a:rPr>
              <a:t>فالضوء يعتبر من الخصائص الكامنة فى الأشياء التي نراها و الأجسام هي التي تعكس الأشعة بقدر يتوقف على خصائصها فمن المسطحات </a:t>
            </a:r>
            <a:r>
              <a:rPr lang="ar-SA" dirty="0" err="1">
                <a:solidFill>
                  <a:srgbClr val="000000"/>
                </a:solidFill>
                <a:latin typeface="Al-Jazeera-Arabic-Regular" pitchFamily="2" charset="-78"/>
                <a:cs typeface="Al-Jazeera-Arabic-Regular" pitchFamily="2" charset="-78"/>
              </a:rPr>
              <a:t>أ</a:t>
            </a:r>
            <a:r>
              <a:rPr lang="ar-EG" b="0" i="0" dirty="0">
                <a:solidFill>
                  <a:srgbClr val="000000"/>
                </a:solidFill>
                <a:effectLst/>
                <a:latin typeface="Al-Jazeera-Arabic-Regular" pitchFamily="2" charset="-78"/>
                <a:cs typeface="Al-Jazeera-Arabic-Regular" pitchFamily="2" charset="-78"/>
              </a:rPr>
              <a:t>و المجسمات ما يعكس قدرا كبيرا من الأشعة ومنها مالا يعكس الا القليل أو لا يعكس شيئا، ويرجع ذلك إلى الخصائص الطبيعية للأسطح ذاتها .</a:t>
            </a:r>
          </a:p>
        </p:txBody>
      </p:sp>
    </p:spTree>
    <p:extLst>
      <p:ext uri="{BB962C8B-B14F-4D97-AF65-F5344CB8AC3E}">
        <p14:creationId xmlns:p14="http://schemas.microsoft.com/office/powerpoint/2010/main" val="19109610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تعريف </a:t>
            </a:r>
          </a:p>
          <a:p>
            <a:pPr algn="ctr" rtl="1"/>
            <a:r>
              <a:rPr lang="ar-SA" sz="2800" b="1" dirty="0">
                <a:solidFill>
                  <a:schemeClr val="bg1"/>
                </a:solidFill>
                <a:latin typeface="Al-Jazeera-Arabic-Regular" pitchFamily="2" charset="-78"/>
                <a:cs typeface="Al-Jazeera-Arabic-Regular" pitchFamily="2" charset="-78"/>
              </a:rPr>
              <a:t>الإضاءة والظل</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560456" y="1731424"/>
            <a:ext cx="5755728" cy="3372846"/>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الضوء في الطبيعة أو فى التصميم يوحي بمعاني الصراحة والحقيقة والصدق والنقاء والبرودة أو التفاؤل .</a:t>
            </a:r>
          </a:p>
          <a:p>
            <a:pPr marL="285750" indent="-285750" algn="just"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الظلام فى الطبيعة أو فى التصميم يوحي بخيال وغموض ورهبة وخوف .</a:t>
            </a:r>
          </a:p>
          <a:p>
            <a:pPr marL="285750" indent="-285750" algn="just"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وتعتبر الإضاءة عنصرا إيجابيا والظلال هى المقابل السلبي لها ، فهي نتيجة حتمية لسقوط الضوء على الاجسام ثلاثية الابعاد ومناطق الظلال هى تلك المناطق التي لم تسقط عليها أشعة مباشرة من المصدر الضوئى .</a:t>
            </a:r>
          </a:p>
        </p:txBody>
      </p:sp>
      <p:pic>
        <p:nvPicPr>
          <p:cNvPr id="12" name="Picture 11">
            <a:extLst>
              <a:ext uri="{FF2B5EF4-FFF2-40B4-BE49-F238E27FC236}">
                <a16:creationId xmlns:a16="http://schemas.microsoft.com/office/drawing/2014/main" id="{381B81E6-A70F-ED43-AFB5-4CC8CE35A62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0510" y="1521703"/>
            <a:ext cx="2924514" cy="3899352"/>
          </a:xfrm>
          <a:prstGeom prst="rect">
            <a:avLst/>
          </a:prstGeom>
        </p:spPr>
      </p:pic>
    </p:spTree>
    <p:extLst>
      <p:ext uri="{BB962C8B-B14F-4D97-AF65-F5344CB8AC3E}">
        <p14:creationId xmlns:p14="http://schemas.microsoft.com/office/powerpoint/2010/main" val="6158030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دور الإضاءة </a:t>
            </a:r>
          </a:p>
          <a:p>
            <a:pPr algn="ctr" rtl="1"/>
            <a:r>
              <a:rPr lang="ar-SA" sz="2800" b="1" i="0" dirty="0">
                <a:solidFill>
                  <a:schemeClr val="bg1"/>
                </a:solidFill>
                <a:effectLst/>
                <a:latin typeface="Al-Jazeera-Arabic-Regular" pitchFamily="2" charset="-78"/>
                <a:cs typeface="Al-Jazeera-Arabic-Regular" pitchFamily="2" charset="-78"/>
              </a:rPr>
              <a:t>في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560456" y="1731424"/>
            <a:ext cx="5755728" cy="3416320"/>
          </a:xfrm>
          <a:prstGeom prst="rect">
            <a:avLst/>
          </a:prstGeom>
          <a:noFill/>
        </p:spPr>
        <p:txBody>
          <a:bodyPr wrap="square" rtlCol="0">
            <a:spAutoFit/>
          </a:bodyPr>
          <a:lstStyle/>
          <a:p>
            <a:pPr algn="r" rtl="1"/>
            <a:r>
              <a:rPr lang="ar-EG" b="1" i="0" dirty="0">
                <a:solidFill>
                  <a:srgbClr val="000000"/>
                </a:solidFill>
                <a:effectLst/>
                <a:latin typeface="Al-Jazeera-Arabic-Regular" pitchFamily="2" charset="-78"/>
                <a:cs typeface="Al-Jazeera-Arabic-Regular" pitchFamily="2" charset="-78"/>
              </a:rPr>
              <a:t>تلعب الإضاءة دورا هاما فى تحقيق الغايات الفنية التى يطلبها الفنان المصمم بالتعاون مع العناصر الأخرى:</a:t>
            </a:r>
          </a:p>
          <a:p>
            <a:pPr algn="r" rtl="1"/>
            <a:endParaRPr lang="ar-EG" b="0" i="0" dirty="0">
              <a:solidFill>
                <a:srgbClr val="000000"/>
              </a:solidFill>
              <a:effectLst/>
              <a:latin typeface="Al-Jazeera-Arabic-Regular" pitchFamily="2" charset="-78"/>
              <a:cs typeface="Al-Jazeera-Arabic-Regular" pitchFamily="2" charset="-78"/>
            </a:endParaRPr>
          </a:p>
          <a:p>
            <a:pPr marL="285750" indent="-285750" algn="r"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لتحقيق السيادة للموضوع الرئيسى.</a:t>
            </a:r>
            <a:br>
              <a:rPr lang="ar-EG" b="0" i="0" dirty="0">
                <a:solidFill>
                  <a:srgbClr val="000000"/>
                </a:solidFill>
                <a:effectLst/>
                <a:latin typeface="Al-Jazeera-Arabic-Regular" pitchFamily="2" charset="-78"/>
                <a:cs typeface="Al-Jazeera-Arabic-Regular" pitchFamily="2" charset="-78"/>
              </a:rPr>
            </a:br>
            <a:endParaRPr lang="ar-EG" b="0" i="0" dirty="0">
              <a:solidFill>
                <a:srgbClr val="000000"/>
              </a:solidFill>
              <a:effectLst/>
              <a:latin typeface="Al-Jazeera-Arabic-Regular" pitchFamily="2" charset="-78"/>
              <a:cs typeface="Al-Jazeera-Arabic-Regular" pitchFamily="2" charset="-78"/>
            </a:endParaRPr>
          </a:p>
          <a:p>
            <a:pPr marL="285750" indent="-285750" algn="r"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لتحقيق التوازن.</a:t>
            </a:r>
            <a:br>
              <a:rPr lang="ar-EG" b="0" i="0" dirty="0">
                <a:solidFill>
                  <a:srgbClr val="000000"/>
                </a:solidFill>
                <a:effectLst/>
                <a:latin typeface="Al-Jazeera-Arabic-Regular" pitchFamily="2" charset="-78"/>
                <a:cs typeface="Al-Jazeera-Arabic-Regular" pitchFamily="2" charset="-78"/>
              </a:rPr>
            </a:br>
            <a:endParaRPr lang="ar-EG" b="0" i="0" dirty="0">
              <a:solidFill>
                <a:srgbClr val="000000"/>
              </a:solidFill>
              <a:effectLst/>
              <a:latin typeface="Al-Jazeera-Arabic-Regular" pitchFamily="2" charset="-78"/>
              <a:cs typeface="Al-Jazeera-Arabic-Regular" pitchFamily="2" charset="-78"/>
            </a:endParaRPr>
          </a:p>
          <a:p>
            <a:pPr marL="285750" indent="-285750" algn="r"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لتحقيق التأثير الدرامى.</a:t>
            </a:r>
            <a:br>
              <a:rPr lang="ar-EG" b="0" i="0" dirty="0">
                <a:solidFill>
                  <a:srgbClr val="000000"/>
                </a:solidFill>
                <a:effectLst/>
                <a:latin typeface="Al-Jazeera-Arabic-Regular" pitchFamily="2" charset="-78"/>
                <a:cs typeface="Al-Jazeera-Arabic-Regular" pitchFamily="2" charset="-78"/>
              </a:rPr>
            </a:br>
            <a:endParaRPr lang="ar-EG" b="0" i="0" dirty="0">
              <a:solidFill>
                <a:srgbClr val="000000"/>
              </a:solidFill>
              <a:effectLst/>
              <a:latin typeface="Al-Jazeera-Arabic-Regular" pitchFamily="2" charset="-78"/>
              <a:cs typeface="Al-Jazeera-Arabic-Regular" pitchFamily="2" charset="-78"/>
            </a:endParaRPr>
          </a:p>
          <a:p>
            <a:pPr marL="285750" indent="-285750" algn="r"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لإثارة الإحساس بالعمق الفراغي.</a:t>
            </a:r>
            <a:br>
              <a:rPr lang="ar-EG" b="0" i="0" dirty="0">
                <a:solidFill>
                  <a:srgbClr val="000000"/>
                </a:solidFill>
                <a:effectLst/>
                <a:latin typeface="Al-Jazeera-Arabic-Regular" pitchFamily="2" charset="-78"/>
                <a:cs typeface="Al-Jazeera-Arabic-Regular" pitchFamily="2" charset="-78"/>
              </a:rPr>
            </a:br>
            <a:endParaRPr lang="ar-EG" b="0" i="0" dirty="0">
              <a:solidFill>
                <a:srgbClr val="000000"/>
              </a:solidFill>
              <a:effectLst/>
              <a:latin typeface="Al-Jazeera-Arabic-Regular" pitchFamily="2" charset="-78"/>
              <a:cs typeface="Al-Jazeera-Arabic-Regular" pitchFamily="2" charset="-78"/>
            </a:endParaRPr>
          </a:p>
          <a:p>
            <a:pPr marL="285750" indent="-285750" algn="r"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تحقيق السيادة للموضوع الرئيسي.</a:t>
            </a:r>
          </a:p>
        </p:txBody>
      </p:sp>
      <p:pic>
        <p:nvPicPr>
          <p:cNvPr id="4" name="Picture 3">
            <a:extLst>
              <a:ext uri="{FF2B5EF4-FFF2-40B4-BE49-F238E27FC236}">
                <a16:creationId xmlns:a16="http://schemas.microsoft.com/office/drawing/2014/main" id="{897E48C2-6848-DE44-8D1E-FBD38FBE60C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7401" y="1436942"/>
            <a:ext cx="2582804" cy="3984113"/>
          </a:xfrm>
          <a:prstGeom prst="rect">
            <a:avLst/>
          </a:prstGeom>
        </p:spPr>
      </p:pic>
    </p:spTree>
    <p:extLst>
      <p:ext uri="{BB962C8B-B14F-4D97-AF65-F5344CB8AC3E}">
        <p14:creationId xmlns:p14="http://schemas.microsoft.com/office/powerpoint/2010/main" val="971718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دور الإضاءة </a:t>
            </a:r>
          </a:p>
          <a:p>
            <a:pPr algn="ctr" rtl="1"/>
            <a:r>
              <a:rPr lang="ar-SA" sz="2800" b="1" i="0" dirty="0">
                <a:solidFill>
                  <a:schemeClr val="bg1"/>
                </a:solidFill>
                <a:effectLst/>
                <a:latin typeface="Al-Jazeera-Arabic-Regular" pitchFamily="2" charset="-78"/>
                <a:cs typeface="Al-Jazeera-Arabic-Regular" pitchFamily="2" charset="-78"/>
              </a:rPr>
              <a:t>في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787592" y="2158073"/>
            <a:ext cx="4498856" cy="2541850"/>
          </a:xfrm>
          <a:prstGeom prst="rect">
            <a:avLst/>
          </a:prstGeom>
          <a:noFill/>
        </p:spPr>
        <p:txBody>
          <a:bodyPr wrap="square" rtlCol="0">
            <a:spAutoFit/>
          </a:bodyPr>
          <a:lstStyle/>
          <a:p>
            <a:pPr algn="just" rtl="1">
              <a:lnSpc>
                <a:spcPct val="150000"/>
              </a:lnSpc>
            </a:pPr>
            <a:r>
              <a:rPr lang="ar-EG" b="0" i="0" dirty="0">
                <a:solidFill>
                  <a:srgbClr val="000000"/>
                </a:solidFill>
                <a:effectLst/>
                <a:latin typeface="Al-Jazeera-Arabic-Regular" pitchFamily="2" charset="-78"/>
                <a:cs typeface="Al-Jazeera-Arabic-Regular" pitchFamily="2" charset="-78"/>
              </a:rPr>
              <a:t>تلعب الإضاءة دورا رئيسيا فى إبراز الموضوع الرئيس فى العمل الفنى وإعطاء بعض عناصره الأهمية والأولوية بصورة أكثر تباينا عن بقية العناصر او الأشكال التى تقع فى المرتبة الثانية من الأهمية وذلك يتوقف على قدر الإسقاط الضوئي للموضوع الرئيسي.</a:t>
            </a:r>
          </a:p>
        </p:txBody>
      </p:sp>
      <p:pic>
        <p:nvPicPr>
          <p:cNvPr id="3" name="Picture 2">
            <a:extLst>
              <a:ext uri="{FF2B5EF4-FFF2-40B4-BE49-F238E27FC236}">
                <a16:creationId xmlns:a16="http://schemas.microsoft.com/office/drawing/2014/main" id="{F420924D-C7C8-1B44-9496-ABDCAD9F9AD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9416" y="1448866"/>
            <a:ext cx="3673667" cy="3960265"/>
          </a:xfrm>
          <a:prstGeom prst="rect">
            <a:avLst/>
          </a:prstGeom>
        </p:spPr>
      </p:pic>
    </p:spTree>
    <p:extLst>
      <p:ext uri="{BB962C8B-B14F-4D97-AF65-F5344CB8AC3E}">
        <p14:creationId xmlns:p14="http://schemas.microsoft.com/office/powerpoint/2010/main" val="20877595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دور الإضاءة </a:t>
            </a:r>
          </a:p>
          <a:p>
            <a:pPr algn="ctr" rtl="1"/>
            <a:r>
              <a:rPr lang="ar-SA" sz="2800" b="1" i="0" dirty="0">
                <a:solidFill>
                  <a:schemeClr val="bg1"/>
                </a:solidFill>
                <a:effectLst/>
                <a:latin typeface="Al-Jazeera-Arabic-Regular" pitchFamily="2" charset="-78"/>
                <a:cs typeface="Al-Jazeera-Arabic-Regular" pitchFamily="2" charset="-78"/>
              </a:rPr>
              <a:t>في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259766" y="1950325"/>
            <a:ext cx="4973064" cy="295734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b="1" i="0" dirty="0">
                <a:solidFill>
                  <a:srgbClr val="000000"/>
                </a:solidFill>
                <a:effectLst/>
                <a:latin typeface="Al-Jazeera-Arabic-Regular" pitchFamily="2" charset="-78"/>
                <a:cs typeface="Al-Jazeera-Arabic-Regular" pitchFamily="2" charset="-78"/>
              </a:rPr>
              <a:t>تحقيق التوازن:</a:t>
            </a:r>
          </a:p>
          <a:p>
            <a:pPr algn="just" rtl="1">
              <a:lnSpc>
                <a:spcPct val="150000"/>
              </a:lnSpc>
            </a:pPr>
            <a:r>
              <a:rPr lang="ar-EG" b="0" i="0" dirty="0">
                <a:solidFill>
                  <a:srgbClr val="000000"/>
                </a:solidFill>
                <a:effectLst/>
                <a:latin typeface="Al-Jazeera-Arabic-Regular" pitchFamily="2" charset="-78"/>
                <a:cs typeface="Al-Jazeera-Arabic-Regular" pitchFamily="2" charset="-78"/>
              </a:rPr>
              <a:t>ويعنى ذلك كيفية توزيع المساحات التي تقع تحت تأثير الضوء المباشر والمساحات التى تقع تحت تأثير الضوء غير المباشر والمساحات التى تقع تحت تأثير مناطق انعدام الضوء ، ويتم ذلك بتوزيعها بصورة متسقة لتحقيق نوع من الاتزان بين مختلف المساحات الفاتحة والقاتمة والمتوسطة .</a:t>
            </a:r>
          </a:p>
        </p:txBody>
      </p:sp>
      <p:pic>
        <p:nvPicPr>
          <p:cNvPr id="4" name="Picture 3">
            <a:extLst>
              <a:ext uri="{FF2B5EF4-FFF2-40B4-BE49-F238E27FC236}">
                <a16:creationId xmlns:a16="http://schemas.microsoft.com/office/drawing/2014/main" id="{992AE94D-3A52-554D-A5EA-9B5E417F90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3976" y="1428065"/>
            <a:ext cx="2867603" cy="4047184"/>
          </a:xfrm>
          <a:prstGeom prst="rect">
            <a:avLst/>
          </a:prstGeom>
        </p:spPr>
      </p:pic>
    </p:spTree>
    <p:extLst>
      <p:ext uri="{BB962C8B-B14F-4D97-AF65-F5344CB8AC3E}">
        <p14:creationId xmlns:p14="http://schemas.microsoft.com/office/powerpoint/2010/main" val="14399804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دور الإضاءة </a:t>
            </a:r>
          </a:p>
          <a:p>
            <a:pPr algn="ctr" rtl="1"/>
            <a:r>
              <a:rPr lang="ar-SA" sz="2800" b="1" i="0" dirty="0">
                <a:solidFill>
                  <a:schemeClr val="bg1"/>
                </a:solidFill>
                <a:effectLst/>
                <a:latin typeface="Al-Jazeera-Arabic-Regular" pitchFamily="2" charset="-78"/>
                <a:cs typeface="Al-Jazeera-Arabic-Regular" pitchFamily="2" charset="-78"/>
              </a:rPr>
              <a:t>في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404732" y="1926206"/>
            <a:ext cx="4839250" cy="254185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b="1" i="0" dirty="0">
                <a:solidFill>
                  <a:srgbClr val="000000"/>
                </a:solidFill>
                <a:effectLst/>
                <a:latin typeface="Al-Jazeera-Arabic-Regular" pitchFamily="2" charset="-78"/>
                <a:cs typeface="Al-Jazeera-Arabic-Regular" pitchFamily="2" charset="-78"/>
              </a:rPr>
              <a:t>تحقيق التأثير الدرامى:</a:t>
            </a:r>
          </a:p>
          <a:p>
            <a:pPr algn="just" rtl="1">
              <a:lnSpc>
                <a:spcPct val="150000"/>
              </a:lnSpc>
            </a:pPr>
            <a:r>
              <a:rPr lang="ar-EG" b="0" i="0" dirty="0">
                <a:solidFill>
                  <a:srgbClr val="000000"/>
                </a:solidFill>
                <a:effectLst/>
                <a:latin typeface="Al-Jazeera-Arabic-Regular" pitchFamily="2" charset="-78"/>
                <a:cs typeface="Al-Jazeera-Arabic-Regular" pitchFamily="2" charset="-78"/>
              </a:rPr>
              <a:t>يتوقف التأثير النفسى المنعكس من الأعمال الفنية على مدى توزيع المصمم لعلاقات الظل والنور ودرجاتها الظلية والفاتح والغامق والتى من خلالها يتحقق المضمون الدرامي للعمل مثل الحزن او الفرح او البرودة او الدفء او التوتر او الاسترخاء والعنف . </a:t>
            </a:r>
          </a:p>
        </p:txBody>
      </p:sp>
      <p:pic>
        <p:nvPicPr>
          <p:cNvPr id="3" name="Picture 2">
            <a:extLst>
              <a:ext uri="{FF2B5EF4-FFF2-40B4-BE49-F238E27FC236}">
                <a16:creationId xmlns:a16="http://schemas.microsoft.com/office/drawing/2014/main" id="{8BB3C56C-95EB-EF4C-B8B7-358160B1FF7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03925" y="1331689"/>
            <a:ext cx="2844506" cy="4216922"/>
          </a:xfrm>
          <a:prstGeom prst="rect">
            <a:avLst/>
          </a:prstGeom>
        </p:spPr>
      </p:pic>
    </p:spTree>
    <p:extLst>
      <p:ext uri="{BB962C8B-B14F-4D97-AF65-F5344CB8AC3E}">
        <p14:creationId xmlns:p14="http://schemas.microsoft.com/office/powerpoint/2010/main" val="20060038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دور الإضاءة </a:t>
            </a:r>
          </a:p>
          <a:p>
            <a:pPr algn="ctr" rtl="1"/>
            <a:r>
              <a:rPr lang="ar-SA" sz="2800" b="1" i="0" dirty="0">
                <a:solidFill>
                  <a:schemeClr val="bg1"/>
                </a:solidFill>
                <a:effectLst/>
                <a:latin typeface="Al-Jazeera-Arabic-Regular" pitchFamily="2" charset="-78"/>
                <a:cs typeface="Al-Jazeera-Arabic-Regular" pitchFamily="2" charset="-78"/>
              </a:rPr>
              <a:t>في التصميم</a:t>
            </a:r>
            <a:endParaRPr lang="en-US"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811945" y="1428065"/>
            <a:ext cx="4599282" cy="393652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sz="1400" b="1" i="0" dirty="0">
                <a:solidFill>
                  <a:srgbClr val="000000"/>
                </a:solidFill>
                <a:effectLst/>
                <a:latin typeface="Al-Jazeera-Arabic-Regular" pitchFamily="2" charset="-78"/>
                <a:cs typeface="Al-Jazeera-Arabic-Regular" pitchFamily="2" charset="-78"/>
              </a:rPr>
              <a:t>تحقيق العمق الفراغي</a:t>
            </a:r>
          </a:p>
          <a:p>
            <a:pPr algn="just" rtl="1">
              <a:lnSpc>
                <a:spcPct val="150000"/>
              </a:lnSpc>
            </a:pPr>
            <a:r>
              <a:rPr lang="ar-EG" sz="1400" i="0" dirty="0">
                <a:solidFill>
                  <a:srgbClr val="000000"/>
                </a:solidFill>
                <a:effectLst/>
                <a:latin typeface="Al-Jazeera-Arabic-Regular" pitchFamily="2" charset="-78"/>
                <a:cs typeface="Al-Jazeera-Arabic-Regular" pitchFamily="2" charset="-78"/>
              </a:rPr>
              <a:t>تؤثر الظلال فى الإحساس بالعمق الفراغي والإحساس بالأبعاد المختلفة فى العمل الفنى .</a:t>
            </a:r>
          </a:p>
          <a:p>
            <a:pPr algn="just" rtl="1">
              <a:lnSpc>
                <a:spcPct val="150000"/>
              </a:lnSpc>
            </a:pPr>
            <a:r>
              <a:rPr lang="ar-EG" sz="1400" i="0" dirty="0">
                <a:solidFill>
                  <a:srgbClr val="000000"/>
                </a:solidFill>
                <a:effectLst/>
                <a:latin typeface="Al-Jazeera-Arabic-Regular" pitchFamily="2" charset="-78"/>
                <a:cs typeface="Al-Jazeera-Arabic-Regular" pitchFamily="2" charset="-78"/>
              </a:rPr>
              <a:t>إن المساحات القاتمة التي تقع متجاورة مع الأخرى الفاتحة كثيرا ما تؤدي الى الاحساس بالعمق الفراغي ويتحقق التأثير بالإبعاد من خلال علاقة الشكل والأرضية ، حيث أن التباينات بين علاقة الانتقال تعمل على إبراز الأبعاد المختلفة فى العمل الفنى فتبدو الاشكال فى الامامية عندما يكون:</a:t>
            </a:r>
          </a:p>
          <a:p>
            <a:pPr marL="757238" indent="-268288" algn="just" rtl="1">
              <a:lnSpc>
                <a:spcPct val="150000"/>
              </a:lnSpc>
              <a:buFont typeface="Arial" panose="020B0604020202020204" pitchFamily="34" charset="0"/>
              <a:buChar char="•"/>
            </a:pPr>
            <a:r>
              <a:rPr lang="ar-EG" sz="1400" i="0" dirty="0">
                <a:solidFill>
                  <a:srgbClr val="000000"/>
                </a:solidFill>
                <a:effectLst/>
                <a:latin typeface="Al-Jazeera-Arabic-Regular" pitchFamily="2" charset="-78"/>
                <a:cs typeface="Al-Jazeera-Arabic-Regular" pitchFamily="2" charset="-78"/>
              </a:rPr>
              <a:t>الشكل فاتح على أرضية غامقة.</a:t>
            </a:r>
          </a:p>
          <a:p>
            <a:pPr marL="757238" indent="-268288" algn="just" rtl="1">
              <a:lnSpc>
                <a:spcPct val="150000"/>
              </a:lnSpc>
              <a:buFont typeface="Arial" panose="020B0604020202020204" pitchFamily="34" charset="0"/>
              <a:buChar char="•"/>
            </a:pPr>
            <a:r>
              <a:rPr lang="ar-EG" sz="1400" i="0" dirty="0">
                <a:solidFill>
                  <a:srgbClr val="000000"/>
                </a:solidFill>
                <a:effectLst/>
                <a:latin typeface="Al-Jazeera-Arabic-Regular" pitchFamily="2" charset="-78"/>
                <a:cs typeface="Al-Jazeera-Arabic-Regular" pitchFamily="2" charset="-78"/>
              </a:rPr>
              <a:t>الشكل غامق على أرضية فاتحة.</a:t>
            </a:r>
          </a:p>
          <a:p>
            <a:pPr marL="77788" algn="just" rtl="1">
              <a:lnSpc>
                <a:spcPct val="150000"/>
              </a:lnSpc>
            </a:pPr>
            <a:r>
              <a:rPr lang="ar-EG" sz="1400" b="1" i="0" dirty="0">
                <a:solidFill>
                  <a:srgbClr val="000000"/>
                </a:solidFill>
                <a:effectLst/>
                <a:latin typeface="Al-Jazeera-Arabic-Regular" pitchFamily="2" charset="-78"/>
                <a:cs typeface="Al-Jazeera-Arabic-Regular" pitchFamily="2" charset="-78"/>
              </a:rPr>
              <a:t>وعلى المصمم أن يلعب بعلاقات الظل والنور بصورة أساسية لتحقيق تأثير العمق الفراغي.</a:t>
            </a:r>
          </a:p>
        </p:txBody>
      </p:sp>
      <p:pic>
        <p:nvPicPr>
          <p:cNvPr id="4" name="Picture 3">
            <a:extLst>
              <a:ext uri="{FF2B5EF4-FFF2-40B4-BE49-F238E27FC236}">
                <a16:creationId xmlns:a16="http://schemas.microsoft.com/office/drawing/2014/main" id="{057C2ACD-E473-9949-945A-8CF9029EDBE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0498" y="2079850"/>
            <a:ext cx="2043905" cy="2841172"/>
          </a:xfrm>
          <a:prstGeom prst="rect">
            <a:avLst/>
          </a:prstGeom>
        </p:spPr>
      </p:pic>
      <p:pic>
        <p:nvPicPr>
          <p:cNvPr id="6" name="Picture 5">
            <a:extLst>
              <a:ext uri="{FF2B5EF4-FFF2-40B4-BE49-F238E27FC236}">
                <a16:creationId xmlns:a16="http://schemas.microsoft.com/office/drawing/2014/main" id="{CBF2722A-3B25-C047-9D84-B4E6C238D4D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04235" y="2079850"/>
            <a:ext cx="2017878" cy="2841172"/>
          </a:xfrm>
          <a:prstGeom prst="rect">
            <a:avLst/>
          </a:prstGeom>
        </p:spPr>
      </p:pic>
    </p:spTree>
    <p:extLst>
      <p:ext uri="{BB962C8B-B14F-4D97-AF65-F5344CB8AC3E}">
        <p14:creationId xmlns:p14="http://schemas.microsoft.com/office/powerpoint/2010/main" val="39489770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4605157" y="2785710"/>
            <a:ext cx="2818977" cy="584775"/>
          </a:xfrm>
          <a:prstGeom prst="rect">
            <a:avLst/>
          </a:prstGeom>
          <a:noFill/>
        </p:spPr>
        <p:txBody>
          <a:bodyPr wrap="none" rtlCol="0">
            <a:spAutoFit/>
          </a:bodyPr>
          <a:lstStyle/>
          <a:p>
            <a:pPr algn="ctr" rtl="1"/>
            <a:r>
              <a:rPr lang="ar-SA" sz="3200" b="1" i="0" dirty="0">
                <a:solidFill>
                  <a:schemeClr val="bg1"/>
                </a:solidFill>
                <a:effectLst/>
                <a:latin typeface="Al-Jazeera-Arabic-Regular" pitchFamily="2" charset="-78"/>
                <a:cs typeface="Al-Jazeera-Arabic-Regular" pitchFamily="2" charset="-78"/>
              </a:rPr>
              <a:t>الف</a:t>
            </a:r>
            <a:r>
              <a:rPr lang="ar-SA" sz="3200" b="1" dirty="0">
                <a:solidFill>
                  <a:schemeClr val="bg1"/>
                </a:solidFill>
                <a:latin typeface="Al-Jazeera-Arabic-Regular" pitchFamily="2" charset="-78"/>
                <a:cs typeface="Al-Jazeera-Arabic-Regular" pitchFamily="2" charset="-78"/>
              </a:rPr>
              <a:t>ـــــ</a:t>
            </a:r>
            <a:r>
              <a:rPr lang="ar-SA" sz="3200" b="1" i="0" dirty="0">
                <a:solidFill>
                  <a:schemeClr val="bg1"/>
                </a:solidFill>
                <a:effectLst/>
                <a:latin typeface="Al-Jazeera-Arabic-Regular" pitchFamily="2" charset="-78"/>
                <a:cs typeface="Al-Jazeera-Arabic-Regular" pitchFamily="2" charset="-78"/>
              </a:rPr>
              <a:t>راغ </a:t>
            </a:r>
            <a:r>
              <a:rPr lang="en-US" sz="3200" b="1" i="0" dirty="0">
                <a:solidFill>
                  <a:schemeClr val="bg1"/>
                </a:solidFill>
                <a:effectLst/>
                <a:latin typeface="Al-Jazeera-Arabic-Regular" pitchFamily="2" charset="-78"/>
                <a:cs typeface="Al-Jazeera-Arabic-Regular" pitchFamily="2" charset="-78"/>
              </a:rPr>
              <a:t>Space</a:t>
            </a:r>
          </a:p>
        </p:txBody>
      </p:sp>
    </p:spTree>
    <p:extLst>
      <p:ext uri="{BB962C8B-B14F-4D97-AF65-F5344CB8AC3E}">
        <p14:creationId xmlns:p14="http://schemas.microsoft.com/office/powerpoint/2010/main" val="20607544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الفراغ </a:t>
            </a:r>
            <a:r>
              <a:rPr lang="en-US" sz="2800" b="1" i="0" dirty="0">
                <a:solidFill>
                  <a:schemeClr val="bg1"/>
                </a:solidFill>
                <a:effectLst/>
                <a:latin typeface="Al-Jazeera-Arabic-Regular" pitchFamily="2" charset="-78"/>
                <a:cs typeface="Al-Jazeera-Arabic-Regular" pitchFamily="2" charset="-78"/>
              </a:rPr>
              <a:t>Space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936702" y="1749969"/>
            <a:ext cx="8474525" cy="3003515"/>
          </a:xfrm>
          <a:prstGeom prst="rect">
            <a:avLst/>
          </a:prstGeom>
          <a:noFill/>
        </p:spPr>
        <p:txBody>
          <a:bodyPr wrap="square" rtlCol="0">
            <a:spAutoFit/>
          </a:bodyPr>
          <a:lstStyle/>
          <a:p>
            <a:pPr algn="just" rtl="1">
              <a:lnSpc>
                <a:spcPct val="150000"/>
              </a:lnSpc>
            </a:pPr>
            <a:r>
              <a:rPr lang="ar-EG" sz="2000" b="1" i="0" dirty="0">
                <a:solidFill>
                  <a:srgbClr val="000000"/>
                </a:solidFill>
                <a:effectLst/>
                <a:latin typeface="Al-Jazeera-Arabic-Regular" pitchFamily="2" charset="-78"/>
                <a:cs typeface="Al-Jazeera-Arabic-Regular" pitchFamily="2" charset="-78"/>
              </a:rPr>
              <a:t>الفراغ </a:t>
            </a:r>
            <a:r>
              <a:rPr lang="en-US" sz="2000" b="1" i="0" dirty="0">
                <a:solidFill>
                  <a:srgbClr val="000000"/>
                </a:solidFill>
                <a:effectLst/>
                <a:latin typeface="Al-Jazeera-Arabic-Regular" pitchFamily="2" charset="-78"/>
                <a:cs typeface="Al-Jazeera-Arabic-Regular" pitchFamily="2" charset="-78"/>
              </a:rPr>
              <a:t>Space</a:t>
            </a:r>
          </a:p>
          <a:p>
            <a:pPr algn="just" rtl="1">
              <a:lnSpc>
                <a:spcPct val="150000"/>
              </a:lnSpc>
            </a:pPr>
            <a:r>
              <a:rPr lang="ar-EG" b="0" i="0" dirty="0">
                <a:solidFill>
                  <a:srgbClr val="000000"/>
                </a:solidFill>
                <a:effectLst/>
                <a:latin typeface="Al-Jazeera-Arabic-Regular" pitchFamily="2" charset="-78"/>
                <a:cs typeface="Al-Jazeera-Arabic-Regular" pitchFamily="2" charset="-78"/>
              </a:rPr>
              <a:t>التصميم يتكون من كتلة وفراغ والكتل هى (الأشكال والصور والكتابات)، فعندما تتجمع العناصر الثلاثة كلها أو بعضها فإنها تكون كتل تحتل فراغا . </a:t>
            </a:r>
          </a:p>
          <a:p>
            <a:pPr algn="just" rtl="1">
              <a:lnSpc>
                <a:spcPct val="150000"/>
              </a:lnSpc>
            </a:pPr>
            <a:r>
              <a:rPr lang="ar-EG" b="0" i="0" dirty="0">
                <a:solidFill>
                  <a:srgbClr val="000000"/>
                </a:solidFill>
                <a:effectLst/>
                <a:latin typeface="Al-Jazeera-Arabic-Regular" pitchFamily="2" charset="-78"/>
                <a:cs typeface="Al-Jazeera-Arabic-Regular" pitchFamily="2" charset="-78"/>
              </a:rPr>
              <a:t>ويمثل الفراغ عنصرا هاما وأساسيا فى الفنون المعمارية ، وكذلك فى التصميمات المجسمة ذات الأبعاد الثلاثة .</a:t>
            </a:r>
          </a:p>
          <a:p>
            <a:pPr algn="just" rtl="1">
              <a:lnSpc>
                <a:spcPct val="150000"/>
              </a:lnSpc>
            </a:pPr>
            <a:r>
              <a:rPr lang="ar-EG" b="0" i="0" dirty="0">
                <a:solidFill>
                  <a:srgbClr val="000000"/>
                </a:solidFill>
                <a:effectLst/>
                <a:latin typeface="Al-Jazeera-Arabic-Regular" pitchFamily="2" charset="-78"/>
                <a:cs typeface="Al-Jazeera-Arabic-Regular" pitchFamily="2" charset="-78"/>
              </a:rPr>
              <a:t>ولوجود الفراغ الذي نشأ عن تجميع كتل أو مسطحات كبناء المنازل مثلا فإن الحوائط الداخلية للمباني تعد تقسيمات يقسم بها الفراغ .</a:t>
            </a:r>
          </a:p>
        </p:txBody>
      </p:sp>
    </p:spTree>
    <p:extLst>
      <p:ext uri="{BB962C8B-B14F-4D97-AF65-F5344CB8AC3E}">
        <p14:creationId xmlns:p14="http://schemas.microsoft.com/office/powerpoint/2010/main" val="5080912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الفراغ </a:t>
            </a:r>
            <a:r>
              <a:rPr lang="en-US" sz="2800" b="1" i="0" dirty="0">
                <a:solidFill>
                  <a:schemeClr val="bg1"/>
                </a:solidFill>
                <a:effectLst/>
                <a:latin typeface="Al-Jazeera-Arabic-Regular" pitchFamily="2" charset="-78"/>
                <a:cs typeface="Al-Jazeera-Arabic-Regular" pitchFamily="2" charset="-78"/>
              </a:rPr>
              <a:t>Space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25190" y="1995586"/>
            <a:ext cx="8474525" cy="2541850"/>
          </a:xfrm>
          <a:prstGeom prst="rect">
            <a:avLst/>
          </a:prstGeom>
          <a:noFill/>
        </p:spPr>
        <p:txBody>
          <a:bodyPr wrap="square" rtlCol="0">
            <a:spAutoFit/>
          </a:bodyPr>
          <a:lstStyle/>
          <a:p>
            <a:pPr algn="just" rtl="1">
              <a:lnSpc>
                <a:spcPct val="150000"/>
              </a:lnSpc>
            </a:pPr>
            <a:r>
              <a:rPr lang="ar-EG" b="0" i="0" dirty="0">
                <a:solidFill>
                  <a:srgbClr val="000000"/>
                </a:solidFill>
                <a:effectLst/>
                <a:latin typeface="Al-Jazeera-Arabic-Regular" pitchFamily="2" charset="-78"/>
                <a:cs typeface="Al-Jazeera-Arabic-Regular" pitchFamily="2" charset="-78"/>
              </a:rPr>
              <a:t>وبذلك ينبغي على المصمم أن يولى أهمية خاصة للشكل الخارجى والداخلى لهذا الفراغ أو الاهتمام بالهيئة الداخلية فقط كما فى تصميمات الديكور.</a:t>
            </a:r>
          </a:p>
          <a:p>
            <a:pPr algn="just" rtl="1">
              <a:lnSpc>
                <a:spcPct val="150000"/>
              </a:lnSpc>
            </a:pPr>
            <a:r>
              <a:rPr lang="ar-EG" b="0" i="0" dirty="0">
                <a:solidFill>
                  <a:srgbClr val="000000"/>
                </a:solidFill>
                <a:effectLst/>
                <a:latin typeface="Al-Jazeera-Arabic-Regular" pitchFamily="2" charset="-78"/>
                <a:cs typeface="Al-Jazeera-Arabic-Regular" pitchFamily="2" charset="-78"/>
              </a:rPr>
              <a:t>ويرى الفراغ فى الأعمال الفنية المعمارية الحديثة كثيرا من المسطحات والخطوط التى تربط بين الداخل والخارج كما تطورت الفنون المجسمة من فكرة الشكل المغلق إلى الشكل المفتوح الذي يربط الأسطح الداخلية والخارجية وتحقيقا لهذا الاتجاه نرى الأعمال المعمارية الحديثة تميل نحو استخدام المسطحات الشفافة الزجاجية فى كيان العمل الفنى .</a:t>
            </a:r>
          </a:p>
        </p:txBody>
      </p:sp>
    </p:spTree>
    <p:extLst>
      <p:ext uri="{BB962C8B-B14F-4D97-AF65-F5344CB8AC3E}">
        <p14:creationId xmlns:p14="http://schemas.microsoft.com/office/powerpoint/2010/main" val="25884822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الفراغ </a:t>
            </a:r>
            <a:r>
              <a:rPr lang="en-US" sz="2800" b="1" i="0" dirty="0">
                <a:solidFill>
                  <a:schemeClr val="bg1"/>
                </a:solidFill>
                <a:effectLst/>
                <a:latin typeface="Al-Jazeera-Arabic-Regular" pitchFamily="2" charset="-78"/>
                <a:cs typeface="Al-Jazeera-Arabic-Regular" pitchFamily="2" charset="-78"/>
              </a:rPr>
              <a:t>Space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973443" y="1672200"/>
            <a:ext cx="4337422" cy="3372846"/>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ويمكن تمييز الفراغ تبعا لتعاملنا معه فى التصميم إلى نوعين: </a:t>
            </a:r>
            <a:endParaRPr lang="ar-EG" b="0" i="0" dirty="0">
              <a:solidFill>
                <a:srgbClr val="000000"/>
              </a:solidFill>
              <a:effectLst/>
              <a:latin typeface="Al-Jazeera-Arabic-Regular" pitchFamily="2" charset="-78"/>
              <a:cs typeface="Al-Jazeera-Arabic-Regular" pitchFamily="2" charset="-78"/>
            </a:endParaRPr>
          </a:p>
          <a:p>
            <a:pPr algn="just"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الفراغ الذى يتواجد فى التصميم المسطح.</a:t>
            </a:r>
          </a:p>
          <a:p>
            <a:pPr algn="just" rtl="1">
              <a:lnSpc>
                <a:spcPct val="150000"/>
              </a:lnSpc>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الفراغ الحقيقي يلازم تواجد العناصر المجسمة والفراغ فى التصميمات المسطحة يطلق عليه لفظ " الأرضية " ، فيبدو احيانا كأرضية مسطحة تحيط بالأشكال واحيانا اخرى يبدو كفراغات تحتويها الأشكال.</a:t>
            </a:r>
          </a:p>
        </p:txBody>
      </p:sp>
      <p:pic>
        <p:nvPicPr>
          <p:cNvPr id="3" name="Picture 2">
            <a:extLst>
              <a:ext uri="{FF2B5EF4-FFF2-40B4-BE49-F238E27FC236}">
                <a16:creationId xmlns:a16="http://schemas.microsoft.com/office/drawing/2014/main" id="{2E670330-0804-634F-BEA4-75539F8ECFB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8354" y="2074554"/>
            <a:ext cx="4262856" cy="2664285"/>
          </a:xfrm>
          <a:prstGeom prst="rect">
            <a:avLst/>
          </a:prstGeom>
        </p:spPr>
      </p:pic>
    </p:spTree>
    <p:extLst>
      <p:ext uri="{BB962C8B-B14F-4D97-AF65-F5344CB8AC3E}">
        <p14:creationId xmlns:p14="http://schemas.microsoft.com/office/powerpoint/2010/main" val="2043804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الفراغ </a:t>
            </a:r>
            <a:r>
              <a:rPr lang="en-US" sz="2800" b="1" i="0" dirty="0">
                <a:solidFill>
                  <a:schemeClr val="bg1"/>
                </a:solidFill>
                <a:effectLst/>
                <a:latin typeface="Al-Jazeera-Arabic-Regular" pitchFamily="2" charset="-78"/>
                <a:cs typeface="Al-Jazeera-Arabic-Regular" pitchFamily="2" charset="-78"/>
              </a:rPr>
              <a:t>Space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616604" y="1428065"/>
            <a:ext cx="4738865" cy="3793154"/>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إغلاق الفراغ :</a:t>
            </a:r>
          </a:p>
          <a:p>
            <a:pPr algn="just" rtl="1">
              <a:lnSpc>
                <a:spcPct val="150000"/>
              </a:lnSpc>
            </a:pPr>
            <a:r>
              <a:rPr lang="ar-EG" sz="1600" i="0" dirty="0">
                <a:solidFill>
                  <a:srgbClr val="000000"/>
                </a:solidFill>
                <a:effectLst/>
                <a:latin typeface="Al-Jazeera-Arabic-Regular" pitchFamily="2" charset="-78"/>
                <a:cs typeface="Al-Jazeera-Arabic-Regular" pitchFamily="2" charset="-78"/>
              </a:rPr>
              <a:t>يعتبر المجسم هيئة مغلقة فإذا كان المجسم مكون من عدة مسطحات مستوية فهو فى هذه الحالة يغلق الفراغ إغلاقا قويا والفراغ ينشأ دائما من الطريقة التي ينظم بها وضع المجسمات .</a:t>
            </a:r>
          </a:p>
          <a:p>
            <a:pPr algn="just" rtl="1">
              <a:lnSpc>
                <a:spcPct val="150000"/>
              </a:lnSpc>
            </a:pPr>
            <a:r>
              <a:rPr lang="ar-EG" sz="1600" i="0" dirty="0">
                <a:solidFill>
                  <a:srgbClr val="000000"/>
                </a:solidFill>
                <a:effectLst/>
                <a:latin typeface="Al-Jazeera-Arabic-Regular" pitchFamily="2" charset="-78"/>
                <a:cs typeface="Al-Jazeera-Arabic-Regular" pitchFamily="2" charset="-78"/>
              </a:rPr>
              <a:t>يعتبر أى مسطح مستو محايدا فى حد ذاته من جهة فاعليته الفراغية ، فليست له ناحية بل مجرد مسطح ويختلف الأمر عندما يأخذ هذا المسطح وضعا مقوسا ، ففى هذه الحالة يكون له تعبير داخلي قوى من جهة الجانب المقعر ويكون للجانب المحدب تعبير خارجي ثابت .</a:t>
            </a:r>
          </a:p>
        </p:txBody>
      </p:sp>
      <p:pic>
        <p:nvPicPr>
          <p:cNvPr id="4" name="Picture 3">
            <a:extLst>
              <a:ext uri="{FF2B5EF4-FFF2-40B4-BE49-F238E27FC236}">
                <a16:creationId xmlns:a16="http://schemas.microsoft.com/office/drawing/2014/main" id="{AF4D0198-3581-2947-A8BD-0DB8F748E12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9999" y="1421779"/>
            <a:ext cx="2840988" cy="4014439"/>
          </a:xfrm>
          <a:prstGeom prst="rect">
            <a:avLst/>
          </a:prstGeom>
        </p:spPr>
      </p:pic>
    </p:spTree>
    <p:extLst>
      <p:ext uri="{BB962C8B-B14F-4D97-AF65-F5344CB8AC3E}">
        <p14:creationId xmlns:p14="http://schemas.microsoft.com/office/powerpoint/2010/main" val="26595918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الفراغ </a:t>
            </a:r>
            <a:r>
              <a:rPr lang="en-US" sz="2800" b="1" i="0" dirty="0">
                <a:solidFill>
                  <a:schemeClr val="bg1"/>
                </a:solidFill>
                <a:effectLst/>
                <a:latin typeface="Al-Jazeera-Arabic-Regular" pitchFamily="2" charset="-78"/>
                <a:cs typeface="Al-Jazeera-Arabic-Regular" pitchFamily="2" charset="-78"/>
              </a:rPr>
              <a:t>Space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616604" y="1428065"/>
            <a:ext cx="4738865" cy="3746988"/>
          </a:xfrm>
          <a:prstGeom prst="rect">
            <a:avLst/>
          </a:prstGeom>
          <a:noFill/>
        </p:spPr>
        <p:txBody>
          <a:bodyPr wrap="square" rtlCol="0">
            <a:spAutoFit/>
          </a:bodyPr>
          <a:lstStyle/>
          <a:p>
            <a:pPr algn="just" rtl="1">
              <a:lnSpc>
                <a:spcPct val="150000"/>
              </a:lnSpc>
            </a:pPr>
            <a:r>
              <a:rPr lang="ar-EG" sz="1600" i="0" dirty="0">
                <a:solidFill>
                  <a:srgbClr val="000000"/>
                </a:solidFill>
                <a:effectLst/>
                <a:latin typeface="Al-Jazeera-Arabic-Regular" pitchFamily="2" charset="-78"/>
                <a:cs typeface="Al-Jazeera-Arabic-Regular" pitchFamily="2" charset="-78"/>
              </a:rPr>
              <a:t>تظهر قوة المسطح فى تحديد الفراغ على أساس وضعه فى الفراغ، أما علاقته بالمشاهد فهى متغيرة فالاشكال ذات الثلاثة أبعاد يكون هناك تغيير مستمر فى العلاقة بين العرض والعمق حيث أن الطريقة التي ننظر بها للمجسم متغيرة، وهناك ثلاثة علاقات أساسية للفراغ هى الأفقية و الرأسية والمائلة، حيث ان اى مجسم ذي ثلاثة أبعاد يجب أن يقوم على أساس علاقته بالجاذبية الأرضية .</a:t>
            </a:r>
          </a:p>
          <a:p>
            <a:pPr algn="just" rtl="1">
              <a:lnSpc>
                <a:spcPct val="150000"/>
              </a:lnSpc>
            </a:pPr>
            <a:r>
              <a:rPr lang="ar-EG" sz="1600" i="0" dirty="0">
                <a:solidFill>
                  <a:srgbClr val="000000"/>
                </a:solidFill>
                <a:effectLst/>
                <a:latin typeface="Al-Jazeera-Arabic-Regular" pitchFamily="2" charset="-78"/>
                <a:cs typeface="Al-Jazeera-Arabic-Regular" pitchFamily="2" charset="-78"/>
              </a:rPr>
              <a:t>التصميم المسطح هو شئ آخر ، فهو سطح ذو بعدين طول وعرض، وعلى الفنان المصمم أن يقرر الطريق التي يستطيع بواسطتها الإيحاء بالعمق أو البعد الثالث </a:t>
            </a:r>
          </a:p>
        </p:txBody>
      </p:sp>
      <p:pic>
        <p:nvPicPr>
          <p:cNvPr id="3" name="Picture 2">
            <a:extLst>
              <a:ext uri="{FF2B5EF4-FFF2-40B4-BE49-F238E27FC236}">
                <a16:creationId xmlns:a16="http://schemas.microsoft.com/office/drawing/2014/main" id="{9B08E763-625D-2745-8D43-275CEA28520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9648" y="1474213"/>
            <a:ext cx="2057400" cy="1651000"/>
          </a:xfrm>
          <a:prstGeom prst="rect">
            <a:avLst/>
          </a:prstGeom>
        </p:spPr>
      </p:pic>
      <p:pic>
        <p:nvPicPr>
          <p:cNvPr id="6" name="Picture 5">
            <a:extLst>
              <a:ext uri="{FF2B5EF4-FFF2-40B4-BE49-F238E27FC236}">
                <a16:creationId xmlns:a16="http://schemas.microsoft.com/office/drawing/2014/main" id="{6AB13ACE-3048-4C4F-AAB2-849F0B4F8574}"/>
              </a:ext>
            </a:extLst>
          </p:cNvPr>
          <p:cNvPicPr>
            <a:picLocks noChangeAspect="1"/>
          </p:cNvPicPr>
          <p:nvPr/>
        </p:nvPicPr>
        <p:blipFill rotWithShape="1">
          <a:blip r:embed="rId8">
            <a:extLst>
              <a:ext uri="{28A0092B-C50C-407E-A947-70E740481C1C}">
                <a14:useLocalDpi xmlns:a14="http://schemas.microsoft.com/office/drawing/2010/main" val="0"/>
              </a:ext>
            </a:extLst>
          </a:blip>
          <a:srcRect l="27105" t="194" r="28127" b="1"/>
          <a:stretch/>
        </p:blipFill>
        <p:spPr>
          <a:xfrm>
            <a:off x="3003797" y="1475756"/>
            <a:ext cx="1313454" cy="1651000"/>
          </a:xfrm>
          <a:prstGeom prst="rect">
            <a:avLst/>
          </a:prstGeom>
        </p:spPr>
      </p:pic>
      <p:pic>
        <p:nvPicPr>
          <p:cNvPr id="8" name="Picture 7">
            <a:extLst>
              <a:ext uri="{FF2B5EF4-FFF2-40B4-BE49-F238E27FC236}">
                <a16:creationId xmlns:a16="http://schemas.microsoft.com/office/drawing/2014/main" id="{785DA191-BA96-1846-9438-545D648A58F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04407" y="3301559"/>
            <a:ext cx="2045736" cy="2045736"/>
          </a:xfrm>
          <a:prstGeom prst="rect">
            <a:avLst/>
          </a:prstGeom>
        </p:spPr>
      </p:pic>
      <p:pic>
        <p:nvPicPr>
          <p:cNvPr id="10" name="Picture 9">
            <a:extLst>
              <a:ext uri="{FF2B5EF4-FFF2-40B4-BE49-F238E27FC236}">
                <a16:creationId xmlns:a16="http://schemas.microsoft.com/office/drawing/2014/main" id="{2D0F3EEF-D360-0E40-B26A-D829DFDE1EB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750142" y="3286290"/>
            <a:ext cx="1866461" cy="1866461"/>
          </a:xfrm>
          <a:prstGeom prst="rect">
            <a:avLst/>
          </a:prstGeom>
        </p:spPr>
      </p:pic>
    </p:spTree>
    <p:extLst>
      <p:ext uri="{BB962C8B-B14F-4D97-AF65-F5344CB8AC3E}">
        <p14:creationId xmlns:p14="http://schemas.microsoft.com/office/powerpoint/2010/main" val="3526945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374739" y="2785710"/>
            <a:ext cx="5442517" cy="584775"/>
          </a:xfrm>
          <a:prstGeom prst="rect">
            <a:avLst/>
          </a:prstGeom>
          <a:noFill/>
        </p:spPr>
        <p:txBody>
          <a:bodyPr wrap="none" rtlCol="0">
            <a:spAutoFit/>
          </a:bodyPr>
          <a:lstStyle/>
          <a:p>
            <a:pPr algn="r" rtl="1"/>
            <a:r>
              <a:rPr lang="ar-SA" sz="3200" b="1" dirty="0">
                <a:solidFill>
                  <a:schemeClr val="bg1"/>
                </a:solidFill>
                <a:latin typeface="Al-Jazeera-Arabic-Regular" pitchFamily="2" charset="-78"/>
                <a:cs typeface="Al-Jazeera-Arabic-Regular" pitchFamily="2" charset="-78"/>
              </a:rPr>
              <a:t>طرق </a:t>
            </a:r>
            <a:r>
              <a:rPr lang="ar-EG" sz="3200" b="1" i="0" dirty="0">
                <a:solidFill>
                  <a:schemeClr val="bg1"/>
                </a:solidFill>
                <a:effectLst/>
                <a:latin typeface="Al-Jazeera-Arabic-Regular" pitchFamily="2" charset="-78"/>
                <a:cs typeface="Al-Jazeera-Arabic-Regular" pitchFamily="2" charset="-78"/>
              </a:rPr>
              <a:t>رفع مهارة المصمم الابتكارية</a:t>
            </a:r>
          </a:p>
        </p:txBody>
      </p:sp>
    </p:spTree>
    <p:extLst>
      <p:ext uri="{BB962C8B-B14F-4D97-AF65-F5344CB8AC3E}">
        <p14:creationId xmlns:p14="http://schemas.microsoft.com/office/powerpoint/2010/main" val="30212603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طرق رفع مهارة</a:t>
            </a:r>
          </a:p>
          <a:p>
            <a:pPr algn="ctr" rtl="1"/>
            <a:r>
              <a:rPr lang="ar-SA" sz="2800" b="1" i="0" dirty="0">
                <a:solidFill>
                  <a:schemeClr val="bg1"/>
                </a:solidFill>
                <a:effectLst/>
                <a:latin typeface="Al-Jazeera-Arabic-Regular" pitchFamily="2" charset="-78"/>
                <a:cs typeface="Al-Jazeera-Arabic-Regular" pitchFamily="2" charset="-78"/>
              </a:rPr>
              <a:t> المصمم الابتكارية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051495" y="1428065"/>
            <a:ext cx="5303975" cy="4116320"/>
          </a:xfrm>
          <a:prstGeom prst="rect">
            <a:avLst/>
          </a:prstGeom>
          <a:noFill/>
        </p:spPr>
        <p:txBody>
          <a:bodyPr wrap="square" rtlCol="0">
            <a:spAutoFit/>
          </a:bodyPr>
          <a:lstStyle/>
          <a:p>
            <a:pPr algn="just" rtl="1">
              <a:lnSpc>
                <a:spcPct val="150000"/>
              </a:lnSpc>
            </a:pPr>
            <a:r>
              <a:rPr lang="ar-EG" sz="1600" b="1" i="0" dirty="0">
                <a:solidFill>
                  <a:srgbClr val="000000"/>
                </a:solidFill>
                <a:effectLst/>
                <a:latin typeface="Al-Jazeera-Arabic-Regular" pitchFamily="2" charset="-78"/>
                <a:cs typeface="Al-Jazeera-Arabic-Regular" pitchFamily="2" charset="-78"/>
              </a:rPr>
              <a:t>المرحلة الأولى: تنمية القدرة على الإحساس</a:t>
            </a:r>
          </a:p>
          <a:p>
            <a:pPr algn="just" rtl="1">
              <a:lnSpc>
                <a:spcPct val="150000"/>
              </a:lnSpc>
            </a:pPr>
            <a:r>
              <a:rPr lang="ar-EG" sz="1600" i="0" dirty="0">
                <a:solidFill>
                  <a:srgbClr val="000000"/>
                </a:solidFill>
                <a:effectLst/>
                <a:latin typeface="Al-Jazeera-Arabic-Regular" pitchFamily="2" charset="-78"/>
                <a:cs typeface="Al-Jazeera-Arabic-Regular" pitchFamily="2" charset="-78"/>
              </a:rPr>
              <a:t>تهتم هذه المرحلة بتنمية الحس التصميمي  </a:t>
            </a:r>
            <a:r>
              <a:rPr lang="en-US" sz="1600" i="0" dirty="0">
                <a:solidFill>
                  <a:srgbClr val="000000"/>
                </a:solidFill>
                <a:effectLst/>
                <a:latin typeface="Al-Jazeera-Arabic-Regular" pitchFamily="2" charset="-78"/>
                <a:cs typeface="Al-Jazeera-Arabic-Regular" pitchFamily="2" charset="-78"/>
              </a:rPr>
              <a:t>design sensibility </a:t>
            </a:r>
            <a:r>
              <a:rPr lang="ar-EG" sz="1600" i="0" dirty="0">
                <a:solidFill>
                  <a:srgbClr val="000000"/>
                </a:solidFill>
                <a:effectLst/>
                <a:latin typeface="Al-Jazeera-Arabic-Regular" pitchFamily="2" charset="-78"/>
                <a:cs typeface="Al-Jazeera-Arabic-Regular" pitchFamily="2" charset="-78"/>
              </a:rPr>
              <a:t>وهو تطوير القدرة على تمييز أنواع مختلفة ودراجات من الشكل والترتيب والغرض والمعنى .</a:t>
            </a:r>
          </a:p>
          <a:p>
            <a:pPr algn="just" rtl="1">
              <a:lnSpc>
                <a:spcPct val="150000"/>
              </a:lnSpc>
            </a:pPr>
            <a:r>
              <a:rPr lang="ar-EG" sz="1600" i="0" dirty="0">
                <a:solidFill>
                  <a:srgbClr val="000000"/>
                </a:solidFill>
                <a:effectLst/>
                <a:latin typeface="Al-Jazeera-Arabic-Regular" pitchFamily="2" charset="-78"/>
                <a:cs typeface="Al-Jazeera-Arabic-Regular" pitchFamily="2" charset="-78"/>
              </a:rPr>
              <a:t>والغرض هنا من تنمية إحساس المصمم هو تعليمة كيفية استعماله لحواسة وتكوين مقياس معياري لتقييم الأشياء التي يراها أو يلمسها أو يحس بها عموما ، ولكى يستطيع المصمم أن ينمى أحاسيسه المختلفة يجب عليه أن يدع حواسه مرتبطة دائما بكل جديد وأن يلمسه ويراه ويتعامل معه ، ليس فقط بشكله الموجود عليه ولكن بالتعرف على مكوناته وخواصه وأن يأخذ الملائم من مصادر المعلومات المتاحة لديه .</a:t>
            </a:r>
          </a:p>
        </p:txBody>
      </p:sp>
      <p:pic>
        <p:nvPicPr>
          <p:cNvPr id="4" name="Picture 3">
            <a:extLst>
              <a:ext uri="{FF2B5EF4-FFF2-40B4-BE49-F238E27FC236}">
                <a16:creationId xmlns:a16="http://schemas.microsoft.com/office/drawing/2014/main" id="{1DE5B420-39ED-BD4F-BBF7-D975936E6D0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0898" y="1760411"/>
            <a:ext cx="3342440" cy="3449114"/>
          </a:xfrm>
          <a:prstGeom prst="rect">
            <a:avLst/>
          </a:prstGeom>
        </p:spPr>
      </p:pic>
    </p:spTree>
    <p:extLst>
      <p:ext uri="{BB962C8B-B14F-4D97-AF65-F5344CB8AC3E}">
        <p14:creationId xmlns:p14="http://schemas.microsoft.com/office/powerpoint/2010/main" val="19670065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طرق رفع مهارة</a:t>
            </a:r>
          </a:p>
          <a:p>
            <a:pPr algn="ctr" rtl="1"/>
            <a:r>
              <a:rPr lang="ar-SA" sz="2800" b="1" i="0" dirty="0">
                <a:solidFill>
                  <a:schemeClr val="bg1"/>
                </a:solidFill>
                <a:effectLst/>
                <a:latin typeface="Al-Jazeera-Arabic-Regular" pitchFamily="2" charset="-78"/>
                <a:cs typeface="Al-Jazeera-Arabic-Regular" pitchFamily="2" charset="-78"/>
              </a:rPr>
              <a:t> المصمم الابتكارية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26986" y="1470269"/>
            <a:ext cx="8884758" cy="3788345"/>
          </a:xfrm>
          <a:prstGeom prst="rect">
            <a:avLst/>
          </a:prstGeom>
          <a:noFill/>
        </p:spPr>
        <p:txBody>
          <a:bodyPr wrap="square" rtlCol="0">
            <a:spAutoFit/>
          </a:bodyPr>
          <a:lstStyle/>
          <a:p>
            <a:pPr algn="just" rtl="1">
              <a:lnSpc>
                <a:spcPct val="150000"/>
              </a:lnSpc>
            </a:pPr>
            <a:r>
              <a:rPr lang="ar-EG" i="0" dirty="0">
                <a:solidFill>
                  <a:srgbClr val="000000"/>
                </a:solidFill>
                <a:effectLst/>
                <a:latin typeface="Al-Jazeera-Arabic-Regular" pitchFamily="2" charset="-78"/>
                <a:cs typeface="Al-Jazeera-Arabic-Regular" pitchFamily="2" charset="-78"/>
              </a:rPr>
              <a:t>وبذلك فنحن نحتاج فى هذه الفترة إلى الكثير من المعرفة والمعايشة والاثارة خلال العديد من المجالات التي تثيرنا ذهنيا بالتدريب عمليا ولفترات مع تدوين وتسجيل تلك الأفكار لتخزينها .</a:t>
            </a:r>
          </a:p>
          <a:p>
            <a:pPr algn="just" rtl="1">
              <a:lnSpc>
                <a:spcPct val="150000"/>
              </a:lnSpc>
            </a:pPr>
            <a:r>
              <a:rPr lang="ar-EG" b="1" i="0" dirty="0">
                <a:solidFill>
                  <a:srgbClr val="000000"/>
                </a:solidFill>
                <a:effectLst/>
                <a:latin typeface="Al-Jazeera-Arabic-Regular" pitchFamily="2" charset="-78"/>
                <a:cs typeface="Al-Jazeera-Arabic-Regular" pitchFamily="2" charset="-78"/>
              </a:rPr>
              <a:t>وهناك موضوعين مهمين سوف نتعرف عليهم :</a:t>
            </a:r>
          </a:p>
          <a:p>
            <a:pPr marL="285750" indent="-285750" algn="just" rtl="1">
              <a:lnSpc>
                <a:spcPct val="150000"/>
              </a:lnSpc>
              <a:buFont typeface="Arial" panose="020B0604020202020204" pitchFamily="34" charset="0"/>
              <a:buChar char="•"/>
            </a:pPr>
            <a:r>
              <a:rPr lang="ar-EG" b="1" i="0" dirty="0">
                <a:solidFill>
                  <a:srgbClr val="000000"/>
                </a:solidFill>
                <a:effectLst/>
                <a:latin typeface="Al-Jazeera-Arabic-Regular" pitchFamily="2" charset="-78"/>
                <a:cs typeface="Al-Jazeera-Arabic-Regular" pitchFamily="2" charset="-78"/>
              </a:rPr>
              <a:t>الإثارة الحسية والذكاء </a:t>
            </a:r>
          </a:p>
          <a:p>
            <a:pPr algn="just" rtl="1">
              <a:lnSpc>
                <a:spcPct val="150000"/>
              </a:lnSpc>
            </a:pPr>
            <a:r>
              <a:rPr lang="ar-EG" i="0" dirty="0">
                <a:solidFill>
                  <a:srgbClr val="000000"/>
                </a:solidFill>
                <a:effectLst/>
                <a:latin typeface="Al-Jazeera-Arabic-Regular" pitchFamily="2" charset="-78"/>
                <a:cs typeface="Al-Jazeera-Arabic-Regular" pitchFamily="2" charset="-78"/>
              </a:rPr>
              <a:t>تعد الحواس الوسيلة الأساسية فى نقل البيانات والظواهر المحيطة وترجمتها بعد إدراكها إلى مفاهيم فيسجلها العقل لاستخدامها عند الحاجة </a:t>
            </a:r>
          </a:p>
          <a:p>
            <a:pPr algn="just" rtl="1">
              <a:lnSpc>
                <a:spcPct val="150000"/>
              </a:lnSpc>
            </a:pPr>
            <a:r>
              <a:rPr lang="ar-EG" i="0" dirty="0">
                <a:solidFill>
                  <a:srgbClr val="000000"/>
                </a:solidFill>
                <a:effectLst/>
                <a:latin typeface="Al-Jazeera-Arabic-Regular" pitchFamily="2" charset="-78"/>
                <a:cs typeface="Al-Jazeera-Arabic-Regular" pitchFamily="2" charset="-78"/>
              </a:rPr>
              <a:t>وقد أكدت التجارب العديدة أن الخبرة والثقافة  أدت بالحواس إلى الارتقاء لمستوى يزيد التفوق والذكاء، وهذا ما نراه فى تفاوت درجات الاستجابة عند كل منا عند الوقوف على ظاهرة معينة، وينعكس التعبير عناها فى شكل مختلف يؤكد دراية ثقافية وخبرة لهذه الحواس من انسان الى اخر. </a:t>
            </a:r>
          </a:p>
        </p:txBody>
      </p:sp>
    </p:spTree>
    <p:extLst>
      <p:ext uri="{BB962C8B-B14F-4D97-AF65-F5344CB8AC3E}">
        <p14:creationId xmlns:p14="http://schemas.microsoft.com/office/powerpoint/2010/main" val="5540804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طرق رفع مهارة</a:t>
            </a:r>
          </a:p>
          <a:p>
            <a:pPr algn="ctr" rtl="1"/>
            <a:r>
              <a:rPr lang="ar-SA" sz="2800" b="1" i="0" dirty="0">
                <a:solidFill>
                  <a:schemeClr val="bg1"/>
                </a:solidFill>
                <a:effectLst/>
                <a:latin typeface="Al-Jazeera-Arabic-Regular" pitchFamily="2" charset="-78"/>
                <a:cs typeface="Al-Jazeera-Arabic-Regular" pitchFamily="2" charset="-78"/>
              </a:rPr>
              <a:t> المصمم الابتكارية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717452" y="1470269"/>
            <a:ext cx="8694292" cy="3874907"/>
          </a:xfrm>
          <a:prstGeom prst="rect">
            <a:avLst/>
          </a:prstGeom>
          <a:noFill/>
        </p:spPr>
        <p:txBody>
          <a:bodyPr wrap="square" rtlCol="0">
            <a:spAutoFit/>
          </a:bodyPr>
          <a:lstStyle/>
          <a:p>
            <a:pPr marL="285750" indent="-285750" algn="just" rtl="1">
              <a:lnSpc>
                <a:spcPts val="2700"/>
              </a:lnSpc>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الحرمان الحسى:</a:t>
            </a:r>
          </a:p>
          <a:p>
            <a:pPr algn="just" rtl="1">
              <a:lnSpc>
                <a:spcPts val="2700"/>
              </a:lnSpc>
            </a:pPr>
            <a:r>
              <a:rPr lang="ar-EG" i="0" dirty="0">
                <a:solidFill>
                  <a:srgbClr val="000000"/>
                </a:solidFill>
                <a:effectLst/>
                <a:latin typeface="Al-Jazeera-Arabic-Regular" pitchFamily="2" charset="-78"/>
                <a:cs typeface="Al-Jazeera-Arabic-Regular" pitchFamily="2" charset="-78"/>
              </a:rPr>
              <a:t>لقد أوضحت التجارب العلمية أن البيئة الفقيرة والتى تتضمن أشكال من الحرمان الحسي ، قد يكون لها تأثير معاكس لتأثير الاثارة الحسية وتنمية الحواس وبهذا قد تؤدى إلى تدهور العمليات العقلية والحسية لدى الأفراد . </a:t>
            </a:r>
          </a:p>
          <a:p>
            <a:pPr algn="just" rtl="1">
              <a:lnSpc>
                <a:spcPts val="2700"/>
              </a:lnSpc>
            </a:pPr>
            <a:r>
              <a:rPr lang="ar-EG" i="0" dirty="0">
                <a:solidFill>
                  <a:srgbClr val="000000"/>
                </a:solidFill>
                <a:effectLst/>
                <a:latin typeface="Al-Jazeera-Arabic-Regular" pitchFamily="2" charset="-78"/>
                <a:cs typeface="Al-Jazeera-Arabic-Regular" pitchFamily="2" charset="-78"/>
              </a:rPr>
              <a:t>ان الاثارة الحسية المرئية تعتبر أكثر أشكال الإثارة الحسية نفعا ، لأنها تتحقق بصورة أسهل وأسرع ويمكن أن يشترك معها الكثير من الحواس الأخرى وتستطيع التدريبات العملية تكوين لغة مرئية لدى المصمم ، وتكون معيار قياس يبقى فى الذاكرة ويكون فيما بعد مفهوما شكليا مرئيا يستخدمه المصمم فى حل مشاكل أسس التصميم لديه ، فعندما يستطيع المصمم أن ينمى القدرة على الرؤية ( رؤية الأشكال ليس شكلها المألوف أو المعروف فقط ، ولكن رؤية ما وراء الأشكال والتعامل مع كل أنواع المادة المرئية فى مواقف كثيرة ) فإنه يستطيع أن يحقق رؤيا فنية جديدة غير موجودة يمكن أن تكون مصدرا للتعبير. </a:t>
            </a:r>
          </a:p>
        </p:txBody>
      </p:sp>
    </p:spTree>
    <p:extLst>
      <p:ext uri="{BB962C8B-B14F-4D97-AF65-F5344CB8AC3E}">
        <p14:creationId xmlns:p14="http://schemas.microsoft.com/office/powerpoint/2010/main" val="41686922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طرق رفع مهارة</a:t>
            </a:r>
          </a:p>
          <a:p>
            <a:pPr algn="ctr" rtl="1"/>
            <a:r>
              <a:rPr lang="ar-SA" sz="2800" b="1" i="0" dirty="0">
                <a:solidFill>
                  <a:schemeClr val="bg1"/>
                </a:solidFill>
                <a:effectLst/>
                <a:latin typeface="Al-Jazeera-Arabic-Regular" pitchFamily="2" charset="-78"/>
                <a:cs typeface="Al-Jazeera-Arabic-Regular" pitchFamily="2" charset="-78"/>
              </a:rPr>
              <a:t> المصمم الابتكارية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615A0454-46C3-874D-A7A3-AAAB672B97A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55332" y="1486657"/>
            <a:ext cx="2580180" cy="3884684"/>
          </a:xfrm>
          <a:prstGeom prst="rect">
            <a:avLst/>
          </a:prstGeom>
        </p:spPr>
      </p:pic>
      <p:pic>
        <p:nvPicPr>
          <p:cNvPr id="5" name="Picture 4">
            <a:extLst>
              <a:ext uri="{FF2B5EF4-FFF2-40B4-BE49-F238E27FC236}">
                <a16:creationId xmlns:a16="http://schemas.microsoft.com/office/drawing/2014/main" id="{07A94FDF-D8F7-9A42-931A-EFD0C37E2A4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019746" y="1486657"/>
            <a:ext cx="2364339" cy="3884684"/>
          </a:xfrm>
          <a:prstGeom prst="rect">
            <a:avLst/>
          </a:prstGeom>
        </p:spPr>
      </p:pic>
      <p:pic>
        <p:nvPicPr>
          <p:cNvPr id="7" name="Picture 6">
            <a:extLst>
              <a:ext uri="{FF2B5EF4-FFF2-40B4-BE49-F238E27FC236}">
                <a16:creationId xmlns:a16="http://schemas.microsoft.com/office/drawing/2014/main" id="{90A4242B-1C6E-1B47-A8BC-863ECA76CE6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45585" y="1475181"/>
            <a:ext cx="3109327" cy="3882867"/>
          </a:xfrm>
          <a:prstGeom prst="rect">
            <a:avLst/>
          </a:prstGeom>
        </p:spPr>
      </p:pic>
    </p:spTree>
    <p:extLst>
      <p:ext uri="{BB962C8B-B14F-4D97-AF65-F5344CB8AC3E}">
        <p14:creationId xmlns:p14="http://schemas.microsoft.com/office/powerpoint/2010/main" val="2892729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طرق رفع مهارة</a:t>
            </a:r>
          </a:p>
          <a:p>
            <a:pPr algn="ctr" rtl="1"/>
            <a:r>
              <a:rPr lang="ar-SA" sz="2800" b="1" i="0" dirty="0">
                <a:solidFill>
                  <a:schemeClr val="bg1"/>
                </a:solidFill>
                <a:effectLst/>
                <a:latin typeface="Al-Jazeera-Arabic-Regular" pitchFamily="2" charset="-78"/>
                <a:cs typeface="Al-Jazeera-Arabic-Regular" pitchFamily="2" charset="-78"/>
              </a:rPr>
              <a:t> المصمم الابتكارية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70714" y="1428065"/>
            <a:ext cx="8884757" cy="3788345"/>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المرحلة الثانية : تنمية القدرة على الإدراك </a:t>
            </a:r>
          </a:p>
          <a:p>
            <a:pPr algn="just" rtl="1">
              <a:lnSpc>
                <a:spcPct val="150000"/>
              </a:lnSpc>
            </a:pPr>
            <a:r>
              <a:rPr lang="ar-EG" i="0" dirty="0">
                <a:solidFill>
                  <a:srgbClr val="000000"/>
                </a:solidFill>
                <a:effectLst/>
                <a:latin typeface="Al-Jazeera-Arabic-Regular" pitchFamily="2" charset="-78"/>
                <a:cs typeface="Al-Jazeera-Arabic-Regular" pitchFamily="2" charset="-78"/>
              </a:rPr>
              <a:t>تهتم هذه المرحلة بالتركيز على جانب هام من جوانب التصميم ، وهو الوعى التصميمي </a:t>
            </a:r>
            <a:r>
              <a:rPr lang="en-US" i="0" dirty="0">
                <a:solidFill>
                  <a:srgbClr val="000000"/>
                </a:solidFill>
                <a:effectLst/>
                <a:latin typeface="Al-Jazeera-Arabic-Regular" pitchFamily="2" charset="-78"/>
                <a:cs typeface="Al-Jazeera-Arabic-Regular" pitchFamily="2" charset="-78"/>
              </a:rPr>
              <a:t>design awareness</a:t>
            </a:r>
            <a:r>
              <a:rPr lang="ar-SA" i="0" dirty="0">
                <a:solidFill>
                  <a:srgbClr val="000000"/>
                </a:solidFill>
                <a:effectLst/>
                <a:latin typeface="Al-Jazeera-Arabic-Regular" pitchFamily="2" charset="-78"/>
                <a:cs typeface="Al-Jazeera-Arabic-Regular" pitchFamily="2" charset="-78"/>
              </a:rPr>
              <a:t> </a:t>
            </a:r>
            <a:r>
              <a:rPr lang="ar-EG" i="0" dirty="0">
                <a:solidFill>
                  <a:srgbClr val="000000"/>
                </a:solidFill>
                <a:effectLst/>
                <a:latin typeface="Al-Jazeera-Arabic-Regular" pitchFamily="2" charset="-78"/>
                <a:cs typeface="Al-Jazeera-Arabic-Regular" pitchFamily="2" charset="-78"/>
              </a:rPr>
              <a:t>الذي يهتم بأسس التصميم كفلسفة ، وهو الوعى بالشكل والتكوين والمعنى والقيمة والغرض من الأشياء التي يصنعها الإنسان والقدرة على فهم وتناول الأفكار المرتبطة بتلك الأشياء.</a:t>
            </a:r>
          </a:p>
          <a:p>
            <a:pPr algn="just" rtl="1">
              <a:lnSpc>
                <a:spcPct val="150000"/>
              </a:lnSpc>
            </a:pPr>
            <a:r>
              <a:rPr lang="ar-EG" i="0" dirty="0">
                <a:solidFill>
                  <a:srgbClr val="000000"/>
                </a:solidFill>
                <a:effectLst/>
                <a:latin typeface="Al-Jazeera-Arabic-Regular" pitchFamily="2" charset="-78"/>
                <a:cs typeface="Al-Jazeera-Arabic-Regular" pitchFamily="2" charset="-78"/>
              </a:rPr>
              <a:t>ونحن نستطيع أن نحصل على العديد والعديد من أنواع المعرفة ، ولكننا فى هذه المرحلة نهتم بالتعرف على كيفية فهم هذه المعلومات ثم كيفية تكوين مخزون لها داخل الذاكرة ، ثم القدرة على نقل هذه المعلومات من والى الذاكرة .</a:t>
            </a:r>
          </a:p>
          <a:p>
            <a:pPr algn="just" rtl="1">
              <a:lnSpc>
                <a:spcPct val="150000"/>
              </a:lnSpc>
            </a:pPr>
            <a:r>
              <a:rPr lang="ar-EG" i="0" dirty="0">
                <a:solidFill>
                  <a:srgbClr val="000000"/>
                </a:solidFill>
                <a:effectLst/>
                <a:latin typeface="Al-Jazeera-Arabic-Regular" pitchFamily="2" charset="-78"/>
                <a:cs typeface="Al-Jazeera-Arabic-Regular" pitchFamily="2" charset="-78"/>
              </a:rPr>
              <a:t>وأيضا المقدرة على انتزاع جزء أو كل المخزون من هذه المعلومات بطريقة سليمة عندما يطلب منا ذلك .</a:t>
            </a:r>
          </a:p>
        </p:txBody>
      </p:sp>
    </p:spTree>
    <p:extLst>
      <p:ext uri="{BB962C8B-B14F-4D97-AF65-F5344CB8AC3E}">
        <p14:creationId xmlns:p14="http://schemas.microsoft.com/office/powerpoint/2010/main" val="22784531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طرق رفع مهارة</a:t>
            </a:r>
          </a:p>
          <a:p>
            <a:pPr algn="ctr" rtl="1"/>
            <a:r>
              <a:rPr lang="ar-SA" sz="2800" b="1" i="0" dirty="0">
                <a:solidFill>
                  <a:schemeClr val="bg1"/>
                </a:solidFill>
                <a:effectLst/>
                <a:latin typeface="Al-Jazeera-Arabic-Regular" pitchFamily="2" charset="-78"/>
                <a:cs typeface="Al-Jazeera-Arabic-Regular" pitchFamily="2" charset="-78"/>
              </a:rPr>
              <a:t> المصمم الابتكارية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CFDD314F-22B5-F140-9BCB-70043F238FF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03996" y="1438211"/>
            <a:ext cx="2687564" cy="3981576"/>
          </a:xfrm>
          <a:prstGeom prst="rect">
            <a:avLst/>
          </a:prstGeom>
        </p:spPr>
      </p:pic>
      <p:pic>
        <p:nvPicPr>
          <p:cNvPr id="8" name="Picture 7">
            <a:extLst>
              <a:ext uri="{FF2B5EF4-FFF2-40B4-BE49-F238E27FC236}">
                <a16:creationId xmlns:a16="http://schemas.microsoft.com/office/drawing/2014/main" id="{16F47ECD-4E25-4342-BBAC-8D5AD8C2B3E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76059" y="1457387"/>
            <a:ext cx="5283200" cy="3962400"/>
          </a:xfrm>
          <a:prstGeom prst="rect">
            <a:avLst/>
          </a:prstGeom>
        </p:spPr>
      </p:pic>
    </p:spTree>
    <p:extLst>
      <p:ext uri="{BB962C8B-B14F-4D97-AF65-F5344CB8AC3E}">
        <p14:creationId xmlns:p14="http://schemas.microsoft.com/office/powerpoint/2010/main" val="22820517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طرق رفع مهارة</a:t>
            </a:r>
          </a:p>
          <a:p>
            <a:pPr algn="ctr" rtl="1"/>
            <a:r>
              <a:rPr lang="ar-SA" sz="2800" b="1" i="0" dirty="0">
                <a:solidFill>
                  <a:schemeClr val="bg1"/>
                </a:solidFill>
                <a:effectLst/>
                <a:latin typeface="Al-Jazeera-Arabic-Regular" pitchFamily="2" charset="-78"/>
                <a:cs typeface="Al-Jazeera-Arabic-Regular" pitchFamily="2" charset="-78"/>
              </a:rPr>
              <a:t> المصمم الابتكارية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29994" y="1506690"/>
            <a:ext cx="8497342" cy="3788345"/>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المرحلة الثالثة : تنمية القدرة التخيل</a:t>
            </a:r>
          </a:p>
          <a:p>
            <a:pPr algn="just" rtl="1">
              <a:lnSpc>
                <a:spcPct val="150000"/>
              </a:lnSpc>
            </a:pPr>
            <a:r>
              <a:rPr lang="ar-EG" i="0" dirty="0">
                <a:solidFill>
                  <a:srgbClr val="000000"/>
                </a:solidFill>
                <a:effectLst/>
                <a:latin typeface="Al-Jazeera-Arabic-Regular" pitchFamily="2" charset="-78"/>
                <a:cs typeface="Al-Jazeera-Arabic-Regular" pitchFamily="2" charset="-78"/>
              </a:rPr>
              <a:t>التخيل يعتمد على الوعي التصميمي فهو يعتمد على اللاوعى والمعلومات المخزونة التي استطاع المصمم أن يضعها فى ذاكرته خلال خبراته و ممارساته السابقة .</a:t>
            </a:r>
          </a:p>
          <a:p>
            <a:pPr algn="just" rtl="1">
              <a:lnSpc>
                <a:spcPct val="150000"/>
              </a:lnSpc>
            </a:pPr>
            <a:r>
              <a:rPr lang="ar-EG" i="0" dirty="0">
                <a:solidFill>
                  <a:srgbClr val="000000"/>
                </a:solidFill>
                <a:effectLst/>
                <a:latin typeface="Al-Jazeera-Arabic-Regular" pitchFamily="2" charset="-78"/>
                <a:cs typeface="Al-Jazeera-Arabic-Regular" pitchFamily="2" charset="-78"/>
              </a:rPr>
              <a:t>وتتوقف عملية الإدراك لوحدة العمل الفنى على الشخص المُدرِك وتدريبه المسبق فى الاستجابة للأعمال الفنية مما يؤكد ضرورة التركيز على المرحلتين السابقتين من تنمية الحواس ثم تنمية الإدراك للمعلومات التي حصل عليها المصمم .</a:t>
            </a:r>
          </a:p>
          <a:p>
            <a:pPr algn="just" rtl="1">
              <a:lnSpc>
                <a:spcPct val="150000"/>
              </a:lnSpc>
            </a:pPr>
            <a:r>
              <a:rPr lang="ar-EG" i="0" dirty="0">
                <a:solidFill>
                  <a:srgbClr val="000000"/>
                </a:solidFill>
                <a:effectLst/>
                <a:latin typeface="Al-Jazeera-Arabic-Regular" pitchFamily="2" charset="-78"/>
                <a:cs typeface="Al-Jazeera-Arabic-Regular" pitchFamily="2" charset="-78"/>
              </a:rPr>
              <a:t>فى مرحلة التخيل يتم التأكد من أن المصمم يستطيع أن يرجع فعلا إلى المخزون الذي لديه عندما تُعرض عليه مشكلة فنية معينة يسترجع من خلال حلها خبراته السابقة وقدراته على الخروج بها بخياله إلى عالم أوسع وأكثر اختلافا عما سبق .</a:t>
            </a:r>
          </a:p>
        </p:txBody>
      </p:sp>
    </p:spTree>
    <p:extLst>
      <p:ext uri="{BB962C8B-B14F-4D97-AF65-F5344CB8AC3E}">
        <p14:creationId xmlns:p14="http://schemas.microsoft.com/office/powerpoint/2010/main" val="27914928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طرق رفع مهارة</a:t>
            </a:r>
          </a:p>
          <a:p>
            <a:pPr algn="ctr" rtl="1"/>
            <a:r>
              <a:rPr lang="ar-SA" sz="2800" b="1" i="0" dirty="0">
                <a:solidFill>
                  <a:schemeClr val="bg1"/>
                </a:solidFill>
                <a:effectLst/>
                <a:latin typeface="Al-Jazeera-Arabic-Regular" pitchFamily="2" charset="-78"/>
                <a:cs typeface="Al-Jazeera-Arabic-Regular" pitchFamily="2" charset="-78"/>
              </a:rPr>
              <a:t> المصمم الابتكارية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29994" y="2158074"/>
            <a:ext cx="8497342" cy="2541850"/>
          </a:xfrm>
          <a:prstGeom prst="rect">
            <a:avLst/>
          </a:prstGeom>
          <a:noFill/>
        </p:spPr>
        <p:txBody>
          <a:bodyPr wrap="square" rtlCol="0">
            <a:spAutoFit/>
          </a:bodyPr>
          <a:lstStyle/>
          <a:p>
            <a:pPr algn="just" rtl="1">
              <a:lnSpc>
                <a:spcPct val="150000"/>
              </a:lnSpc>
            </a:pPr>
            <a:r>
              <a:rPr lang="ar-EG" b="0" i="0" dirty="0">
                <a:solidFill>
                  <a:srgbClr val="000000"/>
                </a:solidFill>
                <a:effectLst/>
                <a:latin typeface="Al-Jazeera-Arabic-Regular" pitchFamily="2" charset="-78"/>
                <a:cs typeface="Al-Jazeera-Arabic-Regular" pitchFamily="2" charset="-78"/>
              </a:rPr>
              <a:t>وفى هذا المجال لابد أن نذكر أنه وعلى الرغم من أن الإلهام عاملا هاما لتقوية التخيل إلا أنه حين يحدث فهو وحده ليس ضمانا للقيمة الفنية ، لهذا فمن الضروري للفنان أن يعيد صياغة ما يقدمه إليه الإلهام بطريقة بطيئة واعية ، والإلهام يزود صاحبه بما هو متوافر عنده من خبرة ، وما يملكه من نشاط واعى يخضع لسيطرة عمله . </a:t>
            </a:r>
          </a:p>
          <a:p>
            <a:pPr algn="just" rtl="1">
              <a:lnSpc>
                <a:spcPct val="150000"/>
              </a:lnSpc>
            </a:pPr>
            <a:r>
              <a:rPr lang="ar-EG" b="0" i="0" dirty="0">
                <a:solidFill>
                  <a:srgbClr val="000000"/>
                </a:solidFill>
                <a:effectLst/>
                <a:latin typeface="Al-Jazeera-Arabic-Regular" pitchFamily="2" charset="-78"/>
                <a:cs typeface="Al-Jazeera-Arabic-Regular" pitchFamily="2" charset="-78"/>
              </a:rPr>
              <a:t>ونشاط المصمم نوصفه على أنه بارع و هادف ومسيطرا على الموقف بسهولة حين يستخدم أدواته ومواده ببراعة فى تذليل أي مشكلة تعترضه وهو يستمتع بممارسة قدراته . </a:t>
            </a:r>
          </a:p>
        </p:txBody>
      </p:sp>
    </p:spTree>
    <p:extLst>
      <p:ext uri="{BB962C8B-B14F-4D97-AF65-F5344CB8AC3E}">
        <p14:creationId xmlns:p14="http://schemas.microsoft.com/office/powerpoint/2010/main" val="28214011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طرق رفع مهارة</a:t>
            </a:r>
          </a:p>
          <a:p>
            <a:pPr algn="ctr" rtl="1"/>
            <a:r>
              <a:rPr lang="ar-SA" sz="2800" b="1" i="0" dirty="0">
                <a:solidFill>
                  <a:schemeClr val="bg1"/>
                </a:solidFill>
                <a:effectLst/>
                <a:latin typeface="Al-Jazeera-Arabic-Regular" pitchFamily="2" charset="-78"/>
                <a:cs typeface="Al-Jazeera-Arabic-Regular" pitchFamily="2" charset="-78"/>
              </a:rPr>
              <a:t> المصمم الابتكارية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698608" y="1720839"/>
            <a:ext cx="4628727" cy="3416320"/>
          </a:xfrm>
          <a:prstGeom prst="rect">
            <a:avLst/>
          </a:prstGeom>
          <a:noFill/>
        </p:spPr>
        <p:txBody>
          <a:bodyPr wrap="square" rtlCol="0">
            <a:spAutoFit/>
          </a:bodyPr>
          <a:lstStyle/>
          <a:p>
            <a:pPr algn="r" rtl="1"/>
            <a:r>
              <a:rPr lang="ar-EG" b="1" i="0" dirty="0">
                <a:solidFill>
                  <a:srgbClr val="000000"/>
                </a:solidFill>
                <a:effectLst/>
                <a:latin typeface="Al-Jazeera-Arabic-Regular" pitchFamily="2" charset="-78"/>
                <a:cs typeface="Al-Jazeera-Arabic-Regular" pitchFamily="2" charset="-78"/>
              </a:rPr>
              <a:t>وهناك قدرات شخصية تتفاعل مع الطرق والأساليب العلمية فى تطوير القدرات الابتكارية ومن أهمها :</a:t>
            </a:r>
          </a:p>
          <a:p>
            <a:pPr algn="r" rtl="1"/>
            <a:endParaRPr lang="ar-EG" b="0" i="0" dirty="0">
              <a:solidFill>
                <a:srgbClr val="000000"/>
              </a:solidFill>
              <a:effectLst/>
              <a:latin typeface="Al-Jazeera-Arabic-Regular" pitchFamily="2" charset="-78"/>
              <a:cs typeface="Al-Jazeera-Arabic-Regular" pitchFamily="2" charset="-78"/>
            </a:endParaRPr>
          </a:p>
          <a:p>
            <a:pPr marL="285750" indent="-285750" algn="r"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القدرة على الملاحظة </a:t>
            </a:r>
            <a:br>
              <a:rPr lang="ar-EG" i="0" dirty="0">
                <a:solidFill>
                  <a:srgbClr val="000000"/>
                </a:solidFill>
                <a:effectLst/>
                <a:latin typeface="Al-Jazeera-Arabic-Regular" pitchFamily="2" charset="-78"/>
                <a:cs typeface="Al-Jazeera-Arabic-Regular" pitchFamily="2" charset="-78"/>
              </a:rPr>
            </a:br>
            <a:endParaRPr lang="ar-EG" i="0" dirty="0">
              <a:solidFill>
                <a:srgbClr val="000000"/>
              </a:solidFill>
              <a:effectLst/>
              <a:latin typeface="Al-Jazeera-Arabic-Regular" pitchFamily="2" charset="-78"/>
              <a:cs typeface="Al-Jazeera-Arabic-Regular" pitchFamily="2" charset="-78"/>
            </a:endParaRPr>
          </a:p>
          <a:p>
            <a:pPr marL="285750" indent="-285750" algn="r"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الذاكرة القوية </a:t>
            </a:r>
            <a:br>
              <a:rPr lang="ar-EG" i="0" dirty="0">
                <a:solidFill>
                  <a:srgbClr val="000000"/>
                </a:solidFill>
                <a:effectLst/>
                <a:latin typeface="Al-Jazeera-Arabic-Regular" pitchFamily="2" charset="-78"/>
                <a:cs typeface="Al-Jazeera-Arabic-Regular" pitchFamily="2" charset="-78"/>
              </a:rPr>
            </a:br>
            <a:endParaRPr lang="ar-EG" i="0" dirty="0">
              <a:solidFill>
                <a:srgbClr val="000000"/>
              </a:solidFill>
              <a:effectLst/>
              <a:latin typeface="Al-Jazeera-Arabic-Regular" pitchFamily="2" charset="-78"/>
              <a:cs typeface="Al-Jazeera-Arabic-Regular" pitchFamily="2" charset="-78"/>
            </a:endParaRPr>
          </a:p>
          <a:p>
            <a:pPr marL="285750" indent="-285750" algn="r"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القدرة على التحليل والتكوين </a:t>
            </a:r>
            <a:br>
              <a:rPr lang="ar-EG" i="0" dirty="0">
                <a:solidFill>
                  <a:srgbClr val="000000"/>
                </a:solidFill>
                <a:effectLst/>
                <a:latin typeface="Al-Jazeera-Arabic-Regular" pitchFamily="2" charset="-78"/>
                <a:cs typeface="Al-Jazeera-Arabic-Regular" pitchFamily="2" charset="-78"/>
              </a:rPr>
            </a:br>
            <a:endParaRPr lang="ar-EG" i="0" dirty="0">
              <a:solidFill>
                <a:srgbClr val="000000"/>
              </a:solidFill>
              <a:effectLst/>
              <a:latin typeface="Al-Jazeera-Arabic-Regular" pitchFamily="2" charset="-78"/>
              <a:cs typeface="Al-Jazeera-Arabic-Regular" pitchFamily="2" charset="-78"/>
            </a:endParaRPr>
          </a:p>
          <a:p>
            <a:pPr marL="285750" indent="-285750" algn="r"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الوضوح فى التعبير وعدم التشويش فى الذهن </a:t>
            </a:r>
            <a:br>
              <a:rPr lang="ar-EG" i="0" dirty="0">
                <a:solidFill>
                  <a:srgbClr val="000000"/>
                </a:solidFill>
                <a:effectLst/>
                <a:latin typeface="Al-Jazeera-Arabic-Regular" pitchFamily="2" charset="-78"/>
                <a:cs typeface="Al-Jazeera-Arabic-Regular" pitchFamily="2" charset="-78"/>
              </a:rPr>
            </a:br>
            <a:endParaRPr lang="ar-EG" i="0" dirty="0">
              <a:solidFill>
                <a:srgbClr val="000000"/>
              </a:solidFill>
              <a:effectLst/>
              <a:latin typeface="Al-Jazeera-Arabic-Regular" pitchFamily="2" charset="-78"/>
              <a:cs typeface="Al-Jazeera-Arabic-Regular" pitchFamily="2" charset="-78"/>
            </a:endParaRPr>
          </a:p>
          <a:p>
            <a:pPr marL="285750" indent="-285750" algn="r" rtl="1">
              <a:buFont typeface="Arial" panose="020B0604020202020204" pitchFamily="34" charset="0"/>
              <a:buChar char="•"/>
            </a:pPr>
            <a:r>
              <a:rPr lang="ar-EG" i="0" dirty="0">
                <a:solidFill>
                  <a:srgbClr val="000000"/>
                </a:solidFill>
                <a:effectLst/>
                <a:latin typeface="Al-Jazeera-Arabic-Regular" pitchFamily="2" charset="-78"/>
                <a:cs typeface="Al-Jazeera-Arabic-Regular" pitchFamily="2" charset="-78"/>
              </a:rPr>
              <a:t>الصبر والاصرار</a:t>
            </a:r>
          </a:p>
        </p:txBody>
      </p:sp>
      <p:pic>
        <p:nvPicPr>
          <p:cNvPr id="3" name="Picture 2">
            <a:extLst>
              <a:ext uri="{FF2B5EF4-FFF2-40B4-BE49-F238E27FC236}">
                <a16:creationId xmlns:a16="http://schemas.microsoft.com/office/drawing/2014/main" id="{4020C419-D6B0-474E-93A8-8C4CA365F3C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63996" y="1738487"/>
            <a:ext cx="3324363" cy="2349216"/>
          </a:xfrm>
          <a:prstGeom prst="rect">
            <a:avLst/>
          </a:prstGeom>
        </p:spPr>
      </p:pic>
      <p:pic>
        <p:nvPicPr>
          <p:cNvPr id="5" name="Picture 4">
            <a:extLst>
              <a:ext uri="{FF2B5EF4-FFF2-40B4-BE49-F238E27FC236}">
                <a16:creationId xmlns:a16="http://schemas.microsoft.com/office/drawing/2014/main" id="{56CDF02F-6307-CE49-89C4-CFDDD5899A14}"/>
              </a:ext>
            </a:extLst>
          </p:cNvPr>
          <p:cNvPicPr>
            <a:picLocks noChangeAspect="1"/>
          </p:cNvPicPr>
          <p:nvPr/>
        </p:nvPicPr>
        <p:blipFill rotWithShape="1">
          <a:blip r:embed="rId8">
            <a:extLst>
              <a:ext uri="{28A0092B-C50C-407E-A947-70E740481C1C}">
                <a14:useLocalDpi xmlns:a14="http://schemas.microsoft.com/office/drawing/2010/main" val="0"/>
              </a:ext>
            </a:extLst>
          </a:blip>
          <a:srcRect t="23395" b="23298"/>
          <a:stretch/>
        </p:blipFill>
        <p:spPr>
          <a:xfrm>
            <a:off x="963995" y="3767859"/>
            <a:ext cx="3324363" cy="1420837"/>
          </a:xfrm>
          <a:prstGeom prst="rect">
            <a:avLst/>
          </a:prstGeom>
        </p:spPr>
      </p:pic>
    </p:spTree>
    <p:extLst>
      <p:ext uri="{BB962C8B-B14F-4D97-AF65-F5344CB8AC3E}">
        <p14:creationId xmlns:p14="http://schemas.microsoft.com/office/powerpoint/2010/main" val="19165915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طرق رفع مهارة</a:t>
            </a:r>
          </a:p>
          <a:p>
            <a:pPr algn="ctr" rtl="1"/>
            <a:r>
              <a:rPr lang="ar-SA" sz="2800" b="1" i="0" dirty="0">
                <a:solidFill>
                  <a:schemeClr val="bg1"/>
                </a:solidFill>
                <a:effectLst/>
                <a:latin typeface="Al-Jazeera-Arabic-Regular" pitchFamily="2" charset="-78"/>
                <a:cs typeface="Al-Jazeera-Arabic-Regular" pitchFamily="2" charset="-78"/>
              </a:rPr>
              <a:t> المصمم الابتكارية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624321" y="1582339"/>
            <a:ext cx="8694289" cy="3693319"/>
          </a:xfrm>
          <a:prstGeom prst="rect">
            <a:avLst/>
          </a:prstGeom>
          <a:noFill/>
        </p:spPr>
        <p:txBody>
          <a:bodyPr wrap="square" rtlCol="0">
            <a:spAutoFit/>
          </a:bodyPr>
          <a:lstStyle/>
          <a:p>
            <a:pPr algn="just" rtl="1"/>
            <a:r>
              <a:rPr lang="ar-EG" b="1" dirty="0">
                <a:effectLst/>
                <a:latin typeface="Al-Jazeera-Arabic-Regular" pitchFamily="2" charset="-78"/>
                <a:cs typeface="Al-Jazeera-Arabic-Regular" pitchFamily="2" charset="-78"/>
              </a:rPr>
              <a:t>المرحلة الرابعة : تنمية القدرة على التعبير </a:t>
            </a:r>
          </a:p>
          <a:p>
            <a:pPr algn="just" rtl="1"/>
            <a:r>
              <a:rPr lang="ar-EG" dirty="0">
                <a:effectLst/>
                <a:latin typeface="Al-Jazeera-Arabic-Regular" pitchFamily="2" charset="-78"/>
                <a:cs typeface="Al-Jazeera-Arabic-Regular" pitchFamily="2" charset="-78"/>
              </a:rPr>
              <a:t>ونعنى هنا بالتعبير إخراج الفكرة من داخل الذهن واستعمال وسائل التعبير المختلفة .</a:t>
            </a:r>
          </a:p>
          <a:p>
            <a:pPr algn="just" rtl="1"/>
            <a:r>
              <a:rPr lang="ar-EG" dirty="0">
                <a:effectLst/>
                <a:latin typeface="Al-Jazeera-Arabic-Regular" pitchFamily="2" charset="-78"/>
                <a:cs typeface="Al-Jazeera-Arabic-Regular" pitchFamily="2" charset="-78"/>
              </a:rPr>
              <a:t>وتعتبر مرحلة التعبير من أهم المراحل التى يجب التركيز عليها ، حيث أن القدرة على التعبير يجب أن تتنوع وتتشكل بطرق مختلفة ويترك للمصمم حرية التعبير عما يراه مناسبا لتنفيذ فكرته والتكوين النابع منه بمختلف وسائل التعبير . </a:t>
            </a:r>
          </a:p>
          <a:p>
            <a:pPr algn="just" rtl="1"/>
            <a:endParaRPr lang="ar-EG" dirty="0">
              <a:effectLst/>
              <a:latin typeface="Al-Jazeera-Arabic-Regular" pitchFamily="2" charset="-78"/>
              <a:cs typeface="Al-Jazeera-Arabic-Regular" pitchFamily="2" charset="-78"/>
            </a:endParaRPr>
          </a:p>
          <a:p>
            <a:pPr algn="just" rtl="1"/>
            <a:r>
              <a:rPr lang="ar-EG" b="1" dirty="0">
                <a:effectLst/>
                <a:latin typeface="Al-Jazeera-Arabic-Regular" pitchFamily="2" charset="-78"/>
                <a:cs typeface="Al-Jazeera-Arabic-Regular" pitchFamily="2" charset="-78"/>
              </a:rPr>
              <a:t>ومن أهم وسائل التعبير: </a:t>
            </a:r>
            <a:endParaRPr lang="ar-EG" dirty="0">
              <a:effectLst/>
              <a:latin typeface="Al-Jazeera-Arabic-Regular" pitchFamily="2" charset="-78"/>
              <a:cs typeface="Al-Jazeera-Arabic-Regular" pitchFamily="2" charset="-78"/>
            </a:endParaRPr>
          </a:p>
          <a:p>
            <a:pPr algn="just"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التصوير الفوتوغرافي</a:t>
            </a:r>
          </a:p>
          <a:p>
            <a:pPr algn="just"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تصميم الجرافيك</a:t>
            </a:r>
          </a:p>
          <a:p>
            <a:pPr algn="just"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الموشن جرافيك</a:t>
            </a:r>
          </a:p>
          <a:p>
            <a:pPr algn="just"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الكولاج</a:t>
            </a:r>
          </a:p>
          <a:p>
            <a:pPr algn="just"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الرسم </a:t>
            </a:r>
          </a:p>
          <a:p>
            <a:pPr algn="just" rtl="1">
              <a:buFont typeface="Arial" panose="020B0604020202020204" pitchFamily="34" charset="0"/>
              <a:buChar char="•"/>
            </a:pPr>
            <a:r>
              <a:rPr lang="ar-EG" b="0" i="0" dirty="0">
                <a:solidFill>
                  <a:srgbClr val="000000"/>
                </a:solidFill>
                <a:effectLst/>
                <a:latin typeface="Al-Jazeera-Arabic-Regular" pitchFamily="2" charset="-78"/>
                <a:cs typeface="Al-Jazeera-Arabic-Regular" pitchFamily="2" charset="-78"/>
              </a:rPr>
              <a:t>التجسيم </a:t>
            </a:r>
          </a:p>
        </p:txBody>
      </p:sp>
    </p:spTree>
    <p:extLst>
      <p:ext uri="{BB962C8B-B14F-4D97-AF65-F5344CB8AC3E}">
        <p14:creationId xmlns:p14="http://schemas.microsoft.com/office/powerpoint/2010/main" val="25730792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طرق رفع مهارة</a:t>
            </a:r>
          </a:p>
          <a:p>
            <a:pPr algn="ctr" rtl="1"/>
            <a:r>
              <a:rPr lang="ar-SA" sz="2800" b="1" i="0" dirty="0">
                <a:solidFill>
                  <a:schemeClr val="bg1"/>
                </a:solidFill>
                <a:effectLst/>
                <a:latin typeface="Al-Jazeera-Arabic-Regular" pitchFamily="2" charset="-78"/>
                <a:cs typeface="Al-Jazeera-Arabic-Regular" pitchFamily="2" charset="-78"/>
              </a:rPr>
              <a:t> المصمم الابتكارية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924887" y="2204738"/>
            <a:ext cx="5140505" cy="2126351"/>
          </a:xfrm>
          <a:prstGeom prst="rect">
            <a:avLst/>
          </a:prstGeom>
          <a:noFill/>
        </p:spPr>
        <p:txBody>
          <a:bodyPr wrap="square" rtlCol="0">
            <a:spAutoFit/>
          </a:bodyPr>
          <a:lstStyle/>
          <a:p>
            <a:pPr algn="just" rtl="1">
              <a:lnSpc>
                <a:spcPct val="150000"/>
              </a:lnSpc>
            </a:pPr>
            <a:r>
              <a:rPr lang="ar-EG" b="0" i="0" dirty="0">
                <a:solidFill>
                  <a:srgbClr val="000000"/>
                </a:solidFill>
                <a:effectLst/>
                <a:latin typeface="Al-Jazeera-Arabic-Regular" pitchFamily="2" charset="-78"/>
                <a:cs typeface="Al-Jazeera-Arabic-Regular" pitchFamily="2" charset="-78"/>
              </a:rPr>
              <a:t>وهنا يجب التركيز على الارتفاع بمستوى حساسية التعبير عند المصمم من حيث القدرة على التحليل والتكوين والقدرة على التفكيرالمفتوح  ( بخيال ) ، والوضوح فى التعبير وعدم التشويش فى الذهن بجانب الصبر والاصرار للوصول الى العديد من التجارب المختلفة .</a:t>
            </a:r>
          </a:p>
        </p:txBody>
      </p:sp>
      <p:pic>
        <p:nvPicPr>
          <p:cNvPr id="3" name="Picture 2">
            <a:extLst>
              <a:ext uri="{FF2B5EF4-FFF2-40B4-BE49-F238E27FC236}">
                <a16:creationId xmlns:a16="http://schemas.microsoft.com/office/drawing/2014/main" id="{3E6B9579-7B8D-E344-BB9E-22C83C90881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64043" y="1487082"/>
            <a:ext cx="2136108" cy="3883834"/>
          </a:xfrm>
          <a:prstGeom prst="rect">
            <a:avLst/>
          </a:prstGeom>
        </p:spPr>
      </p:pic>
    </p:spTree>
    <p:extLst>
      <p:ext uri="{BB962C8B-B14F-4D97-AF65-F5344CB8AC3E}">
        <p14:creationId xmlns:p14="http://schemas.microsoft.com/office/powerpoint/2010/main" val="9051350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i="0" dirty="0">
                <a:solidFill>
                  <a:schemeClr val="bg1"/>
                </a:solidFill>
                <a:effectLst/>
                <a:latin typeface="Al-Jazeera-Arabic-Regular" pitchFamily="2" charset="-78"/>
                <a:cs typeface="Al-Jazeera-Arabic-Regular" pitchFamily="2" charset="-78"/>
              </a:rPr>
              <a:t>طرق رفع مهارة</a:t>
            </a:r>
          </a:p>
          <a:p>
            <a:pPr algn="ctr" rtl="1"/>
            <a:r>
              <a:rPr lang="ar-SA" sz="2800" b="1" i="0" dirty="0">
                <a:solidFill>
                  <a:schemeClr val="bg1"/>
                </a:solidFill>
                <a:effectLst/>
                <a:latin typeface="Al-Jazeera-Arabic-Regular" pitchFamily="2" charset="-78"/>
                <a:cs typeface="Al-Jazeera-Arabic-Regular" pitchFamily="2" charset="-78"/>
              </a:rPr>
              <a:t> المصمم الابتكارية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064369" y="1582339"/>
            <a:ext cx="4254241" cy="3788345"/>
          </a:xfrm>
          <a:prstGeom prst="rect">
            <a:avLst/>
          </a:prstGeom>
          <a:noFill/>
        </p:spPr>
        <p:txBody>
          <a:bodyPr wrap="square" rtlCol="0">
            <a:spAutoFit/>
          </a:bodyPr>
          <a:lstStyle/>
          <a:p>
            <a:pPr algn="just" rtl="1">
              <a:lnSpc>
                <a:spcPct val="150000"/>
              </a:lnSpc>
            </a:pPr>
            <a:r>
              <a:rPr lang="ar-EG" b="1" i="0" dirty="0">
                <a:solidFill>
                  <a:srgbClr val="000000"/>
                </a:solidFill>
                <a:effectLst/>
                <a:latin typeface="Al-Jazeera-Arabic-Regular" pitchFamily="2" charset="-78"/>
                <a:cs typeface="Al-Jazeera-Arabic-Regular" pitchFamily="2" charset="-78"/>
              </a:rPr>
              <a:t>المرحلة الخامسة : تنمية القدرة على التنفيذ</a:t>
            </a:r>
          </a:p>
          <a:p>
            <a:pPr algn="just" rtl="1">
              <a:lnSpc>
                <a:spcPct val="150000"/>
              </a:lnSpc>
            </a:pPr>
            <a:r>
              <a:rPr lang="ar-EG" b="0" i="0" dirty="0">
                <a:solidFill>
                  <a:srgbClr val="000000"/>
                </a:solidFill>
                <a:effectLst/>
                <a:latin typeface="Al-Jazeera-Arabic-Regular" pitchFamily="2" charset="-78"/>
                <a:cs typeface="Al-Jazeera-Arabic-Regular" pitchFamily="2" charset="-78"/>
              </a:rPr>
              <a:t>ترتبط تنمية القدرة على التنفيذ بالتصميم كحرفة</a:t>
            </a:r>
            <a:r>
              <a:rPr lang="en-US" b="0" i="0" dirty="0">
                <a:solidFill>
                  <a:srgbClr val="000000"/>
                </a:solidFill>
                <a:effectLst/>
                <a:latin typeface="Al-Jazeera-Arabic-Regular" pitchFamily="2" charset="-78"/>
                <a:cs typeface="Al-Jazeera-Arabic-Regular" pitchFamily="2" charset="-78"/>
              </a:rPr>
              <a:t>design craft </a:t>
            </a:r>
            <a:r>
              <a:rPr lang="ar-SA" b="0" i="0" dirty="0">
                <a:solidFill>
                  <a:srgbClr val="000000"/>
                </a:solidFill>
                <a:effectLst/>
                <a:latin typeface="Al-Jazeera-Arabic-Regular" pitchFamily="2" charset="-78"/>
                <a:cs typeface="Al-Jazeera-Arabic-Regular" pitchFamily="2" charset="-78"/>
              </a:rPr>
              <a:t>، </a:t>
            </a:r>
            <a:r>
              <a:rPr lang="ar-EG" b="0" i="0" dirty="0">
                <a:solidFill>
                  <a:srgbClr val="000000"/>
                </a:solidFill>
                <a:effectLst/>
                <a:latin typeface="Al-Jazeera-Arabic-Regular" pitchFamily="2" charset="-78"/>
                <a:cs typeface="Al-Jazeera-Arabic-Regular" pitchFamily="2" charset="-78"/>
              </a:rPr>
              <a:t>وهى المهارة و الأسلوب الكافي لتناول ظاهرة التصميم والتدريب على ممارسة أنشطته المختلفة .</a:t>
            </a:r>
          </a:p>
          <a:p>
            <a:pPr algn="just" rtl="1">
              <a:lnSpc>
                <a:spcPct val="150000"/>
              </a:lnSpc>
            </a:pPr>
            <a:r>
              <a:rPr lang="ar-EG" b="0" i="0" dirty="0">
                <a:solidFill>
                  <a:srgbClr val="000000"/>
                </a:solidFill>
                <a:effectLst/>
                <a:latin typeface="Al-Jazeera-Arabic-Regular" pitchFamily="2" charset="-78"/>
                <a:cs typeface="Al-Jazeera-Arabic-Regular" pitchFamily="2" charset="-78"/>
              </a:rPr>
              <a:t>وتتميز هذه المرحلة عن المراحل السابقة، باختيار أعمق للموضوعات حيث يتم اختيار بعض الأعمال القابلة للتنفيذ أو التطوير لإخراج الفكرة النهائية أو الشكل النهائى لها .</a:t>
            </a:r>
          </a:p>
        </p:txBody>
      </p:sp>
      <p:pic>
        <p:nvPicPr>
          <p:cNvPr id="3" name="Picture 2">
            <a:extLst>
              <a:ext uri="{FF2B5EF4-FFF2-40B4-BE49-F238E27FC236}">
                <a16:creationId xmlns:a16="http://schemas.microsoft.com/office/drawing/2014/main" id="{C40C56AE-D3A8-A04C-807A-B430526D3B3D}"/>
              </a:ext>
            </a:extLst>
          </p:cNvPr>
          <p:cNvPicPr>
            <a:picLocks noChangeAspect="1"/>
          </p:cNvPicPr>
          <p:nvPr/>
        </p:nvPicPr>
        <p:blipFill rotWithShape="1">
          <a:blip r:embed="rId7">
            <a:extLst>
              <a:ext uri="{28A0092B-C50C-407E-A947-70E740481C1C}">
                <a14:useLocalDpi xmlns:a14="http://schemas.microsoft.com/office/drawing/2010/main" val="0"/>
              </a:ext>
            </a:extLst>
          </a:blip>
          <a:srcRect l="25929" t="17516" r="25308" b="16264"/>
          <a:stretch/>
        </p:blipFill>
        <p:spPr>
          <a:xfrm>
            <a:off x="3433474" y="1347658"/>
            <a:ext cx="1328590" cy="1353175"/>
          </a:xfrm>
          <a:prstGeom prst="rect">
            <a:avLst/>
          </a:prstGeom>
        </p:spPr>
      </p:pic>
      <p:pic>
        <p:nvPicPr>
          <p:cNvPr id="5" name="Picture 4">
            <a:extLst>
              <a:ext uri="{FF2B5EF4-FFF2-40B4-BE49-F238E27FC236}">
                <a16:creationId xmlns:a16="http://schemas.microsoft.com/office/drawing/2014/main" id="{BCD9B702-9E3E-2345-8CE4-7A653EEF829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39931" y="4063490"/>
            <a:ext cx="1515677" cy="1216284"/>
          </a:xfrm>
          <a:prstGeom prst="rect">
            <a:avLst/>
          </a:prstGeom>
        </p:spPr>
      </p:pic>
      <p:pic>
        <p:nvPicPr>
          <p:cNvPr id="7" name="Picture 6">
            <a:extLst>
              <a:ext uri="{FF2B5EF4-FFF2-40B4-BE49-F238E27FC236}">
                <a16:creationId xmlns:a16="http://schemas.microsoft.com/office/drawing/2014/main" id="{97254B66-F011-8640-BB22-D2D7A9D581C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41587" y="2815025"/>
            <a:ext cx="1512364" cy="1134273"/>
          </a:xfrm>
          <a:prstGeom prst="rect">
            <a:avLst/>
          </a:prstGeom>
        </p:spPr>
      </p:pic>
      <p:pic>
        <p:nvPicPr>
          <p:cNvPr id="9" name="Picture 8">
            <a:extLst>
              <a:ext uri="{FF2B5EF4-FFF2-40B4-BE49-F238E27FC236}">
                <a16:creationId xmlns:a16="http://schemas.microsoft.com/office/drawing/2014/main" id="{92A595FE-4985-234A-A2E4-16F5C6DF501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80232" y="1673248"/>
            <a:ext cx="2662409" cy="3606526"/>
          </a:xfrm>
          <a:prstGeom prst="rect">
            <a:avLst/>
          </a:prstGeom>
        </p:spPr>
      </p:pic>
    </p:spTree>
    <p:extLst>
      <p:ext uri="{BB962C8B-B14F-4D97-AF65-F5344CB8AC3E}">
        <p14:creationId xmlns:p14="http://schemas.microsoft.com/office/powerpoint/2010/main" val="30218647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Jazeera-Arabic-Regular" pitchFamily="2" charset="-78"/>
                <a:cs typeface="Al-Jazeera-Arabic-Regular" pitchFamily="2" charset="-78"/>
              </a:rPr>
              <a:t>أنواع الشعارات</a:t>
            </a:r>
          </a:p>
          <a:p>
            <a:pPr algn="ctr" rtl="1"/>
            <a:r>
              <a:rPr lang="en-US" sz="2800" b="1" i="0" dirty="0">
                <a:solidFill>
                  <a:schemeClr val="bg1"/>
                </a:solidFill>
                <a:effectLst/>
                <a:latin typeface="Al-Jazeera-Arabic-Regular" pitchFamily="2" charset="-78"/>
                <a:cs typeface="Al-Jazeera-Arabic-Regular" pitchFamily="2" charset="-78"/>
              </a:rPr>
              <a:t>Lo</a:t>
            </a:r>
            <a:r>
              <a:rPr lang="en-US" sz="2800" b="1" dirty="0">
                <a:solidFill>
                  <a:schemeClr val="bg1"/>
                </a:solidFill>
                <a:latin typeface="Al-Jazeera-Arabic-Regular" pitchFamily="2" charset="-78"/>
                <a:cs typeface="Al-Jazeera-Arabic-Regular" pitchFamily="2" charset="-78"/>
              </a:rPr>
              <a:t>go Types</a:t>
            </a:r>
            <a:endParaRPr lang="ar-SA"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3" name="Picture 12">
            <a:extLst>
              <a:ext uri="{FF2B5EF4-FFF2-40B4-BE49-F238E27FC236}">
                <a16:creationId xmlns:a16="http://schemas.microsoft.com/office/drawing/2014/main" id="{6CF6AE38-9E3A-1E42-93C6-04BBC0689DF4}"/>
              </a:ext>
            </a:extLst>
          </p:cNvPr>
          <p:cNvPicPr>
            <a:picLocks noChangeAspect="1"/>
          </p:cNvPicPr>
          <p:nvPr/>
        </p:nvPicPr>
        <p:blipFill>
          <a:blip r:embed="rId7"/>
          <a:stretch>
            <a:fillRect/>
          </a:stretch>
        </p:blipFill>
        <p:spPr>
          <a:xfrm>
            <a:off x="1134797" y="1512373"/>
            <a:ext cx="7673337" cy="3833252"/>
          </a:xfrm>
          <a:prstGeom prst="rect">
            <a:avLst/>
          </a:prstGeom>
        </p:spPr>
      </p:pic>
    </p:spTree>
    <p:extLst>
      <p:ext uri="{BB962C8B-B14F-4D97-AF65-F5344CB8AC3E}">
        <p14:creationId xmlns:p14="http://schemas.microsoft.com/office/powerpoint/2010/main" val="29932895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560348" y="1722085"/>
            <a:ext cx="10781239" cy="2896690"/>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algn="just" rtl="1">
              <a:lnSpc>
                <a:spcPct val="150000"/>
              </a:lnSpc>
            </a:pPr>
            <a:r>
              <a:rPr lang="ar-SA" sz="2400" dirty="0">
                <a:solidFill>
                  <a:schemeClr val="bg1"/>
                </a:solidFill>
                <a:latin typeface="Al-Jazeera-Arabic-Regular" pitchFamily="2" charset="-78"/>
                <a:cs typeface="Al-Jazeera-Arabic-Regular" pitchFamily="2" charset="-78"/>
              </a:rPr>
              <a:t>خلال هذه المحاضرة تعرفنا على مفاهيم متعددة وعناصر أساسية في التصميم مثل الملمس والضوء والظل والفراغ وعلاقاتهم بالتصميم، كما تعرفنا على الأسس التي تساهم في تطوير قدرات المصمم وتدريبه على الابتكار، وفي النهاية تعرفنا بشكل مبدئي على أنواع الشعارات لتكون معروضة بشكل تفصيلي لاحقاً.</a:t>
            </a:r>
            <a:endParaRPr lang="en-EG" sz="2400"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7744435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4">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67466" y="542565"/>
            <a:ext cx="2758843" cy="753090"/>
          </a:xfrm>
          <a:prstGeom prst="rect">
            <a:avLst/>
          </a:prstGeom>
        </p:spPr>
      </p:pic>
      <p:pic>
        <p:nvPicPr>
          <p:cNvPr id="3" name="Audio Recording Jul 19, 2023 at 11:00:23 PM" descr="Audio Recording Jul 19, 2023 at 11:00:23 PM">
            <a:hlinkClick r:id="" action="ppaction://media"/>
            <a:extLst>
              <a:ext uri="{FF2B5EF4-FFF2-40B4-BE49-F238E27FC236}">
                <a16:creationId xmlns:a16="http://schemas.microsoft.com/office/drawing/2014/main" id="{E31DB18A-52A6-DB4A-8D5A-10D141DCD5F4}"/>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409917" y="5852476"/>
            <a:ext cx="812800" cy="81280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4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7423</TotalTime>
  <Words>2365</Words>
  <Application>Microsoft Macintosh PowerPoint</Application>
  <PresentationFormat>Widescreen</PresentationFormat>
  <Paragraphs>206</Paragraphs>
  <Slides>42</Slides>
  <Notes>6</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Al-Jazeera-Arabic-Bold</vt:lpstr>
      <vt:lpstr>Al-Jazeera-Arabic-Regular</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165</cp:revision>
  <dcterms:created xsi:type="dcterms:W3CDTF">2023-04-29T09:08:23Z</dcterms:created>
  <dcterms:modified xsi:type="dcterms:W3CDTF">2023-07-27T02:36:14Z</dcterms:modified>
</cp:coreProperties>
</file>