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563" r:id="rId6"/>
    <p:sldId id="521" r:id="rId7"/>
    <p:sldId id="522" r:id="rId8"/>
    <p:sldId id="523" r:id="rId9"/>
    <p:sldId id="524" r:id="rId10"/>
    <p:sldId id="525" r:id="rId11"/>
    <p:sldId id="526" r:id="rId12"/>
    <p:sldId id="527" r:id="rId13"/>
    <p:sldId id="528" r:id="rId14"/>
    <p:sldId id="529" r:id="rId15"/>
    <p:sldId id="530" r:id="rId16"/>
    <p:sldId id="531" r:id="rId17"/>
    <p:sldId id="532" r:id="rId18"/>
    <p:sldId id="533" r:id="rId19"/>
    <p:sldId id="534" r:id="rId20"/>
    <p:sldId id="535" r:id="rId21"/>
    <p:sldId id="536" r:id="rId22"/>
    <p:sldId id="537" r:id="rId23"/>
    <p:sldId id="538" r:id="rId24"/>
    <p:sldId id="539" r:id="rId25"/>
    <p:sldId id="540" r:id="rId26"/>
    <p:sldId id="541" r:id="rId27"/>
    <p:sldId id="542" r:id="rId28"/>
    <p:sldId id="543" r:id="rId29"/>
    <p:sldId id="544" r:id="rId30"/>
    <p:sldId id="545" r:id="rId31"/>
    <p:sldId id="546" r:id="rId32"/>
    <p:sldId id="547" r:id="rId33"/>
    <p:sldId id="549" r:id="rId34"/>
    <p:sldId id="550" r:id="rId35"/>
    <p:sldId id="551" r:id="rId36"/>
    <p:sldId id="552" r:id="rId37"/>
    <p:sldId id="553" r:id="rId38"/>
    <p:sldId id="554" r:id="rId39"/>
    <p:sldId id="555" r:id="rId40"/>
    <p:sldId id="556" r:id="rId41"/>
    <p:sldId id="557" r:id="rId42"/>
    <p:sldId id="558" r:id="rId43"/>
    <p:sldId id="559" r:id="rId44"/>
    <p:sldId id="560" r:id="rId45"/>
    <p:sldId id="561" r:id="rId46"/>
    <p:sldId id="562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63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845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547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22028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91850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63440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2699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34725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266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99617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55694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3587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000" dirty="0" err="1">
                <a:latin typeface="Alexandria" charset="0"/>
                <a:cs typeface="Alexandria" charset="0"/>
              </a:rPr>
              <a:t>أعد</a:t>
            </a:r>
            <a:r>
              <a:rPr lang="ar-EG" sz="2000" dirty="0">
                <a:latin typeface="Alexandria" charset="0"/>
                <a:cs typeface="Alexandria" charset="0"/>
              </a:rPr>
              <a:t>اد </a:t>
            </a:r>
          </a:p>
          <a:p>
            <a:pPr algn="r" rtl="1"/>
            <a:r>
              <a:rPr lang="ar-EG" sz="2000" dirty="0">
                <a:latin typeface="Alexandria" charset="0"/>
                <a:cs typeface="Alexandria" charset="0"/>
              </a:rPr>
              <a:t>د</a:t>
            </a:r>
            <a:r>
              <a:rPr lang="en-US" sz="2000" dirty="0">
                <a:latin typeface="Alexandria" charset="0"/>
                <a:cs typeface="Alexandria" charset="0"/>
              </a:rPr>
              <a:t>/</a:t>
            </a:r>
            <a:r>
              <a:rPr lang="en-US" sz="2000" dirty="0" err="1">
                <a:latin typeface="Alexandria" charset="0"/>
                <a:cs typeface="Alexandria" charset="0"/>
              </a:rPr>
              <a:t>أحمد</a:t>
            </a:r>
            <a:r>
              <a:rPr lang="en-US" sz="2000" dirty="0">
                <a:latin typeface="Alexandria" charset="0"/>
                <a:cs typeface="Alexandria" charset="0"/>
              </a:rPr>
              <a:t> ر</a:t>
            </a:r>
            <a:r>
              <a:rPr lang="ar-EG" sz="2000" dirty="0">
                <a:latin typeface="Alexandria" charset="0"/>
                <a:cs typeface="Alexandria" charset="0"/>
              </a:rPr>
              <a:t>ا</a:t>
            </a:r>
            <a:r>
              <a:rPr lang="en-US" sz="2000" dirty="0">
                <a:latin typeface="Alexandria" charset="0"/>
                <a:cs typeface="Alexandria" charset="0"/>
              </a:rPr>
              <a:t>ج</a:t>
            </a:r>
            <a:r>
              <a:rPr lang="ar-EG" sz="2000" dirty="0">
                <a:latin typeface="Alexandria" charset="0"/>
                <a:cs typeface="Alexandria" charset="0"/>
              </a:rPr>
              <a:t>ح</a:t>
            </a:r>
            <a:r>
              <a:rPr lang="en-US" sz="2000" dirty="0">
                <a:latin typeface="Alexandria" charset="0"/>
                <a:cs typeface="Alexandria" charset="0"/>
              </a:rPr>
              <a:t> إسماعيل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2347575"/>
            <a:ext cx="48707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مقدمة في</a:t>
            </a:r>
          </a:p>
          <a:p>
            <a:pPr algn="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طرق البحث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محاضرة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987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مقدمة في طرق البحث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أهداف التعلم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624206"/>
            <a:ext cx="1074922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 typeface="+mj-lt"/>
              <a:buAutoNum type="arabicPeriod"/>
            </a:pPr>
            <a:r>
              <a:rPr lang="en-US" sz="2800" b="1" dirty="0"/>
              <a:t>تعلم عن الوضعية، وما بعد الوضعية، والتفسيرية.</a:t>
            </a:r>
          </a:p>
          <a:p>
            <a:pPr algn="r" rtl="1">
              <a:buFont typeface="+mj-lt"/>
              <a:buAutoNum type="arabicPeriod"/>
            </a:pPr>
            <a:r>
              <a:rPr lang="en-US" sz="2800" dirty="0"/>
              <a:t>فهم الأسئلة الوجودية والمعرفية والمنهجية.</a:t>
            </a:r>
          </a:p>
          <a:p>
            <a:pPr algn="r" rtl="1">
              <a:buFont typeface="+mj-lt"/>
              <a:buAutoNum type="arabicPeriod"/>
            </a:pPr>
            <a:r>
              <a:rPr lang="en-US" sz="2800" dirty="0"/>
              <a:t>التعرف على الفروق بين المنهجيات الكيفية والكمية.</a:t>
            </a:r>
          </a:p>
          <a:p>
            <a:pPr algn="r" rtl="1">
              <a:buFont typeface="+mj-lt"/>
              <a:buAutoNum type="arabicPeriod"/>
            </a:pPr>
            <a:r>
              <a:rPr lang="en-US" sz="2800" dirty="0"/>
              <a:t>فهم دور وتطبيق البحث بأساليب مختلطة.</a:t>
            </a:r>
          </a:p>
          <a:p>
            <a:pPr algn="r" rtl="1">
              <a:buFont typeface="+mj-lt"/>
              <a:buAutoNum type="arabicPeriod"/>
            </a:pPr>
            <a:r>
              <a:rPr lang="en-US" sz="2800" dirty="0"/>
              <a:t>تعلّم معايير تقييم قيمة نتائج البحث.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58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مقدمة في نماذج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0530" y="2035602"/>
            <a:ext cx="10749220" cy="382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الغرض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تقديم نظرة عامة على عملية البحث.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إرشاد الباحثين من خلال الخيارات المتاحة.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أهمية الأنماط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فهم الأنماط أمر بالغ الأهمية لاتخاذ قرارات بحث مستنيرة.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وعي الأنماط يعزز الاستجابة للوضع والإبداع (باتون، 1988).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9E3ABC-2390-1642-B824-91A39058D4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530" y="2282064"/>
            <a:ext cx="3584584" cy="27044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تعريف أنماط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0530" y="2035602"/>
            <a:ext cx="10749220" cy="411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ثلاثة أنماط رئيسية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الوضعية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ما بعد الوضعية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التفسيرية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الأسس الفلسفية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الوجودية: طبيعة الواقع.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epistemology: فلسفة كيفية معرفتنا بالواقع.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المنهجية: ممارسة كيفية معرفتنا بالواقع.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الأسئلة الرئيسية وحدود النموذج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00139"/>
            <a:ext cx="10749220" cy="4605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ثلاثة أسئلة رئيسية (لينكولن وغوبا، 1985)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السؤال الوجودي: ما هي طبيعة الواقع؟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السؤال الإبستمولوجي: ما هي طبيعة العلاقة بين العارف والمعروف؟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السؤال المنهجي: كيف يمكننا معرفته؟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تحديد حدود النموذج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فهم الإجابات على هذه الأسئلة يساعد في تحديد النموذج.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النماذج توجه منهج البحث والأساليب.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3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البحث الوضعاني - تاريخ موجز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00139"/>
            <a:ext cx="10749220" cy="382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ثلاثة أجيال من المفكرين الوضعانيين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الصياغة الأصلية بواسطة أوغست كونت.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الوضعانية المنطقية المرتبطة بدائرة فيينا.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تطور البوزيتيفية القياسية في منتصف القرن العشرين.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بوزيتيفية أوغست كونت الاجتماعية: فحص الظواهر الاجتماعية كعلم تجريبي.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إميل دوركايم: أول 'عالم اجتماع' يبتكر التحقيق التجريبي في المجتمع.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E216E9D-F894-1CDA-A27E-C008892525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088" y="2101396"/>
            <a:ext cx="2077039" cy="207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البحث البوزيتيفي - تاريخ موجز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81535"/>
            <a:ext cx="7992256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في أوائل القرن التاسع عشر، صاغ كونت البوزيتيفية الاجتماعية.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كان الهدف هو تطبيق تقنيات العلوم الطبيعية على النظرية الاجتماعية والسلوك البشري.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الإيمان بإعادة بناء المعرفة البشرية لبناء مجتمع أفضل (سميث، 1998).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التأكيد على العلم التجريبي بدلاً من الفلسفات اللاهوتية والميتافيزيقية.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كان عمل كونت في الغالب بلاغيًا؛ وقد رائد دوركهايم الأساليب التجريبية.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A22179-9376-A7F1-53A8-E39F4CC52C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2098" y="1700482"/>
            <a:ext cx="2627922" cy="262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93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البوزيتيفية المنطقية ودائرة فيينا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663944"/>
            <a:ext cx="10812720" cy="3628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في عشرينيات القرن العشرين: طور الفلاسفة في فيينا (دائرة فيينا) البوزيتيفية المنطقية.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الأعضاء البارزين: موريز شليك، رودولف كارنه، فيليب فرانك، برتراند راسل.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رفض البوزيتيفية لدى كونت، مفضلًا 'التجريبية المنطقية'.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ركز على البيانات القابلة للتحقق والقابلة للإبطال كمعرفة علمية ذات معنى.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شدد على التحليل الإحصائي والأدلة المادية على التكهنات الميتافيزيقية.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أثر على تقاليد السلوكية مثل شرط بافلوف الكلاسيكي وتكييف سكنر العملي.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2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الأنتولوجيا – الواقعية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863403"/>
            <a:ext cx="10749220" cy="276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يفترض الوضعية وجود واقع موضوعي ومستقل وثابت متاح للاكتشاف والتحليل.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فقط الظواهر القابلة للملاحظة معترف بها؛ يتم رفض الميتافيزيقا بشدة.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توجد الحقائق الاجتماعية بشكل مستقل عن التفاعل البشري، وتعمل وفقًا لقوانينها الخاصة.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تُعتبر ميكانيكا نيوتن قابلة للتطبيق من العالم الطبيعي إلى العالم الاجتماعي.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52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435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الإبستمولوجيا – الموضوعية/الثنائية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863403"/>
            <a:ext cx="10749220" cy="276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العلاقة بين العارف والمعروف هي واحدة من 'المراقب الموضوعي'.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يقف الباحث بعيدًا عن ما يتم ملاحظته ويقدم تقارير عن الواقع المكتشف.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الثنائية: الباحث والموضوع موجودان بشكل مستقل عن بعضهما البعض.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تُظهر الموضوعية من خلال التكرار، مع افتراض الملاحظة دون تأثير.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4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714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المنهجية - تجريبية/تحليلية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9030" y="2720256"/>
            <a:ext cx="10749220" cy="276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يتم تشريح الواقع إلى متغيرات تمثل بناءات نظرية.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يتم التلاعب بالمتغيرات من خلال التجريب لتحديد 'القوانين'.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يبدأ البحث بفرضية، يتم اختبارها بشكل تجريبي من خلال التجارب المنظمة.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تستخدم آليات إحصائية معقدة لتحديد العلاقات والتعميمات الواسعة.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8" y="1008745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الغرض - التنبؤ/التحكم/التفسير/التحقق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863403"/>
            <a:ext cx="10749220" cy="276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تفسر المنهجيات الوضعية كيف تحدث الأشياء لتوقع والتحكم في الأحداث المستقبلية.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تظل إعادة البناء الاجتماعي المستندة إلى أفكار كونت ثابتة في التقاليد الوضعية.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تستخلص التعميمات من الفحوصات المحددة وتطبق بشكل عالمي.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يسعى لإظهار الصلاحية العامة.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69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78238" y="1121025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err="1">
                <a:latin typeface="Alexandria" charset="0"/>
                <a:cs typeface="Alexandria" charset="0"/>
              </a:rPr>
              <a:t>ما بعد الوضعية وأبحاث الأساليب المختلطة - تاريخ موجز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88510"/>
            <a:ext cx="10749220" cy="3278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تَحَاكَى الإيجابية العلوم الطبيعية، ولا سيما الفيزياء.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الانتقال من الفيزياء النيوتونية الصارمة إلى 'اللامبالاة' و'النسبية' (أينشتاين، هايزنبرغ).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يعيق الحتمية الاكتشاف؛ تتطلب الأبحاث الاجتماعية التنقيح (بوبير، 1963).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تطورت الإيجابية القياسية (من الثلاثينيات إلى الستينيات) إلى ما بعد الإيجابية.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1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 err="1">
                <a:latin typeface="Alexandria" charset="0"/>
                <a:cs typeface="Alexandria" charset="0"/>
              </a:rPr>
              <a:t>ظهور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ما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بعد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الإيجابية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88510"/>
            <a:ext cx="10749220" cy="276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نظريات جديدة عن اللامبالاة والاحتمالية (بوبير، 1959-1963).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تقديم 'إبطال' و'واقعية نقدية'.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حقائق اجتماعية موضوعها التفسير.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تُدرك الواقع من خلال الملاحظة التجريبية والنظرية الموجودة.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79C2AD3-EA48-2F0A-6A22-0FEA0EBBAF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80" y="4142071"/>
            <a:ext cx="3725056" cy="200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3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3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البحث بأساليب مختلطة في ما بعد الإيجابية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863403"/>
            <a:ext cx="10749220" cy="276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البحث بأسلوب مختلط كنوع من البحث ما بعد الإيجابي.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نهج عملي يجمع بين المنهجيات الكمية والنوعية.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يتطلب وجود عدة باحثين ذوي كفاءات في أساليب متعددة (دينزين، 2010).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التركيز على الصرامة والموثوقية في الجمع بين الأساليب.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61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الأنطولوجيا - الواقعية النقدية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486555"/>
            <a:ext cx="6547187" cy="341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الحقائق الاجتماعية الموضوعية موجودة بشكل مستقل لكنها تخضع لعدم اليقين والاحتمالية.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توجد علاقات السبب والنتيجة لكنها ليست معروفة بالكامل.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تسبب مشاعر البشر عيوبًا، ومع ذلك فإن الواقع موجود ليتم اكتشافه.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2CD0A92-7484-ED47-DF06-D217AE1EA7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8477" y="2387865"/>
            <a:ext cx="3522233" cy="317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2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الإبستيمولوجيا - الثنائي المعدل/ الموضوعي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1443" y="2483914"/>
            <a:ext cx="5953594" cy="341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يقبل ما بعد الوضعية بأن كل اكتشاف يخضع للتفسير.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مسؤولية الباحث هي إظهار الموضوعية من خلال الصلاحية الخارجية.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الموضوعية تتجلى من خلال القدرة على التحقق من النتائج خارجيًا.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89FD032-5945-87B7-C3EA-5DF86B16E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037" y="2422091"/>
            <a:ext cx="4508292" cy="287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81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8127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المنهجية – تجريبية/تلاعب معدلة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863403"/>
            <a:ext cx="10749220" cy="276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التجريب واختبار الفرضيات مع المتغيرات المحددة.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تقنيات الإحصاء تقيس العلاقات بين المتغيرات.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يتضمن تفسيرات الكيفية التي تسمح للمعرفة السابقة بالتأثير على الإدراكات.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تستخدم أبحاث الطرق المختلطة تصميمًا 'أولياً' مع أوزان متباينة على الجوانب الكيفية والكمية.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4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26956-C5D2-C0CE-BB38-A1C842ACE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390" y="104931"/>
            <a:ext cx="10334984" cy="675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4627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الغرض – التنبؤ/السيطرة/الشرح/التكذيب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391387"/>
            <a:ext cx="10749220" cy="2762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شبيه بالوضعيّة ولكنه يتضمن مفهوم التزوير.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إن دحض وجود ظاهرة هو نتيجة صالحة.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تظل التعميومات حول الظواهر ناتجًا.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يتم قبول الثنوية المنهجية (نوعية وكمية) في البحث ما بعد الوضعي.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8733D09-3A40-B358-03E2-36FA021EC54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8197"/>
          <a:stretch/>
        </p:blipFill>
        <p:spPr>
          <a:xfrm>
            <a:off x="1214179" y="4155650"/>
            <a:ext cx="2305050" cy="181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79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البحث التفسيري - تاريخ موجز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557590"/>
            <a:ext cx="10749220" cy="3278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يتناول التفسير عدة مناهج: 'التفسير التجريبي' و'نظرية النقد'.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انتقاد فيلهلم ديلثي للوضعية هو أن هناك اختلافاً بين فهم الفكر البشري وشرح الطبيعة.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ماكس ويبر من بين مؤيدي التفسير التجريبي، حيث يركز على الدراسات الإثنوغرافية.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بارني غلاسر وأنسلم شتراوس وضعا إجراءات البحث التجريبي التفسيري (1967).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توسع في مختلف المناهج من 1970 حتى منتصف الثمانينيات.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32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الأنطولوجيا - النسبيّة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802472"/>
            <a:ext cx="5544499" cy="3022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الحقائق متعددة، ومُركّبة، وشمولية.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لا توجد حقيقة واحدة محسوسة؛ فقط حقائق معقدة ومتعددة للأفراد.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الواقع 'فردي' ومعتمد على السياق، وليس 'عالمي' (فليك، 2002).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CF7D879-780B-21ED-F6AD-F7C116B7B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9999" y="1844800"/>
            <a:ext cx="4607822" cy="396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88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نظرية المعرفة - تعامل/ذاتي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949447"/>
            <a:ext cx="10749220" cy="2634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المعروف والعالم يؤثران على بعضهما البعض؛ جميع الأوصاف مرتبطة بالزمان والسياق.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من المستحيل فصل السبب عن الأثر؛ الكيانات في حالة تشكيل متزامن (لينكلون وغوبا، 1985).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المعرفة نتاج التفاعل بين المعروف والعالم.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9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687C1E-6FA1-B60A-F17E-F0889E859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3751" y="577654"/>
            <a:ext cx="8724275" cy="593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2518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المنهجية - التفاعل التعاطفي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84452" y="2639487"/>
            <a:ext cx="6623790" cy="3666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النشاط البحثي يُغير الموضوع المدروس (هايزنبرغ، 1958).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البيانات المُجمعة تتأثر بعملية البحث والزمان والسياق.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فهم المعاني وراء تصرفات الأفراد هو أمر أساسي.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المنهجية النوعية: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- تبادل اللهجات، تأويل النصوص، وتحليل السياق.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A0188F-77C7-49CF-5604-9D39949CB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5414" y="2539037"/>
            <a:ext cx="3988281" cy="29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0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الهدف – نقل النتائج بناءً على ملاءمة السياق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398769"/>
            <a:ext cx="10749220" cy="3150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تعتمد قابلية النقل على التشابهات بين السياقات 'المرسلة' و'المستقبلة'.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تتطلب الأحكام المتعلقة بقابلية النقل أوصافًا مفصلة للبيانات في السياق (Erlandson وآخرون، 1993).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البحث مخصص والتعميم بالمعنى التقليدي أمر مستحيل (Dervin، 1997).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94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18793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مناهج تفسيرية وتداعيات عملية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427811"/>
            <a:ext cx="10749220" cy="353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تشمل المناهج التفسيرية الاستفسار البشري، النظرية النقدية، الأنثروبولوجيا، البنيوية، علم الأسلوب الإثنوميتودولوجي، إلخ.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يسعى المفسرون لفهم السياق الكامل على المستويات البيئية الكلية والدقيقة.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يتغير الباحثون والمواضيع بواسطة تجربة البحث؛ المعرفة مرتبطة بالزمن والسياق.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الوضعيون/الوضعيون بعد كمهندسين اجتماعيين، والمفسرون كحكاواتيين، والنقاد كمحفزين للتغيير الاجتماعي.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2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المنهجية الكيفية مقابل المنهجية الكمية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385298"/>
            <a:ext cx="10749220" cy="3666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من المستحيل فحص واقعيات فردية متعددة بعمق باستخدام طرق كمية.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المنهجية الكمية تتعلق بالواقع الموضوعي للحقائق الاجتماعية.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المنهجية النوعية تتعلق بالت constructions الاجتماعية للواقع (غورمان وكلايتون، 2005).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54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النقاء النمطي مقابل الثنائية المنهجية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236195" y="1870175"/>
            <a:ext cx="7130305" cy="3150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لا يوجد إجماع على الحاجة إلى النقاء النمطي في البحث.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الثنائية المنهجية هي دمج المناهج النوعية والكمية.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كلا المنهجتين لهما حدود؛ "كل شيء مقبول" approach.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لذلك، يعد بحث الطرق المدمجة (MMR) دمج المنهجيات لمعالجة أسئلة البحث (دينزين، 2010).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68CB2FF-0F9B-85B6-E1DA-3D9ACBC1CA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15" y="3620562"/>
            <a:ext cx="3687580" cy="233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14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تصميم البحث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503678"/>
            <a:ext cx="10749220" cy="330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يشار إلى مصطلح "التصميم الناشئ"، كما ذكره لينكولن وغوبا (1985)، كنهج مرن ومتأقلم لتصميم البحث يتطور بشكل عضوي مع تقدم الدراسة. يتناقض هذا المفهوم مع التصاميم الثابتة والمحددة مسبقًا.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يتكشف: التصميم يكشف عن نفسه تدريجيًا مع مرور الوقت، بدلاً من أن يكون مخططًا بالكامل من البداية.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يتساقط: العملية تتدفق وتتوسع كالشلال، مما يشير إلى أنه بمجرد فهم جزء من التصميم، يمكن أن يؤدي ذلك إلى مزيد من التطورات.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1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تصميم البحث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803557"/>
            <a:ext cx="10749220" cy="4054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يدور: يتقدم التصميم في حركة دائرية، مما يعني حركة مستمرة وتكيفًا.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يظهر: يصبح التصميم واضحًا أو يأتي إلى الوجود من خلال عملية البحث.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المكونات الرئيسية: مراجعة الأدبيات، الإطار النظري، العمل الميداني، الأداة البشرية، العينة الهادفة، التحليل الاستقرائي، التصميم الناشئ، النظرية المرتكزة، النتائج المتفاوض عليها.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العملية التكرارية: اختيار المشاركين، جمع البيانات، التحليل، بناء نظرية مرتكزة، نقل النتائج.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24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2139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تصميم البحث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951195" y="2051880"/>
            <a:ext cx="6428918" cy="3150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دراسة السلوك في السياق تتطلب الإنسان كأداة.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يجب فهم التعقيدات البشرية والعلاقات الشخصية.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الباحث كأداة يسمح بفهم وتوصيف التعقيدات (مايكت ومورهوس، 1994).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1373C57-DCD2-74AE-319A-976BF2F852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887" y="2821514"/>
            <a:ext cx="4424171" cy="331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0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مثال على التصميم الناشئ في الممارسة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621532"/>
            <a:ext cx="10749220" cy="353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أدت مناقشات مجموعات التركيز إلى طرق بديلة: دفاتر يوميات مكتوبة بخط اليد، قواعد بيانات، ملفات نصية.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ساهمت مشاركة المشاركين في التصميم في تحسين جودة البيانات وتعزيز المشاركة. أصبحوا أصحاب مصلحة في البحث، مما زاد من الجدية.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63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تصميم البحث الكمي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348425"/>
            <a:ext cx="10749220" cy="4310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تصميم خطي، يوفر إطارًا ملموسًا للباحثين الجدد.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يبدأ بإطار نظري تم تأسيسه من مراجعة الأدبيات.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تنشأ الفرضية من الإطار؛ تم تحديد المتغيرات.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 اختيار طريقة البحث المناسبة، تم حساب العينة، وتصميم أدوات جمع البيانات.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جمع البيانات ومعالجتها وتحليلها لدعم أو دحض الفرضية.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تعميمات أو قوانين عامة تم وضعها بناءً على النتائج.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99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البحث باستخدام الأساليب المختلطة (MMR)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418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يجمع بين المنهجيات لمعالجة نفس سؤال البحث.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النهج الشائع هو استطلاع كبير الحجم متبوعًا بدراسة حالة مفصلة.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يُعرف بأنه جمع البيانات وتحليلها ودمج النتائج باستخدام كل من الأساليب النوعية والكمية (تاشاكرّي وكريسويل، 2007).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لا يوجد تصميم واحد؛ هناك العديد من التركيبات الممكنة (تاشاكرّي وتيدلي، 2003).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مجلة بحوث الأساليب المختلطة من سج (2007).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75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معايير تقييم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624616"/>
            <a:ext cx="10749220" cy="3666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تحديد قيمة نتائج البحث أمر أساسي.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تتطلب المنهجيات المختلفة معايير مختلفة لتحديد 'الحقيقة'.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 تطبيق معايير من نموذج بحثي إلى آخر (وولكوت، 1990).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أربعة مفاهيم لتقييم قيمة البحث: 'قيمة الحقيقة'، 'القابلية للتطبيق'، 'الاتساق'، 'الحيادية' (لينكولن وغوبا، 1985).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34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معايير تقييم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720257"/>
            <a:ext cx="10749220" cy="3278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إن تحديد قيمة نتائج البحث أمر ضروري.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تتطلب المنهجيات المختلفة معايير مختلفة لتحديد "الحقيقة".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تجنب تطبيق معايير من نموذج بحثي واحد على آخر (وولكوت، 1990).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74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إرساء الموثوقية في البحث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4780000" cy="3278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المصداقية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قابلية النقل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الاعتمادية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إمكانية التأكيد</a:t>
            </a: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E94386B-A4C4-47E3-9781-1A072A46A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3569" y="2375632"/>
            <a:ext cx="5259371" cy="353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8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المصداقية في البحث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5086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تُظهرها المشاركة المستمرة، والملاحظة الثابتة، وتثليث التقنيات، والتبادل بين الأقران، وفحوص الأعضاء.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التثليث: تقنيات جمع البيانات المتعددة تعوض عن قيود التقنيات الفردية (دينزين، 1978).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'الموضوعية الذاتية': التعرف على الذاتية والتعويض عنها في الدراسات النوعية (ميلون، 1990).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0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القابلية للتحويل في البحث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4698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الهدف هو السماح بقابلية تحويل النتائج بدلاً من التعميم الكلي.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تقديم أوصاف تفصيلية للبيانات في السياق للحكم على إمكانية النقل (إيرلاندسون وآخرون، 1993).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تكون الأبحاث خاصة فقط؛ التعميم بالمعنى العلمي التقليدي مستحيل (ديرفين، 1997).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58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موثوقية في البحث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4310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 تأسيسه من خلال "تدقيق استفساري" مع مدقق خارجي.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 الاحتفاظ بأثر التدقيق ومجلة البحث من قبل الباحث.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يضمن ظهور الإنشاءات مباشرة من البيانات، مؤكداً نتائج البحث (هالبرن، 1983).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0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قابلية التأكيد في البحث النوعي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152729"/>
            <a:ext cx="10749220" cy="4698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من الضروري الحد من تحيز المحقق.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يضمن أن النتائج يمكن تتبعها إلى البيانات الخام، دون تأثر برؤية الملاحظ (شاردماز، 1995).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'الموضوعية' تصبح أكثر صعوبة في الدفاع عنها في البحث النوعي ما بعد الوضعية (لازار، 1998).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4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55514"/>
            <a:ext cx="10749220" cy="46371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6765" y="1132294"/>
            <a:ext cx="873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latin typeface="Alexandria" charset="0"/>
                <a:cs typeface="Alexandria" charset="0"/>
              </a:rPr>
              <a:t>إمكانية التحقق في البحث الكمي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1390" y="2047799"/>
            <a:ext cx="10749220" cy="4310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يعتمد على 'الصلاحية، والموثوقية، والقابلية للتعميم' (جانسيك، 1994).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الصلاحية الداخلية: توضح العلاقة السببية بين المتغيرات.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الصلحية الخارجية: يتم تعميم النتائج على السياق الأوسع.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الموثوقية: استقرار نتائج البحث مع مرور الوقت وعبر المواقع.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تمثيل العينة وفحص إحصائي للاحتمالية.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4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شكراً</a:t>
            </a:r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لك</a:t>
            </a:r>
            <a:r>
              <a:rPr lang="ar-EG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2325</Words>
  <Application>Microsoft Office PowerPoint</Application>
  <PresentationFormat>Widescreen</PresentationFormat>
  <Paragraphs>380</Paragraphs>
  <Slides>44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Rageh</cp:lastModifiedBy>
  <cp:revision>112</cp:revision>
  <dcterms:created xsi:type="dcterms:W3CDTF">2023-04-29T09:08:00Z</dcterms:created>
  <dcterms:modified xsi:type="dcterms:W3CDTF">2026-02-14T20:44:54Z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