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3" r:id="rId5"/>
    <p:sldId id="276" r:id="rId6"/>
    <p:sldId id="484" r:id="rId7"/>
    <p:sldId id="527" r:id="rId8"/>
    <p:sldId id="485" r:id="rId9"/>
    <p:sldId id="488" r:id="rId10"/>
    <p:sldId id="669" r:id="rId11"/>
    <p:sldId id="486" r:id="rId12"/>
    <p:sldId id="659" r:id="rId13"/>
    <p:sldId id="597" r:id="rId14"/>
    <p:sldId id="489" r:id="rId15"/>
    <p:sldId id="627" r:id="rId16"/>
    <p:sldId id="668" r:id="rId17"/>
    <p:sldId id="572" r:id="rId18"/>
    <p:sldId id="628" r:id="rId19"/>
    <p:sldId id="629" r:id="rId20"/>
    <p:sldId id="630" r:id="rId21"/>
    <p:sldId id="631" r:id="rId22"/>
    <p:sldId id="660" r:id="rId23"/>
    <p:sldId id="600" r:id="rId24"/>
    <p:sldId id="632" r:id="rId25"/>
    <p:sldId id="633" r:id="rId26"/>
    <p:sldId id="634" r:id="rId27"/>
    <p:sldId id="635" r:id="rId28"/>
    <p:sldId id="636" r:id="rId29"/>
    <p:sldId id="661" r:id="rId30"/>
    <p:sldId id="573" r:id="rId31"/>
    <p:sldId id="637" r:id="rId32"/>
    <p:sldId id="638" r:id="rId33"/>
    <p:sldId id="639" r:id="rId34"/>
    <p:sldId id="640" r:id="rId35"/>
    <p:sldId id="662" r:id="rId36"/>
    <p:sldId id="641" r:id="rId37"/>
    <p:sldId id="663" r:id="rId38"/>
    <p:sldId id="664" r:id="rId39"/>
    <p:sldId id="667" r:id="rId40"/>
    <p:sldId id="665" r:id="rId41"/>
    <p:sldId id="666" r:id="rId42"/>
    <p:sldId id="55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276"/>
            <p14:sldId id="484"/>
            <p14:sldId id="527"/>
            <p14:sldId id="485"/>
            <p14:sldId id="488"/>
            <p14:sldId id="669"/>
            <p14:sldId id="486"/>
            <p14:sldId id="659"/>
            <p14:sldId id="597"/>
            <p14:sldId id="489"/>
            <p14:sldId id="627"/>
            <p14:sldId id="668"/>
            <p14:sldId id="572"/>
            <p14:sldId id="628"/>
            <p14:sldId id="629"/>
            <p14:sldId id="630"/>
            <p14:sldId id="631"/>
            <p14:sldId id="660"/>
            <p14:sldId id="600"/>
            <p14:sldId id="632"/>
            <p14:sldId id="633"/>
            <p14:sldId id="634"/>
            <p14:sldId id="635"/>
            <p14:sldId id="636"/>
            <p14:sldId id="661"/>
            <p14:sldId id="573"/>
            <p14:sldId id="637"/>
            <p14:sldId id="638"/>
            <p14:sldId id="639"/>
            <p14:sldId id="640"/>
            <p14:sldId id="662"/>
            <p14:sldId id="641"/>
            <p14:sldId id="663"/>
            <p14:sldId id="664"/>
            <p14:sldId id="667"/>
            <p14:sldId id="665"/>
            <p14:sldId id="666"/>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2D3956"/>
    <a:srgbClr val="00AEEF"/>
    <a:srgbClr val="FFD200"/>
    <a:srgbClr val="203E5F"/>
    <a:srgbClr val="F58221"/>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83894" autoAdjust="0"/>
  </p:normalViewPr>
  <p:slideViewPr>
    <p:cSldViewPr snapToGrid="0">
      <p:cViewPr varScale="1">
        <p:scale>
          <a:sx n="54" d="100"/>
          <a:sy n="54" d="100"/>
        </p:scale>
        <p:origin x="126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80714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78466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71069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BC7E2-12B2-2662-EE76-A22C25B1EE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6E174B-8D21-6F12-2936-C533176A34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99A27E-3171-7C34-07DA-C44CB7A7B6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817F37-3288-FB1C-6CC8-65A33E2B007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310119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9A936-5344-623B-4B92-786143BB2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26E803-2349-BF03-2742-25233BC755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350E65-5D9A-A838-F8B4-89DF2573F3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F9289D-BFD9-DC9B-F51C-BB9CEF4251D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637631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245257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DDB70-3638-E38F-9641-9B440D4E4C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302C11-8371-8B4F-FD61-48D5A06714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CB7063-11A6-8849-86A4-B1775F1C96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E967D9-DABC-31C6-874D-3F4D80A7CE16}"/>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60621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186E7-9B6E-5F7A-BE58-C8AE510DAD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2B4C1B-ED96-2F0E-57BB-C57220438C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211F9E-2BD3-B698-AA08-92C8A36E0A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91002A-8409-3A59-B9EB-BF5A2F6E913D}"/>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04172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9A936-5344-623B-4B92-786143BB2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26E803-2349-BF03-2742-25233BC755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350E65-5D9A-A838-F8B4-89DF2573F3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F9289D-BFD9-DC9B-F51C-BB9CEF4251D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637631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E31A5-5723-FBD0-A2F8-965CF2E322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630C76-26FD-A7C2-4AF9-41A29CF32B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1EC88-65B6-6902-D32D-734341ABD7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732B7B-57BF-8886-9930-4EC3A3F3F8B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30484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B8819-D3CE-FD89-2FE2-5CE5885CC0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A9D6FA-DDEE-3A4C-BC35-213EA81BC8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8D309C-6F9E-8F3C-A3FA-C7E22E33B0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1AEECB-E34E-4E43-84FB-11FDEB42172B}"/>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041957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CC341-87E4-D3FC-7E97-C525847FFA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F284D6-10CB-008F-E104-3AB9352C6C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39BEEF-B0BB-DABA-DBDF-8AFF1FDC49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45CABA-DF29-01A1-67BD-39955BEEC770}"/>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776002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CFB4D-4FBB-874D-FBEC-74F35B81F3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0FB661-3110-20EC-7C22-EA3B194DD3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67CB82-727B-EAB4-28B0-FFC970D6C3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AF4AC3-A666-849D-6CF9-4E16C2E4F8B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786992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AC4A2-4081-190E-AC07-4E45CA2909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94AD1-D814-0FAA-BEE3-4B3547AD2E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F3AE71-A8FE-F348-A94B-351A86B093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C825E7-89CA-6D5A-90B6-42F9B6AC819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490853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AA9AE-60A9-9D60-4A49-F303546B9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9653C9-B4B3-1221-A55A-55C6826693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860F43-CDAC-AC87-DEE2-456077BAD3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1279E2-AC6B-1C79-A622-AE57606E42D4}"/>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73527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28A93-BC55-0119-1875-6BC7487F6A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01CE1-E8E4-822B-B242-FB0E0EC5AD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37DD1F-70F2-D50F-FA36-3D9CC767B6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4583C2-9048-77C5-C2D7-447EC6A0B75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18523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653A1-18EB-5380-CFF1-B738331229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6B2ECD-316C-C270-3CA5-8ADD3E2A0C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BC74B4-E196-085F-5651-8E91ED7217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FB9346-D322-A019-0C9B-93C44F5CED9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33095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3CCA80-D5E5-6C2D-4DDD-267AAEBCDA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016562-61C0-586D-B668-CB0E5A06E9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B38E0A-86AB-0F02-3F2B-56339C34D4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7315EB-D3B0-7380-8B58-D756201372E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02933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7DBC42-293B-EEB8-67A1-56B2FC514E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915C11-51BA-169B-0C33-049D6F716A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AD8250-03FC-6A0B-7689-05EE1AED2A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2CD09A-BB8A-B6CE-DC13-67D291462B46}"/>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864528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F10A8-C37B-535B-24FC-C44EDF1370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89AAA1-6D67-9F84-C006-8DADCDE88F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366F73-189D-768A-D10C-B6227454FA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0EFED0-6CE7-5515-75A1-3704D194C1DD}"/>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871502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81AF0-E0E8-7619-6E89-6656BC6644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C92814-D4B9-F5A6-338E-99484B3560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C92807-F56D-EC7F-E703-2ACAEF4B77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BFBA19-B957-3516-3EBB-302A1B8AEA3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132016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10328-204E-6F01-54C9-FEA3189373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DBCFBD-4AD6-B51F-1BE1-44D6F2213C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9FE30F-CC16-90FB-44C9-585176BF78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2CA893-4E3B-067F-46EF-FE76F9997786}"/>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675737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A5B4F-7C2E-1C7B-C001-E2DBFA80F3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A8B8A6-A383-93F2-D16B-5623D06DF7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0E28D0-7D0A-747B-3F80-FF9960A333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FAB73A-85C1-3717-D2C2-F0B957C2C50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9855184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6B514-1170-44D5-79D7-1DBE03017A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381EB4-A1BB-2BC1-9C00-9AE1A9BF95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41185B-841D-01D4-9B72-31DEDD4F1D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0BED8B-AF43-D832-DDEB-994B94DFBC32}"/>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950263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A490B-9AB0-E4A1-5B2D-20DE43052E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D1EDE7-5115-84CD-84C0-2B239A0F4A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49D31A-ABBA-9FF1-D1AD-6F4A3BAC97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4C1E66-95EC-0175-9A21-55ECD18862CF}"/>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675098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833A5-EE5A-B350-7BB8-E1114B8DA0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49DCA7-52A1-5D7E-F758-2106776044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826664-4D80-6D3E-3FDD-4087947C87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183646-4CBF-B60C-5081-3B57C81B484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9626350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BD95B-E43A-799D-F7A0-F7BF155F60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73920A-D20D-460B-4B4E-1FD9049440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9D18EB-62ED-27FC-F05E-91D73C1398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61FDE2-C061-11BE-FBF9-5F721C3C506B}"/>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680372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7AF2E-7012-5B53-7FDF-8E6756826E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478DF6-140B-CFBC-B3DB-22D8AD4934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9AA4E4-6A7A-0865-AC3E-31C274213A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D3BD36-A8A7-B32F-C0D2-FAFE83180729}"/>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85025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8424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3.jp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45.jpg"/><Relationship Id="rId4" Type="http://schemas.openxmlformats.org/officeDocument/2006/relationships/image" Target="../media/image44.jpg"/></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6.png"/></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50.png"/></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53.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54.png"/></Relationships>
</file>

<file path=ppt/slides/_rels/slide3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56.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5.xml"/><Relationship Id="rId5" Type="http://schemas.openxmlformats.org/officeDocument/2006/relationships/image" Target="../media/image60.png"/><Relationship Id="rId4" Type="http://schemas.openxmlformats.org/officeDocument/2006/relationships/image" Target="../media/image5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32424" y="4027144"/>
            <a:ext cx="5216525" cy="523220"/>
          </a:xfrm>
          <a:prstGeom prst="rect">
            <a:avLst/>
          </a:prstGeom>
          <a:noFill/>
        </p:spPr>
        <p:txBody>
          <a:bodyPr wrap="square" rtlCol="0">
            <a:spAutoFit/>
          </a:bodyPr>
          <a:lstStyle/>
          <a:p>
            <a:r>
              <a:rPr lang="ar-EG" sz="2800" b="1" dirty="0">
                <a:solidFill>
                  <a:srgbClr val="0070C0"/>
                </a:solidFill>
              </a:rPr>
              <a:t>د/ شيرين فاروق ربيع</a:t>
            </a:r>
            <a:endParaRPr lang="en-US" sz="2800" b="1" dirty="0">
              <a:solidFill>
                <a:srgbClr val="0070C0"/>
              </a:solidFill>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الثامنة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61665"/>
          </a:xfrm>
          <a:prstGeom prst="rect">
            <a:avLst/>
          </a:prstGeom>
          <a:noFill/>
        </p:spPr>
        <p:txBody>
          <a:bodyPr wrap="square" rtlCol="0">
            <a:spAutoFit/>
          </a:bodyPr>
          <a:lstStyle/>
          <a:p>
            <a:pPr algn="ctr" rtl="1" fontAlgn="base"/>
            <a:r>
              <a:rPr lang="ar-EG" sz="2400" b="1" dirty="0">
                <a:solidFill>
                  <a:srgbClr val="0070C0"/>
                </a:solidFill>
                <a:latin typeface="Times New Roman" panose="02020603050405020304" pitchFamily="18" charset="0"/>
                <a:cs typeface="Alexandria" charset="0"/>
              </a:rPr>
              <a:t>كلية الإعلام والتسويق الرقمي </a:t>
            </a:r>
            <a:r>
              <a:rPr lang="ar-EG" sz="2400" b="1" dirty="0">
                <a:solidFill>
                  <a:srgbClr val="0070C0"/>
                </a:solidFill>
                <a:latin typeface="Alexandria" charset="0"/>
                <a:cs typeface="Alexandria" charset="0"/>
              </a:rPr>
              <a:t>      </a:t>
            </a:r>
            <a:r>
              <a:rPr lang="ar-SA" sz="2400" b="1" dirty="0">
                <a:solidFill>
                  <a:srgbClr val="0070C0"/>
                </a:solidFill>
                <a:effectLst/>
                <a:latin typeface="Times New Roman" panose="02020603050405020304" pitchFamily="18" charset="0"/>
                <a:ea typeface="Times New Roman" panose="02020603050405020304" pitchFamily="18" charset="0"/>
              </a:rPr>
              <a:t> </a:t>
            </a:r>
            <a:endParaRPr lang="ar-EG" sz="24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89" y="1525843"/>
            <a:ext cx="5216525" cy="2154436"/>
          </a:xfrm>
          <a:prstGeom prst="rect">
            <a:avLst/>
          </a:prstGeom>
          <a:noFill/>
        </p:spPr>
        <p:txBody>
          <a:bodyPr wrap="square" rtlCol="0">
            <a:spAutoFit/>
          </a:bodyPr>
          <a:lstStyle/>
          <a:p>
            <a:pPr algn="ctr">
              <a:lnSpc>
                <a:spcPct val="150000"/>
              </a:lnSpc>
            </a:pPr>
            <a:r>
              <a:rPr lang="ar-EG" sz="3600" b="1" dirty="0">
                <a:solidFill>
                  <a:srgbClr val="002060"/>
                </a:solidFill>
                <a:latin typeface="Alexandria" charset="0"/>
              </a:rPr>
              <a:t>مقرر: نظريات الاتصال الإعلامي </a:t>
            </a:r>
            <a:endParaRPr lang="en-US" sz="3600" b="1" dirty="0">
              <a:solidFill>
                <a:srgbClr val="002060"/>
              </a:solidFill>
              <a:latin typeface="Alexandria" charset="0"/>
            </a:endParaRPr>
          </a:p>
          <a:p>
            <a:pPr algn="ct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endParaRPr kumimoji="0" lang="ar-EG"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endPar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4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5372" y="0"/>
            <a:ext cx="7921256" cy="120032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 </a:t>
            </a:r>
          </a:p>
          <a:p>
            <a:pPr algn="ctr" rtl="1"/>
            <a:r>
              <a:rPr lang="ar-EG" sz="2400" b="1" kern="0" dirty="0">
                <a:solidFill>
                  <a:schemeClr val="bg1"/>
                </a:solidFill>
                <a:latin typeface="Calibri" panose="020F0502020204030204" pitchFamily="34" charset="0"/>
                <a:cs typeface="Calibri" panose="020F0502020204030204" pitchFamily="34" charset="0"/>
              </a:rPr>
              <a:t>📚 </a:t>
            </a:r>
            <a:r>
              <a:rPr lang="ar-EG" sz="2400" b="1" dirty="0">
                <a:solidFill>
                  <a:schemeClr val="bg1"/>
                </a:solidFill>
                <a:latin typeface="Calibri" panose="020F0502020204030204" pitchFamily="34" charset="0"/>
                <a:cs typeface="Calibri" panose="020F0502020204030204" pitchFamily="34" charset="0"/>
              </a:rPr>
              <a:t>تذكير بالمحاضرة السابقة </a:t>
            </a:r>
            <a:r>
              <a:rPr lang="ar-EG" sz="2400" b="1" dirty="0">
                <a:solidFill>
                  <a:schemeClr val="bg1"/>
                </a:solidFill>
                <a:latin typeface="Simplified Arabic" panose="02020603050405020304" pitchFamily="18" charset="-78"/>
                <a:cs typeface="Simplified Arabic" panose="02020603050405020304" pitchFamily="18" charset="-78"/>
              </a:rPr>
              <a:t>(7)</a:t>
            </a: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71797" y="0"/>
            <a:ext cx="1743367" cy="1181593"/>
          </a:xfrm>
          <a:prstGeom prst="rect">
            <a:avLst/>
          </a:prstGeom>
        </p:spPr>
      </p:pic>
      <p:pic>
        <p:nvPicPr>
          <p:cNvPr id="4" name="Picture 3">
            <a:extLst>
              <a:ext uri="{FF2B5EF4-FFF2-40B4-BE49-F238E27FC236}">
                <a16:creationId xmlns:a16="http://schemas.microsoft.com/office/drawing/2014/main" id="{924FEA99-61B6-1052-3507-175475F81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366865"/>
            <a:ext cx="3853792" cy="36970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7AC4BCDF-1FEC-F6F2-E6D0-7AD8DC6CC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836" y="203261"/>
            <a:ext cx="1692515" cy="1208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7E3736AB-5427-91CB-E64D-C53EC710BF8A}"/>
              </a:ext>
            </a:extLst>
          </p:cNvPr>
          <p:cNvSpPr txBox="1"/>
          <p:nvPr/>
        </p:nvSpPr>
        <p:spPr>
          <a:xfrm>
            <a:off x="176836" y="1520682"/>
            <a:ext cx="11723236" cy="490199"/>
          </a:xfrm>
          <a:prstGeom prst="rect">
            <a:avLst/>
          </a:prstGeom>
          <a:noFill/>
        </p:spPr>
        <p:txBody>
          <a:bodyPr wrap="square" rtlCol="0">
            <a:spAutoFit/>
          </a:bodyPr>
          <a:lstStyle/>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فى المحاضرة السابقة رقم  </a:t>
            </a:r>
            <a:r>
              <a:rPr lang="ar-EG" sz="2400" b="1" dirty="0">
                <a:solidFill>
                  <a:srgbClr val="002060"/>
                </a:solidFill>
                <a:latin typeface="Calibri" panose="020F0502020204030204" pitchFamily="34" charset="0"/>
                <a:cs typeface="+mj-cs"/>
              </a:rPr>
              <a:t>(7) </a:t>
            </a:r>
            <a:r>
              <a:rPr lang="ar-EG" sz="2400" b="1" dirty="0">
                <a:solidFill>
                  <a:srgbClr val="002060"/>
                </a:solidFill>
                <a:latin typeface="Calibri" panose="020F0502020204030204" pitchFamily="34" charset="0"/>
                <a:cs typeface="Calibri" panose="020F0502020204030204" pitchFamily="34" charset="0"/>
              </a:rPr>
              <a:t>تحدثنا حول :</a:t>
            </a:r>
          </a:p>
        </p:txBody>
      </p:sp>
      <p:sp>
        <p:nvSpPr>
          <p:cNvPr id="6" name="TextBox 5">
            <a:extLst>
              <a:ext uri="{FF2B5EF4-FFF2-40B4-BE49-F238E27FC236}">
                <a16:creationId xmlns:a16="http://schemas.microsoft.com/office/drawing/2014/main" id="{8BA275B9-F91E-7DCD-C26B-D191706B9473}"/>
              </a:ext>
            </a:extLst>
          </p:cNvPr>
          <p:cNvSpPr txBox="1"/>
          <p:nvPr/>
        </p:nvSpPr>
        <p:spPr>
          <a:xfrm>
            <a:off x="4323853" y="2348129"/>
            <a:ext cx="7633765" cy="3523016"/>
          </a:xfrm>
          <a:prstGeom prst="rect">
            <a:avLst/>
          </a:prstGeom>
          <a:noFill/>
        </p:spPr>
        <p:txBody>
          <a:bodyPr wrap="square" rtlCol="0">
            <a:spAutoFit/>
          </a:bodyPr>
          <a:lstStyle/>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1. </a:t>
            </a:r>
            <a:r>
              <a:rPr lang="ar-EG" sz="2400" dirty="0">
                <a:solidFill>
                  <a:srgbClr val="00194C"/>
                </a:solidFill>
                <a:latin typeface="Calibri" panose="020F0502020204030204" pitchFamily="34" charset="0"/>
                <a:cs typeface="Calibri" panose="020F0502020204030204" pitchFamily="34" charset="0"/>
              </a:rPr>
              <a:t>التعرف على نظرية ( </a:t>
            </a:r>
            <a:r>
              <a:rPr lang="ar-EG" sz="2400" b="1" dirty="0">
                <a:solidFill>
                  <a:srgbClr val="00194C"/>
                </a:solidFill>
                <a:latin typeface="Calibri" panose="020F0502020204030204" pitchFamily="34" charset="0"/>
                <a:cs typeface="Calibri" panose="020F0502020204030204" pitchFamily="34" charset="0"/>
              </a:rPr>
              <a:t>دوامة الصمت</a:t>
            </a:r>
            <a:r>
              <a:rPr lang="ar-EG" sz="2400" dirty="0">
                <a:solidFill>
                  <a:srgbClr val="00194C"/>
                </a:solidFill>
                <a:latin typeface="Calibri" panose="020F0502020204030204" pitchFamily="34" charset="0"/>
                <a:cs typeface="Calibri" panose="020F0502020204030204" pitchFamily="34" charset="0"/>
              </a:rPr>
              <a:t>) ومعرفة النشأة التاريخية لها.</a:t>
            </a:r>
          </a:p>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2</a:t>
            </a:r>
            <a:r>
              <a:rPr lang="ar-EG" sz="2400" dirty="0">
                <a:solidFill>
                  <a:srgbClr val="00194C"/>
                </a:solidFill>
                <a:latin typeface="Calibri" panose="020F0502020204030204" pitchFamily="34" charset="0"/>
                <a:cs typeface="Calibri" panose="020F0502020204030204" pitchFamily="34" charset="0"/>
              </a:rPr>
              <a:t>. معرفة فروض نظرية دوامة الصمت في نسختها الأصلية، وأهم تطبيقاتها فى الإعلام الرقمي.</a:t>
            </a:r>
          </a:p>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3</a:t>
            </a:r>
            <a:r>
              <a:rPr lang="ar-EG" sz="2400" dirty="0">
                <a:solidFill>
                  <a:srgbClr val="00194C"/>
                </a:solidFill>
                <a:latin typeface="Calibri" panose="020F0502020204030204" pitchFamily="34" charset="0"/>
                <a:cs typeface="Calibri" panose="020F0502020204030204" pitchFamily="34" charset="0"/>
              </a:rPr>
              <a:t>. توضيح أبرز الانتقادات التي وُجهت لنظرية دوامة الصمت.</a:t>
            </a:r>
          </a:p>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4</a:t>
            </a:r>
            <a:r>
              <a:rPr lang="ar-EG" sz="2400" dirty="0">
                <a:solidFill>
                  <a:srgbClr val="00194C"/>
                </a:solidFill>
                <a:latin typeface="Calibri" panose="020F0502020204030204" pitchFamily="34" charset="0"/>
                <a:cs typeface="Calibri" panose="020F0502020204030204" pitchFamily="34" charset="0"/>
              </a:rPr>
              <a:t>. تناولنا تطورات نظرية دوامة الصمت في البيئة الرقمية، وتطبيقات عليها.</a:t>
            </a:r>
          </a:p>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5</a:t>
            </a:r>
            <a:r>
              <a:rPr lang="ar-EG" sz="2400" dirty="0">
                <a:solidFill>
                  <a:srgbClr val="00194C"/>
                </a:solidFill>
                <a:latin typeface="Calibri" panose="020F0502020204030204" pitchFamily="34" charset="0"/>
                <a:cs typeface="Calibri" panose="020F0502020204030204" pitchFamily="34" charset="0"/>
              </a:rPr>
              <a:t>.  ناقشنا نقد وتحليل لمدى صلاحية النظرية في ظل السياق العربي</a:t>
            </a:r>
          </a:p>
          <a:p>
            <a:pPr algn="just" rtl="1">
              <a:spcAft>
                <a:spcPts val="800"/>
              </a:spcAft>
            </a:pPr>
            <a:endParaRPr lang="ar-EG" sz="2400" b="1" dirty="0">
              <a:solidFill>
                <a:srgbClr val="002060"/>
              </a:solidFill>
              <a:latin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138223"/>
            <a:ext cx="12663753" cy="611851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293395" cy="4206468"/>
          </a:xfrm>
        </p:spPr>
      </p:pic>
      <p:sp>
        <p:nvSpPr>
          <p:cNvPr id="9" name="TextBox 8"/>
          <p:cNvSpPr txBox="1"/>
          <p:nvPr/>
        </p:nvSpPr>
        <p:spPr>
          <a:xfrm>
            <a:off x="6396949" y="3104329"/>
            <a:ext cx="2411238" cy="523220"/>
          </a:xfrm>
          <a:prstGeom prst="rect">
            <a:avLst/>
          </a:prstGeom>
          <a:noFill/>
        </p:spPr>
        <p:txBody>
          <a:bodyPr wrap="none" rtlCol="0">
            <a:spAutoFit/>
          </a:bodyPr>
          <a:lstStyle/>
          <a:p>
            <a:r>
              <a:rPr lang="ar-EG" sz="2800" b="1" dirty="0">
                <a:solidFill>
                  <a:srgbClr val="002060"/>
                </a:solidFill>
                <a:latin typeface="Alexandria" charset="0"/>
                <a:cs typeface="Alexandria" charset="0"/>
              </a:rPr>
              <a:t>   </a:t>
            </a:r>
            <a:r>
              <a:rPr lang="ar-EG" sz="2800" b="1" dirty="0">
                <a:solidFill>
                  <a:srgbClr val="002060"/>
                </a:solidFill>
                <a:latin typeface="Times New Roman" panose="02020603050405020304" pitchFamily="18" charset="0"/>
                <a:cs typeface="Times New Roman" panose="02020603050405020304" pitchFamily="18" charset="0"/>
              </a:rPr>
              <a:t>محاضرة رقم </a:t>
            </a:r>
            <a:r>
              <a:rPr lang="ar-EG" sz="2800" b="1" dirty="0">
                <a:solidFill>
                  <a:srgbClr val="002060"/>
                </a:solidFill>
                <a:latin typeface="Simplified Arabic" panose="02020603050405020304" pitchFamily="18" charset="-78"/>
                <a:cs typeface="Simplified Arabic" panose="02020603050405020304" pitchFamily="18" charset="-78"/>
              </a:rPr>
              <a:t>(8)</a:t>
            </a:r>
          </a:p>
        </p:txBody>
      </p:sp>
      <p:sp>
        <p:nvSpPr>
          <p:cNvPr id="12" name="TextBox 11"/>
          <p:cNvSpPr txBox="1"/>
          <p:nvPr/>
        </p:nvSpPr>
        <p:spPr>
          <a:xfrm>
            <a:off x="2099873" y="597964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p:cNvSpPr txBox="1"/>
          <p:nvPr/>
        </p:nvSpPr>
        <p:spPr>
          <a:xfrm>
            <a:off x="448552" y="5980291"/>
            <a:ext cx="4886463" cy="46037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8619" y="-559100"/>
            <a:ext cx="2305141" cy="1660991"/>
          </a:xfrm>
          <a:prstGeom prst="rect">
            <a:avLst/>
          </a:prstGeom>
        </p:spPr>
      </p:pic>
      <p:sp>
        <p:nvSpPr>
          <p:cNvPr id="7" name="Rectangle: Rounded Corners 6">
            <a:extLst>
              <a:ext uri="{FF2B5EF4-FFF2-40B4-BE49-F238E27FC236}">
                <a16:creationId xmlns:a16="http://schemas.microsoft.com/office/drawing/2014/main" id="{78FBA80C-73A3-3E76-5998-E315C987D6ED}"/>
              </a:ext>
            </a:extLst>
          </p:cNvPr>
          <p:cNvSpPr/>
          <p:nvPr/>
        </p:nvSpPr>
        <p:spPr>
          <a:xfrm>
            <a:off x="6507760" y="4932133"/>
            <a:ext cx="4018736"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b="1"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AA44C96-81CC-FB05-DD33-FFAC942149F9}"/>
              </a:ext>
            </a:extLst>
          </p:cNvPr>
          <p:cNvSpPr/>
          <p:nvPr/>
        </p:nvSpPr>
        <p:spPr>
          <a:xfrm>
            <a:off x="3182189" y="3753671"/>
            <a:ext cx="9421571" cy="96802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endParaRPr lang="en-US" sz="2400" b="1" kern="10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B5CF1245-80A1-B33E-ED44-B9B14DFC91E8}"/>
              </a:ext>
            </a:extLst>
          </p:cNvPr>
          <p:cNvSpPr txBox="1"/>
          <p:nvPr/>
        </p:nvSpPr>
        <p:spPr>
          <a:xfrm>
            <a:off x="2441021" y="3964623"/>
            <a:ext cx="10323094" cy="830997"/>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نظرية الغرس الثقافي وتحوّلات تشكيل الإدراك في الإعلام التقليدي والرقمي</a:t>
            </a:r>
            <a:endParaRPr lang="en-US" sz="2400" b="1" dirty="0">
              <a:solidFill>
                <a:schemeClr val="bg1"/>
              </a:solidFill>
              <a:latin typeface="Calibri" panose="020F0502020204030204" pitchFamily="34" charset="0"/>
              <a:cs typeface="Calibri" panose="020F0502020204030204" pitchFamily="34" charset="0"/>
            </a:endParaRPr>
          </a:p>
          <a:p>
            <a:pPr algn="ctr" rtl="1"/>
            <a:endParaRPr lang="ar-EG" sz="2400" b="1" kern="0" dirty="0">
              <a:solidFill>
                <a:schemeClr val="bg1"/>
              </a:solidFill>
              <a:latin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62C1C-EE5C-78EB-4D8E-6AA309D7AB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CCC706A-C0B3-3268-7644-1E01B549C6FB}"/>
              </a:ext>
            </a:extLst>
          </p:cNvPr>
          <p:cNvSpPr txBox="1"/>
          <p:nvPr/>
        </p:nvSpPr>
        <p:spPr>
          <a:xfrm>
            <a:off x="2325422" y="148682"/>
            <a:ext cx="7921256" cy="707886"/>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700" b="1" dirty="0">
                <a:solidFill>
                  <a:schemeClr val="bg1"/>
                </a:solidFill>
                <a:latin typeface="Alexandria" charset="0"/>
                <a:cs typeface="Alexandria" charset="0"/>
              </a:rPr>
              <a:t> </a:t>
            </a:r>
          </a:p>
          <a:p>
            <a:pPr algn="ctr" rtl="1"/>
            <a:r>
              <a:rPr lang="ar-EG" sz="3200" b="1" kern="0" dirty="0">
                <a:solidFill>
                  <a:schemeClr val="bg1"/>
                </a:solidFill>
                <a:latin typeface="Calibri" panose="020F0502020204030204" pitchFamily="34" charset="0"/>
                <a:cs typeface="Calibri" panose="020F0502020204030204" pitchFamily="34" charset="0"/>
              </a:rPr>
              <a:t>📚 </a:t>
            </a:r>
            <a:r>
              <a:rPr lang="ar-EG" sz="2800" b="1" dirty="0">
                <a:solidFill>
                  <a:schemeClr val="bg1"/>
                </a:solidFill>
                <a:latin typeface="Calibri" panose="020F0502020204030204" pitchFamily="34" charset="0"/>
                <a:cs typeface="Calibri" panose="020F0502020204030204" pitchFamily="34" charset="0"/>
              </a:rPr>
              <a:t>أهداف المحاضرة الثامنة</a:t>
            </a:r>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a:extLst>
              <a:ext uri="{FF2B5EF4-FFF2-40B4-BE49-F238E27FC236}">
                <a16:creationId xmlns:a16="http://schemas.microsoft.com/office/drawing/2014/main" id="{36D826EA-757E-813D-80EB-3E21D87CF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323"/>
            <a:ext cx="1917262" cy="1032371"/>
          </a:xfrm>
          <a:prstGeom prst="rect">
            <a:avLst/>
          </a:prstGeom>
        </p:spPr>
      </p:pic>
      <p:pic>
        <p:nvPicPr>
          <p:cNvPr id="4" name="Picture 3">
            <a:extLst>
              <a:ext uri="{FF2B5EF4-FFF2-40B4-BE49-F238E27FC236}">
                <a16:creationId xmlns:a16="http://schemas.microsoft.com/office/drawing/2014/main" id="{39669B62-467C-E599-E080-989467F08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83" y="1845557"/>
            <a:ext cx="4268878" cy="4231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F76911F0-ACBF-2AAB-18D7-D6648C8A45C6}"/>
              </a:ext>
            </a:extLst>
          </p:cNvPr>
          <p:cNvSpPr txBox="1"/>
          <p:nvPr/>
        </p:nvSpPr>
        <p:spPr>
          <a:xfrm>
            <a:off x="3077645" y="1005312"/>
            <a:ext cx="8893017" cy="988989"/>
          </a:xfrm>
          <a:prstGeom prst="rect">
            <a:avLst/>
          </a:prstGeom>
          <a:noFill/>
        </p:spPr>
        <p:txBody>
          <a:bodyPr wrap="square" rtlCol="0">
            <a:spAutoFit/>
          </a:bodyPr>
          <a:lstStyle/>
          <a:p>
            <a:pPr algn="ctr" rtl="1">
              <a:lnSpc>
                <a:spcPct val="115000"/>
              </a:lnSpc>
              <a:spcAft>
                <a:spcPts val="800"/>
              </a:spcAft>
            </a:pPr>
            <a:r>
              <a:rPr lang="ar-EG" sz="2400" b="1" dirty="0">
                <a:solidFill>
                  <a:srgbClr val="C00000"/>
                </a:solidFill>
                <a:latin typeface="Calibri" panose="020F0502020204030204" pitchFamily="34" charset="0"/>
                <a:cs typeface="Calibri" panose="020F0502020204030204" pitchFamily="34" charset="0"/>
              </a:rPr>
              <a:t>بنهاية هذه المحاضرة، سيكون الطلاب قادرون على:</a:t>
            </a:r>
            <a:endParaRPr lang="ar-EG" sz="2400" b="1" dirty="0">
              <a:solidFill>
                <a:srgbClr val="002060"/>
              </a:solidFill>
              <a:latin typeface="Calibri" panose="020F0502020204030204" pitchFamily="34" charset="0"/>
              <a:cs typeface="Calibri" panose="020F0502020204030204" pitchFamily="34" charset="0"/>
            </a:endParaRPr>
          </a:p>
          <a:p>
            <a:pPr algn="just" rtl="1">
              <a:spcAft>
                <a:spcPts val="800"/>
              </a:spcAft>
            </a:pPr>
            <a:endParaRPr lang="ar-EG" sz="2400" b="1" dirty="0">
              <a:solidFill>
                <a:srgbClr val="002060"/>
              </a:solidFill>
              <a:latin typeface="Calibri" panose="020F0502020204030204" pitchFamily="34" charset="0"/>
              <a:cs typeface="Calibri" panose="020F0502020204030204" pitchFamily="34" charset="0"/>
            </a:endParaRPr>
          </a:p>
        </p:txBody>
      </p:sp>
      <p:pic>
        <p:nvPicPr>
          <p:cNvPr id="2" name="Picture 2">
            <a:extLst>
              <a:ext uri="{FF2B5EF4-FFF2-40B4-BE49-F238E27FC236}">
                <a16:creationId xmlns:a16="http://schemas.microsoft.com/office/drawing/2014/main" id="{710DDE7B-E012-E952-096E-D865B573CE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61128" y="16323"/>
            <a:ext cx="1041901" cy="988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CE32CB0F-2652-8BB4-75FB-17C154D5BF8B}"/>
              </a:ext>
            </a:extLst>
          </p:cNvPr>
          <p:cNvSpPr txBox="1"/>
          <p:nvPr/>
        </p:nvSpPr>
        <p:spPr>
          <a:xfrm>
            <a:off x="3898232" y="1603640"/>
            <a:ext cx="8072430" cy="5238037"/>
          </a:xfrm>
          <a:prstGeom prst="rect">
            <a:avLst/>
          </a:prstGeom>
          <a:noFill/>
        </p:spPr>
        <p:txBody>
          <a:bodyPr wrap="square">
            <a:spAutoFit/>
          </a:bodyPr>
          <a:lstStyle/>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التعرف على المفاهيم الأساسية لنظرية الغرس الثقافي</a:t>
            </a:r>
            <a:r>
              <a:rPr lang="en-US" sz="2400" dirty="0">
                <a:solidFill>
                  <a:srgbClr val="00194C"/>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فهم النشأة التاريخية وتطور النظرية ومؤسسها</a:t>
            </a:r>
            <a:r>
              <a:rPr lang="en-US" sz="2400" dirty="0">
                <a:solidFill>
                  <a:srgbClr val="00194C"/>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استعراض الفرضيات العلمية للنظرية</a:t>
            </a:r>
            <a:r>
              <a:rPr lang="en-US" sz="2400" dirty="0">
                <a:solidFill>
                  <a:srgbClr val="00194C"/>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تحليل تطبيقات النظرية في الإعلام التقليدي</a:t>
            </a:r>
            <a:r>
              <a:rPr lang="en-US" sz="2400" dirty="0">
                <a:solidFill>
                  <a:srgbClr val="00194C"/>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تحليل تطبيقات النظرية في الإعلام الرقمي</a:t>
            </a:r>
            <a:r>
              <a:rPr lang="en-US" sz="2400" dirty="0">
                <a:solidFill>
                  <a:srgbClr val="00194C"/>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مناقشة الأمثلة الدرامية العربية والمصرية المرتبطة بفرضيات النظرية</a:t>
            </a:r>
            <a:r>
              <a:rPr lang="en-US" sz="2400" dirty="0">
                <a:solidFill>
                  <a:srgbClr val="00194C"/>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عرض الانتقادات الموجهة للنظرية</a:t>
            </a:r>
            <a:r>
              <a:rPr lang="en-US" sz="2400" dirty="0">
                <a:solidFill>
                  <a:srgbClr val="00194C"/>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تنمية التفكير النقدي لدى الطلاب في تقييم تأثير وسائل الإعلام</a:t>
            </a:r>
            <a:r>
              <a:rPr lang="en-US" sz="2400" dirty="0">
                <a:solidFill>
                  <a:srgbClr val="00194C"/>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تدريب الطلاب على تطبيق النظرية على محتوى إعلامي معاصر</a:t>
            </a:r>
            <a:r>
              <a:rPr lang="en-US" sz="2400" dirty="0">
                <a:solidFill>
                  <a:srgbClr val="00194C"/>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Font typeface="+mj-lt"/>
              <a:buAutoNum type="arabicPeriod"/>
              <a:tabLst>
                <a:tab pos="457200" algn="l"/>
              </a:tabLst>
            </a:pPr>
            <a:r>
              <a:rPr lang="ar-SA" sz="2400" dirty="0">
                <a:solidFill>
                  <a:srgbClr val="00194C"/>
                </a:solidFill>
                <a:latin typeface="Calibri" panose="020F0502020204030204" pitchFamily="34" charset="0"/>
                <a:cs typeface="Calibri" panose="020F0502020204030204" pitchFamily="34" charset="0"/>
              </a:rPr>
              <a:t>فتح نقاش تفاعلي حول دور الإعلام في تشكيل الإدراك المجتمعي</a:t>
            </a:r>
            <a:r>
              <a:rPr lang="en-US" sz="12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18522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9551"/>
            <a:ext cx="1888216" cy="953879"/>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446232" y="768796"/>
            <a:ext cx="966282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2D2C74C-2E7A-A244-BFB4-F058B54E711A}"/>
              </a:ext>
            </a:extLst>
          </p:cNvPr>
          <p:cNvSpPr txBox="1"/>
          <p:nvPr/>
        </p:nvSpPr>
        <p:spPr>
          <a:xfrm>
            <a:off x="1942479" y="231118"/>
            <a:ext cx="10323094" cy="830997"/>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2" name="AutoShape 2">
            <a:extLst>
              <a:ext uri="{FF2B5EF4-FFF2-40B4-BE49-F238E27FC236}">
                <a16:creationId xmlns:a16="http://schemas.microsoft.com/office/drawing/2014/main" id="{451F0350-7E0B-B169-D49C-690840ABDE2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Rectangle 7">
            <a:extLst>
              <a:ext uri="{FF2B5EF4-FFF2-40B4-BE49-F238E27FC236}">
                <a16:creationId xmlns:a16="http://schemas.microsoft.com/office/drawing/2014/main" id="{1A05D53C-1B08-21B6-3B1C-6F4EFB62E478}"/>
              </a:ext>
            </a:extLst>
          </p:cNvPr>
          <p:cNvSpPr/>
          <p:nvPr/>
        </p:nvSpPr>
        <p:spPr>
          <a:xfrm>
            <a:off x="2305200" y="860646"/>
            <a:ext cx="95976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676BDEB6-D80F-6DC0-E249-99E6EF1A84D9}"/>
              </a:ext>
            </a:extLst>
          </p:cNvPr>
          <p:cNvSpPr txBox="1"/>
          <p:nvPr/>
        </p:nvSpPr>
        <p:spPr>
          <a:xfrm>
            <a:off x="4821381" y="2084295"/>
            <a:ext cx="7081471" cy="4467057"/>
          </a:xfrm>
          <a:prstGeom prst="rect">
            <a:avLst/>
          </a:prstGeom>
          <a:noFill/>
        </p:spPr>
        <p:txBody>
          <a:bodyPr wrap="square">
            <a:spAutoFit/>
          </a:bodyPr>
          <a:lstStyle/>
          <a:p>
            <a:pPr marL="0" marR="0" algn="just" rtl="1">
              <a:lnSpc>
                <a:spcPct val="150000"/>
              </a:lnSpc>
              <a:buNone/>
            </a:pP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تُعد نظرية الغرس الثقافي</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Cultivation Theory</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إحدى أبرز النظريات الاتصالية التي قدمها الباحث </a:t>
            </a:r>
            <a:r>
              <a:rPr lang="ar-SA" sz="2400" b="1" kern="0" dirty="0">
                <a:solidFill>
                  <a:srgbClr val="002060"/>
                </a:solidFill>
                <a:latin typeface="Calibri" panose="020F0502020204030204" pitchFamily="34" charset="0"/>
                <a:cs typeface="Calibri" panose="020F0502020204030204" pitchFamily="34" charset="0"/>
              </a:rPr>
              <a:t>جورج جربنر </a:t>
            </a:r>
            <a:r>
              <a:rPr lang="ar-SA" sz="2400" kern="0" dirty="0">
                <a:solidFill>
                  <a:srgbClr val="002060"/>
                </a:solidFill>
                <a:latin typeface="Calibri" panose="020F0502020204030204" pitchFamily="34" charset="0"/>
                <a:cs typeface="Calibri" panose="020F0502020204030204" pitchFamily="34" charset="0"/>
              </a:rPr>
              <a:t>في سياق دراساته الطويلة حول تأثيرات وسائل الإعلام، وخصوصًا التليفزيون، على الإدراك الاجتماعي لدى الجمهور. </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buNone/>
            </a:pP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وتنطلق النظرية من </a:t>
            </a:r>
            <a:r>
              <a:rPr lang="ar-SA" sz="2400" b="1" kern="0" dirty="0">
                <a:solidFill>
                  <a:srgbClr val="002060"/>
                </a:solidFill>
                <a:latin typeface="Calibri" panose="020F0502020204030204" pitchFamily="34" charset="0"/>
                <a:cs typeface="Calibri" panose="020F0502020204030204" pitchFamily="34" charset="0"/>
              </a:rPr>
              <a:t>فرضية مركزية مفادها أن التعرض المتراكم والمستمر للمضامين الإعلامية، لا سيما في وسائل الإعلام المرئية، يسهم تدريجيًا في تشكيل تصور الأفراد للعالم من حولهم</a:t>
            </a:r>
            <a:r>
              <a:rPr lang="ar-SA" sz="2400" kern="0" dirty="0">
                <a:solidFill>
                  <a:srgbClr val="002060"/>
                </a:solidFill>
                <a:latin typeface="Calibri" panose="020F0502020204030204" pitchFamily="34" charset="0"/>
                <a:cs typeface="Calibri" panose="020F0502020204030204" pitchFamily="34" charset="0"/>
              </a:rPr>
              <a:t>، بحيث يغدو هذا التصور أقرب إلى "</a:t>
            </a:r>
            <a:r>
              <a:rPr lang="ar-SA" sz="2400" b="1" kern="0" dirty="0">
                <a:solidFill>
                  <a:srgbClr val="002060"/>
                </a:solidFill>
                <a:latin typeface="Calibri" panose="020F0502020204030204" pitchFamily="34" charset="0"/>
                <a:cs typeface="Calibri" panose="020F0502020204030204" pitchFamily="34" charset="0"/>
              </a:rPr>
              <a:t>الواقع التلفزيوني</a:t>
            </a:r>
            <a:r>
              <a:rPr lang="ar-SA" sz="2400" kern="0" dirty="0">
                <a:solidFill>
                  <a:srgbClr val="002060"/>
                </a:solidFill>
                <a:latin typeface="Calibri" panose="020F0502020204030204" pitchFamily="34" charset="0"/>
                <a:cs typeface="Calibri" panose="020F0502020204030204" pitchFamily="34" charset="0"/>
              </a:rPr>
              <a:t>" منه إلى الواقع الفعلي.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9" name="Picture 8">
            <a:extLst>
              <a:ext uri="{FF2B5EF4-FFF2-40B4-BE49-F238E27FC236}">
                <a16:creationId xmlns:a16="http://schemas.microsoft.com/office/drawing/2014/main" id="{CA5CB41B-1FD2-1E81-5B73-ACFF95C3DA6A}"/>
              </a:ext>
            </a:extLst>
          </p:cNvPr>
          <p:cNvPicPr>
            <a:picLocks noChangeAspect="1"/>
          </p:cNvPicPr>
          <p:nvPr/>
        </p:nvPicPr>
        <p:blipFill>
          <a:blip r:embed="rId4"/>
          <a:stretch>
            <a:fillRect/>
          </a:stretch>
        </p:blipFill>
        <p:spPr>
          <a:xfrm>
            <a:off x="147187" y="1929853"/>
            <a:ext cx="4598089" cy="45980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38606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1318"/>
            <a:ext cx="2090057" cy="975914"/>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flipV="1">
            <a:off x="2574759" y="652114"/>
            <a:ext cx="9617242"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B0CC6D2E-B540-D840-9FD1-8B179BDD8B2B}"/>
              </a:ext>
            </a:extLst>
          </p:cNvPr>
          <p:cNvSpPr/>
          <p:nvPr/>
        </p:nvSpPr>
        <p:spPr>
          <a:xfrm>
            <a:off x="2602488" y="774903"/>
            <a:ext cx="9617241" cy="778459"/>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 النشأة التاريخية لنظرية الغرس الثقافي ومؤسسها</a:t>
            </a:r>
            <a:endParaRPr lang="en-US" sz="2400" dirty="0"/>
          </a:p>
        </p:txBody>
      </p:sp>
      <p:sp>
        <p:nvSpPr>
          <p:cNvPr id="2" name="TextBox 1">
            <a:extLst>
              <a:ext uri="{FF2B5EF4-FFF2-40B4-BE49-F238E27FC236}">
                <a16:creationId xmlns:a16="http://schemas.microsoft.com/office/drawing/2014/main" id="{A0AF4034-49DF-4802-6CFE-7FBB0ACD8C6E}"/>
              </a:ext>
            </a:extLst>
          </p:cNvPr>
          <p:cNvSpPr txBox="1"/>
          <p:nvPr/>
        </p:nvSpPr>
        <p:spPr>
          <a:xfrm>
            <a:off x="1984806" y="113379"/>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CE4D0170-9629-CD3D-B2CB-EDE6422CD6AA}"/>
              </a:ext>
            </a:extLst>
          </p:cNvPr>
          <p:cNvSpPr txBox="1"/>
          <p:nvPr/>
        </p:nvSpPr>
        <p:spPr>
          <a:xfrm>
            <a:off x="3862137" y="1582341"/>
            <a:ext cx="8037095" cy="2251065"/>
          </a:xfrm>
          <a:prstGeom prst="rect">
            <a:avLst/>
          </a:prstGeom>
          <a:noFill/>
        </p:spPr>
        <p:txBody>
          <a:bodyPr wrap="square">
            <a:spAutoFit/>
          </a:bodyPr>
          <a:lstStyle/>
          <a:p>
            <a:pPr marL="0" marR="0"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نشأت نظرية الغرس الثقافي </a:t>
            </a:r>
            <a:r>
              <a:rPr lang="ar-SA" sz="2400" b="1" kern="0" dirty="0">
                <a:solidFill>
                  <a:srgbClr val="002060"/>
                </a:solidFill>
                <a:latin typeface="Calibri" panose="020F0502020204030204" pitchFamily="34" charset="0"/>
                <a:cs typeface="Calibri" panose="020F0502020204030204" pitchFamily="34" charset="0"/>
              </a:rPr>
              <a:t>في أواخر ستينيات القرن العشرين </a:t>
            </a:r>
            <a:r>
              <a:rPr lang="ar-SA" sz="2400" kern="0" dirty="0">
                <a:solidFill>
                  <a:srgbClr val="002060"/>
                </a:solidFill>
                <a:latin typeface="Calibri" panose="020F0502020204030204" pitchFamily="34" charset="0"/>
                <a:cs typeface="Calibri" panose="020F0502020204030204" pitchFamily="34" charset="0"/>
              </a:rPr>
              <a:t>على يد الباحث الهنغاري الأصل </a:t>
            </a:r>
            <a:r>
              <a:rPr lang="ar-SA" sz="2400" b="1" kern="0" dirty="0">
                <a:solidFill>
                  <a:srgbClr val="002060"/>
                </a:solidFill>
                <a:latin typeface="Calibri" panose="020F0502020204030204" pitchFamily="34" charset="0"/>
                <a:cs typeface="Calibri" panose="020F0502020204030204" pitchFamily="34" charset="0"/>
              </a:rPr>
              <a:t>جورج جربنر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George Gerbner</a:t>
            </a: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وذلك في إطار "مشروع مؤشرات الثقافة</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Cultural Indicators Project</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الذي أطلقه في </a:t>
            </a:r>
            <a:r>
              <a:rPr lang="ar-SA" sz="2400" b="1" kern="0" dirty="0">
                <a:solidFill>
                  <a:srgbClr val="002060"/>
                </a:solidFill>
                <a:latin typeface="Calibri" panose="020F0502020204030204" pitchFamily="34" charset="0"/>
                <a:cs typeface="Calibri" panose="020F0502020204030204" pitchFamily="34" charset="0"/>
              </a:rPr>
              <a:t>جامعة بنسلفانيا بالولايات المتحدة الأمريكية</a:t>
            </a:r>
            <a:r>
              <a:rPr lang="ar-SA" sz="2400" kern="0" dirty="0">
                <a:solidFill>
                  <a:srgbClr val="002060"/>
                </a:solidFill>
                <a:latin typeface="Calibri" panose="020F0502020204030204" pitchFamily="34" charset="0"/>
                <a:cs typeface="Calibri" panose="020F0502020204030204" pitchFamily="34" charset="0"/>
              </a:rPr>
              <a:t>. </a:t>
            </a:r>
            <a:endParaRPr lang="en-US" sz="2400" kern="0" dirty="0">
              <a:solidFill>
                <a:srgbClr val="002060"/>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38719037-ACA6-3F95-CE3F-1738036E0103}"/>
              </a:ext>
            </a:extLst>
          </p:cNvPr>
          <p:cNvSpPr txBox="1"/>
          <p:nvPr/>
        </p:nvSpPr>
        <p:spPr>
          <a:xfrm>
            <a:off x="3862137" y="3792644"/>
            <a:ext cx="8145379" cy="2805063"/>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وقد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انطلقت أبحاث جربنر من تساؤلات جوهرية حول تأثير التعرض المستمر لوسائل الإعلام، وبالأخص </a:t>
            </a:r>
            <a:r>
              <a:rPr kumimoji="0" lang="ar-SA"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التليفزيون،</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على </a:t>
            </a:r>
            <a:r>
              <a:rPr kumimoji="0" lang="ar-SA"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إدراك الأفراد للواقع الاجتماعي</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وقد تطورت النظرية في سياق التحولات الاجتماعية والسياسية والثقافية التي شهدتها أمريكا في تلك الفترة، وخاصة مع ازدياد نفوذ التليفزيون كوسيلة أساسية لتشكيل الوعي الجماهيري.</a:t>
            </a:r>
            <a:endPar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pic>
        <p:nvPicPr>
          <p:cNvPr id="3" name="Picture 2">
            <a:extLst>
              <a:ext uri="{FF2B5EF4-FFF2-40B4-BE49-F238E27FC236}">
                <a16:creationId xmlns:a16="http://schemas.microsoft.com/office/drawing/2014/main" id="{4F768B06-3521-7701-A42E-290BD54AF949}"/>
              </a:ext>
            </a:extLst>
          </p:cNvPr>
          <p:cNvPicPr>
            <a:picLocks noChangeAspect="1"/>
          </p:cNvPicPr>
          <p:nvPr/>
        </p:nvPicPr>
        <p:blipFill>
          <a:blip r:embed="rId4"/>
          <a:stretch>
            <a:fillRect/>
          </a:stretch>
        </p:blipFill>
        <p:spPr>
          <a:xfrm>
            <a:off x="292768" y="1630432"/>
            <a:ext cx="3250343" cy="4745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59638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D0B64-2D97-B20B-F4ED-298E3684C2F2}"/>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C326D3A-7DEC-8E4C-2CF3-8AF469114360}"/>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190BBDDF-0C1E-0228-BDF1-7AC0452947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1983179" cy="926009"/>
          </a:xfrm>
          <a:prstGeom prst="rect">
            <a:avLst/>
          </a:prstGeom>
        </p:spPr>
      </p:pic>
      <p:sp>
        <p:nvSpPr>
          <p:cNvPr id="15" name="Rectangle 14">
            <a:extLst>
              <a:ext uri="{FF2B5EF4-FFF2-40B4-BE49-F238E27FC236}">
                <a16:creationId xmlns:a16="http://schemas.microsoft.com/office/drawing/2014/main" id="{0548D862-F759-026D-64DF-B987199647EC}"/>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en-US"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أهمية نظرية الغرس الثقافي</a:t>
            </a:r>
            <a:endParaRPr lang="en-US" sz="2800" b="1" kern="0" dirty="0">
              <a:solidFill>
                <a:srgbClr val="E7E6E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2965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388"/>
            <a:ext cx="2124444" cy="991970"/>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2748515" y="713503"/>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BEAC9B7B-0D2F-D5F9-C83D-D59115C93E09}"/>
              </a:ext>
            </a:extLst>
          </p:cNvPr>
          <p:cNvSpPr txBox="1"/>
          <p:nvPr/>
        </p:nvSpPr>
        <p:spPr>
          <a:xfrm>
            <a:off x="5177642" y="1617789"/>
            <a:ext cx="6863791" cy="3359061"/>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  </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تكمن أهمية هذه النظرية في قدرتها على </a:t>
            </a:r>
            <a:r>
              <a:rPr kumimoji="0" lang="ar-SA" sz="2400" b="1"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تفسير العلاقة بين الإعلام والثقافة، ودورها في غرس قيم ومعايير واتجاهات معينة في الوعي الجمعي،</a:t>
            </a:r>
            <a:r>
              <a:rPr kumimoji="0" lang="ar-SA"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خاصة لدى الفئات الأكثر تعرضًا للمحتوى الإعلامي، مما يجعلها إطارًا تحليليًا فعالًا لفهم آثار الإعلام في المجتمعات الحديثة</a:t>
            </a:r>
            <a:r>
              <a:rPr lang="ar-EG" sz="2400" kern="0" dirty="0">
                <a:solidFill>
                  <a:srgbClr val="002060"/>
                </a:solidFill>
                <a:latin typeface="Calibri" panose="020F0502020204030204" pitchFamily="34" charset="0"/>
                <a:cs typeface="Calibri" panose="020F0502020204030204" pitchFamily="34" charset="0"/>
              </a:rPr>
              <a:t>.</a:t>
            </a:r>
            <a:endParaRPr lang="en-US" dirty="0"/>
          </a:p>
        </p:txBody>
      </p:sp>
      <p:sp>
        <p:nvSpPr>
          <p:cNvPr id="4" name="Rectangle 3">
            <a:extLst>
              <a:ext uri="{FF2B5EF4-FFF2-40B4-BE49-F238E27FC236}">
                <a16:creationId xmlns:a16="http://schemas.microsoft.com/office/drawing/2014/main" id="{30E0F6C1-6CC1-C208-8C0C-23BBBE7EF54C}"/>
              </a:ext>
            </a:extLst>
          </p:cNvPr>
          <p:cNvSpPr/>
          <p:nvPr/>
        </p:nvSpPr>
        <p:spPr>
          <a:xfrm>
            <a:off x="0" y="897841"/>
            <a:ext cx="1204143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  أهمية النظرية</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C9F2ADFF-1A20-9FC7-2C40-ADFC07E94337}"/>
              </a:ext>
            </a:extLst>
          </p:cNvPr>
          <p:cNvSpPr txBox="1"/>
          <p:nvPr/>
        </p:nvSpPr>
        <p:spPr>
          <a:xfrm>
            <a:off x="2124444" y="177894"/>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D8B3A1FE-4AB8-6975-2C17-D07376A8D2CD}"/>
              </a:ext>
            </a:extLst>
          </p:cNvPr>
          <p:cNvPicPr>
            <a:picLocks noChangeAspect="1"/>
          </p:cNvPicPr>
          <p:nvPr/>
        </p:nvPicPr>
        <p:blipFill>
          <a:blip r:embed="rId3"/>
          <a:stretch>
            <a:fillRect/>
          </a:stretch>
        </p:blipFill>
        <p:spPr>
          <a:xfrm>
            <a:off x="0" y="1889811"/>
            <a:ext cx="4791693" cy="47916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76003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334FC-886B-C183-16AB-999277C3612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CD681E55-B478-ACA6-74BF-7A19771CE29A}"/>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3E35D872-1098-2E06-AC89-2AC26ADE2D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1983179" cy="926009"/>
          </a:xfrm>
          <a:prstGeom prst="rect">
            <a:avLst/>
          </a:prstGeom>
        </p:spPr>
      </p:pic>
      <p:sp>
        <p:nvSpPr>
          <p:cNvPr id="15" name="Rectangle 14">
            <a:extLst>
              <a:ext uri="{FF2B5EF4-FFF2-40B4-BE49-F238E27FC236}">
                <a16:creationId xmlns:a16="http://schemas.microsoft.com/office/drawing/2014/main" id="{8ABFD912-F42C-D3B7-A4B5-2BD58ACF5FCA}"/>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en-US"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فروض نظرية الغرس الثقافي</a:t>
            </a:r>
            <a:endParaRPr lang="en-US" sz="2800" b="1" kern="0" dirty="0">
              <a:solidFill>
                <a:srgbClr val="E7E6E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033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BA5F5-3FF6-5BEC-AC5F-E1D9C7E8C6C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1450B58-BDBE-15AD-B801-AB7E49F4B7A2}"/>
              </a:ext>
            </a:extLst>
          </p:cNvPr>
          <p:cNvPicPr>
            <a:picLocks noChangeAspect="1"/>
          </p:cNvPicPr>
          <p:nvPr/>
        </p:nvPicPr>
        <p:blipFill>
          <a:blip r:embed="rId2"/>
          <a:stretch>
            <a:fillRect/>
          </a:stretch>
        </p:blipFill>
        <p:spPr>
          <a:xfrm>
            <a:off x="-88232" y="0"/>
            <a:ext cx="12192000" cy="10076489"/>
          </a:xfrm>
          <a:prstGeom prst="rect">
            <a:avLst/>
          </a:prstGeom>
        </p:spPr>
      </p:pic>
      <p:pic>
        <p:nvPicPr>
          <p:cNvPr id="7" name="Graphic 21">
            <a:extLst>
              <a:ext uri="{FF2B5EF4-FFF2-40B4-BE49-F238E27FC236}">
                <a16:creationId xmlns:a16="http://schemas.microsoft.com/office/drawing/2014/main" id="{035E1A46-A351-E8E2-7663-C90497F268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1605" y="-35302"/>
            <a:ext cx="2026380" cy="1025337"/>
          </a:xfrm>
          <a:prstGeom prst="rect">
            <a:avLst/>
          </a:prstGeom>
        </p:spPr>
      </p:pic>
      <p:sp>
        <p:nvSpPr>
          <p:cNvPr id="11" name="Rectangle 10">
            <a:extLst>
              <a:ext uri="{FF2B5EF4-FFF2-40B4-BE49-F238E27FC236}">
                <a16:creationId xmlns:a16="http://schemas.microsoft.com/office/drawing/2014/main" id="{400A5063-5BA9-E757-1C17-DB2D8A0D2A38}"/>
              </a:ext>
            </a:extLst>
          </p:cNvPr>
          <p:cNvSpPr/>
          <p:nvPr/>
        </p:nvSpPr>
        <p:spPr>
          <a:xfrm flipV="1">
            <a:off x="2707640" y="82682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5A14AF0-FB3F-33EE-1406-3949D51A09AC}"/>
              </a:ext>
            </a:extLst>
          </p:cNvPr>
          <p:cNvSpPr txBox="1"/>
          <p:nvPr/>
        </p:nvSpPr>
        <p:spPr>
          <a:xfrm>
            <a:off x="0" y="990035"/>
            <a:ext cx="12192000" cy="892552"/>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 الفرضيات العلمية الأساسية لنظرية الغرس الثقافي</a:t>
            </a:r>
          </a:p>
          <a:p>
            <a:pPr algn="ctr" rtl="1"/>
            <a:endParaRPr lang="ar-EG" sz="2800" b="1" kern="0" dirty="0">
              <a:solidFill>
                <a:schemeClr val="bg2"/>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432E6A9D-816A-F19D-C647-C026475694DA}"/>
              </a:ext>
            </a:extLst>
          </p:cNvPr>
          <p:cNvSpPr txBox="1"/>
          <p:nvPr/>
        </p:nvSpPr>
        <p:spPr>
          <a:xfrm>
            <a:off x="2217822" y="306413"/>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 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747B2770-553B-1219-DDCA-5438400BDD0E}"/>
              </a:ext>
            </a:extLst>
          </p:cNvPr>
          <p:cNvSpPr txBox="1"/>
          <p:nvPr/>
        </p:nvSpPr>
        <p:spPr>
          <a:xfrm>
            <a:off x="0" y="2053866"/>
            <a:ext cx="12103768" cy="916854"/>
          </a:xfrm>
          <a:prstGeom prst="rect">
            <a:avLst/>
          </a:prstGeom>
          <a:noFill/>
        </p:spPr>
        <p:txBody>
          <a:bodyPr wrap="square">
            <a:spAutoFit/>
          </a:bodyPr>
          <a:lstStyle/>
          <a:p>
            <a:pPr marL="0" marR="0" algn="just" rtl="1">
              <a:lnSpc>
                <a:spcPct val="115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ترتكز نظرية الغرس الثقافي على فرضيتين علميتين رئيسيتين، تشكلان الأساس النظري لفهم آليات تأثير وسائل الإعلام، وخاصة التلفزيون، على تشكيل إدراك الجمهور</a:t>
            </a:r>
            <a:r>
              <a:rPr lang="en-US" sz="2400" b="1" kern="0" dirty="0">
                <a:solidFill>
                  <a:srgbClr val="002060"/>
                </a:solidFill>
                <a:latin typeface="Calibri" panose="020F0502020204030204" pitchFamily="34" charset="0"/>
                <a:cs typeface="Calibri" panose="020F0502020204030204" pitchFamily="34" charset="0"/>
              </a:rPr>
              <a:t>:</a:t>
            </a:r>
          </a:p>
        </p:txBody>
      </p:sp>
      <p:sp>
        <p:nvSpPr>
          <p:cNvPr id="6" name="TextBox 5">
            <a:extLst>
              <a:ext uri="{FF2B5EF4-FFF2-40B4-BE49-F238E27FC236}">
                <a16:creationId xmlns:a16="http://schemas.microsoft.com/office/drawing/2014/main" id="{290BC707-D64A-1974-56F0-958A10F92CC7}"/>
              </a:ext>
            </a:extLst>
          </p:cNvPr>
          <p:cNvSpPr txBox="1"/>
          <p:nvPr/>
        </p:nvSpPr>
        <p:spPr>
          <a:xfrm>
            <a:off x="1660359" y="3236297"/>
            <a:ext cx="7349654"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فرض الغرس الرئيسي    </a:t>
            </a:r>
            <a:r>
              <a:rPr lang="en-US" sz="2400" b="1" kern="0" dirty="0">
                <a:solidFill>
                  <a:schemeClr val="bg2"/>
                </a:solidFill>
                <a:latin typeface="Times New Roman" panose="02020603050405020304" pitchFamily="18" charset="0"/>
                <a:cs typeface="Times New Roman" panose="02020603050405020304" pitchFamily="18" charset="0"/>
              </a:rPr>
              <a:t>Mainstreaming Hypothesis</a:t>
            </a:r>
            <a:r>
              <a:rPr lang="ar-EG" sz="2400" b="1" kern="0" dirty="0">
                <a:solidFill>
                  <a:schemeClr val="bg2"/>
                </a:solidFill>
                <a:latin typeface="Times New Roman" panose="02020603050405020304" pitchFamily="18" charset="0"/>
                <a:cs typeface="Times New Roman" panose="02020603050405020304" pitchFamily="18" charset="0"/>
              </a:rPr>
              <a:t>  </a:t>
            </a:r>
            <a:endParaRPr lang="en-US" sz="2400" b="1" kern="0" dirty="0">
              <a:solidFill>
                <a:schemeClr val="bg2"/>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DFF299A-1227-1302-F0E0-89B7EBB83A56}"/>
              </a:ext>
            </a:extLst>
          </p:cNvPr>
          <p:cNvSpPr/>
          <p:nvPr/>
        </p:nvSpPr>
        <p:spPr>
          <a:xfrm>
            <a:off x="9216232" y="3261493"/>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9" name="TextBox 8">
            <a:extLst>
              <a:ext uri="{FF2B5EF4-FFF2-40B4-BE49-F238E27FC236}">
                <a16:creationId xmlns:a16="http://schemas.microsoft.com/office/drawing/2014/main" id="{4CC0741D-C5B0-A2FD-1D41-FF7E30FBD692}"/>
              </a:ext>
            </a:extLst>
          </p:cNvPr>
          <p:cNvSpPr txBox="1"/>
          <p:nvPr/>
        </p:nvSpPr>
        <p:spPr>
          <a:xfrm>
            <a:off x="1660359" y="3993179"/>
            <a:ext cx="7349654"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فرض غرس الرنين    </a:t>
            </a:r>
            <a:r>
              <a:rPr lang="en-US" sz="2400" b="1" kern="0" dirty="0">
                <a:solidFill>
                  <a:schemeClr val="bg2"/>
                </a:solidFill>
                <a:latin typeface="Times New Roman" panose="02020603050405020304" pitchFamily="18" charset="0"/>
                <a:cs typeface="Times New Roman" panose="02020603050405020304" pitchFamily="18" charset="0"/>
              </a:rPr>
              <a:t>Resonance Hypothesis</a:t>
            </a:r>
          </a:p>
        </p:txBody>
      </p:sp>
      <p:sp>
        <p:nvSpPr>
          <p:cNvPr id="10" name="Rectangle 9">
            <a:extLst>
              <a:ext uri="{FF2B5EF4-FFF2-40B4-BE49-F238E27FC236}">
                <a16:creationId xmlns:a16="http://schemas.microsoft.com/office/drawing/2014/main" id="{2830968B-041B-B488-7245-8CD717F0CBA3}"/>
              </a:ext>
            </a:extLst>
          </p:cNvPr>
          <p:cNvSpPr/>
          <p:nvPr/>
        </p:nvSpPr>
        <p:spPr>
          <a:xfrm>
            <a:off x="9216231" y="396353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Tree>
    <p:extLst>
      <p:ext uri="{BB962C8B-B14F-4D97-AF65-F5344CB8AC3E}">
        <p14:creationId xmlns:p14="http://schemas.microsoft.com/office/powerpoint/2010/main" val="3943689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10544-2AE1-F46B-C2B1-E122724FCF9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6F11DCD-217B-1841-9DB1-C575A90E25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1557"/>
            <a:ext cx="2153249" cy="1005420"/>
          </a:xfrm>
          <a:prstGeom prst="rect">
            <a:avLst/>
          </a:prstGeom>
        </p:spPr>
      </p:pic>
      <p:sp>
        <p:nvSpPr>
          <p:cNvPr id="11" name="Rectangle 10">
            <a:extLst>
              <a:ext uri="{FF2B5EF4-FFF2-40B4-BE49-F238E27FC236}">
                <a16:creationId xmlns:a16="http://schemas.microsoft.com/office/drawing/2014/main" id="{3F2E79F6-E92A-5914-286A-DB2D846612FA}"/>
              </a:ext>
            </a:extLst>
          </p:cNvPr>
          <p:cNvSpPr/>
          <p:nvPr/>
        </p:nvSpPr>
        <p:spPr>
          <a:xfrm>
            <a:off x="2827964" y="64335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A62ACE04-32A5-6A98-1B64-73D37D599554}"/>
              </a:ext>
            </a:extLst>
          </p:cNvPr>
          <p:cNvSpPr txBox="1"/>
          <p:nvPr/>
        </p:nvSpPr>
        <p:spPr>
          <a:xfrm>
            <a:off x="2153249" y="181689"/>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8C491BCB-BB42-A3D4-EF19-B7EB3D8AF344}"/>
              </a:ext>
            </a:extLst>
          </p:cNvPr>
          <p:cNvSpPr txBox="1"/>
          <p:nvPr/>
        </p:nvSpPr>
        <p:spPr>
          <a:xfrm>
            <a:off x="0" y="809561"/>
            <a:ext cx="12192000" cy="892552"/>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 الفرضيات العلمية الأساسية لنظرية الغرس الثقافي</a:t>
            </a:r>
          </a:p>
          <a:p>
            <a:pPr algn="ctr" rtl="1"/>
            <a:endParaRPr lang="ar-EG" sz="2800" b="1" kern="0" dirty="0">
              <a:solidFill>
                <a:schemeClr val="bg2"/>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515D238E-63AF-F29A-55CC-3C3B99BD1432}"/>
              </a:ext>
            </a:extLst>
          </p:cNvPr>
          <p:cNvSpPr/>
          <p:nvPr/>
        </p:nvSpPr>
        <p:spPr>
          <a:xfrm>
            <a:off x="10635958" y="188841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6" name="TextBox 5">
            <a:extLst>
              <a:ext uri="{FF2B5EF4-FFF2-40B4-BE49-F238E27FC236}">
                <a16:creationId xmlns:a16="http://schemas.microsoft.com/office/drawing/2014/main" id="{DAB0FCF7-B807-8639-10F7-3E79C2E391D7}"/>
              </a:ext>
            </a:extLst>
          </p:cNvPr>
          <p:cNvSpPr txBox="1"/>
          <p:nvPr/>
        </p:nvSpPr>
        <p:spPr>
          <a:xfrm>
            <a:off x="388069" y="1868320"/>
            <a:ext cx="10116919"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فرض الغرس الرئيسي    </a:t>
            </a:r>
            <a:r>
              <a:rPr lang="en-US" sz="2400" b="1" kern="0" dirty="0">
                <a:solidFill>
                  <a:schemeClr val="bg2"/>
                </a:solidFill>
                <a:latin typeface="Times New Roman" panose="02020603050405020304" pitchFamily="18" charset="0"/>
                <a:cs typeface="Times New Roman" panose="02020603050405020304" pitchFamily="18" charset="0"/>
              </a:rPr>
              <a:t>Mainstreaming Hypothesis</a:t>
            </a:r>
            <a:r>
              <a:rPr lang="ar-EG" sz="2400" b="1" kern="0" dirty="0">
                <a:solidFill>
                  <a:schemeClr val="bg2"/>
                </a:solidFill>
                <a:latin typeface="Times New Roman" panose="02020603050405020304" pitchFamily="18" charset="0"/>
                <a:cs typeface="Times New Roman" panose="02020603050405020304" pitchFamily="18" charset="0"/>
              </a:rPr>
              <a:t>  </a:t>
            </a:r>
            <a:endParaRPr lang="en-US" sz="2400" b="1" kern="0" dirty="0">
              <a:solidFill>
                <a:schemeClr val="bg2"/>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7B138CF-A399-931B-0896-17CB1B4E9949}"/>
              </a:ext>
            </a:extLst>
          </p:cNvPr>
          <p:cNvSpPr txBox="1"/>
          <p:nvPr/>
        </p:nvSpPr>
        <p:spPr>
          <a:xfrm>
            <a:off x="5402985" y="2703232"/>
            <a:ext cx="6630731" cy="3359061"/>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شير هذا الفرض إلى أن </a:t>
            </a:r>
            <a:r>
              <a:rPr lang="ar-SA" sz="2400" b="1" kern="0" dirty="0">
                <a:solidFill>
                  <a:srgbClr val="002060"/>
                </a:solidFill>
                <a:latin typeface="Calibri" panose="020F0502020204030204" pitchFamily="34" charset="0"/>
                <a:cs typeface="Calibri" panose="020F0502020204030204" pitchFamily="34" charset="0"/>
              </a:rPr>
              <a:t>التعرض المستمر </a:t>
            </a:r>
            <a:r>
              <a:rPr lang="ar-SA" sz="2400" kern="0" dirty="0">
                <a:solidFill>
                  <a:srgbClr val="002060"/>
                </a:solidFill>
                <a:latin typeface="Calibri" panose="020F0502020204030204" pitchFamily="34" charset="0"/>
                <a:cs typeface="Calibri" panose="020F0502020204030204" pitchFamily="34" charset="0"/>
              </a:rPr>
              <a:t>والمكثف </a:t>
            </a:r>
            <a:r>
              <a:rPr lang="ar-SA" sz="2400" b="1" kern="0" dirty="0">
                <a:solidFill>
                  <a:srgbClr val="002060"/>
                </a:solidFill>
                <a:latin typeface="Calibri" panose="020F0502020204030204" pitchFamily="34" charset="0"/>
                <a:cs typeface="Calibri" panose="020F0502020204030204" pitchFamily="34" charset="0"/>
              </a:rPr>
              <a:t>لمضامين وسائل الإعلام،</a:t>
            </a:r>
            <a:r>
              <a:rPr lang="ar-SA" sz="2400" kern="0" dirty="0">
                <a:solidFill>
                  <a:srgbClr val="002060"/>
                </a:solidFill>
                <a:latin typeface="Calibri" panose="020F0502020204030204" pitchFamily="34" charset="0"/>
                <a:cs typeface="Calibri" panose="020F0502020204030204" pitchFamily="34" charset="0"/>
              </a:rPr>
              <a:t> وخصوصًا </a:t>
            </a:r>
            <a:r>
              <a:rPr lang="ar-SA" sz="2400" b="1" kern="0" dirty="0">
                <a:solidFill>
                  <a:srgbClr val="002060"/>
                </a:solidFill>
                <a:latin typeface="Calibri" panose="020F0502020204030204" pitchFamily="34" charset="0"/>
                <a:cs typeface="Calibri" panose="020F0502020204030204" pitchFamily="34" charset="0"/>
              </a:rPr>
              <a:t>البرامج التلفزيونية</a:t>
            </a:r>
            <a:r>
              <a:rPr lang="ar-SA" sz="2400" kern="0" dirty="0">
                <a:solidFill>
                  <a:srgbClr val="002060"/>
                </a:solidFill>
                <a:latin typeface="Calibri" panose="020F0502020204030204" pitchFamily="34" charset="0"/>
                <a:cs typeface="Calibri" panose="020F0502020204030204" pitchFamily="34" charset="0"/>
              </a:rPr>
              <a:t>، يؤدي إلى </a:t>
            </a:r>
            <a:r>
              <a:rPr lang="ar-SA" sz="2400" b="1" kern="0" dirty="0">
                <a:solidFill>
                  <a:srgbClr val="002060"/>
                </a:solidFill>
                <a:latin typeface="Calibri" panose="020F0502020204030204" pitchFamily="34" charset="0"/>
                <a:cs typeface="Calibri" panose="020F0502020204030204" pitchFamily="34" charset="0"/>
              </a:rPr>
              <a:t>توحيد تصورات الأفراد </a:t>
            </a:r>
            <a:r>
              <a:rPr lang="ar-SA" sz="2400" kern="0" dirty="0">
                <a:solidFill>
                  <a:srgbClr val="002060"/>
                </a:solidFill>
                <a:latin typeface="Calibri" panose="020F0502020204030204" pitchFamily="34" charset="0"/>
                <a:cs typeface="Calibri" panose="020F0502020204030204" pitchFamily="34" charset="0"/>
              </a:rPr>
              <a:t>من مختلف الخلفيات الاجتماعية والثقافية، ودمجهم في "تيار ثقافي سائد</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Mainstream</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أي أن وسائل الإعلام تضع الجميع في </a:t>
            </a:r>
            <a:r>
              <a:rPr lang="ar-SA" sz="2400" b="1" kern="0" dirty="0">
                <a:solidFill>
                  <a:srgbClr val="002060"/>
                </a:solidFill>
                <a:latin typeface="Calibri" panose="020F0502020204030204" pitchFamily="34" charset="0"/>
                <a:cs typeface="Calibri" panose="020F0502020204030204" pitchFamily="34" charset="0"/>
              </a:rPr>
              <a:t>إطار ثقافي موحد</a:t>
            </a:r>
            <a:r>
              <a:rPr lang="ar-SA" sz="2400" kern="0" dirty="0">
                <a:solidFill>
                  <a:srgbClr val="002060"/>
                </a:solidFill>
                <a:latin typeface="Calibri" panose="020F0502020204030204" pitchFamily="34" charset="0"/>
                <a:cs typeface="Calibri" panose="020F0502020204030204" pitchFamily="34" charset="0"/>
              </a:rPr>
              <a:t>، بغض النظر عن تنوع تجاربهم الواقعية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997BD2C8-A743-1D13-BC4D-E24E4E31108A}"/>
              </a:ext>
            </a:extLst>
          </p:cNvPr>
          <p:cNvPicPr>
            <a:picLocks noChangeAspect="1"/>
          </p:cNvPicPr>
          <p:nvPr/>
        </p:nvPicPr>
        <p:blipFill>
          <a:blip r:embed="rId4"/>
          <a:stretch>
            <a:fillRect/>
          </a:stretch>
        </p:blipFill>
        <p:spPr>
          <a:xfrm>
            <a:off x="388069" y="2589922"/>
            <a:ext cx="4682695" cy="40863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08613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AC089-8F14-3BD2-CA9F-F74D4A15E88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9C412A9-F7CD-7D87-818C-40558BA201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1558"/>
            <a:ext cx="2343133" cy="1094083"/>
          </a:xfrm>
          <a:prstGeom prst="rect">
            <a:avLst/>
          </a:prstGeom>
        </p:spPr>
      </p:pic>
      <p:sp>
        <p:nvSpPr>
          <p:cNvPr id="11" name="Rectangle 10">
            <a:extLst>
              <a:ext uri="{FF2B5EF4-FFF2-40B4-BE49-F238E27FC236}">
                <a16:creationId xmlns:a16="http://schemas.microsoft.com/office/drawing/2014/main" id="{7A080DCE-5198-CE4C-F176-98A493F56641}"/>
              </a:ext>
            </a:extLst>
          </p:cNvPr>
          <p:cNvSpPr/>
          <p:nvPr/>
        </p:nvSpPr>
        <p:spPr>
          <a:xfrm>
            <a:off x="2827964" y="64335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5455E726-18AD-F72E-023C-1293D6D0C9AC}"/>
              </a:ext>
            </a:extLst>
          </p:cNvPr>
          <p:cNvSpPr txBox="1"/>
          <p:nvPr/>
        </p:nvSpPr>
        <p:spPr>
          <a:xfrm>
            <a:off x="2153249" y="181689"/>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B02896D-CA97-4E41-0734-B779BD15DF9C}"/>
              </a:ext>
            </a:extLst>
          </p:cNvPr>
          <p:cNvSpPr txBox="1"/>
          <p:nvPr/>
        </p:nvSpPr>
        <p:spPr>
          <a:xfrm>
            <a:off x="0" y="809561"/>
            <a:ext cx="12192000" cy="892552"/>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 الفرضيات العلمية الأساسية لنظرية الغرس الثقافي</a:t>
            </a:r>
          </a:p>
          <a:p>
            <a:pPr algn="ctr" rtl="1"/>
            <a:endParaRPr lang="ar-EG" sz="2800" b="1" kern="0" dirty="0">
              <a:solidFill>
                <a:schemeClr val="bg2"/>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A3EF62DB-4585-753B-B764-299FC64A76CC}"/>
              </a:ext>
            </a:extLst>
          </p:cNvPr>
          <p:cNvSpPr/>
          <p:nvPr/>
        </p:nvSpPr>
        <p:spPr>
          <a:xfrm>
            <a:off x="10635958" y="188841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9" name="TextBox 8">
            <a:extLst>
              <a:ext uri="{FF2B5EF4-FFF2-40B4-BE49-F238E27FC236}">
                <a16:creationId xmlns:a16="http://schemas.microsoft.com/office/drawing/2014/main" id="{AC375F57-1757-308E-31BE-E29BE0C81B5B}"/>
              </a:ext>
            </a:extLst>
          </p:cNvPr>
          <p:cNvSpPr txBox="1"/>
          <p:nvPr/>
        </p:nvSpPr>
        <p:spPr>
          <a:xfrm>
            <a:off x="4379495" y="2703232"/>
            <a:ext cx="7654221" cy="2353658"/>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يفترض هذا الفرض أن </a:t>
            </a:r>
            <a:r>
              <a:rPr lang="ar-EG" sz="2400" b="1" kern="0" dirty="0">
                <a:solidFill>
                  <a:srgbClr val="002060"/>
                </a:solidFill>
                <a:latin typeface="Calibri" panose="020F0502020204030204" pitchFamily="34" charset="0"/>
                <a:cs typeface="Calibri" panose="020F0502020204030204" pitchFamily="34" charset="0"/>
              </a:rPr>
              <a:t>التأثير الإعلامي يكون أكبر حينما يتوافق المحتوى المعروض في وسائل الإعلام مع الخبرات الحياتية الواقعية للفرد</a:t>
            </a:r>
            <a:r>
              <a:rPr lang="ar-EG" sz="2400" kern="0" dirty="0">
                <a:solidFill>
                  <a:srgbClr val="002060"/>
                </a:solidFill>
                <a:latin typeface="Calibri" panose="020F0502020204030204" pitchFamily="34" charset="0"/>
                <a:cs typeface="Calibri" panose="020F0502020204030204" pitchFamily="34" charset="0"/>
              </a:rPr>
              <a:t>. </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فعندما يرى المشاهد في الإعلام ما يعكس تجربته الشخصية، فإن التأثير يتضاعف ويعزز إدراكه للواقع المعروض.</a:t>
            </a:r>
            <a:endParaRPr lang="en-US" sz="2400" kern="0" dirty="0">
              <a:solidFill>
                <a:srgbClr val="002060"/>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C52D45D6-865C-74E7-DCFD-676142DA4197}"/>
              </a:ext>
            </a:extLst>
          </p:cNvPr>
          <p:cNvSpPr txBox="1"/>
          <p:nvPr/>
        </p:nvSpPr>
        <p:spPr>
          <a:xfrm>
            <a:off x="204537" y="1912906"/>
            <a:ext cx="10153013"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فرض غرس الرنين    </a:t>
            </a:r>
            <a:r>
              <a:rPr lang="en-US" sz="2400" b="1" kern="0" dirty="0">
                <a:solidFill>
                  <a:schemeClr val="bg2"/>
                </a:solidFill>
                <a:latin typeface="Times New Roman" panose="02020603050405020304" pitchFamily="18" charset="0"/>
                <a:cs typeface="Times New Roman" panose="02020603050405020304" pitchFamily="18" charset="0"/>
              </a:rPr>
              <a:t>Resonance Hypothesis</a:t>
            </a:r>
          </a:p>
        </p:txBody>
      </p:sp>
      <p:pic>
        <p:nvPicPr>
          <p:cNvPr id="6" name="Picture 5">
            <a:extLst>
              <a:ext uri="{FF2B5EF4-FFF2-40B4-BE49-F238E27FC236}">
                <a16:creationId xmlns:a16="http://schemas.microsoft.com/office/drawing/2014/main" id="{6B233ACA-5461-44A9-D21F-E845683FD1D5}"/>
              </a:ext>
            </a:extLst>
          </p:cNvPr>
          <p:cNvPicPr>
            <a:picLocks noChangeAspect="1"/>
          </p:cNvPicPr>
          <p:nvPr/>
        </p:nvPicPr>
        <p:blipFill>
          <a:blip r:embed="rId4"/>
          <a:stretch>
            <a:fillRect/>
          </a:stretch>
        </p:blipFill>
        <p:spPr>
          <a:xfrm>
            <a:off x="350861" y="2585364"/>
            <a:ext cx="3984544" cy="39845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2821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F1FCE-4F8E-5FBF-B2D5-7B484FD418E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FBDCD2D-FD33-3FC0-5016-98DBC6832618}"/>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0F972834-E61D-18C0-EE24-053865DD28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078182" cy="970369"/>
          </a:xfrm>
          <a:prstGeom prst="rect">
            <a:avLst/>
          </a:prstGeom>
        </p:spPr>
      </p:pic>
      <p:sp>
        <p:nvSpPr>
          <p:cNvPr id="15" name="Rectangle 14">
            <a:extLst>
              <a:ext uri="{FF2B5EF4-FFF2-40B4-BE49-F238E27FC236}">
                <a16:creationId xmlns:a16="http://schemas.microsoft.com/office/drawing/2014/main" id="{8B844F58-B73B-099F-6EEA-CBE16B460BE2}"/>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 فروض و مفاهيم فرعية أخرى مُكملة لنظرية الغرس الثقافي</a:t>
            </a:r>
          </a:p>
        </p:txBody>
      </p:sp>
    </p:spTree>
    <p:extLst>
      <p:ext uri="{BB962C8B-B14F-4D97-AF65-F5344CB8AC3E}">
        <p14:creationId xmlns:p14="http://schemas.microsoft.com/office/powerpoint/2010/main" val="4073470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89DCC-D066-AEFF-4E74-17B726717176}"/>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16B6F4B9-8BBE-D3A4-76CC-33A2ED2461EC}"/>
              </a:ext>
            </a:extLst>
          </p:cNvPr>
          <p:cNvPicPr>
            <a:picLocks noChangeAspect="1"/>
          </p:cNvPicPr>
          <p:nvPr/>
        </p:nvPicPr>
        <p:blipFill>
          <a:blip r:embed="rId2"/>
          <a:stretch>
            <a:fillRect/>
          </a:stretch>
        </p:blipFill>
        <p:spPr>
          <a:xfrm>
            <a:off x="-96893" y="107244"/>
            <a:ext cx="12192000" cy="10076489"/>
          </a:xfrm>
          <a:prstGeom prst="rect">
            <a:avLst/>
          </a:prstGeom>
        </p:spPr>
      </p:pic>
      <p:pic>
        <p:nvPicPr>
          <p:cNvPr id="7" name="Graphic 21">
            <a:extLst>
              <a:ext uri="{FF2B5EF4-FFF2-40B4-BE49-F238E27FC236}">
                <a16:creationId xmlns:a16="http://schemas.microsoft.com/office/drawing/2014/main" id="{C7E915FB-FE4D-E4CF-83B8-825630BE0E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6554" y="-34417"/>
            <a:ext cx="2169764" cy="1013132"/>
          </a:xfrm>
          <a:prstGeom prst="rect">
            <a:avLst/>
          </a:prstGeom>
        </p:spPr>
      </p:pic>
      <p:sp>
        <p:nvSpPr>
          <p:cNvPr id="11" name="Rectangle 10">
            <a:extLst>
              <a:ext uri="{FF2B5EF4-FFF2-40B4-BE49-F238E27FC236}">
                <a16:creationId xmlns:a16="http://schemas.microsoft.com/office/drawing/2014/main" id="{CD003F19-0502-B10C-8B3B-3F58285313C0}"/>
              </a:ext>
            </a:extLst>
          </p:cNvPr>
          <p:cNvSpPr/>
          <p:nvPr/>
        </p:nvSpPr>
        <p:spPr>
          <a:xfrm flipV="1">
            <a:off x="2383994" y="638028"/>
            <a:ext cx="9292918" cy="50811"/>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10003F81-AA9F-B2D7-01DF-3AEBAAF50FC5}"/>
              </a:ext>
            </a:extLst>
          </p:cNvPr>
          <p:cNvSpPr txBox="1"/>
          <p:nvPr/>
        </p:nvSpPr>
        <p:spPr>
          <a:xfrm>
            <a:off x="2523361" y="2619613"/>
            <a:ext cx="746345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فرض عالم التلفزيون العنيف   </a:t>
            </a:r>
            <a:r>
              <a:rPr lang="en-US" sz="2400" b="1" kern="0" dirty="0">
                <a:solidFill>
                  <a:schemeClr val="bg2"/>
                </a:solidFill>
                <a:latin typeface="Times New Roman" panose="02020603050405020304" pitchFamily="18" charset="0"/>
                <a:cs typeface="Times New Roman" panose="02020603050405020304" pitchFamily="18" charset="0"/>
              </a:rPr>
              <a:t>Mean World Syndrome</a:t>
            </a:r>
          </a:p>
        </p:txBody>
      </p:sp>
      <p:sp>
        <p:nvSpPr>
          <p:cNvPr id="6" name="TextBox 5">
            <a:extLst>
              <a:ext uri="{FF2B5EF4-FFF2-40B4-BE49-F238E27FC236}">
                <a16:creationId xmlns:a16="http://schemas.microsoft.com/office/drawing/2014/main" id="{257EDE23-AF71-F7AC-5A81-E79A703E14D2}"/>
              </a:ext>
            </a:extLst>
          </p:cNvPr>
          <p:cNvSpPr txBox="1"/>
          <p:nvPr/>
        </p:nvSpPr>
        <p:spPr>
          <a:xfrm>
            <a:off x="2523362" y="3222941"/>
            <a:ext cx="746345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فرض التعرض التراكمي   </a:t>
            </a:r>
            <a:r>
              <a:rPr lang="en-US" sz="2400" b="1" kern="0" dirty="0">
                <a:solidFill>
                  <a:schemeClr val="bg2"/>
                </a:solidFill>
                <a:latin typeface="Times New Roman" panose="02020603050405020304" pitchFamily="18" charset="0"/>
                <a:cs typeface="Times New Roman" panose="02020603050405020304" pitchFamily="18" charset="0"/>
              </a:rPr>
              <a:t>Cumulative Exposure Hypothesis </a:t>
            </a:r>
          </a:p>
        </p:txBody>
      </p:sp>
      <p:sp>
        <p:nvSpPr>
          <p:cNvPr id="8" name="TextBox 7">
            <a:extLst>
              <a:ext uri="{FF2B5EF4-FFF2-40B4-BE49-F238E27FC236}">
                <a16:creationId xmlns:a16="http://schemas.microsoft.com/office/drawing/2014/main" id="{1334E1CD-B934-96FD-A546-EC38986AAAA3}"/>
              </a:ext>
            </a:extLst>
          </p:cNvPr>
          <p:cNvSpPr txBox="1"/>
          <p:nvPr/>
        </p:nvSpPr>
        <p:spPr>
          <a:xfrm>
            <a:off x="2494353" y="3947826"/>
            <a:ext cx="7492457"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ea typeface="Times New Roman" panose="02020603050405020304" pitchFamily="18" charset="0"/>
                <a:cs typeface="Times New Roman" panose="02020603050405020304" pitchFamily="18" charset="0"/>
              </a:rPr>
              <a:t>فرض التأثير التفاضلي     </a:t>
            </a:r>
            <a:r>
              <a:rPr lang="en-US" sz="2400" b="1"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Differential Impact Hypothesis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416848F-F2DE-90FC-C6CC-4A94559BFF56}"/>
              </a:ext>
            </a:extLst>
          </p:cNvPr>
          <p:cNvSpPr txBox="1"/>
          <p:nvPr/>
        </p:nvSpPr>
        <p:spPr>
          <a:xfrm>
            <a:off x="2523361" y="4577574"/>
            <a:ext cx="7492457"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فرض التأثيرات الرمزية             </a:t>
            </a:r>
            <a:r>
              <a:rPr lang="en-US" sz="2400" b="1" kern="0" dirty="0">
                <a:solidFill>
                  <a:schemeClr val="bg1"/>
                </a:solidFill>
                <a:latin typeface="Times New Roman" panose="02020603050405020304" pitchFamily="18" charset="0"/>
                <a:cs typeface="Times New Roman" panose="02020603050405020304" pitchFamily="18" charset="0"/>
              </a:rPr>
              <a:t>Symbolic Use of Media</a:t>
            </a:r>
          </a:p>
        </p:txBody>
      </p:sp>
      <p:sp>
        <p:nvSpPr>
          <p:cNvPr id="14" name="Rectangle: Rounded Corners 13">
            <a:extLst>
              <a:ext uri="{FF2B5EF4-FFF2-40B4-BE49-F238E27FC236}">
                <a16:creationId xmlns:a16="http://schemas.microsoft.com/office/drawing/2014/main" id="{EBF27834-CC77-830D-C545-AB6FD4D53B47}"/>
              </a:ext>
            </a:extLst>
          </p:cNvPr>
          <p:cNvSpPr/>
          <p:nvPr/>
        </p:nvSpPr>
        <p:spPr>
          <a:xfrm>
            <a:off x="264695" y="849139"/>
            <a:ext cx="11720825"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2"/>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فروض و مفاهيم فرعية أخرى مكملة لنظرية الغرس الثقافي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7" name="Rectangle 16">
            <a:extLst>
              <a:ext uri="{FF2B5EF4-FFF2-40B4-BE49-F238E27FC236}">
                <a16:creationId xmlns:a16="http://schemas.microsoft.com/office/drawing/2014/main" id="{B54A2A2B-031F-BB2A-EE40-A540D240ACA3}"/>
              </a:ext>
            </a:extLst>
          </p:cNvPr>
          <p:cNvSpPr/>
          <p:nvPr/>
        </p:nvSpPr>
        <p:spPr>
          <a:xfrm>
            <a:off x="10238008" y="2595123"/>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18" name="Rectangle 17">
            <a:extLst>
              <a:ext uri="{FF2B5EF4-FFF2-40B4-BE49-F238E27FC236}">
                <a16:creationId xmlns:a16="http://schemas.microsoft.com/office/drawing/2014/main" id="{83F00CCB-AA86-4241-2261-E286FB8D3100}"/>
              </a:ext>
            </a:extLst>
          </p:cNvPr>
          <p:cNvSpPr/>
          <p:nvPr/>
        </p:nvSpPr>
        <p:spPr>
          <a:xfrm>
            <a:off x="10238008" y="3185922"/>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9" name="Rectangle 18">
            <a:extLst>
              <a:ext uri="{FF2B5EF4-FFF2-40B4-BE49-F238E27FC236}">
                <a16:creationId xmlns:a16="http://schemas.microsoft.com/office/drawing/2014/main" id="{97B05BF2-3FE3-CFD4-EB6E-E3038F526C11}"/>
              </a:ext>
            </a:extLst>
          </p:cNvPr>
          <p:cNvSpPr/>
          <p:nvPr/>
        </p:nvSpPr>
        <p:spPr>
          <a:xfrm>
            <a:off x="10238007" y="384684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0" name="Rectangle 19">
            <a:extLst>
              <a:ext uri="{FF2B5EF4-FFF2-40B4-BE49-F238E27FC236}">
                <a16:creationId xmlns:a16="http://schemas.microsoft.com/office/drawing/2014/main" id="{57DC9D93-3BF4-B415-D86F-0315A02D7C3B}"/>
              </a:ext>
            </a:extLst>
          </p:cNvPr>
          <p:cNvSpPr/>
          <p:nvPr/>
        </p:nvSpPr>
        <p:spPr>
          <a:xfrm>
            <a:off x="10238007" y="4527493"/>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663B9809-F292-09F2-9590-8078EA1953EE}"/>
              </a:ext>
            </a:extLst>
          </p:cNvPr>
          <p:cNvSpPr txBox="1"/>
          <p:nvPr/>
        </p:nvSpPr>
        <p:spPr>
          <a:xfrm>
            <a:off x="2023210" y="201768"/>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A2A539C7-1397-D95A-ECA6-14E54F4AD5C0}"/>
              </a:ext>
            </a:extLst>
          </p:cNvPr>
          <p:cNvSpPr txBox="1"/>
          <p:nvPr/>
        </p:nvSpPr>
        <p:spPr>
          <a:xfrm>
            <a:off x="0" y="1606412"/>
            <a:ext cx="11863136" cy="461665"/>
          </a:xfrm>
          <a:prstGeom prst="rect">
            <a:avLst/>
          </a:prstGeom>
          <a:noFill/>
        </p:spPr>
        <p:txBody>
          <a:bodyPr wrap="square">
            <a:spAutoFit/>
          </a:bodyPr>
          <a:lstStyle/>
          <a:p>
            <a:pPr algn="r" rtl="1"/>
            <a:r>
              <a:rPr lang="ar-EG" sz="2400" kern="0" dirty="0">
                <a:solidFill>
                  <a:srgbClr val="002060"/>
                </a:solidFill>
                <a:latin typeface="Calibri" panose="020F0502020204030204" pitchFamily="34" charset="0"/>
                <a:cs typeface="Calibri" panose="020F0502020204030204" pitchFamily="34" charset="0"/>
              </a:rPr>
              <a:t>فروض أو مفاهيم فرعية أخرى مكملة لنظرية الغرس الثقافي، طرحها جربنر وتلاميذه في مراحل لاحقة من تطوير النظرية</a:t>
            </a:r>
            <a:endParaRPr lang="en-US"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46071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01E49A-124B-2EBF-F162-9EC91999435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C41C539-7F8D-2FFA-9D5B-434020CFE8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6554" y="-34417"/>
            <a:ext cx="2169764" cy="1013132"/>
          </a:xfrm>
          <a:prstGeom prst="rect">
            <a:avLst/>
          </a:prstGeom>
        </p:spPr>
      </p:pic>
      <p:sp>
        <p:nvSpPr>
          <p:cNvPr id="11" name="Rectangle 10">
            <a:extLst>
              <a:ext uri="{FF2B5EF4-FFF2-40B4-BE49-F238E27FC236}">
                <a16:creationId xmlns:a16="http://schemas.microsoft.com/office/drawing/2014/main" id="{41D6DF63-EFE1-BD19-B14D-C58BD53050EC}"/>
              </a:ext>
            </a:extLst>
          </p:cNvPr>
          <p:cNvSpPr/>
          <p:nvPr/>
        </p:nvSpPr>
        <p:spPr>
          <a:xfrm flipV="1">
            <a:off x="2383994" y="638028"/>
            <a:ext cx="9292918" cy="50811"/>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C78C073C-BF2A-8666-A9CA-124AA91226B4}"/>
              </a:ext>
            </a:extLst>
          </p:cNvPr>
          <p:cNvSpPr txBox="1"/>
          <p:nvPr/>
        </p:nvSpPr>
        <p:spPr>
          <a:xfrm>
            <a:off x="367185" y="2096940"/>
            <a:ext cx="998745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فرض عالم التلفزيون العنيف   </a:t>
            </a:r>
            <a:r>
              <a:rPr lang="en-US" sz="2400" b="1" kern="0" dirty="0">
                <a:solidFill>
                  <a:schemeClr val="bg2"/>
                </a:solidFill>
                <a:latin typeface="Times New Roman" panose="02020603050405020304" pitchFamily="18" charset="0"/>
                <a:cs typeface="Times New Roman" panose="02020603050405020304" pitchFamily="18" charset="0"/>
              </a:rPr>
              <a:t>Mean World Syndrome</a:t>
            </a:r>
          </a:p>
        </p:txBody>
      </p:sp>
      <p:sp>
        <p:nvSpPr>
          <p:cNvPr id="14" name="Rectangle: Rounded Corners 13">
            <a:extLst>
              <a:ext uri="{FF2B5EF4-FFF2-40B4-BE49-F238E27FC236}">
                <a16:creationId xmlns:a16="http://schemas.microsoft.com/office/drawing/2014/main" id="{ED0FB39A-F9A3-F2FE-8F35-C63105CB1208}"/>
              </a:ext>
            </a:extLst>
          </p:cNvPr>
          <p:cNvSpPr/>
          <p:nvPr/>
        </p:nvSpPr>
        <p:spPr>
          <a:xfrm>
            <a:off x="264695" y="849139"/>
            <a:ext cx="11720825"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فروض و مفاهيم فرعية أخرى مكملة لنظرية الغرس الثقافي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7" name="Rectangle 16">
            <a:extLst>
              <a:ext uri="{FF2B5EF4-FFF2-40B4-BE49-F238E27FC236}">
                <a16:creationId xmlns:a16="http://schemas.microsoft.com/office/drawing/2014/main" id="{FDC5D104-B143-9212-5B9E-8EB6E6DBC4C9}"/>
              </a:ext>
            </a:extLst>
          </p:cNvPr>
          <p:cNvSpPr/>
          <p:nvPr/>
        </p:nvSpPr>
        <p:spPr>
          <a:xfrm>
            <a:off x="10508939" y="2072450"/>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A3D33765-0B18-219A-097E-64544264FA96}"/>
              </a:ext>
            </a:extLst>
          </p:cNvPr>
          <p:cNvSpPr txBox="1"/>
          <p:nvPr/>
        </p:nvSpPr>
        <p:spPr>
          <a:xfrm>
            <a:off x="2023210" y="201768"/>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1DC5EC47-493A-939C-095D-C46F14A36063}"/>
              </a:ext>
            </a:extLst>
          </p:cNvPr>
          <p:cNvSpPr txBox="1"/>
          <p:nvPr/>
        </p:nvSpPr>
        <p:spPr>
          <a:xfrm>
            <a:off x="4477949" y="2791628"/>
            <a:ext cx="7631029" cy="2251065"/>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وهو من أبرز المفاهيم الناتجة عن أبحاث جربنر، ويفترض أن الأفراد الذين </a:t>
            </a:r>
            <a:r>
              <a:rPr lang="ar-EG" sz="2400" b="1" kern="0" dirty="0">
                <a:solidFill>
                  <a:srgbClr val="002060"/>
                </a:solidFill>
                <a:latin typeface="Calibri" panose="020F0502020204030204" pitchFamily="34" charset="0"/>
                <a:cs typeface="Calibri" panose="020F0502020204030204" pitchFamily="34" charset="0"/>
              </a:rPr>
              <a:t>يتعرضون بكثافة للمضامين الإعلامية</a:t>
            </a:r>
            <a:r>
              <a:rPr lang="ar-EG" sz="2400" kern="0" dirty="0">
                <a:solidFill>
                  <a:srgbClr val="002060"/>
                </a:solidFill>
                <a:latin typeface="Calibri" panose="020F0502020204030204" pitchFamily="34" charset="0"/>
                <a:cs typeface="Calibri" panose="020F0502020204030204" pitchFamily="34" charset="0"/>
              </a:rPr>
              <a:t>، خاصة </a:t>
            </a:r>
            <a:r>
              <a:rPr lang="ar-EG" sz="2400" b="1" kern="0" dirty="0">
                <a:solidFill>
                  <a:srgbClr val="002060"/>
                </a:solidFill>
                <a:latin typeface="Calibri" panose="020F0502020204030204" pitchFamily="34" charset="0"/>
                <a:cs typeface="Calibri" panose="020F0502020204030204" pitchFamily="34" charset="0"/>
              </a:rPr>
              <a:t>المحتوى العنيف، يطورون رؤية تشاؤمية وعدائية للعالم،</a:t>
            </a:r>
            <a:r>
              <a:rPr lang="ar-EG" sz="2400" kern="0" dirty="0">
                <a:solidFill>
                  <a:srgbClr val="002060"/>
                </a:solidFill>
                <a:latin typeface="Calibri" panose="020F0502020204030204" pitchFamily="34" charset="0"/>
                <a:cs typeface="Calibri" panose="020F0502020204030204" pitchFamily="34" charset="0"/>
              </a:rPr>
              <a:t> ويظنون أن العالم أكثر عنفًا وخطرًا مما هو عليه في الواقع.</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651E7A01-3A4D-FDE4-74DA-5529840FD072}"/>
              </a:ext>
            </a:extLst>
          </p:cNvPr>
          <p:cNvPicPr>
            <a:picLocks noChangeAspect="1"/>
          </p:cNvPicPr>
          <p:nvPr/>
        </p:nvPicPr>
        <p:blipFill>
          <a:blip r:embed="rId3"/>
          <a:stretch>
            <a:fillRect/>
          </a:stretch>
        </p:blipFill>
        <p:spPr>
          <a:xfrm>
            <a:off x="264695" y="2649124"/>
            <a:ext cx="3858049" cy="38174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58271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04589-B860-BCBC-24F2-22A017ED825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069BBC4-A231-70FE-8339-756380B646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6554" y="-34417"/>
            <a:ext cx="2034731" cy="950080"/>
          </a:xfrm>
          <a:prstGeom prst="rect">
            <a:avLst/>
          </a:prstGeom>
        </p:spPr>
      </p:pic>
      <p:sp>
        <p:nvSpPr>
          <p:cNvPr id="11" name="Rectangle 10">
            <a:extLst>
              <a:ext uri="{FF2B5EF4-FFF2-40B4-BE49-F238E27FC236}">
                <a16:creationId xmlns:a16="http://schemas.microsoft.com/office/drawing/2014/main" id="{47581A7C-770C-B610-39C4-15206CEA32CA}"/>
              </a:ext>
            </a:extLst>
          </p:cNvPr>
          <p:cNvSpPr/>
          <p:nvPr/>
        </p:nvSpPr>
        <p:spPr>
          <a:xfrm flipV="1">
            <a:off x="2383994" y="638028"/>
            <a:ext cx="9292918" cy="50811"/>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6" name="TextBox 5">
            <a:extLst>
              <a:ext uri="{FF2B5EF4-FFF2-40B4-BE49-F238E27FC236}">
                <a16:creationId xmlns:a16="http://schemas.microsoft.com/office/drawing/2014/main" id="{C8DC0115-F2DD-C6A9-E3F0-7CD850DC7BB7}"/>
              </a:ext>
            </a:extLst>
          </p:cNvPr>
          <p:cNvSpPr txBox="1"/>
          <p:nvPr/>
        </p:nvSpPr>
        <p:spPr>
          <a:xfrm>
            <a:off x="413042" y="2183789"/>
            <a:ext cx="9986811"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فرض التعرض التراكمي   </a:t>
            </a:r>
            <a:r>
              <a:rPr lang="en-US" sz="2400" b="1" kern="0" dirty="0">
                <a:solidFill>
                  <a:schemeClr val="bg2"/>
                </a:solidFill>
                <a:latin typeface="Times New Roman" panose="02020603050405020304" pitchFamily="18" charset="0"/>
                <a:cs typeface="Times New Roman" panose="02020603050405020304" pitchFamily="18" charset="0"/>
              </a:rPr>
              <a:t>Cumulative Exposure Hypothesis </a:t>
            </a:r>
          </a:p>
        </p:txBody>
      </p:sp>
      <p:sp>
        <p:nvSpPr>
          <p:cNvPr id="14" name="Rectangle: Rounded Corners 13">
            <a:extLst>
              <a:ext uri="{FF2B5EF4-FFF2-40B4-BE49-F238E27FC236}">
                <a16:creationId xmlns:a16="http://schemas.microsoft.com/office/drawing/2014/main" id="{8D0B65CC-109B-7709-3EFA-6F6A72CA9E7E}"/>
              </a:ext>
            </a:extLst>
          </p:cNvPr>
          <p:cNvSpPr/>
          <p:nvPr/>
        </p:nvSpPr>
        <p:spPr>
          <a:xfrm>
            <a:off x="264695" y="849139"/>
            <a:ext cx="11720825"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فروض و مفاهيم فرعية أخرى مكملة لنظرية الغرس الثقافي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8" name="Rectangle 17">
            <a:extLst>
              <a:ext uri="{FF2B5EF4-FFF2-40B4-BE49-F238E27FC236}">
                <a16:creationId xmlns:a16="http://schemas.microsoft.com/office/drawing/2014/main" id="{D2BE890B-6FB0-BDA7-F1CA-07C0B503EBB4}"/>
              </a:ext>
            </a:extLst>
          </p:cNvPr>
          <p:cNvSpPr/>
          <p:nvPr/>
        </p:nvSpPr>
        <p:spPr>
          <a:xfrm>
            <a:off x="10610985" y="218378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76806B66-697B-E016-EEB8-CE2A74ADA25E}"/>
              </a:ext>
            </a:extLst>
          </p:cNvPr>
          <p:cNvSpPr txBox="1"/>
          <p:nvPr/>
        </p:nvSpPr>
        <p:spPr>
          <a:xfrm>
            <a:off x="2023210" y="201768"/>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56786D0A-6C82-5D64-7984-1D9B89385045}"/>
              </a:ext>
            </a:extLst>
          </p:cNvPr>
          <p:cNvSpPr txBox="1"/>
          <p:nvPr/>
        </p:nvSpPr>
        <p:spPr>
          <a:xfrm>
            <a:off x="4283242" y="2949287"/>
            <a:ext cx="7603958" cy="2251065"/>
          </a:xfrm>
          <a:prstGeom prst="rect">
            <a:avLst/>
          </a:prstGeom>
          <a:noFill/>
        </p:spPr>
        <p:txBody>
          <a:bodyPr wrap="square">
            <a:spAutoFit/>
          </a:bodyPr>
          <a:lstStyle/>
          <a:p>
            <a:pPr algn="just" rtl="1">
              <a:lnSpc>
                <a:spcPct val="150000"/>
              </a:lnSpc>
            </a:pPr>
            <a:r>
              <a:rPr lang="ar-SA" sz="2400" kern="0" dirty="0">
                <a:solidFill>
                  <a:srgbClr val="002060"/>
                </a:solidFill>
                <a:latin typeface="Calibri" panose="020F0502020204030204" pitchFamily="34" charset="0"/>
                <a:cs typeface="Calibri" panose="020F0502020204030204" pitchFamily="34" charset="0"/>
              </a:rPr>
              <a:t>ينص هذا الفرض على أن </a:t>
            </a:r>
            <a:r>
              <a:rPr lang="ar-SA" sz="2400" b="1" kern="0" dirty="0">
                <a:solidFill>
                  <a:srgbClr val="002060"/>
                </a:solidFill>
                <a:latin typeface="Calibri" panose="020F0502020204030204" pitchFamily="34" charset="0"/>
                <a:cs typeface="Calibri" panose="020F0502020204030204" pitchFamily="34" charset="0"/>
              </a:rPr>
              <a:t>التأثيرات الإعلامية لا تحدث من مشاهدة واحدة أو محتوى عابر، بل من التعرض المتكرر والمتراكم على المدى الطويل</a:t>
            </a:r>
            <a:r>
              <a:rPr lang="ar-SA" sz="2400" kern="0" dirty="0">
                <a:solidFill>
                  <a:srgbClr val="002060"/>
                </a:solidFill>
                <a:latin typeface="Calibri" panose="020F0502020204030204" pitchFamily="34" charset="0"/>
                <a:cs typeface="Calibri" panose="020F0502020204030204" pitchFamily="34" charset="0"/>
              </a:rPr>
              <a:t>، حيث تتغلغل الرسائل الإعلامية تدريجيًا في وعي الأفراد وتشكل إدراكهم ببطء لكن بثبات</a:t>
            </a:r>
            <a:r>
              <a:rPr lang="en-US" sz="2400" kern="0" dirty="0">
                <a:solidFill>
                  <a:srgbClr val="002060"/>
                </a:solidFill>
                <a:latin typeface="Calibri" panose="020F0502020204030204" pitchFamily="34" charset="0"/>
                <a:cs typeface="Calibri" panose="020F0502020204030204" pitchFamily="34" charset="0"/>
              </a:rPr>
              <a:t>.</a:t>
            </a:r>
          </a:p>
        </p:txBody>
      </p:sp>
      <p:pic>
        <p:nvPicPr>
          <p:cNvPr id="3" name="Picture 2">
            <a:extLst>
              <a:ext uri="{FF2B5EF4-FFF2-40B4-BE49-F238E27FC236}">
                <a16:creationId xmlns:a16="http://schemas.microsoft.com/office/drawing/2014/main" id="{E9161880-2C59-0D3F-9352-6BECE2B7A083}"/>
              </a:ext>
            </a:extLst>
          </p:cNvPr>
          <p:cNvPicPr>
            <a:picLocks noChangeAspect="1"/>
          </p:cNvPicPr>
          <p:nvPr/>
        </p:nvPicPr>
        <p:blipFill>
          <a:blip r:embed="rId3"/>
          <a:stretch>
            <a:fillRect/>
          </a:stretch>
        </p:blipFill>
        <p:spPr>
          <a:xfrm>
            <a:off x="240342" y="2815100"/>
            <a:ext cx="3904146" cy="39041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471955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347EA-F97D-4777-29C5-67053699B89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21B0017-787C-BCA7-404F-826C89305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6554" y="-158196"/>
            <a:ext cx="2284112" cy="1066524"/>
          </a:xfrm>
          <a:prstGeom prst="rect">
            <a:avLst/>
          </a:prstGeom>
        </p:spPr>
      </p:pic>
      <p:sp>
        <p:nvSpPr>
          <p:cNvPr id="11" name="Rectangle 10">
            <a:extLst>
              <a:ext uri="{FF2B5EF4-FFF2-40B4-BE49-F238E27FC236}">
                <a16:creationId xmlns:a16="http://schemas.microsoft.com/office/drawing/2014/main" id="{7A24B7E3-B261-1B22-2553-72A18FAFB8AB}"/>
              </a:ext>
            </a:extLst>
          </p:cNvPr>
          <p:cNvSpPr/>
          <p:nvPr/>
        </p:nvSpPr>
        <p:spPr>
          <a:xfrm flipV="1">
            <a:off x="2383994" y="638028"/>
            <a:ext cx="9292918" cy="50811"/>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8" name="TextBox 7">
            <a:extLst>
              <a:ext uri="{FF2B5EF4-FFF2-40B4-BE49-F238E27FC236}">
                <a16:creationId xmlns:a16="http://schemas.microsoft.com/office/drawing/2014/main" id="{2001A41A-D7C4-3CDF-547A-1D3330DF3481}"/>
              </a:ext>
            </a:extLst>
          </p:cNvPr>
          <p:cNvSpPr txBox="1"/>
          <p:nvPr/>
        </p:nvSpPr>
        <p:spPr>
          <a:xfrm>
            <a:off x="0" y="1924844"/>
            <a:ext cx="10238007"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ea typeface="Times New Roman" panose="02020603050405020304" pitchFamily="18" charset="0"/>
                <a:cs typeface="Times New Roman" panose="02020603050405020304" pitchFamily="18" charset="0"/>
              </a:rPr>
              <a:t>فرض التأثير التفاضلي     </a:t>
            </a:r>
            <a:r>
              <a:rPr lang="en-US" sz="2400" b="1"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Differential Impact Hypothesis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14" name="Rectangle: Rounded Corners 13">
            <a:extLst>
              <a:ext uri="{FF2B5EF4-FFF2-40B4-BE49-F238E27FC236}">
                <a16:creationId xmlns:a16="http://schemas.microsoft.com/office/drawing/2014/main" id="{6F25BE4B-4926-12C7-D929-1D285F9E2315}"/>
              </a:ext>
            </a:extLst>
          </p:cNvPr>
          <p:cNvSpPr/>
          <p:nvPr/>
        </p:nvSpPr>
        <p:spPr>
          <a:xfrm>
            <a:off x="264695" y="849139"/>
            <a:ext cx="11720825"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فروض و مفاهيم فرعية أخرى مكملة لنظرية الغرس الثقافي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9" name="Rectangle 18">
            <a:extLst>
              <a:ext uri="{FF2B5EF4-FFF2-40B4-BE49-F238E27FC236}">
                <a16:creationId xmlns:a16="http://schemas.microsoft.com/office/drawing/2014/main" id="{54511221-1B49-2686-5000-8AF5FCDA121F}"/>
              </a:ext>
            </a:extLst>
          </p:cNvPr>
          <p:cNvSpPr/>
          <p:nvPr/>
        </p:nvSpPr>
        <p:spPr>
          <a:xfrm>
            <a:off x="10454152" y="190035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A6CA2682-A4BB-7FBC-30E4-3B3EBD57C4B0}"/>
              </a:ext>
            </a:extLst>
          </p:cNvPr>
          <p:cNvSpPr txBox="1"/>
          <p:nvPr/>
        </p:nvSpPr>
        <p:spPr>
          <a:xfrm>
            <a:off x="2023210" y="201768"/>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F88157B0-9FB1-771B-1FBC-F1F2A1557613}"/>
              </a:ext>
            </a:extLst>
          </p:cNvPr>
          <p:cNvSpPr txBox="1"/>
          <p:nvPr/>
        </p:nvSpPr>
        <p:spPr>
          <a:xfrm>
            <a:off x="4738254" y="2550646"/>
            <a:ext cx="7247265" cy="1697068"/>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يركز هذا الفرض على أن </a:t>
            </a:r>
            <a:r>
              <a:rPr lang="ar-EG" sz="2400" b="1" kern="0" dirty="0">
                <a:solidFill>
                  <a:srgbClr val="002060"/>
                </a:solidFill>
                <a:latin typeface="Calibri" panose="020F0502020204030204" pitchFamily="34" charset="0"/>
                <a:cs typeface="Calibri" panose="020F0502020204030204" pitchFamily="34" charset="0"/>
              </a:rPr>
              <a:t>تأثير الغرس لا يحدث بنفس الدرجة عند جميع الأفراد، بل يتفاوت حسب عوامل مثل مستوى التعليم، مقدار الوعي النقدي، السن، ونوعية استخدام وسائل الإعلام.</a:t>
            </a:r>
            <a:endParaRPr lang="en-US" sz="2400" b="1" kern="0" dirty="0">
              <a:solidFill>
                <a:srgbClr val="002060"/>
              </a:solidFill>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C9E6C8E0-257D-B850-5306-E38AE7B97C23}"/>
              </a:ext>
            </a:extLst>
          </p:cNvPr>
          <p:cNvPicPr>
            <a:picLocks noChangeAspect="1"/>
          </p:cNvPicPr>
          <p:nvPr/>
        </p:nvPicPr>
        <p:blipFill>
          <a:blip r:embed="rId3"/>
          <a:stretch>
            <a:fillRect/>
          </a:stretch>
        </p:blipFill>
        <p:spPr>
          <a:xfrm>
            <a:off x="206481" y="2550645"/>
            <a:ext cx="4531773" cy="41055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28247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44776-EADD-8B76-8B5E-22B6C8CC7A1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41EC8E6-564B-EE34-FEBF-A2D19AC646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6554" y="-34417"/>
            <a:ext cx="2034731" cy="950080"/>
          </a:xfrm>
          <a:prstGeom prst="rect">
            <a:avLst/>
          </a:prstGeom>
        </p:spPr>
      </p:pic>
      <p:sp>
        <p:nvSpPr>
          <p:cNvPr id="11" name="Rectangle 10">
            <a:extLst>
              <a:ext uri="{FF2B5EF4-FFF2-40B4-BE49-F238E27FC236}">
                <a16:creationId xmlns:a16="http://schemas.microsoft.com/office/drawing/2014/main" id="{FF042579-95E0-1D8B-4CAE-21C49E298A18}"/>
              </a:ext>
            </a:extLst>
          </p:cNvPr>
          <p:cNvSpPr/>
          <p:nvPr/>
        </p:nvSpPr>
        <p:spPr>
          <a:xfrm flipV="1">
            <a:off x="2383994" y="638028"/>
            <a:ext cx="9292918" cy="50811"/>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9" name="TextBox 8">
            <a:extLst>
              <a:ext uri="{FF2B5EF4-FFF2-40B4-BE49-F238E27FC236}">
                <a16:creationId xmlns:a16="http://schemas.microsoft.com/office/drawing/2014/main" id="{29B25E89-3DF1-719E-557E-4615A7D087A0}"/>
              </a:ext>
            </a:extLst>
          </p:cNvPr>
          <p:cNvSpPr txBox="1"/>
          <p:nvPr/>
        </p:nvSpPr>
        <p:spPr>
          <a:xfrm>
            <a:off x="264696" y="1895362"/>
            <a:ext cx="1029009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فرض التأثيرات الرمزية             </a:t>
            </a:r>
            <a:r>
              <a:rPr lang="en-US" sz="2400" b="1" kern="0" dirty="0">
                <a:solidFill>
                  <a:schemeClr val="bg1"/>
                </a:solidFill>
                <a:latin typeface="Times New Roman" panose="02020603050405020304" pitchFamily="18" charset="0"/>
                <a:cs typeface="Times New Roman" panose="02020603050405020304" pitchFamily="18" charset="0"/>
              </a:rPr>
              <a:t>Symbolic Use of Media</a:t>
            </a:r>
          </a:p>
        </p:txBody>
      </p:sp>
      <p:sp>
        <p:nvSpPr>
          <p:cNvPr id="14" name="Rectangle: Rounded Corners 13">
            <a:extLst>
              <a:ext uri="{FF2B5EF4-FFF2-40B4-BE49-F238E27FC236}">
                <a16:creationId xmlns:a16="http://schemas.microsoft.com/office/drawing/2014/main" id="{3BDC5913-DAA2-F9B7-2DA8-59596EFC3B32}"/>
              </a:ext>
            </a:extLst>
          </p:cNvPr>
          <p:cNvSpPr/>
          <p:nvPr/>
        </p:nvSpPr>
        <p:spPr>
          <a:xfrm>
            <a:off x="264695" y="849139"/>
            <a:ext cx="11720825"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فروض و مفاهيم فرعية أخرى مكملة لنظرية الغرس الثقافي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0" name="Rectangle 19">
            <a:extLst>
              <a:ext uri="{FF2B5EF4-FFF2-40B4-BE49-F238E27FC236}">
                <a16:creationId xmlns:a16="http://schemas.microsoft.com/office/drawing/2014/main" id="{00C747DC-00DE-4DEB-41B4-5B87D99E9207}"/>
              </a:ext>
            </a:extLst>
          </p:cNvPr>
          <p:cNvSpPr/>
          <p:nvPr/>
        </p:nvSpPr>
        <p:spPr>
          <a:xfrm>
            <a:off x="10731302" y="1870872"/>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C9528D75-2003-CEA3-552A-80D904C44B48}"/>
              </a:ext>
            </a:extLst>
          </p:cNvPr>
          <p:cNvSpPr txBox="1"/>
          <p:nvPr/>
        </p:nvSpPr>
        <p:spPr>
          <a:xfrm>
            <a:off x="2023210" y="201768"/>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F7575910-CEC4-68E3-55A4-B7B1349EFCA4}"/>
              </a:ext>
            </a:extLst>
          </p:cNvPr>
          <p:cNvSpPr txBox="1"/>
          <p:nvPr/>
        </p:nvSpPr>
        <p:spPr>
          <a:xfrm>
            <a:off x="4223084" y="2426867"/>
            <a:ext cx="7546808" cy="1697068"/>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يفترض هذا الفرض أن </a:t>
            </a:r>
            <a:r>
              <a:rPr lang="ar-EG" sz="2400" b="1" kern="0" dirty="0">
                <a:solidFill>
                  <a:srgbClr val="002060"/>
                </a:solidFill>
                <a:latin typeface="Calibri" panose="020F0502020204030204" pitchFamily="34" charset="0"/>
                <a:cs typeface="Calibri" panose="020F0502020204030204" pitchFamily="34" charset="0"/>
              </a:rPr>
              <a:t>وسائل الإعلام لا</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تغرس فقط معلومات أو تصورات</a:t>
            </a:r>
            <a:r>
              <a:rPr lang="ar-EG" sz="2400" kern="0" dirty="0">
                <a:solidFill>
                  <a:srgbClr val="002060"/>
                </a:solidFill>
                <a:latin typeface="Calibri" panose="020F0502020204030204" pitchFamily="34" charset="0"/>
                <a:cs typeface="Calibri" panose="020F0502020204030204" pitchFamily="34" charset="0"/>
              </a:rPr>
              <a:t>، بل </a:t>
            </a:r>
            <a:r>
              <a:rPr lang="ar-EG" sz="2400" b="1" kern="0" dirty="0">
                <a:solidFill>
                  <a:srgbClr val="002060"/>
                </a:solidFill>
                <a:latin typeface="Calibri" panose="020F0502020204030204" pitchFamily="34" charset="0"/>
                <a:cs typeface="Calibri" panose="020F0502020204030204" pitchFamily="34" charset="0"/>
              </a:rPr>
              <a:t>تغرس رموزًا ثقافية تشكل الإطار العام لفهم القيم والسلوكيات.</a:t>
            </a:r>
            <a:endParaRPr lang="en-US" sz="2400" b="1" kern="0" dirty="0">
              <a:solidFill>
                <a:srgbClr val="002060"/>
              </a:solidFill>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3449767E-D16A-0022-B131-F7C40EDC6004}"/>
              </a:ext>
            </a:extLst>
          </p:cNvPr>
          <p:cNvPicPr>
            <a:picLocks noChangeAspect="1"/>
          </p:cNvPicPr>
          <p:nvPr/>
        </p:nvPicPr>
        <p:blipFill>
          <a:blip r:embed="rId3"/>
          <a:stretch>
            <a:fillRect/>
          </a:stretch>
        </p:blipFill>
        <p:spPr>
          <a:xfrm>
            <a:off x="83128" y="2515465"/>
            <a:ext cx="4043488" cy="40434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621777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334FC-886B-C183-16AB-999277C3612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CD681E55-B478-ACA6-74BF-7A19771CE29A}"/>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3E35D872-1098-2E06-AC89-2AC26ADE2D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125683" cy="992549"/>
          </a:xfrm>
          <a:prstGeom prst="rect">
            <a:avLst/>
          </a:prstGeom>
        </p:spPr>
      </p:pic>
      <p:sp>
        <p:nvSpPr>
          <p:cNvPr id="15" name="Rectangle 14">
            <a:extLst>
              <a:ext uri="{FF2B5EF4-FFF2-40B4-BE49-F238E27FC236}">
                <a16:creationId xmlns:a16="http://schemas.microsoft.com/office/drawing/2014/main" id="{8ABFD912-F42C-D3B7-A4B5-2BD58ACF5FCA}"/>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 الانتقادات الموجهة لنظرية الغرس الثقافي </a:t>
            </a:r>
            <a:endParaRPr lang="en-US" sz="2800" b="1" kern="0" dirty="0">
              <a:solidFill>
                <a:srgbClr val="E7E6E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8372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67116-2534-0301-2C04-7BA249884E7B}"/>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390D26BC-19AC-686D-6779-301BF38E1B44}"/>
              </a:ext>
            </a:extLst>
          </p:cNvPr>
          <p:cNvPicPr>
            <a:picLocks noChangeAspect="1"/>
          </p:cNvPicPr>
          <p:nvPr/>
        </p:nvPicPr>
        <p:blipFill>
          <a:blip r:embed="rId3"/>
          <a:stretch>
            <a:fillRect/>
          </a:stretch>
        </p:blipFill>
        <p:spPr>
          <a:xfrm>
            <a:off x="-88137" y="-13783"/>
            <a:ext cx="12193371" cy="9809085"/>
          </a:xfrm>
          <a:prstGeom prst="rect">
            <a:avLst/>
          </a:prstGeom>
        </p:spPr>
      </p:pic>
      <p:pic>
        <p:nvPicPr>
          <p:cNvPr id="7" name="Graphic 21">
            <a:extLst>
              <a:ext uri="{FF2B5EF4-FFF2-40B4-BE49-F238E27FC236}">
                <a16:creationId xmlns:a16="http://schemas.microsoft.com/office/drawing/2014/main" id="{5B7C244A-83D3-FD4D-B923-45C15D4FAF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37" y="-13783"/>
            <a:ext cx="2053296" cy="958749"/>
          </a:xfrm>
          <a:prstGeom prst="rect">
            <a:avLst/>
          </a:prstGeom>
        </p:spPr>
      </p:pic>
      <p:sp>
        <p:nvSpPr>
          <p:cNvPr id="11" name="Rectangle 10">
            <a:extLst>
              <a:ext uri="{FF2B5EF4-FFF2-40B4-BE49-F238E27FC236}">
                <a16:creationId xmlns:a16="http://schemas.microsoft.com/office/drawing/2014/main" id="{EFF7C4C6-23B5-61D2-29D2-F5658627AADD}"/>
              </a:ext>
            </a:extLst>
          </p:cNvPr>
          <p:cNvSpPr/>
          <p:nvPr/>
        </p:nvSpPr>
        <p:spPr>
          <a:xfrm>
            <a:off x="2529179" y="900622"/>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018E0B7D-C946-1F9D-D537-3F85E52F9C07}"/>
              </a:ext>
            </a:extLst>
          </p:cNvPr>
          <p:cNvSpPr/>
          <p:nvPr/>
        </p:nvSpPr>
        <p:spPr>
          <a:xfrm>
            <a:off x="1" y="1068122"/>
            <a:ext cx="12192000"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2"/>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الغرس الثقافي </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5" name="Rectangle 14">
            <a:extLst>
              <a:ext uri="{FF2B5EF4-FFF2-40B4-BE49-F238E27FC236}">
                <a16:creationId xmlns:a16="http://schemas.microsoft.com/office/drawing/2014/main" id="{695F0645-84B0-A149-39E5-43F5A3079B11}"/>
              </a:ext>
            </a:extLst>
          </p:cNvPr>
          <p:cNvSpPr/>
          <p:nvPr/>
        </p:nvSpPr>
        <p:spPr>
          <a:xfrm>
            <a:off x="1543792" y="2154701"/>
            <a:ext cx="728927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مبالغة في تقدير تأثير وسائل الإعلام</a:t>
            </a:r>
          </a:p>
        </p:txBody>
      </p:sp>
      <p:sp>
        <p:nvSpPr>
          <p:cNvPr id="16" name="Rectangle 15">
            <a:extLst>
              <a:ext uri="{FF2B5EF4-FFF2-40B4-BE49-F238E27FC236}">
                <a16:creationId xmlns:a16="http://schemas.microsoft.com/office/drawing/2014/main" id="{D82FB1F9-D17C-1C10-7394-CE466AACA85B}"/>
              </a:ext>
            </a:extLst>
          </p:cNvPr>
          <p:cNvSpPr/>
          <p:nvPr/>
        </p:nvSpPr>
        <p:spPr>
          <a:xfrm>
            <a:off x="8914373" y="2140418"/>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DB44697E-38E4-22EC-E007-55046A163793}"/>
              </a:ext>
            </a:extLst>
          </p:cNvPr>
          <p:cNvSpPr/>
          <p:nvPr/>
        </p:nvSpPr>
        <p:spPr>
          <a:xfrm>
            <a:off x="8985109" y="2959695"/>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9" name="Rectangle 18">
            <a:extLst>
              <a:ext uri="{FF2B5EF4-FFF2-40B4-BE49-F238E27FC236}">
                <a16:creationId xmlns:a16="http://schemas.microsoft.com/office/drawing/2014/main" id="{14C07E7A-462D-1B98-7581-E2764EFD8188}"/>
              </a:ext>
            </a:extLst>
          </p:cNvPr>
          <p:cNvSpPr/>
          <p:nvPr/>
        </p:nvSpPr>
        <p:spPr>
          <a:xfrm>
            <a:off x="1543792" y="2939742"/>
            <a:ext cx="732660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التركيز المفرط على التلفزيون وتجاهل وسائل الإعلام الأخرى</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20" name="Rectangle 19">
            <a:extLst>
              <a:ext uri="{FF2B5EF4-FFF2-40B4-BE49-F238E27FC236}">
                <a16:creationId xmlns:a16="http://schemas.microsoft.com/office/drawing/2014/main" id="{BE3DE45C-C1E9-2826-41AB-85A48A6026A6}"/>
              </a:ext>
            </a:extLst>
          </p:cNvPr>
          <p:cNvSpPr/>
          <p:nvPr/>
        </p:nvSpPr>
        <p:spPr>
          <a:xfrm>
            <a:off x="8985109" y="3671362"/>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95033C86-DD5A-FDFF-5955-C70F86835FEE}"/>
              </a:ext>
            </a:extLst>
          </p:cNvPr>
          <p:cNvSpPr/>
          <p:nvPr/>
        </p:nvSpPr>
        <p:spPr>
          <a:xfrm>
            <a:off x="1543792" y="3724783"/>
            <a:ext cx="737058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مشكلات منهجية في القياس والربط السببي</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3B35254F-2246-9637-A4CB-4D372F269451}"/>
              </a:ext>
            </a:extLst>
          </p:cNvPr>
          <p:cNvSpPr/>
          <p:nvPr/>
        </p:nvSpPr>
        <p:spPr>
          <a:xfrm>
            <a:off x="8985109" y="4490639"/>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AB6AC59B-0543-3CA1-358D-A9DFE06D49CC}"/>
              </a:ext>
            </a:extLst>
          </p:cNvPr>
          <p:cNvSpPr/>
          <p:nvPr/>
        </p:nvSpPr>
        <p:spPr>
          <a:xfrm>
            <a:off x="1543793" y="4509824"/>
            <a:ext cx="735455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إغفال البعد الثقافي والفروقات الفردية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F2946B97-8CF2-07A1-7E14-19493DFEE4E5}"/>
              </a:ext>
            </a:extLst>
          </p:cNvPr>
          <p:cNvSpPr txBox="1"/>
          <p:nvPr/>
        </p:nvSpPr>
        <p:spPr>
          <a:xfrm>
            <a:off x="1965159" y="346180"/>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8E02E2C7-346E-8076-048E-A18A58734840}"/>
              </a:ext>
            </a:extLst>
          </p:cNvPr>
          <p:cNvSpPr/>
          <p:nvPr/>
        </p:nvSpPr>
        <p:spPr>
          <a:xfrm>
            <a:off x="1528403" y="5240496"/>
            <a:ext cx="735454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غياب الديناميات التفاعلية الحديثة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27DADA7D-A11E-D5C6-43E1-E84D70B7F976}"/>
              </a:ext>
            </a:extLst>
          </p:cNvPr>
          <p:cNvSpPr/>
          <p:nvPr/>
        </p:nvSpPr>
        <p:spPr>
          <a:xfrm>
            <a:off x="8985109" y="5240496"/>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b="1" kern="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3767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E09ED-DF58-8C37-E0B0-65575336621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E7890C4-5A32-4FCF-4E37-D28A7B996D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37" y="-13783"/>
            <a:ext cx="2317052" cy="1081905"/>
          </a:xfrm>
          <a:prstGeom prst="rect">
            <a:avLst/>
          </a:prstGeom>
        </p:spPr>
      </p:pic>
      <p:sp>
        <p:nvSpPr>
          <p:cNvPr id="11" name="Rectangle 10">
            <a:extLst>
              <a:ext uri="{FF2B5EF4-FFF2-40B4-BE49-F238E27FC236}">
                <a16:creationId xmlns:a16="http://schemas.microsoft.com/office/drawing/2014/main" id="{89771E4F-558A-DC55-2DDB-CD3B60C7C952}"/>
              </a:ext>
            </a:extLst>
          </p:cNvPr>
          <p:cNvSpPr/>
          <p:nvPr/>
        </p:nvSpPr>
        <p:spPr>
          <a:xfrm>
            <a:off x="2529179" y="900622"/>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6579CD54-E039-FF36-8177-58B549F91ACD}"/>
              </a:ext>
            </a:extLst>
          </p:cNvPr>
          <p:cNvSpPr/>
          <p:nvPr/>
        </p:nvSpPr>
        <p:spPr>
          <a:xfrm>
            <a:off x="1" y="1068122"/>
            <a:ext cx="12192000"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2"/>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الغرس الثقافي </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5" name="Rectangle 14">
            <a:extLst>
              <a:ext uri="{FF2B5EF4-FFF2-40B4-BE49-F238E27FC236}">
                <a16:creationId xmlns:a16="http://schemas.microsoft.com/office/drawing/2014/main" id="{805C68DB-A247-F96C-5D0B-F779236EAAE0}"/>
              </a:ext>
            </a:extLst>
          </p:cNvPr>
          <p:cNvSpPr/>
          <p:nvPr/>
        </p:nvSpPr>
        <p:spPr>
          <a:xfrm>
            <a:off x="129736" y="1929071"/>
            <a:ext cx="1064160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مبالغة في تقدير تأثير وسائل الإعلام</a:t>
            </a:r>
          </a:p>
        </p:txBody>
      </p:sp>
      <p:sp>
        <p:nvSpPr>
          <p:cNvPr id="16" name="Rectangle 15">
            <a:extLst>
              <a:ext uri="{FF2B5EF4-FFF2-40B4-BE49-F238E27FC236}">
                <a16:creationId xmlns:a16="http://schemas.microsoft.com/office/drawing/2014/main" id="{C8376A5E-A213-BB45-FC49-8B6913664A2F}"/>
              </a:ext>
            </a:extLst>
          </p:cNvPr>
          <p:cNvSpPr/>
          <p:nvPr/>
        </p:nvSpPr>
        <p:spPr>
          <a:xfrm>
            <a:off x="10896770" y="1907817"/>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ADF256E-9ABA-8EDC-89F7-118AF9C4962D}"/>
              </a:ext>
            </a:extLst>
          </p:cNvPr>
          <p:cNvSpPr txBox="1"/>
          <p:nvPr/>
        </p:nvSpPr>
        <p:spPr>
          <a:xfrm>
            <a:off x="1965159" y="346180"/>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C99038A5-2A48-6D47-B4A7-87AAB626B427}"/>
              </a:ext>
            </a:extLst>
          </p:cNvPr>
          <p:cNvSpPr txBox="1"/>
          <p:nvPr/>
        </p:nvSpPr>
        <p:spPr>
          <a:xfrm>
            <a:off x="3265714" y="2704082"/>
            <a:ext cx="8796550" cy="4015651"/>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يرى بعض الباحثين أن النظرية </a:t>
            </a:r>
            <a:r>
              <a:rPr lang="ar-SA" sz="2400" b="1" kern="0" dirty="0">
                <a:solidFill>
                  <a:srgbClr val="002060"/>
                </a:solidFill>
                <a:latin typeface="Calibri" panose="020F0502020204030204" pitchFamily="34" charset="0"/>
                <a:cs typeface="Calibri" panose="020F0502020204030204" pitchFamily="34" charset="0"/>
              </a:rPr>
              <a:t>تفترض ضمنيًا أن الجمهور يتلقى الرسائل الإعلامية بشكل سلبي ومباشر،</a:t>
            </a:r>
            <a:r>
              <a:rPr lang="ar-SA" sz="2400" kern="0" dirty="0">
                <a:solidFill>
                  <a:srgbClr val="002060"/>
                </a:solidFill>
                <a:latin typeface="Calibri" panose="020F0502020204030204" pitchFamily="34" charset="0"/>
                <a:cs typeface="Calibri" panose="020F0502020204030204" pitchFamily="34" charset="0"/>
              </a:rPr>
              <a:t> مما </a:t>
            </a:r>
            <a:r>
              <a:rPr lang="ar-SA" sz="2400" b="1" kern="0" dirty="0">
                <a:solidFill>
                  <a:srgbClr val="002060"/>
                </a:solidFill>
                <a:latin typeface="Calibri" panose="020F0502020204030204" pitchFamily="34" charset="0"/>
                <a:cs typeface="Calibri" panose="020F0502020204030204" pitchFamily="34" charset="0"/>
              </a:rPr>
              <a:t>يتجاهل قدرة الأفراد على التحليل</a:t>
            </a:r>
            <a:r>
              <a:rPr lang="ar-SA" sz="2400" kern="0" dirty="0">
                <a:solidFill>
                  <a:srgbClr val="002060"/>
                </a:solidFill>
                <a:latin typeface="Calibri" panose="020F0502020204030204" pitchFamily="34" charset="0"/>
                <a:cs typeface="Calibri" panose="020F0502020204030204" pitchFamily="34" charset="0"/>
              </a:rPr>
              <a:t>، النقد، </a:t>
            </a:r>
            <a:r>
              <a:rPr lang="ar-SA" sz="2400" b="1" kern="0" dirty="0">
                <a:solidFill>
                  <a:srgbClr val="002060"/>
                </a:solidFill>
                <a:latin typeface="Calibri" panose="020F0502020204030204" pitchFamily="34" charset="0"/>
                <a:cs typeface="Calibri" panose="020F0502020204030204" pitchFamily="34" charset="0"/>
              </a:rPr>
              <a:t>والمقاومة للمحتوى الإعلامي</a:t>
            </a:r>
            <a:r>
              <a:rPr lang="ar-EG"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EG" sz="2400" b="1" kern="0" dirty="0">
                <a:solidFill>
                  <a:srgbClr val="002060"/>
                </a:solidFill>
                <a:latin typeface="Calibri" panose="020F0502020204030204" pitchFamily="34" charset="0"/>
                <a:cs typeface="Calibri" panose="020F0502020204030204" pitchFamily="34" charset="0"/>
              </a:rPr>
              <a:t>- </a:t>
            </a:r>
            <a:r>
              <a:rPr lang="ar-EG" sz="2400" b="1" u="sng" kern="0" dirty="0">
                <a:solidFill>
                  <a:srgbClr val="002060"/>
                </a:solidFill>
                <a:latin typeface="Calibri" panose="020F0502020204030204" pitchFamily="34" charset="0"/>
                <a:cs typeface="Calibri" panose="020F0502020204030204" pitchFamily="34" charset="0"/>
              </a:rPr>
              <a:t>وجه النقد الموجه هنا للنظرية</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الجمهور ليس مجرد مستقبل سلبي</a:t>
            </a:r>
            <a:r>
              <a:rPr lang="ar-SA" sz="2400" kern="0" dirty="0">
                <a:solidFill>
                  <a:srgbClr val="002060"/>
                </a:solidFill>
                <a:latin typeface="Calibri" panose="020F0502020204030204" pitchFamily="34" charset="0"/>
                <a:cs typeface="Calibri" panose="020F0502020204030204" pitchFamily="34" charset="0"/>
              </a:rPr>
              <a:t>، بل </a:t>
            </a:r>
            <a:r>
              <a:rPr lang="ar-SA" sz="2400" b="1" kern="0" dirty="0">
                <a:solidFill>
                  <a:srgbClr val="002060"/>
                </a:solidFill>
                <a:latin typeface="Calibri" panose="020F0502020204030204" pitchFamily="34" charset="0"/>
                <a:cs typeface="Calibri" panose="020F0502020204030204" pitchFamily="34" charset="0"/>
              </a:rPr>
              <a:t>يمتلك خبرات سابقة، وخلفيات ثقافية، ومهارات تفسيرية تؤثر في مدى تأثره بالمحتوى</a:t>
            </a:r>
            <a:r>
              <a:rPr lang="en-US" sz="2400" kern="0" dirty="0">
                <a:solidFill>
                  <a:srgbClr val="002060"/>
                </a:solidFill>
                <a:latin typeface="Calibri" panose="020F0502020204030204" pitchFamily="34" charset="0"/>
                <a:cs typeface="Calibri" panose="020F0502020204030204" pitchFamily="34" charset="0"/>
              </a:rPr>
              <a:t>.</a:t>
            </a:r>
            <a:br>
              <a:rPr lang="en-US" sz="2400" kern="0" dirty="0">
                <a:solidFill>
                  <a:srgbClr val="002060"/>
                </a:solidFill>
                <a:latin typeface="Calibri" panose="020F0502020204030204" pitchFamily="34" charset="0"/>
                <a:cs typeface="Calibri" panose="020F0502020204030204" pitchFamily="34" charset="0"/>
              </a:rPr>
            </a:br>
            <a:r>
              <a:rPr lang="ar-EG" sz="2400" kern="0" dirty="0">
                <a:solidFill>
                  <a:srgbClr val="002060"/>
                </a:solidFill>
                <a:latin typeface="Calibri" panose="020F0502020204030204" pitchFamily="34" charset="0"/>
                <a:cs typeface="Calibri" panose="020F0502020204030204" pitchFamily="34" charset="0"/>
              </a:rPr>
              <a:t>ف</a:t>
            </a:r>
            <a:r>
              <a:rPr lang="ar-SA" sz="2400" kern="0" dirty="0">
                <a:solidFill>
                  <a:srgbClr val="002060"/>
                </a:solidFill>
                <a:latin typeface="Calibri" panose="020F0502020204030204" pitchFamily="34" charset="0"/>
                <a:cs typeface="Calibri" panose="020F0502020204030204" pitchFamily="34" charset="0"/>
              </a:rPr>
              <a:t>ليس كل من يشاهد مشاهد عنف يصبح أكثر خوفًا من العالم، فالبعض يميز بوضوح بين الترفيه والواقع</a:t>
            </a:r>
            <a:r>
              <a:rPr lang="en-US" sz="2400" kern="0" dirty="0">
                <a:solidFill>
                  <a:srgbClr val="002060"/>
                </a:solidFill>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EE387EEC-6B91-EBA6-02A2-F3140D3BF1E6}"/>
              </a:ext>
            </a:extLst>
          </p:cNvPr>
          <p:cNvPicPr>
            <a:picLocks noChangeAspect="1"/>
          </p:cNvPicPr>
          <p:nvPr/>
        </p:nvPicPr>
        <p:blipFill>
          <a:blip r:embed="rId4"/>
          <a:stretch>
            <a:fillRect/>
          </a:stretch>
        </p:blipFill>
        <p:spPr>
          <a:xfrm>
            <a:off x="129736" y="2791073"/>
            <a:ext cx="3135978" cy="38416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16700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463D6-9B11-5454-11E0-39612A234CE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C4AF52A-8BE3-CC71-7E66-288FDA98F6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37" y="-13783"/>
            <a:ext cx="2053296" cy="958749"/>
          </a:xfrm>
          <a:prstGeom prst="rect">
            <a:avLst/>
          </a:prstGeom>
        </p:spPr>
      </p:pic>
      <p:sp>
        <p:nvSpPr>
          <p:cNvPr id="11" name="Rectangle 10">
            <a:extLst>
              <a:ext uri="{FF2B5EF4-FFF2-40B4-BE49-F238E27FC236}">
                <a16:creationId xmlns:a16="http://schemas.microsoft.com/office/drawing/2014/main" id="{2666AE1D-C428-43C1-1281-7EEFB384D523}"/>
              </a:ext>
            </a:extLst>
          </p:cNvPr>
          <p:cNvSpPr/>
          <p:nvPr/>
        </p:nvSpPr>
        <p:spPr>
          <a:xfrm>
            <a:off x="2529179" y="900622"/>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D525D0C3-7935-E3D9-CE09-B17E6B2365E8}"/>
              </a:ext>
            </a:extLst>
          </p:cNvPr>
          <p:cNvSpPr/>
          <p:nvPr/>
        </p:nvSpPr>
        <p:spPr>
          <a:xfrm>
            <a:off x="1" y="1068122"/>
            <a:ext cx="12192000"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2"/>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الغرس الثقافي </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7" name="Rectangle 16">
            <a:extLst>
              <a:ext uri="{FF2B5EF4-FFF2-40B4-BE49-F238E27FC236}">
                <a16:creationId xmlns:a16="http://schemas.microsoft.com/office/drawing/2014/main" id="{E3C6AD66-8C87-7F18-12E9-F5BB01C6C7AF}"/>
              </a:ext>
            </a:extLst>
          </p:cNvPr>
          <p:cNvSpPr/>
          <p:nvPr/>
        </p:nvSpPr>
        <p:spPr>
          <a:xfrm>
            <a:off x="10730781" y="2042958"/>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9" name="Rectangle 18">
            <a:extLst>
              <a:ext uri="{FF2B5EF4-FFF2-40B4-BE49-F238E27FC236}">
                <a16:creationId xmlns:a16="http://schemas.microsoft.com/office/drawing/2014/main" id="{3B09A57F-5A66-EC3E-7C84-2782792D6BEC}"/>
              </a:ext>
            </a:extLst>
          </p:cNvPr>
          <p:cNvSpPr/>
          <p:nvPr/>
        </p:nvSpPr>
        <p:spPr>
          <a:xfrm>
            <a:off x="295725" y="2056043"/>
            <a:ext cx="1028471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التركيز المفرط على التلفزيون وتجاهل وسائل الإعلام الأخرى</a:t>
            </a:r>
          </a:p>
        </p:txBody>
      </p:sp>
      <p:sp>
        <p:nvSpPr>
          <p:cNvPr id="3" name="TextBox 2">
            <a:extLst>
              <a:ext uri="{FF2B5EF4-FFF2-40B4-BE49-F238E27FC236}">
                <a16:creationId xmlns:a16="http://schemas.microsoft.com/office/drawing/2014/main" id="{2CFB0C1B-1B82-99AF-70DE-7EC824A21848}"/>
              </a:ext>
            </a:extLst>
          </p:cNvPr>
          <p:cNvSpPr txBox="1"/>
          <p:nvPr/>
        </p:nvSpPr>
        <p:spPr>
          <a:xfrm>
            <a:off x="1965159" y="346180"/>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273AEF60-14A8-DB78-C8D7-409B4AD0EB0E}"/>
              </a:ext>
            </a:extLst>
          </p:cNvPr>
          <p:cNvSpPr txBox="1"/>
          <p:nvPr/>
        </p:nvSpPr>
        <p:spPr>
          <a:xfrm>
            <a:off x="3564025" y="2944941"/>
            <a:ext cx="8441928" cy="3913059"/>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طُورت النظرية في </a:t>
            </a:r>
            <a:r>
              <a:rPr lang="ar-EG" sz="2400" b="1" kern="0" dirty="0">
                <a:solidFill>
                  <a:srgbClr val="002060"/>
                </a:solidFill>
                <a:latin typeface="Calibri" panose="020F0502020204030204" pitchFamily="34" charset="0"/>
                <a:cs typeface="Calibri" panose="020F0502020204030204" pitchFamily="34" charset="0"/>
              </a:rPr>
              <a:t>عصر هيمنة التلفزيون</a:t>
            </a:r>
            <a:r>
              <a:rPr lang="ar-EG" sz="2400" kern="0" dirty="0">
                <a:solidFill>
                  <a:srgbClr val="002060"/>
                </a:solidFill>
                <a:latin typeface="Calibri" panose="020F0502020204030204" pitchFamily="34" charset="0"/>
                <a:cs typeface="Calibri" panose="020F0502020204030204" pitchFamily="34" charset="0"/>
              </a:rPr>
              <a:t>، لذا ركزت بشكل كبير عليه، دون أن تأخذ في الاعتبار </a:t>
            </a:r>
            <a:r>
              <a:rPr lang="ar-EG" sz="2400" b="1" kern="0" dirty="0">
                <a:solidFill>
                  <a:srgbClr val="002060"/>
                </a:solidFill>
                <a:latin typeface="Calibri" panose="020F0502020204030204" pitchFamily="34" charset="0"/>
                <a:cs typeface="Calibri" panose="020F0502020204030204" pitchFamily="34" charset="0"/>
              </a:rPr>
              <a:t>وسائل الإعلام الحديثة </a:t>
            </a:r>
            <a:r>
              <a:rPr lang="ar-EG" sz="2400" kern="0" dirty="0">
                <a:solidFill>
                  <a:srgbClr val="002060"/>
                </a:solidFill>
                <a:latin typeface="Calibri" panose="020F0502020204030204" pitchFamily="34" charset="0"/>
                <a:cs typeface="Calibri" panose="020F0502020204030204" pitchFamily="34" charset="0"/>
              </a:rPr>
              <a:t>مثل الإنترنت، </a:t>
            </a:r>
            <a:r>
              <a:rPr lang="ar-EG" sz="2400" b="1" kern="0" dirty="0">
                <a:solidFill>
                  <a:srgbClr val="002060"/>
                </a:solidFill>
                <a:latin typeface="Calibri" panose="020F0502020204030204" pitchFamily="34" charset="0"/>
                <a:cs typeface="Calibri" panose="020F0502020204030204" pitchFamily="34" charset="0"/>
              </a:rPr>
              <a:t>وسائل التواصل الاجتماعي، والبث التفاعلي.</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a:t>
            </a:r>
            <a:r>
              <a:rPr lang="ar-EG" sz="2400" b="1" u="sng" kern="0" dirty="0">
                <a:solidFill>
                  <a:srgbClr val="002060"/>
                </a:solidFill>
                <a:latin typeface="Calibri" panose="020F0502020204030204" pitchFamily="34" charset="0"/>
                <a:cs typeface="Calibri" panose="020F0502020204030204" pitchFamily="34" charset="0"/>
              </a:rPr>
              <a:t>وجه النقد الموجه هنا للنظرية</a:t>
            </a:r>
            <a:r>
              <a:rPr lang="ar-EG" sz="2400" kern="0" dirty="0">
                <a:solidFill>
                  <a:srgbClr val="002060"/>
                </a:solidFill>
                <a:latin typeface="Calibri" panose="020F0502020204030204" pitchFamily="34" charset="0"/>
                <a:cs typeface="Calibri" panose="020F0502020204030204" pitchFamily="34" charset="0"/>
              </a:rPr>
              <a:t>: في العصر الرقمي، أصبحت الوسائط متعددة ومتشعبة، وكل منها يحمل تأثيرًا مختلفًا، وبعضها يسمح بالتفاعل والمشاركة وليس الاستقبال فقط. فمستخدمو "تيك توك" أو "يوتيوب" يصنعون المحتوى بقدر ما يستهلكونه، مما يعقد عملية الغرس.</a:t>
            </a:r>
          </a:p>
        </p:txBody>
      </p:sp>
      <p:pic>
        <p:nvPicPr>
          <p:cNvPr id="4" name="Picture 3">
            <a:extLst>
              <a:ext uri="{FF2B5EF4-FFF2-40B4-BE49-F238E27FC236}">
                <a16:creationId xmlns:a16="http://schemas.microsoft.com/office/drawing/2014/main" id="{117CD5A9-B16B-F237-E9FA-CF3AA32EFB8E}"/>
              </a:ext>
            </a:extLst>
          </p:cNvPr>
          <p:cNvPicPr>
            <a:picLocks noChangeAspect="1"/>
          </p:cNvPicPr>
          <p:nvPr/>
        </p:nvPicPr>
        <p:blipFill>
          <a:blip r:embed="rId4"/>
          <a:stretch>
            <a:fillRect/>
          </a:stretch>
        </p:blipFill>
        <p:spPr>
          <a:xfrm>
            <a:off x="186047" y="2944941"/>
            <a:ext cx="3245921" cy="36397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246803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E74E5-2144-F749-277B-E93476FC255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4CF4F43-D4FF-0015-2A2B-5EB86ECDD4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37" y="-13783"/>
            <a:ext cx="2115772" cy="987921"/>
          </a:xfrm>
          <a:prstGeom prst="rect">
            <a:avLst/>
          </a:prstGeom>
        </p:spPr>
      </p:pic>
      <p:sp>
        <p:nvSpPr>
          <p:cNvPr id="11" name="Rectangle 10">
            <a:extLst>
              <a:ext uri="{FF2B5EF4-FFF2-40B4-BE49-F238E27FC236}">
                <a16:creationId xmlns:a16="http://schemas.microsoft.com/office/drawing/2014/main" id="{24E07AA5-7C9D-E4D8-7FFE-6320EE8663A4}"/>
              </a:ext>
            </a:extLst>
          </p:cNvPr>
          <p:cNvSpPr/>
          <p:nvPr/>
        </p:nvSpPr>
        <p:spPr>
          <a:xfrm>
            <a:off x="2529179" y="900622"/>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56BA80A7-C9C9-E563-B430-A181D0B3AD52}"/>
              </a:ext>
            </a:extLst>
          </p:cNvPr>
          <p:cNvSpPr/>
          <p:nvPr/>
        </p:nvSpPr>
        <p:spPr>
          <a:xfrm>
            <a:off x="1" y="1068122"/>
            <a:ext cx="12192000"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2"/>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الغرس الثقافي </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0" name="Rectangle 19">
            <a:extLst>
              <a:ext uri="{FF2B5EF4-FFF2-40B4-BE49-F238E27FC236}">
                <a16:creationId xmlns:a16="http://schemas.microsoft.com/office/drawing/2014/main" id="{526513B7-1335-130F-ED0B-C560B95BAF19}"/>
              </a:ext>
            </a:extLst>
          </p:cNvPr>
          <p:cNvSpPr/>
          <p:nvPr/>
        </p:nvSpPr>
        <p:spPr>
          <a:xfrm>
            <a:off x="10812751" y="2056043"/>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71FF066A-64D2-5EDE-592C-DAFBEA677C88}"/>
              </a:ext>
            </a:extLst>
          </p:cNvPr>
          <p:cNvSpPr/>
          <p:nvPr/>
        </p:nvSpPr>
        <p:spPr>
          <a:xfrm>
            <a:off x="106878" y="2056043"/>
            <a:ext cx="1041066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مشكلات منهجية في القياس والربط السببي</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8B813F81-F719-6B31-4CA3-FD6ED8367A59}"/>
              </a:ext>
            </a:extLst>
          </p:cNvPr>
          <p:cNvSpPr txBox="1"/>
          <p:nvPr/>
        </p:nvSpPr>
        <p:spPr>
          <a:xfrm>
            <a:off x="1965159" y="346180"/>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BFAA8C9-11B2-9F64-C058-3F72EDCA3948}"/>
              </a:ext>
            </a:extLst>
          </p:cNvPr>
          <p:cNvSpPr txBox="1"/>
          <p:nvPr/>
        </p:nvSpPr>
        <p:spPr>
          <a:xfrm>
            <a:off x="4334494" y="2958026"/>
            <a:ext cx="7857505"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تعتمد النظرية بشكل رئيسي على </a:t>
            </a:r>
            <a:r>
              <a:rPr lang="ar-EG" sz="2400" b="1" kern="0" dirty="0">
                <a:solidFill>
                  <a:srgbClr val="002060"/>
                </a:solidFill>
                <a:latin typeface="Calibri" panose="020F0502020204030204" pitchFamily="34" charset="0"/>
                <a:cs typeface="Calibri" panose="020F0502020204030204" pitchFamily="34" charset="0"/>
              </a:rPr>
              <a:t>دراسات المسح والملاحظة، ما يصعّب إثبات العلاقة السببية بين التعرض الإعلامي وتغيرات الإدراك</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a:t>
            </a:r>
            <a:r>
              <a:rPr lang="ar-EG" sz="2400" u="sng" kern="0" dirty="0">
                <a:solidFill>
                  <a:srgbClr val="002060"/>
                </a:solidFill>
                <a:latin typeface="Calibri" panose="020F0502020204030204" pitchFamily="34" charset="0"/>
                <a:cs typeface="Calibri" panose="020F0502020204030204" pitchFamily="34" charset="0"/>
              </a:rPr>
              <a:t>ا</a:t>
            </a:r>
            <a:r>
              <a:rPr lang="ar-EG" sz="2400" b="1" u="sng" kern="0" dirty="0">
                <a:solidFill>
                  <a:srgbClr val="002060"/>
                </a:solidFill>
                <a:latin typeface="Calibri" panose="020F0502020204030204" pitchFamily="34" charset="0"/>
                <a:cs typeface="Calibri" panose="020F0502020204030204" pitchFamily="34" charset="0"/>
              </a:rPr>
              <a:t>لنقد الموجه هنا للنظرية </a:t>
            </a:r>
            <a:r>
              <a:rPr lang="ar-EG" sz="2400" kern="0" dirty="0">
                <a:solidFill>
                  <a:srgbClr val="002060"/>
                </a:solidFill>
                <a:latin typeface="Calibri" panose="020F0502020204030204" pitchFamily="34" charset="0"/>
                <a:cs typeface="Calibri" panose="020F0502020204030204" pitchFamily="34" charset="0"/>
              </a:rPr>
              <a:t>: يصعب الجزم إن كان التعرض الإعلامي هو السبب في تبني رؤية معينة، أم أن الأفراد الذين لديهم هذه الرؤية أصلاً يفضلون هذا النوع من المحتوى.</a:t>
            </a:r>
          </a:p>
        </p:txBody>
      </p:sp>
      <p:pic>
        <p:nvPicPr>
          <p:cNvPr id="4" name="Picture 3">
            <a:extLst>
              <a:ext uri="{FF2B5EF4-FFF2-40B4-BE49-F238E27FC236}">
                <a16:creationId xmlns:a16="http://schemas.microsoft.com/office/drawing/2014/main" id="{113C092D-2571-EE61-DF12-96269427C7E1}"/>
              </a:ext>
            </a:extLst>
          </p:cNvPr>
          <p:cNvPicPr>
            <a:picLocks noChangeAspect="1"/>
          </p:cNvPicPr>
          <p:nvPr/>
        </p:nvPicPr>
        <p:blipFill>
          <a:blip r:embed="rId4"/>
          <a:stretch>
            <a:fillRect/>
          </a:stretch>
        </p:blipFill>
        <p:spPr>
          <a:xfrm>
            <a:off x="263961" y="2774930"/>
            <a:ext cx="3736890" cy="37368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205941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D63CD-E5EA-FB11-B25E-8129C6861D4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FA5421E-2FCE-2C15-592A-596ABE22A1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37" y="-13782"/>
            <a:ext cx="2154443" cy="1005978"/>
          </a:xfrm>
          <a:prstGeom prst="rect">
            <a:avLst/>
          </a:prstGeom>
        </p:spPr>
      </p:pic>
      <p:sp>
        <p:nvSpPr>
          <p:cNvPr id="11" name="Rectangle 10">
            <a:extLst>
              <a:ext uri="{FF2B5EF4-FFF2-40B4-BE49-F238E27FC236}">
                <a16:creationId xmlns:a16="http://schemas.microsoft.com/office/drawing/2014/main" id="{25393F91-F3EF-1A8D-3C16-3B6C3ED968AF}"/>
              </a:ext>
            </a:extLst>
          </p:cNvPr>
          <p:cNvSpPr/>
          <p:nvPr/>
        </p:nvSpPr>
        <p:spPr>
          <a:xfrm>
            <a:off x="2529179" y="900622"/>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FA9A371D-0D09-4E95-79D9-510E6C09E6C3}"/>
              </a:ext>
            </a:extLst>
          </p:cNvPr>
          <p:cNvSpPr/>
          <p:nvPr/>
        </p:nvSpPr>
        <p:spPr>
          <a:xfrm>
            <a:off x="1" y="1068122"/>
            <a:ext cx="12192000"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2"/>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الغرس الثقافي </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2" name="Rectangle 21">
            <a:extLst>
              <a:ext uri="{FF2B5EF4-FFF2-40B4-BE49-F238E27FC236}">
                <a16:creationId xmlns:a16="http://schemas.microsoft.com/office/drawing/2014/main" id="{4F01B482-DC63-3D68-A2F7-C65046E887F5}"/>
              </a:ext>
            </a:extLst>
          </p:cNvPr>
          <p:cNvSpPr/>
          <p:nvPr/>
        </p:nvSpPr>
        <p:spPr>
          <a:xfrm>
            <a:off x="10900764" y="1961274"/>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4F89F8EF-4999-D2CA-2CA7-39696108EDAF}"/>
              </a:ext>
            </a:extLst>
          </p:cNvPr>
          <p:cNvSpPr/>
          <p:nvPr/>
        </p:nvSpPr>
        <p:spPr>
          <a:xfrm>
            <a:off x="125742" y="1961274"/>
            <a:ext cx="1052400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إغفال البعد الثقافي والفروقات الفردية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9806A810-B167-F15E-FE9C-94F85753540A}"/>
              </a:ext>
            </a:extLst>
          </p:cNvPr>
          <p:cNvSpPr txBox="1"/>
          <p:nvPr/>
        </p:nvSpPr>
        <p:spPr>
          <a:xfrm>
            <a:off x="1965159" y="346180"/>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27A7B186-0546-BEAC-F457-8F9B005644F9}"/>
              </a:ext>
            </a:extLst>
          </p:cNvPr>
          <p:cNvSpPr txBox="1"/>
          <p:nvPr/>
        </p:nvSpPr>
        <p:spPr>
          <a:xfrm>
            <a:off x="4068775" y="2650781"/>
            <a:ext cx="7935685"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تفترض النظرية أن </a:t>
            </a:r>
            <a:r>
              <a:rPr lang="ar-EG" sz="2400" b="1" kern="0" dirty="0">
                <a:solidFill>
                  <a:srgbClr val="002060"/>
                </a:solidFill>
                <a:latin typeface="Calibri" panose="020F0502020204030204" pitchFamily="34" charset="0"/>
                <a:cs typeface="Calibri" panose="020F0502020204030204" pitchFamily="34" charset="0"/>
              </a:rPr>
              <a:t>المحتوى يغرس نفس القيم لدى جميع المشاهدين</a:t>
            </a:r>
            <a:r>
              <a:rPr lang="ar-EG" sz="2400" kern="0" dirty="0">
                <a:solidFill>
                  <a:srgbClr val="002060"/>
                </a:solidFill>
                <a:latin typeface="Calibri" panose="020F0502020204030204" pitchFamily="34" charset="0"/>
                <a:cs typeface="Calibri" panose="020F0502020204030204" pitchFamily="34" charset="0"/>
              </a:rPr>
              <a:t>، لكنها لا تفسر </a:t>
            </a:r>
            <a:r>
              <a:rPr lang="ar-EG" sz="2400" b="1" kern="0" dirty="0">
                <a:solidFill>
                  <a:srgbClr val="002060"/>
                </a:solidFill>
                <a:latin typeface="Calibri" panose="020F0502020204030204" pitchFamily="34" charset="0"/>
                <a:cs typeface="Calibri" panose="020F0502020204030204" pitchFamily="34" charset="0"/>
              </a:rPr>
              <a:t>كيف تختلف الاستجابات بين الثقافات</a:t>
            </a:r>
            <a:r>
              <a:rPr lang="ar-EG" sz="2400" kern="0" dirty="0">
                <a:solidFill>
                  <a:srgbClr val="002060"/>
                </a:solidFill>
                <a:latin typeface="Calibri" panose="020F0502020204030204" pitchFamily="34" charset="0"/>
                <a:cs typeface="Calibri" panose="020F0502020204030204" pitchFamily="34" charset="0"/>
              </a:rPr>
              <a:t>، أو حتى بين أفراد من نفس المجتمع.</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a:t>
            </a:r>
            <a:r>
              <a:rPr lang="ar-EG" sz="2400" b="1" u="sng" kern="0" dirty="0">
                <a:solidFill>
                  <a:srgbClr val="002060"/>
                </a:solidFill>
                <a:latin typeface="Calibri" panose="020F0502020204030204" pitchFamily="34" charset="0"/>
                <a:cs typeface="Calibri" panose="020F0502020204030204" pitchFamily="34" charset="0"/>
              </a:rPr>
              <a:t>النقد الموجه هنا للنظرية</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قد يتلقى مشاهد في مجتمع عربي مشهدًا معينًا بشكل مختلف تمامًا عن مشاهد من مجتمع غربي، بحسب الخلفية الثقافية والقيم السائدة.</a:t>
            </a:r>
          </a:p>
        </p:txBody>
      </p:sp>
      <p:pic>
        <p:nvPicPr>
          <p:cNvPr id="5" name="Picture 4">
            <a:extLst>
              <a:ext uri="{FF2B5EF4-FFF2-40B4-BE49-F238E27FC236}">
                <a16:creationId xmlns:a16="http://schemas.microsoft.com/office/drawing/2014/main" id="{662FC249-8D44-60E3-7F19-95566AB1396E}"/>
              </a:ext>
            </a:extLst>
          </p:cNvPr>
          <p:cNvPicPr>
            <a:picLocks noChangeAspect="1"/>
          </p:cNvPicPr>
          <p:nvPr/>
        </p:nvPicPr>
        <p:blipFill>
          <a:blip r:embed="rId4"/>
          <a:stretch>
            <a:fillRect/>
          </a:stretch>
        </p:blipFill>
        <p:spPr>
          <a:xfrm>
            <a:off x="187540" y="2650780"/>
            <a:ext cx="3663538" cy="38610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92178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87A4E8-8E35-BB01-3BAB-F27F171E437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0DC3BFA-3BC0-B43D-44BC-A1A4DF7CCF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37" y="-13783"/>
            <a:ext cx="2317052" cy="1081905"/>
          </a:xfrm>
          <a:prstGeom prst="rect">
            <a:avLst/>
          </a:prstGeom>
        </p:spPr>
      </p:pic>
      <p:sp>
        <p:nvSpPr>
          <p:cNvPr id="11" name="Rectangle 10">
            <a:extLst>
              <a:ext uri="{FF2B5EF4-FFF2-40B4-BE49-F238E27FC236}">
                <a16:creationId xmlns:a16="http://schemas.microsoft.com/office/drawing/2014/main" id="{8F95C0FE-4666-7A9E-4695-5EB3470CA95E}"/>
              </a:ext>
            </a:extLst>
          </p:cNvPr>
          <p:cNvSpPr/>
          <p:nvPr/>
        </p:nvSpPr>
        <p:spPr>
          <a:xfrm>
            <a:off x="2529179" y="900622"/>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25D9823E-AB36-4533-A368-C93D5E13041F}"/>
              </a:ext>
            </a:extLst>
          </p:cNvPr>
          <p:cNvSpPr/>
          <p:nvPr/>
        </p:nvSpPr>
        <p:spPr>
          <a:xfrm>
            <a:off x="1" y="1068122"/>
            <a:ext cx="12192000"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2"/>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الغرس الثقافي </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CE991C00-00C9-2592-9960-BAB4D21C545C}"/>
              </a:ext>
            </a:extLst>
          </p:cNvPr>
          <p:cNvSpPr txBox="1"/>
          <p:nvPr/>
        </p:nvSpPr>
        <p:spPr>
          <a:xfrm>
            <a:off x="1965159" y="346180"/>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68661C0E-3B49-2CA9-9B2F-FD4BD3D0AE33}"/>
              </a:ext>
            </a:extLst>
          </p:cNvPr>
          <p:cNvSpPr/>
          <p:nvPr/>
        </p:nvSpPr>
        <p:spPr>
          <a:xfrm>
            <a:off x="95003" y="1893093"/>
            <a:ext cx="1047385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غياب الديناميات التفاعلية الحديثة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7468A885-99D5-2297-4263-ACCD5D9E4F26}"/>
              </a:ext>
            </a:extLst>
          </p:cNvPr>
          <p:cNvSpPr/>
          <p:nvPr/>
        </p:nvSpPr>
        <p:spPr>
          <a:xfrm>
            <a:off x="10742657" y="1893093"/>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939F4A1-A145-BAF1-85D9-32C5D6F71974}"/>
              </a:ext>
            </a:extLst>
          </p:cNvPr>
          <p:cNvSpPr txBox="1"/>
          <p:nvPr/>
        </p:nvSpPr>
        <p:spPr>
          <a:xfrm>
            <a:off x="3901215" y="2632126"/>
            <a:ext cx="8006936"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في ظل </a:t>
            </a:r>
            <a:r>
              <a:rPr lang="ar-EG" sz="2400" b="1" kern="0" dirty="0">
                <a:solidFill>
                  <a:srgbClr val="002060"/>
                </a:solidFill>
                <a:latin typeface="Calibri" panose="020F0502020204030204" pitchFamily="34" charset="0"/>
                <a:cs typeface="Calibri" panose="020F0502020204030204" pitchFamily="34" charset="0"/>
              </a:rPr>
              <a:t>تطور الإعلام إلى أشكال أكثر تفاعلية </a:t>
            </a:r>
            <a:r>
              <a:rPr lang="ar-EG" sz="2400" kern="0" dirty="0">
                <a:solidFill>
                  <a:srgbClr val="002060"/>
                </a:solidFill>
                <a:latin typeface="Calibri" panose="020F0502020204030204" pitchFamily="34" charset="0"/>
                <a:cs typeface="Calibri" panose="020F0502020204030204" pitchFamily="34" charset="0"/>
              </a:rPr>
              <a:t>(التعليقات، الإعجابات، التفاعل الفوري)، أصبحت </a:t>
            </a:r>
            <a:r>
              <a:rPr lang="ar-EG" sz="2400" b="1" kern="0" dirty="0">
                <a:solidFill>
                  <a:srgbClr val="002060"/>
                </a:solidFill>
                <a:latin typeface="Calibri" panose="020F0502020204030204" pitchFamily="34" charset="0"/>
                <a:cs typeface="Calibri" panose="020F0502020204030204" pitchFamily="34" charset="0"/>
              </a:rPr>
              <a:t>العلاقة بين الإعلام والجمهور ثنائية الاتجاه وليست أحادية</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a:t>
            </a:r>
            <a:r>
              <a:rPr lang="ar-EG" sz="2400" b="1" u="sng" kern="0" dirty="0">
                <a:solidFill>
                  <a:srgbClr val="002060"/>
                </a:solidFill>
                <a:latin typeface="Calibri" panose="020F0502020204030204" pitchFamily="34" charset="0"/>
                <a:cs typeface="Calibri" panose="020F0502020204030204" pitchFamily="34" charset="0"/>
              </a:rPr>
              <a:t>النقد الموجه هنا للنظرية</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النظرية لم تُطوّر بشكل كافٍ لاستيعاب البيئة الرقمية التفاعلية.</a:t>
            </a:r>
          </a:p>
        </p:txBody>
      </p:sp>
      <p:pic>
        <p:nvPicPr>
          <p:cNvPr id="6" name="Picture 5">
            <a:extLst>
              <a:ext uri="{FF2B5EF4-FFF2-40B4-BE49-F238E27FC236}">
                <a16:creationId xmlns:a16="http://schemas.microsoft.com/office/drawing/2014/main" id="{E0CC8F40-C5BB-120D-8990-9FE24B146190}"/>
              </a:ext>
            </a:extLst>
          </p:cNvPr>
          <p:cNvPicPr>
            <a:picLocks noChangeAspect="1"/>
          </p:cNvPicPr>
          <p:nvPr/>
        </p:nvPicPr>
        <p:blipFill>
          <a:blip r:embed="rId4"/>
          <a:stretch>
            <a:fillRect/>
          </a:stretch>
        </p:blipFill>
        <p:spPr>
          <a:xfrm>
            <a:off x="205540" y="2529444"/>
            <a:ext cx="3519238" cy="3982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05811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538A-E61E-25FE-8E12-0045F0EEB1F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76F3B580-2577-5AF0-0DE7-9744C8F229F7}"/>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FDB9AAF6-50B3-DC9E-9147-852E62D451F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173184" cy="1014728"/>
          </a:xfrm>
          <a:prstGeom prst="rect">
            <a:avLst/>
          </a:prstGeom>
        </p:spPr>
      </p:pic>
      <p:sp>
        <p:nvSpPr>
          <p:cNvPr id="15" name="Rectangle 14">
            <a:extLst>
              <a:ext uri="{FF2B5EF4-FFF2-40B4-BE49-F238E27FC236}">
                <a16:creationId xmlns:a16="http://schemas.microsoft.com/office/drawing/2014/main" id="{BF775128-EA92-07B5-8373-619B2C82160D}"/>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2"/>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أمثلة واقعية من المسلسلات الدرامية المصرية والعربية</a:t>
            </a:r>
          </a:p>
        </p:txBody>
      </p:sp>
    </p:spTree>
    <p:extLst>
      <p:ext uri="{BB962C8B-B14F-4D97-AF65-F5344CB8AC3E}">
        <p14:creationId xmlns:p14="http://schemas.microsoft.com/office/powerpoint/2010/main" val="34432255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129F76-ECEC-2E57-CD60-25DA62A4D31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3914391-9C4A-5256-A625-223F1C1FDE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9"/>
            <a:ext cx="2184300" cy="1019919"/>
          </a:xfrm>
          <a:prstGeom prst="rect">
            <a:avLst/>
          </a:prstGeom>
        </p:spPr>
      </p:pic>
      <p:sp>
        <p:nvSpPr>
          <p:cNvPr id="11" name="Rectangle 10">
            <a:extLst>
              <a:ext uri="{FF2B5EF4-FFF2-40B4-BE49-F238E27FC236}">
                <a16:creationId xmlns:a16="http://schemas.microsoft.com/office/drawing/2014/main" id="{74900CFB-12AA-5A0A-675A-748520C97BE7}"/>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03B14DB0-BB69-7A17-D68A-A8FE50A02190}"/>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أمثلة واقعية من المسلسلات الدرامية المصرية والعربية</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52BB86A7-27ED-F940-9040-F02DEAB7EC97}"/>
              </a:ext>
            </a:extLst>
          </p:cNvPr>
          <p:cNvSpPr txBox="1"/>
          <p:nvPr/>
        </p:nvSpPr>
        <p:spPr>
          <a:xfrm>
            <a:off x="0" y="1574079"/>
            <a:ext cx="12192000"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800" b="1" kern="0" dirty="0">
                <a:solidFill>
                  <a:schemeClr val="bg2"/>
                </a:solidFill>
                <a:latin typeface="Calibri" panose="020F0502020204030204" pitchFamily="34" charset="0"/>
                <a:cs typeface="+mj-cs"/>
              </a:rPr>
              <a:t>1</a:t>
            </a:r>
            <a:r>
              <a:rPr lang="ar-EG" sz="2800" b="1" kern="0" dirty="0">
                <a:solidFill>
                  <a:schemeClr val="bg2"/>
                </a:solidFill>
                <a:latin typeface="Calibri" panose="020F0502020204030204" pitchFamily="34" charset="0"/>
                <a:cs typeface="Calibri" panose="020F0502020204030204" pitchFamily="34" charset="0"/>
              </a:rPr>
              <a:t>. فرض عالم التلفزيون العنيف    </a:t>
            </a:r>
            <a:r>
              <a:rPr lang="en-US" sz="2800" b="1" kern="0" dirty="0">
                <a:solidFill>
                  <a:schemeClr val="bg2"/>
                </a:solidFill>
                <a:latin typeface="Times New Roman" panose="02020603050405020304" pitchFamily="18" charset="0"/>
                <a:cs typeface="Times New Roman" panose="02020603050405020304" pitchFamily="18" charset="0"/>
              </a:rPr>
              <a:t>Mean World Syndrome</a:t>
            </a:r>
          </a:p>
        </p:txBody>
      </p:sp>
      <p:sp>
        <p:nvSpPr>
          <p:cNvPr id="2" name="TextBox 1">
            <a:extLst>
              <a:ext uri="{FF2B5EF4-FFF2-40B4-BE49-F238E27FC236}">
                <a16:creationId xmlns:a16="http://schemas.microsoft.com/office/drawing/2014/main" id="{47439CD2-7E24-C38C-B027-D4B2A38A2EF8}"/>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A4A6B589-8A5A-B84C-EB1C-65BD9FCF4E06}"/>
              </a:ext>
            </a:extLst>
          </p:cNvPr>
          <p:cNvSpPr txBox="1"/>
          <p:nvPr/>
        </p:nvSpPr>
        <p:spPr>
          <a:xfrm>
            <a:off x="5605154" y="2489047"/>
            <a:ext cx="6411552" cy="2251065"/>
          </a:xfrm>
          <a:prstGeom prst="rect">
            <a:avLst/>
          </a:prstGeom>
          <a:noFill/>
        </p:spPr>
        <p:txBody>
          <a:bodyPr wrap="square">
            <a:spAutoFit/>
          </a:bodyPr>
          <a:lstStyle/>
          <a:p>
            <a:pPr algn="r" rtl="1">
              <a:lnSpc>
                <a:spcPct val="150000"/>
              </a:lnSpc>
            </a:pPr>
            <a:r>
              <a:rPr lang="ar-EG" sz="2400" b="1" kern="0" dirty="0">
                <a:solidFill>
                  <a:srgbClr val="002060"/>
                </a:solidFill>
                <a:latin typeface="Calibri" panose="020F0502020204030204" pitchFamily="34" charset="0"/>
                <a:cs typeface="Calibri" panose="020F0502020204030204" pitchFamily="34" charset="0"/>
              </a:rPr>
              <a:t>مسلسل: "الأسطورة" (محمد رمضان)</a:t>
            </a:r>
          </a:p>
          <a:p>
            <a:pPr algn="r" rtl="1">
              <a:lnSpc>
                <a:spcPct val="150000"/>
              </a:lnSpc>
            </a:pPr>
            <a:r>
              <a:rPr lang="ar-EG" sz="2400" kern="0" dirty="0">
                <a:solidFill>
                  <a:srgbClr val="002060"/>
                </a:solidFill>
                <a:latin typeface="Calibri" panose="020F0502020204030204" pitchFamily="34" charset="0"/>
                <a:cs typeface="Calibri" panose="020F0502020204030204" pitchFamily="34" charset="0"/>
              </a:rPr>
              <a:t>يُظهر عالمًا تغلب عليه الجريمة، الانتقام، وسلطة السلاح، ما يغرس في أذهان المشاهدين (خاصة من الشباب) أن الحياة في الطبقات الشعبية لا تُدار إلا بالعنف والبلطجة.</a:t>
            </a:r>
          </a:p>
        </p:txBody>
      </p:sp>
      <p:pic>
        <p:nvPicPr>
          <p:cNvPr id="5" name="Picture 4">
            <a:extLst>
              <a:ext uri="{FF2B5EF4-FFF2-40B4-BE49-F238E27FC236}">
                <a16:creationId xmlns:a16="http://schemas.microsoft.com/office/drawing/2014/main" id="{C2EDB6CB-3C84-AEE3-786E-51B1DCEF358F}"/>
              </a:ext>
            </a:extLst>
          </p:cNvPr>
          <p:cNvPicPr>
            <a:picLocks noChangeAspect="1"/>
          </p:cNvPicPr>
          <p:nvPr/>
        </p:nvPicPr>
        <p:blipFill>
          <a:blip r:embed="rId4"/>
          <a:stretch>
            <a:fillRect/>
          </a:stretch>
        </p:blipFill>
        <p:spPr>
          <a:xfrm>
            <a:off x="500627" y="4516337"/>
            <a:ext cx="3928869" cy="22407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4BEFBF07-B039-E84B-8956-EAA6269F69E7}"/>
              </a:ext>
            </a:extLst>
          </p:cNvPr>
          <p:cNvPicPr>
            <a:picLocks noChangeAspect="1"/>
          </p:cNvPicPr>
          <p:nvPr/>
        </p:nvPicPr>
        <p:blipFill>
          <a:blip r:embed="rId5"/>
          <a:stretch>
            <a:fillRect/>
          </a:stretch>
        </p:blipFill>
        <p:spPr>
          <a:xfrm>
            <a:off x="1235035" y="2223846"/>
            <a:ext cx="4222437" cy="2165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50406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3A882-81EB-D917-36F0-87DBF1C86E1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4FBA921-0F68-37E1-BC17-52D7BB074D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8"/>
            <a:ext cx="2148674" cy="1003284"/>
          </a:xfrm>
          <a:prstGeom prst="rect">
            <a:avLst/>
          </a:prstGeom>
        </p:spPr>
      </p:pic>
      <p:sp>
        <p:nvSpPr>
          <p:cNvPr id="11" name="Rectangle 10">
            <a:extLst>
              <a:ext uri="{FF2B5EF4-FFF2-40B4-BE49-F238E27FC236}">
                <a16:creationId xmlns:a16="http://schemas.microsoft.com/office/drawing/2014/main" id="{01D0659B-832E-59BF-F0C5-50707327C0A8}"/>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4C8F5B19-FDBF-CCA2-F451-37EC6C6028C8}"/>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أمثلة واقعية من المسلسلات الدرامية المصرية والعربية</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4009D97C-EDFC-6C1E-B55D-BEC082EA9B98}"/>
              </a:ext>
            </a:extLst>
          </p:cNvPr>
          <p:cNvSpPr txBox="1"/>
          <p:nvPr/>
        </p:nvSpPr>
        <p:spPr>
          <a:xfrm>
            <a:off x="0" y="1574079"/>
            <a:ext cx="12111708"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800" b="1" kern="0">
                <a:solidFill>
                  <a:schemeClr val="bg2"/>
                </a:solidFill>
                <a:latin typeface="Times New Roman" panose="02020603050405020304" pitchFamily="18" charset="0"/>
                <a:cs typeface="Times New Roman" panose="02020603050405020304" pitchFamily="18" charset="0"/>
              </a:rPr>
              <a:t> 2. فرض التيار السائد        </a:t>
            </a:r>
            <a:r>
              <a:rPr lang="en-US" sz="2800" b="1" kern="0">
                <a:solidFill>
                  <a:schemeClr val="bg2"/>
                </a:solidFill>
                <a:latin typeface="Times New Roman" panose="02020603050405020304" pitchFamily="18" charset="0"/>
                <a:cs typeface="Times New Roman" panose="02020603050405020304" pitchFamily="18" charset="0"/>
              </a:rPr>
              <a:t>Mainstreaming </a:t>
            </a:r>
            <a:endParaRPr lang="en-US" sz="2800" b="1" kern="0" dirty="0">
              <a:solidFill>
                <a:schemeClr val="bg2"/>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4F89778-54B3-350F-8AE1-85242563E33C}"/>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2698B928-B689-E5E5-C21E-6A92C8EBF1C3}"/>
              </a:ext>
            </a:extLst>
          </p:cNvPr>
          <p:cNvSpPr txBox="1"/>
          <p:nvPr/>
        </p:nvSpPr>
        <p:spPr>
          <a:xfrm>
            <a:off x="5368532" y="2509637"/>
            <a:ext cx="6600672" cy="2251065"/>
          </a:xfrm>
          <a:prstGeom prst="rect">
            <a:avLst/>
          </a:prstGeom>
          <a:noFill/>
        </p:spPr>
        <p:txBody>
          <a:bodyPr wrap="square">
            <a:spAutoFit/>
          </a:bodyPr>
          <a:lstStyle/>
          <a:p>
            <a:pPr algn="r" rtl="1">
              <a:lnSpc>
                <a:spcPct val="150000"/>
              </a:lnSpc>
            </a:pPr>
            <a:r>
              <a:rPr lang="ar-EG" sz="2400" b="1" kern="0" dirty="0">
                <a:solidFill>
                  <a:srgbClr val="002060"/>
                </a:solidFill>
                <a:latin typeface="Calibri" panose="020F0502020204030204" pitchFamily="34" charset="0"/>
                <a:cs typeface="Calibri" panose="020F0502020204030204" pitchFamily="34" charset="0"/>
              </a:rPr>
              <a:t>مسلسل: "حكايات بنات" أو "الجامعة" (إنتاج عربي مشترك)</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كلاهما يعرض أنماطًا محددة من العلاقات الاجتماعية والحب، وأسلوب حياة يركّز على الحرية الشخصية، والابتعاد عن القيم التقليدية.</a:t>
            </a:r>
          </a:p>
        </p:txBody>
      </p:sp>
      <p:pic>
        <p:nvPicPr>
          <p:cNvPr id="10" name="Picture 9">
            <a:extLst>
              <a:ext uri="{FF2B5EF4-FFF2-40B4-BE49-F238E27FC236}">
                <a16:creationId xmlns:a16="http://schemas.microsoft.com/office/drawing/2014/main" id="{3F4B090A-E7D2-1527-FC71-E525A804DE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765" y="2306436"/>
            <a:ext cx="5085765" cy="38151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84093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764D3-6AD1-73B4-1AEA-BDAFF284EC6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B045A28-75DC-8683-FE45-EF6B5DC6EB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9"/>
            <a:ext cx="2113048" cy="986649"/>
          </a:xfrm>
          <a:prstGeom prst="rect">
            <a:avLst/>
          </a:prstGeom>
        </p:spPr>
      </p:pic>
      <p:sp>
        <p:nvSpPr>
          <p:cNvPr id="11" name="Rectangle 10">
            <a:extLst>
              <a:ext uri="{FF2B5EF4-FFF2-40B4-BE49-F238E27FC236}">
                <a16:creationId xmlns:a16="http://schemas.microsoft.com/office/drawing/2014/main" id="{54BEC66D-7C78-E797-BB3A-10823B6BA8F8}"/>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45642261-CE08-484C-3CDE-8181A5232A2A}"/>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أمثلة واقعية من المسلسلات الدرامية المصرية والعربية</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58CAB6B8-563C-BAA7-AC76-6EF7B619A76A}"/>
              </a:ext>
            </a:extLst>
          </p:cNvPr>
          <p:cNvSpPr txBox="1"/>
          <p:nvPr/>
        </p:nvSpPr>
        <p:spPr>
          <a:xfrm>
            <a:off x="-94243" y="1574079"/>
            <a:ext cx="12286243"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800" b="1" kern="0">
                <a:solidFill>
                  <a:schemeClr val="bg2"/>
                </a:solidFill>
                <a:latin typeface="Times New Roman" panose="02020603050405020304" pitchFamily="18" charset="0"/>
                <a:cs typeface="Times New Roman" panose="02020603050405020304" pitchFamily="18" charset="0"/>
              </a:rPr>
              <a:t>3. فرض الرنين          </a:t>
            </a:r>
            <a:r>
              <a:rPr lang="en-US" sz="2800" b="1" kern="0">
                <a:solidFill>
                  <a:schemeClr val="bg2"/>
                </a:solidFill>
                <a:latin typeface="Times New Roman" panose="02020603050405020304" pitchFamily="18" charset="0"/>
                <a:cs typeface="Times New Roman" panose="02020603050405020304" pitchFamily="18" charset="0"/>
              </a:rPr>
              <a:t>Resonance </a:t>
            </a:r>
            <a:endParaRPr lang="en-US" sz="2800" b="1" kern="0" dirty="0">
              <a:solidFill>
                <a:schemeClr val="bg2"/>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2DA9A83-53EA-EA8B-9D74-EC6B59219E9D}"/>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85E4B3B7-91C7-AD70-836A-9999B7DBF80A}"/>
              </a:ext>
            </a:extLst>
          </p:cNvPr>
          <p:cNvSpPr txBox="1"/>
          <p:nvPr/>
        </p:nvSpPr>
        <p:spPr>
          <a:xfrm>
            <a:off x="4108862" y="2265272"/>
            <a:ext cx="8002846" cy="4467057"/>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مثال: </a:t>
            </a:r>
            <a:r>
              <a:rPr lang="ar-EG" sz="2400" b="1" kern="0" dirty="0">
                <a:solidFill>
                  <a:srgbClr val="002060"/>
                </a:solidFill>
                <a:latin typeface="Calibri" panose="020F0502020204030204" pitchFamily="34" charset="0"/>
                <a:cs typeface="Calibri" panose="020F0502020204030204" pitchFamily="34" charset="0"/>
              </a:rPr>
              <a:t>مسلسل "أريد رجلاً</a:t>
            </a:r>
            <a:r>
              <a:rPr lang="ar-EG" sz="2400" kern="0" dirty="0">
                <a:solidFill>
                  <a:srgbClr val="002060"/>
                </a:solidFill>
                <a:latin typeface="Calibri" panose="020F0502020204030204" pitchFamily="34" charset="0"/>
                <a:cs typeface="Calibri" panose="020F0502020204030204" pitchFamily="34" charset="0"/>
              </a:rPr>
              <a:t>" ... بطولة إياد نصار ... يتناول المسلسل بشكل واقعي قضية التمييز ضد النساء بسبب إنجابهن إناثًا فقط، ويسلط الضوء على الضغوط الاجتماعية والعائلية التي تتعرض لها المرأة في مجتمعات عربية محافظة.هذا المحتوى قد يُحدث تأثيرًا عميقًا لدى نساء عشن تجارب مشابهة، حيث يشعرن أن المسلسل يُجسّد معاناتهن الحقيقية، مما يؤدي إلى تضخيم مشاعر الظلم أو الغضب أو التضامن، ويُعمّق تصورهن بأن هذه الممارسات منتشرة و"طبيعية"، حتى لو لم تكن بالضرورة واقعة بهذا الشكل على نطاق واسع.</a:t>
            </a:r>
          </a:p>
        </p:txBody>
      </p:sp>
      <p:pic>
        <p:nvPicPr>
          <p:cNvPr id="8" name="Picture 7">
            <a:extLst>
              <a:ext uri="{FF2B5EF4-FFF2-40B4-BE49-F238E27FC236}">
                <a16:creationId xmlns:a16="http://schemas.microsoft.com/office/drawing/2014/main" id="{DD5B2A9D-8E71-0DC6-434E-68CDCBC36C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006" y="2265272"/>
            <a:ext cx="3351254" cy="2057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CBB4F471-035A-5A81-356F-B23F5C0978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007" y="4483821"/>
            <a:ext cx="3351254" cy="2057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638183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3A265-41B2-EA8B-1C38-64F2DE3AA88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19C09AC-0BAB-1BB6-D0B6-54A67C8E48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8"/>
            <a:ext cx="2124924" cy="992194"/>
          </a:xfrm>
          <a:prstGeom prst="rect">
            <a:avLst/>
          </a:prstGeom>
        </p:spPr>
      </p:pic>
      <p:sp>
        <p:nvSpPr>
          <p:cNvPr id="11" name="Rectangle 10">
            <a:extLst>
              <a:ext uri="{FF2B5EF4-FFF2-40B4-BE49-F238E27FC236}">
                <a16:creationId xmlns:a16="http://schemas.microsoft.com/office/drawing/2014/main" id="{357563A6-AACE-4CE0-5612-DC939051702F}"/>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0AD51449-42FD-6DAC-338D-C214C6FDA55A}"/>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أمثلة واقعية من المسلسلات الدرامية المصرية والعربية</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5158447F-CCE8-72A3-1225-0D3D081D273A}"/>
              </a:ext>
            </a:extLst>
          </p:cNvPr>
          <p:cNvSpPr txBox="1"/>
          <p:nvPr/>
        </p:nvSpPr>
        <p:spPr>
          <a:xfrm>
            <a:off x="17714" y="1574078"/>
            <a:ext cx="12156572"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800" b="1" kern="0" dirty="0">
                <a:solidFill>
                  <a:schemeClr val="bg2"/>
                </a:solidFill>
                <a:latin typeface="Times New Roman" panose="02020603050405020304" pitchFamily="18" charset="0"/>
                <a:cs typeface="Times New Roman" panose="02020603050405020304" pitchFamily="18" charset="0"/>
              </a:rPr>
              <a:t>4.فرض التأثير الرمزي      </a:t>
            </a:r>
            <a:r>
              <a:rPr lang="en-US" sz="2800" b="1" kern="0" dirty="0">
                <a:solidFill>
                  <a:schemeClr val="bg2"/>
                </a:solidFill>
                <a:latin typeface="Times New Roman" panose="02020603050405020304" pitchFamily="18" charset="0"/>
                <a:cs typeface="Times New Roman" panose="02020603050405020304" pitchFamily="18" charset="0"/>
              </a:rPr>
              <a:t>Symbolic Use of Media</a:t>
            </a:r>
          </a:p>
        </p:txBody>
      </p:sp>
      <p:sp>
        <p:nvSpPr>
          <p:cNvPr id="2" name="TextBox 1">
            <a:extLst>
              <a:ext uri="{FF2B5EF4-FFF2-40B4-BE49-F238E27FC236}">
                <a16:creationId xmlns:a16="http://schemas.microsoft.com/office/drawing/2014/main" id="{B39135EA-57E2-4333-28B4-7DEF0B8C7A45}"/>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444FF1C0-0CEF-39A9-1B65-E816CA912384}"/>
              </a:ext>
            </a:extLst>
          </p:cNvPr>
          <p:cNvSpPr txBox="1"/>
          <p:nvPr/>
        </p:nvSpPr>
        <p:spPr>
          <a:xfrm>
            <a:off x="7006442" y="2265272"/>
            <a:ext cx="5105266" cy="2805063"/>
          </a:xfrm>
          <a:prstGeom prst="rect">
            <a:avLst/>
          </a:prstGeom>
          <a:noFill/>
        </p:spPr>
        <p:txBody>
          <a:bodyPr wrap="square">
            <a:spAutoFit/>
          </a:bodyPr>
          <a:lstStyle/>
          <a:p>
            <a:pPr algn="r" rtl="1">
              <a:lnSpc>
                <a:spcPct val="150000"/>
              </a:lnSpc>
            </a:pPr>
            <a:r>
              <a:rPr lang="ar-EG" sz="2400" b="1" kern="0" dirty="0">
                <a:solidFill>
                  <a:srgbClr val="002060"/>
                </a:solidFill>
                <a:latin typeface="Calibri" panose="020F0502020204030204" pitchFamily="34" charset="0"/>
                <a:cs typeface="Calibri" panose="020F0502020204030204" pitchFamily="34" charset="0"/>
              </a:rPr>
              <a:t>مسلسل: "البرنس" (محمد رمضان)</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يُغرس ضمنيًا أن "النجاح" قد يأتي من الثأر أو القوة الشخصية، وتُربط البطولة بالسيطرة على الآخرين، كما تُعزز رموز مثل "السيارة الفارهة"، "الذهب"، و"الهيبة الذكورية".</a:t>
            </a:r>
          </a:p>
        </p:txBody>
      </p:sp>
      <p:pic>
        <p:nvPicPr>
          <p:cNvPr id="5" name="Picture 4">
            <a:extLst>
              <a:ext uri="{FF2B5EF4-FFF2-40B4-BE49-F238E27FC236}">
                <a16:creationId xmlns:a16="http://schemas.microsoft.com/office/drawing/2014/main" id="{08B9EB87-538B-C4F5-000E-F6586D499B6A}"/>
              </a:ext>
            </a:extLst>
          </p:cNvPr>
          <p:cNvPicPr>
            <a:picLocks noChangeAspect="1"/>
          </p:cNvPicPr>
          <p:nvPr/>
        </p:nvPicPr>
        <p:blipFill>
          <a:blip r:embed="rId4"/>
          <a:stretch>
            <a:fillRect/>
          </a:stretch>
        </p:blipFill>
        <p:spPr>
          <a:xfrm>
            <a:off x="423923" y="2464028"/>
            <a:ext cx="6096000" cy="3657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309614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39D4F-1BC1-EAFD-29A0-DED1C02D111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D8D2200-AB7A-9DF5-3335-A18677DAF1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8"/>
            <a:ext cx="2196175" cy="1025464"/>
          </a:xfrm>
          <a:prstGeom prst="rect">
            <a:avLst/>
          </a:prstGeom>
        </p:spPr>
      </p:pic>
      <p:sp>
        <p:nvSpPr>
          <p:cNvPr id="11" name="Rectangle 10">
            <a:extLst>
              <a:ext uri="{FF2B5EF4-FFF2-40B4-BE49-F238E27FC236}">
                <a16:creationId xmlns:a16="http://schemas.microsoft.com/office/drawing/2014/main" id="{197E11AC-39BC-3974-5AB6-70FF5B89E1CD}"/>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05EB2519-7B84-A18A-8D7D-2E181E0CB655}"/>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400" b="1" kern="0" dirty="0">
                <a:solidFill>
                  <a:schemeClr val="bg1"/>
                </a:solidFill>
                <a:latin typeface="Calibri" panose="020F0502020204030204" pitchFamily="34" charset="0"/>
                <a:cs typeface="Calibri" panose="020F0502020204030204" pitchFamily="34" charset="0"/>
              </a:rPr>
              <a:t>أمثلة واقعية من المسلسلات الدرامية المصرية والعربية</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0B792CA3-3C89-2B85-8C92-77DF5ED2E424}"/>
              </a:ext>
            </a:extLst>
          </p:cNvPr>
          <p:cNvSpPr txBox="1"/>
          <p:nvPr/>
        </p:nvSpPr>
        <p:spPr>
          <a:xfrm>
            <a:off x="-94243" y="1574079"/>
            <a:ext cx="12286243"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800" b="1" kern="0" dirty="0">
                <a:solidFill>
                  <a:schemeClr val="bg2"/>
                </a:solidFill>
                <a:latin typeface="Times New Roman" panose="02020603050405020304" pitchFamily="18" charset="0"/>
                <a:cs typeface="Times New Roman" panose="02020603050405020304" pitchFamily="18" charset="0"/>
              </a:rPr>
              <a:t>5. فرض التعرض التراكمي       </a:t>
            </a:r>
            <a:r>
              <a:rPr lang="en-US" sz="2800" b="1" kern="0" dirty="0">
                <a:solidFill>
                  <a:schemeClr val="bg2"/>
                </a:solidFill>
                <a:latin typeface="Times New Roman" panose="02020603050405020304" pitchFamily="18" charset="0"/>
                <a:cs typeface="Times New Roman" panose="02020603050405020304" pitchFamily="18" charset="0"/>
              </a:rPr>
              <a:t>Cumulative Exposure</a:t>
            </a:r>
          </a:p>
        </p:txBody>
      </p:sp>
      <p:sp>
        <p:nvSpPr>
          <p:cNvPr id="2" name="TextBox 1">
            <a:extLst>
              <a:ext uri="{FF2B5EF4-FFF2-40B4-BE49-F238E27FC236}">
                <a16:creationId xmlns:a16="http://schemas.microsoft.com/office/drawing/2014/main" id="{2408C8B7-5B14-0FB5-4857-06575C93D9DC}"/>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86E92DA4-0A47-276B-D916-4C865E84159A}"/>
              </a:ext>
            </a:extLst>
          </p:cNvPr>
          <p:cNvSpPr txBox="1"/>
          <p:nvPr/>
        </p:nvSpPr>
        <p:spPr>
          <a:xfrm>
            <a:off x="5925787" y="2265272"/>
            <a:ext cx="6185921"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مسلسلات كوميدية متكررة على مدار سنوات، مثل: "راجل وست ستات"، "يوميات زوجة مفروسة"، تعرض صورًا نمطية متكررة عن المرأة المسيطرة أو الرجل "الضعيف" في بيئة منزلية، مما يكرّس مع الوقت مفاهيم عن العلاقات الأسرية بشكل مبالغ فيه أو ساخر.</a:t>
            </a:r>
          </a:p>
        </p:txBody>
      </p:sp>
      <p:pic>
        <p:nvPicPr>
          <p:cNvPr id="5" name="Picture 4">
            <a:extLst>
              <a:ext uri="{FF2B5EF4-FFF2-40B4-BE49-F238E27FC236}">
                <a16:creationId xmlns:a16="http://schemas.microsoft.com/office/drawing/2014/main" id="{5F9C7E2D-474D-9C1A-4644-CC6A6EBC80D4}"/>
              </a:ext>
            </a:extLst>
          </p:cNvPr>
          <p:cNvPicPr>
            <a:picLocks noChangeAspect="1"/>
          </p:cNvPicPr>
          <p:nvPr/>
        </p:nvPicPr>
        <p:blipFill>
          <a:blip r:embed="rId4"/>
          <a:stretch>
            <a:fillRect/>
          </a:stretch>
        </p:blipFill>
        <p:spPr>
          <a:xfrm>
            <a:off x="335393" y="2536685"/>
            <a:ext cx="5298582" cy="29734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909890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37F54-9230-7984-8330-535644818C4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4FB7361-BB52-4DFA-F166-4485F33A5D3A}"/>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095E5EF1-4E06-14E4-07F3-23D7EF6971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085481" cy="973777"/>
          </a:xfrm>
          <a:prstGeom prst="rect">
            <a:avLst/>
          </a:prstGeom>
        </p:spPr>
      </p:pic>
      <p:sp>
        <p:nvSpPr>
          <p:cNvPr id="15" name="Rectangle 14">
            <a:extLst>
              <a:ext uri="{FF2B5EF4-FFF2-40B4-BE49-F238E27FC236}">
                <a16:creationId xmlns:a16="http://schemas.microsoft.com/office/drawing/2014/main" id="{56142285-BA06-45EE-ADA9-C4D4CC4B5B32}"/>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2"/>
                </a:solidFill>
                <a:latin typeface="Calibri" panose="020F0502020204030204" pitchFamily="34" charset="0"/>
                <a:cs typeface="Calibri" panose="020F0502020204030204" pitchFamily="34" charset="0"/>
              </a:rPr>
              <a:t>📚 تطبيقات نظرية الغرس الثقافي في ظل الإعلام الرقمي والتفاعلي</a:t>
            </a:r>
            <a:endParaRPr lang="ar-EG" sz="2400" b="1" kern="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09006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F6C84-B67E-B4D5-79F4-995495C00A4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37CE99D-1277-930D-7807-085048097A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9"/>
            <a:ext cx="2267427" cy="1058733"/>
          </a:xfrm>
          <a:prstGeom prst="rect">
            <a:avLst/>
          </a:prstGeom>
        </p:spPr>
      </p:pic>
      <p:sp>
        <p:nvSpPr>
          <p:cNvPr id="11" name="Rectangle 10">
            <a:extLst>
              <a:ext uri="{FF2B5EF4-FFF2-40B4-BE49-F238E27FC236}">
                <a16:creationId xmlns:a16="http://schemas.microsoft.com/office/drawing/2014/main" id="{0306E426-2097-009A-584B-5C607A83B9DF}"/>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E534695E-1C14-8B15-ABB8-72A5F0F7AC78}"/>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تطبيقات نظرية الغرس الثقافي في ظل الإعلام الرقمي والتفاعلي: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 name="TextBox 1">
            <a:extLst>
              <a:ext uri="{FF2B5EF4-FFF2-40B4-BE49-F238E27FC236}">
                <a16:creationId xmlns:a16="http://schemas.microsoft.com/office/drawing/2014/main" id="{24494761-0F98-EECB-2FF7-65E3DCA320BC}"/>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F92B9BBE-DB8D-E3B6-6504-473699A598CF}"/>
              </a:ext>
            </a:extLst>
          </p:cNvPr>
          <p:cNvSpPr txBox="1"/>
          <p:nvPr/>
        </p:nvSpPr>
        <p:spPr>
          <a:xfrm>
            <a:off x="213756" y="1514449"/>
            <a:ext cx="11709070" cy="1569660"/>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نظرية الغرس الثقافي </a:t>
            </a:r>
            <a:r>
              <a:rPr lang="en-US" sz="2400" b="1" kern="0" dirty="0">
                <a:solidFill>
                  <a:srgbClr val="002060"/>
                </a:solidFill>
                <a:latin typeface="Times New Roman" panose="02020603050405020304" pitchFamily="18" charset="0"/>
                <a:cs typeface="Times New Roman" panose="02020603050405020304" pitchFamily="18" charset="0"/>
              </a:rPr>
              <a:t>Cultivation Theory </a:t>
            </a:r>
            <a:r>
              <a:rPr lang="ar-EG" sz="2400" b="1" kern="0" dirty="0">
                <a:solidFill>
                  <a:srgbClr val="002060"/>
                </a:solidFill>
                <a:latin typeface="Times New Roman" panose="02020603050405020304" pitchFamily="18" charset="0"/>
                <a:cs typeface="Times New Roman" panose="02020603050405020304" pitchFamily="18" charset="0"/>
              </a:rPr>
              <a:t> </a:t>
            </a:r>
            <a:r>
              <a:rPr lang="ar-EG" sz="2400" kern="0" dirty="0">
                <a:solidFill>
                  <a:srgbClr val="002060"/>
                </a:solidFill>
                <a:latin typeface="Calibri" panose="020F0502020204030204" pitchFamily="34" charset="0"/>
                <a:cs typeface="Calibri" panose="020F0502020204030204" pitchFamily="34" charset="0"/>
              </a:rPr>
              <a:t>التي وضعها جورج جربنر </a:t>
            </a:r>
            <a:r>
              <a:rPr lang="en-US" sz="2400" b="1" kern="0" dirty="0">
                <a:solidFill>
                  <a:srgbClr val="002060"/>
                </a:solidFill>
                <a:latin typeface="Times New Roman" panose="02020603050405020304" pitchFamily="18" charset="0"/>
                <a:cs typeface="Times New Roman" panose="02020603050405020304" pitchFamily="18" charset="0"/>
              </a:rPr>
              <a:t>George Gerbner</a:t>
            </a:r>
            <a:r>
              <a:rPr lang="ar-EG" sz="2400" b="1" kern="0" dirty="0">
                <a:solidFill>
                  <a:srgbClr val="002060"/>
                </a:solidFill>
                <a:latin typeface="Times New Roman" panose="02020603050405020304" pitchFamily="18" charset="0"/>
                <a:cs typeface="Times New Roman" panose="02020603050405020304" pitchFamily="18" charset="0"/>
              </a:rPr>
              <a:t> </a:t>
            </a:r>
            <a:r>
              <a:rPr lang="ar-EG" sz="2400" kern="0" dirty="0">
                <a:solidFill>
                  <a:srgbClr val="002060"/>
                </a:solidFill>
                <a:latin typeface="Calibri" panose="020F0502020204030204" pitchFamily="34" charset="0"/>
                <a:cs typeface="Calibri" panose="020F0502020204030204" pitchFamily="34" charset="0"/>
              </a:rPr>
              <a:t>تفترض أن التعرض المتكرر للمحتوى الإعلامي، خاصة التلفزيوني، يُكوّن تصورات معينة عن الواقع لدى الجمهور، خاصة في حال غياب خبرات واقعية بديلة. ومع تطور الإعلام الرقمي والتفاعلي، تغيّرت طبيعة البيئة الإعلامية، مما أدى إلى بروز تطبيقات جديدة وموسعة للنظرية في العصر الرقمي.</a:t>
            </a:r>
            <a:endParaRPr lang="en-US" sz="2400" kern="0" dirty="0">
              <a:solidFill>
                <a:srgbClr val="00206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FABEF558-0417-DF72-0DFE-30BE8387EB9C}"/>
              </a:ext>
            </a:extLst>
          </p:cNvPr>
          <p:cNvSpPr/>
          <p:nvPr/>
        </p:nvSpPr>
        <p:spPr>
          <a:xfrm>
            <a:off x="1868906" y="3224510"/>
            <a:ext cx="690785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dirty="0">
                <a:solidFill>
                  <a:srgbClr val="002060"/>
                </a:solidFill>
                <a:latin typeface="Alexandria" charset="0"/>
                <a:cs typeface="Alexandria" charset="0"/>
              </a:rPr>
              <a:t>الغرس عبر المحتوى الرقمي المخصص (الخوارزميات)</a:t>
            </a:r>
          </a:p>
        </p:txBody>
      </p:sp>
      <p:sp>
        <p:nvSpPr>
          <p:cNvPr id="12" name="Rectangle 11">
            <a:extLst>
              <a:ext uri="{FF2B5EF4-FFF2-40B4-BE49-F238E27FC236}">
                <a16:creationId xmlns:a16="http://schemas.microsoft.com/office/drawing/2014/main" id="{0CB5107C-2DDA-C86F-9E95-D0A504CBCC8D}"/>
              </a:ext>
            </a:extLst>
          </p:cNvPr>
          <p:cNvSpPr/>
          <p:nvPr/>
        </p:nvSpPr>
        <p:spPr>
          <a:xfrm>
            <a:off x="9256916" y="322451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3" name="Rectangle 12">
            <a:extLst>
              <a:ext uri="{FF2B5EF4-FFF2-40B4-BE49-F238E27FC236}">
                <a16:creationId xmlns:a16="http://schemas.microsoft.com/office/drawing/2014/main" id="{F2696350-BB71-74D2-77F4-1DF2A6FEDAB4}"/>
              </a:ext>
            </a:extLst>
          </p:cNvPr>
          <p:cNvSpPr/>
          <p:nvPr/>
        </p:nvSpPr>
        <p:spPr>
          <a:xfrm>
            <a:off x="1868907" y="3862772"/>
            <a:ext cx="690785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dirty="0">
                <a:solidFill>
                  <a:srgbClr val="002060"/>
                </a:solidFill>
                <a:latin typeface="Alexandria" charset="0"/>
                <a:cs typeface="Alexandria" charset="0"/>
              </a:rPr>
              <a:t> غرس الخوف والقلق من خلال الأخبار الرقمية</a:t>
            </a:r>
          </a:p>
        </p:txBody>
      </p:sp>
      <p:sp>
        <p:nvSpPr>
          <p:cNvPr id="14" name="Rectangle 13">
            <a:extLst>
              <a:ext uri="{FF2B5EF4-FFF2-40B4-BE49-F238E27FC236}">
                <a16:creationId xmlns:a16="http://schemas.microsoft.com/office/drawing/2014/main" id="{AAE203FE-12AF-574B-5C21-22AFE511B50E}"/>
              </a:ext>
            </a:extLst>
          </p:cNvPr>
          <p:cNvSpPr/>
          <p:nvPr/>
        </p:nvSpPr>
        <p:spPr>
          <a:xfrm>
            <a:off x="1868904" y="4552555"/>
            <a:ext cx="690785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a:solidFill>
                  <a:srgbClr val="002060"/>
                </a:solidFill>
                <a:latin typeface="Alexandria" charset="0"/>
                <a:cs typeface="Alexandria" charset="0"/>
              </a:rPr>
              <a:t>تأثير المؤثرين وصناع المحتوى</a:t>
            </a:r>
            <a:endParaRPr lang="ar-SA" sz="2400" dirty="0">
              <a:solidFill>
                <a:srgbClr val="002060"/>
              </a:solidFill>
              <a:latin typeface="Alexandria" charset="0"/>
              <a:cs typeface="Alexandria" charset="0"/>
            </a:endParaRPr>
          </a:p>
        </p:txBody>
      </p:sp>
      <p:sp>
        <p:nvSpPr>
          <p:cNvPr id="15" name="Rectangle 14">
            <a:extLst>
              <a:ext uri="{FF2B5EF4-FFF2-40B4-BE49-F238E27FC236}">
                <a16:creationId xmlns:a16="http://schemas.microsoft.com/office/drawing/2014/main" id="{27977A9F-819B-C71F-AB2E-FDBA20238B3C}"/>
              </a:ext>
            </a:extLst>
          </p:cNvPr>
          <p:cNvSpPr/>
          <p:nvPr/>
        </p:nvSpPr>
        <p:spPr>
          <a:xfrm>
            <a:off x="1868904" y="5242338"/>
            <a:ext cx="690785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dirty="0">
                <a:solidFill>
                  <a:srgbClr val="002060"/>
                </a:solidFill>
                <a:latin typeface="Alexandria" charset="0"/>
                <a:cs typeface="Alexandria" charset="0"/>
              </a:rPr>
              <a:t>الغرس التفاعلي </a:t>
            </a:r>
            <a:r>
              <a:rPr lang="en-US" sz="2400" b="1" kern="0" dirty="0">
                <a:solidFill>
                  <a:srgbClr val="002060"/>
                </a:solidFill>
                <a:latin typeface="Times New Roman" panose="02020603050405020304" pitchFamily="18" charset="0"/>
                <a:cs typeface="Times New Roman" panose="02020603050405020304" pitchFamily="18" charset="0"/>
              </a:rPr>
              <a:t>Interactive Cultivation</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1C9CB051-AEA8-EEEB-07B7-E04F7B65E174}"/>
              </a:ext>
            </a:extLst>
          </p:cNvPr>
          <p:cNvSpPr/>
          <p:nvPr/>
        </p:nvSpPr>
        <p:spPr>
          <a:xfrm>
            <a:off x="1868904" y="5955280"/>
            <a:ext cx="690785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a:solidFill>
                  <a:srgbClr val="002060"/>
                </a:solidFill>
                <a:latin typeface="Alexandria" charset="0"/>
                <a:cs typeface="Alexandria" charset="0"/>
              </a:rPr>
              <a:t>الغرس السياسي والقطبيات الرقمية</a:t>
            </a:r>
            <a:endParaRPr lang="ar-SA" sz="2400" dirty="0">
              <a:solidFill>
                <a:srgbClr val="002060"/>
              </a:solidFill>
              <a:latin typeface="Alexandria" charset="0"/>
              <a:cs typeface="Alexandria" charset="0"/>
            </a:endParaRPr>
          </a:p>
        </p:txBody>
      </p:sp>
      <p:sp>
        <p:nvSpPr>
          <p:cNvPr id="17" name="Rectangle 16">
            <a:extLst>
              <a:ext uri="{FF2B5EF4-FFF2-40B4-BE49-F238E27FC236}">
                <a16:creationId xmlns:a16="http://schemas.microsoft.com/office/drawing/2014/main" id="{C7C34DD8-F218-50F2-E193-4E088A54018B}"/>
              </a:ext>
            </a:extLst>
          </p:cNvPr>
          <p:cNvSpPr/>
          <p:nvPr/>
        </p:nvSpPr>
        <p:spPr>
          <a:xfrm>
            <a:off x="9256916" y="3862772"/>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8" name="Rectangle 17">
            <a:extLst>
              <a:ext uri="{FF2B5EF4-FFF2-40B4-BE49-F238E27FC236}">
                <a16:creationId xmlns:a16="http://schemas.microsoft.com/office/drawing/2014/main" id="{3C03CD02-6508-BCF4-87D9-EFB2163809D6}"/>
              </a:ext>
            </a:extLst>
          </p:cNvPr>
          <p:cNvSpPr/>
          <p:nvPr/>
        </p:nvSpPr>
        <p:spPr>
          <a:xfrm>
            <a:off x="9256913" y="599370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9" name="Rectangle 18">
            <a:extLst>
              <a:ext uri="{FF2B5EF4-FFF2-40B4-BE49-F238E27FC236}">
                <a16:creationId xmlns:a16="http://schemas.microsoft.com/office/drawing/2014/main" id="{47FC2C27-584A-3D7B-B288-9B24B0D94A82}"/>
              </a:ext>
            </a:extLst>
          </p:cNvPr>
          <p:cNvSpPr/>
          <p:nvPr/>
        </p:nvSpPr>
        <p:spPr>
          <a:xfrm>
            <a:off x="9256915" y="455255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20" name="Rectangle 19">
            <a:extLst>
              <a:ext uri="{FF2B5EF4-FFF2-40B4-BE49-F238E27FC236}">
                <a16:creationId xmlns:a16="http://schemas.microsoft.com/office/drawing/2014/main" id="{40300511-DF44-8D05-2DFD-593EA83296D0}"/>
              </a:ext>
            </a:extLst>
          </p:cNvPr>
          <p:cNvSpPr/>
          <p:nvPr/>
        </p:nvSpPr>
        <p:spPr>
          <a:xfrm>
            <a:off x="9256914" y="524233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000" dirty="0">
              <a:solidFill>
                <a:schemeClr val="bg1"/>
              </a:solidFill>
              <a:cs typeface="Alexandria" charset="0"/>
            </a:endParaRPr>
          </a:p>
        </p:txBody>
      </p:sp>
    </p:spTree>
    <p:extLst>
      <p:ext uri="{BB962C8B-B14F-4D97-AF65-F5344CB8AC3E}">
        <p14:creationId xmlns:p14="http://schemas.microsoft.com/office/powerpoint/2010/main" val="29426597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F1E7B-DEB0-DB04-77FD-7B37DEA319B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C9AA692-952B-FA79-8FB3-DF9C13C8F5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8"/>
            <a:ext cx="2243677" cy="1047644"/>
          </a:xfrm>
          <a:prstGeom prst="rect">
            <a:avLst/>
          </a:prstGeom>
        </p:spPr>
      </p:pic>
      <p:sp>
        <p:nvSpPr>
          <p:cNvPr id="11" name="Rectangle 10">
            <a:extLst>
              <a:ext uri="{FF2B5EF4-FFF2-40B4-BE49-F238E27FC236}">
                <a16:creationId xmlns:a16="http://schemas.microsoft.com/office/drawing/2014/main" id="{0E8CA243-6CA8-09EA-D95C-8FD4D78ADDC0}"/>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BC32980E-48DD-4F6D-62DF-756805554A67}"/>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تطبيقات نظرية الغرس الثقافي في ظل الإعلام الرقمي والتفاعلي: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 name="TextBox 1">
            <a:extLst>
              <a:ext uri="{FF2B5EF4-FFF2-40B4-BE49-F238E27FC236}">
                <a16:creationId xmlns:a16="http://schemas.microsoft.com/office/drawing/2014/main" id="{F551A94E-8033-7282-F42E-D4FC7F0393C0}"/>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C9A7CBF7-A82D-5201-55D0-67D4D1CFEF90}"/>
              </a:ext>
            </a:extLst>
          </p:cNvPr>
          <p:cNvSpPr/>
          <p:nvPr/>
        </p:nvSpPr>
        <p:spPr>
          <a:xfrm>
            <a:off x="0" y="1615824"/>
            <a:ext cx="1035528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الغرس عبر المحتوى الرقمي المخصص (الخوارزميات)</a:t>
            </a:r>
          </a:p>
        </p:txBody>
      </p:sp>
      <p:sp>
        <p:nvSpPr>
          <p:cNvPr id="12" name="Rectangle 11">
            <a:extLst>
              <a:ext uri="{FF2B5EF4-FFF2-40B4-BE49-F238E27FC236}">
                <a16:creationId xmlns:a16="http://schemas.microsoft.com/office/drawing/2014/main" id="{AFFE88C8-3552-0D33-DF21-BCC673DC418B}"/>
              </a:ext>
            </a:extLst>
          </p:cNvPr>
          <p:cNvSpPr/>
          <p:nvPr/>
        </p:nvSpPr>
        <p:spPr>
          <a:xfrm>
            <a:off x="10503825" y="157407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5" name="TextBox 4">
            <a:extLst>
              <a:ext uri="{FF2B5EF4-FFF2-40B4-BE49-F238E27FC236}">
                <a16:creationId xmlns:a16="http://schemas.microsoft.com/office/drawing/2014/main" id="{E4696E9D-A71C-265B-3C6F-4D16341B22E8}"/>
              </a:ext>
            </a:extLst>
          </p:cNvPr>
          <p:cNvSpPr txBox="1"/>
          <p:nvPr/>
        </p:nvSpPr>
        <p:spPr>
          <a:xfrm>
            <a:off x="4429496" y="2333179"/>
            <a:ext cx="7682212" cy="4467057"/>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في </a:t>
            </a:r>
            <a:r>
              <a:rPr lang="ar-EG" sz="2400" b="1" kern="0" dirty="0">
                <a:solidFill>
                  <a:srgbClr val="002060"/>
                </a:solidFill>
                <a:latin typeface="Calibri" panose="020F0502020204030204" pitchFamily="34" charset="0"/>
                <a:cs typeface="Calibri" panose="020F0502020204030204" pitchFamily="34" charset="0"/>
              </a:rPr>
              <a:t>الإعلام التقليدي </a:t>
            </a:r>
            <a:r>
              <a:rPr lang="ar-EG" sz="2400" kern="0" dirty="0">
                <a:solidFill>
                  <a:srgbClr val="002060"/>
                </a:solidFill>
                <a:latin typeface="Calibri" panose="020F0502020204030204" pitchFamily="34" charset="0"/>
                <a:cs typeface="Calibri" panose="020F0502020204030204" pitchFamily="34" charset="0"/>
              </a:rPr>
              <a:t>كان المحتوى </a:t>
            </a:r>
            <a:r>
              <a:rPr lang="ar-EG" sz="2400" b="1" kern="0" dirty="0">
                <a:solidFill>
                  <a:srgbClr val="002060"/>
                </a:solidFill>
                <a:latin typeface="Calibri" panose="020F0502020204030204" pitchFamily="34" charset="0"/>
                <a:cs typeface="Calibri" panose="020F0502020204030204" pitchFamily="34" charset="0"/>
              </a:rPr>
              <a:t>يُعرض بشكل موحد </a:t>
            </a:r>
            <a:r>
              <a:rPr lang="ar-EG" sz="2400" kern="0" dirty="0">
                <a:solidFill>
                  <a:srgbClr val="002060"/>
                </a:solidFill>
                <a:latin typeface="Calibri" panose="020F0502020204030204" pitchFamily="34" charset="0"/>
                <a:cs typeface="Calibri" panose="020F0502020204030204" pitchFamily="34" charset="0"/>
              </a:rPr>
              <a:t>على جميع المشاهدين، أما في </a:t>
            </a:r>
            <a:r>
              <a:rPr lang="ar-EG" sz="2400" b="1" kern="0" dirty="0">
                <a:solidFill>
                  <a:srgbClr val="002060"/>
                </a:solidFill>
                <a:latin typeface="Calibri" panose="020F0502020204030204" pitchFamily="34" charset="0"/>
                <a:cs typeface="Calibri" panose="020F0502020204030204" pitchFamily="34" charset="0"/>
              </a:rPr>
              <a:t>الإعلام الرقمي فالمحتوى يُفصّل حسب سلوك كل مستخدم عبر خوارزميات دقيقة</a:t>
            </a:r>
            <a:r>
              <a:rPr lang="ar-EG" sz="2400" kern="0" dirty="0">
                <a:solidFill>
                  <a:srgbClr val="002060"/>
                </a:solidFill>
                <a:latin typeface="Calibri" panose="020F0502020204030204" pitchFamily="34" charset="0"/>
                <a:cs typeface="Calibri" panose="020F0502020204030204" pitchFamily="34" charset="0"/>
              </a:rPr>
              <a:t>. هذه الخوارزميات تكرر نوعًا معينًا من المحتوى بشكل غير ملحوظ، ما يؤدي إلى </a:t>
            </a:r>
            <a:r>
              <a:rPr lang="ar-EG" sz="2400" b="1" kern="0" dirty="0">
                <a:solidFill>
                  <a:srgbClr val="002060"/>
                </a:solidFill>
                <a:latin typeface="Calibri" panose="020F0502020204030204" pitchFamily="34" charset="0"/>
                <a:cs typeface="Calibri" panose="020F0502020204030204" pitchFamily="34" charset="0"/>
              </a:rPr>
              <a:t>غرس تصورات معينة في ذهن المستخدم</a:t>
            </a:r>
            <a:r>
              <a:rPr lang="ar-EG" sz="2400" kern="0" dirty="0">
                <a:solidFill>
                  <a:srgbClr val="002060"/>
                </a:solidFill>
                <a:latin typeface="Calibri" panose="020F0502020204030204" pitchFamily="34" charset="0"/>
                <a:cs typeface="Calibri" panose="020F0502020204030204" pitchFamily="34" charset="0"/>
              </a:rPr>
              <a:t>. فمثلًا، من يشاهد فيديوهات عن النجاح السريع سيتلقى باستمرار محتوى يُضخم هذه الفكرة. وبمرور الوقت، يظن المستخدم أن هذه هي الحقيقة الوحيدة. هنا يحدث غرس غير مباشر لتصورات اجتماعية أو اقتصادية محددة.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459F1451-7F42-AE89-A7F2-D628D1270DE7}"/>
              </a:ext>
            </a:extLst>
          </p:cNvPr>
          <p:cNvPicPr>
            <a:picLocks noChangeAspect="1"/>
          </p:cNvPicPr>
          <p:nvPr/>
        </p:nvPicPr>
        <p:blipFill>
          <a:blip r:embed="rId4"/>
          <a:stretch>
            <a:fillRect/>
          </a:stretch>
        </p:blipFill>
        <p:spPr>
          <a:xfrm>
            <a:off x="285008" y="2532173"/>
            <a:ext cx="3971022" cy="39710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672813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6C933-613C-07B6-6964-6E2583C5773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3DE52C5-9558-9175-7626-2317710CF4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8"/>
            <a:ext cx="2101173" cy="981104"/>
          </a:xfrm>
          <a:prstGeom prst="rect">
            <a:avLst/>
          </a:prstGeom>
        </p:spPr>
      </p:pic>
      <p:sp>
        <p:nvSpPr>
          <p:cNvPr id="11" name="Rectangle 10">
            <a:extLst>
              <a:ext uri="{FF2B5EF4-FFF2-40B4-BE49-F238E27FC236}">
                <a16:creationId xmlns:a16="http://schemas.microsoft.com/office/drawing/2014/main" id="{EDF4DB76-4CA1-467E-4301-4E02C6EEF243}"/>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D4F93E61-5595-7138-2396-812578E579FC}"/>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تطبيقات نظرية الغرس الثقافي في ظل الإعلام الرقمي والتفاعلي: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 name="TextBox 1">
            <a:extLst>
              <a:ext uri="{FF2B5EF4-FFF2-40B4-BE49-F238E27FC236}">
                <a16:creationId xmlns:a16="http://schemas.microsoft.com/office/drawing/2014/main" id="{A0BDE84F-33A5-0340-1A89-87BF46D0F3D8}"/>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70C9F2E5-8F12-2D18-AF1B-94A881298975}"/>
              </a:ext>
            </a:extLst>
          </p:cNvPr>
          <p:cNvSpPr/>
          <p:nvPr/>
        </p:nvSpPr>
        <p:spPr>
          <a:xfrm>
            <a:off x="10943735" y="166598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5" name="TextBox 4">
            <a:extLst>
              <a:ext uri="{FF2B5EF4-FFF2-40B4-BE49-F238E27FC236}">
                <a16:creationId xmlns:a16="http://schemas.microsoft.com/office/drawing/2014/main" id="{FD02F7C9-87E4-073A-60B4-E57048077218}"/>
              </a:ext>
            </a:extLst>
          </p:cNvPr>
          <p:cNvSpPr txBox="1"/>
          <p:nvPr/>
        </p:nvSpPr>
        <p:spPr>
          <a:xfrm>
            <a:off x="3906982" y="2333179"/>
            <a:ext cx="8285018" cy="3913059"/>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مثلما كانت نظرية الغرس تُشير إلى أن من يشاهد كثيرًا من العنف في التلفزيون قد يشعر أن العالم مكان خطير، فإن </a:t>
            </a:r>
            <a:r>
              <a:rPr lang="ar-EG" sz="2400" b="1" kern="0" dirty="0">
                <a:solidFill>
                  <a:srgbClr val="002060"/>
                </a:solidFill>
                <a:latin typeface="Calibri" panose="020F0502020204030204" pitchFamily="34" charset="0"/>
                <a:cs typeface="Calibri" panose="020F0502020204030204" pitchFamily="34" charset="0"/>
              </a:rPr>
              <a:t>الإعلام الرقمي يكرّس ذلك بشكل مضاعف</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فالمحتوى المرتبط بالحروب، الكوارث، الانهيارات الاقتصادية</a:t>
            </a:r>
            <a:r>
              <a:rPr lang="ar-EG" sz="2400" kern="0" dirty="0">
                <a:solidFill>
                  <a:srgbClr val="002060"/>
                </a:solidFill>
                <a:latin typeface="Calibri" panose="020F0502020204030204" pitchFamily="34" charset="0"/>
                <a:cs typeface="Calibri" panose="020F0502020204030204" pitchFamily="34" charset="0"/>
              </a:rPr>
              <a:t>، وحتى الأمراض يتم تكراره بصيغ صادمة ومثيرة للقلق. الخطر هنا أن المستخدم يتعرض لهذه المواد باستمرار، وبأنماط سريعة وعاطفية، مما </a:t>
            </a:r>
            <a:r>
              <a:rPr lang="ar-EG" sz="2400" b="1" kern="0" dirty="0">
                <a:solidFill>
                  <a:srgbClr val="002060"/>
                </a:solidFill>
                <a:latin typeface="Calibri" panose="020F0502020204030204" pitchFamily="34" charset="0"/>
                <a:cs typeface="Calibri" panose="020F0502020204030204" pitchFamily="34" charset="0"/>
              </a:rPr>
              <a:t>يُغرس لديه شعور دائم بالخوف</a:t>
            </a:r>
            <a:r>
              <a:rPr lang="ar-EG" sz="2400" kern="0" dirty="0">
                <a:solidFill>
                  <a:srgbClr val="002060"/>
                </a:solidFill>
                <a:latin typeface="Calibri" panose="020F0502020204030204" pitchFamily="34" charset="0"/>
                <a:cs typeface="Calibri" panose="020F0502020204030204" pitchFamily="34" charset="0"/>
              </a:rPr>
              <a:t>، حتى لو لم يكن يعيش هذه الأزمات فعليًا. يُصبح الواقع كما يراه عبر شاشته وليس كما يعيشه فعلاً.</a:t>
            </a:r>
            <a:endParaRPr lang="en-US" sz="2400" kern="0" dirty="0">
              <a:solidFill>
                <a:srgbClr val="002060"/>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28080DD2-19E1-A942-2D0D-F2331C69D1E9}"/>
              </a:ext>
            </a:extLst>
          </p:cNvPr>
          <p:cNvSpPr/>
          <p:nvPr/>
        </p:nvSpPr>
        <p:spPr>
          <a:xfrm>
            <a:off x="213756" y="1665987"/>
            <a:ext cx="1027062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dirty="0">
                <a:solidFill>
                  <a:srgbClr val="002060"/>
                </a:solidFill>
                <a:latin typeface="Alexandria" charset="0"/>
                <a:cs typeface="Alexandria" charset="0"/>
              </a:rPr>
              <a:t> </a:t>
            </a:r>
            <a:r>
              <a:rPr lang="ar-SA" sz="2400" b="1" dirty="0">
                <a:solidFill>
                  <a:srgbClr val="002060"/>
                </a:solidFill>
                <a:latin typeface="Alexandria" charset="0"/>
                <a:cs typeface="Alexandria" charset="0"/>
              </a:rPr>
              <a:t>غرس الخوف والقلق من خلال الأخبار الرقمية</a:t>
            </a:r>
          </a:p>
        </p:txBody>
      </p:sp>
      <p:pic>
        <p:nvPicPr>
          <p:cNvPr id="4" name="Picture 3">
            <a:extLst>
              <a:ext uri="{FF2B5EF4-FFF2-40B4-BE49-F238E27FC236}">
                <a16:creationId xmlns:a16="http://schemas.microsoft.com/office/drawing/2014/main" id="{A2B47A71-3FA5-C4D0-6D09-94F41F220D73}"/>
              </a:ext>
            </a:extLst>
          </p:cNvPr>
          <p:cNvPicPr>
            <a:picLocks noChangeAspect="1"/>
          </p:cNvPicPr>
          <p:nvPr/>
        </p:nvPicPr>
        <p:blipFill>
          <a:blip r:embed="rId4"/>
          <a:stretch>
            <a:fillRect/>
          </a:stretch>
        </p:blipFill>
        <p:spPr>
          <a:xfrm>
            <a:off x="178130" y="2306436"/>
            <a:ext cx="3316980" cy="41418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296995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7B7C24-6309-AACF-E1C9-96C34632A42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35E1682-1B17-7598-4F2F-4A1B6F3219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8"/>
            <a:ext cx="2291178" cy="1069824"/>
          </a:xfrm>
          <a:prstGeom prst="rect">
            <a:avLst/>
          </a:prstGeom>
        </p:spPr>
      </p:pic>
      <p:sp>
        <p:nvSpPr>
          <p:cNvPr id="11" name="Rectangle 10">
            <a:extLst>
              <a:ext uri="{FF2B5EF4-FFF2-40B4-BE49-F238E27FC236}">
                <a16:creationId xmlns:a16="http://schemas.microsoft.com/office/drawing/2014/main" id="{5675F8CD-2800-8FC7-7212-508D25D647D0}"/>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AC463538-6988-4218-B960-6371F788B955}"/>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تطبيقات نظرية الغرس الثقافي في ظل الإعلام الرقمي والتفاعلي: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 name="TextBox 1">
            <a:extLst>
              <a:ext uri="{FF2B5EF4-FFF2-40B4-BE49-F238E27FC236}">
                <a16:creationId xmlns:a16="http://schemas.microsoft.com/office/drawing/2014/main" id="{129A2983-730E-AE6D-C419-DD77C40AA235}"/>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14" name="Rectangle 13">
            <a:extLst>
              <a:ext uri="{FF2B5EF4-FFF2-40B4-BE49-F238E27FC236}">
                <a16:creationId xmlns:a16="http://schemas.microsoft.com/office/drawing/2014/main" id="{68D6EE53-D3DA-9A20-5E4E-6E1341AAA667}"/>
              </a:ext>
            </a:extLst>
          </p:cNvPr>
          <p:cNvSpPr/>
          <p:nvPr/>
        </p:nvSpPr>
        <p:spPr>
          <a:xfrm>
            <a:off x="1" y="1655126"/>
            <a:ext cx="10581812"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تأثير المؤثرين وصناع المحتوى</a:t>
            </a:r>
          </a:p>
        </p:txBody>
      </p:sp>
      <p:sp>
        <p:nvSpPr>
          <p:cNvPr id="19" name="Rectangle 18">
            <a:extLst>
              <a:ext uri="{FF2B5EF4-FFF2-40B4-BE49-F238E27FC236}">
                <a16:creationId xmlns:a16="http://schemas.microsoft.com/office/drawing/2014/main" id="{DF1C10E1-367A-E470-041A-31060105ACEE}"/>
              </a:ext>
            </a:extLst>
          </p:cNvPr>
          <p:cNvSpPr/>
          <p:nvPr/>
        </p:nvSpPr>
        <p:spPr>
          <a:xfrm>
            <a:off x="10943735" y="165512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5" name="TextBox 4">
            <a:extLst>
              <a:ext uri="{FF2B5EF4-FFF2-40B4-BE49-F238E27FC236}">
                <a16:creationId xmlns:a16="http://schemas.microsoft.com/office/drawing/2014/main" id="{38AC15A3-D4EA-5289-E97C-05E7A7F9BC8A}"/>
              </a:ext>
            </a:extLst>
          </p:cNvPr>
          <p:cNvSpPr txBox="1"/>
          <p:nvPr/>
        </p:nvSpPr>
        <p:spPr>
          <a:xfrm>
            <a:off x="5023262" y="2453528"/>
            <a:ext cx="6704380" cy="4467057"/>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المؤثرون الرقميون </a:t>
            </a:r>
            <a:r>
              <a:rPr lang="ar-EG" sz="2400" kern="0" dirty="0">
                <a:solidFill>
                  <a:srgbClr val="002060"/>
                </a:solidFill>
                <a:latin typeface="Calibri" panose="020F0502020204030204" pitchFamily="34" charset="0"/>
                <a:cs typeface="Calibri" panose="020F0502020204030204" pitchFamily="34" charset="0"/>
              </a:rPr>
              <a:t>أصبحوا نموذجًا اجتماعيًا مهيمنًا في العصر الحديث، ويمتلكون قدرة كبيرة على </a:t>
            </a:r>
            <a:r>
              <a:rPr lang="ar-EG" sz="2400" b="1" kern="0" dirty="0">
                <a:solidFill>
                  <a:srgbClr val="002060"/>
                </a:solidFill>
                <a:latin typeface="Calibri" panose="020F0502020204030204" pitchFamily="34" charset="0"/>
                <a:cs typeface="Calibri" panose="020F0502020204030204" pitchFamily="34" charset="0"/>
              </a:rPr>
              <a:t>التأثير في عقول المتابعين</a:t>
            </a:r>
            <a:r>
              <a:rPr lang="ar-EG" sz="2400" kern="0" dirty="0">
                <a:solidFill>
                  <a:srgbClr val="002060"/>
                </a:solidFill>
                <a:latin typeface="Calibri" panose="020F0502020204030204" pitchFamily="34" charset="0"/>
                <a:cs typeface="Calibri" panose="020F0502020204030204" pitchFamily="34" charset="0"/>
              </a:rPr>
              <a:t>. من خلال متابعتهم بشكل يومي، </a:t>
            </a:r>
            <a:r>
              <a:rPr lang="ar-EG" sz="2400" b="1" kern="0" dirty="0">
                <a:solidFill>
                  <a:srgbClr val="002060"/>
                </a:solidFill>
                <a:latin typeface="Calibri" panose="020F0502020204030204" pitchFamily="34" charset="0"/>
                <a:cs typeface="Calibri" panose="020F0502020204030204" pitchFamily="34" charset="0"/>
              </a:rPr>
              <a:t>يُغرس في الجمهور تصوّر معين عن الجمال، الثراء، النجاح، العلاقات</a:t>
            </a:r>
            <a:r>
              <a:rPr lang="ar-EG" sz="2400" kern="0" dirty="0">
                <a:solidFill>
                  <a:srgbClr val="002060"/>
                </a:solidFill>
                <a:latin typeface="Calibri" panose="020F0502020204030204" pitchFamily="34" charset="0"/>
                <a:cs typeface="Calibri" panose="020F0502020204030204" pitchFamily="34" charset="0"/>
              </a:rPr>
              <a:t>... إلخ. وقد يعاني المتلقي من مشاعر نقص أو ضغط نفسي لأنه لا يواكب هذا النموذج "المثالي". وهنا يحدث الغرس ليس فقط من خلال التكرار، بل من خلال الرغبة في التقليد، والاقتناع بأن هذه هي الحياة "الحقيقية" التي ينبغي السعي إليها. وهذا يشكل تحولاً في القيم الاجتماعية والثقافية.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D293D742-0FC0-77A1-91B8-F6921D7F3C97}"/>
              </a:ext>
            </a:extLst>
          </p:cNvPr>
          <p:cNvPicPr>
            <a:picLocks noChangeAspect="1"/>
          </p:cNvPicPr>
          <p:nvPr/>
        </p:nvPicPr>
        <p:blipFill>
          <a:blip r:embed="rId4"/>
          <a:stretch>
            <a:fillRect/>
          </a:stretch>
        </p:blipFill>
        <p:spPr>
          <a:xfrm>
            <a:off x="178130" y="2398706"/>
            <a:ext cx="4472280" cy="42929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700081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E3304-79D0-6094-DC6B-7A83FF4EA0C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8F629C1-3DB1-E1C5-1C7B-4FF2331401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8"/>
            <a:ext cx="2314929" cy="1080914"/>
          </a:xfrm>
          <a:prstGeom prst="rect">
            <a:avLst/>
          </a:prstGeom>
        </p:spPr>
      </p:pic>
      <p:sp>
        <p:nvSpPr>
          <p:cNvPr id="11" name="Rectangle 10">
            <a:extLst>
              <a:ext uri="{FF2B5EF4-FFF2-40B4-BE49-F238E27FC236}">
                <a16:creationId xmlns:a16="http://schemas.microsoft.com/office/drawing/2014/main" id="{1431CCCE-C647-BC83-7BAB-14A540FDE6E0}"/>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94C3FA63-3BB2-9020-CB5B-F6203CDD1DE8}"/>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تطبيقات نظرية الغرس الثقافي في ظل الإعلام الرقمي والتفاعلي: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 name="TextBox 1">
            <a:extLst>
              <a:ext uri="{FF2B5EF4-FFF2-40B4-BE49-F238E27FC236}">
                <a16:creationId xmlns:a16="http://schemas.microsoft.com/office/drawing/2014/main" id="{2705E051-775E-0C45-C23A-3CE9735595EB}"/>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15" name="Rectangle 14">
            <a:extLst>
              <a:ext uri="{FF2B5EF4-FFF2-40B4-BE49-F238E27FC236}">
                <a16:creationId xmlns:a16="http://schemas.microsoft.com/office/drawing/2014/main" id="{45A9D40B-AAE9-DB2E-9299-2AE77382BC23}"/>
              </a:ext>
            </a:extLst>
          </p:cNvPr>
          <p:cNvSpPr/>
          <p:nvPr/>
        </p:nvSpPr>
        <p:spPr>
          <a:xfrm>
            <a:off x="0" y="1767791"/>
            <a:ext cx="1008215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الغرس التفاعلي </a:t>
            </a:r>
            <a:r>
              <a:rPr lang="en-US" sz="2400" b="1" kern="0" dirty="0">
                <a:solidFill>
                  <a:srgbClr val="002060"/>
                </a:solidFill>
                <a:latin typeface="Times New Roman" panose="02020603050405020304" pitchFamily="18" charset="0"/>
                <a:cs typeface="Times New Roman" panose="02020603050405020304" pitchFamily="18" charset="0"/>
              </a:rPr>
              <a:t>Interactive Cultivation</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4253C8AC-BA6C-DE4A-F259-E1924B7E25C4}"/>
              </a:ext>
            </a:extLst>
          </p:cNvPr>
          <p:cNvSpPr/>
          <p:nvPr/>
        </p:nvSpPr>
        <p:spPr>
          <a:xfrm>
            <a:off x="10634976" y="175705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000" dirty="0">
              <a:solidFill>
                <a:schemeClr val="bg1"/>
              </a:solidFill>
              <a:cs typeface="Alexandria" charset="0"/>
            </a:endParaRPr>
          </a:p>
        </p:txBody>
      </p:sp>
      <p:sp>
        <p:nvSpPr>
          <p:cNvPr id="5" name="TextBox 4">
            <a:extLst>
              <a:ext uri="{FF2B5EF4-FFF2-40B4-BE49-F238E27FC236}">
                <a16:creationId xmlns:a16="http://schemas.microsoft.com/office/drawing/2014/main" id="{BA7F1574-8028-9A28-703C-380335842578}"/>
              </a:ext>
            </a:extLst>
          </p:cNvPr>
          <p:cNvSpPr txBox="1"/>
          <p:nvPr/>
        </p:nvSpPr>
        <p:spPr>
          <a:xfrm>
            <a:off x="3800104" y="2678858"/>
            <a:ext cx="8158348" cy="3910686"/>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في </a:t>
            </a:r>
            <a:r>
              <a:rPr lang="ar-EG" sz="2400" b="1" kern="0" dirty="0">
                <a:solidFill>
                  <a:srgbClr val="002060"/>
                </a:solidFill>
                <a:latin typeface="Calibri" panose="020F0502020204030204" pitchFamily="34" charset="0"/>
                <a:cs typeface="Calibri" panose="020F0502020204030204" pitchFamily="34" charset="0"/>
              </a:rPr>
              <a:t>الإعلام التفاعلي</a:t>
            </a:r>
            <a:r>
              <a:rPr lang="ar-EG" sz="2400" kern="0" dirty="0">
                <a:solidFill>
                  <a:srgbClr val="002060"/>
                </a:solidFill>
                <a:latin typeface="Calibri" panose="020F0502020204030204" pitchFamily="34" charset="0"/>
                <a:cs typeface="Calibri" panose="020F0502020204030204" pitchFamily="34" charset="0"/>
              </a:rPr>
              <a:t>، لا يكتفي الجمهور بالمشاهدة، بل </a:t>
            </a:r>
            <a:r>
              <a:rPr lang="ar-EG" sz="2400" b="1" kern="0" dirty="0">
                <a:solidFill>
                  <a:srgbClr val="002060"/>
                </a:solidFill>
                <a:latin typeface="Calibri" panose="020F0502020204030204" pitchFamily="34" charset="0"/>
                <a:cs typeface="Calibri" panose="020F0502020204030204" pitchFamily="34" charset="0"/>
              </a:rPr>
              <a:t>يشارك بالإعجاب والتعليق والمشاركة، ما يزيد من انخراطه في المحتوى</a:t>
            </a:r>
            <a:r>
              <a:rPr lang="ar-EG" sz="2400" kern="0" dirty="0">
                <a:solidFill>
                  <a:srgbClr val="002060"/>
                </a:solidFill>
                <a:latin typeface="Calibri" panose="020F0502020204030204" pitchFamily="34" charset="0"/>
                <a:cs typeface="Calibri" panose="020F0502020204030204" pitchFamily="34" charset="0"/>
              </a:rPr>
              <a:t>. هذه المشاركة تجعل </a:t>
            </a:r>
            <a:r>
              <a:rPr lang="ar-EG" sz="2400" b="1" kern="0" dirty="0">
                <a:solidFill>
                  <a:srgbClr val="002060"/>
                </a:solidFill>
                <a:latin typeface="Calibri" panose="020F0502020204030204" pitchFamily="34" charset="0"/>
                <a:cs typeface="Calibri" panose="020F0502020204030204" pitchFamily="34" charset="0"/>
              </a:rPr>
              <a:t>عملية الغرس أكثر عمقًا، </a:t>
            </a:r>
            <a:r>
              <a:rPr lang="ar-EG" sz="2400" kern="0" dirty="0">
                <a:solidFill>
                  <a:srgbClr val="002060"/>
                </a:solidFill>
                <a:latin typeface="Calibri" panose="020F0502020204030204" pitchFamily="34" charset="0"/>
                <a:cs typeface="Calibri" panose="020F0502020204030204" pitchFamily="34" charset="0"/>
              </a:rPr>
              <a:t>لأنه يصبح "شريكًا" في </a:t>
            </a:r>
            <a:r>
              <a:rPr lang="ar-EG" sz="2400" b="1" kern="0" dirty="0">
                <a:solidFill>
                  <a:srgbClr val="002060"/>
                </a:solidFill>
                <a:latin typeface="Calibri" panose="020F0502020204030204" pitchFamily="34" charset="0"/>
                <a:cs typeface="Calibri" panose="020F0502020204030204" pitchFamily="34" charset="0"/>
              </a:rPr>
              <a:t>نشر الرسالة الإعلامية</a:t>
            </a:r>
            <a:r>
              <a:rPr lang="ar-EG" sz="2400" kern="0" dirty="0">
                <a:solidFill>
                  <a:srgbClr val="002060"/>
                </a:solidFill>
                <a:latin typeface="Calibri" panose="020F0502020204030204" pitchFamily="34" charset="0"/>
                <a:cs typeface="Calibri" panose="020F0502020204030204" pitchFamily="34" charset="0"/>
              </a:rPr>
              <a:t>. فمثلًا، عندما يعلّق شخص كثيرًا على محتوى ترفيهي سطحي، يساهم في انتشاره، وبالتالي في ترسيخ هذا النوع من الثقافة. وهذا ما يميز الإعلام الرقمي عن التقليدي، فالغرس هنا لم يعٌد من طرف واحد بل أصبح متبادلًا، ويُبنى على تفاعلات اجتماعية رقمية تُعيد إنتاج نفس القيم باستمرار</a:t>
            </a:r>
            <a:r>
              <a:rPr lang="ar-EG" sz="2400" dirty="0">
                <a:solidFill>
                  <a:srgbClr val="002060"/>
                </a:solidFill>
                <a:latin typeface="Alexandria" charset="0"/>
              </a:rPr>
              <a:t>.</a:t>
            </a:r>
            <a:endParaRPr lang="en-US" sz="2400" dirty="0">
              <a:solidFill>
                <a:srgbClr val="002060"/>
              </a:solidFill>
              <a:latin typeface="Alexandria" charset="0"/>
            </a:endParaRPr>
          </a:p>
        </p:txBody>
      </p:sp>
      <p:pic>
        <p:nvPicPr>
          <p:cNvPr id="6" name="Picture 5">
            <a:extLst>
              <a:ext uri="{FF2B5EF4-FFF2-40B4-BE49-F238E27FC236}">
                <a16:creationId xmlns:a16="http://schemas.microsoft.com/office/drawing/2014/main" id="{16C3CBA1-1C1E-1C72-9CB0-E297E4CC29A2}"/>
              </a:ext>
            </a:extLst>
          </p:cNvPr>
          <p:cNvPicPr>
            <a:picLocks noChangeAspect="1"/>
          </p:cNvPicPr>
          <p:nvPr/>
        </p:nvPicPr>
        <p:blipFill>
          <a:blip r:embed="rId4"/>
          <a:stretch>
            <a:fillRect/>
          </a:stretch>
        </p:blipFill>
        <p:spPr>
          <a:xfrm>
            <a:off x="233548" y="2576766"/>
            <a:ext cx="3483897" cy="40127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070473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79ACC-E3FD-836A-A63B-F3FFBCE8B76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9F113E4-3819-0A4C-5D75-423D3B448F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43" y="-163958"/>
            <a:ext cx="2219926" cy="1036554"/>
          </a:xfrm>
          <a:prstGeom prst="rect">
            <a:avLst/>
          </a:prstGeom>
        </p:spPr>
      </p:pic>
      <p:sp>
        <p:nvSpPr>
          <p:cNvPr id="11" name="Rectangle 10">
            <a:extLst>
              <a:ext uri="{FF2B5EF4-FFF2-40B4-BE49-F238E27FC236}">
                <a16:creationId xmlns:a16="http://schemas.microsoft.com/office/drawing/2014/main" id="{E4BA94B1-E3E6-7FAA-CB81-BE60C2D1890E}"/>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CB739F23-94C5-21F4-DEA1-4C2A82CCCBDB}"/>
              </a:ext>
            </a:extLst>
          </p:cNvPr>
          <p:cNvSpPr/>
          <p:nvPr/>
        </p:nvSpPr>
        <p:spPr>
          <a:xfrm>
            <a:off x="-94243" y="736372"/>
            <a:ext cx="12575969" cy="66973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تطبيقات نظرية الغرس الثقافي في ظل الإعلام الرقمي والتفاعلي:</a:t>
            </a:r>
            <a:endParaRPr kumimoji="0" lang="en-US"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 name="TextBox 1">
            <a:extLst>
              <a:ext uri="{FF2B5EF4-FFF2-40B4-BE49-F238E27FC236}">
                <a16:creationId xmlns:a16="http://schemas.microsoft.com/office/drawing/2014/main" id="{C5587A40-0E61-A1AD-DE0D-07AA5764EB12}"/>
              </a:ext>
            </a:extLst>
          </p:cNvPr>
          <p:cNvSpPr txBox="1"/>
          <p:nvPr/>
        </p:nvSpPr>
        <p:spPr>
          <a:xfrm>
            <a:off x="1868906" y="166364"/>
            <a:ext cx="10323094"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الثامنة:نظرية الغرس الثقافي وتحوّلات تشكيل الإدراك في الإعلام التقليدي والرقمي</a:t>
            </a:r>
            <a:endParaRPr lang="en-US" sz="2400" b="1" dirty="0">
              <a:solidFill>
                <a:srgbClr val="C00000"/>
              </a:solidFill>
              <a:latin typeface="Calibri" panose="020F0502020204030204" pitchFamily="34" charset="0"/>
              <a:cs typeface="Calibri" panose="020F0502020204030204" pitchFamily="34" charset="0"/>
            </a:endParaRPr>
          </a:p>
        </p:txBody>
      </p:sp>
      <p:sp>
        <p:nvSpPr>
          <p:cNvPr id="16" name="Rectangle 15">
            <a:extLst>
              <a:ext uri="{FF2B5EF4-FFF2-40B4-BE49-F238E27FC236}">
                <a16:creationId xmlns:a16="http://schemas.microsoft.com/office/drawing/2014/main" id="{60C73C2B-8C26-C2AF-F160-7C2002574191}"/>
              </a:ext>
            </a:extLst>
          </p:cNvPr>
          <p:cNvSpPr/>
          <p:nvPr/>
        </p:nvSpPr>
        <p:spPr>
          <a:xfrm>
            <a:off x="1" y="1757055"/>
            <a:ext cx="10653064"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الغرس السياسي والقطبيات الرقمية</a:t>
            </a:r>
          </a:p>
        </p:txBody>
      </p:sp>
      <p:sp>
        <p:nvSpPr>
          <p:cNvPr id="18" name="Rectangle 17">
            <a:extLst>
              <a:ext uri="{FF2B5EF4-FFF2-40B4-BE49-F238E27FC236}">
                <a16:creationId xmlns:a16="http://schemas.microsoft.com/office/drawing/2014/main" id="{B0B9CFBD-AB87-3677-C2AF-1729D08E2256}"/>
              </a:ext>
            </a:extLst>
          </p:cNvPr>
          <p:cNvSpPr/>
          <p:nvPr/>
        </p:nvSpPr>
        <p:spPr>
          <a:xfrm>
            <a:off x="10943735" y="175705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5" name="TextBox 4">
            <a:extLst>
              <a:ext uri="{FF2B5EF4-FFF2-40B4-BE49-F238E27FC236}">
                <a16:creationId xmlns:a16="http://schemas.microsoft.com/office/drawing/2014/main" id="{77A6CD04-3787-89F9-4EF4-E9D630AB0B9A}"/>
              </a:ext>
            </a:extLst>
          </p:cNvPr>
          <p:cNvSpPr txBox="1"/>
          <p:nvPr/>
        </p:nvSpPr>
        <p:spPr>
          <a:xfrm>
            <a:off x="3431967" y="2487558"/>
            <a:ext cx="8502733" cy="3910686"/>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المنصات الرقمية أصبحت ساحة للصراع السياسي والأيديولوجي</a:t>
            </a:r>
            <a:r>
              <a:rPr lang="ar-EG" sz="2400" kern="0" dirty="0">
                <a:solidFill>
                  <a:srgbClr val="002060"/>
                </a:solidFill>
                <a:latin typeface="Calibri" panose="020F0502020204030204" pitchFamily="34" charset="0"/>
                <a:cs typeface="Calibri" panose="020F0502020204030204" pitchFamily="34" charset="0"/>
              </a:rPr>
              <a:t>، وتُستخدم بشكل واسع لغرس أفكار وتوجهات معينة. من خلال التكرار، والهاشتاجات، ومقاطع الفيديو القصيرة، يتم </a:t>
            </a:r>
            <a:r>
              <a:rPr lang="ar-EG" sz="2400" b="1" kern="0" dirty="0">
                <a:solidFill>
                  <a:srgbClr val="002060"/>
                </a:solidFill>
                <a:latin typeface="Calibri" panose="020F0502020204030204" pitchFamily="34" charset="0"/>
                <a:cs typeface="Calibri" panose="020F0502020204030204" pitchFamily="34" charset="0"/>
              </a:rPr>
              <a:t>تضخيم مواقف سياسية أو خطاب كراهية أو توجهات شعبوية</a:t>
            </a:r>
            <a:r>
              <a:rPr lang="ar-EG" sz="2400" kern="0" dirty="0">
                <a:solidFill>
                  <a:srgbClr val="002060"/>
                </a:solidFill>
                <a:latin typeface="Calibri" panose="020F0502020204030204" pitchFamily="34" charset="0"/>
                <a:cs typeface="Calibri" panose="020F0502020204030204" pitchFamily="34" charset="0"/>
              </a:rPr>
              <a:t>. ومع الوقت، يصبح المتابع متعصبًا لرأي أو جهة معينة دون أن يدرك أنه تعرض لعملية غرس منظمة. هذه الظاهرة </a:t>
            </a:r>
            <a:r>
              <a:rPr lang="ar-EG" sz="2400" b="1" kern="0" dirty="0">
                <a:solidFill>
                  <a:srgbClr val="002060"/>
                </a:solidFill>
                <a:latin typeface="Calibri" panose="020F0502020204030204" pitchFamily="34" charset="0"/>
                <a:cs typeface="Calibri" panose="020F0502020204030204" pitchFamily="34" charset="0"/>
              </a:rPr>
              <a:t>تعزز الانقسام الرقمي </a:t>
            </a:r>
            <a:r>
              <a:rPr lang="en-US" sz="2400" b="1" dirty="0">
                <a:solidFill>
                  <a:srgbClr val="002060"/>
                </a:solidFill>
                <a:latin typeface="Times New Roman" panose="02020603050405020304" pitchFamily="18" charset="0"/>
                <a:cs typeface="Times New Roman" panose="02020603050405020304" pitchFamily="18" charset="0"/>
              </a:rPr>
              <a:t>Digital Polarization</a:t>
            </a:r>
            <a:r>
              <a:rPr lang="en-US" sz="2400" dirty="0">
                <a:solidFill>
                  <a:srgbClr val="002060"/>
                </a:solidFill>
                <a:latin typeface="Alexandria" charset="0"/>
              </a:rPr>
              <a:t>، </a:t>
            </a:r>
            <a:r>
              <a:rPr lang="ar-EG" sz="2400" kern="0" dirty="0">
                <a:solidFill>
                  <a:srgbClr val="002060"/>
                </a:solidFill>
                <a:latin typeface="Calibri" panose="020F0502020204030204" pitchFamily="34" charset="0"/>
                <a:cs typeface="Calibri" panose="020F0502020204030204" pitchFamily="34" charset="0"/>
              </a:rPr>
              <a:t>وتؤدي إلى </a:t>
            </a:r>
            <a:r>
              <a:rPr lang="ar-EG" sz="2400" b="1" kern="0" dirty="0">
                <a:solidFill>
                  <a:srgbClr val="002060"/>
                </a:solidFill>
                <a:latin typeface="Calibri" panose="020F0502020204030204" pitchFamily="34" charset="0"/>
                <a:cs typeface="Calibri" panose="020F0502020204030204" pitchFamily="34" charset="0"/>
              </a:rPr>
              <a:t>تآكل الحوار العام</a:t>
            </a:r>
            <a:r>
              <a:rPr lang="ar-EG" sz="2400" kern="0" dirty="0">
                <a:solidFill>
                  <a:srgbClr val="002060"/>
                </a:solidFill>
                <a:latin typeface="Calibri" panose="020F0502020204030204" pitchFamily="34" charset="0"/>
                <a:cs typeface="Calibri" panose="020F0502020204030204" pitchFamily="34" charset="0"/>
              </a:rPr>
              <a:t>، حيث يرى كل طرف العالم من زاويته فقط. وهنا تصبح عملية الغرس جزءًا من معركة الوعي والسيطرة.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280A499D-27AC-DEF3-70EB-EB64DD5A469A}"/>
              </a:ext>
            </a:extLst>
          </p:cNvPr>
          <p:cNvPicPr>
            <a:picLocks noChangeAspect="1"/>
          </p:cNvPicPr>
          <p:nvPr/>
        </p:nvPicPr>
        <p:blipFill>
          <a:blip r:embed="rId4"/>
          <a:stretch>
            <a:fillRect/>
          </a:stretch>
        </p:blipFill>
        <p:spPr>
          <a:xfrm>
            <a:off x="173180" y="2657386"/>
            <a:ext cx="3081647" cy="39106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11550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AC7D3-A6CA-91EB-4B83-5F0889934C9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9BEF7F1-39F2-F776-B8D1-EB21A862C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115" y="30036"/>
            <a:ext cx="2258086" cy="1181593"/>
          </a:xfrm>
          <a:prstGeom prst="rect">
            <a:avLst/>
          </a:prstGeom>
        </p:spPr>
      </p:pic>
      <p:sp>
        <p:nvSpPr>
          <p:cNvPr id="3" name="Rectangle: Rounded Corners 2">
            <a:extLst>
              <a:ext uri="{FF2B5EF4-FFF2-40B4-BE49-F238E27FC236}">
                <a16:creationId xmlns:a16="http://schemas.microsoft.com/office/drawing/2014/main" id="{E046464A-A64A-20A6-29F5-1E5795CE4DD0}"/>
              </a:ext>
            </a:extLst>
          </p:cNvPr>
          <p:cNvSpPr/>
          <p:nvPr/>
        </p:nvSpPr>
        <p:spPr>
          <a:xfrm>
            <a:off x="2305201" y="241819"/>
            <a:ext cx="9124800"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ملخص المحاضرة </a:t>
            </a:r>
            <a:r>
              <a:rPr lang="ar-EG" sz="2400" b="1" kern="0" dirty="0">
                <a:solidFill>
                  <a:schemeClr val="bg1"/>
                </a:solidFill>
                <a:latin typeface="Calibri" panose="020F0502020204030204" pitchFamily="34" charset="0"/>
                <a:cs typeface="+mj-cs"/>
              </a:rPr>
              <a:t>&amp;</a:t>
            </a:r>
            <a:r>
              <a:rPr lang="ar-EG" sz="2400" b="1" kern="0" dirty="0">
                <a:solidFill>
                  <a:schemeClr val="bg1"/>
                </a:solidFill>
                <a:latin typeface="Calibri" panose="020F0502020204030204" pitchFamily="34" charset="0"/>
                <a:cs typeface="Calibri" panose="020F0502020204030204" pitchFamily="34" charset="0"/>
              </a:rPr>
              <a:t> المحاضرة القادمة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93444BE-756C-590A-F72B-2E15E1C8EE2D}"/>
              </a:ext>
            </a:extLst>
          </p:cNvPr>
          <p:cNvSpPr txBox="1"/>
          <p:nvPr/>
        </p:nvSpPr>
        <p:spPr>
          <a:xfrm>
            <a:off x="8027403" y="1160640"/>
            <a:ext cx="6106026" cy="461665"/>
          </a:xfrm>
          <a:prstGeom prst="rect">
            <a:avLst/>
          </a:prstGeom>
          <a:noFill/>
        </p:spPr>
        <p:txBody>
          <a:bodyPr wrap="square">
            <a:spAutoFit/>
          </a:bodyPr>
          <a:lstStyle/>
          <a:p>
            <a:pPr algn="ctr" rtl="1"/>
            <a:r>
              <a:rPr lang="ar-EG" sz="2400" b="1" kern="0" dirty="0">
                <a:solidFill>
                  <a:srgbClr val="C00000"/>
                </a:solidFill>
                <a:latin typeface="Calibri" panose="020F0502020204030204" pitchFamily="34" charset="0"/>
                <a:cs typeface="Calibri" panose="020F0502020204030204" pitchFamily="34" charset="0"/>
              </a:rPr>
              <a:t>ملخص المحاضرة </a:t>
            </a:r>
            <a:r>
              <a:rPr lang="ar-EG" sz="1800" b="1" kern="0" dirty="0">
                <a:solidFill>
                  <a:srgbClr val="002060"/>
                </a:solidFill>
                <a:latin typeface="Calibri" panose="020F0502020204030204" pitchFamily="34" charset="0"/>
                <a:cs typeface="Calibri" panose="020F0502020204030204" pitchFamily="34" charset="0"/>
              </a:rPr>
              <a:t>: </a:t>
            </a:r>
            <a:endParaRPr lang="en-US" dirty="0">
              <a:solidFill>
                <a:srgbClr val="002060"/>
              </a:solidFill>
            </a:endParaRPr>
          </a:p>
        </p:txBody>
      </p:sp>
      <p:sp>
        <p:nvSpPr>
          <p:cNvPr id="14" name="TextBox 13">
            <a:extLst>
              <a:ext uri="{FF2B5EF4-FFF2-40B4-BE49-F238E27FC236}">
                <a16:creationId xmlns:a16="http://schemas.microsoft.com/office/drawing/2014/main" id="{E5AC4314-1726-BB5C-ADC5-260F5DA2C184}"/>
              </a:ext>
            </a:extLst>
          </p:cNvPr>
          <p:cNvSpPr txBox="1"/>
          <p:nvPr/>
        </p:nvSpPr>
        <p:spPr>
          <a:xfrm>
            <a:off x="354184" y="3919536"/>
            <a:ext cx="11837816" cy="461665"/>
          </a:xfrm>
          <a:prstGeom prst="rect">
            <a:avLst/>
          </a:prstGeom>
          <a:noFill/>
        </p:spPr>
        <p:txBody>
          <a:bodyPr wrap="square">
            <a:spAutoFit/>
          </a:bodyPr>
          <a:lstStyle/>
          <a:p>
            <a:pPr algn="just" rtl="1"/>
            <a:r>
              <a:rPr lang="ar-EG" sz="2400" b="1" kern="0" dirty="0">
                <a:solidFill>
                  <a:srgbClr val="C00000"/>
                </a:solidFill>
                <a:latin typeface="Calibri" panose="020F0502020204030204" pitchFamily="34" charset="0"/>
                <a:cs typeface="Calibri" panose="020F0502020204030204" pitchFamily="34" charset="0"/>
              </a:rPr>
              <a:t>المحاضرة القادمة: </a:t>
            </a:r>
            <a:endParaRPr lang="en-US" sz="2400" dirty="0"/>
          </a:p>
        </p:txBody>
      </p:sp>
      <p:sp>
        <p:nvSpPr>
          <p:cNvPr id="8" name="TextBox 7">
            <a:extLst>
              <a:ext uri="{FF2B5EF4-FFF2-40B4-BE49-F238E27FC236}">
                <a16:creationId xmlns:a16="http://schemas.microsoft.com/office/drawing/2014/main" id="{23AC96DA-EBC5-475E-9EA0-3F930D0EA913}"/>
              </a:ext>
            </a:extLst>
          </p:cNvPr>
          <p:cNvSpPr txBox="1"/>
          <p:nvPr/>
        </p:nvSpPr>
        <p:spPr>
          <a:xfrm>
            <a:off x="132511" y="1622305"/>
            <a:ext cx="11837816" cy="2251065"/>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تناولت المحاضرة </a:t>
            </a:r>
            <a:r>
              <a:rPr lang="ar-EG" sz="2400" b="1" kern="0" dirty="0">
                <a:solidFill>
                  <a:srgbClr val="002060"/>
                </a:solidFill>
                <a:latin typeface="Calibri" panose="020F0502020204030204" pitchFamily="34" charset="0"/>
                <a:cs typeface="Calibri" panose="020F0502020204030204" pitchFamily="34" charset="0"/>
              </a:rPr>
              <a:t>نظرية الغرس الثقافي </a:t>
            </a:r>
            <a:r>
              <a:rPr lang="ar-EG" sz="2400" kern="0" dirty="0">
                <a:solidFill>
                  <a:srgbClr val="002060"/>
                </a:solidFill>
                <a:latin typeface="Calibri" panose="020F0502020204030204" pitchFamily="34" charset="0"/>
                <a:cs typeface="Calibri" panose="020F0502020204030204" pitchFamily="34" charset="0"/>
              </a:rPr>
              <a:t>بوصفها من أبرز النظريات التي تفسر </a:t>
            </a:r>
            <a:r>
              <a:rPr lang="ar-EG" sz="2400" b="1" kern="0" dirty="0">
                <a:solidFill>
                  <a:srgbClr val="002060"/>
                </a:solidFill>
                <a:latin typeface="Calibri" panose="020F0502020204030204" pitchFamily="34" charset="0"/>
                <a:cs typeface="Calibri" panose="020F0502020204030204" pitchFamily="34" charset="0"/>
              </a:rPr>
              <a:t>تأثير وسائل الإعلام في تشكيل الإدراك الجمعي والواقع الرمزي لدى الجمهور</a:t>
            </a:r>
            <a:r>
              <a:rPr lang="ar-EG" sz="2400" kern="0" dirty="0">
                <a:solidFill>
                  <a:srgbClr val="002060"/>
                </a:solidFill>
                <a:latin typeface="Calibri" panose="020F0502020204030204" pitchFamily="34" charset="0"/>
                <a:cs typeface="Calibri" panose="020F0502020204030204" pitchFamily="34" charset="0"/>
              </a:rPr>
              <a:t>. تم استعراض </a:t>
            </a:r>
            <a:r>
              <a:rPr lang="ar-EG" sz="2400" b="1" kern="0" dirty="0">
                <a:solidFill>
                  <a:srgbClr val="002060"/>
                </a:solidFill>
                <a:latin typeface="Calibri" panose="020F0502020204030204" pitchFamily="34" charset="0"/>
                <a:cs typeface="Calibri" panose="020F0502020204030204" pitchFamily="34" charset="0"/>
              </a:rPr>
              <a:t>النشأة التاريخية للنظرية وفرضياتها العلمية الأساسية</a:t>
            </a:r>
            <a:r>
              <a:rPr lang="ar-EG" sz="2400" kern="0" dirty="0">
                <a:solidFill>
                  <a:srgbClr val="002060"/>
                </a:solidFill>
                <a:latin typeface="Calibri" panose="020F0502020204030204" pitchFamily="34" charset="0"/>
                <a:cs typeface="Calibri" panose="020F0502020204030204" pitchFamily="34" charset="0"/>
              </a:rPr>
              <a:t>، مع </a:t>
            </a:r>
            <a:r>
              <a:rPr lang="ar-EG" sz="2400" b="1" kern="0" dirty="0">
                <a:solidFill>
                  <a:srgbClr val="002060"/>
                </a:solidFill>
                <a:latin typeface="Calibri" panose="020F0502020204030204" pitchFamily="34" charset="0"/>
                <a:cs typeface="Calibri" panose="020F0502020204030204" pitchFamily="34" charset="0"/>
              </a:rPr>
              <a:t>تطبيقات على الدراما التلفزيونية والمحتوى الرقمي</a:t>
            </a:r>
            <a:r>
              <a:rPr lang="ar-EG" sz="2400" kern="0" dirty="0">
                <a:solidFill>
                  <a:srgbClr val="002060"/>
                </a:solidFill>
                <a:latin typeface="Calibri" panose="020F0502020204030204" pitchFamily="34" charset="0"/>
                <a:cs typeface="Calibri" panose="020F0502020204030204" pitchFamily="34" charset="0"/>
              </a:rPr>
              <a:t>. كما تم مناقشة </a:t>
            </a:r>
            <a:r>
              <a:rPr lang="ar-EG" sz="2400" b="1" kern="0" dirty="0">
                <a:solidFill>
                  <a:srgbClr val="002060"/>
                </a:solidFill>
                <a:latin typeface="Calibri" panose="020F0502020204030204" pitchFamily="34" charset="0"/>
                <a:cs typeface="Calibri" panose="020F0502020204030204" pitchFamily="34" charset="0"/>
              </a:rPr>
              <a:t>التحولات التي طرأت على النظرية </a:t>
            </a:r>
            <a:r>
              <a:rPr lang="ar-EG" sz="2400" kern="0" dirty="0">
                <a:solidFill>
                  <a:srgbClr val="002060"/>
                </a:solidFill>
                <a:latin typeface="Calibri" panose="020F0502020204030204" pitchFamily="34" charset="0"/>
                <a:cs typeface="Calibri" panose="020F0502020204030204" pitchFamily="34" charset="0"/>
              </a:rPr>
              <a:t>في ظل الإعلام التفاعلي، </a:t>
            </a:r>
            <a:r>
              <a:rPr lang="ar-EG" sz="2400" b="1" kern="0" dirty="0">
                <a:solidFill>
                  <a:srgbClr val="002060"/>
                </a:solidFill>
                <a:latin typeface="Calibri" panose="020F0502020204030204" pitchFamily="34" charset="0"/>
                <a:cs typeface="Calibri" panose="020F0502020204030204" pitchFamily="34" charset="0"/>
              </a:rPr>
              <a:t>وانتقاداتها المنهجية</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3B789618-6707-5154-DE2A-2E597228EBB7}"/>
              </a:ext>
            </a:extLst>
          </p:cNvPr>
          <p:cNvSpPr txBox="1"/>
          <p:nvPr/>
        </p:nvSpPr>
        <p:spPr>
          <a:xfrm>
            <a:off x="-95002" y="4284046"/>
            <a:ext cx="12065330" cy="2251065"/>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نتناول نظرية المجال العام التي طوّرها الفيلسوف الألماني </a:t>
            </a:r>
            <a:r>
              <a:rPr lang="ar-EG" sz="2400" b="1" kern="0" dirty="0">
                <a:solidFill>
                  <a:srgbClr val="002060"/>
                </a:solidFill>
                <a:latin typeface="Calibri" panose="020F0502020204030204" pitchFamily="34" charset="0"/>
                <a:cs typeface="Calibri" panose="020F0502020204030204" pitchFamily="34" charset="0"/>
              </a:rPr>
              <a:t>يورغن هابرماس</a:t>
            </a:r>
            <a:r>
              <a:rPr lang="ar-EG" sz="2400" kern="0" dirty="0">
                <a:solidFill>
                  <a:srgbClr val="002060"/>
                </a:solidFill>
                <a:latin typeface="Calibri" panose="020F0502020204030204" pitchFamily="34" charset="0"/>
                <a:cs typeface="Calibri" panose="020F0502020204030204" pitchFamily="34" charset="0"/>
              </a:rPr>
              <a:t>، لفهم العلاقة بين التواصل، الرأي العام، والمجال السياسي. نسلّط الضوء على </a:t>
            </a:r>
            <a:r>
              <a:rPr lang="ar-EG" sz="2400" b="1" kern="0" dirty="0">
                <a:solidFill>
                  <a:srgbClr val="002060"/>
                </a:solidFill>
                <a:latin typeface="Calibri" panose="020F0502020204030204" pitchFamily="34" charset="0"/>
                <a:cs typeface="Calibri" panose="020F0502020204030204" pitchFamily="34" charset="0"/>
              </a:rPr>
              <a:t>مفهوم "المجال العام" </a:t>
            </a:r>
            <a:r>
              <a:rPr lang="ar-EG" sz="2400" kern="0" dirty="0">
                <a:solidFill>
                  <a:srgbClr val="002060"/>
                </a:solidFill>
                <a:latin typeface="Calibri" panose="020F0502020204030204" pitchFamily="34" charset="0"/>
                <a:cs typeface="Calibri" panose="020F0502020204030204" pitchFamily="34" charset="0"/>
              </a:rPr>
              <a:t>بوصفه فضاءً للنقاش الحر بين المواطنين خارج سلطة الدولة والسوق. كما نناقش </a:t>
            </a:r>
            <a:r>
              <a:rPr lang="ar-EG" sz="2400" b="1" kern="0" dirty="0">
                <a:solidFill>
                  <a:srgbClr val="002060"/>
                </a:solidFill>
                <a:latin typeface="Calibri" panose="020F0502020204030204" pitchFamily="34" charset="0"/>
                <a:cs typeface="Calibri" panose="020F0502020204030204" pitchFamily="34" charset="0"/>
              </a:rPr>
              <a:t>شروط تشكّله، وأهميته في تعزيز الديمقراطية والتواصل المجتمعي</a:t>
            </a:r>
            <a:r>
              <a:rPr lang="ar-EG" sz="2400" kern="0" dirty="0">
                <a:solidFill>
                  <a:srgbClr val="002060"/>
                </a:solidFill>
                <a:latin typeface="Calibri" panose="020F0502020204030204" pitchFamily="34" charset="0"/>
                <a:cs typeface="Calibri" panose="020F0502020204030204" pitchFamily="34" charset="0"/>
              </a:rPr>
              <a:t>. وتُختتم المحاضرة بتحليل تطبيقات النظرية في بيئة الإعلام التقليدي والرقمي.</a:t>
            </a:r>
            <a:endParaRPr lang="en-US"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5899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4164FF2-0908-4BE4-BE36-3420CA19229F}"/>
</file>

<file path=docProps/app.xml><?xml version="1.0" encoding="utf-8"?>
<Properties xmlns="http://schemas.openxmlformats.org/officeDocument/2006/extended-properties" xmlns:vt="http://schemas.openxmlformats.org/officeDocument/2006/docPropsVTypes">
  <TotalTime>9540</TotalTime>
  <Words>2870</Words>
  <Application>Microsoft Office PowerPoint</Application>
  <PresentationFormat>Widescreen</PresentationFormat>
  <Paragraphs>243</Paragraphs>
  <Slides>40</Slides>
  <Notes>31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190</cp:revision>
  <dcterms:created xsi:type="dcterms:W3CDTF">2023-04-29T09:08:00Z</dcterms:created>
  <dcterms:modified xsi:type="dcterms:W3CDTF">2025-07-11T15:41:13Z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