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481" r:id="rId3"/>
    <p:sldId id="482" r:id="rId4"/>
    <p:sldId id="483" r:id="rId5"/>
    <p:sldId id="484" r:id="rId6"/>
    <p:sldId id="485" r:id="rId7"/>
    <p:sldId id="486" r:id="rId8"/>
    <p:sldId id="487" r:id="rId9"/>
    <p:sldId id="488" r:id="rId10"/>
    <p:sldId id="489" r:id="rId11"/>
    <p:sldId id="490" r:id="rId12"/>
    <p:sldId id="504" r:id="rId13"/>
    <p:sldId id="491" r:id="rId14"/>
    <p:sldId id="492" r:id="rId15"/>
    <p:sldId id="505" r:id="rId16"/>
    <p:sldId id="493" r:id="rId17"/>
    <p:sldId id="494" r:id="rId18"/>
    <p:sldId id="506" r:id="rId19"/>
    <p:sldId id="495" r:id="rId20"/>
    <p:sldId id="496" r:id="rId21"/>
    <p:sldId id="497" r:id="rId22"/>
    <p:sldId id="498" r:id="rId23"/>
    <p:sldId id="499" r:id="rId24"/>
    <p:sldId id="500" r:id="rId25"/>
    <p:sldId id="501" r:id="rId26"/>
    <p:sldId id="503" r:id="rId27"/>
    <p:sldId id="507" r:id="rId28"/>
    <p:sldId id="502" r:id="rId29"/>
    <p:sldId id="50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504"/>
            <p14:sldId id="491"/>
            <p14:sldId id="492"/>
            <p14:sldId id="505"/>
            <p14:sldId id="493"/>
            <p14:sldId id="494"/>
            <p14:sldId id="506"/>
            <p14:sldId id="495"/>
            <p14:sldId id="496"/>
            <p14:sldId id="497"/>
            <p14:sldId id="498"/>
            <p14:sldId id="499"/>
            <p14:sldId id="500"/>
            <p14:sldId id="501"/>
            <p14:sldId id="503"/>
            <p14:sldId id="507"/>
            <p14:sldId id="502"/>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6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6139F4-8815-4241-BDE9-A644EA7D5D9E}"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D911A95E-17C3-412D-8DF7-CAA79584977C}">
      <dgm:prSet/>
      <dgm:spPr/>
      <dgm:t>
        <a:bodyPr/>
        <a:lstStyle/>
        <a:p>
          <a:r>
            <a:rPr lang="en-US" b="1" i="0"/>
            <a:t>Learn Basics of Robots and People Working Together</a:t>
          </a:r>
          <a:r>
            <a:rPr lang="en-US" b="0" i="0"/>
            <a:t>: Get to know how robots and humans can interact and work side by side.</a:t>
          </a:r>
          <a:endParaRPr lang="en-US"/>
        </a:p>
      </dgm:t>
    </dgm:pt>
    <dgm:pt modelId="{40BC4B92-EBF0-4F02-BBCD-95FA05F501B6}" type="parTrans" cxnId="{7509C4C3-DA5F-449E-ACA4-753CE95C2491}">
      <dgm:prSet/>
      <dgm:spPr/>
      <dgm:t>
        <a:bodyPr/>
        <a:lstStyle/>
        <a:p>
          <a:endParaRPr lang="en-US"/>
        </a:p>
      </dgm:t>
    </dgm:pt>
    <dgm:pt modelId="{09325949-3518-4670-A289-6683FDF3254D}" type="sibTrans" cxnId="{7509C4C3-DA5F-449E-ACA4-753CE95C2491}">
      <dgm:prSet/>
      <dgm:spPr/>
      <dgm:t>
        <a:bodyPr/>
        <a:lstStyle/>
        <a:p>
          <a:endParaRPr lang="en-US"/>
        </a:p>
      </dgm:t>
    </dgm:pt>
    <dgm:pt modelId="{7FE6D634-E893-475F-8537-5CD1152A4488}">
      <dgm:prSet/>
      <dgm:spPr/>
      <dgm:t>
        <a:bodyPr/>
        <a:lstStyle/>
        <a:p>
          <a:r>
            <a:rPr lang="en-US" b="1" i="0"/>
            <a:t>Designing How Robots Look and Work</a:t>
          </a:r>
          <a:r>
            <a:rPr lang="en-US" b="0" i="0"/>
            <a:t>: Discover ways to make robots that are easy to use, helpful, and safe for people.</a:t>
          </a:r>
          <a:endParaRPr lang="en-US"/>
        </a:p>
      </dgm:t>
    </dgm:pt>
    <dgm:pt modelId="{A83A3E1B-809D-4A15-AE00-BAA5B04FFCDF}" type="parTrans" cxnId="{A384E615-755A-43A1-95C8-E7890406339E}">
      <dgm:prSet/>
      <dgm:spPr/>
      <dgm:t>
        <a:bodyPr/>
        <a:lstStyle/>
        <a:p>
          <a:endParaRPr lang="en-US"/>
        </a:p>
      </dgm:t>
    </dgm:pt>
    <dgm:pt modelId="{7F9CF974-779C-480D-83C7-86A539821553}" type="sibTrans" cxnId="{A384E615-755A-43A1-95C8-E7890406339E}">
      <dgm:prSet/>
      <dgm:spPr/>
      <dgm:t>
        <a:bodyPr/>
        <a:lstStyle/>
        <a:p>
          <a:endParaRPr lang="en-US"/>
        </a:p>
      </dgm:t>
    </dgm:pt>
    <dgm:pt modelId="{E9E56101-55FF-4FF6-84DF-3D931B78433F}">
      <dgm:prSet/>
      <dgm:spPr/>
      <dgm:t>
        <a:bodyPr/>
        <a:lstStyle/>
        <a:p>
          <a:r>
            <a:rPr lang="en-US" b="1" i="0"/>
            <a:t>Testing How Well Robots and People Work Together</a:t>
          </a:r>
          <a:r>
            <a:rPr lang="en-US" b="0" i="0"/>
            <a:t>: Learn to check if the robots are doing a good job and are easy for people to work with.</a:t>
          </a:r>
          <a:endParaRPr lang="en-US"/>
        </a:p>
      </dgm:t>
    </dgm:pt>
    <dgm:pt modelId="{0522C428-DBF5-4C7C-B6BB-C2B93D6BD009}" type="parTrans" cxnId="{F62E52A7-7FFA-4F84-BCF4-8DC2A253626C}">
      <dgm:prSet/>
      <dgm:spPr/>
      <dgm:t>
        <a:bodyPr/>
        <a:lstStyle/>
        <a:p>
          <a:endParaRPr lang="en-US"/>
        </a:p>
      </dgm:t>
    </dgm:pt>
    <dgm:pt modelId="{4698C054-FCD1-4192-B993-4A9FF8EDFC31}" type="sibTrans" cxnId="{F62E52A7-7FFA-4F84-BCF4-8DC2A253626C}">
      <dgm:prSet/>
      <dgm:spPr/>
      <dgm:t>
        <a:bodyPr/>
        <a:lstStyle/>
        <a:p>
          <a:endParaRPr lang="en-US"/>
        </a:p>
      </dgm:t>
    </dgm:pt>
    <dgm:pt modelId="{20D0C579-A3C1-4553-89BA-6A9BA287CF86}">
      <dgm:prSet/>
      <dgm:spPr/>
      <dgm:t>
        <a:bodyPr/>
        <a:lstStyle/>
        <a:p>
          <a:r>
            <a:rPr lang="en-US" b="1" i="0"/>
            <a:t>Understanding Different Kinds of Robots</a:t>
          </a:r>
          <a:r>
            <a:rPr lang="en-US" b="0" i="0"/>
            <a:t>: Find out about various types of robots and how much they can do on their own.</a:t>
          </a:r>
          <a:endParaRPr lang="en-US"/>
        </a:p>
      </dgm:t>
    </dgm:pt>
    <dgm:pt modelId="{EF390738-1048-414A-B24B-31B9A0AB8F9F}" type="parTrans" cxnId="{7F02FD93-D57A-49AF-A2FE-B66B28B57AA2}">
      <dgm:prSet/>
      <dgm:spPr/>
      <dgm:t>
        <a:bodyPr/>
        <a:lstStyle/>
        <a:p>
          <a:endParaRPr lang="en-US"/>
        </a:p>
      </dgm:t>
    </dgm:pt>
    <dgm:pt modelId="{5C6EBC7F-D47A-43FD-8CF2-828C5484C2CB}" type="sibTrans" cxnId="{7F02FD93-D57A-49AF-A2FE-B66B28B57AA2}">
      <dgm:prSet/>
      <dgm:spPr/>
      <dgm:t>
        <a:bodyPr/>
        <a:lstStyle/>
        <a:p>
          <a:endParaRPr lang="en-US"/>
        </a:p>
      </dgm:t>
    </dgm:pt>
    <dgm:pt modelId="{3BDF531E-391E-451D-8AA2-F90E805B1C9F}">
      <dgm:prSet/>
      <dgm:spPr/>
      <dgm:t>
        <a:bodyPr/>
        <a:lstStyle/>
        <a:p>
          <a:r>
            <a:rPr lang="en-US" b="1" i="0"/>
            <a:t>Classifying Robot Systems</a:t>
          </a:r>
          <a:r>
            <a:rPr lang="en-US" b="0" i="0"/>
            <a:t>: Learn to sort and categorize different robot systems.</a:t>
          </a:r>
          <a:endParaRPr lang="en-US"/>
        </a:p>
      </dgm:t>
    </dgm:pt>
    <dgm:pt modelId="{B46D76C1-6D61-474C-9D40-7444F24DB98C}" type="parTrans" cxnId="{15D3A653-E4BF-4023-A704-7BE06A0A07FA}">
      <dgm:prSet/>
      <dgm:spPr/>
      <dgm:t>
        <a:bodyPr/>
        <a:lstStyle/>
        <a:p>
          <a:endParaRPr lang="en-US"/>
        </a:p>
      </dgm:t>
    </dgm:pt>
    <dgm:pt modelId="{9AFA9C94-2C3A-43D2-8761-EF88AD4CBDB1}" type="sibTrans" cxnId="{15D3A653-E4BF-4023-A704-7BE06A0A07FA}">
      <dgm:prSet/>
      <dgm:spPr/>
      <dgm:t>
        <a:bodyPr/>
        <a:lstStyle/>
        <a:p>
          <a:endParaRPr lang="en-US"/>
        </a:p>
      </dgm:t>
    </dgm:pt>
    <dgm:pt modelId="{4AFA215D-0F26-43DF-9AA6-600B3D8D7C76}">
      <dgm:prSet/>
      <dgm:spPr/>
      <dgm:t>
        <a:bodyPr/>
        <a:lstStyle/>
        <a:p>
          <a:r>
            <a:rPr lang="en-US" b="1" i="0"/>
            <a:t>Looking at Human Aspects</a:t>
          </a:r>
          <a:r>
            <a:rPr lang="en-US" b="0" i="0"/>
            <a:t>: Study how working with robots affects people's minds and bodies.</a:t>
          </a:r>
          <a:endParaRPr lang="en-US"/>
        </a:p>
      </dgm:t>
    </dgm:pt>
    <dgm:pt modelId="{1A797FC6-387A-4348-980C-9D7156E70B9D}" type="parTrans" cxnId="{470613F4-0B06-4667-8125-9211DAF8C55A}">
      <dgm:prSet/>
      <dgm:spPr/>
      <dgm:t>
        <a:bodyPr/>
        <a:lstStyle/>
        <a:p>
          <a:endParaRPr lang="en-US"/>
        </a:p>
      </dgm:t>
    </dgm:pt>
    <dgm:pt modelId="{A99AAB8F-E1C0-4B47-83D0-9046FDD9416C}" type="sibTrans" cxnId="{470613F4-0B06-4667-8125-9211DAF8C55A}">
      <dgm:prSet/>
      <dgm:spPr/>
      <dgm:t>
        <a:bodyPr/>
        <a:lstStyle/>
        <a:p>
          <a:endParaRPr lang="en-US"/>
        </a:p>
      </dgm:t>
    </dgm:pt>
    <dgm:pt modelId="{333E5A14-88D2-44A0-AC01-0A99252F9E56}">
      <dgm:prSet/>
      <dgm:spPr/>
      <dgm:t>
        <a:bodyPr/>
        <a:lstStyle/>
        <a:p>
          <a:r>
            <a:rPr lang="en-US" b="1" i="0"/>
            <a:t>Using AI in Robots</a:t>
          </a:r>
          <a:r>
            <a:rPr lang="en-US" b="0" i="0"/>
            <a:t>: Learn how to use artificial intelligence to make robots smarter.</a:t>
          </a:r>
          <a:endParaRPr lang="en-US"/>
        </a:p>
      </dgm:t>
    </dgm:pt>
    <dgm:pt modelId="{7BFF9EE3-483E-4187-BDCB-B63D616504CB}" type="parTrans" cxnId="{4B8D2678-3BBB-4919-AC38-F8DB5E148F92}">
      <dgm:prSet/>
      <dgm:spPr/>
      <dgm:t>
        <a:bodyPr/>
        <a:lstStyle/>
        <a:p>
          <a:endParaRPr lang="en-US"/>
        </a:p>
      </dgm:t>
    </dgm:pt>
    <dgm:pt modelId="{DDAD7F70-97A5-47AF-9217-BC9158B3A483}" type="sibTrans" cxnId="{4B8D2678-3BBB-4919-AC38-F8DB5E148F92}">
      <dgm:prSet/>
      <dgm:spPr/>
      <dgm:t>
        <a:bodyPr/>
        <a:lstStyle/>
        <a:p>
          <a:endParaRPr lang="en-US"/>
        </a:p>
      </dgm:t>
    </dgm:pt>
    <dgm:pt modelId="{CAFD20AE-264D-4469-BA7E-8681C655BC6E}">
      <dgm:prSet/>
      <dgm:spPr/>
      <dgm:t>
        <a:bodyPr/>
        <a:lstStyle/>
        <a:p>
          <a:r>
            <a:rPr lang="en-US" b="1" i="0"/>
            <a:t>Making and Controlling Robots in Simulations</a:t>
          </a:r>
          <a:r>
            <a:rPr lang="en-US" b="0" i="0"/>
            <a:t>: Get hands-on experience by creating and managing virtual robots.</a:t>
          </a:r>
          <a:endParaRPr lang="en-US"/>
        </a:p>
      </dgm:t>
    </dgm:pt>
    <dgm:pt modelId="{5E85F15A-D148-4420-BC35-217F09E3E0D0}" type="parTrans" cxnId="{3279B51C-7EAB-4105-9C9B-0130DB385358}">
      <dgm:prSet/>
      <dgm:spPr/>
      <dgm:t>
        <a:bodyPr/>
        <a:lstStyle/>
        <a:p>
          <a:endParaRPr lang="en-US"/>
        </a:p>
      </dgm:t>
    </dgm:pt>
    <dgm:pt modelId="{F7050CFD-E2FA-412E-8EC3-F0811EBBA679}" type="sibTrans" cxnId="{3279B51C-7EAB-4105-9C9B-0130DB385358}">
      <dgm:prSet/>
      <dgm:spPr/>
      <dgm:t>
        <a:bodyPr/>
        <a:lstStyle/>
        <a:p>
          <a:endParaRPr lang="en-US"/>
        </a:p>
      </dgm:t>
    </dgm:pt>
    <dgm:pt modelId="{293B4CE0-203E-41FD-9B1F-84B3FC2CBDBD}">
      <dgm:prSet/>
      <dgm:spPr/>
      <dgm:t>
        <a:bodyPr/>
        <a:lstStyle/>
        <a:p>
          <a:r>
            <a:rPr lang="en-US" b="1" i="0"/>
            <a:t>Practical Projects with Real-World Focus</a:t>
          </a:r>
          <a:r>
            <a:rPr lang="en-US" b="0" i="0"/>
            <a:t>: Apply what you've learned to design and test robot systems for real-life uses.</a:t>
          </a:r>
          <a:endParaRPr lang="en-US"/>
        </a:p>
      </dgm:t>
    </dgm:pt>
    <dgm:pt modelId="{68051C03-F00D-4149-9112-00C3D3E40D7A}" type="parTrans" cxnId="{5A58E97F-A69C-4320-9B0A-8184A205E406}">
      <dgm:prSet/>
      <dgm:spPr/>
      <dgm:t>
        <a:bodyPr/>
        <a:lstStyle/>
        <a:p>
          <a:endParaRPr lang="en-US"/>
        </a:p>
      </dgm:t>
    </dgm:pt>
    <dgm:pt modelId="{CCA8B60A-9F1C-465B-BBB4-1A4EEAD18C5B}" type="sibTrans" cxnId="{5A58E97F-A69C-4320-9B0A-8184A205E406}">
      <dgm:prSet/>
      <dgm:spPr/>
      <dgm:t>
        <a:bodyPr/>
        <a:lstStyle/>
        <a:p>
          <a:endParaRPr lang="en-US"/>
        </a:p>
      </dgm:t>
    </dgm:pt>
    <dgm:pt modelId="{0157D281-0E9D-4A0F-AF9E-5C6DC80CC905}" type="pres">
      <dgm:prSet presAssocID="{BE6139F4-8815-4241-BDE9-A644EA7D5D9E}" presName="Name0" presStyleCnt="0">
        <dgm:presLayoutVars>
          <dgm:dir/>
          <dgm:resizeHandles val="exact"/>
        </dgm:presLayoutVars>
      </dgm:prSet>
      <dgm:spPr/>
    </dgm:pt>
    <dgm:pt modelId="{867D0586-5703-47B0-B80C-E03672817344}" type="pres">
      <dgm:prSet presAssocID="{D911A95E-17C3-412D-8DF7-CAA79584977C}" presName="node" presStyleLbl="node1" presStyleIdx="0" presStyleCnt="9">
        <dgm:presLayoutVars>
          <dgm:bulletEnabled val="1"/>
        </dgm:presLayoutVars>
      </dgm:prSet>
      <dgm:spPr/>
    </dgm:pt>
    <dgm:pt modelId="{C127E692-9F9F-4AD8-9019-3068B888C265}" type="pres">
      <dgm:prSet presAssocID="{09325949-3518-4670-A289-6683FDF3254D}" presName="sibTrans" presStyleLbl="sibTrans1D1" presStyleIdx="0" presStyleCnt="8"/>
      <dgm:spPr/>
    </dgm:pt>
    <dgm:pt modelId="{730256C2-3213-490C-8596-119732519ADA}" type="pres">
      <dgm:prSet presAssocID="{09325949-3518-4670-A289-6683FDF3254D}" presName="connectorText" presStyleLbl="sibTrans1D1" presStyleIdx="0" presStyleCnt="8"/>
      <dgm:spPr/>
    </dgm:pt>
    <dgm:pt modelId="{AF3320F9-8685-4DAF-8CFA-D3702E50434A}" type="pres">
      <dgm:prSet presAssocID="{7FE6D634-E893-475F-8537-5CD1152A4488}" presName="node" presStyleLbl="node1" presStyleIdx="1" presStyleCnt="9">
        <dgm:presLayoutVars>
          <dgm:bulletEnabled val="1"/>
        </dgm:presLayoutVars>
      </dgm:prSet>
      <dgm:spPr/>
    </dgm:pt>
    <dgm:pt modelId="{5B1EF413-47E1-4AB2-B303-705ABC047846}" type="pres">
      <dgm:prSet presAssocID="{7F9CF974-779C-480D-83C7-86A539821553}" presName="sibTrans" presStyleLbl="sibTrans1D1" presStyleIdx="1" presStyleCnt="8"/>
      <dgm:spPr/>
    </dgm:pt>
    <dgm:pt modelId="{1176B1B8-27AC-4225-9393-A36EDDE49749}" type="pres">
      <dgm:prSet presAssocID="{7F9CF974-779C-480D-83C7-86A539821553}" presName="connectorText" presStyleLbl="sibTrans1D1" presStyleIdx="1" presStyleCnt="8"/>
      <dgm:spPr/>
    </dgm:pt>
    <dgm:pt modelId="{F8F064D4-C52A-4B8E-A3AC-D28C4F94DE45}" type="pres">
      <dgm:prSet presAssocID="{E9E56101-55FF-4FF6-84DF-3D931B78433F}" presName="node" presStyleLbl="node1" presStyleIdx="2" presStyleCnt="9">
        <dgm:presLayoutVars>
          <dgm:bulletEnabled val="1"/>
        </dgm:presLayoutVars>
      </dgm:prSet>
      <dgm:spPr/>
    </dgm:pt>
    <dgm:pt modelId="{1F5CDAC4-0EEA-4ACD-A5BC-E098AF953FFF}" type="pres">
      <dgm:prSet presAssocID="{4698C054-FCD1-4192-B993-4A9FF8EDFC31}" presName="sibTrans" presStyleLbl="sibTrans1D1" presStyleIdx="2" presStyleCnt="8"/>
      <dgm:spPr/>
    </dgm:pt>
    <dgm:pt modelId="{01C69F56-CB8E-4F13-9F3B-BFD885DDB2C4}" type="pres">
      <dgm:prSet presAssocID="{4698C054-FCD1-4192-B993-4A9FF8EDFC31}" presName="connectorText" presStyleLbl="sibTrans1D1" presStyleIdx="2" presStyleCnt="8"/>
      <dgm:spPr/>
    </dgm:pt>
    <dgm:pt modelId="{B01791F5-320C-4B96-BC63-A23F808610F0}" type="pres">
      <dgm:prSet presAssocID="{20D0C579-A3C1-4553-89BA-6A9BA287CF86}" presName="node" presStyleLbl="node1" presStyleIdx="3" presStyleCnt="9">
        <dgm:presLayoutVars>
          <dgm:bulletEnabled val="1"/>
        </dgm:presLayoutVars>
      </dgm:prSet>
      <dgm:spPr/>
    </dgm:pt>
    <dgm:pt modelId="{93A713EB-5A89-4B8B-ABE4-2722D9FC9304}" type="pres">
      <dgm:prSet presAssocID="{5C6EBC7F-D47A-43FD-8CF2-828C5484C2CB}" presName="sibTrans" presStyleLbl="sibTrans1D1" presStyleIdx="3" presStyleCnt="8"/>
      <dgm:spPr/>
    </dgm:pt>
    <dgm:pt modelId="{E1078AC9-DFE2-4210-BD15-A5A5446AA202}" type="pres">
      <dgm:prSet presAssocID="{5C6EBC7F-D47A-43FD-8CF2-828C5484C2CB}" presName="connectorText" presStyleLbl="sibTrans1D1" presStyleIdx="3" presStyleCnt="8"/>
      <dgm:spPr/>
    </dgm:pt>
    <dgm:pt modelId="{486EBA17-546C-4275-AA33-0833216ECED3}" type="pres">
      <dgm:prSet presAssocID="{3BDF531E-391E-451D-8AA2-F90E805B1C9F}" presName="node" presStyleLbl="node1" presStyleIdx="4" presStyleCnt="9">
        <dgm:presLayoutVars>
          <dgm:bulletEnabled val="1"/>
        </dgm:presLayoutVars>
      </dgm:prSet>
      <dgm:spPr/>
    </dgm:pt>
    <dgm:pt modelId="{4B5CC124-3602-428B-A483-83A2E9BB16F4}" type="pres">
      <dgm:prSet presAssocID="{9AFA9C94-2C3A-43D2-8761-EF88AD4CBDB1}" presName="sibTrans" presStyleLbl="sibTrans1D1" presStyleIdx="4" presStyleCnt="8"/>
      <dgm:spPr/>
    </dgm:pt>
    <dgm:pt modelId="{696EC4E5-CCEE-4726-80F2-B051C0656299}" type="pres">
      <dgm:prSet presAssocID="{9AFA9C94-2C3A-43D2-8761-EF88AD4CBDB1}" presName="connectorText" presStyleLbl="sibTrans1D1" presStyleIdx="4" presStyleCnt="8"/>
      <dgm:spPr/>
    </dgm:pt>
    <dgm:pt modelId="{CB8539F8-1932-46E1-879E-4DB85D122732}" type="pres">
      <dgm:prSet presAssocID="{4AFA215D-0F26-43DF-9AA6-600B3D8D7C76}" presName="node" presStyleLbl="node1" presStyleIdx="5" presStyleCnt="9">
        <dgm:presLayoutVars>
          <dgm:bulletEnabled val="1"/>
        </dgm:presLayoutVars>
      </dgm:prSet>
      <dgm:spPr/>
    </dgm:pt>
    <dgm:pt modelId="{89C1C621-1B24-408E-80CB-6EB7A6A199E7}" type="pres">
      <dgm:prSet presAssocID="{A99AAB8F-E1C0-4B47-83D0-9046FDD9416C}" presName="sibTrans" presStyleLbl="sibTrans1D1" presStyleIdx="5" presStyleCnt="8"/>
      <dgm:spPr/>
    </dgm:pt>
    <dgm:pt modelId="{9EB3CB69-2F36-4294-BC6E-7160A15B8859}" type="pres">
      <dgm:prSet presAssocID="{A99AAB8F-E1C0-4B47-83D0-9046FDD9416C}" presName="connectorText" presStyleLbl="sibTrans1D1" presStyleIdx="5" presStyleCnt="8"/>
      <dgm:spPr/>
    </dgm:pt>
    <dgm:pt modelId="{A005950A-8383-4747-92FC-000101FA5D42}" type="pres">
      <dgm:prSet presAssocID="{333E5A14-88D2-44A0-AC01-0A99252F9E56}" presName="node" presStyleLbl="node1" presStyleIdx="6" presStyleCnt="9">
        <dgm:presLayoutVars>
          <dgm:bulletEnabled val="1"/>
        </dgm:presLayoutVars>
      </dgm:prSet>
      <dgm:spPr/>
    </dgm:pt>
    <dgm:pt modelId="{262B5DB9-B624-48D6-8E52-6B838F53C315}" type="pres">
      <dgm:prSet presAssocID="{DDAD7F70-97A5-47AF-9217-BC9158B3A483}" presName="sibTrans" presStyleLbl="sibTrans1D1" presStyleIdx="6" presStyleCnt="8"/>
      <dgm:spPr/>
    </dgm:pt>
    <dgm:pt modelId="{42F564BF-C7B9-44E5-82CB-63D5412D7F86}" type="pres">
      <dgm:prSet presAssocID="{DDAD7F70-97A5-47AF-9217-BC9158B3A483}" presName="connectorText" presStyleLbl="sibTrans1D1" presStyleIdx="6" presStyleCnt="8"/>
      <dgm:spPr/>
    </dgm:pt>
    <dgm:pt modelId="{1D7BD40F-E756-45CC-A7BF-CAE08E517B73}" type="pres">
      <dgm:prSet presAssocID="{CAFD20AE-264D-4469-BA7E-8681C655BC6E}" presName="node" presStyleLbl="node1" presStyleIdx="7" presStyleCnt="9">
        <dgm:presLayoutVars>
          <dgm:bulletEnabled val="1"/>
        </dgm:presLayoutVars>
      </dgm:prSet>
      <dgm:spPr/>
    </dgm:pt>
    <dgm:pt modelId="{A9FDDE61-9844-4D20-95C0-FD2F5CE41154}" type="pres">
      <dgm:prSet presAssocID="{F7050CFD-E2FA-412E-8EC3-F0811EBBA679}" presName="sibTrans" presStyleLbl="sibTrans1D1" presStyleIdx="7" presStyleCnt="8"/>
      <dgm:spPr/>
    </dgm:pt>
    <dgm:pt modelId="{09D40A95-3839-4621-B8A0-E195BC11ECE7}" type="pres">
      <dgm:prSet presAssocID="{F7050CFD-E2FA-412E-8EC3-F0811EBBA679}" presName="connectorText" presStyleLbl="sibTrans1D1" presStyleIdx="7" presStyleCnt="8"/>
      <dgm:spPr/>
    </dgm:pt>
    <dgm:pt modelId="{041BEAD7-79C2-4341-A147-B9AFBE570A15}" type="pres">
      <dgm:prSet presAssocID="{293B4CE0-203E-41FD-9B1F-84B3FC2CBDBD}" presName="node" presStyleLbl="node1" presStyleIdx="8" presStyleCnt="9">
        <dgm:presLayoutVars>
          <dgm:bulletEnabled val="1"/>
        </dgm:presLayoutVars>
      </dgm:prSet>
      <dgm:spPr/>
    </dgm:pt>
  </dgm:ptLst>
  <dgm:cxnLst>
    <dgm:cxn modelId="{D0D7C40A-E5FF-4272-AD7E-7D4EE46605E2}" type="presOf" srcId="{20D0C579-A3C1-4553-89BA-6A9BA287CF86}" destId="{B01791F5-320C-4B96-BC63-A23F808610F0}" srcOrd="0" destOrd="0" presId="urn:microsoft.com/office/officeart/2016/7/layout/RepeatingBendingProcessNew"/>
    <dgm:cxn modelId="{A384E615-755A-43A1-95C8-E7890406339E}" srcId="{BE6139F4-8815-4241-BDE9-A644EA7D5D9E}" destId="{7FE6D634-E893-475F-8537-5CD1152A4488}" srcOrd="1" destOrd="0" parTransId="{A83A3E1B-809D-4A15-AE00-BAA5B04FFCDF}" sibTransId="{7F9CF974-779C-480D-83C7-86A539821553}"/>
    <dgm:cxn modelId="{3279B51C-7EAB-4105-9C9B-0130DB385358}" srcId="{BE6139F4-8815-4241-BDE9-A644EA7D5D9E}" destId="{CAFD20AE-264D-4469-BA7E-8681C655BC6E}" srcOrd="7" destOrd="0" parTransId="{5E85F15A-D148-4420-BC35-217F09E3E0D0}" sibTransId="{F7050CFD-E2FA-412E-8EC3-F0811EBBA679}"/>
    <dgm:cxn modelId="{7520A326-899C-4060-B27E-FE5C1558AA0A}" type="presOf" srcId="{09325949-3518-4670-A289-6683FDF3254D}" destId="{C127E692-9F9F-4AD8-9019-3068B888C265}" srcOrd="0" destOrd="0" presId="urn:microsoft.com/office/officeart/2016/7/layout/RepeatingBendingProcessNew"/>
    <dgm:cxn modelId="{918FCD28-0F9C-4F41-B990-6A80979E7C35}" type="presOf" srcId="{A99AAB8F-E1C0-4B47-83D0-9046FDD9416C}" destId="{9EB3CB69-2F36-4294-BC6E-7160A15B8859}" srcOrd="1" destOrd="0" presId="urn:microsoft.com/office/officeart/2016/7/layout/RepeatingBendingProcessNew"/>
    <dgm:cxn modelId="{4149C333-9862-4832-9F35-B6E41638E83A}" type="presOf" srcId="{F7050CFD-E2FA-412E-8EC3-F0811EBBA679}" destId="{A9FDDE61-9844-4D20-95C0-FD2F5CE41154}" srcOrd="0" destOrd="0" presId="urn:microsoft.com/office/officeart/2016/7/layout/RepeatingBendingProcessNew"/>
    <dgm:cxn modelId="{7F9F343E-5DD2-461C-9C2B-86ADFAA63792}" type="presOf" srcId="{4698C054-FCD1-4192-B993-4A9FF8EDFC31}" destId="{01C69F56-CB8E-4F13-9F3B-BFD885DDB2C4}" srcOrd="1" destOrd="0" presId="urn:microsoft.com/office/officeart/2016/7/layout/RepeatingBendingProcessNew"/>
    <dgm:cxn modelId="{CE95413E-9188-43E1-92FE-7C72FF14C53E}" type="presOf" srcId="{DDAD7F70-97A5-47AF-9217-BC9158B3A483}" destId="{262B5DB9-B624-48D6-8E52-6B838F53C315}" srcOrd="0" destOrd="0" presId="urn:microsoft.com/office/officeart/2016/7/layout/RepeatingBendingProcessNew"/>
    <dgm:cxn modelId="{1D6D4570-8E70-448F-9049-1B568B5E7966}" type="presOf" srcId="{9AFA9C94-2C3A-43D2-8761-EF88AD4CBDB1}" destId="{4B5CC124-3602-428B-A483-83A2E9BB16F4}" srcOrd="0" destOrd="0" presId="urn:microsoft.com/office/officeart/2016/7/layout/RepeatingBendingProcessNew"/>
    <dgm:cxn modelId="{AD2D2151-82A4-4BA2-A7E3-34A04BD89E34}" type="presOf" srcId="{BE6139F4-8815-4241-BDE9-A644EA7D5D9E}" destId="{0157D281-0E9D-4A0F-AF9E-5C6DC80CC905}" srcOrd="0" destOrd="0" presId="urn:microsoft.com/office/officeart/2016/7/layout/RepeatingBendingProcessNew"/>
    <dgm:cxn modelId="{A5C5B652-825A-4CF7-9E7E-FEBB9177910E}" type="presOf" srcId="{E9E56101-55FF-4FF6-84DF-3D931B78433F}" destId="{F8F064D4-C52A-4B8E-A3AC-D28C4F94DE45}" srcOrd="0" destOrd="0" presId="urn:microsoft.com/office/officeart/2016/7/layout/RepeatingBendingProcessNew"/>
    <dgm:cxn modelId="{55EBC372-8546-4568-BB52-77A2CC3E7897}" type="presOf" srcId="{D911A95E-17C3-412D-8DF7-CAA79584977C}" destId="{867D0586-5703-47B0-B80C-E03672817344}" srcOrd="0" destOrd="0" presId="urn:microsoft.com/office/officeart/2016/7/layout/RepeatingBendingProcessNew"/>
    <dgm:cxn modelId="{BF612253-14EB-467C-AA32-EA26A28F858F}" type="presOf" srcId="{7F9CF974-779C-480D-83C7-86A539821553}" destId="{1176B1B8-27AC-4225-9393-A36EDDE49749}" srcOrd="1" destOrd="0" presId="urn:microsoft.com/office/officeart/2016/7/layout/RepeatingBendingProcessNew"/>
    <dgm:cxn modelId="{15D3A653-E4BF-4023-A704-7BE06A0A07FA}" srcId="{BE6139F4-8815-4241-BDE9-A644EA7D5D9E}" destId="{3BDF531E-391E-451D-8AA2-F90E805B1C9F}" srcOrd="4" destOrd="0" parTransId="{B46D76C1-6D61-474C-9D40-7444F24DB98C}" sibTransId="{9AFA9C94-2C3A-43D2-8761-EF88AD4CBDB1}"/>
    <dgm:cxn modelId="{AB05CC73-0683-4247-B736-4F9AAB8F4887}" type="presOf" srcId="{5C6EBC7F-D47A-43FD-8CF2-828C5484C2CB}" destId="{E1078AC9-DFE2-4210-BD15-A5A5446AA202}" srcOrd="1" destOrd="0" presId="urn:microsoft.com/office/officeart/2016/7/layout/RepeatingBendingProcessNew"/>
    <dgm:cxn modelId="{4B8D2678-3BBB-4919-AC38-F8DB5E148F92}" srcId="{BE6139F4-8815-4241-BDE9-A644EA7D5D9E}" destId="{333E5A14-88D2-44A0-AC01-0A99252F9E56}" srcOrd="6" destOrd="0" parTransId="{7BFF9EE3-483E-4187-BDCB-B63D616504CB}" sibTransId="{DDAD7F70-97A5-47AF-9217-BC9158B3A483}"/>
    <dgm:cxn modelId="{5A58E97F-A69C-4320-9B0A-8184A205E406}" srcId="{BE6139F4-8815-4241-BDE9-A644EA7D5D9E}" destId="{293B4CE0-203E-41FD-9B1F-84B3FC2CBDBD}" srcOrd="8" destOrd="0" parTransId="{68051C03-F00D-4149-9112-00C3D3E40D7A}" sibTransId="{CCA8B60A-9F1C-465B-BBB4-1A4EEAD18C5B}"/>
    <dgm:cxn modelId="{B635C490-6745-42EE-A514-23DD92020A4E}" type="presOf" srcId="{4698C054-FCD1-4192-B993-4A9FF8EDFC31}" destId="{1F5CDAC4-0EEA-4ACD-A5BC-E098AF953FFF}" srcOrd="0" destOrd="0" presId="urn:microsoft.com/office/officeart/2016/7/layout/RepeatingBendingProcessNew"/>
    <dgm:cxn modelId="{7F02FD93-D57A-49AF-A2FE-B66B28B57AA2}" srcId="{BE6139F4-8815-4241-BDE9-A644EA7D5D9E}" destId="{20D0C579-A3C1-4553-89BA-6A9BA287CF86}" srcOrd="3" destOrd="0" parTransId="{EF390738-1048-414A-B24B-31B9A0AB8F9F}" sibTransId="{5C6EBC7F-D47A-43FD-8CF2-828C5484C2CB}"/>
    <dgm:cxn modelId="{3FCEF59B-5D56-414E-8627-6E0F9CFE8B55}" type="presOf" srcId="{5C6EBC7F-D47A-43FD-8CF2-828C5484C2CB}" destId="{93A713EB-5A89-4B8B-ABE4-2722D9FC9304}" srcOrd="0" destOrd="0" presId="urn:microsoft.com/office/officeart/2016/7/layout/RepeatingBendingProcessNew"/>
    <dgm:cxn modelId="{B583239F-C86B-42D5-A25C-843227A21F64}" type="presOf" srcId="{F7050CFD-E2FA-412E-8EC3-F0811EBBA679}" destId="{09D40A95-3839-4621-B8A0-E195BC11ECE7}" srcOrd="1" destOrd="0" presId="urn:microsoft.com/office/officeart/2016/7/layout/RepeatingBendingProcessNew"/>
    <dgm:cxn modelId="{DF9326A0-07CE-4CB2-8D1A-E3BA14F607F2}" type="presOf" srcId="{9AFA9C94-2C3A-43D2-8761-EF88AD4CBDB1}" destId="{696EC4E5-CCEE-4726-80F2-B051C0656299}" srcOrd="1" destOrd="0" presId="urn:microsoft.com/office/officeart/2016/7/layout/RepeatingBendingProcessNew"/>
    <dgm:cxn modelId="{40FFA0A4-01CE-43D2-82DF-33A20B3910DB}" type="presOf" srcId="{7F9CF974-779C-480D-83C7-86A539821553}" destId="{5B1EF413-47E1-4AB2-B303-705ABC047846}" srcOrd="0" destOrd="0" presId="urn:microsoft.com/office/officeart/2016/7/layout/RepeatingBendingProcessNew"/>
    <dgm:cxn modelId="{9E58F4A5-8FE1-476D-9B0E-09AD07B3CD1B}" type="presOf" srcId="{333E5A14-88D2-44A0-AC01-0A99252F9E56}" destId="{A005950A-8383-4747-92FC-000101FA5D42}" srcOrd="0" destOrd="0" presId="urn:microsoft.com/office/officeart/2016/7/layout/RepeatingBendingProcessNew"/>
    <dgm:cxn modelId="{F62E52A7-7FFA-4F84-BCF4-8DC2A253626C}" srcId="{BE6139F4-8815-4241-BDE9-A644EA7D5D9E}" destId="{E9E56101-55FF-4FF6-84DF-3D931B78433F}" srcOrd="2" destOrd="0" parTransId="{0522C428-DBF5-4C7C-B6BB-C2B93D6BD009}" sibTransId="{4698C054-FCD1-4192-B993-4A9FF8EDFC31}"/>
    <dgm:cxn modelId="{FB84C9AC-388E-41F6-980C-DEA512E281BB}" type="presOf" srcId="{A99AAB8F-E1C0-4B47-83D0-9046FDD9416C}" destId="{89C1C621-1B24-408E-80CB-6EB7A6A199E7}" srcOrd="0" destOrd="0" presId="urn:microsoft.com/office/officeart/2016/7/layout/RepeatingBendingProcessNew"/>
    <dgm:cxn modelId="{9D4D95BE-7A2F-449B-863B-D937F3932F3A}" type="presOf" srcId="{293B4CE0-203E-41FD-9B1F-84B3FC2CBDBD}" destId="{041BEAD7-79C2-4341-A147-B9AFBE570A15}" srcOrd="0" destOrd="0" presId="urn:microsoft.com/office/officeart/2016/7/layout/RepeatingBendingProcessNew"/>
    <dgm:cxn modelId="{C6B423C3-D3C3-4DB0-AD7F-CE16FA68054B}" type="presOf" srcId="{7FE6D634-E893-475F-8537-5CD1152A4488}" destId="{AF3320F9-8685-4DAF-8CFA-D3702E50434A}" srcOrd="0" destOrd="0" presId="urn:microsoft.com/office/officeart/2016/7/layout/RepeatingBendingProcessNew"/>
    <dgm:cxn modelId="{7509C4C3-DA5F-449E-ACA4-753CE95C2491}" srcId="{BE6139F4-8815-4241-BDE9-A644EA7D5D9E}" destId="{D911A95E-17C3-412D-8DF7-CAA79584977C}" srcOrd="0" destOrd="0" parTransId="{40BC4B92-EBF0-4F02-BBCD-95FA05F501B6}" sibTransId="{09325949-3518-4670-A289-6683FDF3254D}"/>
    <dgm:cxn modelId="{4F435BDE-AB9D-4CC3-9732-1C463DFA5833}" type="presOf" srcId="{4AFA215D-0F26-43DF-9AA6-600B3D8D7C76}" destId="{CB8539F8-1932-46E1-879E-4DB85D122732}" srcOrd="0" destOrd="0" presId="urn:microsoft.com/office/officeart/2016/7/layout/RepeatingBendingProcessNew"/>
    <dgm:cxn modelId="{6F88A0DF-8178-43F3-9710-5BD9AC0F6280}" type="presOf" srcId="{09325949-3518-4670-A289-6683FDF3254D}" destId="{730256C2-3213-490C-8596-119732519ADA}" srcOrd="1" destOrd="0" presId="urn:microsoft.com/office/officeart/2016/7/layout/RepeatingBendingProcessNew"/>
    <dgm:cxn modelId="{470613F4-0B06-4667-8125-9211DAF8C55A}" srcId="{BE6139F4-8815-4241-BDE9-A644EA7D5D9E}" destId="{4AFA215D-0F26-43DF-9AA6-600B3D8D7C76}" srcOrd="5" destOrd="0" parTransId="{1A797FC6-387A-4348-980C-9D7156E70B9D}" sibTransId="{A99AAB8F-E1C0-4B47-83D0-9046FDD9416C}"/>
    <dgm:cxn modelId="{D218B9F7-CB52-4F89-B983-148BD8AB5D73}" type="presOf" srcId="{CAFD20AE-264D-4469-BA7E-8681C655BC6E}" destId="{1D7BD40F-E756-45CC-A7BF-CAE08E517B73}" srcOrd="0" destOrd="0" presId="urn:microsoft.com/office/officeart/2016/7/layout/RepeatingBendingProcessNew"/>
    <dgm:cxn modelId="{74F70FF9-CC6E-4A05-B10E-A8E560F9DE61}" type="presOf" srcId="{3BDF531E-391E-451D-8AA2-F90E805B1C9F}" destId="{486EBA17-546C-4275-AA33-0833216ECED3}" srcOrd="0" destOrd="0" presId="urn:microsoft.com/office/officeart/2016/7/layout/RepeatingBendingProcessNew"/>
    <dgm:cxn modelId="{625061FD-E65C-4F36-90D2-EE2E395FFB1C}" type="presOf" srcId="{DDAD7F70-97A5-47AF-9217-BC9158B3A483}" destId="{42F564BF-C7B9-44E5-82CB-63D5412D7F86}" srcOrd="1" destOrd="0" presId="urn:microsoft.com/office/officeart/2016/7/layout/RepeatingBendingProcessNew"/>
    <dgm:cxn modelId="{7D2B23AE-0E8A-4A39-8C1B-6D3EB7FF7869}" type="presParOf" srcId="{0157D281-0E9D-4A0F-AF9E-5C6DC80CC905}" destId="{867D0586-5703-47B0-B80C-E03672817344}" srcOrd="0" destOrd="0" presId="urn:microsoft.com/office/officeart/2016/7/layout/RepeatingBendingProcessNew"/>
    <dgm:cxn modelId="{3FBA369E-4E08-490B-B009-F860A0D909F5}" type="presParOf" srcId="{0157D281-0E9D-4A0F-AF9E-5C6DC80CC905}" destId="{C127E692-9F9F-4AD8-9019-3068B888C265}" srcOrd="1" destOrd="0" presId="urn:microsoft.com/office/officeart/2016/7/layout/RepeatingBendingProcessNew"/>
    <dgm:cxn modelId="{3683329D-15E3-4A28-A7FD-A0FA3F929831}" type="presParOf" srcId="{C127E692-9F9F-4AD8-9019-3068B888C265}" destId="{730256C2-3213-490C-8596-119732519ADA}" srcOrd="0" destOrd="0" presId="urn:microsoft.com/office/officeart/2016/7/layout/RepeatingBendingProcessNew"/>
    <dgm:cxn modelId="{19435248-FA6A-4159-8E5C-B4809561C56E}" type="presParOf" srcId="{0157D281-0E9D-4A0F-AF9E-5C6DC80CC905}" destId="{AF3320F9-8685-4DAF-8CFA-D3702E50434A}" srcOrd="2" destOrd="0" presId="urn:microsoft.com/office/officeart/2016/7/layout/RepeatingBendingProcessNew"/>
    <dgm:cxn modelId="{D94D9BF3-0854-4393-B53E-8FAF24F84ADD}" type="presParOf" srcId="{0157D281-0E9D-4A0F-AF9E-5C6DC80CC905}" destId="{5B1EF413-47E1-4AB2-B303-705ABC047846}" srcOrd="3" destOrd="0" presId="urn:microsoft.com/office/officeart/2016/7/layout/RepeatingBendingProcessNew"/>
    <dgm:cxn modelId="{4E6FC306-D147-4D4D-B474-33D998EEAC43}" type="presParOf" srcId="{5B1EF413-47E1-4AB2-B303-705ABC047846}" destId="{1176B1B8-27AC-4225-9393-A36EDDE49749}" srcOrd="0" destOrd="0" presId="urn:microsoft.com/office/officeart/2016/7/layout/RepeatingBendingProcessNew"/>
    <dgm:cxn modelId="{76AD61AA-C7C3-482C-B8C4-8C750B24848D}" type="presParOf" srcId="{0157D281-0E9D-4A0F-AF9E-5C6DC80CC905}" destId="{F8F064D4-C52A-4B8E-A3AC-D28C4F94DE45}" srcOrd="4" destOrd="0" presId="urn:microsoft.com/office/officeart/2016/7/layout/RepeatingBendingProcessNew"/>
    <dgm:cxn modelId="{32D81B8C-47C5-4909-96D6-83C3090BC1FA}" type="presParOf" srcId="{0157D281-0E9D-4A0F-AF9E-5C6DC80CC905}" destId="{1F5CDAC4-0EEA-4ACD-A5BC-E098AF953FFF}" srcOrd="5" destOrd="0" presId="urn:microsoft.com/office/officeart/2016/7/layout/RepeatingBendingProcessNew"/>
    <dgm:cxn modelId="{BE389A9F-B33D-4061-BE0B-3A9A0C2606E6}" type="presParOf" srcId="{1F5CDAC4-0EEA-4ACD-A5BC-E098AF953FFF}" destId="{01C69F56-CB8E-4F13-9F3B-BFD885DDB2C4}" srcOrd="0" destOrd="0" presId="urn:microsoft.com/office/officeart/2016/7/layout/RepeatingBendingProcessNew"/>
    <dgm:cxn modelId="{25D5762A-6531-4145-97FA-94E8D24E5396}" type="presParOf" srcId="{0157D281-0E9D-4A0F-AF9E-5C6DC80CC905}" destId="{B01791F5-320C-4B96-BC63-A23F808610F0}" srcOrd="6" destOrd="0" presId="urn:microsoft.com/office/officeart/2016/7/layout/RepeatingBendingProcessNew"/>
    <dgm:cxn modelId="{6A613A14-70B9-4D1E-BCE2-4808F05F1AA1}" type="presParOf" srcId="{0157D281-0E9D-4A0F-AF9E-5C6DC80CC905}" destId="{93A713EB-5A89-4B8B-ABE4-2722D9FC9304}" srcOrd="7" destOrd="0" presId="urn:microsoft.com/office/officeart/2016/7/layout/RepeatingBendingProcessNew"/>
    <dgm:cxn modelId="{FD3AF95B-33FD-49F1-B47D-9E20260EDE71}" type="presParOf" srcId="{93A713EB-5A89-4B8B-ABE4-2722D9FC9304}" destId="{E1078AC9-DFE2-4210-BD15-A5A5446AA202}" srcOrd="0" destOrd="0" presId="urn:microsoft.com/office/officeart/2016/7/layout/RepeatingBendingProcessNew"/>
    <dgm:cxn modelId="{5C40444D-B154-4C48-ABEE-E5ADD161C29E}" type="presParOf" srcId="{0157D281-0E9D-4A0F-AF9E-5C6DC80CC905}" destId="{486EBA17-546C-4275-AA33-0833216ECED3}" srcOrd="8" destOrd="0" presId="urn:microsoft.com/office/officeart/2016/7/layout/RepeatingBendingProcessNew"/>
    <dgm:cxn modelId="{2BD5C6CF-AE10-4245-B352-8361907751F4}" type="presParOf" srcId="{0157D281-0E9D-4A0F-AF9E-5C6DC80CC905}" destId="{4B5CC124-3602-428B-A483-83A2E9BB16F4}" srcOrd="9" destOrd="0" presId="urn:microsoft.com/office/officeart/2016/7/layout/RepeatingBendingProcessNew"/>
    <dgm:cxn modelId="{186DB1AE-3FC5-4564-82A4-A0305752426F}" type="presParOf" srcId="{4B5CC124-3602-428B-A483-83A2E9BB16F4}" destId="{696EC4E5-CCEE-4726-80F2-B051C0656299}" srcOrd="0" destOrd="0" presId="urn:microsoft.com/office/officeart/2016/7/layout/RepeatingBendingProcessNew"/>
    <dgm:cxn modelId="{6B22F01E-75E9-49E4-ACBA-1CEFC575EDC1}" type="presParOf" srcId="{0157D281-0E9D-4A0F-AF9E-5C6DC80CC905}" destId="{CB8539F8-1932-46E1-879E-4DB85D122732}" srcOrd="10" destOrd="0" presId="urn:microsoft.com/office/officeart/2016/7/layout/RepeatingBendingProcessNew"/>
    <dgm:cxn modelId="{301FC796-8700-4467-9546-213CE9E4AED1}" type="presParOf" srcId="{0157D281-0E9D-4A0F-AF9E-5C6DC80CC905}" destId="{89C1C621-1B24-408E-80CB-6EB7A6A199E7}" srcOrd="11" destOrd="0" presId="urn:microsoft.com/office/officeart/2016/7/layout/RepeatingBendingProcessNew"/>
    <dgm:cxn modelId="{330D139C-C21B-4B30-8F06-A8A228D14E29}" type="presParOf" srcId="{89C1C621-1B24-408E-80CB-6EB7A6A199E7}" destId="{9EB3CB69-2F36-4294-BC6E-7160A15B8859}" srcOrd="0" destOrd="0" presId="urn:microsoft.com/office/officeart/2016/7/layout/RepeatingBendingProcessNew"/>
    <dgm:cxn modelId="{44C69D89-59C2-4252-AC05-7F3FB9F16D58}" type="presParOf" srcId="{0157D281-0E9D-4A0F-AF9E-5C6DC80CC905}" destId="{A005950A-8383-4747-92FC-000101FA5D42}" srcOrd="12" destOrd="0" presId="urn:microsoft.com/office/officeart/2016/7/layout/RepeatingBendingProcessNew"/>
    <dgm:cxn modelId="{9BC0D85D-DF82-4BE9-8AFB-DCFC2CD5A810}" type="presParOf" srcId="{0157D281-0E9D-4A0F-AF9E-5C6DC80CC905}" destId="{262B5DB9-B624-48D6-8E52-6B838F53C315}" srcOrd="13" destOrd="0" presId="urn:microsoft.com/office/officeart/2016/7/layout/RepeatingBendingProcessNew"/>
    <dgm:cxn modelId="{4015A563-1AF0-490E-B854-1F3321AC57F8}" type="presParOf" srcId="{262B5DB9-B624-48D6-8E52-6B838F53C315}" destId="{42F564BF-C7B9-44E5-82CB-63D5412D7F86}" srcOrd="0" destOrd="0" presId="urn:microsoft.com/office/officeart/2016/7/layout/RepeatingBendingProcessNew"/>
    <dgm:cxn modelId="{4F3D6EBD-2B8B-4987-BF60-9308902DF8F0}" type="presParOf" srcId="{0157D281-0E9D-4A0F-AF9E-5C6DC80CC905}" destId="{1D7BD40F-E756-45CC-A7BF-CAE08E517B73}" srcOrd="14" destOrd="0" presId="urn:microsoft.com/office/officeart/2016/7/layout/RepeatingBendingProcessNew"/>
    <dgm:cxn modelId="{9F6596D8-B0AF-4B3E-9D29-0FB4A6087D8F}" type="presParOf" srcId="{0157D281-0E9D-4A0F-AF9E-5C6DC80CC905}" destId="{A9FDDE61-9844-4D20-95C0-FD2F5CE41154}" srcOrd="15" destOrd="0" presId="urn:microsoft.com/office/officeart/2016/7/layout/RepeatingBendingProcessNew"/>
    <dgm:cxn modelId="{C7955517-B4B0-49C0-8CCD-0A8CE7B2B064}" type="presParOf" srcId="{A9FDDE61-9844-4D20-95C0-FD2F5CE41154}" destId="{09D40A95-3839-4621-B8A0-E195BC11ECE7}" srcOrd="0" destOrd="0" presId="urn:microsoft.com/office/officeart/2016/7/layout/RepeatingBendingProcessNew"/>
    <dgm:cxn modelId="{142060D2-194E-46DA-BA43-7F8F67838DDC}" type="presParOf" srcId="{0157D281-0E9D-4A0F-AF9E-5C6DC80CC905}" destId="{041BEAD7-79C2-4341-A147-B9AFBE570A15}" srcOrd="16"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27E692-9F9F-4AD8-9019-3068B888C265}">
      <dsp:nvSpPr>
        <dsp:cNvPr id="0" name=""/>
        <dsp:cNvSpPr/>
      </dsp:nvSpPr>
      <dsp:spPr>
        <a:xfrm>
          <a:off x="3107506" y="566694"/>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15196" y="610067"/>
        <a:ext cx="23472" cy="4694"/>
      </dsp:txXfrm>
    </dsp:sp>
    <dsp:sp modelId="{867D0586-5703-47B0-B80C-E03672817344}">
      <dsp:nvSpPr>
        <dsp:cNvPr id="0" name=""/>
        <dsp:cNvSpPr/>
      </dsp:nvSpPr>
      <dsp:spPr>
        <a:xfrm>
          <a:off x="1068204" y="84"/>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Learn Basics of Robots and People Working Together</a:t>
          </a:r>
          <a:r>
            <a:rPr lang="en-US" sz="1200" b="0" i="0" kern="1200"/>
            <a:t>: Get to know how robots and humans can interact and work side by side.</a:t>
          </a:r>
          <a:endParaRPr lang="en-US" sz="1200" kern="1200"/>
        </a:p>
      </dsp:txBody>
      <dsp:txXfrm>
        <a:off x="1068204" y="84"/>
        <a:ext cx="2041101" cy="1224660"/>
      </dsp:txXfrm>
    </dsp:sp>
    <dsp:sp modelId="{5B1EF413-47E1-4AB2-B303-705ABC047846}">
      <dsp:nvSpPr>
        <dsp:cNvPr id="0" name=""/>
        <dsp:cNvSpPr/>
      </dsp:nvSpPr>
      <dsp:spPr>
        <a:xfrm>
          <a:off x="5618060" y="566694"/>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25751" y="610067"/>
        <a:ext cx="23472" cy="4694"/>
      </dsp:txXfrm>
    </dsp:sp>
    <dsp:sp modelId="{AF3320F9-8685-4DAF-8CFA-D3702E50434A}">
      <dsp:nvSpPr>
        <dsp:cNvPr id="0" name=""/>
        <dsp:cNvSpPr/>
      </dsp:nvSpPr>
      <dsp:spPr>
        <a:xfrm>
          <a:off x="3578759" y="84"/>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Designing How Robots Look and Work</a:t>
          </a:r>
          <a:r>
            <a:rPr lang="en-US" sz="1200" b="0" i="0" kern="1200"/>
            <a:t>: Discover ways to make robots that are easy to use, helpful, and safe for people.</a:t>
          </a:r>
          <a:endParaRPr lang="en-US" sz="1200" kern="1200"/>
        </a:p>
      </dsp:txBody>
      <dsp:txXfrm>
        <a:off x="3578759" y="84"/>
        <a:ext cx="2041101" cy="1224660"/>
      </dsp:txXfrm>
    </dsp:sp>
    <dsp:sp modelId="{1F5CDAC4-0EEA-4ACD-A5BC-E098AF953FFF}">
      <dsp:nvSpPr>
        <dsp:cNvPr id="0" name=""/>
        <dsp:cNvSpPr/>
      </dsp:nvSpPr>
      <dsp:spPr>
        <a:xfrm>
          <a:off x="8128615" y="566694"/>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36305" y="610067"/>
        <a:ext cx="23472" cy="4694"/>
      </dsp:txXfrm>
    </dsp:sp>
    <dsp:sp modelId="{F8F064D4-C52A-4B8E-A3AC-D28C4F94DE45}">
      <dsp:nvSpPr>
        <dsp:cNvPr id="0" name=""/>
        <dsp:cNvSpPr/>
      </dsp:nvSpPr>
      <dsp:spPr>
        <a:xfrm>
          <a:off x="6089314" y="84"/>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Testing How Well Robots and People Work Together</a:t>
          </a:r>
          <a:r>
            <a:rPr lang="en-US" sz="1200" b="0" i="0" kern="1200"/>
            <a:t>: Learn to check if the robots are doing a good job and are easy for people to work with.</a:t>
          </a:r>
          <a:endParaRPr lang="en-US" sz="1200" kern="1200"/>
        </a:p>
      </dsp:txBody>
      <dsp:txXfrm>
        <a:off x="6089314" y="84"/>
        <a:ext cx="2041101" cy="1224660"/>
      </dsp:txXfrm>
    </dsp:sp>
    <dsp:sp modelId="{93A713EB-5A89-4B8B-ABE4-2722D9FC9304}">
      <dsp:nvSpPr>
        <dsp:cNvPr id="0" name=""/>
        <dsp:cNvSpPr/>
      </dsp:nvSpPr>
      <dsp:spPr>
        <a:xfrm>
          <a:off x="2088755" y="1222945"/>
          <a:ext cx="7531663" cy="438853"/>
        </a:xfrm>
        <a:custGeom>
          <a:avLst/>
          <a:gdLst/>
          <a:ahLst/>
          <a:cxnLst/>
          <a:rect l="0" t="0" r="0" b="0"/>
          <a:pathLst>
            <a:path>
              <a:moveTo>
                <a:pt x="7531663" y="0"/>
              </a:moveTo>
              <a:lnTo>
                <a:pt x="7531663" y="236526"/>
              </a:lnTo>
              <a:lnTo>
                <a:pt x="0" y="236526"/>
              </a:lnTo>
              <a:lnTo>
                <a:pt x="0" y="438853"/>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65930" y="1440024"/>
        <a:ext cx="377314" cy="4694"/>
      </dsp:txXfrm>
    </dsp:sp>
    <dsp:sp modelId="{B01791F5-320C-4B96-BC63-A23F808610F0}">
      <dsp:nvSpPr>
        <dsp:cNvPr id="0" name=""/>
        <dsp:cNvSpPr/>
      </dsp:nvSpPr>
      <dsp:spPr>
        <a:xfrm>
          <a:off x="8599868" y="84"/>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Understanding Different Kinds of Robots</a:t>
          </a:r>
          <a:r>
            <a:rPr lang="en-US" sz="1200" b="0" i="0" kern="1200"/>
            <a:t>: Find out about various types of robots and how much they can do on their own.</a:t>
          </a:r>
          <a:endParaRPr lang="en-US" sz="1200" kern="1200"/>
        </a:p>
      </dsp:txBody>
      <dsp:txXfrm>
        <a:off x="8599868" y="84"/>
        <a:ext cx="2041101" cy="1224660"/>
      </dsp:txXfrm>
    </dsp:sp>
    <dsp:sp modelId="{4B5CC124-3602-428B-A483-83A2E9BB16F4}">
      <dsp:nvSpPr>
        <dsp:cNvPr id="0" name=""/>
        <dsp:cNvSpPr/>
      </dsp:nvSpPr>
      <dsp:spPr>
        <a:xfrm>
          <a:off x="3107506" y="2260809"/>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15196" y="2304181"/>
        <a:ext cx="23472" cy="4694"/>
      </dsp:txXfrm>
    </dsp:sp>
    <dsp:sp modelId="{486EBA17-546C-4275-AA33-0833216ECED3}">
      <dsp:nvSpPr>
        <dsp:cNvPr id="0" name=""/>
        <dsp:cNvSpPr/>
      </dsp:nvSpPr>
      <dsp:spPr>
        <a:xfrm>
          <a:off x="1068204" y="1694198"/>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Classifying Robot Systems</a:t>
          </a:r>
          <a:r>
            <a:rPr lang="en-US" sz="1200" b="0" i="0" kern="1200"/>
            <a:t>: Learn to sort and categorize different robot systems.</a:t>
          </a:r>
          <a:endParaRPr lang="en-US" sz="1200" kern="1200"/>
        </a:p>
      </dsp:txBody>
      <dsp:txXfrm>
        <a:off x="1068204" y="1694198"/>
        <a:ext cx="2041101" cy="1224660"/>
      </dsp:txXfrm>
    </dsp:sp>
    <dsp:sp modelId="{89C1C621-1B24-408E-80CB-6EB7A6A199E7}">
      <dsp:nvSpPr>
        <dsp:cNvPr id="0" name=""/>
        <dsp:cNvSpPr/>
      </dsp:nvSpPr>
      <dsp:spPr>
        <a:xfrm>
          <a:off x="5618060" y="2260809"/>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25751" y="2304181"/>
        <a:ext cx="23472" cy="4694"/>
      </dsp:txXfrm>
    </dsp:sp>
    <dsp:sp modelId="{CB8539F8-1932-46E1-879E-4DB85D122732}">
      <dsp:nvSpPr>
        <dsp:cNvPr id="0" name=""/>
        <dsp:cNvSpPr/>
      </dsp:nvSpPr>
      <dsp:spPr>
        <a:xfrm>
          <a:off x="3578759" y="1694198"/>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Looking at Human Aspects</a:t>
          </a:r>
          <a:r>
            <a:rPr lang="en-US" sz="1200" b="0" i="0" kern="1200"/>
            <a:t>: Study how working with robots affects people's minds and bodies.</a:t>
          </a:r>
          <a:endParaRPr lang="en-US" sz="1200" kern="1200"/>
        </a:p>
      </dsp:txBody>
      <dsp:txXfrm>
        <a:off x="3578759" y="1694198"/>
        <a:ext cx="2041101" cy="1224660"/>
      </dsp:txXfrm>
    </dsp:sp>
    <dsp:sp modelId="{262B5DB9-B624-48D6-8E52-6B838F53C315}">
      <dsp:nvSpPr>
        <dsp:cNvPr id="0" name=""/>
        <dsp:cNvSpPr/>
      </dsp:nvSpPr>
      <dsp:spPr>
        <a:xfrm>
          <a:off x="8128615" y="2260809"/>
          <a:ext cx="438853" cy="91440"/>
        </a:xfrm>
        <a:custGeom>
          <a:avLst/>
          <a:gdLst/>
          <a:ahLst/>
          <a:cxnLst/>
          <a:rect l="0" t="0" r="0" b="0"/>
          <a:pathLst>
            <a:path>
              <a:moveTo>
                <a:pt x="0" y="45720"/>
              </a:moveTo>
              <a:lnTo>
                <a:pt x="43885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36305" y="2304181"/>
        <a:ext cx="23472" cy="4694"/>
      </dsp:txXfrm>
    </dsp:sp>
    <dsp:sp modelId="{A005950A-8383-4747-92FC-000101FA5D42}">
      <dsp:nvSpPr>
        <dsp:cNvPr id="0" name=""/>
        <dsp:cNvSpPr/>
      </dsp:nvSpPr>
      <dsp:spPr>
        <a:xfrm>
          <a:off x="6089314" y="1694198"/>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Using AI in Robots</a:t>
          </a:r>
          <a:r>
            <a:rPr lang="en-US" sz="1200" b="0" i="0" kern="1200"/>
            <a:t>: Learn how to use artificial intelligence to make robots smarter.</a:t>
          </a:r>
          <a:endParaRPr lang="en-US" sz="1200" kern="1200"/>
        </a:p>
      </dsp:txBody>
      <dsp:txXfrm>
        <a:off x="6089314" y="1694198"/>
        <a:ext cx="2041101" cy="1224660"/>
      </dsp:txXfrm>
    </dsp:sp>
    <dsp:sp modelId="{A9FDDE61-9844-4D20-95C0-FD2F5CE41154}">
      <dsp:nvSpPr>
        <dsp:cNvPr id="0" name=""/>
        <dsp:cNvSpPr/>
      </dsp:nvSpPr>
      <dsp:spPr>
        <a:xfrm>
          <a:off x="2088755" y="2917059"/>
          <a:ext cx="7531663" cy="438853"/>
        </a:xfrm>
        <a:custGeom>
          <a:avLst/>
          <a:gdLst/>
          <a:ahLst/>
          <a:cxnLst/>
          <a:rect l="0" t="0" r="0" b="0"/>
          <a:pathLst>
            <a:path>
              <a:moveTo>
                <a:pt x="7531663" y="0"/>
              </a:moveTo>
              <a:lnTo>
                <a:pt x="7531663" y="236526"/>
              </a:lnTo>
              <a:lnTo>
                <a:pt x="0" y="236526"/>
              </a:lnTo>
              <a:lnTo>
                <a:pt x="0" y="438853"/>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65930" y="3134138"/>
        <a:ext cx="377314" cy="4694"/>
      </dsp:txXfrm>
    </dsp:sp>
    <dsp:sp modelId="{1D7BD40F-E756-45CC-A7BF-CAE08E517B73}">
      <dsp:nvSpPr>
        <dsp:cNvPr id="0" name=""/>
        <dsp:cNvSpPr/>
      </dsp:nvSpPr>
      <dsp:spPr>
        <a:xfrm>
          <a:off x="8599868" y="1694198"/>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Making and Controlling Robots in Simulations</a:t>
          </a:r>
          <a:r>
            <a:rPr lang="en-US" sz="1200" b="0" i="0" kern="1200"/>
            <a:t>: Get hands-on experience by creating and managing virtual robots.</a:t>
          </a:r>
          <a:endParaRPr lang="en-US" sz="1200" kern="1200"/>
        </a:p>
      </dsp:txBody>
      <dsp:txXfrm>
        <a:off x="8599868" y="1694198"/>
        <a:ext cx="2041101" cy="1224660"/>
      </dsp:txXfrm>
    </dsp:sp>
    <dsp:sp modelId="{041BEAD7-79C2-4341-A147-B9AFBE570A15}">
      <dsp:nvSpPr>
        <dsp:cNvPr id="0" name=""/>
        <dsp:cNvSpPr/>
      </dsp:nvSpPr>
      <dsp:spPr>
        <a:xfrm>
          <a:off x="1068204" y="3388312"/>
          <a:ext cx="2041101" cy="12246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016" tIns="104984" rIns="100016" bIns="104984" numCol="1" spcCol="1270" anchor="ctr" anchorCtr="0">
          <a:noAutofit/>
        </a:bodyPr>
        <a:lstStyle/>
        <a:p>
          <a:pPr marL="0" lvl="0" indent="0" algn="ctr" defTabSz="533400">
            <a:lnSpc>
              <a:spcPct val="90000"/>
            </a:lnSpc>
            <a:spcBef>
              <a:spcPct val="0"/>
            </a:spcBef>
            <a:spcAft>
              <a:spcPct val="35000"/>
            </a:spcAft>
            <a:buNone/>
          </a:pPr>
          <a:r>
            <a:rPr lang="en-US" sz="1200" b="1" i="0" kern="1200"/>
            <a:t>Practical Projects with Real-World Focus</a:t>
          </a:r>
          <a:r>
            <a:rPr lang="en-US" sz="1200" b="0" i="0" kern="1200"/>
            <a:t>: Apply what you've learned to design and test robot systems for real-life uses.</a:t>
          </a:r>
          <a:endParaRPr lang="en-US" sz="1200" kern="1200"/>
        </a:p>
      </dsp:txBody>
      <dsp:txXfrm>
        <a:off x="1068204" y="3388312"/>
        <a:ext cx="2041101" cy="1224660"/>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781746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google.ca/search?sca_esv=599339112&amp;hl=en&amp;q=inauthor:%22Tony+Belpaeme%22&amp;tbm=bks" TargetMode="External"/><Relationship Id="rId7" Type="http://schemas.openxmlformats.org/officeDocument/2006/relationships/hyperlink" Target="https://www.google.ca/search?sca_esv=599339112&amp;hl=en&amp;q=inauthor:%22Selma+%C5%A0abanovi%C4%87%22&amp;tbm=bks" TargetMode="External"/><Relationship Id="rId2" Type="http://schemas.openxmlformats.org/officeDocument/2006/relationships/hyperlink" Target="https://www.google.ca/search?sca_esv=599339112&amp;hl=en&amp;q=inauthor:%22Christoph+Bartneck%22&amp;tbm=bks" TargetMode="External"/><Relationship Id="rId1" Type="http://schemas.openxmlformats.org/officeDocument/2006/relationships/slideLayout" Target="../slideLayouts/slideLayout13.xml"/><Relationship Id="rId6" Type="http://schemas.openxmlformats.org/officeDocument/2006/relationships/hyperlink" Target="https://www.google.ca/search?sca_esv=599339112&amp;hl=en&amp;q=inauthor:%22Merel+Keijsers%22&amp;tbm=bks" TargetMode="External"/><Relationship Id="rId11" Type="http://schemas.openxmlformats.org/officeDocument/2006/relationships/image" Target="../media/image3.png"/><Relationship Id="rId5" Type="http://schemas.openxmlformats.org/officeDocument/2006/relationships/hyperlink" Target="https://www.google.ca/search?sca_esv=599339112&amp;hl=en&amp;q=inauthor:%22Takayuki+Kanda%22&amp;tbm=bks" TargetMode="External"/><Relationship Id="rId10" Type="http://schemas.openxmlformats.org/officeDocument/2006/relationships/image" Target="../media/image9.png"/><Relationship Id="rId4" Type="http://schemas.openxmlformats.org/officeDocument/2006/relationships/hyperlink" Target="https://www.google.ca/search?sca_esv=599339112&amp;hl=en&amp;q=inauthor:%22Friederike+Eyssel%22&amp;tbm=bks" TargetMode="External"/><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48.jpe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png"/><Relationship Id="rId1" Type="http://schemas.openxmlformats.org/officeDocument/2006/relationships/slideLayout" Target="../slideLayouts/slideLayout13.xml"/><Relationship Id="rId5" Type="http://schemas.openxmlformats.org/officeDocument/2006/relationships/image" Target="../media/image52.jpe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7.svg"/><Relationship Id="rId2" Type="http://schemas.openxmlformats.org/officeDocument/2006/relationships/image" Target="../media/image53.jpeg"/><Relationship Id="rId1" Type="http://schemas.openxmlformats.org/officeDocument/2006/relationships/slideLayout" Target="../slideLayouts/slideLayout14.xml"/><Relationship Id="rId6" Type="http://schemas.openxmlformats.org/officeDocument/2006/relationships/image" Target="../media/image56.png"/><Relationship Id="rId5" Type="http://schemas.openxmlformats.org/officeDocument/2006/relationships/image" Target="../media/image3.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ccreditation — Standard 2 Curriculum — Learning Objectives">
            <a:extLst>
              <a:ext uri="{FF2B5EF4-FFF2-40B4-BE49-F238E27FC236}">
                <a16:creationId xmlns:a16="http://schemas.microsoft.com/office/drawing/2014/main" id="{45867165-1578-B6DB-06F4-98BAB31DF8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20"/>
            <a:ext cx="2508531" cy="11717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DFC74C3-3353-DDEB-4EE9-1723182764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0DAAC69A-C122-279B-1D70-736D1390EA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1030" name="TextBox 3">
            <a:extLst>
              <a:ext uri="{FF2B5EF4-FFF2-40B4-BE49-F238E27FC236}">
                <a16:creationId xmlns:a16="http://schemas.microsoft.com/office/drawing/2014/main" id="{298CEEE0-4C7C-DBF7-2BEA-C14A57C0696B}"/>
              </a:ext>
            </a:extLst>
          </p:cNvPr>
          <p:cNvGraphicFramePr/>
          <p:nvPr/>
        </p:nvGraphicFramePr>
        <p:xfrm>
          <a:off x="0" y="1090865"/>
          <a:ext cx="11709175" cy="46130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1416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370490"/>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63BEF3E-5B40-B942-9F34-48DD1F4E2E87}"/>
              </a:ext>
            </a:extLst>
          </p:cNvPr>
          <p:cNvSpPr>
            <a:spLocks noChangeArrowheads="1"/>
          </p:cNvSpPr>
          <p:nvPr/>
        </p:nvSpPr>
        <p:spPr bwMode="auto">
          <a:xfrm>
            <a:off x="262466" y="-42594"/>
            <a:ext cx="468206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1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2500" b="0" i="0" u="none" strike="noStrike" cap="none" normalizeH="0" baseline="0" dirty="0">
                <a:ln>
                  <a:noFill/>
                </a:ln>
                <a:solidFill>
                  <a:srgbClr val="000000"/>
                </a:solidFill>
                <a:effectLst/>
                <a:latin typeface="Google Sans"/>
                <a:cs typeface="Calibri" panose="020F0502020204030204" pitchFamily="34" charset="0"/>
              </a:rPr>
              <a:t>Human-Robot Interaction</a:t>
            </a:r>
            <a:r>
              <a:rPr lang="en-CA" altLang="en-US" sz="1100" dirty="0">
                <a:latin typeface="Calibri" panose="020F0502020204030204" pitchFamily="34" charset="0"/>
                <a:cs typeface="Calibri" panose="020F0502020204030204" pitchFamily="34" charset="0"/>
              </a:rPr>
              <a:t> </a:t>
            </a:r>
            <a:r>
              <a:rPr kumimoji="0" lang="en-CA" altLang="en-US" sz="1700" b="0" i="0" u="none" strike="noStrike" cap="none" normalizeH="0" baseline="0" dirty="0">
                <a:ln>
                  <a:noFill/>
                </a:ln>
                <a:solidFill>
                  <a:srgbClr val="4D5156"/>
                </a:solidFill>
                <a:effectLst/>
                <a:latin typeface="Google Sans"/>
                <a:cs typeface="Calibri" panose="020F0502020204030204" pitchFamily="34" charset="0"/>
              </a:rPr>
              <a:t>An Introduction</a:t>
            </a:r>
            <a:endParaRPr kumimoji="0" lang="en-CA" altLang="en-US" sz="11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By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2"/>
              </a:rPr>
              <a:t>Christoph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2"/>
              </a:rPr>
              <a:t>Bartneck</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3"/>
              </a:rPr>
              <a:t>Tony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3"/>
              </a:rPr>
              <a:t>Belpaeme</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4"/>
              </a:rPr>
              <a:t>Friederike</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4"/>
              </a:rPr>
              <a:t> Eyssel</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5"/>
              </a:rPr>
              <a:t>Takayuki Kanda</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6"/>
              </a:rPr>
              <a:t>Merel</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6"/>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6"/>
              </a:rPr>
              <a:t>Keijsers</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7"/>
              </a:rPr>
              <a:t>Selma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7"/>
              </a:rPr>
              <a:t>Šabanović</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 </a:t>
            </a:r>
            <a:r>
              <a:rPr kumimoji="0" lang="en-CA" altLang="en-US" sz="1600" b="1" i="0" u="none" strike="noStrike" cap="none" normalizeH="0" baseline="0" dirty="0">
                <a:ln>
                  <a:noFill/>
                </a:ln>
                <a:solidFill>
                  <a:srgbClr val="70757A"/>
                </a:solidFill>
                <a:effectLst/>
                <a:latin typeface="Roboto" panose="02000000000000000000" pitchFamily="2" charset="0"/>
                <a:cs typeface="Calibri" panose="020F0502020204030204" pitchFamily="34" charset="0"/>
              </a:rPr>
              <a:t>2020</a:t>
            </a:r>
            <a:endParaRPr kumimoji="0" lang="en-CA" altLang="en-US" sz="1800" b="1" i="0" u="none" strike="noStrike" cap="none" normalizeH="0" baseline="0" dirty="0">
              <a:ln>
                <a:noFill/>
              </a:ln>
              <a:solidFill>
                <a:schemeClr val="tx1"/>
              </a:solidFill>
              <a:effectLst/>
              <a:latin typeface="Arial" panose="020B0604020202020204" pitchFamily="34" charset="0"/>
            </a:endParaRPr>
          </a:p>
        </p:txBody>
      </p:sp>
      <p:pic>
        <p:nvPicPr>
          <p:cNvPr id="3074" name="Picture 2">
            <a:extLst>
              <a:ext uri="{FF2B5EF4-FFF2-40B4-BE49-F238E27FC236}">
                <a16:creationId xmlns:a16="http://schemas.microsoft.com/office/drawing/2014/main" id="{7E6694F9-A032-EB61-C075-F612550062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8666" y="1795992"/>
            <a:ext cx="3133725" cy="4419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948EA46-D321-E493-F6D5-F57B2FB7F72B}"/>
              </a:ext>
            </a:extLst>
          </p:cNvPr>
          <p:cNvSpPr/>
          <p:nvPr/>
        </p:nvSpPr>
        <p:spPr>
          <a:xfrm>
            <a:off x="127000" y="110067"/>
            <a:ext cx="4580467" cy="648546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a:extLst>
              <a:ext uri="{FF2B5EF4-FFF2-40B4-BE49-F238E27FC236}">
                <a16:creationId xmlns:a16="http://schemas.microsoft.com/office/drawing/2014/main" id="{955C7899-6131-1E32-F73D-141892AF1140}"/>
              </a:ext>
            </a:extLst>
          </p:cNvPr>
          <p:cNvSpPr/>
          <p:nvPr/>
        </p:nvSpPr>
        <p:spPr>
          <a:xfrm>
            <a:off x="6502400" y="110067"/>
            <a:ext cx="4580467" cy="648546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solidFill>
                <a:schemeClr val="tx1"/>
              </a:solidFill>
            </a:endParaRPr>
          </a:p>
        </p:txBody>
      </p:sp>
      <p:sp>
        <p:nvSpPr>
          <p:cNvPr id="7" name="TextBox 6">
            <a:extLst>
              <a:ext uri="{FF2B5EF4-FFF2-40B4-BE49-F238E27FC236}">
                <a16:creationId xmlns:a16="http://schemas.microsoft.com/office/drawing/2014/main" id="{5AC9B576-93DD-4B89-5540-03E98DC64321}"/>
              </a:ext>
            </a:extLst>
          </p:cNvPr>
          <p:cNvSpPr txBox="1"/>
          <p:nvPr/>
        </p:nvSpPr>
        <p:spPr>
          <a:xfrm>
            <a:off x="6663267" y="338667"/>
            <a:ext cx="4038600" cy="4524315"/>
          </a:xfrm>
          <a:prstGeom prst="rect">
            <a:avLst/>
          </a:prstGeom>
          <a:noFill/>
        </p:spPr>
        <p:txBody>
          <a:bodyPr wrap="square" rtlCol="0">
            <a:spAutoFit/>
          </a:bodyPr>
          <a:lstStyle/>
          <a:p>
            <a:endParaRPr lang="en-CA" dirty="0">
              <a:solidFill>
                <a:schemeClr val="tx1"/>
              </a:solidFill>
            </a:endParaRPr>
          </a:p>
          <a:p>
            <a:endParaRPr lang="en-US" b="1" i="0" dirty="0">
              <a:solidFill>
                <a:srgbClr val="5F6368"/>
              </a:solidFill>
              <a:effectLst/>
              <a:latin typeface="arial" panose="020B0604020202020204" pitchFamily="34" charset="0"/>
            </a:endParaRPr>
          </a:p>
          <a:p>
            <a:endParaRPr lang="en-US" b="1" dirty="0">
              <a:solidFill>
                <a:srgbClr val="5F6368"/>
              </a:solidFill>
              <a:latin typeface="arial" panose="020B0604020202020204" pitchFamily="34" charset="0"/>
            </a:endParaRPr>
          </a:p>
          <a:p>
            <a:endParaRPr lang="en-US" b="1" i="0" dirty="0">
              <a:solidFill>
                <a:srgbClr val="5F6368"/>
              </a:solidFill>
              <a:effectLst/>
              <a:latin typeface="arial" panose="020B0604020202020204" pitchFamily="34" charset="0"/>
            </a:endParaRPr>
          </a:p>
          <a:p>
            <a:endParaRPr lang="en-US" b="1" dirty="0">
              <a:solidFill>
                <a:srgbClr val="5F6368"/>
              </a:solidFill>
              <a:latin typeface="arial" panose="020B0604020202020204" pitchFamily="34" charset="0"/>
            </a:endParaRPr>
          </a:p>
          <a:p>
            <a:r>
              <a:rPr lang="en-US" b="1" i="0" dirty="0" err="1">
                <a:solidFill>
                  <a:srgbClr val="5F6368"/>
                </a:solidFill>
                <a:effectLst/>
                <a:latin typeface="arial" panose="020B0604020202020204" pitchFamily="34" charset="0"/>
              </a:rPr>
              <a:t>Webots</a:t>
            </a:r>
            <a:r>
              <a:rPr lang="en-US" b="0" i="0" dirty="0">
                <a:solidFill>
                  <a:srgbClr val="4D5156"/>
                </a:solidFill>
                <a:effectLst/>
                <a:latin typeface="arial" panose="020B0604020202020204" pitchFamily="34" charset="0"/>
              </a:rPr>
              <a:t> is an open source and multi-platform desktop application used to </a:t>
            </a:r>
            <a:r>
              <a:rPr lang="en-US" b="1" i="0" dirty="0">
                <a:solidFill>
                  <a:srgbClr val="5F6368"/>
                </a:solidFill>
                <a:effectLst/>
                <a:latin typeface="arial" panose="020B0604020202020204" pitchFamily="34" charset="0"/>
              </a:rPr>
              <a:t>simulate</a:t>
            </a:r>
            <a:r>
              <a:rPr lang="en-US" b="0" i="0" dirty="0">
                <a:solidFill>
                  <a:srgbClr val="4D5156"/>
                </a:solidFill>
                <a:effectLst/>
                <a:latin typeface="arial" panose="020B0604020202020204" pitchFamily="34" charset="0"/>
              </a:rPr>
              <a:t> robots</a:t>
            </a:r>
            <a:endParaRPr lang="en-CA" dirty="0">
              <a:solidFill>
                <a:schemeClr val="tx1"/>
              </a:solidFill>
            </a:endParaRPr>
          </a:p>
          <a:p>
            <a:endParaRPr lang="en-CA" dirty="0"/>
          </a:p>
          <a:p>
            <a:r>
              <a:rPr lang="en-CA" dirty="0">
                <a:solidFill>
                  <a:schemeClr val="tx1"/>
                </a:solidFill>
              </a:rPr>
              <a:t>https://cyberbotics.com/</a:t>
            </a:r>
          </a:p>
          <a:p>
            <a:endParaRPr lang="en-CA" dirty="0"/>
          </a:p>
          <a:p>
            <a:endParaRPr lang="en-CA" dirty="0"/>
          </a:p>
          <a:p>
            <a:endParaRPr lang="en-CA" dirty="0"/>
          </a:p>
          <a:p>
            <a:endParaRPr lang="en-CA" dirty="0"/>
          </a:p>
          <a:p>
            <a:endParaRPr lang="en-CA" dirty="0"/>
          </a:p>
          <a:p>
            <a:endParaRPr lang="en-CA" dirty="0"/>
          </a:p>
        </p:txBody>
      </p:sp>
      <p:pic>
        <p:nvPicPr>
          <p:cNvPr id="8" name="Picture 4" descr="GitHub - cyberbotics/webots: Webots Robot Simulator">
            <a:extLst>
              <a:ext uri="{FF2B5EF4-FFF2-40B4-BE49-F238E27FC236}">
                <a16:creationId xmlns:a16="http://schemas.microsoft.com/office/drawing/2014/main" id="{C62BC141-745A-F20D-87FF-BAA42703661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68092" y="174096"/>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Webots documentation: Webots User Guide">
            <a:extLst>
              <a:ext uri="{FF2B5EF4-FFF2-40B4-BE49-F238E27FC236}">
                <a16:creationId xmlns:a16="http://schemas.microsoft.com/office/drawing/2014/main" id="{A7A4F745-97B5-4678-20A6-6EBEBD13795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01933" y="3334220"/>
            <a:ext cx="3581400" cy="285019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FAA6054-8D6D-4616-EC6C-03118A4BF431}"/>
              </a:ext>
            </a:extLst>
          </p:cNvPr>
          <p:cNvSpPr txBox="1"/>
          <p:nvPr/>
        </p:nvSpPr>
        <p:spPr>
          <a:xfrm>
            <a:off x="9774767" y="6424023"/>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A430BB33-526D-AB98-4D31-02FDEA150ABA}"/>
              </a:ext>
            </a:extLst>
          </p:cNvPr>
          <p:cNvPicPr>
            <a:picLocks noChangeAspect="1"/>
          </p:cNvPicPr>
          <p:nvPr/>
        </p:nvPicPr>
        <p:blipFill rotWithShape="1">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42325" y="-42594"/>
            <a:ext cx="2305141" cy="1076343"/>
          </a:xfrm>
          <a:prstGeom prst="rect">
            <a:avLst/>
          </a:prstGeom>
        </p:spPr>
      </p:pic>
    </p:spTree>
    <p:extLst>
      <p:ext uri="{BB962C8B-B14F-4D97-AF65-F5344CB8AC3E}">
        <p14:creationId xmlns:p14="http://schemas.microsoft.com/office/powerpoint/2010/main" val="2432874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DBEC598-521F-EB45-A7E8-094044E3147F}"/>
              </a:ext>
            </a:extLst>
          </p:cNvPr>
          <p:cNvPicPr>
            <a:picLocks noChangeAspect="1"/>
          </p:cNvPicPr>
          <p:nvPr/>
        </p:nvPicPr>
        <p:blipFill>
          <a:blip r:embed="rId2"/>
          <a:stretch>
            <a:fillRect/>
          </a:stretch>
        </p:blipFill>
        <p:spPr>
          <a:xfrm>
            <a:off x="2894239" y="643467"/>
            <a:ext cx="6403522" cy="5571065"/>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F72B475-EF04-6648-CCCC-1517EE1B96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2B3B98CB-A62F-B086-FEE5-186F23C2A75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86963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4BA4EB-8DA7-6404-9FD1-BB7AFD65A04C}"/>
              </a:ext>
            </a:extLst>
          </p:cNvPr>
          <p:cNvSpPr txBox="1"/>
          <p:nvPr/>
        </p:nvSpPr>
        <p:spPr>
          <a:xfrm>
            <a:off x="0" y="0"/>
            <a:ext cx="12192000" cy="2062103"/>
          </a:xfrm>
          <a:prstGeom prst="rect">
            <a:avLst/>
          </a:prstGeom>
          <a:noFill/>
        </p:spPr>
        <p:txBody>
          <a:bodyPr wrap="square">
            <a:spAutoFit/>
          </a:bodyPr>
          <a:lstStyle/>
          <a:p>
            <a:r>
              <a:rPr lang="en-CA" sz="2000" b="1" dirty="0">
                <a:solidFill>
                  <a:schemeClr val="accent1"/>
                </a:solidFill>
                <a:latin typeface="Times New Roman" panose="02020603050405020304" pitchFamily="18" charset="0"/>
                <a:cs typeface="Times New Roman" panose="02020603050405020304" pitchFamily="18" charset="0"/>
              </a:rPr>
              <a:t>A Fascinating Journey Through the History of Robotics: </a:t>
            </a:r>
          </a:p>
          <a:p>
            <a:endParaRPr lang="en-CA" dirty="0"/>
          </a:p>
          <a:p>
            <a:r>
              <a:rPr lang="en-CA" b="1" dirty="0"/>
              <a:t>Introduction: The Dawn of Robotics</a:t>
            </a:r>
          </a:p>
          <a:p>
            <a:endParaRPr lang="en-CA" dirty="0"/>
          </a:p>
          <a:p>
            <a:r>
              <a:rPr lang="en-CA" dirty="0"/>
              <a:t>Welcome to our exciting exploration into the world of robotics! Today, we embark on a fascinating journey, delving into the rich history that shapes modern robotics. From ancient innovations to cutting-edge technology, robotics is a field that has continually evolved, revolutionizing how we interact with machines.</a:t>
            </a:r>
          </a:p>
        </p:txBody>
      </p:sp>
      <p:sp>
        <p:nvSpPr>
          <p:cNvPr id="6" name="TextBox 5">
            <a:extLst>
              <a:ext uri="{FF2B5EF4-FFF2-40B4-BE49-F238E27FC236}">
                <a16:creationId xmlns:a16="http://schemas.microsoft.com/office/drawing/2014/main" id="{C7577C07-6BA0-E70F-C39A-2EB27C4B6A53}"/>
              </a:ext>
            </a:extLst>
          </p:cNvPr>
          <p:cNvSpPr txBox="1"/>
          <p:nvPr/>
        </p:nvSpPr>
        <p:spPr>
          <a:xfrm>
            <a:off x="-1" y="2505145"/>
            <a:ext cx="12191999" cy="1754326"/>
          </a:xfrm>
          <a:prstGeom prst="rect">
            <a:avLst/>
          </a:prstGeom>
          <a:noFill/>
        </p:spPr>
        <p:txBody>
          <a:bodyPr wrap="square">
            <a:spAutoFit/>
          </a:bodyPr>
          <a:lstStyle/>
          <a:p>
            <a:r>
              <a:rPr lang="en-CA" b="1" u="sng" dirty="0">
                <a:latin typeface="Times New Roman" panose="02020603050405020304" pitchFamily="18" charset="0"/>
                <a:cs typeface="Times New Roman" panose="02020603050405020304" pitchFamily="18" charset="0"/>
              </a:rPr>
              <a:t>Ismail Al-</a:t>
            </a:r>
            <a:r>
              <a:rPr lang="en-CA" b="1" u="sng" dirty="0" err="1">
                <a:latin typeface="Times New Roman" panose="02020603050405020304" pitchFamily="18" charset="0"/>
                <a:cs typeface="Times New Roman" panose="02020603050405020304" pitchFamily="18" charset="0"/>
              </a:rPr>
              <a:t>Jazari</a:t>
            </a:r>
            <a:r>
              <a:rPr lang="en-CA" b="1" u="sng" dirty="0">
                <a:latin typeface="Times New Roman" panose="02020603050405020304" pitchFamily="18" charset="0"/>
                <a:cs typeface="Times New Roman" panose="02020603050405020304" pitchFamily="18" charset="0"/>
              </a:rPr>
              <a:t>: The Father of Robotics</a:t>
            </a:r>
          </a:p>
          <a:p>
            <a:r>
              <a:rPr lang="en-CA" dirty="0"/>
              <a:t>Let's travel back to the 12th century, where Ismail Al-</a:t>
            </a:r>
            <a:r>
              <a:rPr lang="en-CA" dirty="0" err="1"/>
              <a:t>Jazari</a:t>
            </a:r>
            <a:r>
              <a:rPr lang="en-CA" dirty="0"/>
              <a:t>, a brilliant inventor, laid the groundwork for what we now call robotics. His ingenious creations, documented in his famous book, "The Book of Knowledge of Ingenious Mechanical Devices," include automata and mechanical devices that are considered the earliest forms of robotic technology.</a:t>
            </a:r>
          </a:p>
          <a:p>
            <a:r>
              <a:rPr lang="en-CA" dirty="0"/>
              <a:t>Highlight: The remarkable 'Automaton Band,' a boat with four automatic musicians, demonstrates early concepts of programmable machines.</a:t>
            </a:r>
          </a:p>
        </p:txBody>
      </p:sp>
      <p:pic>
        <p:nvPicPr>
          <p:cNvPr id="4098" name="Picture 2" descr="Fathers of Robotics: Ismail Al-Jazari | RobotShop Community">
            <a:extLst>
              <a:ext uri="{FF2B5EF4-FFF2-40B4-BE49-F238E27FC236}">
                <a16:creationId xmlns:a16="http://schemas.microsoft.com/office/drawing/2014/main" id="{11B2AE6B-0C4D-D74C-806B-410D50E243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8331" y="4584869"/>
            <a:ext cx="3589868" cy="2019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45D55E9-2CFF-FC58-B4D3-AC8F37604B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4F5CD8CF-A4CC-9FF9-0747-877A10367F2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444997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A15E7B-346F-9BF7-9C88-714202C67357}"/>
              </a:ext>
            </a:extLst>
          </p:cNvPr>
          <p:cNvSpPr txBox="1"/>
          <p:nvPr/>
        </p:nvSpPr>
        <p:spPr>
          <a:xfrm>
            <a:off x="0" y="530769"/>
            <a:ext cx="12192000" cy="2031325"/>
          </a:xfrm>
          <a:prstGeom prst="rect">
            <a:avLst/>
          </a:prstGeom>
          <a:noFill/>
        </p:spPr>
        <p:txBody>
          <a:bodyPr wrap="square">
            <a:spAutoFit/>
          </a:bodyPr>
          <a:lstStyle/>
          <a:p>
            <a:r>
              <a:rPr lang="en-CA" b="1" u="sng" dirty="0">
                <a:latin typeface="Times New Roman" panose="02020603050405020304" pitchFamily="18" charset="0"/>
                <a:cs typeface="Times New Roman" panose="02020603050405020304" pitchFamily="18" charset="0"/>
              </a:rPr>
              <a:t>2. The Foundation of Modern Computation: Al-Khwarizmi</a:t>
            </a:r>
          </a:p>
          <a:p>
            <a:endParaRPr lang="en-CA" dirty="0"/>
          </a:p>
          <a:p>
            <a:r>
              <a:rPr lang="en-CA" dirty="0"/>
              <a:t>Al-Khwarizmi: The Father of the Algorithm</a:t>
            </a:r>
          </a:p>
          <a:p>
            <a:r>
              <a:rPr lang="en-CA" dirty="0"/>
              <a:t>Moving forward, we meet a pivotal figure in the history of computation, Al-Khwarizmi. His work in the 9th century introduced the concept of the algorithm, a term derived from his name, which is the cornerstone of programming and control systems in robotics.</a:t>
            </a:r>
          </a:p>
          <a:p>
            <a:r>
              <a:rPr lang="en-CA" dirty="0"/>
              <a:t>Impact: Without algorithms, the sophisticated programming that drives today's robots would not be possible.</a:t>
            </a:r>
          </a:p>
        </p:txBody>
      </p:sp>
      <p:pic>
        <p:nvPicPr>
          <p:cNvPr id="5122" name="Picture 2" descr="Why algorithms are called algorithms | BBC Ideas - YouTube">
            <a:extLst>
              <a:ext uri="{FF2B5EF4-FFF2-40B4-BE49-F238E27FC236}">
                <a16:creationId xmlns:a16="http://schemas.microsoft.com/office/drawing/2014/main" id="{8CE3F282-E672-60B8-A340-4BBD3C3482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8883" y="3334940"/>
            <a:ext cx="3416770" cy="192193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DDAD768-821F-1111-D851-F0B489BBF3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05DA41C9-CD09-A878-86BE-14206A4F27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24412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C4866D-6D96-9EBC-A2CC-F33D48899B27}"/>
              </a:ext>
            </a:extLst>
          </p:cNvPr>
          <p:cNvSpPr txBox="1"/>
          <p:nvPr/>
        </p:nvSpPr>
        <p:spPr>
          <a:xfrm>
            <a:off x="0" y="0"/>
            <a:ext cx="12124267" cy="2308324"/>
          </a:xfrm>
          <a:prstGeom prst="rect">
            <a:avLst/>
          </a:prstGeom>
          <a:noFill/>
        </p:spPr>
        <p:txBody>
          <a:bodyPr wrap="square">
            <a:spAutoFit/>
          </a:bodyPr>
          <a:lstStyle/>
          <a:p>
            <a:r>
              <a:rPr lang="en-CA" b="1" u="sng" dirty="0">
                <a:latin typeface="Times New Roman" panose="02020603050405020304" pitchFamily="18" charset="0"/>
                <a:cs typeface="Times New Roman" panose="02020603050405020304" pitchFamily="18" charset="0"/>
              </a:rPr>
              <a:t>3. Contemporary Robotics: Standing on the Shoulders of Giants</a:t>
            </a:r>
          </a:p>
          <a:p>
            <a:endParaRPr lang="en-CA" dirty="0"/>
          </a:p>
          <a:p>
            <a:r>
              <a:rPr lang="en-CA" dirty="0"/>
              <a:t>Modern Innovators and Influencers</a:t>
            </a:r>
          </a:p>
          <a:p>
            <a:r>
              <a:rPr lang="en-CA" dirty="0"/>
              <a:t>In our journey, we see the influence of these historical figures in contemporary robotics. Modern robotics pioneers, like </a:t>
            </a:r>
            <a:r>
              <a:rPr lang="en-CA" b="1" dirty="0">
                <a:solidFill>
                  <a:srgbClr val="FF0000"/>
                </a:solidFill>
              </a:rPr>
              <a:t>Rodney Brooks </a:t>
            </a:r>
            <a:r>
              <a:rPr lang="en-CA" dirty="0"/>
              <a:t>with his work on autonomous robots, and </a:t>
            </a:r>
            <a:r>
              <a:rPr lang="en-CA" b="1" dirty="0">
                <a:solidFill>
                  <a:srgbClr val="FF0000"/>
                </a:solidFill>
              </a:rPr>
              <a:t>Hiroshi Ishiguro </a:t>
            </a:r>
            <a:r>
              <a:rPr lang="en-CA" dirty="0"/>
              <a:t>with his human-like androids, are building upon the foundations laid by Al-</a:t>
            </a:r>
            <a:r>
              <a:rPr lang="en-CA" dirty="0" err="1"/>
              <a:t>Jazari</a:t>
            </a:r>
            <a:r>
              <a:rPr lang="en-CA" dirty="0"/>
              <a:t> and Al-Khwarizmi.</a:t>
            </a:r>
          </a:p>
          <a:p>
            <a:r>
              <a:rPr lang="en-CA" dirty="0"/>
              <a:t>Current Trends: Today, robotics is a blend of engineering, computer science, and artificial intelligence, creating machines that can assist, enhance, and sometimes even replicate human actions.</a:t>
            </a:r>
          </a:p>
        </p:txBody>
      </p:sp>
      <p:pic>
        <p:nvPicPr>
          <p:cNvPr id="6146" name="Picture 2" descr="Rethink Robotics and iRobot founder Rod Brooks is coming to Disrupt NY |  TechCrunch">
            <a:extLst>
              <a:ext uri="{FF2B5EF4-FFF2-40B4-BE49-F238E27FC236}">
                <a16:creationId xmlns:a16="http://schemas.microsoft.com/office/drawing/2014/main" id="{BE173F4C-0020-75A4-2F8E-15194C3B94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2563229"/>
            <a:ext cx="4969933" cy="27955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E50FA7-5C4C-354F-07B2-F396FF95D409}"/>
              </a:ext>
            </a:extLst>
          </p:cNvPr>
          <p:cNvSpPr txBox="1"/>
          <p:nvPr/>
        </p:nvSpPr>
        <p:spPr>
          <a:xfrm>
            <a:off x="63062" y="5569356"/>
            <a:ext cx="6121400" cy="923330"/>
          </a:xfrm>
          <a:prstGeom prst="rect">
            <a:avLst/>
          </a:prstGeom>
          <a:noFill/>
        </p:spPr>
        <p:txBody>
          <a:bodyPr wrap="square">
            <a:spAutoFit/>
          </a:bodyPr>
          <a:lstStyle/>
          <a:p>
            <a:r>
              <a:rPr lang="en-US" b="0" i="0" dirty="0">
                <a:solidFill>
                  <a:srgbClr val="4D5156"/>
                </a:solidFill>
                <a:effectLst/>
                <a:latin typeface="arial" panose="020B0604020202020204" pitchFamily="34" charset="0"/>
              </a:rPr>
              <a:t>Rodney Allen Brooks is an Australian roboticist, Fellow of the Australian Academy of Science, author, and robotics entrepreneur,</a:t>
            </a:r>
            <a:endParaRPr lang="en-CA" dirty="0"/>
          </a:p>
        </p:txBody>
      </p:sp>
      <p:pic>
        <p:nvPicPr>
          <p:cNvPr id="8" name="Picture 7">
            <a:extLst>
              <a:ext uri="{FF2B5EF4-FFF2-40B4-BE49-F238E27FC236}">
                <a16:creationId xmlns:a16="http://schemas.microsoft.com/office/drawing/2014/main" id="{4811BBB7-AB0D-16D4-62E7-C802D32C83E3}"/>
              </a:ext>
            </a:extLst>
          </p:cNvPr>
          <p:cNvPicPr>
            <a:picLocks noChangeAspect="1"/>
          </p:cNvPicPr>
          <p:nvPr/>
        </p:nvPicPr>
        <p:blipFill>
          <a:blip r:embed="rId3"/>
          <a:stretch>
            <a:fillRect/>
          </a:stretch>
        </p:blipFill>
        <p:spPr>
          <a:xfrm>
            <a:off x="6686513" y="2499762"/>
            <a:ext cx="5307542" cy="2878155"/>
          </a:xfrm>
          <a:prstGeom prst="rect">
            <a:avLst/>
          </a:prstGeom>
          <a:ln>
            <a:noFill/>
          </a:ln>
          <a:effectLst>
            <a:softEdge rad="112500"/>
          </a:effectLst>
        </p:spPr>
      </p:pic>
      <p:sp>
        <p:nvSpPr>
          <p:cNvPr id="2" name="TextBox 1">
            <a:extLst>
              <a:ext uri="{FF2B5EF4-FFF2-40B4-BE49-F238E27FC236}">
                <a16:creationId xmlns:a16="http://schemas.microsoft.com/office/drawing/2014/main" id="{6E8F35A9-70D5-336D-9608-806511EFAE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3376FACD-918F-AE29-128D-AD4562DC24D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84069" y="0"/>
            <a:ext cx="1816905" cy="848370"/>
          </a:xfrm>
          <a:prstGeom prst="rect">
            <a:avLst/>
          </a:prstGeom>
        </p:spPr>
      </p:pic>
    </p:spTree>
    <p:extLst>
      <p:ext uri="{BB962C8B-B14F-4D97-AF65-F5344CB8AC3E}">
        <p14:creationId xmlns:p14="http://schemas.microsoft.com/office/powerpoint/2010/main" val="2113854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17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a:extLst>
              <a:ext uri="{FF2B5EF4-FFF2-40B4-BE49-F238E27FC236}">
                <a16:creationId xmlns:a16="http://schemas.microsoft.com/office/drawing/2014/main" id="{1B545163-6767-81C4-150D-5DEC86C78D66}"/>
              </a:ext>
            </a:extLst>
          </p:cNvPr>
          <p:cNvPicPr>
            <a:picLocks noChangeAspect="1"/>
          </p:cNvPicPr>
          <p:nvPr/>
        </p:nvPicPr>
        <p:blipFill>
          <a:blip r:embed="rId2"/>
          <a:stretch>
            <a:fillRect/>
          </a:stretch>
        </p:blipFill>
        <p:spPr>
          <a:xfrm>
            <a:off x="5267287" y="2070679"/>
            <a:ext cx="3125751" cy="3303238"/>
          </a:xfrm>
          <a:prstGeom prst="ellipse">
            <a:avLst/>
          </a:prstGeom>
          <a:ln>
            <a:noFill/>
          </a:ln>
          <a:effectLst>
            <a:softEdge rad="112500"/>
          </a:effectLst>
        </p:spPr>
      </p:pic>
      <p:pic>
        <p:nvPicPr>
          <p:cNvPr id="7174" name="Picture 6" descr="No alt text provided for this image">
            <a:extLst>
              <a:ext uri="{FF2B5EF4-FFF2-40B4-BE49-F238E27FC236}">
                <a16:creationId xmlns:a16="http://schemas.microsoft.com/office/drawing/2014/main" id="{E72D3828-E826-5B44-E51A-B21FB164F0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2400"/>
            <a:ext cx="4167667" cy="2344313"/>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No alt text provided for this image">
            <a:extLst>
              <a:ext uri="{FF2B5EF4-FFF2-40B4-BE49-F238E27FC236}">
                <a16:creationId xmlns:a16="http://schemas.microsoft.com/office/drawing/2014/main" id="{11AF6D91-D188-9AF2-2FFD-9103F3B208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532" y="4361287"/>
            <a:ext cx="4323709" cy="2344313"/>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Robotics and AI to predict and fight wildfires - AI for Good">
            <a:extLst>
              <a:ext uri="{FF2B5EF4-FFF2-40B4-BE49-F238E27FC236}">
                <a16:creationId xmlns:a16="http://schemas.microsoft.com/office/drawing/2014/main" id="{126AE80A-A996-3DAF-2A51-C18EE2B581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13849" y="152400"/>
            <a:ext cx="3125751" cy="2344313"/>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pact of COVID-19 on Educational Robots | Semiconductors and Electronics  Industry | Data Bridge Market Research">
            <a:extLst>
              <a:ext uri="{FF2B5EF4-FFF2-40B4-BE49-F238E27FC236}">
                <a16:creationId xmlns:a16="http://schemas.microsoft.com/office/drawing/2014/main" id="{45799EAF-13F7-970C-E6DD-F33F4D777B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93212" y="4361287"/>
            <a:ext cx="3446387" cy="238261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54E8FA4-4100-5EFC-59A8-50EAF60EA5FE}"/>
              </a:ext>
            </a:extLst>
          </p:cNvPr>
          <p:cNvSpPr txBox="1"/>
          <p:nvPr/>
        </p:nvSpPr>
        <p:spPr>
          <a:xfrm>
            <a:off x="5267287" y="6232842"/>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165D2795-B03B-3002-90F0-B8225B9148C7}"/>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85661" y="0"/>
            <a:ext cx="2305141" cy="1076343"/>
          </a:xfrm>
          <a:prstGeom prst="rect">
            <a:avLst/>
          </a:prstGeom>
        </p:spPr>
      </p:pic>
    </p:spTree>
    <p:extLst>
      <p:ext uri="{BB962C8B-B14F-4D97-AF65-F5344CB8AC3E}">
        <p14:creationId xmlns:p14="http://schemas.microsoft.com/office/powerpoint/2010/main" val="2095364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16" name="Rectangle 8215">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18" name="Freeform: Shape 8217">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20" name="Rectangle 8219">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22" name="Rectangle 8221">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24" name="Freeform: Shape 8223">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26" name="Isosceles Triangle 8225">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10A34B6-8BDA-5730-899E-7C09BB568B2A}"/>
              </a:ext>
            </a:extLst>
          </p:cNvPr>
          <p:cNvPicPr>
            <a:picLocks noChangeAspect="1"/>
          </p:cNvPicPr>
          <p:nvPr/>
        </p:nvPicPr>
        <p:blipFill>
          <a:blip r:embed="rId2"/>
          <a:stretch>
            <a:fillRect/>
          </a:stretch>
        </p:blipFill>
        <p:spPr>
          <a:xfrm>
            <a:off x="643467" y="1043516"/>
            <a:ext cx="10905066" cy="4770966"/>
          </a:xfrm>
          <a:prstGeom prst="rect">
            <a:avLst/>
          </a:prstGeom>
          <a:ln>
            <a:noFill/>
          </a:ln>
          <a:effectLst>
            <a:softEdge rad="112500"/>
          </a:effectLst>
        </p:spPr>
      </p:pic>
      <p:sp>
        <p:nvSpPr>
          <p:cNvPr id="8228" name="Isosceles Triangle 8227">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9656489-B440-4FAD-0230-7025108B92D7}"/>
              </a:ext>
            </a:extLst>
          </p:cNvPr>
          <p:cNvSpPr txBox="1"/>
          <p:nvPr/>
        </p:nvSpPr>
        <p:spPr>
          <a:xfrm>
            <a:off x="3864307" y="337092"/>
            <a:ext cx="3298698" cy="369332"/>
          </a:xfrm>
          <a:prstGeom prst="rect">
            <a:avLst/>
          </a:prstGeom>
          <a:noFill/>
        </p:spPr>
        <p:txBody>
          <a:bodyPr wrap="square">
            <a:spAutoFit/>
          </a:bodyPr>
          <a:lstStyle/>
          <a:p>
            <a:pPr algn="l"/>
            <a:r>
              <a:rPr lang="en-CA" b="1" i="0" dirty="0">
                <a:effectLst/>
                <a:latin typeface="Söhne"/>
              </a:rPr>
              <a:t>Fundamentals of Robot Control</a:t>
            </a:r>
          </a:p>
        </p:txBody>
      </p:sp>
      <p:sp>
        <p:nvSpPr>
          <p:cNvPr id="2" name="TextBox 1">
            <a:extLst>
              <a:ext uri="{FF2B5EF4-FFF2-40B4-BE49-F238E27FC236}">
                <a16:creationId xmlns:a16="http://schemas.microsoft.com/office/drawing/2014/main" id="{55B25797-AAEC-2103-2622-961ADF4D32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descr="A logo for a university&#10;&#10;Description automatically generated">
            <a:extLst>
              <a:ext uri="{FF2B5EF4-FFF2-40B4-BE49-F238E27FC236}">
                <a16:creationId xmlns:a16="http://schemas.microsoft.com/office/drawing/2014/main" id="{414F4E14-03D0-3BF7-10BC-30C39DB896B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44421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3FA459-91CF-3676-BC06-7C4EBD193243}"/>
              </a:ext>
            </a:extLst>
          </p:cNvPr>
          <p:cNvSpPr txBox="1"/>
          <p:nvPr/>
        </p:nvSpPr>
        <p:spPr>
          <a:xfrm>
            <a:off x="0" y="80510"/>
            <a:ext cx="3870434" cy="400110"/>
          </a:xfrm>
          <a:prstGeom prst="rect">
            <a:avLst/>
          </a:prstGeom>
          <a:noFill/>
        </p:spPr>
        <p:txBody>
          <a:bodyPr wrap="square">
            <a:spAutoFit/>
          </a:bodyPr>
          <a:lstStyle/>
          <a:p>
            <a:r>
              <a:rPr lang="en-CA" sz="2000" b="1" i="0" dirty="0">
                <a:effectLst/>
                <a:latin typeface="Söhne"/>
              </a:rPr>
              <a:t>Introduction to Robot Control</a:t>
            </a:r>
            <a:endParaRPr lang="en-CA" sz="2000" dirty="0"/>
          </a:p>
        </p:txBody>
      </p:sp>
      <p:sp>
        <p:nvSpPr>
          <p:cNvPr id="7" name="TextBox 6">
            <a:extLst>
              <a:ext uri="{FF2B5EF4-FFF2-40B4-BE49-F238E27FC236}">
                <a16:creationId xmlns:a16="http://schemas.microsoft.com/office/drawing/2014/main" id="{C41E0A99-B234-3090-A95D-1C7F1ED1AEDF}"/>
              </a:ext>
            </a:extLst>
          </p:cNvPr>
          <p:cNvSpPr txBox="1"/>
          <p:nvPr/>
        </p:nvSpPr>
        <p:spPr>
          <a:xfrm>
            <a:off x="63246" y="540566"/>
            <a:ext cx="6117336" cy="369332"/>
          </a:xfrm>
          <a:prstGeom prst="rect">
            <a:avLst/>
          </a:prstGeom>
          <a:noFill/>
        </p:spPr>
        <p:txBody>
          <a:bodyPr wrap="square">
            <a:spAutoFit/>
          </a:bodyPr>
          <a:lstStyle/>
          <a:p>
            <a:r>
              <a:rPr lang="en-US" b="0" i="0" dirty="0">
                <a:solidFill>
                  <a:srgbClr val="374151"/>
                </a:solidFill>
                <a:effectLst/>
                <a:latin typeface="Söhne"/>
              </a:rPr>
              <a:t>Objective: Understanding the Fundamentals of Robot Control</a:t>
            </a:r>
            <a:endParaRPr lang="en-CA" dirty="0"/>
          </a:p>
        </p:txBody>
      </p:sp>
      <p:sp>
        <p:nvSpPr>
          <p:cNvPr id="9" name="TextBox 8">
            <a:extLst>
              <a:ext uri="{FF2B5EF4-FFF2-40B4-BE49-F238E27FC236}">
                <a16:creationId xmlns:a16="http://schemas.microsoft.com/office/drawing/2014/main" id="{9A8E3EB7-23CF-E87E-D9E2-2116D07B5D8B}"/>
              </a:ext>
            </a:extLst>
          </p:cNvPr>
          <p:cNvSpPr txBox="1"/>
          <p:nvPr/>
        </p:nvSpPr>
        <p:spPr>
          <a:xfrm>
            <a:off x="84582" y="1196078"/>
            <a:ext cx="12192000" cy="1754326"/>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What is Robot Control?</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Definition:</a:t>
            </a:r>
          </a:p>
          <a:p>
            <a:pPr marL="1143000" lvl="2" indent="-228600" algn="l">
              <a:buFont typeface="+mj-lt"/>
              <a:buAutoNum type="arabicPeriod"/>
            </a:pPr>
            <a:r>
              <a:rPr lang="en-US" b="1" i="0" dirty="0">
                <a:solidFill>
                  <a:srgbClr val="FF0000"/>
                </a:solidFill>
                <a:effectLst/>
                <a:latin typeface="Söhne"/>
              </a:rPr>
              <a:t>Robot Control refers to the various methods and algorithms that enable a robot to perceive, navigate, and interact with its environment.</a:t>
            </a:r>
          </a:p>
          <a:p>
            <a:pPr marL="742950" lvl="1" indent="-285750" algn="l">
              <a:buFont typeface="+mj-lt"/>
              <a:buAutoNum type="arabicPeriod"/>
            </a:pPr>
            <a:r>
              <a:rPr lang="en-US" b="0" i="0" dirty="0">
                <a:solidFill>
                  <a:srgbClr val="374151"/>
                </a:solidFill>
                <a:effectLst/>
                <a:latin typeface="Söhne"/>
              </a:rPr>
              <a:t>Simplified Explanation:</a:t>
            </a:r>
          </a:p>
          <a:p>
            <a:pPr marL="1143000" lvl="2" indent="-228600" algn="l">
              <a:buFont typeface="+mj-lt"/>
              <a:buAutoNum type="arabicPeriod"/>
            </a:pPr>
            <a:r>
              <a:rPr lang="en-US" b="0" i="0" dirty="0">
                <a:solidFill>
                  <a:srgbClr val="374151"/>
                </a:solidFill>
                <a:effectLst/>
                <a:latin typeface="Söhne"/>
              </a:rPr>
              <a:t>Think of it as teaching a robot how to understand and respond to the world around it.</a:t>
            </a:r>
          </a:p>
        </p:txBody>
      </p:sp>
      <p:sp>
        <p:nvSpPr>
          <p:cNvPr id="2" name="TextBox 1">
            <a:extLst>
              <a:ext uri="{FF2B5EF4-FFF2-40B4-BE49-F238E27FC236}">
                <a16:creationId xmlns:a16="http://schemas.microsoft.com/office/drawing/2014/main" id="{EBA6183C-2CC6-A89C-B2A2-A1AE47BD48FB}"/>
              </a:ext>
            </a:extLst>
          </p:cNvPr>
          <p:cNvSpPr txBox="1"/>
          <p:nvPr/>
        </p:nvSpPr>
        <p:spPr>
          <a:xfrm>
            <a:off x="9780300" y="6457890"/>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7135CD5B-B827-D229-85FF-4826A7E283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D5E2522-CFAC-290F-3B10-307B80EABFDE}"/>
              </a:ext>
            </a:extLst>
          </p:cNvPr>
          <p:cNvSpPr txBox="1"/>
          <p:nvPr/>
        </p:nvSpPr>
        <p:spPr>
          <a:xfrm>
            <a:off x="84582" y="3030434"/>
            <a:ext cx="12107417" cy="1477328"/>
          </a:xfrm>
          <a:prstGeom prst="rect">
            <a:avLst/>
          </a:prstGeom>
          <a:noFill/>
        </p:spPr>
        <p:txBody>
          <a:bodyPr wrap="square">
            <a:spAutoFit/>
          </a:bodyPr>
          <a:lstStyle/>
          <a:p>
            <a:pPr algn="r" rtl="1"/>
            <a:r>
              <a:rPr lang="en-CA" dirty="0" err="1"/>
              <a:t>ما</a:t>
            </a:r>
            <a:r>
              <a:rPr lang="en-CA" dirty="0"/>
              <a:t> </a:t>
            </a:r>
            <a:r>
              <a:rPr lang="en-CA" dirty="0" err="1"/>
              <a:t>هو</a:t>
            </a:r>
            <a:r>
              <a:rPr lang="en-CA" dirty="0"/>
              <a:t> التحكم </a:t>
            </a:r>
            <a:r>
              <a:rPr lang="en-CA" dirty="0" err="1"/>
              <a:t>بالروبوت</a:t>
            </a:r>
            <a:r>
              <a:rPr lang="en-CA" dirty="0"/>
              <a:t>؟</a:t>
            </a:r>
          </a:p>
          <a:p>
            <a:pPr algn="r" rtl="1"/>
            <a:r>
              <a:rPr lang="en-CA" dirty="0" err="1"/>
              <a:t>تعريف</a:t>
            </a:r>
            <a:r>
              <a:rPr lang="en-CA" dirty="0"/>
              <a:t>:</a:t>
            </a:r>
          </a:p>
          <a:p>
            <a:pPr algn="r" rtl="1"/>
            <a:r>
              <a:rPr lang="en-CA" dirty="0" err="1"/>
              <a:t>يشير</a:t>
            </a:r>
            <a:r>
              <a:rPr lang="en-CA" dirty="0"/>
              <a:t> التحكم في </a:t>
            </a:r>
            <a:r>
              <a:rPr lang="en-CA" dirty="0" err="1"/>
              <a:t>الروبوت</a:t>
            </a:r>
            <a:r>
              <a:rPr lang="en-CA" dirty="0"/>
              <a:t> </a:t>
            </a:r>
            <a:r>
              <a:rPr lang="en-CA" dirty="0" err="1"/>
              <a:t>إلى</a:t>
            </a:r>
            <a:r>
              <a:rPr lang="en-CA" dirty="0"/>
              <a:t> </a:t>
            </a:r>
            <a:r>
              <a:rPr lang="en-CA" dirty="0" err="1"/>
              <a:t>الأساليب</a:t>
            </a:r>
            <a:r>
              <a:rPr lang="en-CA" dirty="0"/>
              <a:t> </a:t>
            </a:r>
            <a:r>
              <a:rPr lang="en-CA" dirty="0" err="1"/>
              <a:t>والخوارزميات</a:t>
            </a:r>
            <a:r>
              <a:rPr lang="en-CA" dirty="0"/>
              <a:t> </a:t>
            </a:r>
            <a:r>
              <a:rPr lang="en-CA" dirty="0" err="1"/>
              <a:t>المختلفة</a:t>
            </a:r>
            <a:r>
              <a:rPr lang="en-CA" dirty="0"/>
              <a:t> </a:t>
            </a:r>
            <a:r>
              <a:rPr lang="en-CA" dirty="0" err="1"/>
              <a:t>التي</a:t>
            </a:r>
            <a:r>
              <a:rPr lang="en-CA" dirty="0"/>
              <a:t> </a:t>
            </a:r>
            <a:r>
              <a:rPr lang="en-CA" dirty="0" err="1"/>
              <a:t>تمكن</a:t>
            </a:r>
            <a:r>
              <a:rPr lang="en-CA" dirty="0"/>
              <a:t> </a:t>
            </a:r>
            <a:r>
              <a:rPr lang="en-CA" dirty="0" err="1"/>
              <a:t>الروبوت</a:t>
            </a:r>
            <a:r>
              <a:rPr lang="en-CA" dirty="0"/>
              <a:t> </a:t>
            </a:r>
            <a:r>
              <a:rPr lang="en-CA" dirty="0" err="1"/>
              <a:t>من</a:t>
            </a:r>
            <a:r>
              <a:rPr lang="en-CA" dirty="0"/>
              <a:t> </a:t>
            </a:r>
            <a:r>
              <a:rPr lang="en-CA" dirty="0" err="1"/>
              <a:t>إدراك</a:t>
            </a:r>
            <a:r>
              <a:rPr lang="en-CA" dirty="0"/>
              <a:t> </a:t>
            </a:r>
            <a:r>
              <a:rPr lang="en-CA" dirty="0" err="1"/>
              <a:t>بيئته</a:t>
            </a:r>
            <a:r>
              <a:rPr lang="en-CA" dirty="0"/>
              <a:t> </a:t>
            </a:r>
            <a:r>
              <a:rPr lang="en-CA" dirty="0" err="1"/>
              <a:t>والتنقل</a:t>
            </a:r>
            <a:r>
              <a:rPr lang="en-CA" dirty="0"/>
              <a:t> </a:t>
            </a:r>
            <a:r>
              <a:rPr lang="en-CA" dirty="0" err="1"/>
              <a:t>فيها</a:t>
            </a:r>
            <a:r>
              <a:rPr lang="en-CA" dirty="0"/>
              <a:t> </a:t>
            </a:r>
            <a:r>
              <a:rPr lang="en-CA" dirty="0" err="1"/>
              <a:t>والتفاعل</a:t>
            </a:r>
            <a:r>
              <a:rPr lang="en-CA" dirty="0"/>
              <a:t> </a:t>
            </a:r>
            <a:r>
              <a:rPr lang="en-CA" dirty="0" err="1"/>
              <a:t>معها</a:t>
            </a:r>
            <a:r>
              <a:rPr lang="en-CA" dirty="0"/>
              <a:t>.</a:t>
            </a:r>
          </a:p>
          <a:p>
            <a:pPr algn="r" rtl="1"/>
            <a:r>
              <a:rPr lang="en-CA" dirty="0" err="1"/>
              <a:t>شرح</a:t>
            </a:r>
            <a:r>
              <a:rPr lang="en-CA" dirty="0"/>
              <a:t> </a:t>
            </a:r>
            <a:r>
              <a:rPr lang="en-CA" dirty="0" err="1"/>
              <a:t>مبسط</a:t>
            </a:r>
            <a:r>
              <a:rPr lang="en-CA" dirty="0"/>
              <a:t>:</a:t>
            </a:r>
          </a:p>
          <a:p>
            <a:pPr algn="r" rtl="1"/>
            <a:r>
              <a:rPr lang="en-CA" dirty="0" err="1"/>
              <a:t>فكر</a:t>
            </a:r>
            <a:r>
              <a:rPr lang="en-CA" dirty="0"/>
              <a:t> في </a:t>
            </a:r>
            <a:r>
              <a:rPr lang="en-CA" dirty="0" err="1"/>
              <a:t>الأمر</a:t>
            </a:r>
            <a:r>
              <a:rPr lang="en-CA" dirty="0"/>
              <a:t> </a:t>
            </a:r>
            <a:r>
              <a:rPr lang="en-CA" dirty="0" err="1"/>
              <a:t>على</a:t>
            </a:r>
            <a:r>
              <a:rPr lang="en-CA" dirty="0"/>
              <a:t> </a:t>
            </a:r>
            <a:r>
              <a:rPr lang="en-CA" dirty="0" err="1"/>
              <a:t>أنه</a:t>
            </a:r>
            <a:r>
              <a:rPr lang="en-CA" dirty="0"/>
              <a:t> </a:t>
            </a:r>
            <a:r>
              <a:rPr lang="en-CA" dirty="0" err="1"/>
              <a:t>تعليم</a:t>
            </a:r>
            <a:r>
              <a:rPr lang="en-CA" dirty="0"/>
              <a:t> </a:t>
            </a:r>
            <a:r>
              <a:rPr lang="en-CA" dirty="0" err="1"/>
              <a:t>الروبوت</a:t>
            </a:r>
            <a:r>
              <a:rPr lang="en-CA" dirty="0"/>
              <a:t> </a:t>
            </a:r>
            <a:r>
              <a:rPr lang="en-CA" dirty="0" err="1"/>
              <a:t>كيفية</a:t>
            </a:r>
            <a:r>
              <a:rPr lang="en-CA" dirty="0"/>
              <a:t> </a:t>
            </a:r>
            <a:r>
              <a:rPr lang="en-CA" dirty="0" err="1"/>
              <a:t>فهم</a:t>
            </a:r>
            <a:r>
              <a:rPr lang="en-CA" dirty="0"/>
              <a:t> </a:t>
            </a:r>
            <a:r>
              <a:rPr lang="en-CA" dirty="0" err="1"/>
              <a:t>العالم</a:t>
            </a:r>
            <a:r>
              <a:rPr lang="en-CA" dirty="0"/>
              <a:t> </a:t>
            </a:r>
            <a:r>
              <a:rPr lang="en-CA" dirty="0" err="1"/>
              <a:t>من</a:t>
            </a:r>
            <a:r>
              <a:rPr lang="en-CA" dirty="0"/>
              <a:t> </a:t>
            </a:r>
            <a:r>
              <a:rPr lang="en-CA" dirty="0" err="1"/>
              <a:t>حوله</a:t>
            </a:r>
            <a:r>
              <a:rPr lang="en-CA" dirty="0"/>
              <a:t> </a:t>
            </a:r>
            <a:r>
              <a:rPr lang="en-CA" dirty="0" err="1"/>
              <a:t>والاستجابة</a:t>
            </a:r>
            <a:r>
              <a:rPr lang="en-CA" dirty="0"/>
              <a:t> </a:t>
            </a:r>
            <a:r>
              <a:rPr lang="en-CA" dirty="0" err="1"/>
              <a:t>له</a:t>
            </a:r>
            <a:r>
              <a:rPr lang="en-CA" dirty="0"/>
              <a:t>.</a:t>
            </a:r>
          </a:p>
        </p:txBody>
      </p:sp>
      <p:pic>
        <p:nvPicPr>
          <p:cNvPr id="1028" name="Picture 4" descr="Frontiers | Legged robots for object manipulation: A review">
            <a:extLst>
              <a:ext uri="{FF2B5EF4-FFF2-40B4-BE49-F238E27FC236}">
                <a16:creationId xmlns:a16="http://schemas.microsoft.com/office/drawing/2014/main" id="{8DD94FE5-BE83-4361-EF0D-15119C582D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54" y="4032462"/>
            <a:ext cx="3728380" cy="27469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435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A0405C-9B8B-C8F4-133E-0C7B69780CD4}"/>
              </a:ext>
            </a:extLst>
          </p:cNvPr>
          <p:cNvSpPr txBox="1"/>
          <p:nvPr/>
        </p:nvSpPr>
        <p:spPr>
          <a:xfrm>
            <a:off x="9780300" y="6457890"/>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C6439EB1-1A1B-BD91-1241-62DD324FA8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44E27F1C-EE27-4B85-0614-7997690209C5}"/>
              </a:ext>
            </a:extLst>
          </p:cNvPr>
          <p:cNvSpPr txBox="1"/>
          <p:nvPr/>
        </p:nvSpPr>
        <p:spPr>
          <a:xfrm>
            <a:off x="0" y="431458"/>
            <a:ext cx="11784724" cy="2308324"/>
          </a:xfrm>
          <a:prstGeom prst="rect">
            <a:avLst/>
          </a:prstGeom>
          <a:noFill/>
        </p:spPr>
        <p:txBody>
          <a:bodyPr wrap="square">
            <a:spAutoFit/>
          </a:bodyPr>
          <a:lstStyle/>
          <a:p>
            <a:pPr algn="l"/>
            <a:r>
              <a:rPr lang="en-US" b="1" i="0" dirty="0">
                <a:solidFill>
                  <a:srgbClr val="374151"/>
                </a:solidFill>
                <a:effectLst/>
                <a:latin typeface="Söhne"/>
              </a:rPr>
              <a:t>2.Why is Robot Control Important?</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Key to Robot Performance:</a:t>
            </a:r>
          </a:p>
          <a:p>
            <a:pPr marL="1143000" lvl="2" indent="-228600" algn="l">
              <a:buFont typeface="+mj-lt"/>
              <a:buAutoNum type="arabicPeriod"/>
            </a:pPr>
            <a:r>
              <a:rPr lang="en-US" b="0" i="0" dirty="0">
                <a:solidFill>
                  <a:srgbClr val="374151"/>
                </a:solidFill>
                <a:effectLst/>
                <a:latin typeface="Söhne"/>
              </a:rPr>
              <a:t>Efficiency: Ensures that the robot can complete tasks quickly and accurately.</a:t>
            </a:r>
          </a:p>
          <a:p>
            <a:pPr marL="1143000" lvl="2" indent="-228600" algn="l">
              <a:buFont typeface="+mj-lt"/>
              <a:buAutoNum type="arabicPeriod"/>
            </a:pPr>
            <a:r>
              <a:rPr lang="en-US" b="0" i="0" dirty="0">
                <a:solidFill>
                  <a:srgbClr val="374151"/>
                </a:solidFill>
                <a:effectLst/>
                <a:latin typeface="Söhne"/>
              </a:rPr>
              <a:t>Safety: Critical for preventing accidents, especially when robots work near humans.</a:t>
            </a:r>
          </a:p>
          <a:p>
            <a:pPr marL="1143000" lvl="2" indent="-228600" algn="l">
              <a:buFont typeface="+mj-lt"/>
              <a:buAutoNum type="arabicPeriod"/>
            </a:pPr>
            <a:r>
              <a:rPr lang="en-US" b="0" i="0" dirty="0">
                <a:solidFill>
                  <a:srgbClr val="374151"/>
                </a:solidFill>
                <a:effectLst/>
                <a:latin typeface="Söhne"/>
              </a:rPr>
              <a:t>Functionality: Determines the range and quality of tasks a robot can perform.</a:t>
            </a:r>
          </a:p>
          <a:p>
            <a:pPr marL="742950" lvl="1" indent="-285750" algn="l">
              <a:buFont typeface="+mj-lt"/>
              <a:buAutoNum type="arabicPeriod"/>
            </a:pPr>
            <a:r>
              <a:rPr lang="en-US" b="0" i="0" dirty="0">
                <a:solidFill>
                  <a:srgbClr val="374151"/>
                </a:solidFill>
                <a:effectLst/>
                <a:latin typeface="Söhne"/>
              </a:rPr>
              <a:t>Everyday Examples:</a:t>
            </a:r>
          </a:p>
          <a:p>
            <a:pPr marL="1143000" lvl="2" indent="-228600" algn="l">
              <a:buFont typeface="+mj-lt"/>
              <a:buAutoNum type="arabicPeriod"/>
            </a:pPr>
            <a:r>
              <a:rPr lang="en-US" b="0" i="0" dirty="0">
                <a:solidFill>
                  <a:srgbClr val="374151"/>
                </a:solidFill>
                <a:effectLst/>
                <a:latin typeface="Söhne"/>
              </a:rPr>
              <a:t>A robot vacuum navigating around your house without bumping into furniture.</a:t>
            </a:r>
          </a:p>
          <a:p>
            <a:pPr marL="1143000" lvl="2" indent="-228600" algn="l">
              <a:buFont typeface="+mj-lt"/>
              <a:buAutoNum type="arabicPeriod"/>
            </a:pPr>
            <a:r>
              <a:rPr lang="en-US" b="0" i="0" dirty="0">
                <a:solidFill>
                  <a:srgbClr val="374151"/>
                </a:solidFill>
                <a:effectLst/>
                <a:latin typeface="Söhne"/>
              </a:rPr>
              <a:t>An industrial robot arm assembling parts with precision.</a:t>
            </a:r>
          </a:p>
        </p:txBody>
      </p:sp>
      <p:sp>
        <p:nvSpPr>
          <p:cNvPr id="8" name="TextBox 7">
            <a:extLst>
              <a:ext uri="{FF2B5EF4-FFF2-40B4-BE49-F238E27FC236}">
                <a16:creationId xmlns:a16="http://schemas.microsoft.com/office/drawing/2014/main" id="{389585BB-9A5D-23BC-0917-A4FDF6443DAA}"/>
              </a:ext>
            </a:extLst>
          </p:cNvPr>
          <p:cNvSpPr txBox="1"/>
          <p:nvPr/>
        </p:nvSpPr>
        <p:spPr>
          <a:xfrm>
            <a:off x="0" y="2893084"/>
            <a:ext cx="12088140" cy="2308324"/>
          </a:xfrm>
          <a:prstGeom prst="rect">
            <a:avLst/>
          </a:prstGeom>
          <a:noFill/>
        </p:spPr>
        <p:txBody>
          <a:bodyPr wrap="square">
            <a:spAutoFit/>
          </a:bodyPr>
          <a:lstStyle/>
          <a:p>
            <a:pPr algn="r" rtl="1"/>
            <a:r>
              <a:rPr lang="en-CA" dirty="0" err="1"/>
              <a:t>ما</a:t>
            </a:r>
            <a:r>
              <a:rPr lang="en-CA" dirty="0"/>
              <a:t> </a:t>
            </a:r>
            <a:r>
              <a:rPr lang="en-CA" dirty="0" err="1"/>
              <a:t>أهمية</a:t>
            </a:r>
            <a:r>
              <a:rPr lang="en-CA" dirty="0"/>
              <a:t> التحكم </a:t>
            </a:r>
            <a:r>
              <a:rPr lang="en-CA" dirty="0" err="1"/>
              <a:t>بالروبوت</a:t>
            </a:r>
            <a:r>
              <a:rPr lang="en-CA" dirty="0"/>
              <a:t>؟</a:t>
            </a:r>
          </a:p>
          <a:p>
            <a:pPr algn="r" rtl="1"/>
            <a:r>
              <a:rPr lang="en-CA" dirty="0" err="1"/>
              <a:t>مفتاح</a:t>
            </a:r>
            <a:r>
              <a:rPr lang="en-CA" dirty="0"/>
              <a:t> </a:t>
            </a:r>
            <a:r>
              <a:rPr lang="en-CA" dirty="0" err="1"/>
              <a:t>أداء</a:t>
            </a:r>
            <a:r>
              <a:rPr lang="en-CA" dirty="0"/>
              <a:t> </a:t>
            </a:r>
            <a:r>
              <a:rPr lang="en-CA" dirty="0" err="1"/>
              <a:t>الروبوت</a:t>
            </a:r>
            <a:r>
              <a:rPr lang="en-CA" dirty="0"/>
              <a:t>:</a:t>
            </a:r>
          </a:p>
          <a:p>
            <a:pPr lvl="1" algn="r" rtl="1"/>
            <a:r>
              <a:rPr lang="en-CA" dirty="0" err="1"/>
              <a:t>الكفاءة</a:t>
            </a:r>
            <a:r>
              <a:rPr lang="en-CA" dirty="0"/>
              <a:t>: </a:t>
            </a:r>
            <a:r>
              <a:rPr lang="en-CA" dirty="0" err="1"/>
              <a:t>تضمن</a:t>
            </a:r>
            <a:r>
              <a:rPr lang="en-CA" dirty="0"/>
              <a:t> </a:t>
            </a:r>
            <a:r>
              <a:rPr lang="en-CA" dirty="0" err="1"/>
              <a:t>قدرة</a:t>
            </a:r>
            <a:r>
              <a:rPr lang="en-CA" dirty="0"/>
              <a:t> </a:t>
            </a:r>
            <a:r>
              <a:rPr lang="en-CA" dirty="0" err="1"/>
              <a:t>الروبوت</a:t>
            </a:r>
            <a:r>
              <a:rPr lang="en-CA" dirty="0"/>
              <a:t> </a:t>
            </a:r>
            <a:r>
              <a:rPr lang="en-CA" dirty="0" err="1"/>
              <a:t>على</a:t>
            </a:r>
            <a:r>
              <a:rPr lang="en-CA" dirty="0"/>
              <a:t> </a:t>
            </a:r>
            <a:r>
              <a:rPr lang="en-CA" dirty="0" err="1"/>
              <a:t>إكمال</a:t>
            </a:r>
            <a:r>
              <a:rPr lang="en-CA" dirty="0"/>
              <a:t> </a:t>
            </a:r>
            <a:r>
              <a:rPr lang="en-CA" dirty="0" err="1"/>
              <a:t>المهام</a:t>
            </a:r>
            <a:r>
              <a:rPr lang="en-CA" dirty="0"/>
              <a:t> </a:t>
            </a:r>
            <a:r>
              <a:rPr lang="en-CA" dirty="0" err="1"/>
              <a:t>بسرعة</a:t>
            </a:r>
            <a:r>
              <a:rPr lang="en-CA" dirty="0"/>
              <a:t> </a:t>
            </a:r>
            <a:r>
              <a:rPr lang="en-CA" dirty="0" err="1"/>
              <a:t>ودقة</a:t>
            </a:r>
            <a:r>
              <a:rPr lang="en-CA" dirty="0"/>
              <a:t>.</a:t>
            </a:r>
          </a:p>
          <a:p>
            <a:pPr lvl="1" algn="r" rtl="1"/>
            <a:r>
              <a:rPr lang="en-CA" dirty="0" err="1"/>
              <a:t>السلامة</a:t>
            </a:r>
            <a:r>
              <a:rPr lang="en-CA" dirty="0"/>
              <a:t>: </a:t>
            </a:r>
            <a:r>
              <a:rPr lang="en-CA" dirty="0" err="1"/>
              <a:t>أمر</a:t>
            </a:r>
            <a:r>
              <a:rPr lang="en-CA" dirty="0"/>
              <a:t> </a:t>
            </a:r>
            <a:r>
              <a:rPr lang="en-CA" dirty="0" err="1"/>
              <a:t>بالغ</a:t>
            </a:r>
            <a:r>
              <a:rPr lang="en-CA" dirty="0"/>
              <a:t> </a:t>
            </a:r>
            <a:r>
              <a:rPr lang="en-CA" dirty="0" err="1"/>
              <a:t>الأهمية</a:t>
            </a:r>
            <a:r>
              <a:rPr lang="en-CA" dirty="0"/>
              <a:t> </a:t>
            </a:r>
            <a:r>
              <a:rPr lang="en-CA" dirty="0" err="1"/>
              <a:t>لمنع</a:t>
            </a:r>
            <a:r>
              <a:rPr lang="en-CA" dirty="0"/>
              <a:t> </a:t>
            </a:r>
            <a:r>
              <a:rPr lang="en-CA" dirty="0" err="1"/>
              <a:t>وقوع</a:t>
            </a:r>
            <a:r>
              <a:rPr lang="en-CA" dirty="0"/>
              <a:t> </a:t>
            </a:r>
            <a:r>
              <a:rPr lang="en-CA" dirty="0" err="1"/>
              <a:t>الحوادث</a:t>
            </a:r>
            <a:r>
              <a:rPr lang="en-CA" dirty="0"/>
              <a:t>، </a:t>
            </a:r>
            <a:r>
              <a:rPr lang="en-CA" dirty="0" err="1"/>
              <a:t>خاصة</a:t>
            </a:r>
            <a:r>
              <a:rPr lang="en-CA" dirty="0"/>
              <a:t> </a:t>
            </a:r>
            <a:r>
              <a:rPr lang="en-CA" dirty="0" err="1"/>
              <a:t>عندما</a:t>
            </a:r>
            <a:r>
              <a:rPr lang="en-CA" dirty="0"/>
              <a:t> </a:t>
            </a:r>
            <a:r>
              <a:rPr lang="en-CA" dirty="0" err="1"/>
              <a:t>تعمل</a:t>
            </a:r>
            <a:r>
              <a:rPr lang="en-CA" dirty="0"/>
              <a:t> </a:t>
            </a:r>
            <a:r>
              <a:rPr lang="en-CA" dirty="0" err="1"/>
              <a:t>الروبوتات</a:t>
            </a:r>
            <a:r>
              <a:rPr lang="en-CA" dirty="0"/>
              <a:t> </a:t>
            </a:r>
            <a:r>
              <a:rPr lang="en-CA" dirty="0" err="1"/>
              <a:t>بالقرب</a:t>
            </a:r>
            <a:r>
              <a:rPr lang="en-CA" dirty="0"/>
              <a:t> </a:t>
            </a:r>
            <a:r>
              <a:rPr lang="en-CA" dirty="0" err="1"/>
              <a:t>من</a:t>
            </a:r>
            <a:r>
              <a:rPr lang="en-CA" dirty="0"/>
              <a:t> </a:t>
            </a:r>
            <a:r>
              <a:rPr lang="en-CA" dirty="0" err="1"/>
              <a:t>البشر</a:t>
            </a:r>
            <a:r>
              <a:rPr lang="en-CA" dirty="0"/>
              <a:t>.</a:t>
            </a:r>
          </a:p>
          <a:p>
            <a:pPr lvl="1" algn="r" rtl="1"/>
            <a:r>
              <a:rPr lang="en-CA" dirty="0" err="1"/>
              <a:t>الوظيفة</a:t>
            </a:r>
            <a:r>
              <a:rPr lang="en-CA" dirty="0"/>
              <a:t>: </a:t>
            </a:r>
            <a:r>
              <a:rPr lang="en-CA" dirty="0" err="1"/>
              <a:t>تحدد</a:t>
            </a:r>
            <a:r>
              <a:rPr lang="en-CA" dirty="0"/>
              <a:t> </a:t>
            </a:r>
            <a:r>
              <a:rPr lang="en-CA" dirty="0" err="1"/>
              <a:t>نطاق</a:t>
            </a:r>
            <a:r>
              <a:rPr lang="en-CA" dirty="0"/>
              <a:t> </a:t>
            </a:r>
            <a:r>
              <a:rPr lang="en-CA" dirty="0" err="1"/>
              <a:t>ونوعية</a:t>
            </a:r>
            <a:r>
              <a:rPr lang="en-CA" dirty="0"/>
              <a:t> </a:t>
            </a:r>
            <a:r>
              <a:rPr lang="en-CA" dirty="0" err="1"/>
              <a:t>المهام</a:t>
            </a:r>
            <a:r>
              <a:rPr lang="en-CA" dirty="0"/>
              <a:t> </a:t>
            </a:r>
            <a:r>
              <a:rPr lang="en-CA" dirty="0" err="1"/>
              <a:t>التي</a:t>
            </a:r>
            <a:r>
              <a:rPr lang="en-CA" dirty="0"/>
              <a:t> </a:t>
            </a:r>
            <a:r>
              <a:rPr lang="en-CA" dirty="0" err="1"/>
              <a:t>يمكن</a:t>
            </a:r>
            <a:r>
              <a:rPr lang="en-CA" dirty="0"/>
              <a:t> </a:t>
            </a:r>
            <a:r>
              <a:rPr lang="en-CA" dirty="0" err="1"/>
              <a:t>للروبوت</a:t>
            </a:r>
            <a:r>
              <a:rPr lang="en-CA" dirty="0"/>
              <a:t> </a:t>
            </a:r>
            <a:r>
              <a:rPr lang="en-CA" dirty="0" err="1"/>
              <a:t>القيام</a:t>
            </a:r>
            <a:r>
              <a:rPr lang="en-CA" dirty="0"/>
              <a:t> </a:t>
            </a:r>
            <a:r>
              <a:rPr lang="en-CA" dirty="0" err="1"/>
              <a:t>بها</a:t>
            </a:r>
            <a:r>
              <a:rPr lang="en-CA" dirty="0"/>
              <a:t>.</a:t>
            </a:r>
          </a:p>
          <a:p>
            <a:pPr algn="r" rtl="1"/>
            <a:r>
              <a:rPr lang="en-CA" dirty="0" err="1"/>
              <a:t>أمثلة</a:t>
            </a:r>
            <a:r>
              <a:rPr lang="en-CA" dirty="0"/>
              <a:t> </a:t>
            </a:r>
            <a:r>
              <a:rPr lang="en-CA" dirty="0" err="1"/>
              <a:t>يومية</a:t>
            </a:r>
            <a:r>
              <a:rPr lang="en-CA" dirty="0"/>
              <a:t>:</a:t>
            </a:r>
          </a:p>
          <a:p>
            <a:pPr algn="r" rtl="1"/>
            <a:r>
              <a:rPr lang="en-CA" dirty="0" err="1"/>
              <a:t>مكنسة</a:t>
            </a:r>
            <a:r>
              <a:rPr lang="en-CA" dirty="0"/>
              <a:t> </a:t>
            </a:r>
            <a:r>
              <a:rPr lang="en-CA" dirty="0" err="1"/>
              <a:t>كهربائية</a:t>
            </a:r>
            <a:r>
              <a:rPr lang="en-CA" dirty="0"/>
              <a:t> </a:t>
            </a:r>
            <a:r>
              <a:rPr lang="en-CA" dirty="0" err="1"/>
              <a:t>روبوتية</a:t>
            </a:r>
            <a:r>
              <a:rPr lang="en-CA" dirty="0"/>
              <a:t> </a:t>
            </a:r>
            <a:r>
              <a:rPr lang="en-CA" dirty="0" err="1"/>
              <a:t>تتنقل</a:t>
            </a:r>
            <a:r>
              <a:rPr lang="en-CA" dirty="0"/>
              <a:t> في </a:t>
            </a:r>
            <a:r>
              <a:rPr lang="en-CA" dirty="0" err="1"/>
              <a:t>أرجاء</a:t>
            </a:r>
            <a:r>
              <a:rPr lang="en-CA" dirty="0"/>
              <a:t> </a:t>
            </a:r>
            <a:r>
              <a:rPr lang="en-CA" dirty="0" err="1"/>
              <a:t>منزلك</a:t>
            </a:r>
            <a:r>
              <a:rPr lang="en-CA" dirty="0"/>
              <a:t> </a:t>
            </a:r>
            <a:r>
              <a:rPr lang="en-CA" dirty="0" err="1"/>
              <a:t>دون</a:t>
            </a:r>
            <a:r>
              <a:rPr lang="en-CA" dirty="0"/>
              <a:t> </a:t>
            </a:r>
            <a:r>
              <a:rPr lang="en-CA" dirty="0" err="1"/>
              <a:t>الاصطدام</a:t>
            </a:r>
            <a:r>
              <a:rPr lang="en-CA" dirty="0"/>
              <a:t> </a:t>
            </a:r>
            <a:r>
              <a:rPr lang="en-CA" dirty="0" err="1"/>
              <a:t>بالأثاث</a:t>
            </a:r>
            <a:r>
              <a:rPr lang="en-CA" dirty="0"/>
              <a:t>.</a:t>
            </a:r>
          </a:p>
          <a:p>
            <a:pPr algn="r" rtl="1"/>
            <a:r>
              <a:rPr lang="en-CA" dirty="0" err="1"/>
              <a:t>ذراع</a:t>
            </a:r>
            <a:r>
              <a:rPr lang="en-CA" dirty="0"/>
              <a:t> </a:t>
            </a:r>
            <a:r>
              <a:rPr lang="en-CA" dirty="0" err="1"/>
              <a:t>روبوتية</a:t>
            </a:r>
            <a:r>
              <a:rPr lang="en-CA" dirty="0"/>
              <a:t> </a:t>
            </a:r>
            <a:r>
              <a:rPr lang="en-CA" dirty="0" err="1"/>
              <a:t>صناعية</a:t>
            </a:r>
            <a:r>
              <a:rPr lang="en-CA" dirty="0"/>
              <a:t> </a:t>
            </a:r>
            <a:r>
              <a:rPr lang="en-CA" dirty="0" err="1"/>
              <a:t>تقوم</a:t>
            </a:r>
            <a:r>
              <a:rPr lang="en-CA" dirty="0"/>
              <a:t> </a:t>
            </a:r>
            <a:r>
              <a:rPr lang="en-CA" dirty="0" err="1"/>
              <a:t>بتجميع</a:t>
            </a:r>
            <a:r>
              <a:rPr lang="en-CA" dirty="0"/>
              <a:t> </a:t>
            </a:r>
            <a:r>
              <a:rPr lang="en-CA" dirty="0" err="1"/>
              <a:t>الأجزاء</a:t>
            </a:r>
            <a:r>
              <a:rPr lang="en-CA" dirty="0"/>
              <a:t> </a:t>
            </a:r>
            <a:r>
              <a:rPr lang="en-CA" dirty="0" err="1"/>
              <a:t>بدقة</a:t>
            </a:r>
            <a:r>
              <a:rPr lang="en-CA" dirty="0"/>
              <a:t>.</a:t>
            </a:r>
          </a:p>
        </p:txBody>
      </p:sp>
      <p:pic>
        <p:nvPicPr>
          <p:cNvPr id="9" name="Picture 4" descr="The 11 Best Robot Vacuums of 2024, Tested and Reviewed">
            <a:extLst>
              <a:ext uri="{FF2B5EF4-FFF2-40B4-BE49-F238E27FC236}">
                <a16:creationId xmlns:a16="http://schemas.microsoft.com/office/drawing/2014/main" id="{F9962FA4-AA01-E609-2DB1-1A3035FABF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972" y="5274338"/>
            <a:ext cx="2254728" cy="150315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Assembly Line Robots: A Definitive Guide - EVS Robot">
            <a:extLst>
              <a:ext uri="{FF2B5EF4-FFF2-40B4-BE49-F238E27FC236}">
                <a16:creationId xmlns:a16="http://schemas.microsoft.com/office/drawing/2014/main" id="{607ED781-7D49-0C63-CB38-C4978A5CD6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9857" y="5314067"/>
            <a:ext cx="2612898" cy="14684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Surgical robots">
            <a:extLst>
              <a:ext uri="{FF2B5EF4-FFF2-40B4-BE49-F238E27FC236}">
                <a16:creationId xmlns:a16="http://schemas.microsoft.com/office/drawing/2014/main" id="{C0C5D823-6EBE-0278-BADD-FE4E5C39B8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0912" y="5314067"/>
            <a:ext cx="2254728" cy="1503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287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E6AEDF-9FE9-253C-5C78-BCEB88707103}"/>
              </a:ext>
            </a:extLst>
          </p:cNvPr>
          <p:cNvSpPr txBox="1"/>
          <p:nvPr/>
        </p:nvSpPr>
        <p:spPr>
          <a:xfrm>
            <a:off x="0" y="165259"/>
            <a:ext cx="11988546" cy="2308324"/>
          </a:xfrm>
          <a:prstGeom prst="rect">
            <a:avLst/>
          </a:prstGeom>
          <a:noFill/>
        </p:spPr>
        <p:txBody>
          <a:bodyPr wrap="square">
            <a:spAutoFit/>
          </a:bodyPr>
          <a:lstStyle/>
          <a:p>
            <a:pPr algn="l"/>
            <a:r>
              <a:rPr lang="en-US" b="1" i="0" dirty="0">
                <a:solidFill>
                  <a:srgbClr val="374151"/>
                </a:solidFill>
                <a:effectLst/>
                <a:latin typeface="Söhne"/>
              </a:rPr>
              <a:t>3.The Role of Control Systems in Robotics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Central to Robotic Applications:</a:t>
            </a:r>
          </a:p>
          <a:p>
            <a:pPr marL="1143000" lvl="2" indent="-228600" algn="l">
              <a:buFont typeface="+mj-lt"/>
              <a:buAutoNum type="arabicPeriod"/>
            </a:pPr>
            <a:r>
              <a:rPr lang="en-US" b="0" i="0" dirty="0">
                <a:solidFill>
                  <a:srgbClr val="374151"/>
                </a:solidFill>
                <a:effectLst/>
                <a:latin typeface="Söhne"/>
              </a:rPr>
              <a:t>Control systems act as the brain of a robot, making decisions based on the programming and sensors.</a:t>
            </a:r>
          </a:p>
          <a:p>
            <a:pPr marL="742950" lvl="1" indent="-285750" algn="l">
              <a:buFont typeface="+mj-lt"/>
              <a:buAutoNum type="arabicPeriod"/>
            </a:pPr>
            <a:r>
              <a:rPr lang="en-US" b="0" i="0" dirty="0">
                <a:solidFill>
                  <a:srgbClr val="374151"/>
                </a:solidFill>
                <a:effectLst/>
                <a:latin typeface="Söhne"/>
              </a:rPr>
              <a:t>Real-Life Implications:</a:t>
            </a:r>
          </a:p>
          <a:p>
            <a:pPr marL="1143000" lvl="2" indent="-228600" algn="l">
              <a:buFont typeface="+mj-lt"/>
              <a:buAutoNum type="arabicPeriod"/>
            </a:pPr>
            <a:r>
              <a:rPr lang="en-US" b="0" i="0" dirty="0">
                <a:solidFill>
                  <a:srgbClr val="374151"/>
                </a:solidFill>
                <a:effectLst/>
                <a:latin typeface="Söhne"/>
              </a:rPr>
              <a:t>From simple automated toys to complex machines in manufacturing and healthcare, control systems define how effectively a robot can operate.</a:t>
            </a:r>
          </a:p>
          <a:p>
            <a:pPr lvl="1" algn="l"/>
            <a:r>
              <a:rPr lang="en-US" b="0" i="0" dirty="0">
                <a:solidFill>
                  <a:srgbClr val="374151"/>
                </a:solidFill>
                <a:effectLst/>
                <a:latin typeface="Söhne"/>
              </a:rPr>
              <a:t>(Beginner's </a:t>
            </a:r>
            <a:r>
              <a:rPr lang="en-US" b="0" i="0" dirty="0" err="1">
                <a:solidFill>
                  <a:srgbClr val="374151"/>
                </a:solidFill>
                <a:effectLst/>
                <a:latin typeface="Söhne"/>
              </a:rPr>
              <a:t>Perspective:Similar</a:t>
            </a:r>
            <a:r>
              <a:rPr lang="en-US" b="0" i="0" dirty="0">
                <a:solidFill>
                  <a:srgbClr val="374151"/>
                </a:solidFill>
                <a:effectLst/>
                <a:latin typeface="Söhne"/>
              </a:rPr>
              <a:t> to how we use our senses and brain to decide how to move and act, robots use control systems to guide their actions.)</a:t>
            </a:r>
          </a:p>
        </p:txBody>
      </p:sp>
      <p:pic>
        <p:nvPicPr>
          <p:cNvPr id="10244" name="Picture 4" descr="Robotics | Free Full-Text | Robotics: Five Senses plus One—An Overview">
            <a:extLst>
              <a:ext uri="{FF2B5EF4-FFF2-40B4-BE49-F238E27FC236}">
                <a16:creationId xmlns:a16="http://schemas.microsoft.com/office/drawing/2014/main" id="{C5497410-52E1-0DCE-EFD1-02A6E8B5F0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65480"/>
            <a:ext cx="5962586" cy="35925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7C057A4-A273-732F-EC75-1C9A83EC20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940A4CC6-43E8-358D-3256-04C42289067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10193" y="-89983"/>
            <a:ext cx="1761726" cy="822605"/>
          </a:xfrm>
          <a:prstGeom prst="rect">
            <a:avLst/>
          </a:prstGeom>
        </p:spPr>
      </p:pic>
      <p:sp>
        <p:nvSpPr>
          <p:cNvPr id="6" name="TextBox 5">
            <a:extLst>
              <a:ext uri="{FF2B5EF4-FFF2-40B4-BE49-F238E27FC236}">
                <a16:creationId xmlns:a16="http://schemas.microsoft.com/office/drawing/2014/main" id="{F2B9D1F9-968F-38FA-F67B-F5D2441B47F7}"/>
              </a:ext>
            </a:extLst>
          </p:cNvPr>
          <p:cNvSpPr txBox="1"/>
          <p:nvPr/>
        </p:nvSpPr>
        <p:spPr>
          <a:xfrm>
            <a:off x="5817476" y="2600870"/>
            <a:ext cx="6374524" cy="2885530"/>
          </a:xfrm>
          <a:prstGeom prst="rect">
            <a:avLst/>
          </a:prstGeom>
          <a:noFill/>
        </p:spPr>
        <p:txBody>
          <a:bodyPr wrap="square">
            <a:spAutoFit/>
          </a:bodyPr>
          <a:lstStyle/>
          <a:p>
            <a:pPr algn="r" rtl="1"/>
            <a:r>
              <a:rPr lang="en-CA" dirty="0"/>
              <a:t>دور أنظمة التحكم في </a:t>
            </a:r>
            <a:r>
              <a:rPr lang="en-CA" dirty="0" err="1"/>
              <a:t>الروبوتات</a:t>
            </a:r>
            <a:endParaRPr lang="en-CA" dirty="0"/>
          </a:p>
          <a:p>
            <a:pPr algn="r" rtl="1"/>
            <a:r>
              <a:rPr lang="en-CA" dirty="0" err="1"/>
              <a:t>المركزية</a:t>
            </a:r>
            <a:r>
              <a:rPr lang="en-CA" dirty="0"/>
              <a:t> للتطبيقات </a:t>
            </a:r>
            <a:r>
              <a:rPr lang="en-CA" dirty="0" err="1"/>
              <a:t>الروبوتية</a:t>
            </a:r>
            <a:r>
              <a:rPr lang="en-CA" dirty="0"/>
              <a:t>:</a:t>
            </a:r>
          </a:p>
          <a:p>
            <a:pPr algn="r" rtl="1"/>
            <a:r>
              <a:rPr lang="en-CA" dirty="0" err="1"/>
              <a:t>تعمل</a:t>
            </a:r>
            <a:r>
              <a:rPr lang="en-CA" dirty="0"/>
              <a:t> أنظمة التحكم </a:t>
            </a:r>
            <a:r>
              <a:rPr lang="en-CA" dirty="0" err="1"/>
              <a:t>بمثابة</a:t>
            </a:r>
            <a:r>
              <a:rPr lang="en-CA" dirty="0"/>
              <a:t> </a:t>
            </a:r>
            <a:r>
              <a:rPr lang="en-CA" dirty="0" err="1"/>
              <a:t>عقل</a:t>
            </a:r>
            <a:r>
              <a:rPr lang="en-CA" dirty="0"/>
              <a:t> </a:t>
            </a:r>
            <a:r>
              <a:rPr lang="en-CA" dirty="0" err="1"/>
              <a:t>الروبوت</a:t>
            </a:r>
            <a:r>
              <a:rPr lang="en-CA" dirty="0"/>
              <a:t>، </a:t>
            </a:r>
            <a:r>
              <a:rPr lang="en-CA" dirty="0" err="1"/>
              <a:t>حيث</a:t>
            </a:r>
            <a:r>
              <a:rPr lang="en-CA" dirty="0"/>
              <a:t> </a:t>
            </a:r>
            <a:r>
              <a:rPr lang="en-CA" dirty="0" err="1"/>
              <a:t>تتخذ</a:t>
            </a:r>
            <a:r>
              <a:rPr lang="en-CA" dirty="0"/>
              <a:t> </a:t>
            </a:r>
            <a:r>
              <a:rPr lang="en-CA" dirty="0" err="1"/>
              <a:t>القرارات</a:t>
            </a:r>
            <a:r>
              <a:rPr lang="en-CA" dirty="0"/>
              <a:t> </a:t>
            </a:r>
            <a:r>
              <a:rPr lang="en-CA" dirty="0" err="1"/>
              <a:t>بناءً</a:t>
            </a:r>
            <a:r>
              <a:rPr lang="en-CA" dirty="0"/>
              <a:t> </a:t>
            </a:r>
            <a:r>
              <a:rPr lang="en-CA" dirty="0" err="1"/>
              <a:t>على</a:t>
            </a:r>
            <a:r>
              <a:rPr lang="en-CA" dirty="0"/>
              <a:t> </a:t>
            </a:r>
            <a:r>
              <a:rPr lang="en-CA" dirty="0" err="1"/>
              <a:t>البرمجة</a:t>
            </a:r>
            <a:r>
              <a:rPr lang="en-CA" dirty="0"/>
              <a:t> </a:t>
            </a:r>
            <a:r>
              <a:rPr lang="en-CA" dirty="0" err="1"/>
              <a:t>وأجهزة</a:t>
            </a:r>
            <a:r>
              <a:rPr lang="en-CA" dirty="0"/>
              <a:t> </a:t>
            </a:r>
            <a:r>
              <a:rPr lang="en-CA" dirty="0" err="1"/>
              <a:t>الاستشعار</a:t>
            </a:r>
            <a:r>
              <a:rPr lang="en-CA" dirty="0"/>
              <a:t>.</a:t>
            </a:r>
          </a:p>
          <a:p>
            <a:pPr algn="r" rtl="1"/>
            <a:r>
              <a:rPr lang="en-CA" dirty="0" err="1"/>
              <a:t>آثار</a:t>
            </a:r>
            <a:r>
              <a:rPr lang="en-CA" dirty="0"/>
              <a:t> </a:t>
            </a:r>
            <a:r>
              <a:rPr lang="en-CA" dirty="0" err="1"/>
              <a:t>الحياة</a:t>
            </a:r>
            <a:r>
              <a:rPr lang="en-CA" dirty="0"/>
              <a:t> </a:t>
            </a:r>
            <a:r>
              <a:rPr lang="en-CA" dirty="0" err="1"/>
              <a:t>الحقيقية</a:t>
            </a:r>
            <a:r>
              <a:rPr lang="en-CA" dirty="0"/>
              <a:t>:</a:t>
            </a:r>
          </a:p>
          <a:p>
            <a:pPr algn="r" rtl="1"/>
            <a:r>
              <a:rPr lang="en-CA" dirty="0" err="1"/>
              <a:t>من</a:t>
            </a:r>
            <a:r>
              <a:rPr lang="en-CA" dirty="0"/>
              <a:t> </a:t>
            </a:r>
            <a:r>
              <a:rPr lang="en-CA" dirty="0" err="1"/>
              <a:t>الألعاب</a:t>
            </a:r>
            <a:r>
              <a:rPr lang="en-CA" dirty="0"/>
              <a:t> </a:t>
            </a:r>
            <a:r>
              <a:rPr lang="en-CA" dirty="0" err="1"/>
              <a:t>الآلية</a:t>
            </a:r>
            <a:r>
              <a:rPr lang="en-CA" dirty="0"/>
              <a:t> </a:t>
            </a:r>
            <a:r>
              <a:rPr lang="en-CA" dirty="0" err="1"/>
              <a:t>البسيطة</a:t>
            </a:r>
            <a:r>
              <a:rPr lang="en-CA" dirty="0"/>
              <a:t> </a:t>
            </a:r>
            <a:r>
              <a:rPr lang="en-CA" dirty="0" err="1"/>
              <a:t>إلى</a:t>
            </a:r>
            <a:r>
              <a:rPr lang="en-CA" dirty="0"/>
              <a:t> </a:t>
            </a:r>
            <a:r>
              <a:rPr lang="en-CA" dirty="0" err="1"/>
              <a:t>الآلات</a:t>
            </a:r>
            <a:r>
              <a:rPr lang="en-CA" dirty="0"/>
              <a:t> </a:t>
            </a:r>
            <a:r>
              <a:rPr lang="en-CA" dirty="0" err="1"/>
              <a:t>المعقدة</a:t>
            </a:r>
            <a:r>
              <a:rPr lang="en-CA" dirty="0"/>
              <a:t> في </a:t>
            </a:r>
            <a:r>
              <a:rPr lang="en-CA" dirty="0" err="1"/>
              <a:t>التصنيع</a:t>
            </a:r>
            <a:r>
              <a:rPr lang="en-CA" dirty="0"/>
              <a:t> </a:t>
            </a:r>
            <a:r>
              <a:rPr lang="en-CA" dirty="0" err="1"/>
              <a:t>والرعاية</a:t>
            </a:r>
            <a:r>
              <a:rPr lang="en-CA" dirty="0"/>
              <a:t> </a:t>
            </a:r>
            <a:r>
              <a:rPr lang="en-CA" dirty="0" err="1"/>
              <a:t>الصحية</a:t>
            </a:r>
            <a:r>
              <a:rPr lang="en-CA" dirty="0"/>
              <a:t>، </a:t>
            </a:r>
            <a:r>
              <a:rPr lang="en-CA" dirty="0" err="1"/>
              <a:t>تحدد</a:t>
            </a:r>
            <a:r>
              <a:rPr lang="en-CA" dirty="0"/>
              <a:t> أنظمة التحكم </a:t>
            </a:r>
            <a:r>
              <a:rPr lang="en-CA" dirty="0" err="1"/>
              <a:t>مدى</a:t>
            </a:r>
            <a:r>
              <a:rPr lang="en-CA" dirty="0"/>
              <a:t> </a:t>
            </a:r>
            <a:r>
              <a:rPr lang="en-CA" dirty="0" err="1"/>
              <a:t>فعالية</a:t>
            </a:r>
            <a:r>
              <a:rPr lang="en-CA" dirty="0"/>
              <a:t> </a:t>
            </a:r>
            <a:r>
              <a:rPr lang="en-CA" dirty="0" err="1"/>
              <a:t>الروبوت</a:t>
            </a:r>
            <a:r>
              <a:rPr lang="en-CA" dirty="0"/>
              <a:t> في </a:t>
            </a:r>
            <a:r>
              <a:rPr lang="en-CA" dirty="0" err="1"/>
              <a:t>العمل</a:t>
            </a:r>
            <a:r>
              <a:rPr lang="en-CA" dirty="0"/>
              <a:t>.</a:t>
            </a:r>
          </a:p>
          <a:p>
            <a:pPr algn="r" rtl="1"/>
            <a:r>
              <a:rPr lang="en-CA" dirty="0" err="1"/>
              <a:t>منظور</a:t>
            </a:r>
            <a:r>
              <a:rPr lang="en-CA" dirty="0"/>
              <a:t> </a:t>
            </a:r>
            <a:r>
              <a:rPr lang="en-CA" dirty="0" err="1"/>
              <a:t>المبتدئين</a:t>
            </a:r>
            <a:r>
              <a:rPr lang="en-CA" dirty="0"/>
              <a:t>:</a:t>
            </a:r>
          </a:p>
          <a:p>
            <a:pPr algn="r" rtl="1"/>
            <a:r>
              <a:rPr lang="en-CA" dirty="0" err="1"/>
              <a:t>على</a:t>
            </a:r>
            <a:r>
              <a:rPr lang="en-CA" dirty="0"/>
              <a:t> </a:t>
            </a:r>
            <a:r>
              <a:rPr lang="en-CA" dirty="0" err="1"/>
              <a:t>غرار</a:t>
            </a:r>
            <a:r>
              <a:rPr lang="en-CA" dirty="0"/>
              <a:t> </a:t>
            </a:r>
            <a:r>
              <a:rPr lang="en-CA" dirty="0" err="1"/>
              <a:t>الطريقة</a:t>
            </a:r>
            <a:r>
              <a:rPr lang="en-CA" dirty="0"/>
              <a:t> </a:t>
            </a:r>
            <a:r>
              <a:rPr lang="en-CA" dirty="0" err="1"/>
              <a:t>التي</a:t>
            </a:r>
            <a:r>
              <a:rPr lang="en-CA" dirty="0"/>
              <a:t> </a:t>
            </a:r>
            <a:r>
              <a:rPr lang="en-CA" dirty="0" err="1"/>
              <a:t>نستخدم</a:t>
            </a:r>
            <a:r>
              <a:rPr lang="en-CA" dirty="0"/>
              <a:t> </a:t>
            </a:r>
            <a:r>
              <a:rPr lang="en-CA" dirty="0" err="1"/>
              <a:t>بها</a:t>
            </a:r>
            <a:r>
              <a:rPr lang="en-CA" dirty="0"/>
              <a:t> </a:t>
            </a:r>
            <a:r>
              <a:rPr lang="en-CA" dirty="0" err="1"/>
              <a:t>حواسنا</a:t>
            </a:r>
            <a:r>
              <a:rPr lang="en-CA" dirty="0"/>
              <a:t> </a:t>
            </a:r>
            <a:r>
              <a:rPr lang="en-CA" dirty="0" err="1"/>
              <a:t>وعقولنا</a:t>
            </a:r>
            <a:r>
              <a:rPr lang="en-CA" dirty="0"/>
              <a:t> </a:t>
            </a:r>
            <a:r>
              <a:rPr lang="en-CA" dirty="0" err="1"/>
              <a:t>لتحديد</a:t>
            </a:r>
            <a:r>
              <a:rPr lang="en-CA" dirty="0"/>
              <a:t> </a:t>
            </a:r>
            <a:r>
              <a:rPr lang="en-CA" dirty="0" err="1"/>
              <a:t>كيفية</a:t>
            </a:r>
            <a:r>
              <a:rPr lang="en-CA" dirty="0"/>
              <a:t> </a:t>
            </a:r>
            <a:r>
              <a:rPr lang="en-CA" dirty="0" err="1"/>
              <a:t>التحرك</a:t>
            </a:r>
            <a:r>
              <a:rPr lang="en-CA" dirty="0"/>
              <a:t> </a:t>
            </a:r>
            <a:r>
              <a:rPr lang="en-CA" dirty="0" err="1"/>
              <a:t>والتصرف</a:t>
            </a:r>
            <a:r>
              <a:rPr lang="en-CA" dirty="0"/>
              <a:t>، </a:t>
            </a:r>
            <a:r>
              <a:rPr lang="en-CA" dirty="0" err="1"/>
              <a:t>تستخدم</a:t>
            </a:r>
            <a:r>
              <a:rPr lang="en-CA" dirty="0"/>
              <a:t> </a:t>
            </a:r>
            <a:r>
              <a:rPr lang="en-CA" dirty="0" err="1"/>
              <a:t>الروبوتات</a:t>
            </a:r>
            <a:r>
              <a:rPr lang="en-CA" dirty="0"/>
              <a:t> أنظمة التحكم </a:t>
            </a:r>
            <a:r>
              <a:rPr lang="en-CA" dirty="0" err="1"/>
              <a:t>لتوجيه</a:t>
            </a:r>
            <a:r>
              <a:rPr lang="en-CA" dirty="0"/>
              <a:t> </a:t>
            </a:r>
            <a:r>
              <a:rPr lang="en-CA" dirty="0" err="1"/>
              <a:t>أفعالها</a:t>
            </a:r>
            <a:r>
              <a:rPr lang="en-CA" dirty="0"/>
              <a:t>.</a:t>
            </a:r>
          </a:p>
        </p:txBody>
      </p:sp>
    </p:spTree>
    <p:extLst>
      <p:ext uri="{BB962C8B-B14F-4D97-AF65-F5344CB8AC3E}">
        <p14:creationId xmlns:p14="http://schemas.microsoft.com/office/powerpoint/2010/main" val="1499402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C9E6AD-DC5C-E0E0-BD21-757B7E3D974C}"/>
              </a:ext>
            </a:extLst>
          </p:cNvPr>
          <p:cNvSpPr txBox="1"/>
          <p:nvPr/>
        </p:nvSpPr>
        <p:spPr>
          <a:xfrm>
            <a:off x="66293" y="80510"/>
            <a:ext cx="3993327" cy="400110"/>
          </a:xfrm>
          <a:prstGeom prst="rect">
            <a:avLst/>
          </a:prstGeom>
          <a:noFill/>
        </p:spPr>
        <p:txBody>
          <a:bodyPr wrap="square">
            <a:spAutoFit/>
          </a:bodyPr>
          <a:lstStyle/>
          <a:p>
            <a:pPr algn="l"/>
            <a:r>
              <a:rPr lang="en-US" sz="2000" b="1" i="0" dirty="0">
                <a:effectLst/>
                <a:latin typeface="Söhne"/>
              </a:rPr>
              <a:t>Basic Concepts in Robot Control</a:t>
            </a:r>
          </a:p>
        </p:txBody>
      </p:sp>
      <p:sp>
        <p:nvSpPr>
          <p:cNvPr id="5" name="TextBox 4">
            <a:extLst>
              <a:ext uri="{FF2B5EF4-FFF2-40B4-BE49-F238E27FC236}">
                <a16:creationId xmlns:a16="http://schemas.microsoft.com/office/drawing/2014/main" id="{812672C2-CAF2-94E1-8631-155F3A3670BB}"/>
              </a:ext>
            </a:extLst>
          </p:cNvPr>
          <p:cNvSpPr txBox="1"/>
          <p:nvPr/>
        </p:nvSpPr>
        <p:spPr>
          <a:xfrm>
            <a:off x="0" y="601718"/>
            <a:ext cx="4672584" cy="369332"/>
          </a:xfrm>
          <a:prstGeom prst="rect">
            <a:avLst/>
          </a:prstGeom>
          <a:noFill/>
        </p:spPr>
        <p:txBody>
          <a:bodyPr wrap="square">
            <a:spAutoFit/>
          </a:bodyPr>
          <a:lstStyle/>
          <a:p>
            <a:r>
              <a:rPr lang="en-US" b="0" i="0" dirty="0">
                <a:solidFill>
                  <a:srgbClr val="374151"/>
                </a:solidFill>
                <a:effectLst/>
                <a:latin typeface="Söhne"/>
              </a:rPr>
              <a:t>Objective: Core Concepts in Robotic Movement</a:t>
            </a:r>
            <a:endParaRPr lang="en-CA" dirty="0"/>
          </a:p>
        </p:txBody>
      </p:sp>
      <p:sp>
        <p:nvSpPr>
          <p:cNvPr id="7" name="TextBox 6">
            <a:extLst>
              <a:ext uri="{FF2B5EF4-FFF2-40B4-BE49-F238E27FC236}">
                <a16:creationId xmlns:a16="http://schemas.microsoft.com/office/drawing/2014/main" id="{C9700306-4F35-7820-390C-5975B5153243}"/>
              </a:ext>
            </a:extLst>
          </p:cNvPr>
          <p:cNvSpPr txBox="1"/>
          <p:nvPr/>
        </p:nvSpPr>
        <p:spPr>
          <a:xfrm>
            <a:off x="-32004" y="1232190"/>
            <a:ext cx="12224004" cy="2862322"/>
          </a:xfrm>
          <a:prstGeom prst="rect">
            <a:avLst/>
          </a:prstGeom>
          <a:noFill/>
        </p:spPr>
        <p:txBody>
          <a:bodyPr wrap="square">
            <a:spAutoFit/>
          </a:bodyPr>
          <a:lstStyle/>
          <a:p>
            <a:pPr algn="l"/>
            <a:r>
              <a:rPr lang="en-US" b="1" i="0" dirty="0">
                <a:solidFill>
                  <a:srgbClr val="374151"/>
                </a:solidFill>
                <a:effectLst/>
                <a:latin typeface="Söhne"/>
              </a:rPr>
              <a:t>Kinematics</a:t>
            </a:r>
            <a:r>
              <a:rPr lang="en-US" b="0" i="0" dirty="0">
                <a:solidFill>
                  <a:srgbClr val="374151"/>
                </a:solidFill>
                <a:effectLst/>
                <a:latin typeface="Söhne"/>
              </a:rPr>
              <a:t>:</a:t>
            </a:r>
            <a:r>
              <a:rPr lang="ar-SA" b="0" i="0" dirty="0">
                <a:solidFill>
                  <a:srgbClr val="374151"/>
                </a:solidFill>
                <a:effectLst/>
                <a:latin typeface="Söhne"/>
              </a:rPr>
              <a:t>علم الحركة</a:t>
            </a:r>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Kinematics in robotics refers to the study of the motion of robots </a:t>
            </a:r>
            <a:r>
              <a:rPr lang="en-US" b="1" i="0" u="sng" dirty="0">
                <a:solidFill>
                  <a:srgbClr val="374151"/>
                </a:solidFill>
                <a:effectLst/>
                <a:latin typeface="Söhne"/>
              </a:rPr>
              <a:t>without</a:t>
            </a:r>
            <a:r>
              <a:rPr lang="en-US" b="0" i="0" dirty="0">
                <a:solidFill>
                  <a:srgbClr val="374151"/>
                </a:solidFill>
                <a:effectLst/>
                <a:latin typeface="Söhne"/>
              </a:rPr>
              <a:t> considering the forces that cause this motion.</a:t>
            </a:r>
          </a:p>
          <a:p>
            <a:pPr marL="742950" lvl="1" indent="-285750" algn="l">
              <a:buFont typeface="Arial" panose="020B0604020202020204" pitchFamily="34" charset="0"/>
              <a:buChar char="•"/>
            </a:pPr>
            <a:r>
              <a:rPr lang="en-US" b="0" i="0" dirty="0">
                <a:solidFill>
                  <a:srgbClr val="374151"/>
                </a:solidFill>
                <a:effectLst/>
                <a:latin typeface="Söhne"/>
              </a:rPr>
              <a:t>It involves understanding how a robot moves from one point to another.</a:t>
            </a:r>
          </a:p>
          <a:p>
            <a:pPr algn="l">
              <a:buFont typeface="Arial" panose="020B0604020202020204" pitchFamily="34" charset="0"/>
              <a:buChar char="•"/>
            </a:pPr>
            <a:r>
              <a:rPr lang="en-US" b="1" i="0" dirty="0">
                <a:solidFill>
                  <a:srgbClr val="374151"/>
                </a:solidFill>
                <a:effectLst/>
                <a:latin typeface="Söhne"/>
              </a:rPr>
              <a:t>Simplified Explanation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Imagine a robot arm that needs to reach a specific spot – kinematics helps us calculate the path and angles needed to get there.</a:t>
            </a:r>
          </a:p>
          <a:p>
            <a:pPr algn="l">
              <a:buFont typeface="Arial" panose="020B0604020202020204" pitchFamily="34" charset="0"/>
              <a:buChar char="•"/>
            </a:pPr>
            <a:r>
              <a:rPr lang="en-US" b="1" i="0" dirty="0">
                <a:solidFill>
                  <a:srgbClr val="374151"/>
                </a:solidFill>
                <a:effectLst/>
                <a:latin typeface="Söhne"/>
              </a:rPr>
              <a:t>Example</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Calculating the position of a robotic arm in a factory assembly line to ensure it reaches the right spot to pick up or place items.</a:t>
            </a:r>
          </a:p>
        </p:txBody>
      </p:sp>
      <p:sp>
        <p:nvSpPr>
          <p:cNvPr id="2" name="TextBox 1">
            <a:extLst>
              <a:ext uri="{FF2B5EF4-FFF2-40B4-BE49-F238E27FC236}">
                <a16:creationId xmlns:a16="http://schemas.microsoft.com/office/drawing/2014/main" id="{BFFE04E7-AAD7-7C0B-84D0-1959BAF2DD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CCD2DC7D-929F-011D-8D7B-F5C7A80118A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162FD0E-D739-22EE-E94A-75593D92D1F9}"/>
              </a:ext>
            </a:extLst>
          </p:cNvPr>
          <p:cNvSpPr txBox="1"/>
          <p:nvPr/>
        </p:nvSpPr>
        <p:spPr>
          <a:xfrm>
            <a:off x="0" y="3798499"/>
            <a:ext cx="12192000" cy="2308324"/>
          </a:xfrm>
          <a:prstGeom prst="rect">
            <a:avLst/>
          </a:prstGeom>
          <a:noFill/>
        </p:spPr>
        <p:txBody>
          <a:bodyPr wrap="square">
            <a:spAutoFit/>
          </a:bodyPr>
          <a:lstStyle/>
          <a:p>
            <a:pPr algn="r" rtl="1"/>
            <a:r>
              <a:rPr lang="en-CA" dirty="0" err="1"/>
              <a:t>الحركية</a:t>
            </a:r>
            <a:r>
              <a:rPr lang="en-CA" dirty="0"/>
              <a:t>: </a:t>
            </a:r>
            <a:r>
              <a:rPr lang="en-CA" dirty="0" err="1"/>
              <a:t>علم</a:t>
            </a:r>
            <a:r>
              <a:rPr lang="en-CA" dirty="0"/>
              <a:t> </a:t>
            </a:r>
            <a:r>
              <a:rPr lang="en-CA" dirty="0" err="1"/>
              <a:t>الحركة</a:t>
            </a:r>
            <a:endParaRPr lang="en-CA" dirty="0"/>
          </a:p>
          <a:p>
            <a:pPr algn="r" rtl="1"/>
            <a:r>
              <a:rPr lang="en-CA" dirty="0" err="1"/>
              <a:t>تعريف</a:t>
            </a:r>
            <a:r>
              <a:rPr lang="en-CA" dirty="0"/>
              <a:t>:</a:t>
            </a:r>
          </a:p>
          <a:p>
            <a:pPr algn="r" rtl="1"/>
            <a:r>
              <a:rPr lang="en-CA" dirty="0" err="1"/>
              <a:t>تشير</a:t>
            </a:r>
            <a:r>
              <a:rPr lang="en-CA" dirty="0"/>
              <a:t> </a:t>
            </a:r>
            <a:r>
              <a:rPr lang="en-CA" dirty="0" err="1"/>
              <a:t>علم</a:t>
            </a:r>
            <a:r>
              <a:rPr lang="en-CA" dirty="0"/>
              <a:t> </a:t>
            </a:r>
            <a:r>
              <a:rPr lang="en-CA" dirty="0" err="1"/>
              <a:t>الحركة</a:t>
            </a:r>
            <a:r>
              <a:rPr lang="en-CA" dirty="0"/>
              <a:t> في </a:t>
            </a:r>
            <a:r>
              <a:rPr lang="en-CA" dirty="0" err="1"/>
              <a:t>علم</a:t>
            </a:r>
            <a:r>
              <a:rPr lang="en-CA" dirty="0"/>
              <a:t> </a:t>
            </a:r>
            <a:r>
              <a:rPr lang="en-CA" dirty="0" err="1"/>
              <a:t>الروبوتات</a:t>
            </a:r>
            <a:r>
              <a:rPr lang="en-CA" dirty="0"/>
              <a:t> </a:t>
            </a:r>
            <a:r>
              <a:rPr lang="en-CA" dirty="0" err="1"/>
              <a:t>إلى</a:t>
            </a:r>
            <a:r>
              <a:rPr lang="en-CA" dirty="0"/>
              <a:t> </a:t>
            </a:r>
            <a:r>
              <a:rPr lang="en-CA" dirty="0" err="1"/>
              <a:t>دراسة</a:t>
            </a:r>
            <a:r>
              <a:rPr lang="en-CA" dirty="0"/>
              <a:t> </a:t>
            </a:r>
            <a:r>
              <a:rPr lang="en-CA" dirty="0" err="1"/>
              <a:t>حركة</a:t>
            </a:r>
            <a:r>
              <a:rPr lang="en-CA" dirty="0"/>
              <a:t> </a:t>
            </a:r>
            <a:r>
              <a:rPr lang="en-CA" dirty="0" err="1"/>
              <a:t>الروبوتات</a:t>
            </a:r>
            <a:r>
              <a:rPr lang="en-CA" dirty="0"/>
              <a:t> </a:t>
            </a:r>
            <a:r>
              <a:rPr lang="en-CA" dirty="0" err="1"/>
              <a:t>دون</a:t>
            </a:r>
            <a:r>
              <a:rPr lang="en-CA" dirty="0"/>
              <a:t> </a:t>
            </a:r>
            <a:r>
              <a:rPr lang="en-CA" dirty="0" err="1"/>
              <a:t>النظر</a:t>
            </a:r>
            <a:r>
              <a:rPr lang="en-CA" dirty="0"/>
              <a:t> </a:t>
            </a:r>
            <a:r>
              <a:rPr lang="en-CA" dirty="0" err="1"/>
              <a:t>إلى</a:t>
            </a:r>
            <a:r>
              <a:rPr lang="en-CA" dirty="0"/>
              <a:t> </a:t>
            </a:r>
            <a:r>
              <a:rPr lang="en-CA" dirty="0" err="1"/>
              <a:t>القوى</a:t>
            </a:r>
            <a:r>
              <a:rPr lang="en-CA" dirty="0"/>
              <a:t> </a:t>
            </a:r>
            <a:r>
              <a:rPr lang="en-CA" dirty="0" err="1"/>
              <a:t>المسببة</a:t>
            </a:r>
            <a:r>
              <a:rPr lang="en-CA" dirty="0"/>
              <a:t> </a:t>
            </a:r>
            <a:r>
              <a:rPr lang="en-CA" dirty="0" err="1"/>
              <a:t>لهذه</a:t>
            </a:r>
            <a:r>
              <a:rPr lang="en-CA" dirty="0"/>
              <a:t> </a:t>
            </a:r>
            <a:r>
              <a:rPr lang="en-CA" dirty="0" err="1"/>
              <a:t>الحركة</a:t>
            </a:r>
            <a:r>
              <a:rPr lang="en-CA" dirty="0"/>
              <a:t>.</a:t>
            </a:r>
          </a:p>
          <a:p>
            <a:pPr algn="r" rtl="1"/>
            <a:r>
              <a:rPr lang="en-CA" dirty="0" err="1"/>
              <a:t>إنه</a:t>
            </a:r>
            <a:r>
              <a:rPr lang="en-CA" dirty="0"/>
              <a:t> </a:t>
            </a:r>
            <a:r>
              <a:rPr lang="en-CA" dirty="0" err="1"/>
              <a:t>ينطوي</a:t>
            </a:r>
            <a:r>
              <a:rPr lang="en-CA" dirty="0"/>
              <a:t> </a:t>
            </a:r>
            <a:r>
              <a:rPr lang="en-CA" dirty="0" err="1"/>
              <a:t>على</a:t>
            </a:r>
            <a:r>
              <a:rPr lang="en-CA" dirty="0"/>
              <a:t> </a:t>
            </a:r>
            <a:r>
              <a:rPr lang="en-CA" dirty="0" err="1"/>
              <a:t>فهم</a:t>
            </a:r>
            <a:r>
              <a:rPr lang="en-CA" dirty="0"/>
              <a:t> </a:t>
            </a:r>
            <a:r>
              <a:rPr lang="en-CA" dirty="0" err="1"/>
              <a:t>كيفية</a:t>
            </a:r>
            <a:r>
              <a:rPr lang="en-CA" dirty="0"/>
              <a:t> </a:t>
            </a:r>
            <a:r>
              <a:rPr lang="en-CA" dirty="0" err="1"/>
              <a:t>انتقال</a:t>
            </a:r>
            <a:r>
              <a:rPr lang="en-CA" dirty="0"/>
              <a:t> </a:t>
            </a:r>
            <a:r>
              <a:rPr lang="en-CA" dirty="0" err="1"/>
              <a:t>الروبوت</a:t>
            </a:r>
            <a:r>
              <a:rPr lang="en-CA" dirty="0"/>
              <a:t> </a:t>
            </a:r>
            <a:r>
              <a:rPr lang="en-CA" dirty="0" err="1"/>
              <a:t>من</a:t>
            </a:r>
            <a:r>
              <a:rPr lang="en-CA" dirty="0"/>
              <a:t> </a:t>
            </a:r>
            <a:r>
              <a:rPr lang="en-CA" dirty="0" err="1"/>
              <a:t>نقطة</a:t>
            </a:r>
            <a:r>
              <a:rPr lang="en-CA" dirty="0"/>
              <a:t> </a:t>
            </a:r>
            <a:r>
              <a:rPr lang="en-CA" dirty="0" err="1"/>
              <a:t>إلى</a:t>
            </a:r>
            <a:r>
              <a:rPr lang="en-CA" dirty="0"/>
              <a:t> </a:t>
            </a:r>
            <a:r>
              <a:rPr lang="en-CA" dirty="0" err="1"/>
              <a:t>أخرى</a:t>
            </a:r>
            <a:r>
              <a:rPr lang="en-CA" dirty="0"/>
              <a:t>.</a:t>
            </a:r>
          </a:p>
          <a:p>
            <a:pPr algn="r" rtl="1"/>
            <a:r>
              <a:rPr lang="en-CA" dirty="0" err="1"/>
              <a:t>شرح</a:t>
            </a:r>
            <a:r>
              <a:rPr lang="en-CA" dirty="0"/>
              <a:t> </a:t>
            </a:r>
            <a:r>
              <a:rPr lang="en-CA" dirty="0" err="1"/>
              <a:t>مبسط</a:t>
            </a:r>
            <a:r>
              <a:rPr lang="en-CA" dirty="0"/>
              <a:t>:</a:t>
            </a:r>
          </a:p>
          <a:p>
            <a:pPr algn="r" rtl="1"/>
            <a:r>
              <a:rPr lang="en-CA" dirty="0" err="1"/>
              <a:t>تخيل</a:t>
            </a:r>
            <a:r>
              <a:rPr lang="en-CA" dirty="0"/>
              <a:t> </a:t>
            </a:r>
            <a:r>
              <a:rPr lang="en-CA" dirty="0" err="1"/>
              <a:t>ذراعًا</a:t>
            </a:r>
            <a:r>
              <a:rPr lang="en-CA" dirty="0"/>
              <a:t> </a:t>
            </a:r>
            <a:r>
              <a:rPr lang="en-CA" dirty="0" err="1"/>
              <a:t>آليًا</a:t>
            </a:r>
            <a:r>
              <a:rPr lang="en-CA" dirty="0"/>
              <a:t> </a:t>
            </a:r>
            <a:r>
              <a:rPr lang="en-CA" dirty="0" err="1"/>
              <a:t>يحتاج</a:t>
            </a:r>
            <a:r>
              <a:rPr lang="en-CA" dirty="0"/>
              <a:t> </a:t>
            </a:r>
            <a:r>
              <a:rPr lang="en-CA" dirty="0" err="1"/>
              <a:t>إلى</a:t>
            </a:r>
            <a:r>
              <a:rPr lang="en-CA" dirty="0"/>
              <a:t> </a:t>
            </a:r>
            <a:r>
              <a:rPr lang="en-CA" dirty="0" err="1"/>
              <a:t>الوصول</a:t>
            </a:r>
            <a:r>
              <a:rPr lang="en-CA" dirty="0"/>
              <a:t> </a:t>
            </a:r>
            <a:r>
              <a:rPr lang="en-CA" dirty="0" err="1"/>
              <a:t>إلى</a:t>
            </a:r>
            <a:r>
              <a:rPr lang="en-CA" dirty="0"/>
              <a:t> </a:t>
            </a:r>
            <a:r>
              <a:rPr lang="en-CA" dirty="0" err="1"/>
              <a:t>مكان</a:t>
            </a:r>
            <a:r>
              <a:rPr lang="en-CA" dirty="0"/>
              <a:t> </a:t>
            </a:r>
            <a:r>
              <a:rPr lang="en-CA" dirty="0" err="1"/>
              <a:t>محدد</a:t>
            </a:r>
            <a:r>
              <a:rPr lang="en-CA" dirty="0"/>
              <a:t> - </a:t>
            </a:r>
            <a:r>
              <a:rPr lang="en-CA" dirty="0" err="1"/>
              <a:t>تساعدنا</a:t>
            </a:r>
            <a:r>
              <a:rPr lang="en-CA" dirty="0"/>
              <a:t> </a:t>
            </a:r>
            <a:r>
              <a:rPr lang="en-CA" dirty="0" err="1"/>
              <a:t>الحركية</a:t>
            </a:r>
            <a:r>
              <a:rPr lang="en-CA" dirty="0"/>
              <a:t> في </a:t>
            </a:r>
            <a:r>
              <a:rPr lang="en-CA" dirty="0" err="1"/>
              <a:t>حساب</a:t>
            </a:r>
            <a:r>
              <a:rPr lang="en-CA" dirty="0"/>
              <a:t> </a:t>
            </a:r>
            <a:r>
              <a:rPr lang="en-CA" dirty="0" err="1"/>
              <a:t>المسار</a:t>
            </a:r>
            <a:r>
              <a:rPr lang="en-CA" dirty="0"/>
              <a:t> </a:t>
            </a:r>
            <a:r>
              <a:rPr lang="en-CA" dirty="0" err="1"/>
              <a:t>والزوايا</a:t>
            </a:r>
            <a:r>
              <a:rPr lang="en-CA" dirty="0"/>
              <a:t> </a:t>
            </a:r>
            <a:r>
              <a:rPr lang="en-CA" dirty="0" err="1"/>
              <a:t>اللازمة</a:t>
            </a:r>
            <a:r>
              <a:rPr lang="en-CA" dirty="0"/>
              <a:t> </a:t>
            </a:r>
            <a:r>
              <a:rPr lang="en-CA" dirty="0" err="1"/>
              <a:t>للوصول</a:t>
            </a:r>
            <a:r>
              <a:rPr lang="en-CA" dirty="0"/>
              <a:t> </a:t>
            </a:r>
            <a:r>
              <a:rPr lang="en-CA" dirty="0" err="1"/>
              <a:t>إلى</a:t>
            </a:r>
            <a:r>
              <a:rPr lang="en-CA" dirty="0"/>
              <a:t> </a:t>
            </a:r>
            <a:r>
              <a:rPr lang="en-CA" dirty="0" err="1"/>
              <a:t>هناك</a:t>
            </a:r>
            <a:r>
              <a:rPr lang="en-CA" dirty="0"/>
              <a:t>.</a:t>
            </a:r>
          </a:p>
          <a:p>
            <a:pPr algn="r" rtl="1"/>
            <a:r>
              <a:rPr lang="en-CA" dirty="0" err="1"/>
              <a:t>مثال</a:t>
            </a:r>
            <a:r>
              <a:rPr lang="en-CA" dirty="0"/>
              <a:t>:</a:t>
            </a:r>
          </a:p>
          <a:p>
            <a:pPr algn="r" rtl="1"/>
            <a:r>
              <a:rPr lang="en-CA" dirty="0" err="1"/>
              <a:t>حساب</a:t>
            </a:r>
            <a:r>
              <a:rPr lang="en-CA" dirty="0"/>
              <a:t> </a:t>
            </a:r>
            <a:r>
              <a:rPr lang="en-CA" dirty="0" err="1"/>
              <a:t>موضع</a:t>
            </a:r>
            <a:r>
              <a:rPr lang="en-CA" dirty="0"/>
              <a:t> </a:t>
            </a:r>
            <a:r>
              <a:rPr lang="en-CA" dirty="0" err="1"/>
              <a:t>الذراع</a:t>
            </a:r>
            <a:r>
              <a:rPr lang="en-CA" dirty="0"/>
              <a:t> </a:t>
            </a:r>
            <a:r>
              <a:rPr lang="en-CA" dirty="0" err="1"/>
              <a:t>الآلية</a:t>
            </a:r>
            <a:r>
              <a:rPr lang="en-CA" dirty="0"/>
              <a:t> في </a:t>
            </a:r>
            <a:r>
              <a:rPr lang="en-CA" dirty="0" err="1"/>
              <a:t>خط</a:t>
            </a:r>
            <a:r>
              <a:rPr lang="en-CA" dirty="0"/>
              <a:t> </a:t>
            </a:r>
            <a:r>
              <a:rPr lang="en-CA" dirty="0" err="1"/>
              <a:t>تجميع</a:t>
            </a:r>
            <a:r>
              <a:rPr lang="en-CA" dirty="0"/>
              <a:t> </a:t>
            </a:r>
            <a:r>
              <a:rPr lang="en-CA" dirty="0" err="1"/>
              <a:t>المصنع</a:t>
            </a:r>
            <a:r>
              <a:rPr lang="en-CA" dirty="0"/>
              <a:t> </a:t>
            </a:r>
            <a:r>
              <a:rPr lang="en-CA" dirty="0" err="1"/>
              <a:t>للتأكد</a:t>
            </a:r>
            <a:r>
              <a:rPr lang="en-CA" dirty="0"/>
              <a:t> </a:t>
            </a:r>
            <a:r>
              <a:rPr lang="en-CA" dirty="0" err="1"/>
              <a:t>من</a:t>
            </a:r>
            <a:r>
              <a:rPr lang="en-CA" dirty="0"/>
              <a:t> </a:t>
            </a:r>
            <a:r>
              <a:rPr lang="en-CA" dirty="0" err="1"/>
              <a:t>وصولها</a:t>
            </a:r>
            <a:r>
              <a:rPr lang="en-CA" dirty="0"/>
              <a:t> </a:t>
            </a:r>
            <a:r>
              <a:rPr lang="en-CA" dirty="0" err="1"/>
              <a:t>إلى</a:t>
            </a:r>
            <a:r>
              <a:rPr lang="en-CA" dirty="0"/>
              <a:t> </a:t>
            </a:r>
            <a:r>
              <a:rPr lang="en-CA" dirty="0" err="1"/>
              <a:t>المكان</a:t>
            </a:r>
            <a:r>
              <a:rPr lang="en-CA" dirty="0"/>
              <a:t> </a:t>
            </a:r>
            <a:r>
              <a:rPr lang="en-CA" dirty="0" err="1"/>
              <a:t>الصحيح</a:t>
            </a:r>
            <a:r>
              <a:rPr lang="en-CA" dirty="0"/>
              <a:t> </a:t>
            </a:r>
            <a:r>
              <a:rPr lang="en-CA" dirty="0" err="1"/>
              <a:t>لالتقاط</a:t>
            </a:r>
            <a:r>
              <a:rPr lang="en-CA" dirty="0"/>
              <a:t> </a:t>
            </a:r>
            <a:r>
              <a:rPr lang="en-CA" dirty="0" err="1"/>
              <a:t>العناصر</a:t>
            </a:r>
            <a:r>
              <a:rPr lang="en-CA" dirty="0"/>
              <a:t> </a:t>
            </a:r>
            <a:r>
              <a:rPr lang="en-CA" dirty="0" err="1"/>
              <a:t>أو</a:t>
            </a:r>
            <a:r>
              <a:rPr lang="en-CA" dirty="0"/>
              <a:t> </a:t>
            </a:r>
            <a:r>
              <a:rPr lang="en-CA" dirty="0" err="1"/>
              <a:t>وضعها</a:t>
            </a:r>
            <a:r>
              <a:rPr lang="en-CA" dirty="0"/>
              <a:t>.</a:t>
            </a:r>
          </a:p>
        </p:txBody>
      </p:sp>
    </p:spTree>
    <p:extLst>
      <p:ext uri="{BB962C8B-B14F-4D97-AF65-F5344CB8AC3E}">
        <p14:creationId xmlns:p14="http://schemas.microsoft.com/office/powerpoint/2010/main" val="474805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692F37-4A34-54E2-24FD-B4323354F2B0}"/>
              </a:ext>
            </a:extLst>
          </p:cNvPr>
          <p:cNvSpPr txBox="1"/>
          <p:nvPr/>
        </p:nvSpPr>
        <p:spPr>
          <a:xfrm>
            <a:off x="0" y="1340070"/>
            <a:ext cx="12029090" cy="646331"/>
          </a:xfrm>
          <a:prstGeom prst="rect">
            <a:avLst/>
          </a:prstGeom>
          <a:noFill/>
        </p:spPr>
        <p:txBody>
          <a:bodyPr wrap="square">
            <a:spAutoFit/>
          </a:bodyPr>
          <a:lstStyle/>
          <a:p>
            <a:r>
              <a:rPr lang="en-US" b="0" i="0" dirty="0">
                <a:solidFill>
                  <a:srgbClr val="374151"/>
                </a:solidFill>
                <a:effectLst/>
                <a:latin typeface="Söhne"/>
              </a:rPr>
              <a:t>For example, if we move the robot's arm up, down, or in a circle, we're seeing kinematics in action - it's all about the movements, not what's making them happen!</a:t>
            </a:r>
            <a:endParaRPr lang="en-CA" dirty="0"/>
          </a:p>
        </p:txBody>
      </p:sp>
      <p:pic>
        <p:nvPicPr>
          <p:cNvPr id="4" name="Picture 2" descr="Kinematics">
            <a:extLst>
              <a:ext uri="{FF2B5EF4-FFF2-40B4-BE49-F238E27FC236}">
                <a16:creationId xmlns:a16="http://schemas.microsoft.com/office/drawing/2014/main" id="{31953954-E5C9-3847-FD14-8D4FFE433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9684" y="3794083"/>
            <a:ext cx="4590288" cy="2795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BE1A6E-6719-A6FC-7302-30F870B88A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descr="A logo for a university&#10;&#10;Description automatically generated">
            <a:extLst>
              <a:ext uri="{FF2B5EF4-FFF2-40B4-BE49-F238E27FC236}">
                <a16:creationId xmlns:a16="http://schemas.microsoft.com/office/drawing/2014/main" id="{939D0C79-2B2C-306A-E140-AB15E922B3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F851A3C8-59E1-7015-AE04-F8AC65D0FD72}"/>
              </a:ext>
            </a:extLst>
          </p:cNvPr>
          <p:cNvPicPr>
            <a:picLocks noChangeAspect="1"/>
          </p:cNvPicPr>
          <p:nvPr/>
        </p:nvPicPr>
        <p:blipFill>
          <a:blip r:embed="rId4"/>
          <a:stretch>
            <a:fillRect/>
          </a:stretch>
        </p:blipFill>
        <p:spPr>
          <a:xfrm>
            <a:off x="0" y="199398"/>
            <a:ext cx="1954924" cy="517971"/>
          </a:xfrm>
          <a:prstGeom prst="rect">
            <a:avLst/>
          </a:prstGeom>
        </p:spPr>
      </p:pic>
      <p:sp>
        <p:nvSpPr>
          <p:cNvPr id="10" name="TextBox 9">
            <a:extLst>
              <a:ext uri="{FF2B5EF4-FFF2-40B4-BE49-F238E27FC236}">
                <a16:creationId xmlns:a16="http://schemas.microsoft.com/office/drawing/2014/main" id="{A675E10E-8F9E-EAEF-FAAE-C8A8E6C9AE35}"/>
              </a:ext>
            </a:extLst>
          </p:cNvPr>
          <p:cNvSpPr txBox="1"/>
          <p:nvPr/>
        </p:nvSpPr>
        <p:spPr>
          <a:xfrm>
            <a:off x="0" y="2076583"/>
            <a:ext cx="12192000" cy="646331"/>
          </a:xfrm>
          <a:prstGeom prst="rect">
            <a:avLst/>
          </a:prstGeom>
          <a:noFill/>
        </p:spPr>
        <p:txBody>
          <a:bodyPr wrap="square">
            <a:spAutoFit/>
          </a:bodyPr>
          <a:lstStyle/>
          <a:p>
            <a:pPr algn="r" rtl="1"/>
            <a:r>
              <a:rPr lang="en-CA" dirty="0" err="1"/>
              <a:t>على</a:t>
            </a:r>
            <a:r>
              <a:rPr lang="en-CA" dirty="0"/>
              <a:t> </a:t>
            </a:r>
            <a:r>
              <a:rPr lang="en-CA" dirty="0" err="1"/>
              <a:t>سبيل</a:t>
            </a:r>
            <a:r>
              <a:rPr lang="en-CA" dirty="0"/>
              <a:t> </a:t>
            </a:r>
            <a:r>
              <a:rPr lang="en-CA" dirty="0" err="1"/>
              <a:t>المثال</a:t>
            </a:r>
            <a:r>
              <a:rPr lang="en-CA" dirty="0"/>
              <a:t>، </a:t>
            </a:r>
            <a:r>
              <a:rPr lang="en-CA" dirty="0" err="1"/>
              <a:t>إذا</a:t>
            </a:r>
            <a:r>
              <a:rPr lang="en-CA" dirty="0"/>
              <a:t> </a:t>
            </a:r>
            <a:r>
              <a:rPr lang="en-CA" dirty="0" err="1"/>
              <a:t>قمنا</a:t>
            </a:r>
            <a:r>
              <a:rPr lang="en-CA" dirty="0"/>
              <a:t> </a:t>
            </a:r>
            <a:r>
              <a:rPr lang="en-CA" dirty="0" err="1"/>
              <a:t>بتحريك</a:t>
            </a:r>
            <a:r>
              <a:rPr lang="en-CA" dirty="0"/>
              <a:t> </a:t>
            </a:r>
            <a:r>
              <a:rPr lang="en-CA" dirty="0" err="1"/>
              <a:t>ذراع</a:t>
            </a:r>
            <a:r>
              <a:rPr lang="en-CA" dirty="0"/>
              <a:t> </a:t>
            </a:r>
            <a:r>
              <a:rPr lang="en-CA" dirty="0" err="1"/>
              <a:t>الروبوت</a:t>
            </a:r>
            <a:r>
              <a:rPr lang="en-CA" dirty="0"/>
              <a:t> </a:t>
            </a:r>
            <a:r>
              <a:rPr lang="en-CA" dirty="0" err="1"/>
              <a:t>لأعلى</a:t>
            </a:r>
            <a:r>
              <a:rPr lang="en-CA" dirty="0"/>
              <a:t> </a:t>
            </a:r>
            <a:r>
              <a:rPr lang="en-CA" dirty="0" err="1"/>
              <a:t>أو</a:t>
            </a:r>
            <a:r>
              <a:rPr lang="en-CA" dirty="0"/>
              <a:t> </a:t>
            </a:r>
            <a:r>
              <a:rPr lang="en-CA" dirty="0" err="1"/>
              <a:t>لأسفل</a:t>
            </a:r>
            <a:r>
              <a:rPr lang="en-CA" dirty="0"/>
              <a:t> </a:t>
            </a:r>
            <a:r>
              <a:rPr lang="en-CA" dirty="0" err="1"/>
              <a:t>أو</a:t>
            </a:r>
            <a:r>
              <a:rPr lang="en-CA" dirty="0"/>
              <a:t> في </a:t>
            </a:r>
            <a:r>
              <a:rPr lang="en-CA" dirty="0" err="1"/>
              <a:t>دائرة</a:t>
            </a:r>
            <a:r>
              <a:rPr lang="en-CA" dirty="0"/>
              <a:t>، </a:t>
            </a:r>
            <a:r>
              <a:rPr lang="en-CA" dirty="0" err="1"/>
              <a:t>فإننا</a:t>
            </a:r>
            <a:r>
              <a:rPr lang="en-CA" dirty="0"/>
              <a:t> </a:t>
            </a:r>
            <a:r>
              <a:rPr lang="en-CA" dirty="0" err="1"/>
              <a:t>نرى</a:t>
            </a:r>
            <a:r>
              <a:rPr lang="en-CA" dirty="0"/>
              <a:t> </a:t>
            </a:r>
            <a:r>
              <a:rPr lang="en-CA" dirty="0" err="1"/>
              <a:t>الحركات</a:t>
            </a:r>
            <a:r>
              <a:rPr lang="en-CA" dirty="0"/>
              <a:t> </a:t>
            </a:r>
            <a:r>
              <a:rPr lang="en-CA" dirty="0" err="1"/>
              <a:t>الحركية</a:t>
            </a:r>
            <a:r>
              <a:rPr lang="en-CA" dirty="0"/>
              <a:t> </a:t>
            </a:r>
            <a:r>
              <a:rPr lang="en-CA" dirty="0" err="1"/>
              <a:t>أثناء</a:t>
            </a:r>
            <a:r>
              <a:rPr lang="en-CA" dirty="0"/>
              <a:t> </a:t>
            </a:r>
            <a:r>
              <a:rPr lang="en-CA" dirty="0" err="1"/>
              <a:t>العمل</a:t>
            </a:r>
            <a:r>
              <a:rPr lang="en-CA" dirty="0"/>
              <a:t> - </a:t>
            </a:r>
            <a:r>
              <a:rPr lang="en-CA" dirty="0" err="1"/>
              <a:t>الأمر</a:t>
            </a:r>
            <a:r>
              <a:rPr lang="en-CA" dirty="0"/>
              <a:t> </a:t>
            </a:r>
            <a:r>
              <a:rPr lang="en-CA" dirty="0" err="1"/>
              <a:t>كله</a:t>
            </a:r>
            <a:r>
              <a:rPr lang="en-CA" dirty="0"/>
              <a:t> </a:t>
            </a:r>
            <a:r>
              <a:rPr lang="en-CA" dirty="0" err="1"/>
              <a:t>يتعلق</a:t>
            </a:r>
            <a:r>
              <a:rPr lang="en-CA" dirty="0"/>
              <a:t> </a:t>
            </a:r>
            <a:r>
              <a:rPr lang="en-CA" dirty="0" err="1"/>
              <a:t>بالحركات</a:t>
            </a:r>
            <a:r>
              <a:rPr lang="en-CA" dirty="0"/>
              <a:t>، </a:t>
            </a:r>
            <a:r>
              <a:rPr lang="en-CA" dirty="0" err="1"/>
              <a:t>وليس</a:t>
            </a:r>
            <a:r>
              <a:rPr lang="en-CA" dirty="0"/>
              <a:t> </a:t>
            </a:r>
            <a:r>
              <a:rPr lang="en-CA" dirty="0" err="1"/>
              <a:t>بما</a:t>
            </a:r>
            <a:r>
              <a:rPr lang="en-CA" dirty="0"/>
              <a:t> </a:t>
            </a:r>
            <a:r>
              <a:rPr lang="en-CA" dirty="0" err="1"/>
              <a:t>يجعلها</a:t>
            </a:r>
            <a:r>
              <a:rPr lang="en-CA" dirty="0"/>
              <a:t> </a:t>
            </a:r>
            <a:r>
              <a:rPr lang="en-CA" dirty="0" err="1"/>
              <a:t>تحدث</a:t>
            </a:r>
            <a:r>
              <a:rPr lang="en-CA" dirty="0"/>
              <a:t>!</a:t>
            </a:r>
          </a:p>
        </p:txBody>
      </p:sp>
    </p:spTree>
    <p:extLst>
      <p:ext uri="{BB962C8B-B14F-4D97-AF65-F5344CB8AC3E}">
        <p14:creationId xmlns:p14="http://schemas.microsoft.com/office/powerpoint/2010/main" val="1483694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803DB1-5861-6DB8-5210-7F5BA1043AC6}"/>
              </a:ext>
            </a:extLst>
          </p:cNvPr>
          <p:cNvSpPr txBox="1"/>
          <p:nvPr/>
        </p:nvSpPr>
        <p:spPr>
          <a:xfrm>
            <a:off x="1524" y="165259"/>
            <a:ext cx="12190476" cy="3231654"/>
          </a:xfrm>
          <a:prstGeom prst="rect">
            <a:avLst/>
          </a:prstGeom>
          <a:noFill/>
        </p:spPr>
        <p:txBody>
          <a:bodyPr wrap="square">
            <a:spAutoFit/>
          </a:bodyPr>
          <a:lstStyle/>
          <a:p>
            <a:pPr algn="l"/>
            <a:r>
              <a:rPr lang="en-US" sz="2400" b="1" i="0" dirty="0">
                <a:solidFill>
                  <a:srgbClr val="374151"/>
                </a:solidFill>
                <a:effectLst/>
                <a:latin typeface="Söhne"/>
              </a:rPr>
              <a:t>Dynamics</a:t>
            </a:r>
            <a:r>
              <a:rPr lang="en-US" sz="2400" b="0" i="0" dirty="0">
                <a:solidFill>
                  <a:srgbClr val="374151"/>
                </a:solidFill>
                <a:effectLst/>
                <a:latin typeface="Söhne"/>
              </a:rPr>
              <a:t>:</a:t>
            </a: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Dynamics is about the forces and torques that cause the motion of robots. It considers the physical principles that govern movement.</a:t>
            </a:r>
          </a:p>
          <a:p>
            <a:pPr marL="742950" lvl="1" indent="-285750" algn="l">
              <a:buFont typeface="Arial" panose="020B0604020202020204" pitchFamily="34" charset="0"/>
              <a:buChar char="•"/>
            </a:pPr>
            <a:r>
              <a:rPr lang="en-US" b="0" i="0" dirty="0">
                <a:solidFill>
                  <a:srgbClr val="374151"/>
                </a:solidFill>
                <a:effectLst/>
                <a:latin typeface="Söhne"/>
              </a:rPr>
              <a:t>This includes how a robot's motors and gears work together to produce motion.</a:t>
            </a:r>
          </a:p>
          <a:p>
            <a:pPr algn="l">
              <a:buFont typeface="Arial" panose="020B0604020202020204" pitchFamily="34" charset="0"/>
              <a:buChar char="•"/>
            </a:pPr>
            <a:r>
              <a:rPr lang="en-US" b="1" i="0" dirty="0">
                <a:solidFill>
                  <a:srgbClr val="374151"/>
                </a:solidFill>
                <a:effectLst/>
                <a:latin typeface="Söhne"/>
              </a:rPr>
              <a:t>Simplified Explanation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Think of dynamics as understanding why and how a robot moves. For instance, how hard a robot should push or turn to move.</a:t>
            </a:r>
          </a:p>
          <a:p>
            <a:pPr algn="l">
              <a:buFont typeface="Arial" panose="020B0604020202020204" pitchFamily="34" charset="0"/>
              <a:buChar char="•"/>
            </a:pPr>
            <a:r>
              <a:rPr lang="en-US" b="1" i="0" dirty="0">
                <a:solidFill>
                  <a:srgbClr val="374151"/>
                </a:solidFill>
                <a:effectLst/>
                <a:latin typeface="Söhne"/>
              </a:rPr>
              <a:t>Example</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Analyzing how a robot’s wheels interact with the ground to move a robot forward, or how its motors adjust to lift a heavy object.</a:t>
            </a:r>
          </a:p>
        </p:txBody>
      </p:sp>
      <p:pic>
        <p:nvPicPr>
          <p:cNvPr id="7" name="Picture 6">
            <a:extLst>
              <a:ext uri="{FF2B5EF4-FFF2-40B4-BE49-F238E27FC236}">
                <a16:creationId xmlns:a16="http://schemas.microsoft.com/office/drawing/2014/main" id="{09494AAF-F9A1-D6B6-D985-BCC98E8A6A58}"/>
              </a:ext>
            </a:extLst>
          </p:cNvPr>
          <p:cNvPicPr>
            <a:picLocks noChangeAspect="1"/>
          </p:cNvPicPr>
          <p:nvPr/>
        </p:nvPicPr>
        <p:blipFill>
          <a:blip r:embed="rId2"/>
          <a:stretch>
            <a:fillRect/>
          </a:stretch>
        </p:blipFill>
        <p:spPr>
          <a:xfrm>
            <a:off x="0" y="4629150"/>
            <a:ext cx="3562350" cy="2228850"/>
          </a:xfrm>
          <a:prstGeom prst="rect">
            <a:avLst/>
          </a:prstGeom>
          <a:ln>
            <a:noFill/>
          </a:ln>
          <a:effectLst>
            <a:softEdge rad="112500"/>
          </a:effectLst>
        </p:spPr>
      </p:pic>
      <p:sp>
        <p:nvSpPr>
          <p:cNvPr id="2" name="TextBox 1">
            <a:extLst>
              <a:ext uri="{FF2B5EF4-FFF2-40B4-BE49-F238E27FC236}">
                <a16:creationId xmlns:a16="http://schemas.microsoft.com/office/drawing/2014/main" id="{DF418C1D-A7F3-22FC-A60C-0B7E970249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EFC40BA1-C49D-4CB1-AB9F-170C4CD0E1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7649" y="-154815"/>
            <a:ext cx="2020410" cy="943393"/>
          </a:xfrm>
          <a:prstGeom prst="rect">
            <a:avLst/>
          </a:prstGeom>
        </p:spPr>
      </p:pic>
      <p:sp>
        <p:nvSpPr>
          <p:cNvPr id="6" name="TextBox 5">
            <a:extLst>
              <a:ext uri="{FF2B5EF4-FFF2-40B4-BE49-F238E27FC236}">
                <a16:creationId xmlns:a16="http://schemas.microsoft.com/office/drawing/2014/main" id="{A87305F6-5EE3-B57F-016C-546EC1F5E62C}"/>
              </a:ext>
            </a:extLst>
          </p:cNvPr>
          <p:cNvSpPr txBox="1"/>
          <p:nvPr/>
        </p:nvSpPr>
        <p:spPr>
          <a:xfrm>
            <a:off x="3626069" y="3059489"/>
            <a:ext cx="8564407" cy="2862322"/>
          </a:xfrm>
          <a:prstGeom prst="rect">
            <a:avLst/>
          </a:prstGeom>
          <a:noFill/>
        </p:spPr>
        <p:txBody>
          <a:bodyPr wrap="square">
            <a:spAutoFit/>
          </a:bodyPr>
          <a:lstStyle/>
          <a:p>
            <a:pPr algn="r" rtl="1"/>
            <a:r>
              <a:rPr lang="en-CA" dirty="0" err="1"/>
              <a:t>الديناميكيات</a:t>
            </a:r>
            <a:r>
              <a:rPr lang="en-CA" dirty="0"/>
              <a:t> :</a:t>
            </a:r>
          </a:p>
          <a:p>
            <a:pPr algn="r" rtl="1"/>
            <a:r>
              <a:rPr lang="en-CA" dirty="0" err="1"/>
              <a:t>تعريف</a:t>
            </a:r>
            <a:r>
              <a:rPr lang="en-CA" dirty="0"/>
              <a:t>:</a:t>
            </a:r>
          </a:p>
          <a:p>
            <a:pPr algn="r" rtl="1"/>
            <a:r>
              <a:rPr lang="en-CA" dirty="0" err="1"/>
              <a:t>تدور</a:t>
            </a:r>
            <a:r>
              <a:rPr lang="en-CA" dirty="0"/>
              <a:t> </a:t>
            </a:r>
            <a:r>
              <a:rPr lang="en-CA" dirty="0" err="1"/>
              <a:t>الديناميكيات</a:t>
            </a:r>
            <a:r>
              <a:rPr lang="en-CA" dirty="0"/>
              <a:t> </a:t>
            </a:r>
            <a:r>
              <a:rPr lang="en-CA" dirty="0" err="1"/>
              <a:t>حول</a:t>
            </a:r>
            <a:r>
              <a:rPr lang="en-CA" dirty="0"/>
              <a:t> </a:t>
            </a:r>
            <a:r>
              <a:rPr lang="en-CA" dirty="0" err="1"/>
              <a:t>القوى</a:t>
            </a:r>
            <a:r>
              <a:rPr lang="en-CA" dirty="0"/>
              <a:t> </a:t>
            </a:r>
            <a:r>
              <a:rPr lang="en-CA" dirty="0" err="1"/>
              <a:t>وعزم</a:t>
            </a:r>
            <a:r>
              <a:rPr lang="en-CA" dirty="0"/>
              <a:t> </a:t>
            </a:r>
            <a:r>
              <a:rPr lang="en-CA" dirty="0" err="1"/>
              <a:t>الدوران</a:t>
            </a:r>
            <a:r>
              <a:rPr lang="en-CA" dirty="0"/>
              <a:t> </a:t>
            </a:r>
            <a:r>
              <a:rPr lang="en-CA" dirty="0" err="1"/>
              <a:t>التي</a:t>
            </a:r>
            <a:r>
              <a:rPr lang="en-CA" dirty="0"/>
              <a:t> </a:t>
            </a:r>
            <a:r>
              <a:rPr lang="en-CA" dirty="0" err="1"/>
              <a:t>تسبب</a:t>
            </a:r>
            <a:r>
              <a:rPr lang="en-CA" dirty="0"/>
              <a:t> </a:t>
            </a:r>
            <a:r>
              <a:rPr lang="en-CA" dirty="0" err="1"/>
              <a:t>حركة</a:t>
            </a:r>
            <a:r>
              <a:rPr lang="en-CA" dirty="0"/>
              <a:t> </a:t>
            </a:r>
            <a:r>
              <a:rPr lang="en-CA" dirty="0" err="1"/>
              <a:t>الروبوتات</a:t>
            </a:r>
            <a:r>
              <a:rPr lang="en-CA" dirty="0"/>
              <a:t>. </a:t>
            </a:r>
            <a:r>
              <a:rPr lang="en-CA" dirty="0" err="1"/>
              <a:t>ويأخذ</a:t>
            </a:r>
            <a:r>
              <a:rPr lang="en-CA" dirty="0"/>
              <a:t> في </a:t>
            </a:r>
            <a:r>
              <a:rPr lang="en-CA" dirty="0" err="1"/>
              <a:t>الاعتبار</a:t>
            </a:r>
            <a:r>
              <a:rPr lang="en-CA" dirty="0"/>
              <a:t> </a:t>
            </a:r>
            <a:r>
              <a:rPr lang="en-CA" dirty="0" err="1"/>
              <a:t>المبادئ</a:t>
            </a:r>
            <a:r>
              <a:rPr lang="en-CA" dirty="0"/>
              <a:t> </a:t>
            </a:r>
            <a:r>
              <a:rPr lang="en-CA" dirty="0" err="1"/>
              <a:t>المادية</a:t>
            </a:r>
            <a:r>
              <a:rPr lang="en-CA" dirty="0"/>
              <a:t> </a:t>
            </a:r>
            <a:r>
              <a:rPr lang="en-CA" dirty="0" err="1"/>
              <a:t>التي</a:t>
            </a:r>
            <a:r>
              <a:rPr lang="en-CA" dirty="0"/>
              <a:t> </a:t>
            </a:r>
            <a:r>
              <a:rPr lang="en-CA" dirty="0" err="1"/>
              <a:t>تحكم</a:t>
            </a:r>
            <a:r>
              <a:rPr lang="en-CA" dirty="0"/>
              <a:t> </a:t>
            </a:r>
            <a:r>
              <a:rPr lang="en-CA" dirty="0" err="1"/>
              <a:t>الحركة</a:t>
            </a:r>
            <a:r>
              <a:rPr lang="en-CA" dirty="0"/>
              <a:t>.</a:t>
            </a:r>
          </a:p>
          <a:p>
            <a:pPr algn="r" rtl="1"/>
            <a:r>
              <a:rPr lang="en-CA" dirty="0" err="1"/>
              <a:t>يتضمن</a:t>
            </a:r>
            <a:r>
              <a:rPr lang="en-CA" dirty="0"/>
              <a:t> </a:t>
            </a:r>
            <a:r>
              <a:rPr lang="en-CA" dirty="0" err="1"/>
              <a:t>ذلك</a:t>
            </a:r>
            <a:r>
              <a:rPr lang="en-CA" dirty="0"/>
              <a:t> </a:t>
            </a:r>
            <a:r>
              <a:rPr lang="en-CA" dirty="0" err="1"/>
              <a:t>كيفية</a:t>
            </a:r>
            <a:r>
              <a:rPr lang="en-CA" dirty="0"/>
              <a:t> </a:t>
            </a:r>
            <a:r>
              <a:rPr lang="en-CA" dirty="0" err="1"/>
              <a:t>عمل</a:t>
            </a:r>
            <a:r>
              <a:rPr lang="en-CA" dirty="0"/>
              <a:t> </a:t>
            </a:r>
            <a:r>
              <a:rPr lang="en-CA" dirty="0" err="1"/>
              <a:t>محركات</a:t>
            </a:r>
            <a:r>
              <a:rPr lang="en-CA" dirty="0"/>
              <a:t> </a:t>
            </a:r>
            <a:r>
              <a:rPr lang="en-CA" dirty="0" err="1"/>
              <a:t>الروبوت</a:t>
            </a:r>
            <a:r>
              <a:rPr lang="en-CA" dirty="0"/>
              <a:t> </a:t>
            </a:r>
            <a:r>
              <a:rPr lang="en-CA" dirty="0" err="1"/>
              <a:t>وتروسه</a:t>
            </a:r>
            <a:r>
              <a:rPr lang="en-CA" dirty="0"/>
              <a:t> </a:t>
            </a:r>
            <a:r>
              <a:rPr lang="en-CA" dirty="0" err="1"/>
              <a:t>معًا</a:t>
            </a:r>
            <a:r>
              <a:rPr lang="en-CA" dirty="0"/>
              <a:t> </a:t>
            </a:r>
            <a:r>
              <a:rPr lang="en-CA" dirty="0" err="1"/>
              <a:t>لإنتاج</a:t>
            </a:r>
            <a:r>
              <a:rPr lang="en-CA" dirty="0"/>
              <a:t> </a:t>
            </a:r>
            <a:r>
              <a:rPr lang="en-CA" dirty="0" err="1"/>
              <a:t>الحركة</a:t>
            </a:r>
            <a:r>
              <a:rPr lang="en-CA" dirty="0"/>
              <a:t>.</a:t>
            </a:r>
          </a:p>
          <a:p>
            <a:pPr algn="r" rtl="1"/>
            <a:r>
              <a:rPr lang="en-CA" dirty="0" err="1"/>
              <a:t>شرح</a:t>
            </a:r>
            <a:r>
              <a:rPr lang="en-CA" dirty="0"/>
              <a:t> </a:t>
            </a:r>
            <a:r>
              <a:rPr lang="en-CA" dirty="0" err="1"/>
              <a:t>مبسط</a:t>
            </a:r>
            <a:r>
              <a:rPr lang="en-CA" dirty="0"/>
              <a:t>:</a:t>
            </a:r>
          </a:p>
          <a:p>
            <a:pPr algn="r" rtl="1"/>
            <a:r>
              <a:rPr lang="en-CA" dirty="0" err="1"/>
              <a:t>فكر</a:t>
            </a:r>
            <a:r>
              <a:rPr lang="en-CA" dirty="0"/>
              <a:t> في </a:t>
            </a:r>
            <a:r>
              <a:rPr lang="en-CA" dirty="0" err="1"/>
              <a:t>الديناميكيات</a:t>
            </a:r>
            <a:r>
              <a:rPr lang="en-CA" dirty="0"/>
              <a:t> </a:t>
            </a:r>
            <a:r>
              <a:rPr lang="en-CA" dirty="0" err="1"/>
              <a:t>على</a:t>
            </a:r>
            <a:r>
              <a:rPr lang="en-CA" dirty="0"/>
              <a:t> </a:t>
            </a:r>
            <a:r>
              <a:rPr lang="en-CA" dirty="0" err="1"/>
              <a:t>أنها</a:t>
            </a:r>
            <a:r>
              <a:rPr lang="en-CA" dirty="0"/>
              <a:t> </a:t>
            </a:r>
            <a:r>
              <a:rPr lang="en-CA" dirty="0" err="1"/>
              <a:t>فهم</a:t>
            </a:r>
            <a:r>
              <a:rPr lang="en-CA" dirty="0"/>
              <a:t> </a:t>
            </a:r>
            <a:r>
              <a:rPr lang="en-CA" dirty="0" err="1"/>
              <a:t>لماذا</a:t>
            </a:r>
            <a:r>
              <a:rPr lang="en-CA" dirty="0"/>
              <a:t> </a:t>
            </a:r>
            <a:r>
              <a:rPr lang="en-CA" dirty="0" err="1"/>
              <a:t>وكيف</a:t>
            </a:r>
            <a:r>
              <a:rPr lang="en-CA" dirty="0"/>
              <a:t> </a:t>
            </a:r>
            <a:r>
              <a:rPr lang="en-CA" dirty="0" err="1"/>
              <a:t>يتحرك</a:t>
            </a:r>
            <a:r>
              <a:rPr lang="en-CA" dirty="0"/>
              <a:t> </a:t>
            </a:r>
            <a:r>
              <a:rPr lang="en-CA" dirty="0" err="1"/>
              <a:t>الروبوت</a:t>
            </a:r>
            <a:r>
              <a:rPr lang="en-CA" dirty="0"/>
              <a:t>. </a:t>
            </a:r>
            <a:r>
              <a:rPr lang="en-CA" dirty="0" err="1"/>
              <a:t>على</a:t>
            </a:r>
            <a:r>
              <a:rPr lang="en-CA" dirty="0"/>
              <a:t> </a:t>
            </a:r>
            <a:r>
              <a:rPr lang="en-CA" dirty="0" err="1"/>
              <a:t>سبيل</a:t>
            </a:r>
            <a:r>
              <a:rPr lang="en-CA" dirty="0"/>
              <a:t> </a:t>
            </a:r>
            <a:r>
              <a:rPr lang="en-CA" dirty="0" err="1"/>
              <a:t>المثال</a:t>
            </a:r>
            <a:r>
              <a:rPr lang="en-CA" dirty="0"/>
              <a:t>، </a:t>
            </a:r>
            <a:r>
              <a:rPr lang="en-CA" dirty="0" err="1"/>
              <a:t>مدى</a:t>
            </a:r>
            <a:r>
              <a:rPr lang="en-CA" dirty="0"/>
              <a:t> </a:t>
            </a:r>
            <a:r>
              <a:rPr lang="en-CA" dirty="0" err="1"/>
              <a:t>القوة</a:t>
            </a:r>
            <a:r>
              <a:rPr lang="en-CA" dirty="0"/>
              <a:t> </a:t>
            </a:r>
            <a:r>
              <a:rPr lang="en-CA" dirty="0" err="1"/>
              <a:t>التي</a:t>
            </a:r>
            <a:r>
              <a:rPr lang="en-CA" dirty="0"/>
              <a:t> </a:t>
            </a:r>
            <a:r>
              <a:rPr lang="en-CA" dirty="0" err="1"/>
              <a:t>يجب</a:t>
            </a:r>
            <a:r>
              <a:rPr lang="en-CA" dirty="0"/>
              <a:t> </a:t>
            </a:r>
            <a:r>
              <a:rPr lang="en-CA" dirty="0" err="1"/>
              <a:t>أن</a:t>
            </a:r>
            <a:r>
              <a:rPr lang="en-CA" dirty="0"/>
              <a:t> </a:t>
            </a:r>
            <a:r>
              <a:rPr lang="en-CA" dirty="0" err="1"/>
              <a:t>يدفع</a:t>
            </a:r>
            <a:r>
              <a:rPr lang="en-CA" dirty="0"/>
              <a:t> </a:t>
            </a:r>
            <a:r>
              <a:rPr lang="en-CA" dirty="0" err="1"/>
              <a:t>بها</a:t>
            </a:r>
            <a:r>
              <a:rPr lang="en-CA" dirty="0"/>
              <a:t> </a:t>
            </a:r>
            <a:r>
              <a:rPr lang="en-CA" dirty="0" err="1"/>
              <a:t>الروبوت</a:t>
            </a:r>
            <a:r>
              <a:rPr lang="en-CA" dirty="0"/>
              <a:t> </a:t>
            </a:r>
            <a:r>
              <a:rPr lang="en-CA" dirty="0" err="1"/>
              <a:t>أو</a:t>
            </a:r>
            <a:r>
              <a:rPr lang="en-CA" dirty="0"/>
              <a:t> </a:t>
            </a:r>
            <a:r>
              <a:rPr lang="en-CA" dirty="0" err="1"/>
              <a:t>يستدير</a:t>
            </a:r>
            <a:r>
              <a:rPr lang="en-CA" dirty="0"/>
              <a:t> </a:t>
            </a:r>
            <a:r>
              <a:rPr lang="en-CA" dirty="0" err="1"/>
              <a:t>للتحرك</a:t>
            </a:r>
            <a:r>
              <a:rPr lang="en-CA" dirty="0"/>
              <a:t>.</a:t>
            </a:r>
          </a:p>
          <a:p>
            <a:pPr algn="r" rtl="1"/>
            <a:r>
              <a:rPr lang="en-CA" dirty="0" err="1"/>
              <a:t>مثال</a:t>
            </a:r>
            <a:r>
              <a:rPr lang="en-CA" dirty="0"/>
              <a:t>:</a:t>
            </a:r>
          </a:p>
          <a:p>
            <a:pPr algn="r" rtl="1"/>
            <a:r>
              <a:rPr lang="en-CA" dirty="0" err="1"/>
              <a:t>تحليل</a:t>
            </a:r>
            <a:r>
              <a:rPr lang="en-CA" dirty="0"/>
              <a:t> </a:t>
            </a:r>
            <a:r>
              <a:rPr lang="en-CA" dirty="0" err="1"/>
              <a:t>كيفية</a:t>
            </a:r>
            <a:r>
              <a:rPr lang="en-CA" dirty="0"/>
              <a:t> </a:t>
            </a:r>
            <a:r>
              <a:rPr lang="en-CA" dirty="0" err="1"/>
              <a:t>تفاعل</a:t>
            </a:r>
            <a:r>
              <a:rPr lang="en-CA" dirty="0"/>
              <a:t> </a:t>
            </a:r>
            <a:r>
              <a:rPr lang="en-CA" dirty="0" err="1"/>
              <a:t>عجلات</a:t>
            </a:r>
            <a:r>
              <a:rPr lang="en-CA" dirty="0"/>
              <a:t> </a:t>
            </a:r>
            <a:r>
              <a:rPr lang="en-CA" dirty="0" err="1"/>
              <a:t>الروبوت</a:t>
            </a:r>
            <a:r>
              <a:rPr lang="en-CA" dirty="0"/>
              <a:t> </a:t>
            </a:r>
            <a:r>
              <a:rPr lang="en-CA" dirty="0" err="1"/>
              <a:t>مع</a:t>
            </a:r>
            <a:r>
              <a:rPr lang="en-CA" dirty="0"/>
              <a:t> </a:t>
            </a:r>
            <a:r>
              <a:rPr lang="en-CA" dirty="0" err="1"/>
              <a:t>الأرض</a:t>
            </a:r>
            <a:r>
              <a:rPr lang="en-CA" dirty="0"/>
              <a:t> </a:t>
            </a:r>
            <a:r>
              <a:rPr lang="en-CA" dirty="0" err="1"/>
              <a:t>لتحريك</a:t>
            </a:r>
            <a:r>
              <a:rPr lang="en-CA" dirty="0"/>
              <a:t> </a:t>
            </a:r>
            <a:r>
              <a:rPr lang="en-CA" dirty="0" err="1"/>
              <a:t>الروبوت</a:t>
            </a:r>
            <a:r>
              <a:rPr lang="en-CA" dirty="0"/>
              <a:t> </a:t>
            </a:r>
            <a:r>
              <a:rPr lang="en-CA" dirty="0" err="1"/>
              <a:t>للأمام</a:t>
            </a:r>
            <a:r>
              <a:rPr lang="en-CA" dirty="0"/>
              <a:t>، </a:t>
            </a:r>
            <a:r>
              <a:rPr lang="en-CA" dirty="0" err="1"/>
              <a:t>أو</a:t>
            </a:r>
            <a:r>
              <a:rPr lang="en-CA" dirty="0"/>
              <a:t> </a:t>
            </a:r>
            <a:r>
              <a:rPr lang="en-CA" dirty="0" err="1"/>
              <a:t>كيفية</a:t>
            </a:r>
            <a:r>
              <a:rPr lang="en-CA" dirty="0"/>
              <a:t> </a:t>
            </a:r>
            <a:r>
              <a:rPr lang="en-CA" dirty="0" err="1"/>
              <a:t>ضبط</a:t>
            </a:r>
            <a:r>
              <a:rPr lang="en-CA" dirty="0"/>
              <a:t> </a:t>
            </a:r>
            <a:r>
              <a:rPr lang="en-CA" dirty="0" err="1"/>
              <a:t>محركاته</a:t>
            </a:r>
            <a:r>
              <a:rPr lang="en-CA" dirty="0"/>
              <a:t> </a:t>
            </a:r>
            <a:r>
              <a:rPr lang="en-CA" dirty="0" err="1"/>
              <a:t>لرفع</a:t>
            </a:r>
            <a:r>
              <a:rPr lang="en-CA" dirty="0"/>
              <a:t> </a:t>
            </a:r>
            <a:r>
              <a:rPr lang="en-CA" dirty="0" err="1"/>
              <a:t>جسم</a:t>
            </a:r>
            <a:r>
              <a:rPr lang="en-CA" dirty="0"/>
              <a:t> </a:t>
            </a:r>
            <a:r>
              <a:rPr lang="en-CA" dirty="0" err="1"/>
              <a:t>ثقيل</a:t>
            </a:r>
            <a:r>
              <a:rPr lang="en-CA" dirty="0"/>
              <a:t>.</a:t>
            </a:r>
          </a:p>
        </p:txBody>
      </p:sp>
    </p:spTree>
    <p:extLst>
      <p:ext uri="{BB962C8B-B14F-4D97-AF65-F5344CB8AC3E}">
        <p14:creationId xmlns:p14="http://schemas.microsoft.com/office/powerpoint/2010/main" val="1888157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479781-2520-A108-8E09-A51F828E26C5}"/>
              </a:ext>
            </a:extLst>
          </p:cNvPr>
          <p:cNvSpPr txBox="1"/>
          <p:nvPr/>
        </p:nvSpPr>
        <p:spPr>
          <a:xfrm>
            <a:off x="0" y="67437"/>
            <a:ext cx="12192000" cy="3693319"/>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Forces</a:t>
            </a:r>
            <a:r>
              <a:rPr lang="en-US" b="0" i="0" dirty="0">
                <a:solidFill>
                  <a:srgbClr val="374151"/>
                </a:solidFill>
                <a:effectLst/>
                <a:latin typeface="Söhne"/>
              </a:rPr>
              <a:t>: This is like a push or a pull. If you push a toy car, it moves, right? That's a force. Robots use forces to move their arms, legs, or wheels.</a:t>
            </a:r>
          </a:p>
          <a:p>
            <a:pPr algn="l">
              <a:buFont typeface="+mj-lt"/>
              <a:buAutoNum type="arabicPeriod"/>
            </a:pPr>
            <a:r>
              <a:rPr lang="en-US" b="1" i="0" dirty="0">
                <a:solidFill>
                  <a:srgbClr val="374151"/>
                </a:solidFill>
                <a:effectLst/>
                <a:latin typeface="Söhne"/>
              </a:rPr>
              <a:t>Torques</a:t>
            </a:r>
            <a:r>
              <a:rPr lang="en-US" b="0" i="0" dirty="0">
                <a:solidFill>
                  <a:srgbClr val="374151"/>
                </a:solidFill>
                <a:effectLst/>
                <a:latin typeface="Söhne"/>
              </a:rPr>
              <a:t>: This is a twisty force. Think of opening a jar of cookies by twisting the lid - that’s using torque. Robots use torques to turn their heads or twist their arms.</a:t>
            </a:r>
          </a:p>
          <a:p>
            <a:pPr algn="l"/>
            <a:r>
              <a:rPr lang="en-US" b="0" i="0" dirty="0">
                <a:solidFill>
                  <a:srgbClr val="374151"/>
                </a:solidFill>
                <a:effectLst/>
                <a:latin typeface="Söhne"/>
              </a:rPr>
              <a:t>Now, how do robots get these powers? They have motors and gears, kind of like the muscles and bones in your body.</a:t>
            </a:r>
          </a:p>
          <a:p>
            <a:pPr algn="l">
              <a:buFont typeface="Arial" panose="020B0604020202020204" pitchFamily="34" charset="0"/>
              <a:buChar char="•"/>
            </a:pPr>
            <a:r>
              <a:rPr lang="en-US" b="1" i="0" dirty="0">
                <a:solidFill>
                  <a:srgbClr val="374151"/>
                </a:solidFill>
                <a:effectLst/>
                <a:latin typeface="Söhne"/>
              </a:rPr>
              <a:t>Motors</a:t>
            </a:r>
            <a:r>
              <a:rPr lang="en-US" b="0" i="0" dirty="0">
                <a:solidFill>
                  <a:srgbClr val="374151"/>
                </a:solidFill>
                <a:effectLst/>
                <a:latin typeface="Söhne"/>
              </a:rPr>
              <a:t>: These are like robot muscles. They help the robot to move. When the robot wants to lift its arm, the motor works like your muscle does when you lift something.</a:t>
            </a:r>
          </a:p>
          <a:p>
            <a:pPr algn="l">
              <a:buFont typeface="Arial" panose="020B0604020202020204" pitchFamily="34" charset="0"/>
              <a:buChar char="•"/>
            </a:pPr>
            <a:r>
              <a:rPr lang="en-US" b="1" i="0" dirty="0">
                <a:solidFill>
                  <a:srgbClr val="374151"/>
                </a:solidFill>
                <a:effectLst/>
                <a:latin typeface="Söhne"/>
              </a:rPr>
              <a:t>Gears</a:t>
            </a:r>
            <a:r>
              <a:rPr lang="en-US" b="0" i="0" dirty="0">
                <a:solidFill>
                  <a:srgbClr val="374151"/>
                </a:solidFill>
                <a:effectLst/>
                <a:latin typeface="Söhne"/>
              </a:rPr>
              <a:t>: These are like the bones in your hand that help you grab and hold things. Gears work with the motors to control how fast or how strong the robot's movement should be.</a:t>
            </a:r>
          </a:p>
          <a:p>
            <a:pPr algn="l"/>
            <a:r>
              <a:rPr lang="en-US" b="0" i="0" dirty="0">
                <a:solidFill>
                  <a:srgbClr val="374151"/>
                </a:solidFill>
                <a:effectLst/>
                <a:latin typeface="Söhne"/>
              </a:rPr>
              <a:t>When robots move, they have to think about how hard to push or pull, and how much to twist, just like you decide how hard to throw a ball or turn a doorknob. All of this helps the robot to walk, pick things up, or do a fun dance!</a:t>
            </a:r>
          </a:p>
          <a:p>
            <a:pPr algn="l"/>
            <a:r>
              <a:rPr lang="en-US" b="0" i="0" dirty="0">
                <a:solidFill>
                  <a:srgbClr val="374151"/>
                </a:solidFill>
                <a:effectLst/>
                <a:latin typeface="Söhne"/>
              </a:rPr>
              <a:t>So, robot dynamics is like learning the best ways to use robot superpowers (forces and torques) with their muscles and bones (motors and gears) to move around and do cool stuff!</a:t>
            </a:r>
          </a:p>
        </p:txBody>
      </p:sp>
      <p:sp>
        <p:nvSpPr>
          <p:cNvPr id="4" name="TextBox 3">
            <a:extLst>
              <a:ext uri="{FF2B5EF4-FFF2-40B4-BE49-F238E27FC236}">
                <a16:creationId xmlns:a16="http://schemas.microsoft.com/office/drawing/2014/main" id="{E3153669-2149-353D-DC50-039A37988787}"/>
              </a:ext>
            </a:extLst>
          </p:cNvPr>
          <p:cNvSpPr txBox="1"/>
          <p:nvPr/>
        </p:nvSpPr>
        <p:spPr>
          <a:xfrm>
            <a:off x="-73152" y="3760756"/>
            <a:ext cx="12265152" cy="3139321"/>
          </a:xfrm>
          <a:prstGeom prst="rect">
            <a:avLst/>
          </a:prstGeom>
          <a:noFill/>
        </p:spPr>
        <p:txBody>
          <a:bodyPr wrap="square">
            <a:spAutoFit/>
          </a:bodyPr>
          <a:lstStyle/>
          <a:p>
            <a:pPr algn="r"/>
            <a:r>
              <a:rPr lang="en-CA" dirty="0" err="1"/>
              <a:t>القوى</a:t>
            </a:r>
            <a:r>
              <a:rPr lang="en-CA" dirty="0"/>
              <a:t>: </a:t>
            </a:r>
            <a:r>
              <a:rPr lang="en-CA" dirty="0" err="1"/>
              <a:t>مثل</a:t>
            </a:r>
            <a:r>
              <a:rPr lang="en-CA" dirty="0"/>
              <a:t> </a:t>
            </a:r>
            <a:r>
              <a:rPr lang="en-CA" dirty="0" err="1"/>
              <a:t>الدفع</a:t>
            </a:r>
            <a:r>
              <a:rPr lang="en-CA" dirty="0"/>
              <a:t> </a:t>
            </a:r>
            <a:r>
              <a:rPr lang="en-CA" dirty="0" err="1"/>
              <a:t>أو</a:t>
            </a:r>
            <a:r>
              <a:rPr lang="en-CA" dirty="0"/>
              <a:t> </a:t>
            </a:r>
            <a:r>
              <a:rPr lang="en-CA" dirty="0" err="1"/>
              <a:t>السحب</a:t>
            </a:r>
            <a:r>
              <a:rPr lang="en-CA" dirty="0"/>
              <a:t>. </a:t>
            </a:r>
            <a:r>
              <a:rPr lang="en-CA" dirty="0" err="1"/>
              <a:t>إذا</a:t>
            </a:r>
            <a:r>
              <a:rPr lang="en-CA" dirty="0"/>
              <a:t> </a:t>
            </a:r>
            <a:r>
              <a:rPr lang="en-CA" dirty="0" err="1"/>
              <a:t>قمت</a:t>
            </a:r>
            <a:r>
              <a:rPr lang="en-CA" dirty="0"/>
              <a:t> </a:t>
            </a:r>
            <a:r>
              <a:rPr lang="en-CA" dirty="0" err="1"/>
              <a:t>بدفع</a:t>
            </a:r>
            <a:r>
              <a:rPr lang="en-CA" dirty="0"/>
              <a:t> </a:t>
            </a:r>
            <a:r>
              <a:rPr lang="en-CA" dirty="0" err="1"/>
              <a:t>سيارة</a:t>
            </a:r>
            <a:r>
              <a:rPr lang="en-CA" dirty="0"/>
              <a:t> </a:t>
            </a:r>
            <a:r>
              <a:rPr lang="en-CA" dirty="0" err="1"/>
              <a:t>لعبة</a:t>
            </a:r>
            <a:r>
              <a:rPr lang="en-CA" dirty="0"/>
              <a:t>، </a:t>
            </a:r>
            <a:r>
              <a:rPr lang="en-CA" dirty="0" err="1"/>
              <a:t>فإنها</a:t>
            </a:r>
            <a:r>
              <a:rPr lang="en-CA" dirty="0"/>
              <a:t> </a:t>
            </a:r>
            <a:r>
              <a:rPr lang="en-CA" dirty="0" err="1"/>
              <a:t>تتحرك</a:t>
            </a:r>
            <a:r>
              <a:rPr lang="en-CA" dirty="0"/>
              <a:t>، </a:t>
            </a:r>
            <a:r>
              <a:rPr lang="en-CA" dirty="0" err="1"/>
              <a:t>أليس</a:t>
            </a:r>
            <a:r>
              <a:rPr lang="en-CA" dirty="0"/>
              <a:t> </a:t>
            </a:r>
            <a:r>
              <a:rPr lang="en-CA" dirty="0" err="1"/>
              <a:t>كذلك</a:t>
            </a:r>
            <a:r>
              <a:rPr lang="en-CA" dirty="0"/>
              <a:t>؟ </a:t>
            </a:r>
            <a:r>
              <a:rPr lang="en-CA" dirty="0" err="1"/>
              <a:t>هذه</a:t>
            </a:r>
            <a:r>
              <a:rPr lang="en-CA" dirty="0"/>
              <a:t> </a:t>
            </a:r>
            <a:r>
              <a:rPr lang="en-CA" dirty="0" err="1"/>
              <a:t>قوة</a:t>
            </a:r>
            <a:r>
              <a:rPr lang="en-CA" dirty="0"/>
              <a:t>. </a:t>
            </a:r>
            <a:r>
              <a:rPr lang="en-CA" dirty="0" err="1"/>
              <a:t>تستخدم</a:t>
            </a:r>
            <a:r>
              <a:rPr lang="en-CA" dirty="0"/>
              <a:t> </a:t>
            </a:r>
            <a:r>
              <a:rPr lang="en-CA" dirty="0" err="1"/>
              <a:t>الروبوتات</a:t>
            </a:r>
            <a:r>
              <a:rPr lang="en-CA" dirty="0"/>
              <a:t> </a:t>
            </a:r>
            <a:r>
              <a:rPr lang="en-CA" b="1" dirty="0" err="1"/>
              <a:t>القوة</a:t>
            </a:r>
            <a:r>
              <a:rPr lang="en-CA" dirty="0"/>
              <a:t> </a:t>
            </a:r>
            <a:r>
              <a:rPr lang="en-CA" dirty="0" err="1"/>
              <a:t>لتحريك</a:t>
            </a:r>
            <a:r>
              <a:rPr lang="en-CA" dirty="0"/>
              <a:t> </a:t>
            </a:r>
            <a:r>
              <a:rPr lang="en-CA" dirty="0" err="1"/>
              <a:t>أذرعها</a:t>
            </a:r>
            <a:r>
              <a:rPr lang="en-CA" dirty="0"/>
              <a:t> </a:t>
            </a:r>
            <a:r>
              <a:rPr lang="en-CA" dirty="0" err="1"/>
              <a:t>أو</a:t>
            </a:r>
            <a:r>
              <a:rPr lang="en-CA" dirty="0"/>
              <a:t> </a:t>
            </a:r>
            <a:r>
              <a:rPr lang="en-CA" dirty="0" err="1"/>
              <a:t>أرجلها</a:t>
            </a:r>
            <a:r>
              <a:rPr lang="en-CA" dirty="0"/>
              <a:t> </a:t>
            </a:r>
            <a:r>
              <a:rPr lang="en-CA" dirty="0" err="1"/>
              <a:t>أو</a:t>
            </a:r>
            <a:r>
              <a:rPr lang="en-CA" dirty="0"/>
              <a:t> </a:t>
            </a:r>
            <a:r>
              <a:rPr lang="en-CA" dirty="0" err="1"/>
              <a:t>عجلاتها</a:t>
            </a:r>
            <a:r>
              <a:rPr lang="en-CA" dirty="0"/>
              <a:t>.</a:t>
            </a:r>
          </a:p>
          <a:p>
            <a:pPr algn="r"/>
            <a:r>
              <a:rPr lang="en-CA" dirty="0" err="1"/>
              <a:t>عزم</a:t>
            </a:r>
            <a:r>
              <a:rPr lang="en-CA" dirty="0"/>
              <a:t> </a:t>
            </a:r>
            <a:r>
              <a:rPr lang="en-CA" dirty="0" err="1"/>
              <a:t>الدوران</a:t>
            </a:r>
            <a:r>
              <a:rPr lang="en-CA" dirty="0"/>
              <a:t>: </a:t>
            </a:r>
            <a:r>
              <a:rPr lang="en-CA" dirty="0" err="1"/>
              <a:t>هذه</a:t>
            </a:r>
            <a:r>
              <a:rPr lang="en-CA" dirty="0"/>
              <a:t> </a:t>
            </a:r>
            <a:r>
              <a:rPr lang="en-CA" dirty="0" err="1"/>
              <a:t>قوة</a:t>
            </a:r>
            <a:r>
              <a:rPr lang="en-CA" dirty="0"/>
              <a:t> </a:t>
            </a:r>
            <a:r>
              <a:rPr lang="en-CA" dirty="0" err="1"/>
              <a:t>ملتوية</a:t>
            </a:r>
            <a:r>
              <a:rPr lang="en-CA" dirty="0"/>
              <a:t>. </a:t>
            </a:r>
            <a:r>
              <a:rPr lang="en-CA" dirty="0" err="1"/>
              <a:t>فكر</a:t>
            </a:r>
            <a:r>
              <a:rPr lang="en-CA" dirty="0"/>
              <a:t> في </a:t>
            </a:r>
            <a:r>
              <a:rPr lang="en-CA" dirty="0" err="1"/>
              <a:t>فتح</a:t>
            </a:r>
            <a:r>
              <a:rPr lang="en-CA" dirty="0"/>
              <a:t> </a:t>
            </a:r>
            <a:r>
              <a:rPr lang="en-CA" dirty="0" err="1"/>
              <a:t>وعاء</a:t>
            </a:r>
            <a:r>
              <a:rPr lang="en-CA" dirty="0"/>
              <a:t> </a:t>
            </a:r>
            <a:r>
              <a:rPr lang="en-CA" dirty="0" err="1"/>
              <a:t>من</a:t>
            </a:r>
            <a:r>
              <a:rPr lang="en-CA" dirty="0"/>
              <a:t> </a:t>
            </a:r>
            <a:r>
              <a:rPr lang="en-CA" dirty="0" err="1"/>
              <a:t>البسكويت</a:t>
            </a:r>
            <a:r>
              <a:rPr lang="en-CA" dirty="0"/>
              <a:t> </a:t>
            </a:r>
            <a:r>
              <a:rPr lang="en-CA" dirty="0" err="1"/>
              <a:t>عن</a:t>
            </a:r>
            <a:r>
              <a:rPr lang="en-CA" dirty="0"/>
              <a:t> </a:t>
            </a:r>
            <a:r>
              <a:rPr lang="en-CA" dirty="0" err="1"/>
              <a:t>طريق</a:t>
            </a:r>
            <a:r>
              <a:rPr lang="en-CA" dirty="0"/>
              <a:t> </a:t>
            </a:r>
            <a:r>
              <a:rPr lang="en-CA" dirty="0" err="1"/>
              <a:t>لف</a:t>
            </a:r>
            <a:r>
              <a:rPr lang="en-CA" dirty="0"/>
              <a:t> </a:t>
            </a:r>
            <a:r>
              <a:rPr lang="en-CA" dirty="0" err="1"/>
              <a:t>الغطاء</a:t>
            </a:r>
            <a:r>
              <a:rPr lang="en-CA" dirty="0"/>
              <a:t> - </a:t>
            </a:r>
            <a:r>
              <a:rPr lang="en-CA" dirty="0" err="1"/>
              <a:t>وهذا</a:t>
            </a:r>
            <a:r>
              <a:rPr lang="en-CA" dirty="0"/>
              <a:t> </a:t>
            </a:r>
            <a:r>
              <a:rPr lang="en-CA" dirty="0" err="1"/>
              <a:t>باستخدام</a:t>
            </a:r>
            <a:r>
              <a:rPr lang="en-CA" dirty="0"/>
              <a:t> </a:t>
            </a:r>
            <a:r>
              <a:rPr lang="en-CA" dirty="0" err="1"/>
              <a:t>عزم</a:t>
            </a:r>
            <a:r>
              <a:rPr lang="en-CA" dirty="0"/>
              <a:t> </a:t>
            </a:r>
            <a:r>
              <a:rPr lang="en-CA" dirty="0" err="1"/>
              <a:t>الدوران</a:t>
            </a:r>
            <a:r>
              <a:rPr lang="en-CA" dirty="0"/>
              <a:t>. </a:t>
            </a:r>
            <a:r>
              <a:rPr lang="en-CA" dirty="0" err="1"/>
              <a:t>تستخدم</a:t>
            </a:r>
            <a:r>
              <a:rPr lang="en-CA" dirty="0"/>
              <a:t> </a:t>
            </a:r>
            <a:r>
              <a:rPr lang="en-CA" dirty="0" err="1"/>
              <a:t>الروبوتات</a:t>
            </a:r>
            <a:r>
              <a:rPr lang="en-CA" dirty="0"/>
              <a:t> </a:t>
            </a:r>
            <a:r>
              <a:rPr lang="en-CA" b="1" dirty="0" err="1"/>
              <a:t>عزم</a:t>
            </a:r>
            <a:r>
              <a:rPr lang="en-CA" dirty="0"/>
              <a:t> </a:t>
            </a:r>
            <a:r>
              <a:rPr lang="en-CA" dirty="0" err="1"/>
              <a:t>الدوران</a:t>
            </a:r>
            <a:r>
              <a:rPr lang="en-CA" dirty="0"/>
              <a:t> </a:t>
            </a:r>
            <a:r>
              <a:rPr lang="en-CA" dirty="0" err="1"/>
              <a:t>لإدارة</a:t>
            </a:r>
            <a:r>
              <a:rPr lang="en-CA" dirty="0"/>
              <a:t> </a:t>
            </a:r>
            <a:r>
              <a:rPr lang="en-CA" dirty="0" err="1"/>
              <a:t>رؤوسها</a:t>
            </a:r>
            <a:r>
              <a:rPr lang="en-CA" dirty="0"/>
              <a:t> </a:t>
            </a:r>
            <a:r>
              <a:rPr lang="en-CA" dirty="0" err="1"/>
              <a:t>أو</a:t>
            </a:r>
            <a:r>
              <a:rPr lang="en-CA" dirty="0"/>
              <a:t> </a:t>
            </a:r>
            <a:r>
              <a:rPr lang="en-CA" dirty="0" err="1"/>
              <a:t>لف</a:t>
            </a:r>
            <a:r>
              <a:rPr lang="en-CA" dirty="0"/>
              <a:t> </a:t>
            </a:r>
            <a:r>
              <a:rPr lang="en-CA" dirty="0" err="1"/>
              <a:t>أذرعها</a:t>
            </a:r>
            <a:r>
              <a:rPr lang="en-CA" dirty="0"/>
              <a:t>.</a:t>
            </a:r>
          </a:p>
          <a:p>
            <a:pPr algn="r"/>
            <a:r>
              <a:rPr lang="en-CA" dirty="0" err="1"/>
              <a:t>والآن</a:t>
            </a:r>
            <a:r>
              <a:rPr lang="en-CA" dirty="0"/>
              <a:t>، </a:t>
            </a:r>
            <a:r>
              <a:rPr lang="en-CA" dirty="0" err="1"/>
              <a:t>كيف</a:t>
            </a:r>
            <a:r>
              <a:rPr lang="en-CA" dirty="0"/>
              <a:t> </a:t>
            </a:r>
            <a:r>
              <a:rPr lang="en-CA" dirty="0" err="1"/>
              <a:t>تحصل</a:t>
            </a:r>
            <a:r>
              <a:rPr lang="en-CA" dirty="0"/>
              <a:t> </a:t>
            </a:r>
            <a:r>
              <a:rPr lang="en-CA" dirty="0" err="1"/>
              <a:t>الروبوتات</a:t>
            </a:r>
            <a:r>
              <a:rPr lang="en-CA" dirty="0"/>
              <a:t> </a:t>
            </a:r>
            <a:r>
              <a:rPr lang="en-CA" dirty="0" err="1"/>
              <a:t>على</a:t>
            </a:r>
            <a:r>
              <a:rPr lang="en-CA" dirty="0"/>
              <a:t> </a:t>
            </a:r>
            <a:r>
              <a:rPr lang="en-CA" dirty="0" err="1"/>
              <a:t>هذه</a:t>
            </a:r>
            <a:r>
              <a:rPr lang="en-CA" dirty="0"/>
              <a:t> </a:t>
            </a:r>
            <a:r>
              <a:rPr lang="en-CA" dirty="0" err="1"/>
              <a:t>القوى</a:t>
            </a:r>
            <a:r>
              <a:rPr lang="en-CA" dirty="0"/>
              <a:t>؟ </a:t>
            </a:r>
            <a:r>
              <a:rPr lang="en-CA" dirty="0" err="1"/>
              <a:t>لديهم</a:t>
            </a:r>
            <a:r>
              <a:rPr lang="en-CA" dirty="0"/>
              <a:t> </a:t>
            </a:r>
            <a:r>
              <a:rPr lang="en-CA" b="1" dirty="0" err="1"/>
              <a:t>محركات</a:t>
            </a:r>
            <a:r>
              <a:rPr lang="en-CA" dirty="0"/>
              <a:t> </a:t>
            </a:r>
            <a:r>
              <a:rPr lang="en-CA" dirty="0" err="1"/>
              <a:t>وتروس</a:t>
            </a:r>
            <a:r>
              <a:rPr lang="en-CA" dirty="0"/>
              <a:t>، </a:t>
            </a:r>
            <a:r>
              <a:rPr lang="en-CA" dirty="0" err="1"/>
              <a:t>مثل</a:t>
            </a:r>
            <a:r>
              <a:rPr lang="en-CA" dirty="0"/>
              <a:t> </a:t>
            </a:r>
            <a:r>
              <a:rPr lang="en-CA" dirty="0" err="1"/>
              <a:t>العضلات</a:t>
            </a:r>
            <a:r>
              <a:rPr lang="en-CA" dirty="0"/>
              <a:t> </a:t>
            </a:r>
            <a:r>
              <a:rPr lang="en-CA" dirty="0" err="1"/>
              <a:t>والعظام</a:t>
            </a:r>
            <a:r>
              <a:rPr lang="en-CA" dirty="0"/>
              <a:t> في </a:t>
            </a:r>
            <a:r>
              <a:rPr lang="en-CA" dirty="0" err="1"/>
              <a:t>جسمك</a:t>
            </a:r>
            <a:r>
              <a:rPr lang="en-CA" dirty="0"/>
              <a:t>.</a:t>
            </a:r>
          </a:p>
          <a:p>
            <a:pPr algn="r"/>
            <a:r>
              <a:rPr lang="en-CA" dirty="0" err="1"/>
              <a:t>المحركات</a:t>
            </a:r>
            <a:r>
              <a:rPr lang="en-CA" dirty="0"/>
              <a:t>: </a:t>
            </a:r>
            <a:r>
              <a:rPr lang="en-CA" dirty="0" err="1"/>
              <a:t>تشبه</a:t>
            </a:r>
            <a:r>
              <a:rPr lang="en-CA" dirty="0"/>
              <a:t> </a:t>
            </a:r>
            <a:r>
              <a:rPr lang="en-CA" dirty="0" err="1"/>
              <a:t>عضلات</a:t>
            </a:r>
            <a:r>
              <a:rPr lang="en-CA" dirty="0"/>
              <a:t> </a:t>
            </a:r>
            <a:r>
              <a:rPr lang="en-CA" dirty="0" err="1"/>
              <a:t>الروبوت</a:t>
            </a:r>
            <a:r>
              <a:rPr lang="en-CA" dirty="0"/>
              <a:t>. </a:t>
            </a:r>
            <a:r>
              <a:rPr lang="en-CA" dirty="0" err="1"/>
              <a:t>أنها</a:t>
            </a:r>
            <a:r>
              <a:rPr lang="en-CA" dirty="0"/>
              <a:t> </a:t>
            </a:r>
            <a:r>
              <a:rPr lang="en-CA" dirty="0" err="1"/>
              <a:t>تساعد</a:t>
            </a:r>
            <a:r>
              <a:rPr lang="en-CA" dirty="0"/>
              <a:t> </a:t>
            </a:r>
            <a:r>
              <a:rPr lang="en-CA" dirty="0" err="1"/>
              <a:t>الروبوت</a:t>
            </a:r>
            <a:r>
              <a:rPr lang="en-CA" dirty="0"/>
              <a:t> </a:t>
            </a:r>
            <a:r>
              <a:rPr lang="en-CA" dirty="0" err="1"/>
              <a:t>على</a:t>
            </a:r>
            <a:r>
              <a:rPr lang="en-CA" dirty="0"/>
              <a:t> </a:t>
            </a:r>
            <a:r>
              <a:rPr lang="en-CA" dirty="0" err="1"/>
              <a:t>التحرك</a:t>
            </a:r>
            <a:r>
              <a:rPr lang="en-CA" dirty="0"/>
              <a:t>. </a:t>
            </a:r>
            <a:r>
              <a:rPr lang="en-CA" dirty="0" err="1"/>
              <a:t>عندما</a:t>
            </a:r>
            <a:r>
              <a:rPr lang="en-CA" dirty="0"/>
              <a:t> </a:t>
            </a:r>
            <a:r>
              <a:rPr lang="en-CA" dirty="0" err="1"/>
              <a:t>يريد</a:t>
            </a:r>
            <a:r>
              <a:rPr lang="en-CA" dirty="0"/>
              <a:t> </a:t>
            </a:r>
            <a:r>
              <a:rPr lang="en-CA" dirty="0" err="1"/>
              <a:t>الروبوت</a:t>
            </a:r>
            <a:r>
              <a:rPr lang="en-CA" dirty="0"/>
              <a:t> </a:t>
            </a:r>
            <a:r>
              <a:rPr lang="en-CA" dirty="0" err="1"/>
              <a:t>رفع</a:t>
            </a:r>
            <a:r>
              <a:rPr lang="en-CA" dirty="0"/>
              <a:t> </a:t>
            </a:r>
            <a:r>
              <a:rPr lang="en-CA" dirty="0" err="1"/>
              <a:t>ذراعه</a:t>
            </a:r>
            <a:r>
              <a:rPr lang="en-CA" dirty="0"/>
              <a:t>، </a:t>
            </a:r>
            <a:r>
              <a:rPr lang="en-CA" dirty="0" err="1"/>
              <a:t>يعمل</a:t>
            </a:r>
            <a:r>
              <a:rPr lang="en-CA" dirty="0"/>
              <a:t> </a:t>
            </a:r>
            <a:r>
              <a:rPr lang="en-CA" dirty="0" err="1"/>
              <a:t>المحرك</a:t>
            </a:r>
            <a:r>
              <a:rPr lang="en-CA" dirty="0"/>
              <a:t> </a:t>
            </a:r>
            <a:r>
              <a:rPr lang="en-CA" dirty="0" err="1"/>
              <a:t>بنفس</a:t>
            </a:r>
            <a:r>
              <a:rPr lang="en-CA" dirty="0"/>
              <a:t> </a:t>
            </a:r>
            <a:r>
              <a:rPr lang="en-CA" dirty="0" err="1"/>
              <a:t>الطريقة</a:t>
            </a:r>
            <a:r>
              <a:rPr lang="en-CA" dirty="0"/>
              <a:t> </a:t>
            </a:r>
            <a:r>
              <a:rPr lang="en-CA" dirty="0" err="1"/>
              <a:t>التي</a:t>
            </a:r>
            <a:r>
              <a:rPr lang="en-CA" dirty="0"/>
              <a:t> </a:t>
            </a:r>
            <a:r>
              <a:rPr lang="en-CA" dirty="0" err="1"/>
              <a:t>تعمل</a:t>
            </a:r>
            <a:r>
              <a:rPr lang="en-CA" dirty="0"/>
              <a:t> </a:t>
            </a:r>
            <a:r>
              <a:rPr lang="en-CA" dirty="0" err="1"/>
              <a:t>بها</a:t>
            </a:r>
            <a:r>
              <a:rPr lang="en-CA" dirty="0"/>
              <a:t> </a:t>
            </a:r>
            <a:r>
              <a:rPr lang="en-CA" dirty="0" err="1"/>
              <a:t>عضلاتك</a:t>
            </a:r>
            <a:r>
              <a:rPr lang="en-CA" dirty="0"/>
              <a:t> </a:t>
            </a:r>
            <a:r>
              <a:rPr lang="en-CA" dirty="0" err="1"/>
              <a:t>عندما</a:t>
            </a:r>
            <a:r>
              <a:rPr lang="en-CA" dirty="0"/>
              <a:t> </a:t>
            </a:r>
            <a:r>
              <a:rPr lang="en-CA" dirty="0" err="1"/>
              <a:t>ترفع</a:t>
            </a:r>
            <a:r>
              <a:rPr lang="en-CA" dirty="0"/>
              <a:t> </a:t>
            </a:r>
            <a:r>
              <a:rPr lang="en-CA" dirty="0" err="1"/>
              <a:t>شيئًا</a:t>
            </a:r>
            <a:r>
              <a:rPr lang="en-CA" dirty="0"/>
              <a:t> </a:t>
            </a:r>
            <a:r>
              <a:rPr lang="en-CA" dirty="0" err="1"/>
              <a:t>ما</a:t>
            </a:r>
            <a:r>
              <a:rPr lang="en-CA" dirty="0"/>
              <a:t>.</a:t>
            </a:r>
          </a:p>
          <a:p>
            <a:pPr algn="r"/>
            <a:r>
              <a:rPr lang="en-CA" dirty="0" err="1"/>
              <a:t>التروس</a:t>
            </a:r>
            <a:r>
              <a:rPr lang="en-CA" dirty="0"/>
              <a:t>: </a:t>
            </a:r>
            <a:r>
              <a:rPr lang="en-CA" dirty="0" err="1"/>
              <a:t>تشبه</a:t>
            </a:r>
            <a:r>
              <a:rPr lang="en-CA" dirty="0"/>
              <a:t> </a:t>
            </a:r>
            <a:r>
              <a:rPr lang="en-CA" dirty="0" err="1"/>
              <a:t>العظام</a:t>
            </a:r>
            <a:r>
              <a:rPr lang="en-CA" dirty="0"/>
              <a:t> </a:t>
            </a:r>
            <a:r>
              <a:rPr lang="en-CA" dirty="0" err="1"/>
              <a:t>الموجودة</a:t>
            </a:r>
            <a:r>
              <a:rPr lang="en-CA" dirty="0"/>
              <a:t> في </a:t>
            </a:r>
            <a:r>
              <a:rPr lang="en-CA" dirty="0" err="1"/>
              <a:t>يدك</a:t>
            </a:r>
            <a:r>
              <a:rPr lang="en-CA" dirty="0"/>
              <a:t>، </a:t>
            </a:r>
            <a:r>
              <a:rPr lang="en-CA" dirty="0" err="1"/>
              <a:t>وتساعدك</a:t>
            </a:r>
            <a:r>
              <a:rPr lang="en-CA" dirty="0"/>
              <a:t> </a:t>
            </a:r>
            <a:r>
              <a:rPr lang="en-CA" dirty="0" err="1"/>
              <a:t>على</a:t>
            </a:r>
            <a:r>
              <a:rPr lang="en-CA" dirty="0"/>
              <a:t> </a:t>
            </a:r>
            <a:r>
              <a:rPr lang="en-CA" dirty="0" err="1"/>
              <a:t>الإمساك</a:t>
            </a:r>
            <a:r>
              <a:rPr lang="en-CA" dirty="0"/>
              <a:t> </a:t>
            </a:r>
            <a:r>
              <a:rPr lang="en-CA" dirty="0" err="1"/>
              <a:t>بالأشياء</a:t>
            </a:r>
            <a:r>
              <a:rPr lang="en-CA" dirty="0"/>
              <a:t> </a:t>
            </a:r>
            <a:r>
              <a:rPr lang="en-CA" dirty="0" err="1"/>
              <a:t>والإمساك</a:t>
            </a:r>
            <a:r>
              <a:rPr lang="en-CA" dirty="0"/>
              <a:t> </a:t>
            </a:r>
            <a:r>
              <a:rPr lang="en-CA" dirty="0" err="1"/>
              <a:t>بها</a:t>
            </a:r>
            <a:r>
              <a:rPr lang="en-CA" dirty="0"/>
              <a:t>. </a:t>
            </a:r>
            <a:r>
              <a:rPr lang="en-CA" dirty="0" err="1"/>
              <a:t>تعمل</a:t>
            </a:r>
            <a:r>
              <a:rPr lang="en-CA" dirty="0"/>
              <a:t> </a:t>
            </a:r>
            <a:r>
              <a:rPr lang="en-CA" b="1" dirty="0" err="1"/>
              <a:t>التروس</a:t>
            </a:r>
            <a:r>
              <a:rPr lang="en-CA" dirty="0"/>
              <a:t> </a:t>
            </a:r>
            <a:r>
              <a:rPr lang="en-CA" dirty="0" err="1"/>
              <a:t>مع</a:t>
            </a:r>
            <a:r>
              <a:rPr lang="en-CA" dirty="0"/>
              <a:t> </a:t>
            </a:r>
            <a:r>
              <a:rPr lang="en-CA" dirty="0" err="1"/>
              <a:t>المحركات</a:t>
            </a:r>
            <a:r>
              <a:rPr lang="en-CA" dirty="0"/>
              <a:t> </a:t>
            </a:r>
            <a:r>
              <a:rPr lang="en-CA" dirty="0" err="1"/>
              <a:t>للتحكم</a:t>
            </a:r>
            <a:r>
              <a:rPr lang="en-CA" dirty="0"/>
              <a:t> في </a:t>
            </a:r>
            <a:r>
              <a:rPr lang="en-CA" dirty="0" err="1"/>
              <a:t>مدى</a:t>
            </a:r>
            <a:r>
              <a:rPr lang="en-CA" dirty="0"/>
              <a:t> </a:t>
            </a:r>
            <a:r>
              <a:rPr lang="en-CA" dirty="0" err="1"/>
              <a:t>سرعة</a:t>
            </a:r>
            <a:r>
              <a:rPr lang="en-CA" dirty="0"/>
              <a:t> </a:t>
            </a:r>
            <a:r>
              <a:rPr lang="en-CA" dirty="0" err="1"/>
              <a:t>أو</a:t>
            </a:r>
            <a:r>
              <a:rPr lang="en-CA" dirty="0"/>
              <a:t> </a:t>
            </a:r>
            <a:r>
              <a:rPr lang="en-CA" dirty="0" err="1"/>
              <a:t>قوة</a:t>
            </a:r>
            <a:r>
              <a:rPr lang="en-CA" dirty="0"/>
              <a:t> </a:t>
            </a:r>
            <a:r>
              <a:rPr lang="en-CA" dirty="0" err="1"/>
              <a:t>حركة</a:t>
            </a:r>
            <a:r>
              <a:rPr lang="en-CA" dirty="0"/>
              <a:t> </a:t>
            </a:r>
            <a:r>
              <a:rPr lang="en-CA" dirty="0" err="1"/>
              <a:t>الروبوت</a:t>
            </a:r>
            <a:r>
              <a:rPr lang="en-CA" dirty="0"/>
              <a:t>.</a:t>
            </a:r>
          </a:p>
          <a:p>
            <a:pPr algn="r"/>
            <a:r>
              <a:rPr lang="en-CA" dirty="0" err="1"/>
              <a:t>عندما</a:t>
            </a:r>
            <a:r>
              <a:rPr lang="en-CA" dirty="0"/>
              <a:t> </a:t>
            </a:r>
            <a:r>
              <a:rPr lang="en-CA" dirty="0" err="1"/>
              <a:t>تتحرك</a:t>
            </a:r>
            <a:r>
              <a:rPr lang="en-CA" dirty="0"/>
              <a:t> </a:t>
            </a:r>
            <a:r>
              <a:rPr lang="en-CA" dirty="0" err="1"/>
              <a:t>الروبوتات</a:t>
            </a:r>
            <a:r>
              <a:rPr lang="en-CA" dirty="0"/>
              <a:t>، </a:t>
            </a:r>
            <a:r>
              <a:rPr lang="en-CA" dirty="0" err="1"/>
              <a:t>عليها</a:t>
            </a:r>
            <a:r>
              <a:rPr lang="en-CA" dirty="0"/>
              <a:t> </a:t>
            </a:r>
            <a:r>
              <a:rPr lang="en-CA" dirty="0" err="1"/>
              <a:t>أن</a:t>
            </a:r>
            <a:r>
              <a:rPr lang="en-CA" dirty="0"/>
              <a:t> </a:t>
            </a:r>
            <a:r>
              <a:rPr lang="en-CA" dirty="0" err="1"/>
              <a:t>تفكر</a:t>
            </a:r>
            <a:r>
              <a:rPr lang="en-CA" dirty="0"/>
              <a:t> في </a:t>
            </a:r>
            <a:r>
              <a:rPr lang="en-CA" dirty="0" err="1"/>
              <a:t>مدى</a:t>
            </a:r>
            <a:r>
              <a:rPr lang="en-CA" dirty="0"/>
              <a:t> </a:t>
            </a:r>
            <a:r>
              <a:rPr lang="en-CA" dirty="0" err="1"/>
              <a:t>صعوبة</a:t>
            </a:r>
            <a:r>
              <a:rPr lang="en-CA" dirty="0"/>
              <a:t> </a:t>
            </a:r>
            <a:r>
              <a:rPr lang="en-CA" dirty="0" err="1"/>
              <a:t>الدفع</a:t>
            </a:r>
            <a:r>
              <a:rPr lang="en-CA" dirty="0"/>
              <a:t> </a:t>
            </a:r>
            <a:r>
              <a:rPr lang="en-CA" dirty="0" err="1"/>
              <a:t>أو</a:t>
            </a:r>
            <a:r>
              <a:rPr lang="en-CA" dirty="0"/>
              <a:t> </a:t>
            </a:r>
            <a:r>
              <a:rPr lang="en-CA" dirty="0" err="1"/>
              <a:t>السحب</a:t>
            </a:r>
            <a:r>
              <a:rPr lang="en-CA" dirty="0"/>
              <a:t>، </a:t>
            </a:r>
            <a:r>
              <a:rPr lang="en-CA" dirty="0" err="1"/>
              <a:t>ومدى</a:t>
            </a:r>
            <a:r>
              <a:rPr lang="en-CA" dirty="0"/>
              <a:t> </a:t>
            </a:r>
            <a:r>
              <a:rPr lang="en-CA" dirty="0" err="1"/>
              <a:t>قوة</a:t>
            </a:r>
            <a:r>
              <a:rPr lang="en-CA" dirty="0"/>
              <a:t> </a:t>
            </a:r>
            <a:r>
              <a:rPr lang="en-CA" dirty="0" err="1"/>
              <a:t>الالتواء</a:t>
            </a:r>
            <a:r>
              <a:rPr lang="en-CA" dirty="0"/>
              <a:t>، </a:t>
            </a:r>
            <a:r>
              <a:rPr lang="en-CA" dirty="0" err="1"/>
              <a:t>تمامًا</a:t>
            </a:r>
            <a:r>
              <a:rPr lang="en-CA" dirty="0"/>
              <a:t> </a:t>
            </a:r>
            <a:r>
              <a:rPr lang="en-CA" dirty="0" err="1"/>
              <a:t>مثلما</a:t>
            </a:r>
            <a:r>
              <a:rPr lang="en-CA" dirty="0"/>
              <a:t> </a:t>
            </a:r>
            <a:r>
              <a:rPr lang="en-CA" dirty="0" err="1"/>
              <a:t>تقرر</a:t>
            </a:r>
            <a:r>
              <a:rPr lang="en-CA" dirty="0"/>
              <a:t> </a:t>
            </a:r>
            <a:r>
              <a:rPr lang="en-CA" dirty="0" err="1"/>
              <a:t>مدى</a:t>
            </a:r>
            <a:r>
              <a:rPr lang="en-CA" dirty="0"/>
              <a:t> </a:t>
            </a:r>
            <a:r>
              <a:rPr lang="en-CA" dirty="0" err="1"/>
              <a:t>صعوبة</a:t>
            </a:r>
            <a:r>
              <a:rPr lang="en-CA" dirty="0"/>
              <a:t> </a:t>
            </a:r>
            <a:r>
              <a:rPr lang="en-CA" dirty="0" err="1"/>
              <a:t>رمي</a:t>
            </a:r>
            <a:r>
              <a:rPr lang="en-CA" dirty="0"/>
              <a:t> </a:t>
            </a:r>
            <a:r>
              <a:rPr lang="en-CA" dirty="0" err="1"/>
              <a:t>الكرة</a:t>
            </a:r>
            <a:r>
              <a:rPr lang="en-CA" dirty="0"/>
              <a:t> </a:t>
            </a:r>
            <a:r>
              <a:rPr lang="en-CA" dirty="0" err="1"/>
              <a:t>أو</a:t>
            </a:r>
            <a:r>
              <a:rPr lang="en-CA" dirty="0"/>
              <a:t> </a:t>
            </a:r>
            <a:r>
              <a:rPr lang="en-CA" dirty="0" err="1"/>
              <a:t>إدارة</a:t>
            </a:r>
            <a:r>
              <a:rPr lang="en-CA" dirty="0"/>
              <a:t> </a:t>
            </a:r>
            <a:r>
              <a:rPr lang="en-CA" dirty="0" err="1"/>
              <a:t>مقبض</a:t>
            </a:r>
            <a:r>
              <a:rPr lang="en-CA" dirty="0"/>
              <a:t> </a:t>
            </a:r>
            <a:r>
              <a:rPr lang="en-CA" dirty="0" err="1"/>
              <a:t>الباب</a:t>
            </a:r>
            <a:r>
              <a:rPr lang="en-CA" dirty="0"/>
              <a:t>. </a:t>
            </a:r>
            <a:r>
              <a:rPr lang="en-CA" dirty="0" err="1"/>
              <a:t>كل</a:t>
            </a:r>
            <a:r>
              <a:rPr lang="en-CA" dirty="0"/>
              <a:t> </a:t>
            </a:r>
            <a:r>
              <a:rPr lang="en-CA" dirty="0" err="1"/>
              <a:t>هذا</a:t>
            </a:r>
            <a:r>
              <a:rPr lang="en-CA" dirty="0"/>
              <a:t> </a:t>
            </a:r>
            <a:r>
              <a:rPr lang="en-CA" dirty="0" err="1"/>
              <a:t>يساعد</a:t>
            </a:r>
            <a:r>
              <a:rPr lang="en-CA" dirty="0"/>
              <a:t> </a:t>
            </a:r>
            <a:r>
              <a:rPr lang="en-CA" dirty="0" err="1"/>
              <a:t>الروبوت</a:t>
            </a:r>
            <a:r>
              <a:rPr lang="en-CA" dirty="0"/>
              <a:t> </a:t>
            </a:r>
            <a:r>
              <a:rPr lang="en-CA" dirty="0" err="1"/>
              <a:t>على</a:t>
            </a:r>
            <a:r>
              <a:rPr lang="en-CA" dirty="0"/>
              <a:t> </a:t>
            </a:r>
            <a:r>
              <a:rPr lang="en-CA" dirty="0" err="1"/>
              <a:t>المشي</a:t>
            </a:r>
            <a:r>
              <a:rPr lang="en-CA" dirty="0"/>
              <a:t> </a:t>
            </a:r>
            <a:r>
              <a:rPr lang="en-CA" dirty="0" err="1"/>
              <a:t>أو</a:t>
            </a:r>
            <a:r>
              <a:rPr lang="en-CA" dirty="0"/>
              <a:t> </a:t>
            </a:r>
            <a:r>
              <a:rPr lang="en-CA" dirty="0" err="1"/>
              <a:t>التقاط</a:t>
            </a:r>
            <a:r>
              <a:rPr lang="en-CA" dirty="0"/>
              <a:t> </a:t>
            </a:r>
            <a:r>
              <a:rPr lang="en-CA" dirty="0" err="1"/>
              <a:t>الأشياء</a:t>
            </a:r>
            <a:r>
              <a:rPr lang="en-CA" dirty="0"/>
              <a:t> </a:t>
            </a:r>
            <a:r>
              <a:rPr lang="en-CA" dirty="0" err="1"/>
              <a:t>أو</a:t>
            </a:r>
            <a:r>
              <a:rPr lang="en-CA" dirty="0"/>
              <a:t> </a:t>
            </a:r>
            <a:r>
              <a:rPr lang="en-CA" dirty="0" err="1"/>
              <a:t>القيام</a:t>
            </a:r>
            <a:r>
              <a:rPr lang="en-CA" dirty="0"/>
              <a:t> </a:t>
            </a:r>
            <a:r>
              <a:rPr lang="en-CA" dirty="0" err="1"/>
              <a:t>برقصة</a:t>
            </a:r>
            <a:r>
              <a:rPr lang="en-CA" dirty="0"/>
              <a:t> </a:t>
            </a:r>
            <a:r>
              <a:rPr lang="en-CA" dirty="0" err="1"/>
              <a:t>ممتعة</a:t>
            </a:r>
            <a:r>
              <a:rPr lang="en-CA" dirty="0"/>
              <a:t>!</a:t>
            </a:r>
          </a:p>
          <a:p>
            <a:pPr algn="r"/>
            <a:r>
              <a:rPr lang="en-CA" dirty="0" err="1"/>
              <a:t>لذا</a:t>
            </a:r>
            <a:r>
              <a:rPr lang="en-CA" dirty="0"/>
              <a:t>، </a:t>
            </a:r>
            <a:r>
              <a:rPr lang="en-CA" dirty="0" err="1"/>
              <a:t>فإن</a:t>
            </a:r>
            <a:r>
              <a:rPr lang="en-CA" dirty="0"/>
              <a:t> </a:t>
            </a:r>
            <a:r>
              <a:rPr lang="en-CA" dirty="0" err="1"/>
              <a:t>ديناميكيات</a:t>
            </a:r>
            <a:r>
              <a:rPr lang="en-CA" dirty="0"/>
              <a:t> </a:t>
            </a:r>
            <a:r>
              <a:rPr lang="en-CA" dirty="0" err="1"/>
              <a:t>الروبوت</a:t>
            </a:r>
            <a:r>
              <a:rPr lang="en-CA" dirty="0"/>
              <a:t> </a:t>
            </a:r>
            <a:r>
              <a:rPr lang="en-CA" dirty="0" err="1"/>
              <a:t>تشبه</a:t>
            </a:r>
            <a:r>
              <a:rPr lang="en-CA" dirty="0"/>
              <a:t> </a:t>
            </a:r>
            <a:r>
              <a:rPr lang="en-CA" dirty="0" err="1"/>
              <a:t>تعلم</a:t>
            </a:r>
            <a:r>
              <a:rPr lang="en-CA" dirty="0"/>
              <a:t> </a:t>
            </a:r>
            <a:r>
              <a:rPr lang="en-CA" dirty="0" err="1"/>
              <a:t>أفضل</a:t>
            </a:r>
            <a:r>
              <a:rPr lang="en-CA" dirty="0"/>
              <a:t> </a:t>
            </a:r>
            <a:r>
              <a:rPr lang="en-CA" dirty="0" err="1"/>
              <a:t>الطرق</a:t>
            </a:r>
            <a:r>
              <a:rPr lang="en-CA" dirty="0"/>
              <a:t> </a:t>
            </a:r>
            <a:r>
              <a:rPr lang="en-CA" dirty="0" err="1"/>
              <a:t>لاستخدام</a:t>
            </a:r>
            <a:r>
              <a:rPr lang="en-CA" dirty="0"/>
              <a:t> </a:t>
            </a:r>
            <a:r>
              <a:rPr lang="en-CA" dirty="0" err="1"/>
              <a:t>القوى</a:t>
            </a:r>
            <a:r>
              <a:rPr lang="en-CA" dirty="0"/>
              <a:t> </a:t>
            </a:r>
            <a:r>
              <a:rPr lang="en-CA" dirty="0" err="1"/>
              <a:t>الخارقة</a:t>
            </a:r>
            <a:r>
              <a:rPr lang="en-CA" dirty="0"/>
              <a:t> </a:t>
            </a:r>
            <a:r>
              <a:rPr lang="en-CA" dirty="0" err="1"/>
              <a:t>للروبوت</a:t>
            </a:r>
            <a:r>
              <a:rPr lang="en-CA" dirty="0"/>
              <a:t> (</a:t>
            </a:r>
            <a:r>
              <a:rPr lang="en-CA" dirty="0" err="1"/>
              <a:t>القوى</a:t>
            </a:r>
            <a:r>
              <a:rPr lang="en-CA" dirty="0"/>
              <a:t> </a:t>
            </a:r>
            <a:r>
              <a:rPr lang="en-CA" dirty="0" err="1"/>
              <a:t>وعزم</a:t>
            </a:r>
            <a:r>
              <a:rPr lang="en-CA" dirty="0"/>
              <a:t> </a:t>
            </a:r>
            <a:r>
              <a:rPr lang="en-CA" dirty="0" err="1"/>
              <a:t>الدوران</a:t>
            </a:r>
            <a:r>
              <a:rPr lang="en-CA" dirty="0"/>
              <a:t>) </a:t>
            </a:r>
            <a:r>
              <a:rPr lang="en-CA" dirty="0" err="1"/>
              <a:t>مع</a:t>
            </a:r>
            <a:r>
              <a:rPr lang="en-CA" dirty="0"/>
              <a:t> </a:t>
            </a:r>
            <a:r>
              <a:rPr lang="en-CA" dirty="0" err="1"/>
              <a:t>عضلاته</a:t>
            </a:r>
            <a:r>
              <a:rPr lang="en-CA" dirty="0"/>
              <a:t> </a:t>
            </a:r>
            <a:r>
              <a:rPr lang="en-CA" dirty="0" err="1"/>
              <a:t>وعظامه</a:t>
            </a:r>
            <a:r>
              <a:rPr lang="en-CA" dirty="0"/>
              <a:t> (</a:t>
            </a:r>
            <a:r>
              <a:rPr lang="en-CA" dirty="0" err="1"/>
              <a:t>المحركات</a:t>
            </a:r>
            <a:r>
              <a:rPr lang="en-CA" dirty="0"/>
              <a:t> </a:t>
            </a:r>
            <a:r>
              <a:rPr lang="en-CA" dirty="0" err="1"/>
              <a:t>والتروس</a:t>
            </a:r>
            <a:r>
              <a:rPr lang="en-CA" dirty="0"/>
              <a:t>) </a:t>
            </a:r>
            <a:r>
              <a:rPr lang="en-CA" dirty="0" err="1"/>
              <a:t>للتحرك</a:t>
            </a:r>
            <a:r>
              <a:rPr lang="en-CA" dirty="0"/>
              <a:t> </a:t>
            </a:r>
            <a:r>
              <a:rPr lang="en-CA" dirty="0" err="1"/>
              <a:t>والقيام</a:t>
            </a:r>
            <a:r>
              <a:rPr lang="en-CA" dirty="0"/>
              <a:t> </a:t>
            </a:r>
            <a:r>
              <a:rPr lang="en-CA" dirty="0" err="1"/>
              <a:t>بأشياء</a:t>
            </a:r>
            <a:r>
              <a:rPr lang="en-CA" dirty="0"/>
              <a:t> </a:t>
            </a:r>
            <a:r>
              <a:rPr lang="en-CA" dirty="0" err="1"/>
              <a:t>رائعة</a:t>
            </a:r>
            <a:r>
              <a:rPr lang="en-CA" dirty="0"/>
              <a:t>!</a:t>
            </a:r>
          </a:p>
        </p:txBody>
      </p:sp>
    </p:spTree>
    <p:extLst>
      <p:ext uri="{BB962C8B-B14F-4D97-AF65-F5344CB8AC3E}">
        <p14:creationId xmlns:p14="http://schemas.microsoft.com/office/powerpoint/2010/main" val="2358592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obots and healthcare for Sale,Up To OFF 78%">
            <a:extLst>
              <a:ext uri="{FF2B5EF4-FFF2-40B4-BE49-F238E27FC236}">
                <a16:creationId xmlns:a16="http://schemas.microsoft.com/office/drawing/2014/main" id="{822D9580-71FF-D275-9C59-8111C3547A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566" y="1371600"/>
            <a:ext cx="60960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Understanding Motor and Gearbox Design : 10 Steps (with Pictures) -  Instructables">
            <a:extLst>
              <a:ext uri="{FF2B5EF4-FFF2-40B4-BE49-F238E27FC236}">
                <a16:creationId xmlns:a16="http://schemas.microsoft.com/office/drawing/2014/main" id="{9EE6BE0C-3622-89E3-1329-D2B8E3C673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5299" y="820599"/>
            <a:ext cx="2904930" cy="22578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hat is a force torque sensor? | Bota Systems">
            <a:extLst>
              <a:ext uri="{FF2B5EF4-FFF2-40B4-BE49-F238E27FC236}">
                <a16:creationId xmlns:a16="http://schemas.microsoft.com/office/drawing/2014/main" id="{81FEC376-A544-280D-13DE-E12376A8F3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5299" y="3312594"/>
            <a:ext cx="4098290" cy="2308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1CF2E29-4178-952B-C98A-B8BE1F3161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CEE3C6AD-6C4D-0A01-CBD2-77850DCAF3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7649" y="-154815"/>
            <a:ext cx="2020410" cy="943393"/>
          </a:xfrm>
          <a:prstGeom prst="rect">
            <a:avLst/>
          </a:prstGeom>
        </p:spPr>
      </p:pic>
    </p:spTree>
    <p:extLst>
      <p:ext uri="{BB962C8B-B14F-4D97-AF65-F5344CB8AC3E}">
        <p14:creationId xmlns:p14="http://schemas.microsoft.com/office/powerpoint/2010/main" val="3669982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EC5C8FF-31FA-75A0-702A-C52679BC4606}"/>
              </a:ext>
            </a:extLst>
          </p:cNvPr>
          <p:cNvSpPr txBox="1"/>
          <p:nvPr/>
        </p:nvSpPr>
        <p:spPr>
          <a:xfrm>
            <a:off x="0" y="0"/>
            <a:ext cx="4744720" cy="461665"/>
          </a:xfrm>
          <a:prstGeom prst="rect">
            <a:avLst/>
          </a:prstGeom>
          <a:noFill/>
        </p:spPr>
        <p:txBody>
          <a:bodyPr wrap="square">
            <a:spAutoFit/>
          </a:bodyPr>
          <a:lstStyle/>
          <a:p>
            <a:pPr algn="l"/>
            <a:r>
              <a:rPr lang="en-CA" sz="2400" b="1" i="0" dirty="0">
                <a:effectLst/>
                <a:latin typeface="Söhne"/>
              </a:rPr>
              <a:t>Control Algorithms in Robotics</a:t>
            </a:r>
          </a:p>
        </p:txBody>
      </p:sp>
      <p:sp>
        <p:nvSpPr>
          <p:cNvPr id="9" name="TextBox 8">
            <a:extLst>
              <a:ext uri="{FF2B5EF4-FFF2-40B4-BE49-F238E27FC236}">
                <a16:creationId xmlns:a16="http://schemas.microsoft.com/office/drawing/2014/main" id="{665B2523-3562-1969-B633-22411A9AA7BC}"/>
              </a:ext>
            </a:extLst>
          </p:cNvPr>
          <p:cNvSpPr txBox="1"/>
          <p:nvPr/>
        </p:nvSpPr>
        <p:spPr>
          <a:xfrm>
            <a:off x="0" y="503509"/>
            <a:ext cx="5207508" cy="369332"/>
          </a:xfrm>
          <a:prstGeom prst="rect">
            <a:avLst/>
          </a:prstGeom>
          <a:noFill/>
        </p:spPr>
        <p:txBody>
          <a:bodyPr wrap="square">
            <a:spAutoFit/>
          </a:bodyPr>
          <a:lstStyle/>
          <a:p>
            <a:r>
              <a:rPr lang="en-US" b="0" i="0" dirty="0">
                <a:solidFill>
                  <a:srgbClr val="374151"/>
                </a:solidFill>
                <a:effectLst/>
                <a:latin typeface="Söhne"/>
              </a:rPr>
              <a:t>Objective: The Role of Control Algorithms in Robotics</a:t>
            </a:r>
            <a:endParaRPr lang="en-CA" dirty="0"/>
          </a:p>
        </p:txBody>
      </p:sp>
      <p:sp>
        <p:nvSpPr>
          <p:cNvPr id="11" name="TextBox 10">
            <a:extLst>
              <a:ext uri="{FF2B5EF4-FFF2-40B4-BE49-F238E27FC236}">
                <a16:creationId xmlns:a16="http://schemas.microsoft.com/office/drawing/2014/main" id="{AD8EEA25-A034-DB3C-FE3D-68D2E207940D}"/>
              </a:ext>
            </a:extLst>
          </p:cNvPr>
          <p:cNvSpPr txBox="1"/>
          <p:nvPr/>
        </p:nvSpPr>
        <p:spPr>
          <a:xfrm>
            <a:off x="0" y="958656"/>
            <a:ext cx="12088368" cy="2031325"/>
          </a:xfrm>
          <a:prstGeom prst="rect">
            <a:avLst/>
          </a:prstGeom>
          <a:noFill/>
        </p:spPr>
        <p:txBody>
          <a:bodyPr wrap="square">
            <a:spAutoFit/>
          </a:bodyPr>
          <a:lstStyle/>
          <a:p>
            <a:pPr algn="l"/>
            <a:r>
              <a:rPr lang="en-US" b="1" i="0" dirty="0">
                <a:solidFill>
                  <a:srgbClr val="374151"/>
                </a:solidFill>
                <a:effectLst/>
                <a:latin typeface="Söhne"/>
              </a:rPr>
              <a:t>What are Control Algorithms?</a:t>
            </a:r>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Control Algorithms in robotics are sets of step-by-step instructions that guide a robot's actions and decisions.</a:t>
            </a:r>
          </a:p>
          <a:p>
            <a:pPr marL="742950" lvl="1" indent="-285750" algn="l">
              <a:buFont typeface="Arial" panose="020B0604020202020204" pitchFamily="34" charset="0"/>
              <a:buChar char="•"/>
            </a:pPr>
            <a:r>
              <a:rPr lang="en-US" b="0" i="0" dirty="0">
                <a:solidFill>
                  <a:srgbClr val="374151"/>
                </a:solidFill>
                <a:effectLst/>
                <a:latin typeface="Söhne"/>
              </a:rPr>
              <a:t>They are like recipes that tell the robot how to respond to various situations.</a:t>
            </a:r>
          </a:p>
          <a:p>
            <a:pPr algn="l">
              <a:buFont typeface="Arial" panose="020B0604020202020204" pitchFamily="34" charset="0"/>
              <a:buChar char="•"/>
            </a:pPr>
            <a:r>
              <a:rPr lang="en-US" b="1" i="0" dirty="0">
                <a:solidFill>
                  <a:srgbClr val="374151"/>
                </a:solidFill>
                <a:effectLst/>
                <a:latin typeface="Söhne"/>
              </a:rPr>
              <a:t>Simplified Explanation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Imagine telling a friend how to get to a nearby store – you give specific instructions (turn left, go straight, etc.). Control algorithms do the same for robots, guiding them on what to do and when.</a:t>
            </a:r>
          </a:p>
        </p:txBody>
      </p:sp>
      <p:pic>
        <p:nvPicPr>
          <p:cNvPr id="12" name="Picture 11">
            <a:extLst>
              <a:ext uri="{FF2B5EF4-FFF2-40B4-BE49-F238E27FC236}">
                <a16:creationId xmlns:a16="http://schemas.microsoft.com/office/drawing/2014/main" id="{5076616B-A8BA-41F7-5D5B-1500D2AC243F}"/>
              </a:ext>
            </a:extLst>
          </p:cNvPr>
          <p:cNvPicPr>
            <a:picLocks noChangeAspect="1"/>
          </p:cNvPicPr>
          <p:nvPr/>
        </p:nvPicPr>
        <p:blipFill>
          <a:blip r:embed="rId2"/>
          <a:stretch>
            <a:fillRect/>
          </a:stretch>
        </p:blipFill>
        <p:spPr>
          <a:xfrm>
            <a:off x="224790" y="3678156"/>
            <a:ext cx="4757928" cy="2676335"/>
          </a:xfrm>
          <a:prstGeom prst="rect">
            <a:avLst/>
          </a:prstGeom>
          <a:ln>
            <a:noFill/>
          </a:ln>
          <a:effectLst>
            <a:softEdge rad="112500"/>
          </a:effectLst>
        </p:spPr>
      </p:pic>
      <p:sp>
        <p:nvSpPr>
          <p:cNvPr id="2" name="TextBox 1">
            <a:extLst>
              <a:ext uri="{FF2B5EF4-FFF2-40B4-BE49-F238E27FC236}">
                <a16:creationId xmlns:a16="http://schemas.microsoft.com/office/drawing/2014/main" id="{17479346-6034-94A6-97F7-5A6D83F7D1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DB0DCCA3-2231-A105-CEEA-A5A083F20A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9558A9DA-AE78-4CCD-5C0D-42CBAAE2AD0D}"/>
              </a:ext>
            </a:extLst>
          </p:cNvPr>
          <p:cNvSpPr txBox="1"/>
          <p:nvPr/>
        </p:nvSpPr>
        <p:spPr>
          <a:xfrm>
            <a:off x="5108028" y="3075796"/>
            <a:ext cx="7083972" cy="2585323"/>
          </a:xfrm>
          <a:prstGeom prst="rect">
            <a:avLst/>
          </a:prstGeom>
          <a:noFill/>
        </p:spPr>
        <p:txBody>
          <a:bodyPr wrap="square">
            <a:spAutoFit/>
          </a:bodyPr>
          <a:lstStyle/>
          <a:p>
            <a:pPr algn="r" rtl="1"/>
            <a:r>
              <a:rPr lang="en-CA" dirty="0" err="1"/>
              <a:t>ما</a:t>
            </a:r>
            <a:r>
              <a:rPr lang="en-CA" dirty="0"/>
              <a:t> </a:t>
            </a:r>
            <a:r>
              <a:rPr lang="en-CA" dirty="0" err="1"/>
              <a:t>هي</a:t>
            </a:r>
            <a:r>
              <a:rPr lang="en-CA" dirty="0"/>
              <a:t> </a:t>
            </a:r>
            <a:r>
              <a:rPr lang="en-CA" dirty="0" err="1"/>
              <a:t>خوارزميات</a:t>
            </a:r>
            <a:r>
              <a:rPr lang="en-CA" dirty="0"/>
              <a:t> التحكم؟</a:t>
            </a:r>
          </a:p>
          <a:p>
            <a:pPr algn="r" rtl="1"/>
            <a:r>
              <a:rPr lang="en-CA" dirty="0" err="1"/>
              <a:t>تعريف</a:t>
            </a:r>
            <a:r>
              <a:rPr lang="en-CA" dirty="0"/>
              <a:t>:</a:t>
            </a:r>
          </a:p>
          <a:p>
            <a:pPr algn="r" rtl="1"/>
            <a:r>
              <a:rPr lang="en-CA" dirty="0" err="1"/>
              <a:t>خوارزميات</a:t>
            </a:r>
            <a:r>
              <a:rPr lang="en-CA" dirty="0"/>
              <a:t> التحكم في </a:t>
            </a:r>
            <a:r>
              <a:rPr lang="en-CA" dirty="0" err="1"/>
              <a:t>الروبوتات</a:t>
            </a:r>
            <a:r>
              <a:rPr lang="en-CA" dirty="0"/>
              <a:t> </a:t>
            </a:r>
            <a:r>
              <a:rPr lang="en-CA" dirty="0" err="1"/>
              <a:t>هي</a:t>
            </a:r>
            <a:r>
              <a:rPr lang="en-CA" dirty="0"/>
              <a:t> </a:t>
            </a:r>
            <a:r>
              <a:rPr lang="en-CA" dirty="0" err="1"/>
              <a:t>مجموعات</a:t>
            </a:r>
            <a:r>
              <a:rPr lang="en-CA" dirty="0"/>
              <a:t> </a:t>
            </a:r>
            <a:r>
              <a:rPr lang="en-CA" dirty="0" err="1"/>
              <a:t>من</a:t>
            </a:r>
            <a:r>
              <a:rPr lang="en-CA" dirty="0"/>
              <a:t> </a:t>
            </a:r>
            <a:r>
              <a:rPr lang="en-CA" dirty="0" err="1"/>
              <a:t>التعليمات</a:t>
            </a:r>
            <a:r>
              <a:rPr lang="en-CA" dirty="0"/>
              <a:t> </a:t>
            </a:r>
            <a:r>
              <a:rPr lang="en-CA" dirty="0" err="1"/>
              <a:t>خطوة</a:t>
            </a:r>
            <a:r>
              <a:rPr lang="en-CA" dirty="0"/>
              <a:t> </a:t>
            </a:r>
            <a:r>
              <a:rPr lang="en-CA" dirty="0" err="1"/>
              <a:t>بخطوة</a:t>
            </a:r>
            <a:r>
              <a:rPr lang="en-CA" dirty="0"/>
              <a:t> </a:t>
            </a:r>
            <a:r>
              <a:rPr lang="en-CA" dirty="0" err="1"/>
              <a:t>التي</a:t>
            </a:r>
            <a:r>
              <a:rPr lang="en-CA" dirty="0"/>
              <a:t> </a:t>
            </a:r>
            <a:r>
              <a:rPr lang="en-CA" dirty="0" err="1"/>
              <a:t>توجه</a:t>
            </a:r>
            <a:r>
              <a:rPr lang="en-CA" dirty="0"/>
              <a:t> </a:t>
            </a:r>
            <a:r>
              <a:rPr lang="en-CA" dirty="0" err="1"/>
              <a:t>تصرفات</a:t>
            </a:r>
            <a:r>
              <a:rPr lang="en-CA" dirty="0"/>
              <a:t> </a:t>
            </a:r>
            <a:r>
              <a:rPr lang="en-CA" dirty="0" err="1"/>
              <a:t>الروبوت</a:t>
            </a:r>
            <a:r>
              <a:rPr lang="en-CA" dirty="0"/>
              <a:t> </a:t>
            </a:r>
            <a:r>
              <a:rPr lang="en-CA" dirty="0" err="1"/>
              <a:t>وقراراته</a:t>
            </a:r>
            <a:r>
              <a:rPr lang="en-CA" dirty="0"/>
              <a:t>.</a:t>
            </a:r>
          </a:p>
          <a:p>
            <a:pPr algn="r" rtl="1"/>
            <a:r>
              <a:rPr lang="en-CA" dirty="0" err="1"/>
              <a:t>إنها</a:t>
            </a:r>
            <a:r>
              <a:rPr lang="en-CA" dirty="0"/>
              <a:t> </a:t>
            </a:r>
            <a:r>
              <a:rPr lang="en-CA" dirty="0" err="1"/>
              <a:t>مثل</a:t>
            </a:r>
            <a:r>
              <a:rPr lang="en-CA" dirty="0"/>
              <a:t> </a:t>
            </a:r>
            <a:r>
              <a:rPr lang="en-CA" dirty="0" err="1"/>
              <a:t>الوصفات</a:t>
            </a:r>
            <a:r>
              <a:rPr lang="en-CA" dirty="0"/>
              <a:t> </a:t>
            </a:r>
            <a:r>
              <a:rPr lang="en-CA" dirty="0" err="1"/>
              <a:t>التي</a:t>
            </a:r>
            <a:r>
              <a:rPr lang="en-CA" dirty="0"/>
              <a:t> </a:t>
            </a:r>
            <a:r>
              <a:rPr lang="en-CA" dirty="0" err="1"/>
              <a:t>تخبر</a:t>
            </a:r>
            <a:r>
              <a:rPr lang="en-CA" dirty="0"/>
              <a:t> </a:t>
            </a:r>
            <a:r>
              <a:rPr lang="en-CA" dirty="0" err="1"/>
              <a:t>الروبوت</a:t>
            </a:r>
            <a:r>
              <a:rPr lang="en-CA" dirty="0"/>
              <a:t> </a:t>
            </a:r>
            <a:r>
              <a:rPr lang="en-CA" dirty="0" err="1"/>
              <a:t>بكيفية</a:t>
            </a:r>
            <a:r>
              <a:rPr lang="en-CA" dirty="0"/>
              <a:t> </a:t>
            </a:r>
            <a:r>
              <a:rPr lang="en-CA" dirty="0" err="1"/>
              <a:t>الاستجابة</a:t>
            </a:r>
            <a:r>
              <a:rPr lang="en-CA" dirty="0"/>
              <a:t> </a:t>
            </a:r>
            <a:r>
              <a:rPr lang="en-CA" dirty="0" err="1"/>
              <a:t>للمواقف</a:t>
            </a:r>
            <a:r>
              <a:rPr lang="en-CA" dirty="0"/>
              <a:t> </a:t>
            </a:r>
            <a:r>
              <a:rPr lang="en-CA" dirty="0" err="1"/>
              <a:t>المختلفة</a:t>
            </a:r>
            <a:r>
              <a:rPr lang="en-CA" dirty="0"/>
              <a:t>.</a:t>
            </a:r>
          </a:p>
          <a:p>
            <a:pPr algn="r" rtl="1"/>
            <a:r>
              <a:rPr lang="en-CA" dirty="0" err="1"/>
              <a:t>شرح</a:t>
            </a:r>
            <a:r>
              <a:rPr lang="en-CA" dirty="0"/>
              <a:t> </a:t>
            </a:r>
            <a:r>
              <a:rPr lang="en-CA" dirty="0" err="1"/>
              <a:t>مبسط</a:t>
            </a:r>
            <a:r>
              <a:rPr lang="en-CA" dirty="0"/>
              <a:t>:</a:t>
            </a:r>
          </a:p>
          <a:p>
            <a:pPr algn="r" rtl="1"/>
            <a:r>
              <a:rPr lang="en-CA" dirty="0" err="1"/>
              <a:t>تخيل</a:t>
            </a:r>
            <a:r>
              <a:rPr lang="en-CA" dirty="0"/>
              <a:t> </a:t>
            </a:r>
            <a:r>
              <a:rPr lang="en-CA" dirty="0" err="1"/>
              <a:t>أنك</a:t>
            </a:r>
            <a:r>
              <a:rPr lang="en-CA" dirty="0"/>
              <a:t> </a:t>
            </a:r>
            <a:r>
              <a:rPr lang="en-CA" dirty="0" err="1"/>
              <a:t>تخبر</a:t>
            </a:r>
            <a:r>
              <a:rPr lang="en-CA" dirty="0"/>
              <a:t> </a:t>
            </a:r>
            <a:r>
              <a:rPr lang="en-CA" dirty="0" err="1"/>
              <a:t>صديقًا</a:t>
            </a:r>
            <a:r>
              <a:rPr lang="en-CA" dirty="0"/>
              <a:t> </a:t>
            </a:r>
            <a:r>
              <a:rPr lang="en-CA" dirty="0" err="1"/>
              <a:t>بكيفية</a:t>
            </a:r>
            <a:r>
              <a:rPr lang="en-CA" dirty="0"/>
              <a:t> </a:t>
            </a:r>
            <a:r>
              <a:rPr lang="en-CA" dirty="0" err="1"/>
              <a:t>الوصول</a:t>
            </a:r>
            <a:r>
              <a:rPr lang="en-CA" dirty="0"/>
              <a:t> </a:t>
            </a:r>
            <a:r>
              <a:rPr lang="en-CA" dirty="0" err="1"/>
              <a:t>إلى</a:t>
            </a:r>
            <a:r>
              <a:rPr lang="en-CA" dirty="0"/>
              <a:t> </a:t>
            </a:r>
            <a:r>
              <a:rPr lang="en-CA" dirty="0" err="1"/>
              <a:t>متجر</a:t>
            </a:r>
            <a:r>
              <a:rPr lang="en-CA" dirty="0"/>
              <a:t> </a:t>
            </a:r>
            <a:r>
              <a:rPr lang="en-CA" dirty="0" err="1"/>
              <a:t>قريب</a:t>
            </a:r>
            <a:r>
              <a:rPr lang="en-CA" dirty="0"/>
              <a:t> - </a:t>
            </a:r>
            <a:r>
              <a:rPr lang="en-CA" dirty="0" err="1"/>
              <a:t>فأنت</a:t>
            </a:r>
            <a:r>
              <a:rPr lang="en-CA" dirty="0"/>
              <a:t> </a:t>
            </a:r>
            <a:r>
              <a:rPr lang="en-CA" dirty="0" err="1"/>
              <a:t>تعطي</a:t>
            </a:r>
            <a:r>
              <a:rPr lang="en-CA" dirty="0"/>
              <a:t> </a:t>
            </a:r>
            <a:r>
              <a:rPr lang="en-CA" dirty="0" err="1"/>
              <a:t>تعليمات</a:t>
            </a:r>
            <a:r>
              <a:rPr lang="en-CA" dirty="0"/>
              <a:t> </a:t>
            </a:r>
            <a:r>
              <a:rPr lang="en-CA" dirty="0" err="1"/>
              <a:t>محددة</a:t>
            </a:r>
            <a:r>
              <a:rPr lang="en-CA" dirty="0"/>
              <a:t> (</a:t>
            </a:r>
            <a:r>
              <a:rPr lang="en-CA" dirty="0" err="1"/>
              <a:t>اتجه</a:t>
            </a:r>
            <a:r>
              <a:rPr lang="en-CA" dirty="0"/>
              <a:t> </a:t>
            </a:r>
            <a:r>
              <a:rPr lang="en-CA" dirty="0" err="1"/>
              <a:t>يسارًا</a:t>
            </a:r>
            <a:r>
              <a:rPr lang="en-CA" dirty="0"/>
              <a:t>، </a:t>
            </a:r>
            <a:r>
              <a:rPr lang="en-CA" dirty="0" err="1"/>
              <a:t>اتجه</a:t>
            </a:r>
            <a:r>
              <a:rPr lang="en-CA" dirty="0"/>
              <a:t> </a:t>
            </a:r>
            <a:r>
              <a:rPr lang="en-CA" dirty="0" err="1"/>
              <a:t>مباشرة</a:t>
            </a:r>
            <a:r>
              <a:rPr lang="en-CA" dirty="0"/>
              <a:t>، </a:t>
            </a:r>
            <a:r>
              <a:rPr lang="en-CA" dirty="0" err="1"/>
              <a:t>وما</a:t>
            </a:r>
            <a:r>
              <a:rPr lang="en-CA" dirty="0"/>
              <a:t> </a:t>
            </a:r>
            <a:r>
              <a:rPr lang="en-CA" dirty="0" err="1"/>
              <a:t>إلى</a:t>
            </a:r>
            <a:r>
              <a:rPr lang="en-CA" dirty="0"/>
              <a:t> </a:t>
            </a:r>
            <a:r>
              <a:rPr lang="en-CA" dirty="0" err="1"/>
              <a:t>ذلك</a:t>
            </a:r>
            <a:r>
              <a:rPr lang="en-CA" dirty="0"/>
              <a:t>). </a:t>
            </a:r>
            <a:r>
              <a:rPr lang="en-CA" dirty="0" err="1"/>
              <a:t>تفعل</a:t>
            </a:r>
            <a:r>
              <a:rPr lang="en-CA" dirty="0"/>
              <a:t> </a:t>
            </a:r>
            <a:r>
              <a:rPr lang="en-CA" dirty="0" err="1"/>
              <a:t>خوارزميات</a:t>
            </a:r>
            <a:r>
              <a:rPr lang="en-CA" dirty="0"/>
              <a:t> التحكم </a:t>
            </a:r>
            <a:r>
              <a:rPr lang="en-CA" dirty="0" err="1"/>
              <a:t>الشيء</a:t>
            </a:r>
            <a:r>
              <a:rPr lang="en-CA" dirty="0"/>
              <a:t> </a:t>
            </a:r>
            <a:r>
              <a:rPr lang="en-CA" dirty="0" err="1"/>
              <a:t>نفسه</a:t>
            </a:r>
            <a:r>
              <a:rPr lang="en-CA" dirty="0"/>
              <a:t> </a:t>
            </a:r>
            <a:r>
              <a:rPr lang="en-CA" dirty="0" err="1"/>
              <a:t>بالنسبة</a:t>
            </a:r>
            <a:r>
              <a:rPr lang="en-CA" dirty="0"/>
              <a:t> </a:t>
            </a:r>
            <a:r>
              <a:rPr lang="en-CA" dirty="0" err="1"/>
              <a:t>للروبوتات</a:t>
            </a:r>
            <a:r>
              <a:rPr lang="en-CA" dirty="0"/>
              <a:t>، </a:t>
            </a:r>
            <a:r>
              <a:rPr lang="en-CA" dirty="0" err="1"/>
              <a:t>حيث</a:t>
            </a:r>
            <a:r>
              <a:rPr lang="en-CA" dirty="0"/>
              <a:t> </a:t>
            </a:r>
            <a:r>
              <a:rPr lang="en-CA" dirty="0" err="1"/>
              <a:t>توجهها</a:t>
            </a:r>
            <a:r>
              <a:rPr lang="en-CA" dirty="0"/>
              <a:t> </a:t>
            </a:r>
            <a:r>
              <a:rPr lang="en-CA" dirty="0" err="1"/>
              <a:t>بشأن</a:t>
            </a:r>
            <a:r>
              <a:rPr lang="en-CA" dirty="0"/>
              <a:t> </a:t>
            </a:r>
            <a:r>
              <a:rPr lang="en-CA" dirty="0" err="1"/>
              <a:t>ما</a:t>
            </a:r>
            <a:r>
              <a:rPr lang="en-CA" dirty="0"/>
              <a:t> </a:t>
            </a:r>
            <a:r>
              <a:rPr lang="en-CA" dirty="0" err="1"/>
              <a:t>يجب</a:t>
            </a:r>
            <a:r>
              <a:rPr lang="en-CA" dirty="0"/>
              <a:t> </a:t>
            </a:r>
            <a:r>
              <a:rPr lang="en-CA" dirty="0" err="1"/>
              <a:t>فعله</a:t>
            </a:r>
            <a:r>
              <a:rPr lang="en-CA" dirty="0"/>
              <a:t> </a:t>
            </a:r>
            <a:r>
              <a:rPr lang="en-CA" dirty="0" err="1"/>
              <a:t>ومتى</a:t>
            </a:r>
            <a:r>
              <a:rPr lang="en-CA" dirty="0"/>
              <a:t>.</a:t>
            </a:r>
          </a:p>
        </p:txBody>
      </p:sp>
    </p:spTree>
    <p:extLst>
      <p:ext uri="{BB962C8B-B14F-4D97-AF65-F5344CB8AC3E}">
        <p14:creationId xmlns:p14="http://schemas.microsoft.com/office/powerpoint/2010/main" val="3969014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F1C57A-52C2-088C-B125-2AE745C44E5F}"/>
              </a:ext>
            </a:extLst>
          </p:cNvPr>
          <p:cNvSpPr txBox="1"/>
          <p:nvPr/>
        </p:nvSpPr>
        <p:spPr>
          <a:xfrm>
            <a:off x="1524" y="0"/>
            <a:ext cx="12190476" cy="2031325"/>
          </a:xfrm>
          <a:prstGeom prst="rect">
            <a:avLst/>
          </a:prstGeom>
          <a:noFill/>
        </p:spPr>
        <p:txBody>
          <a:bodyPr wrap="square">
            <a:spAutoFit/>
          </a:bodyPr>
          <a:lstStyle/>
          <a:p>
            <a:pPr algn="l"/>
            <a:r>
              <a:rPr lang="en-US" b="1" i="0" dirty="0">
                <a:solidFill>
                  <a:srgbClr val="374151"/>
                </a:solidFill>
                <a:effectLst/>
                <a:latin typeface="Söhne"/>
              </a:rPr>
              <a:t>Examples of Control Algorithms in Robotics</a:t>
            </a:r>
            <a:r>
              <a:rPr lang="en-US" b="0" i="0" dirty="0">
                <a:solidFill>
                  <a:srgbClr val="374151"/>
                </a:solidFill>
                <a:effectLst/>
                <a:latin typeface="Söhne"/>
              </a:rPr>
              <a:t>:</a:t>
            </a:r>
          </a:p>
          <a:p>
            <a:pPr algn="l">
              <a:buFont typeface="Arial" panose="020B0604020202020204" pitchFamily="34" charset="0"/>
              <a:buChar char="•"/>
            </a:pPr>
            <a:r>
              <a:rPr lang="en-US" b="1" i="0" dirty="0">
                <a:solidFill>
                  <a:srgbClr val="374151"/>
                </a:solidFill>
                <a:effectLst/>
                <a:latin typeface="Söhne"/>
              </a:rPr>
              <a:t>Line-Following Algorithm</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A basic but practical example where a robot follows a predefined path, like a line on the floor. Used in automated guided vehicles in factories.</a:t>
            </a:r>
          </a:p>
          <a:p>
            <a:pPr algn="l">
              <a:buFont typeface="Arial" panose="020B0604020202020204" pitchFamily="34" charset="0"/>
              <a:buChar char="•"/>
            </a:pPr>
            <a:r>
              <a:rPr lang="en-US" b="1" i="0" dirty="0">
                <a:solidFill>
                  <a:srgbClr val="374151"/>
                </a:solidFill>
                <a:effectLst/>
                <a:latin typeface="Söhne"/>
              </a:rPr>
              <a:t>Obstacle Avoidance Algorithm</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This algorithm helps a robot detect and navigate around obstacles. Imagine a robot vacuum that changes direction when it encounters a chair leg.</a:t>
            </a:r>
          </a:p>
        </p:txBody>
      </p:sp>
      <p:pic>
        <p:nvPicPr>
          <p:cNvPr id="13314" name="Picture 2" descr="AGV Navigation Methods 1: Line Following and Tags">
            <a:extLst>
              <a:ext uri="{FF2B5EF4-FFF2-40B4-BE49-F238E27FC236}">
                <a16:creationId xmlns:a16="http://schemas.microsoft.com/office/drawing/2014/main" id="{34AA026C-E266-B945-45EA-FC03937948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21" y="2017188"/>
            <a:ext cx="3869352" cy="240063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ow Robot Vacuums With Obstacle Avoidance Work-ECOVACS US">
            <a:extLst>
              <a:ext uri="{FF2B5EF4-FFF2-40B4-BE49-F238E27FC236}">
                <a16:creationId xmlns:a16="http://schemas.microsoft.com/office/drawing/2014/main" id="{E1629B22-93BA-E241-5E2F-A12789B153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653" y="4375404"/>
            <a:ext cx="4965192" cy="24825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7B6E7F7-0698-F3BB-49CD-86F0611BFD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descr="A logo for a university&#10;&#10;Description automatically generated">
            <a:extLst>
              <a:ext uri="{FF2B5EF4-FFF2-40B4-BE49-F238E27FC236}">
                <a16:creationId xmlns:a16="http://schemas.microsoft.com/office/drawing/2014/main" id="{2DD17E9B-80FD-5568-9401-AF1C640B087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51502" y="0"/>
            <a:ext cx="1424473" cy="665131"/>
          </a:xfrm>
          <a:prstGeom prst="rect">
            <a:avLst/>
          </a:prstGeom>
        </p:spPr>
      </p:pic>
      <p:sp>
        <p:nvSpPr>
          <p:cNvPr id="6" name="TextBox 5">
            <a:extLst>
              <a:ext uri="{FF2B5EF4-FFF2-40B4-BE49-F238E27FC236}">
                <a16:creationId xmlns:a16="http://schemas.microsoft.com/office/drawing/2014/main" id="{FBD92F98-736E-2364-DF2A-3576CAB62D2C}"/>
              </a:ext>
            </a:extLst>
          </p:cNvPr>
          <p:cNvSpPr txBox="1"/>
          <p:nvPr/>
        </p:nvSpPr>
        <p:spPr>
          <a:xfrm>
            <a:off x="5817707" y="2201841"/>
            <a:ext cx="6207672" cy="2031325"/>
          </a:xfrm>
          <a:prstGeom prst="rect">
            <a:avLst/>
          </a:prstGeom>
          <a:noFill/>
        </p:spPr>
        <p:txBody>
          <a:bodyPr wrap="square">
            <a:spAutoFit/>
          </a:bodyPr>
          <a:lstStyle/>
          <a:p>
            <a:pPr algn="r" rtl="1"/>
            <a:r>
              <a:rPr lang="en-CA" dirty="0" err="1"/>
              <a:t>أمثلة</a:t>
            </a:r>
            <a:r>
              <a:rPr lang="en-CA" dirty="0"/>
              <a:t> </a:t>
            </a:r>
            <a:r>
              <a:rPr lang="en-CA" dirty="0" err="1"/>
              <a:t>على</a:t>
            </a:r>
            <a:r>
              <a:rPr lang="en-CA" dirty="0"/>
              <a:t> </a:t>
            </a:r>
            <a:r>
              <a:rPr lang="en-CA" dirty="0" err="1"/>
              <a:t>خوارزميات</a:t>
            </a:r>
            <a:r>
              <a:rPr lang="en-CA" dirty="0"/>
              <a:t> التحكم في </a:t>
            </a:r>
            <a:r>
              <a:rPr lang="en-CA" dirty="0" err="1"/>
              <a:t>الروبوتات</a:t>
            </a:r>
            <a:r>
              <a:rPr lang="en-CA" dirty="0"/>
              <a:t>:</a:t>
            </a:r>
          </a:p>
          <a:p>
            <a:pPr algn="r" rtl="1"/>
            <a:r>
              <a:rPr lang="en-CA" dirty="0" err="1"/>
              <a:t>خوارزمية</a:t>
            </a:r>
            <a:r>
              <a:rPr lang="en-CA" dirty="0"/>
              <a:t> </a:t>
            </a:r>
            <a:r>
              <a:rPr lang="en-CA" dirty="0" err="1"/>
              <a:t>تتبع</a:t>
            </a:r>
            <a:r>
              <a:rPr lang="en-CA" dirty="0"/>
              <a:t> </a:t>
            </a:r>
            <a:r>
              <a:rPr lang="en-CA" dirty="0" err="1"/>
              <a:t>الخط</a:t>
            </a:r>
            <a:r>
              <a:rPr lang="en-CA" dirty="0"/>
              <a:t>:</a:t>
            </a:r>
          </a:p>
          <a:p>
            <a:pPr algn="r" rtl="1"/>
            <a:r>
              <a:rPr lang="en-CA" dirty="0" err="1"/>
              <a:t>مثال</a:t>
            </a:r>
            <a:r>
              <a:rPr lang="en-CA" dirty="0"/>
              <a:t> </a:t>
            </a:r>
            <a:r>
              <a:rPr lang="en-CA" dirty="0" err="1"/>
              <a:t>أساسي</a:t>
            </a:r>
            <a:r>
              <a:rPr lang="en-CA" dirty="0"/>
              <a:t> </a:t>
            </a:r>
            <a:r>
              <a:rPr lang="en-CA" dirty="0" err="1"/>
              <a:t>ولكن</a:t>
            </a:r>
            <a:r>
              <a:rPr lang="en-CA" dirty="0"/>
              <a:t> </a:t>
            </a:r>
            <a:r>
              <a:rPr lang="en-CA" dirty="0" err="1"/>
              <a:t>عملي</a:t>
            </a:r>
            <a:r>
              <a:rPr lang="en-CA" dirty="0"/>
              <a:t> </a:t>
            </a:r>
            <a:r>
              <a:rPr lang="en-CA" dirty="0" err="1"/>
              <a:t>حيث</a:t>
            </a:r>
            <a:r>
              <a:rPr lang="en-CA" dirty="0"/>
              <a:t> </a:t>
            </a:r>
            <a:r>
              <a:rPr lang="en-CA" dirty="0" err="1"/>
              <a:t>يتبع</a:t>
            </a:r>
            <a:r>
              <a:rPr lang="en-CA" dirty="0"/>
              <a:t> </a:t>
            </a:r>
            <a:r>
              <a:rPr lang="en-CA" dirty="0" err="1"/>
              <a:t>الروبوت</a:t>
            </a:r>
            <a:r>
              <a:rPr lang="en-CA" dirty="0"/>
              <a:t> </a:t>
            </a:r>
            <a:r>
              <a:rPr lang="en-CA" dirty="0" err="1"/>
              <a:t>مسارًا</a:t>
            </a:r>
            <a:r>
              <a:rPr lang="en-CA" dirty="0"/>
              <a:t> </a:t>
            </a:r>
            <a:r>
              <a:rPr lang="en-CA" dirty="0" err="1"/>
              <a:t>محددًا</a:t>
            </a:r>
            <a:r>
              <a:rPr lang="en-CA" dirty="0"/>
              <a:t> </a:t>
            </a:r>
            <a:r>
              <a:rPr lang="en-CA" dirty="0" err="1"/>
              <a:t>مسبقًا</a:t>
            </a:r>
            <a:r>
              <a:rPr lang="en-CA" dirty="0"/>
              <a:t>، </a:t>
            </a:r>
            <a:r>
              <a:rPr lang="en-CA" dirty="0" err="1"/>
              <a:t>مثل</a:t>
            </a:r>
            <a:r>
              <a:rPr lang="en-CA" dirty="0"/>
              <a:t> </a:t>
            </a:r>
            <a:r>
              <a:rPr lang="en-CA" dirty="0" err="1"/>
              <a:t>خط</a:t>
            </a:r>
            <a:r>
              <a:rPr lang="en-CA" dirty="0"/>
              <a:t> </a:t>
            </a:r>
            <a:r>
              <a:rPr lang="en-CA" dirty="0" err="1"/>
              <a:t>على</a:t>
            </a:r>
            <a:r>
              <a:rPr lang="en-CA" dirty="0"/>
              <a:t> </a:t>
            </a:r>
            <a:r>
              <a:rPr lang="en-CA" dirty="0" err="1"/>
              <a:t>الأرض</a:t>
            </a:r>
            <a:r>
              <a:rPr lang="en-CA" dirty="0"/>
              <a:t>. </a:t>
            </a:r>
            <a:r>
              <a:rPr lang="en-CA" dirty="0" err="1"/>
              <a:t>تستخدم</a:t>
            </a:r>
            <a:r>
              <a:rPr lang="en-CA" dirty="0"/>
              <a:t> في </a:t>
            </a:r>
            <a:r>
              <a:rPr lang="en-CA" dirty="0" err="1"/>
              <a:t>المركبات</a:t>
            </a:r>
            <a:r>
              <a:rPr lang="en-CA" dirty="0"/>
              <a:t> </a:t>
            </a:r>
            <a:r>
              <a:rPr lang="en-CA" dirty="0" err="1"/>
              <a:t>الموجهة</a:t>
            </a:r>
            <a:r>
              <a:rPr lang="en-CA" dirty="0"/>
              <a:t> </a:t>
            </a:r>
            <a:r>
              <a:rPr lang="en-CA" dirty="0" err="1"/>
              <a:t>الآلية</a:t>
            </a:r>
            <a:r>
              <a:rPr lang="en-CA" dirty="0"/>
              <a:t> في </a:t>
            </a:r>
            <a:r>
              <a:rPr lang="en-CA" dirty="0" err="1"/>
              <a:t>المصانع</a:t>
            </a:r>
            <a:r>
              <a:rPr lang="en-CA" dirty="0"/>
              <a:t>.</a:t>
            </a:r>
          </a:p>
          <a:p>
            <a:pPr algn="r" rtl="1"/>
            <a:r>
              <a:rPr lang="en-CA" dirty="0" err="1"/>
              <a:t>خوارزمية</a:t>
            </a:r>
            <a:r>
              <a:rPr lang="en-CA" dirty="0"/>
              <a:t> </a:t>
            </a:r>
            <a:r>
              <a:rPr lang="en-CA" dirty="0" err="1"/>
              <a:t>تجنب</a:t>
            </a:r>
            <a:r>
              <a:rPr lang="en-CA" dirty="0"/>
              <a:t> </a:t>
            </a:r>
            <a:r>
              <a:rPr lang="en-CA" dirty="0" err="1"/>
              <a:t>العوائق</a:t>
            </a:r>
            <a:r>
              <a:rPr lang="en-CA" dirty="0"/>
              <a:t>:</a:t>
            </a:r>
          </a:p>
          <a:p>
            <a:pPr algn="r" rtl="1"/>
            <a:r>
              <a:rPr lang="en-CA" dirty="0" err="1"/>
              <a:t>تساعد</a:t>
            </a:r>
            <a:r>
              <a:rPr lang="en-CA" dirty="0"/>
              <a:t> </a:t>
            </a:r>
            <a:r>
              <a:rPr lang="en-CA" dirty="0" err="1"/>
              <a:t>هذه</a:t>
            </a:r>
            <a:r>
              <a:rPr lang="en-CA" dirty="0"/>
              <a:t> </a:t>
            </a:r>
            <a:r>
              <a:rPr lang="en-CA" dirty="0" err="1"/>
              <a:t>الخوارزمية</a:t>
            </a:r>
            <a:r>
              <a:rPr lang="en-CA" dirty="0"/>
              <a:t> </a:t>
            </a:r>
            <a:r>
              <a:rPr lang="en-CA" dirty="0" err="1"/>
              <a:t>الروبوت</a:t>
            </a:r>
            <a:r>
              <a:rPr lang="en-CA" dirty="0"/>
              <a:t> </a:t>
            </a:r>
            <a:r>
              <a:rPr lang="en-CA" dirty="0" err="1"/>
              <a:t>على</a:t>
            </a:r>
            <a:r>
              <a:rPr lang="en-CA" dirty="0"/>
              <a:t> </a:t>
            </a:r>
            <a:r>
              <a:rPr lang="en-CA" dirty="0" err="1"/>
              <a:t>اكتشاف</a:t>
            </a:r>
            <a:r>
              <a:rPr lang="en-CA" dirty="0"/>
              <a:t> </a:t>
            </a:r>
            <a:r>
              <a:rPr lang="en-CA" dirty="0" err="1"/>
              <a:t>العوائق</a:t>
            </a:r>
            <a:r>
              <a:rPr lang="en-CA" dirty="0"/>
              <a:t> </a:t>
            </a:r>
            <a:r>
              <a:rPr lang="en-CA" dirty="0" err="1"/>
              <a:t>والتنقل</a:t>
            </a:r>
            <a:r>
              <a:rPr lang="en-CA" dirty="0"/>
              <a:t> </a:t>
            </a:r>
            <a:r>
              <a:rPr lang="en-CA" dirty="0" err="1"/>
              <a:t>حولها</a:t>
            </a:r>
            <a:r>
              <a:rPr lang="en-CA" dirty="0"/>
              <a:t>. </a:t>
            </a:r>
            <a:r>
              <a:rPr lang="en-CA" dirty="0" err="1"/>
              <a:t>تخيل</a:t>
            </a:r>
            <a:r>
              <a:rPr lang="en-CA" dirty="0"/>
              <a:t> </a:t>
            </a:r>
            <a:r>
              <a:rPr lang="en-CA" dirty="0" err="1"/>
              <a:t>مكنسة</a:t>
            </a:r>
            <a:r>
              <a:rPr lang="en-CA" dirty="0"/>
              <a:t> </a:t>
            </a:r>
            <a:r>
              <a:rPr lang="en-CA" dirty="0" err="1"/>
              <a:t>كهربائية</a:t>
            </a:r>
            <a:r>
              <a:rPr lang="en-CA" dirty="0"/>
              <a:t> </a:t>
            </a:r>
            <a:r>
              <a:rPr lang="en-CA" dirty="0" err="1"/>
              <a:t>روبوتية</a:t>
            </a:r>
            <a:r>
              <a:rPr lang="en-CA" dirty="0"/>
              <a:t> </a:t>
            </a:r>
            <a:r>
              <a:rPr lang="en-CA" dirty="0" err="1"/>
              <a:t>تغير</a:t>
            </a:r>
            <a:r>
              <a:rPr lang="en-CA" dirty="0"/>
              <a:t> </a:t>
            </a:r>
            <a:r>
              <a:rPr lang="en-CA" dirty="0" err="1"/>
              <a:t>اتجاهها</a:t>
            </a:r>
            <a:r>
              <a:rPr lang="en-CA" dirty="0"/>
              <a:t> </a:t>
            </a:r>
            <a:r>
              <a:rPr lang="en-CA" dirty="0" err="1"/>
              <a:t>عندما</a:t>
            </a:r>
            <a:r>
              <a:rPr lang="en-CA" dirty="0"/>
              <a:t> </a:t>
            </a:r>
            <a:r>
              <a:rPr lang="en-CA" dirty="0" err="1"/>
              <a:t>تصطدم</a:t>
            </a:r>
            <a:r>
              <a:rPr lang="en-CA" dirty="0"/>
              <a:t> </a:t>
            </a:r>
            <a:r>
              <a:rPr lang="en-CA" dirty="0" err="1"/>
              <a:t>بساق</a:t>
            </a:r>
            <a:r>
              <a:rPr lang="en-CA" dirty="0"/>
              <a:t> </a:t>
            </a:r>
            <a:r>
              <a:rPr lang="en-CA" dirty="0" err="1"/>
              <a:t>الكرسي</a:t>
            </a:r>
            <a:r>
              <a:rPr lang="en-CA" dirty="0"/>
              <a:t>.</a:t>
            </a:r>
          </a:p>
        </p:txBody>
      </p:sp>
    </p:spTree>
    <p:extLst>
      <p:ext uri="{BB962C8B-B14F-4D97-AF65-F5344CB8AC3E}">
        <p14:creationId xmlns:p14="http://schemas.microsoft.com/office/powerpoint/2010/main" val="2701284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FB0839-191C-D6D0-7687-9F51DDC34E0C}"/>
              </a:ext>
            </a:extLst>
          </p:cNvPr>
          <p:cNvSpPr txBox="1"/>
          <p:nvPr/>
        </p:nvSpPr>
        <p:spPr>
          <a:xfrm>
            <a:off x="148590" y="0"/>
            <a:ext cx="12043410" cy="2031325"/>
          </a:xfrm>
          <a:prstGeom prst="rect">
            <a:avLst/>
          </a:prstGeom>
          <a:noFill/>
        </p:spPr>
        <p:txBody>
          <a:bodyPr wrap="square">
            <a:spAutoFit/>
          </a:bodyPr>
          <a:lstStyle/>
          <a:p>
            <a:pPr algn="l"/>
            <a:r>
              <a:rPr lang="en-US" b="1" i="0" dirty="0">
                <a:solidFill>
                  <a:srgbClr val="374151"/>
                </a:solidFill>
                <a:effectLst/>
                <a:latin typeface="Söhne"/>
              </a:rPr>
              <a:t>Key Insight: Algorithms as the 'Brains' of Robots</a:t>
            </a:r>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Importance</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Algorithms are crucial because they determine how a robot interprets data from its sensors and then decides what actions to take.</a:t>
            </a:r>
          </a:p>
          <a:p>
            <a:pPr algn="l">
              <a:buFont typeface="Arial" panose="020B0604020202020204" pitchFamily="34" charset="0"/>
              <a:buChar char="•"/>
            </a:pPr>
            <a:r>
              <a:rPr lang="en-US" b="1" i="0" dirty="0">
                <a:solidFill>
                  <a:srgbClr val="374151"/>
                </a:solidFill>
                <a:effectLst/>
                <a:latin typeface="Söhne"/>
              </a:rPr>
              <a:t>In Real Life</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Just as our brains process information and make decisions, control algorithms serve a similar purpose for robots, making them smart and responsive.</a:t>
            </a:r>
          </a:p>
        </p:txBody>
      </p:sp>
      <p:pic>
        <p:nvPicPr>
          <p:cNvPr id="14338" name="Picture 2" descr="Robotics | Free Full-Text | Robotics: Five Senses plus One—An Overview">
            <a:extLst>
              <a:ext uri="{FF2B5EF4-FFF2-40B4-BE49-F238E27FC236}">
                <a16:creationId xmlns:a16="http://schemas.microsoft.com/office/drawing/2014/main" id="{8F1BCCA7-EB1B-72E1-4F62-D8856B5C53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90" y="2179904"/>
            <a:ext cx="3757676" cy="35350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C9C45A8-2C85-B1EE-A1E0-AEEDB75D04E0}"/>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C69E41E1-02D9-9562-7947-1284A11D2D4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6" name="TextBox 5">
            <a:extLst>
              <a:ext uri="{FF2B5EF4-FFF2-40B4-BE49-F238E27FC236}">
                <a16:creationId xmlns:a16="http://schemas.microsoft.com/office/drawing/2014/main" id="{459EE53D-9A2B-994D-E8FF-970EB38B60D9}"/>
              </a:ext>
            </a:extLst>
          </p:cNvPr>
          <p:cNvSpPr txBox="1"/>
          <p:nvPr/>
        </p:nvSpPr>
        <p:spPr>
          <a:xfrm>
            <a:off x="6035566" y="2622231"/>
            <a:ext cx="6156434" cy="2031325"/>
          </a:xfrm>
          <a:prstGeom prst="rect">
            <a:avLst/>
          </a:prstGeom>
          <a:noFill/>
        </p:spPr>
        <p:txBody>
          <a:bodyPr wrap="square">
            <a:spAutoFit/>
          </a:bodyPr>
          <a:lstStyle/>
          <a:p>
            <a:pPr algn="r" rtl="1"/>
            <a:r>
              <a:rPr lang="en-CA" dirty="0" err="1"/>
              <a:t>البصيرة</a:t>
            </a:r>
            <a:r>
              <a:rPr lang="en-CA" dirty="0"/>
              <a:t> </a:t>
            </a:r>
            <a:r>
              <a:rPr lang="en-CA" dirty="0" err="1"/>
              <a:t>الرئيسية</a:t>
            </a:r>
            <a:r>
              <a:rPr lang="en-CA" dirty="0"/>
              <a:t>: </a:t>
            </a:r>
            <a:r>
              <a:rPr lang="en-CA" dirty="0" err="1"/>
              <a:t>الخوارزميات</a:t>
            </a:r>
            <a:r>
              <a:rPr lang="en-CA" dirty="0"/>
              <a:t> </a:t>
            </a:r>
            <a:r>
              <a:rPr lang="en-CA" dirty="0" err="1"/>
              <a:t>باعتبارها</a:t>
            </a:r>
            <a:r>
              <a:rPr lang="en-CA" dirty="0"/>
              <a:t> "</a:t>
            </a:r>
            <a:r>
              <a:rPr lang="en-CA" dirty="0" err="1"/>
              <a:t>أدمغة</a:t>
            </a:r>
            <a:r>
              <a:rPr lang="en-CA" dirty="0"/>
              <a:t>" </a:t>
            </a:r>
            <a:r>
              <a:rPr lang="en-CA" dirty="0" err="1"/>
              <a:t>الروبوتات</a:t>
            </a:r>
            <a:endParaRPr lang="en-CA" dirty="0"/>
          </a:p>
          <a:p>
            <a:pPr algn="r" rtl="1"/>
            <a:r>
              <a:rPr lang="en-CA" dirty="0" err="1"/>
              <a:t>أهمية</a:t>
            </a:r>
            <a:r>
              <a:rPr lang="en-CA" dirty="0"/>
              <a:t>:</a:t>
            </a:r>
          </a:p>
          <a:p>
            <a:pPr algn="r" rtl="1"/>
            <a:r>
              <a:rPr lang="en-CA" dirty="0" err="1"/>
              <a:t>تعتبر</a:t>
            </a:r>
            <a:r>
              <a:rPr lang="en-CA" dirty="0"/>
              <a:t> </a:t>
            </a:r>
            <a:r>
              <a:rPr lang="en-CA" dirty="0" err="1"/>
              <a:t>الخوارزميات</a:t>
            </a:r>
            <a:r>
              <a:rPr lang="en-CA" dirty="0"/>
              <a:t> </a:t>
            </a:r>
            <a:r>
              <a:rPr lang="en-CA" dirty="0" err="1"/>
              <a:t>حاسمة</a:t>
            </a:r>
            <a:r>
              <a:rPr lang="en-CA" dirty="0"/>
              <a:t> </a:t>
            </a:r>
            <a:r>
              <a:rPr lang="en-CA" dirty="0" err="1"/>
              <a:t>لأنها</a:t>
            </a:r>
            <a:r>
              <a:rPr lang="en-CA" dirty="0"/>
              <a:t> </a:t>
            </a:r>
            <a:r>
              <a:rPr lang="en-CA" dirty="0" err="1"/>
              <a:t>تحدد</a:t>
            </a:r>
            <a:r>
              <a:rPr lang="en-CA" dirty="0"/>
              <a:t> </a:t>
            </a:r>
            <a:r>
              <a:rPr lang="en-CA" dirty="0" err="1"/>
              <a:t>كيفية</a:t>
            </a:r>
            <a:r>
              <a:rPr lang="en-CA" dirty="0"/>
              <a:t> </a:t>
            </a:r>
            <a:r>
              <a:rPr lang="en-CA" dirty="0" err="1"/>
              <a:t>تفسير</a:t>
            </a:r>
            <a:r>
              <a:rPr lang="en-CA" dirty="0"/>
              <a:t> </a:t>
            </a:r>
            <a:r>
              <a:rPr lang="en-CA" dirty="0" err="1"/>
              <a:t>الروبوت</a:t>
            </a:r>
            <a:r>
              <a:rPr lang="en-CA" dirty="0"/>
              <a:t> </a:t>
            </a:r>
            <a:r>
              <a:rPr lang="en-CA" dirty="0" err="1"/>
              <a:t>للبيانات</a:t>
            </a:r>
            <a:r>
              <a:rPr lang="en-CA" dirty="0"/>
              <a:t> </a:t>
            </a:r>
            <a:r>
              <a:rPr lang="en-CA" dirty="0" err="1"/>
              <a:t>من</a:t>
            </a:r>
            <a:r>
              <a:rPr lang="en-CA" dirty="0"/>
              <a:t> </a:t>
            </a:r>
            <a:r>
              <a:rPr lang="en-CA" dirty="0" err="1"/>
              <a:t>أجهزة</a:t>
            </a:r>
            <a:r>
              <a:rPr lang="en-CA" dirty="0"/>
              <a:t> </a:t>
            </a:r>
            <a:r>
              <a:rPr lang="en-CA" dirty="0" err="1"/>
              <a:t>الاستشعار</a:t>
            </a:r>
            <a:r>
              <a:rPr lang="en-CA" dirty="0"/>
              <a:t> </a:t>
            </a:r>
            <a:r>
              <a:rPr lang="en-CA" dirty="0" err="1"/>
              <a:t>الخاصة</a:t>
            </a:r>
            <a:r>
              <a:rPr lang="en-CA" dirty="0"/>
              <a:t> </a:t>
            </a:r>
            <a:r>
              <a:rPr lang="en-CA" dirty="0" err="1"/>
              <a:t>به</a:t>
            </a:r>
            <a:r>
              <a:rPr lang="en-CA" dirty="0"/>
              <a:t> </a:t>
            </a:r>
            <a:r>
              <a:rPr lang="en-CA" dirty="0" err="1"/>
              <a:t>ومن</a:t>
            </a:r>
            <a:r>
              <a:rPr lang="en-CA" dirty="0"/>
              <a:t> </a:t>
            </a:r>
            <a:r>
              <a:rPr lang="en-CA" dirty="0" err="1"/>
              <a:t>ثم</a:t>
            </a:r>
            <a:r>
              <a:rPr lang="en-CA" dirty="0"/>
              <a:t> </a:t>
            </a:r>
            <a:r>
              <a:rPr lang="en-CA" dirty="0" err="1"/>
              <a:t>تحديد</a:t>
            </a:r>
            <a:r>
              <a:rPr lang="en-CA" dirty="0"/>
              <a:t> </a:t>
            </a:r>
            <a:r>
              <a:rPr lang="en-CA" dirty="0" err="1"/>
              <a:t>الإجراءات</a:t>
            </a:r>
            <a:r>
              <a:rPr lang="en-CA" dirty="0"/>
              <a:t> </a:t>
            </a:r>
            <a:r>
              <a:rPr lang="en-CA" dirty="0" err="1"/>
              <a:t>التي</a:t>
            </a:r>
            <a:r>
              <a:rPr lang="en-CA" dirty="0"/>
              <a:t> </a:t>
            </a:r>
            <a:r>
              <a:rPr lang="en-CA" dirty="0" err="1"/>
              <a:t>يجب</a:t>
            </a:r>
            <a:r>
              <a:rPr lang="en-CA" dirty="0"/>
              <a:t> </a:t>
            </a:r>
            <a:r>
              <a:rPr lang="en-CA" dirty="0" err="1"/>
              <a:t>اتخاذها</a:t>
            </a:r>
            <a:r>
              <a:rPr lang="en-CA" dirty="0"/>
              <a:t>.</a:t>
            </a:r>
          </a:p>
          <a:p>
            <a:pPr algn="r" rtl="1"/>
            <a:r>
              <a:rPr lang="en-CA" dirty="0"/>
              <a:t>في </a:t>
            </a:r>
            <a:r>
              <a:rPr lang="en-CA" dirty="0" err="1"/>
              <a:t>الحياة</a:t>
            </a:r>
            <a:r>
              <a:rPr lang="en-CA" dirty="0"/>
              <a:t> </a:t>
            </a:r>
            <a:r>
              <a:rPr lang="en-CA" dirty="0" err="1"/>
              <a:t>الحقيقية</a:t>
            </a:r>
            <a:r>
              <a:rPr lang="en-CA" dirty="0"/>
              <a:t>:</a:t>
            </a:r>
          </a:p>
          <a:p>
            <a:pPr algn="r" rtl="1"/>
            <a:r>
              <a:rPr lang="en-CA" dirty="0" err="1"/>
              <a:t>مثلما</a:t>
            </a:r>
            <a:r>
              <a:rPr lang="en-CA" dirty="0"/>
              <a:t> </a:t>
            </a:r>
            <a:r>
              <a:rPr lang="en-CA" dirty="0" err="1"/>
              <a:t>تقوم</a:t>
            </a:r>
            <a:r>
              <a:rPr lang="en-CA" dirty="0"/>
              <a:t> </a:t>
            </a:r>
            <a:r>
              <a:rPr lang="en-CA" dirty="0" err="1"/>
              <a:t>أدمغتنا</a:t>
            </a:r>
            <a:r>
              <a:rPr lang="en-CA" dirty="0"/>
              <a:t> </a:t>
            </a:r>
            <a:r>
              <a:rPr lang="en-CA" dirty="0" err="1"/>
              <a:t>بمعالجة</a:t>
            </a:r>
            <a:r>
              <a:rPr lang="en-CA" dirty="0"/>
              <a:t> </a:t>
            </a:r>
            <a:r>
              <a:rPr lang="en-CA" dirty="0" err="1"/>
              <a:t>المعلومات</a:t>
            </a:r>
            <a:r>
              <a:rPr lang="en-CA" dirty="0"/>
              <a:t> </a:t>
            </a:r>
            <a:r>
              <a:rPr lang="en-CA" dirty="0" err="1"/>
              <a:t>واتخاذ</a:t>
            </a:r>
            <a:r>
              <a:rPr lang="en-CA" dirty="0"/>
              <a:t> </a:t>
            </a:r>
            <a:r>
              <a:rPr lang="en-CA" dirty="0" err="1"/>
              <a:t>القرارات</a:t>
            </a:r>
            <a:r>
              <a:rPr lang="en-CA" dirty="0"/>
              <a:t>، </a:t>
            </a:r>
            <a:r>
              <a:rPr lang="en-CA" dirty="0" err="1"/>
              <a:t>فإن</a:t>
            </a:r>
            <a:r>
              <a:rPr lang="en-CA" dirty="0"/>
              <a:t> </a:t>
            </a:r>
            <a:r>
              <a:rPr lang="en-CA" dirty="0" err="1"/>
              <a:t>خوارزميات</a:t>
            </a:r>
            <a:r>
              <a:rPr lang="en-CA" dirty="0"/>
              <a:t> التحكم </a:t>
            </a:r>
            <a:r>
              <a:rPr lang="en-CA" dirty="0" err="1"/>
              <a:t>تخدم</a:t>
            </a:r>
            <a:r>
              <a:rPr lang="en-CA" dirty="0"/>
              <a:t> </a:t>
            </a:r>
            <a:r>
              <a:rPr lang="en-CA" dirty="0" err="1"/>
              <a:t>غرضًا</a:t>
            </a:r>
            <a:r>
              <a:rPr lang="en-CA" dirty="0"/>
              <a:t> </a:t>
            </a:r>
            <a:r>
              <a:rPr lang="en-CA" dirty="0" err="1"/>
              <a:t>مشابهًا</a:t>
            </a:r>
            <a:r>
              <a:rPr lang="en-CA" dirty="0"/>
              <a:t> </a:t>
            </a:r>
            <a:r>
              <a:rPr lang="en-CA" dirty="0" err="1"/>
              <a:t>للروبوتات</a:t>
            </a:r>
            <a:r>
              <a:rPr lang="en-CA" dirty="0"/>
              <a:t>، </a:t>
            </a:r>
            <a:r>
              <a:rPr lang="en-CA" dirty="0" err="1"/>
              <a:t>مما</a:t>
            </a:r>
            <a:r>
              <a:rPr lang="en-CA" dirty="0"/>
              <a:t> </a:t>
            </a:r>
            <a:r>
              <a:rPr lang="en-CA" dirty="0" err="1"/>
              <a:t>يجعلها</a:t>
            </a:r>
            <a:r>
              <a:rPr lang="en-CA" dirty="0"/>
              <a:t> </a:t>
            </a:r>
            <a:r>
              <a:rPr lang="en-CA" dirty="0" err="1"/>
              <a:t>ذكية</a:t>
            </a:r>
            <a:r>
              <a:rPr lang="en-CA" dirty="0"/>
              <a:t> </a:t>
            </a:r>
            <a:r>
              <a:rPr lang="en-CA" dirty="0" err="1"/>
              <a:t>وسريعة</a:t>
            </a:r>
            <a:r>
              <a:rPr lang="en-CA" dirty="0"/>
              <a:t> </a:t>
            </a:r>
            <a:r>
              <a:rPr lang="en-CA" dirty="0" err="1"/>
              <a:t>الاستجابة</a:t>
            </a:r>
            <a:r>
              <a:rPr lang="en-CA" dirty="0"/>
              <a:t>.</a:t>
            </a:r>
          </a:p>
        </p:txBody>
      </p:sp>
    </p:spTree>
    <p:extLst>
      <p:ext uri="{BB962C8B-B14F-4D97-AF65-F5344CB8AC3E}">
        <p14:creationId xmlns:p14="http://schemas.microsoft.com/office/powerpoint/2010/main" val="772722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BDD9B1-A685-5C53-C688-68B3968C4EEE}"/>
              </a:ext>
            </a:extLst>
          </p:cNvPr>
          <p:cNvSpPr txBox="1"/>
          <p:nvPr/>
        </p:nvSpPr>
        <p:spPr>
          <a:xfrm>
            <a:off x="0" y="0"/>
            <a:ext cx="4478274" cy="369332"/>
          </a:xfrm>
          <a:prstGeom prst="rect">
            <a:avLst/>
          </a:prstGeom>
          <a:noFill/>
        </p:spPr>
        <p:txBody>
          <a:bodyPr wrap="square">
            <a:spAutoFit/>
          </a:bodyPr>
          <a:lstStyle/>
          <a:p>
            <a:pPr algn="l"/>
            <a:r>
              <a:rPr lang="en-US" b="1" i="0" dirty="0">
                <a:effectLst/>
                <a:latin typeface="Söhne"/>
              </a:rPr>
              <a:t>Practical Example - Robotic Car Movement</a:t>
            </a:r>
          </a:p>
        </p:txBody>
      </p:sp>
      <p:sp>
        <p:nvSpPr>
          <p:cNvPr id="5" name="TextBox 4">
            <a:extLst>
              <a:ext uri="{FF2B5EF4-FFF2-40B4-BE49-F238E27FC236}">
                <a16:creationId xmlns:a16="http://schemas.microsoft.com/office/drawing/2014/main" id="{A48A3AD6-0AC0-2A47-C7DD-9F213BDC5664}"/>
              </a:ext>
            </a:extLst>
          </p:cNvPr>
          <p:cNvSpPr txBox="1"/>
          <p:nvPr/>
        </p:nvSpPr>
        <p:spPr>
          <a:xfrm>
            <a:off x="0" y="459986"/>
            <a:ext cx="6117336" cy="369332"/>
          </a:xfrm>
          <a:prstGeom prst="rect">
            <a:avLst/>
          </a:prstGeom>
          <a:noFill/>
        </p:spPr>
        <p:txBody>
          <a:bodyPr wrap="square">
            <a:spAutoFit/>
          </a:bodyPr>
          <a:lstStyle/>
          <a:p>
            <a:r>
              <a:rPr lang="en-US" b="0" i="0" dirty="0">
                <a:solidFill>
                  <a:srgbClr val="374151"/>
                </a:solidFill>
                <a:effectLst/>
                <a:latin typeface="Söhne"/>
              </a:rPr>
              <a:t>Objective: Step-by-Step Example: Programming a Robotic Car</a:t>
            </a:r>
            <a:endParaRPr lang="en-CA" dirty="0"/>
          </a:p>
        </p:txBody>
      </p:sp>
      <p:sp>
        <p:nvSpPr>
          <p:cNvPr id="7" name="TextBox 6">
            <a:extLst>
              <a:ext uri="{FF2B5EF4-FFF2-40B4-BE49-F238E27FC236}">
                <a16:creationId xmlns:a16="http://schemas.microsoft.com/office/drawing/2014/main" id="{878C813C-EB3C-0241-CBBD-5DFC54512053}"/>
              </a:ext>
            </a:extLst>
          </p:cNvPr>
          <p:cNvSpPr txBox="1"/>
          <p:nvPr/>
        </p:nvSpPr>
        <p:spPr>
          <a:xfrm>
            <a:off x="0" y="1226511"/>
            <a:ext cx="12192000" cy="1754326"/>
          </a:xfrm>
          <a:prstGeom prst="rect">
            <a:avLst/>
          </a:prstGeom>
          <a:noFill/>
        </p:spPr>
        <p:txBody>
          <a:bodyPr wrap="square">
            <a:spAutoFit/>
          </a:bodyPr>
          <a:lstStyle/>
          <a:p>
            <a:pPr algn="l"/>
            <a:r>
              <a:rPr lang="en-US" b="1" i="0" dirty="0">
                <a:solidFill>
                  <a:srgbClr val="374151"/>
                </a:solidFill>
                <a:effectLst/>
                <a:latin typeface="Söhne"/>
              </a:rPr>
              <a:t>Steps</a:t>
            </a:r>
            <a:r>
              <a:rPr lang="en-US" b="0" i="0" dirty="0">
                <a:solidFill>
                  <a:srgbClr val="374151"/>
                </a:solidFill>
                <a:effectLst/>
                <a:latin typeface="Söhne"/>
              </a:rPr>
              <a:t>:</a:t>
            </a:r>
          </a:p>
          <a:p>
            <a:pPr algn="l">
              <a:buFont typeface="+mj-lt"/>
              <a:buAutoNum type="arabicPeriod"/>
            </a:pPr>
            <a:r>
              <a:rPr lang="en-US" b="1" i="0" dirty="0">
                <a:solidFill>
                  <a:srgbClr val="374151"/>
                </a:solidFill>
                <a:effectLst/>
                <a:latin typeface="Söhne"/>
              </a:rPr>
              <a:t>Programming the Robotic Car</a:t>
            </a:r>
            <a:r>
              <a:rPr lang="en-US" b="0" i="0" dirty="0">
                <a:solidFill>
                  <a:srgbClr val="374151"/>
                </a:solidFill>
                <a:effectLst/>
                <a:latin typeface="Söhne"/>
              </a:rPr>
              <a:t>:</a:t>
            </a:r>
          </a:p>
          <a:p>
            <a:pPr marL="742950" lvl="1" indent="-285750" algn="l">
              <a:buFont typeface="+mj-lt"/>
              <a:buAutoNum type="arabicPeriod"/>
            </a:pPr>
            <a:r>
              <a:rPr lang="en-US" b="1" i="0" dirty="0">
                <a:solidFill>
                  <a:srgbClr val="374151"/>
                </a:solidFill>
                <a:effectLst/>
                <a:latin typeface="Söhne"/>
              </a:rPr>
              <a:t>Action</a:t>
            </a:r>
            <a:r>
              <a:rPr lang="en-US" b="0" i="0" dirty="0">
                <a:solidFill>
                  <a:srgbClr val="374151"/>
                </a:solidFill>
                <a:effectLst/>
                <a:latin typeface="Söhne"/>
              </a:rPr>
              <a:t>: Writing Simple Code</a:t>
            </a:r>
          </a:p>
          <a:p>
            <a:pPr marL="1143000" lvl="2" indent="-228600" algn="l">
              <a:buFont typeface="+mj-lt"/>
              <a:buAutoNum type="arabicPeriod"/>
            </a:pPr>
            <a:r>
              <a:rPr lang="en-US" b="0" i="0" dirty="0">
                <a:solidFill>
                  <a:srgbClr val="374151"/>
                </a:solidFill>
                <a:effectLst/>
                <a:latin typeface="Söhne"/>
              </a:rPr>
              <a:t>We start by writing a basic code snippet. This code will send a command to the robotic car's motor to start moving.</a:t>
            </a:r>
          </a:p>
          <a:p>
            <a:pPr lvl="2" algn="l"/>
            <a:r>
              <a:rPr lang="en-US" b="1" i="0" dirty="0">
                <a:solidFill>
                  <a:srgbClr val="374151"/>
                </a:solidFill>
                <a:effectLst/>
                <a:latin typeface="Söhne"/>
              </a:rPr>
              <a:t>(For Beginners</a:t>
            </a:r>
            <a:r>
              <a:rPr lang="en-US" b="0" i="0" dirty="0">
                <a:solidFill>
                  <a:srgbClr val="374151"/>
                </a:solidFill>
                <a:effectLst/>
                <a:latin typeface="Söhne"/>
              </a:rPr>
              <a:t>: Think of this like writing a note telling someone to start walking forward).</a:t>
            </a:r>
          </a:p>
          <a:p>
            <a:pPr lvl="2" algn="l"/>
            <a:r>
              <a:rPr lang="en-US" b="1" i="0" dirty="0">
                <a:solidFill>
                  <a:srgbClr val="374151"/>
                </a:solidFill>
                <a:effectLst/>
                <a:latin typeface="Söhne"/>
              </a:rPr>
              <a:t>Code Example</a:t>
            </a:r>
            <a:r>
              <a:rPr lang="en-US" b="0" i="0" dirty="0">
                <a:solidFill>
                  <a:srgbClr val="374151"/>
                </a:solidFill>
                <a:effectLst/>
                <a:latin typeface="Söhne"/>
              </a:rPr>
              <a:t>:</a:t>
            </a:r>
          </a:p>
        </p:txBody>
      </p:sp>
      <p:pic>
        <p:nvPicPr>
          <p:cNvPr id="9" name="Picture 8">
            <a:extLst>
              <a:ext uri="{FF2B5EF4-FFF2-40B4-BE49-F238E27FC236}">
                <a16:creationId xmlns:a16="http://schemas.microsoft.com/office/drawing/2014/main" id="{73EF3667-7081-F0E1-2960-0E213F8DF953}"/>
              </a:ext>
            </a:extLst>
          </p:cNvPr>
          <p:cNvPicPr>
            <a:picLocks noChangeAspect="1"/>
          </p:cNvPicPr>
          <p:nvPr/>
        </p:nvPicPr>
        <p:blipFill>
          <a:blip r:embed="rId2"/>
          <a:stretch>
            <a:fillRect/>
          </a:stretch>
        </p:blipFill>
        <p:spPr>
          <a:xfrm>
            <a:off x="1198718" y="3086475"/>
            <a:ext cx="5007691" cy="790689"/>
          </a:xfrm>
          <a:prstGeom prst="rect">
            <a:avLst/>
          </a:prstGeom>
        </p:spPr>
      </p:pic>
      <p:sp>
        <p:nvSpPr>
          <p:cNvPr id="11" name="TextBox 10">
            <a:extLst>
              <a:ext uri="{FF2B5EF4-FFF2-40B4-BE49-F238E27FC236}">
                <a16:creationId xmlns:a16="http://schemas.microsoft.com/office/drawing/2014/main" id="{26DF24A4-462A-C2C2-679E-FE65B38E9005}"/>
              </a:ext>
            </a:extLst>
          </p:cNvPr>
          <p:cNvSpPr txBox="1"/>
          <p:nvPr/>
        </p:nvSpPr>
        <p:spPr>
          <a:xfrm>
            <a:off x="1058418" y="4070527"/>
            <a:ext cx="8981694" cy="369332"/>
          </a:xfrm>
          <a:prstGeom prst="rect">
            <a:avLst/>
          </a:prstGeom>
          <a:noFill/>
        </p:spPr>
        <p:txBody>
          <a:bodyPr wrap="square">
            <a:spAutoFit/>
          </a:bodyPr>
          <a:lstStyle/>
          <a:p>
            <a:r>
              <a:rPr lang="en-US" b="0" i="0" dirty="0">
                <a:solidFill>
                  <a:srgbClr val="374151"/>
                </a:solidFill>
                <a:effectLst/>
                <a:latin typeface="Söhne"/>
              </a:rPr>
              <a:t>This line of code ‘tells’ the car’s motor to start running at a specified speed.</a:t>
            </a:r>
            <a:endParaRPr lang="en-CA" dirty="0"/>
          </a:p>
        </p:txBody>
      </p:sp>
      <p:sp>
        <p:nvSpPr>
          <p:cNvPr id="2" name="TextBox 1">
            <a:extLst>
              <a:ext uri="{FF2B5EF4-FFF2-40B4-BE49-F238E27FC236}">
                <a16:creationId xmlns:a16="http://schemas.microsoft.com/office/drawing/2014/main" id="{D6980B57-EF4B-F9F2-81E9-E9E3B6F3472F}"/>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FA0BE9E1-E1CE-EDE3-9526-210D478106A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8" name="TextBox 7">
            <a:extLst>
              <a:ext uri="{FF2B5EF4-FFF2-40B4-BE49-F238E27FC236}">
                <a16:creationId xmlns:a16="http://schemas.microsoft.com/office/drawing/2014/main" id="{858E7A73-A4A1-025B-28E6-609AC45196B2}"/>
              </a:ext>
            </a:extLst>
          </p:cNvPr>
          <p:cNvSpPr txBox="1"/>
          <p:nvPr/>
        </p:nvSpPr>
        <p:spPr>
          <a:xfrm>
            <a:off x="21336" y="4366689"/>
            <a:ext cx="12192000" cy="2031325"/>
          </a:xfrm>
          <a:prstGeom prst="rect">
            <a:avLst/>
          </a:prstGeom>
          <a:noFill/>
        </p:spPr>
        <p:txBody>
          <a:bodyPr wrap="square">
            <a:spAutoFit/>
          </a:bodyPr>
          <a:lstStyle/>
          <a:p>
            <a:pPr algn="r" rtl="1"/>
            <a:r>
              <a:rPr lang="en-CA" dirty="0" err="1"/>
              <a:t>مثال</a:t>
            </a:r>
            <a:r>
              <a:rPr lang="en-CA" dirty="0"/>
              <a:t> </a:t>
            </a:r>
            <a:r>
              <a:rPr lang="en-CA" dirty="0" err="1"/>
              <a:t>عملي</a:t>
            </a:r>
            <a:r>
              <a:rPr lang="en-CA" dirty="0"/>
              <a:t> - </a:t>
            </a:r>
            <a:r>
              <a:rPr lang="en-CA" dirty="0" err="1"/>
              <a:t>حركة</a:t>
            </a:r>
            <a:r>
              <a:rPr lang="en-CA" dirty="0"/>
              <a:t> </a:t>
            </a:r>
            <a:r>
              <a:rPr lang="en-CA" dirty="0" err="1"/>
              <a:t>السيارة</a:t>
            </a:r>
            <a:r>
              <a:rPr lang="en-CA" dirty="0"/>
              <a:t> </a:t>
            </a:r>
            <a:r>
              <a:rPr lang="en-CA" dirty="0" err="1"/>
              <a:t>الروبوتية</a:t>
            </a:r>
            <a:endParaRPr lang="en-CA" dirty="0"/>
          </a:p>
          <a:p>
            <a:pPr algn="r" rtl="1"/>
            <a:r>
              <a:rPr lang="en-CA" dirty="0" err="1"/>
              <a:t>الهدف</a:t>
            </a:r>
            <a:r>
              <a:rPr lang="en-CA" dirty="0"/>
              <a:t>: </a:t>
            </a:r>
            <a:r>
              <a:rPr lang="en-CA" dirty="0" err="1"/>
              <a:t>مثال</a:t>
            </a:r>
            <a:r>
              <a:rPr lang="en-CA" dirty="0"/>
              <a:t> </a:t>
            </a:r>
            <a:r>
              <a:rPr lang="en-CA" dirty="0" err="1"/>
              <a:t>خطوة</a:t>
            </a:r>
            <a:r>
              <a:rPr lang="en-CA" dirty="0"/>
              <a:t> </a:t>
            </a:r>
            <a:r>
              <a:rPr lang="en-CA" dirty="0" err="1"/>
              <a:t>بخطوة</a:t>
            </a:r>
            <a:r>
              <a:rPr lang="en-CA" dirty="0"/>
              <a:t>: </a:t>
            </a:r>
            <a:r>
              <a:rPr lang="en-CA" dirty="0" err="1"/>
              <a:t>برمجة</a:t>
            </a:r>
            <a:r>
              <a:rPr lang="en-CA" dirty="0"/>
              <a:t> </a:t>
            </a:r>
            <a:r>
              <a:rPr lang="en-CA" dirty="0" err="1"/>
              <a:t>سيارة</a:t>
            </a:r>
            <a:r>
              <a:rPr lang="en-CA" dirty="0"/>
              <a:t> </a:t>
            </a:r>
            <a:r>
              <a:rPr lang="en-CA" dirty="0" err="1"/>
              <a:t>روبوتية</a:t>
            </a:r>
            <a:endParaRPr lang="en-CA" dirty="0"/>
          </a:p>
          <a:p>
            <a:pPr algn="r" rtl="1"/>
            <a:r>
              <a:rPr lang="en-CA" dirty="0" err="1"/>
              <a:t>خطوات</a:t>
            </a:r>
            <a:endParaRPr lang="en-CA" dirty="0"/>
          </a:p>
          <a:p>
            <a:pPr algn="r" rtl="1"/>
            <a:r>
              <a:rPr lang="en-CA" dirty="0"/>
              <a:t>:</a:t>
            </a:r>
            <a:r>
              <a:rPr lang="en-CA" dirty="0" err="1"/>
              <a:t>برمجة</a:t>
            </a:r>
            <a:r>
              <a:rPr lang="en-CA" dirty="0"/>
              <a:t> </a:t>
            </a:r>
            <a:r>
              <a:rPr lang="en-CA" dirty="0" err="1"/>
              <a:t>السيارة</a:t>
            </a:r>
            <a:r>
              <a:rPr lang="en-CA" dirty="0"/>
              <a:t> </a:t>
            </a:r>
            <a:r>
              <a:rPr lang="en-CA" dirty="0" err="1"/>
              <a:t>الروبوتية</a:t>
            </a:r>
            <a:r>
              <a:rPr lang="en-CA" dirty="0"/>
              <a:t>:</a:t>
            </a:r>
          </a:p>
          <a:p>
            <a:pPr algn="r" rtl="1"/>
            <a:r>
              <a:rPr lang="en-CA" dirty="0" err="1"/>
              <a:t>الإجراء</a:t>
            </a:r>
            <a:r>
              <a:rPr lang="en-CA" dirty="0"/>
              <a:t>:</a:t>
            </a:r>
          </a:p>
          <a:p>
            <a:pPr algn="r" rtl="1"/>
            <a:r>
              <a:rPr lang="en-CA" dirty="0"/>
              <a:t> </a:t>
            </a:r>
            <a:r>
              <a:rPr lang="en-CA" dirty="0" err="1"/>
              <a:t>كتابة</a:t>
            </a:r>
            <a:r>
              <a:rPr lang="en-CA" dirty="0"/>
              <a:t> </a:t>
            </a:r>
            <a:r>
              <a:rPr lang="en-CA" dirty="0" err="1"/>
              <a:t>تعليمات</a:t>
            </a:r>
            <a:r>
              <a:rPr lang="en-CA" dirty="0"/>
              <a:t> </a:t>
            </a:r>
            <a:r>
              <a:rPr lang="en-CA" dirty="0" err="1"/>
              <a:t>برمجية</a:t>
            </a:r>
            <a:r>
              <a:rPr lang="en-CA" dirty="0"/>
              <a:t> </a:t>
            </a:r>
            <a:r>
              <a:rPr lang="en-CA" dirty="0" err="1"/>
              <a:t>بسيطةنبدأ</a:t>
            </a:r>
            <a:r>
              <a:rPr lang="en-CA" dirty="0"/>
              <a:t> </a:t>
            </a:r>
            <a:r>
              <a:rPr lang="en-CA" dirty="0" err="1"/>
              <a:t>بكتابة</a:t>
            </a:r>
            <a:r>
              <a:rPr lang="en-CA" dirty="0"/>
              <a:t> </a:t>
            </a:r>
            <a:r>
              <a:rPr lang="en-CA" dirty="0" err="1"/>
              <a:t>مقتطف</a:t>
            </a:r>
            <a:r>
              <a:rPr lang="en-CA" dirty="0"/>
              <a:t> </a:t>
            </a:r>
            <a:r>
              <a:rPr lang="en-CA" dirty="0" err="1"/>
              <a:t>التعليمات</a:t>
            </a:r>
            <a:r>
              <a:rPr lang="en-CA" dirty="0"/>
              <a:t> </a:t>
            </a:r>
            <a:r>
              <a:rPr lang="en-CA" dirty="0" err="1"/>
              <a:t>البرمجية</a:t>
            </a:r>
            <a:r>
              <a:rPr lang="en-CA" dirty="0"/>
              <a:t> </a:t>
            </a:r>
            <a:r>
              <a:rPr lang="en-CA" dirty="0" err="1"/>
              <a:t>الأساسي</a:t>
            </a:r>
            <a:r>
              <a:rPr lang="en-CA" dirty="0"/>
              <a:t>. </a:t>
            </a:r>
            <a:r>
              <a:rPr lang="en-CA" dirty="0" err="1"/>
              <a:t>سيرسل</a:t>
            </a:r>
            <a:r>
              <a:rPr lang="en-CA" dirty="0"/>
              <a:t> </a:t>
            </a:r>
            <a:r>
              <a:rPr lang="en-CA" dirty="0" err="1"/>
              <a:t>هذا</a:t>
            </a:r>
            <a:r>
              <a:rPr lang="en-CA" dirty="0"/>
              <a:t> </a:t>
            </a:r>
            <a:r>
              <a:rPr lang="en-CA" dirty="0" err="1"/>
              <a:t>الرمز</a:t>
            </a:r>
            <a:r>
              <a:rPr lang="en-CA" dirty="0"/>
              <a:t> </a:t>
            </a:r>
            <a:r>
              <a:rPr lang="en-CA" dirty="0" err="1"/>
              <a:t>أمرًا</a:t>
            </a:r>
            <a:r>
              <a:rPr lang="en-CA" dirty="0"/>
              <a:t> </a:t>
            </a:r>
            <a:r>
              <a:rPr lang="en-CA" dirty="0" err="1"/>
              <a:t>إلى</a:t>
            </a:r>
            <a:r>
              <a:rPr lang="en-CA" dirty="0"/>
              <a:t> </a:t>
            </a:r>
            <a:r>
              <a:rPr lang="en-CA" dirty="0" err="1"/>
              <a:t>محرك</a:t>
            </a:r>
            <a:r>
              <a:rPr lang="en-CA" dirty="0"/>
              <a:t> </a:t>
            </a:r>
            <a:r>
              <a:rPr lang="en-CA" dirty="0" err="1"/>
              <a:t>السيارة</a:t>
            </a:r>
            <a:r>
              <a:rPr lang="en-CA" dirty="0"/>
              <a:t> </a:t>
            </a:r>
            <a:r>
              <a:rPr lang="en-CA" dirty="0" err="1"/>
              <a:t>الآلية</a:t>
            </a:r>
            <a:r>
              <a:rPr lang="en-CA" dirty="0"/>
              <a:t> </a:t>
            </a:r>
            <a:r>
              <a:rPr lang="en-CA" dirty="0" err="1"/>
              <a:t>لبدء</a:t>
            </a:r>
            <a:r>
              <a:rPr lang="en-CA" dirty="0"/>
              <a:t> </a:t>
            </a:r>
            <a:r>
              <a:rPr lang="en-CA" dirty="0" err="1"/>
              <a:t>التحرك</a:t>
            </a:r>
            <a:r>
              <a:rPr lang="en-CA" dirty="0"/>
              <a:t>.</a:t>
            </a:r>
          </a:p>
          <a:p>
            <a:pPr algn="r" rtl="1"/>
            <a:r>
              <a:rPr lang="en-CA" dirty="0" err="1"/>
              <a:t>للمبتدئين</a:t>
            </a:r>
            <a:r>
              <a:rPr lang="en-CA" dirty="0"/>
              <a:t>: </a:t>
            </a:r>
            <a:r>
              <a:rPr lang="en-CA" dirty="0" err="1"/>
              <a:t>فكر</a:t>
            </a:r>
            <a:r>
              <a:rPr lang="en-CA" dirty="0"/>
              <a:t> في </a:t>
            </a:r>
            <a:r>
              <a:rPr lang="en-CA" dirty="0" err="1"/>
              <a:t>هذا</a:t>
            </a:r>
            <a:r>
              <a:rPr lang="en-CA" dirty="0"/>
              <a:t> </a:t>
            </a:r>
            <a:r>
              <a:rPr lang="en-CA" dirty="0" err="1"/>
              <a:t>مثل</a:t>
            </a:r>
            <a:r>
              <a:rPr lang="en-CA" dirty="0"/>
              <a:t> </a:t>
            </a:r>
            <a:r>
              <a:rPr lang="en-CA" dirty="0" err="1"/>
              <a:t>كتابة</a:t>
            </a:r>
            <a:r>
              <a:rPr lang="en-CA" dirty="0"/>
              <a:t> </a:t>
            </a:r>
            <a:r>
              <a:rPr lang="en-CA" dirty="0" err="1"/>
              <a:t>ملاحظة</a:t>
            </a:r>
            <a:r>
              <a:rPr lang="en-CA" dirty="0"/>
              <a:t> </a:t>
            </a:r>
            <a:r>
              <a:rPr lang="en-CA" dirty="0" err="1"/>
              <a:t>تطلب</a:t>
            </a:r>
            <a:r>
              <a:rPr lang="en-CA" dirty="0"/>
              <a:t> </a:t>
            </a:r>
            <a:r>
              <a:rPr lang="en-CA" dirty="0" err="1"/>
              <a:t>من</a:t>
            </a:r>
            <a:r>
              <a:rPr lang="en-CA" dirty="0"/>
              <a:t> </a:t>
            </a:r>
            <a:r>
              <a:rPr lang="en-CA" dirty="0" err="1"/>
              <a:t>شخص</a:t>
            </a:r>
            <a:r>
              <a:rPr lang="en-CA" dirty="0"/>
              <a:t> </a:t>
            </a:r>
            <a:r>
              <a:rPr lang="en-CA" dirty="0" err="1"/>
              <a:t>ما</a:t>
            </a:r>
            <a:r>
              <a:rPr lang="en-CA" dirty="0"/>
              <a:t> </a:t>
            </a:r>
            <a:r>
              <a:rPr lang="en-CA" dirty="0" err="1"/>
              <a:t>أن</a:t>
            </a:r>
            <a:r>
              <a:rPr lang="en-CA" dirty="0"/>
              <a:t> </a:t>
            </a:r>
            <a:r>
              <a:rPr lang="en-CA" dirty="0" err="1"/>
              <a:t>يبدأ</a:t>
            </a:r>
            <a:r>
              <a:rPr lang="en-CA" dirty="0"/>
              <a:t> في </a:t>
            </a:r>
            <a:r>
              <a:rPr lang="en-CA" dirty="0" err="1"/>
              <a:t>المضي</a:t>
            </a:r>
            <a:r>
              <a:rPr lang="en-CA" dirty="0"/>
              <a:t> </a:t>
            </a:r>
            <a:r>
              <a:rPr lang="en-CA" dirty="0" err="1"/>
              <a:t>قدمًا</a:t>
            </a:r>
            <a:r>
              <a:rPr lang="en-CA" dirty="0"/>
              <a:t>.</a:t>
            </a:r>
          </a:p>
        </p:txBody>
      </p:sp>
    </p:spTree>
    <p:extLst>
      <p:ext uri="{BB962C8B-B14F-4D97-AF65-F5344CB8AC3E}">
        <p14:creationId xmlns:p14="http://schemas.microsoft.com/office/powerpoint/2010/main" val="788556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DC0DAE-4954-AAD5-2FEE-6171E8510CAE}"/>
              </a:ext>
            </a:extLst>
          </p:cNvPr>
          <p:cNvSpPr txBox="1"/>
          <p:nvPr/>
        </p:nvSpPr>
        <p:spPr>
          <a:xfrm>
            <a:off x="1524" y="0"/>
            <a:ext cx="12190476" cy="1754326"/>
          </a:xfrm>
          <a:prstGeom prst="rect">
            <a:avLst/>
          </a:prstGeom>
          <a:noFill/>
        </p:spPr>
        <p:txBody>
          <a:bodyPr wrap="square">
            <a:spAutoFit/>
          </a:bodyPr>
          <a:lstStyle/>
          <a:p>
            <a:pPr algn="l"/>
            <a:r>
              <a:rPr lang="en-US" b="1" i="0" dirty="0">
                <a:solidFill>
                  <a:srgbClr val="374151"/>
                </a:solidFill>
                <a:effectLst/>
                <a:latin typeface="Söhne"/>
              </a:rPr>
              <a:t>Executing the Code</a:t>
            </a:r>
            <a:r>
              <a:rPr lang="en-US" b="0" i="0" dirty="0">
                <a:solidFill>
                  <a:srgbClr val="374151"/>
                </a:solidFill>
                <a:effectLst/>
                <a:latin typeface="Söhne"/>
              </a:rPr>
              <a:t>:</a:t>
            </a:r>
          </a:p>
          <a:p>
            <a:pPr algn="l">
              <a:buFont typeface="Arial" panose="020B0604020202020204" pitchFamily="34" charset="0"/>
              <a:buChar char="•"/>
            </a:pPr>
            <a:r>
              <a:rPr lang="en-US" b="1" i="0" dirty="0">
                <a:solidFill>
                  <a:srgbClr val="374151"/>
                </a:solidFill>
                <a:effectLst/>
                <a:latin typeface="Söhne"/>
              </a:rPr>
              <a:t>Action</a:t>
            </a:r>
            <a:r>
              <a:rPr lang="en-US" b="0" i="0" dirty="0">
                <a:solidFill>
                  <a:srgbClr val="374151"/>
                </a:solidFill>
                <a:effectLst/>
                <a:latin typeface="Söhne"/>
              </a:rPr>
              <a:t>: Uploading and Running the Code</a:t>
            </a:r>
          </a:p>
          <a:p>
            <a:pPr marL="742950" lvl="1" indent="-285750" algn="l">
              <a:buFont typeface="Arial" panose="020B0604020202020204" pitchFamily="34" charset="0"/>
              <a:buChar char="•"/>
            </a:pPr>
            <a:r>
              <a:rPr lang="en-US" b="0" i="0" dirty="0">
                <a:solidFill>
                  <a:srgbClr val="374151"/>
                </a:solidFill>
                <a:effectLst/>
                <a:latin typeface="Söhne"/>
              </a:rPr>
              <a:t>Next, we upload this code to the robotic car’s microcontroller - the car's brain.</a:t>
            </a:r>
          </a:p>
          <a:p>
            <a:pPr marL="742950" lvl="1" indent="-285750" algn="l">
              <a:buFont typeface="Arial" panose="020B0604020202020204" pitchFamily="34" charset="0"/>
              <a:buChar char="•"/>
            </a:pPr>
            <a:r>
              <a:rPr lang="en-US" b="1" i="0" dirty="0">
                <a:solidFill>
                  <a:srgbClr val="374151"/>
                </a:solidFill>
                <a:effectLst/>
                <a:latin typeface="Söhne"/>
              </a:rPr>
              <a:t>Visualization</a:t>
            </a:r>
            <a:r>
              <a:rPr lang="en-US" b="0" i="0" dirty="0">
                <a:solidFill>
                  <a:srgbClr val="374151"/>
                </a:solidFill>
                <a:effectLst/>
                <a:latin typeface="Söhne"/>
              </a:rPr>
              <a:t>: Imagine transferring your written note to a robot and watching it read and follow your instructions.</a:t>
            </a:r>
          </a:p>
          <a:p>
            <a:pPr marL="742950" lvl="1" indent="-285750" algn="l">
              <a:buFont typeface="Arial" panose="020B0604020202020204" pitchFamily="34" charset="0"/>
              <a:buChar char="•"/>
            </a:pPr>
            <a:r>
              <a:rPr lang="en-US" b="1" i="0" dirty="0">
                <a:solidFill>
                  <a:srgbClr val="374151"/>
                </a:solidFill>
                <a:effectLst/>
                <a:latin typeface="Söhne"/>
              </a:rPr>
              <a:t>Observation</a:t>
            </a:r>
            <a:r>
              <a:rPr lang="en-US" b="0" i="0" dirty="0">
                <a:solidFill>
                  <a:srgbClr val="374151"/>
                </a:solidFill>
                <a:effectLst/>
                <a:latin typeface="Söhne"/>
              </a:rPr>
              <a:t>:</a:t>
            </a:r>
          </a:p>
          <a:p>
            <a:pPr marL="1143000" lvl="2" indent="-228600" algn="l">
              <a:buFont typeface="Arial" panose="020B0604020202020204" pitchFamily="34" charset="0"/>
              <a:buChar char="•"/>
            </a:pPr>
            <a:r>
              <a:rPr lang="en-US" b="0" i="0" dirty="0">
                <a:solidFill>
                  <a:srgbClr val="374151"/>
                </a:solidFill>
                <a:effectLst/>
                <a:latin typeface="Söhne"/>
              </a:rPr>
              <a:t>Watch how the car responds. Does it move forward smoothly, or does it stutter?</a:t>
            </a:r>
          </a:p>
        </p:txBody>
      </p:sp>
      <p:sp>
        <p:nvSpPr>
          <p:cNvPr id="5" name="TextBox 4">
            <a:extLst>
              <a:ext uri="{FF2B5EF4-FFF2-40B4-BE49-F238E27FC236}">
                <a16:creationId xmlns:a16="http://schemas.microsoft.com/office/drawing/2014/main" id="{ECD6A41F-1FD8-602B-3F1F-105CC576511F}"/>
              </a:ext>
            </a:extLst>
          </p:cNvPr>
          <p:cNvSpPr txBox="1"/>
          <p:nvPr/>
        </p:nvSpPr>
        <p:spPr>
          <a:xfrm>
            <a:off x="0" y="2206258"/>
            <a:ext cx="12192000" cy="1754326"/>
          </a:xfrm>
          <a:prstGeom prst="rect">
            <a:avLst/>
          </a:prstGeom>
          <a:noFill/>
        </p:spPr>
        <p:txBody>
          <a:bodyPr wrap="square">
            <a:spAutoFit/>
          </a:bodyPr>
          <a:lstStyle/>
          <a:p>
            <a:pPr algn="l"/>
            <a:r>
              <a:rPr lang="en-US" b="1" i="0" dirty="0">
                <a:solidFill>
                  <a:srgbClr val="374151"/>
                </a:solidFill>
                <a:effectLst/>
                <a:latin typeface="Söhne"/>
              </a:rPr>
              <a:t>Adjusting the Code</a:t>
            </a:r>
            <a:r>
              <a:rPr lang="en-US" b="0" i="0" dirty="0">
                <a:solidFill>
                  <a:srgbClr val="374151"/>
                </a:solidFill>
                <a:effectLst/>
                <a:latin typeface="Söhne"/>
              </a:rPr>
              <a:t>:</a:t>
            </a:r>
          </a:p>
          <a:p>
            <a:pPr algn="l">
              <a:buFont typeface="Arial" panose="020B0604020202020204" pitchFamily="34" charset="0"/>
              <a:buChar char="•"/>
            </a:pPr>
            <a:r>
              <a:rPr lang="en-US" b="1" i="0" dirty="0">
                <a:solidFill>
                  <a:srgbClr val="374151"/>
                </a:solidFill>
                <a:effectLst/>
                <a:latin typeface="Söhne"/>
              </a:rPr>
              <a:t>Action</a:t>
            </a:r>
            <a:r>
              <a:rPr lang="en-US" b="0" i="0" dirty="0">
                <a:solidFill>
                  <a:srgbClr val="374151"/>
                </a:solidFill>
                <a:effectLst/>
                <a:latin typeface="Söhne"/>
              </a:rPr>
              <a:t>: Modifying Parameters for Different Outcomes</a:t>
            </a:r>
          </a:p>
          <a:p>
            <a:pPr marL="742950" lvl="1" indent="-285750" algn="l">
              <a:buFont typeface="Arial" panose="020B0604020202020204" pitchFamily="34" charset="0"/>
              <a:buChar char="•"/>
            </a:pPr>
            <a:r>
              <a:rPr lang="en-US" b="0" i="0" dirty="0">
                <a:solidFill>
                  <a:srgbClr val="374151"/>
                </a:solidFill>
                <a:effectLst/>
                <a:latin typeface="Söhne"/>
              </a:rPr>
              <a:t>Based on our observations, we can adjust the code to change the car’s speed or direction.</a:t>
            </a:r>
          </a:p>
          <a:p>
            <a:pPr marL="742950" lvl="1" indent="-285750" algn="l">
              <a:buFont typeface="Arial" panose="020B0604020202020204" pitchFamily="34" charset="0"/>
              <a:buChar char="•"/>
            </a:pPr>
            <a:r>
              <a:rPr lang="en-US" b="1" i="0" dirty="0">
                <a:solidFill>
                  <a:srgbClr val="374151"/>
                </a:solidFill>
                <a:effectLst/>
                <a:latin typeface="Söhne"/>
              </a:rPr>
              <a:t>Experimentation</a:t>
            </a:r>
            <a:r>
              <a:rPr lang="en-US" b="0" i="0" dirty="0">
                <a:solidFill>
                  <a:srgbClr val="374151"/>
                </a:solidFill>
                <a:effectLst/>
                <a:latin typeface="Söhne"/>
              </a:rPr>
              <a:t>:</a:t>
            </a:r>
          </a:p>
          <a:p>
            <a:pPr marL="1143000" lvl="2" indent="-228600" algn="l">
              <a:buFont typeface="Arial" panose="020B0604020202020204" pitchFamily="34" charset="0"/>
              <a:buChar char="•"/>
            </a:pPr>
            <a:r>
              <a:rPr lang="en-US" b="0" i="0" dirty="0">
                <a:solidFill>
                  <a:srgbClr val="374151"/>
                </a:solidFill>
                <a:effectLst/>
                <a:latin typeface="Söhne"/>
              </a:rPr>
              <a:t>Try increasing the speed value in the code, or add commands for the car to stop or turn.</a:t>
            </a:r>
          </a:p>
          <a:p>
            <a:pPr marL="742950" lvl="1" indent="-285750" algn="l">
              <a:buFont typeface="Arial" panose="020B0604020202020204" pitchFamily="34" charset="0"/>
              <a:buChar char="•"/>
            </a:pPr>
            <a:r>
              <a:rPr lang="en-US" b="1" i="0" dirty="0">
                <a:solidFill>
                  <a:srgbClr val="374151"/>
                </a:solidFill>
                <a:effectLst/>
                <a:latin typeface="Söhne"/>
              </a:rPr>
              <a:t>Code Adjustment Example</a:t>
            </a:r>
            <a:r>
              <a:rPr lang="en-US" b="0" i="0" dirty="0">
                <a:solidFill>
                  <a:srgbClr val="374151"/>
                </a:solidFill>
                <a:effectLst/>
                <a:latin typeface="Söhne"/>
              </a:rPr>
              <a:t>:</a:t>
            </a:r>
          </a:p>
        </p:txBody>
      </p:sp>
      <p:pic>
        <p:nvPicPr>
          <p:cNvPr id="7" name="Picture 6">
            <a:extLst>
              <a:ext uri="{FF2B5EF4-FFF2-40B4-BE49-F238E27FC236}">
                <a16:creationId xmlns:a16="http://schemas.microsoft.com/office/drawing/2014/main" id="{EFBFB01F-1FBF-C6B9-92DC-2B687E3515E4}"/>
              </a:ext>
            </a:extLst>
          </p:cNvPr>
          <p:cNvPicPr>
            <a:picLocks noChangeAspect="1"/>
          </p:cNvPicPr>
          <p:nvPr/>
        </p:nvPicPr>
        <p:blipFill>
          <a:blip r:embed="rId2"/>
          <a:stretch>
            <a:fillRect/>
          </a:stretch>
        </p:blipFill>
        <p:spPr>
          <a:xfrm>
            <a:off x="911316" y="4162796"/>
            <a:ext cx="3575335" cy="893835"/>
          </a:xfrm>
          <a:prstGeom prst="rect">
            <a:avLst/>
          </a:prstGeom>
        </p:spPr>
      </p:pic>
      <p:sp>
        <p:nvSpPr>
          <p:cNvPr id="9" name="TextBox 8">
            <a:extLst>
              <a:ext uri="{FF2B5EF4-FFF2-40B4-BE49-F238E27FC236}">
                <a16:creationId xmlns:a16="http://schemas.microsoft.com/office/drawing/2014/main" id="{0D56E8EC-8A6E-3D5B-A526-8693B976307A}"/>
              </a:ext>
            </a:extLst>
          </p:cNvPr>
          <p:cNvSpPr txBox="1"/>
          <p:nvPr/>
        </p:nvSpPr>
        <p:spPr>
          <a:xfrm>
            <a:off x="827532" y="5186095"/>
            <a:ext cx="7639812" cy="369332"/>
          </a:xfrm>
          <a:prstGeom prst="rect">
            <a:avLst/>
          </a:prstGeom>
          <a:noFill/>
        </p:spPr>
        <p:txBody>
          <a:bodyPr wrap="square">
            <a:spAutoFit/>
          </a:bodyPr>
          <a:lstStyle/>
          <a:p>
            <a:r>
              <a:rPr lang="en-US" b="0" i="0" dirty="0">
                <a:solidFill>
                  <a:srgbClr val="374151"/>
                </a:solidFill>
                <a:effectLst/>
                <a:latin typeface="Söhne"/>
              </a:rPr>
              <a:t>Adjust '</a:t>
            </a:r>
            <a:r>
              <a:rPr lang="en-US" b="0" i="0" dirty="0" err="1">
                <a:solidFill>
                  <a:srgbClr val="374151"/>
                </a:solidFill>
                <a:effectLst/>
                <a:latin typeface="Söhne"/>
              </a:rPr>
              <a:t>newSpeed</a:t>
            </a:r>
            <a:r>
              <a:rPr lang="en-US" b="0" i="0" dirty="0">
                <a:solidFill>
                  <a:srgbClr val="374151"/>
                </a:solidFill>
                <a:effectLst/>
                <a:latin typeface="Söhne"/>
              </a:rPr>
              <a:t>' and 'direction' to see different movement patterns.</a:t>
            </a:r>
            <a:endParaRPr lang="en-CA" dirty="0"/>
          </a:p>
        </p:txBody>
      </p:sp>
      <p:sp>
        <p:nvSpPr>
          <p:cNvPr id="2" name="TextBox 1">
            <a:extLst>
              <a:ext uri="{FF2B5EF4-FFF2-40B4-BE49-F238E27FC236}">
                <a16:creationId xmlns:a16="http://schemas.microsoft.com/office/drawing/2014/main" id="{D5169676-CE17-BB87-3DC2-979D276AB6E4}"/>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05D23503-1BA8-40B8-F862-2A85821C421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8" name="TextBox 7">
            <a:extLst>
              <a:ext uri="{FF2B5EF4-FFF2-40B4-BE49-F238E27FC236}">
                <a16:creationId xmlns:a16="http://schemas.microsoft.com/office/drawing/2014/main" id="{4AC1C0BC-37A5-C74E-98CF-4D49486B33CB}"/>
              </a:ext>
            </a:extLst>
          </p:cNvPr>
          <p:cNvSpPr txBox="1"/>
          <p:nvPr/>
        </p:nvSpPr>
        <p:spPr>
          <a:xfrm>
            <a:off x="7793776" y="1629450"/>
            <a:ext cx="4233041" cy="369332"/>
          </a:xfrm>
          <a:prstGeom prst="rect">
            <a:avLst/>
          </a:prstGeom>
          <a:noFill/>
        </p:spPr>
        <p:txBody>
          <a:bodyPr wrap="square">
            <a:spAutoFit/>
          </a:bodyPr>
          <a:lstStyle/>
          <a:p>
            <a:pPr algn="r" rtl="1"/>
            <a:r>
              <a:rPr lang="en-CA" dirty="0" err="1"/>
              <a:t>تنفيذ</a:t>
            </a:r>
            <a:r>
              <a:rPr lang="en-CA" dirty="0"/>
              <a:t> </a:t>
            </a:r>
            <a:r>
              <a:rPr lang="en-CA" dirty="0" err="1"/>
              <a:t>الكود:الإجراء</a:t>
            </a:r>
            <a:r>
              <a:rPr lang="en-CA" dirty="0"/>
              <a:t>: </a:t>
            </a:r>
            <a:r>
              <a:rPr lang="en-CA" dirty="0" err="1"/>
              <a:t>تحميل</a:t>
            </a:r>
            <a:r>
              <a:rPr lang="en-CA" dirty="0"/>
              <a:t> </a:t>
            </a:r>
            <a:r>
              <a:rPr lang="en-CA" dirty="0" err="1"/>
              <a:t>التعليمات</a:t>
            </a:r>
            <a:r>
              <a:rPr lang="en-CA" dirty="0"/>
              <a:t> </a:t>
            </a:r>
            <a:r>
              <a:rPr lang="en-CA" dirty="0" err="1"/>
              <a:t>البرمجية</a:t>
            </a:r>
            <a:r>
              <a:rPr lang="en-CA" dirty="0"/>
              <a:t> </a:t>
            </a:r>
            <a:r>
              <a:rPr lang="en-CA" dirty="0" err="1"/>
              <a:t>وتشغيلها</a:t>
            </a:r>
            <a:endParaRPr lang="en-CA" dirty="0"/>
          </a:p>
        </p:txBody>
      </p:sp>
      <p:sp>
        <p:nvSpPr>
          <p:cNvPr id="11" name="TextBox 10">
            <a:extLst>
              <a:ext uri="{FF2B5EF4-FFF2-40B4-BE49-F238E27FC236}">
                <a16:creationId xmlns:a16="http://schemas.microsoft.com/office/drawing/2014/main" id="{C2E03293-585D-7509-255F-F3D0E393E1C3}"/>
              </a:ext>
            </a:extLst>
          </p:cNvPr>
          <p:cNvSpPr txBox="1"/>
          <p:nvPr/>
        </p:nvSpPr>
        <p:spPr>
          <a:xfrm>
            <a:off x="8190186" y="4004015"/>
            <a:ext cx="3897954" cy="369332"/>
          </a:xfrm>
          <a:prstGeom prst="rect">
            <a:avLst/>
          </a:prstGeom>
          <a:noFill/>
        </p:spPr>
        <p:txBody>
          <a:bodyPr wrap="square">
            <a:spAutoFit/>
          </a:bodyPr>
          <a:lstStyle/>
          <a:p>
            <a:pPr algn="r" rtl="1"/>
            <a:r>
              <a:rPr lang="en-CA" dirty="0" err="1"/>
              <a:t>تعديل</a:t>
            </a:r>
            <a:r>
              <a:rPr lang="en-CA" dirty="0"/>
              <a:t> </a:t>
            </a:r>
            <a:r>
              <a:rPr lang="en-CA" dirty="0" err="1"/>
              <a:t>الكود:الإجراء</a:t>
            </a:r>
            <a:r>
              <a:rPr lang="en-CA" dirty="0"/>
              <a:t>: </a:t>
            </a:r>
            <a:r>
              <a:rPr lang="en-CA" dirty="0" err="1"/>
              <a:t>تعديل</a:t>
            </a:r>
            <a:r>
              <a:rPr lang="en-CA" dirty="0"/>
              <a:t> </a:t>
            </a:r>
            <a:r>
              <a:rPr lang="en-CA" dirty="0" err="1"/>
              <a:t>المعلمات</a:t>
            </a:r>
            <a:r>
              <a:rPr lang="en-CA" dirty="0"/>
              <a:t> </a:t>
            </a:r>
            <a:r>
              <a:rPr lang="en-CA" dirty="0" err="1"/>
              <a:t>لنتائج</a:t>
            </a:r>
            <a:r>
              <a:rPr lang="en-CA" dirty="0"/>
              <a:t> </a:t>
            </a:r>
            <a:r>
              <a:rPr lang="en-CA" dirty="0" err="1"/>
              <a:t>مختلفة</a:t>
            </a:r>
            <a:endParaRPr lang="en-CA" dirty="0"/>
          </a:p>
        </p:txBody>
      </p:sp>
    </p:spTree>
    <p:extLst>
      <p:ext uri="{BB962C8B-B14F-4D97-AF65-F5344CB8AC3E}">
        <p14:creationId xmlns:p14="http://schemas.microsoft.com/office/powerpoint/2010/main" val="12701213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1" name="Rectangle 1639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6386" name="Picture 2" descr="Robotics for Kids | Fun, Educational Robotics Kits &amp; Classes for Kids">
            <a:extLst>
              <a:ext uri="{FF2B5EF4-FFF2-40B4-BE49-F238E27FC236}">
                <a16:creationId xmlns:a16="http://schemas.microsoft.com/office/drawing/2014/main" id="{4195D368-E1D8-4F5B-AED4-FB70F97D29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322" b="-1"/>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D8CD3BC-0603-EB40-DB00-2D0D1AE61429}"/>
              </a:ext>
            </a:extLst>
          </p:cNvPr>
          <p:cNvSpPr txBox="1"/>
          <p:nvPr/>
        </p:nvSpPr>
        <p:spPr>
          <a:xfrm>
            <a:off x="10689997" y="6490433"/>
            <a:ext cx="1620599" cy="307777"/>
          </a:xfrm>
          <a:prstGeom prst="rect">
            <a:avLst/>
          </a:prstGeom>
          <a:noFill/>
        </p:spPr>
        <p:txBody>
          <a:bodyPr wrap="square" rtlCol="0">
            <a:spAutoFit/>
          </a:bodyPr>
          <a:lstStyle/>
          <a:p>
            <a:r>
              <a:rPr lang="en-US" sz="1400" b="1" dirty="0"/>
              <a:t>www.midocean.ae</a:t>
            </a:r>
          </a:p>
        </p:txBody>
      </p:sp>
      <p:pic>
        <p:nvPicPr>
          <p:cNvPr id="3" name="Graphic 21" descr="A logo for a university&#10;&#10;Description automatically generated">
            <a:extLst>
              <a:ext uri="{FF2B5EF4-FFF2-40B4-BE49-F238E27FC236}">
                <a16:creationId xmlns:a16="http://schemas.microsoft.com/office/drawing/2014/main" id="{7D35F70B-B23E-CED3-7937-2088D9EC8BF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Tree>
    <p:extLst>
      <p:ext uri="{BB962C8B-B14F-4D97-AF65-F5344CB8AC3E}">
        <p14:creationId xmlns:p14="http://schemas.microsoft.com/office/powerpoint/2010/main" val="3298327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B26988-157E-8A26-F2AE-5D13EE9DE2D9}"/>
              </a:ext>
            </a:extLst>
          </p:cNvPr>
          <p:cNvSpPr txBox="1"/>
          <p:nvPr/>
        </p:nvSpPr>
        <p:spPr>
          <a:xfrm>
            <a:off x="36786" y="47780"/>
            <a:ext cx="12192000" cy="2862322"/>
          </a:xfrm>
          <a:prstGeom prst="rect">
            <a:avLst/>
          </a:prstGeom>
          <a:noFill/>
        </p:spPr>
        <p:txBody>
          <a:bodyPr wrap="square">
            <a:spAutoFit/>
          </a:bodyPr>
          <a:lstStyle/>
          <a:p>
            <a:pPr algn="l"/>
            <a:r>
              <a:rPr lang="en-US" b="1" i="0" dirty="0">
                <a:effectLst/>
                <a:latin typeface="Söhne"/>
              </a:rPr>
              <a:t>Robotics Classification - Capabilities and Applications</a:t>
            </a:r>
          </a:p>
          <a:p>
            <a:pPr algn="l"/>
            <a:r>
              <a:rPr lang="en-US" b="1" i="0" dirty="0">
                <a:solidFill>
                  <a:srgbClr val="374151"/>
                </a:solidFill>
                <a:effectLst/>
                <a:latin typeface="Söhne"/>
              </a:rPr>
              <a:t>Objective: </a:t>
            </a:r>
            <a:r>
              <a:rPr lang="en-US" b="0" i="0" dirty="0">
                <a:solidFill>
                  <a:srgbClr val="374151"/>
                </a:solidFill>
                <a:effectLst/>
                <a:latin typeface="Söhne"/>
              </a:rPr>
              <a:t>Understanding Robotics: Capabilities and Applications</a:t>
            </a:r>
          </a:p>
          <a:p>
            <a:pPr algn="l"/>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Operational Capabilities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Industrial Robots</a:t>
            </a:r>
            <a:r>
              <a:rPr lang="en-US" b="0" i="0" dirty="0">
                <a:solidFill>
                  <a:srgbClr val="374151"/>
                </a:solidFill>
                <a:effectLst/>
                <a:latin typeface="Söhne"/>
              </a:rPr>
              <a:t>: For manufacturing tasks like assembly and welding.</a:t>
            </a:r>
          </a:p>
          <a:p>
            <a:pPr marL="742950" lvl="1" indent="-285750" algn="l">
              <a:buFont typeface="Arial" panose="020B0604020202020204" pitchFamily="34" charset="0"/>
              <a:buChar char="•"/>
            </a:pPr>
            <a:r>
              <a:rPr lang="en-US" b="1" i="0" dirty="0">
                <a:solidFill>
                  <a:srgbClr val="374151"/>
                </a:solidFill>
                <a:effectLst/>
                <a:latin typeface="Söhne"/>
              </a:rPr>
              <a:t>Service Robots</a:t>
            </a:r>
            <a:r>
              <a:rPr lang="en-US" b="0" i="0" dirty="0">
                <a:solidFill>
                  <a:srgbClr val="374151"/>
                </a:solidFill>
                <a:effectLst/>
                <a:latin typeface="Söhne"/>
              </a:rPr>
              <a:t>: Used in non-industrial settings such as homes, hospitals.</a:t>
            </a:r>
          </a:p>
          <a:p>
            <a:pPr algn="l">
              <a:buFont typeface="Arial" panose="020B0604020202020204" pitchFamily="34" charset="0"/>
              <a:buChar char="•"/>
            </a:pPr>
            <a:r>
              <a:rPr lang="en-US" b="1" i="0" dirty="0">
                <a:solidFill>
                  <a:srgbClr val="374151"/>
                </a:solidFill>
                <a:effectLst/>
                <a:latin typeface="Söhne"/>
              </a:rPr>
              <a:t>Application Areas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Medical Robots</a:t>
            </a:r>
            <a:r>
              <a:rPr lang="en-US" b="0" i="0" dirty="0">
                <a:solidFill>
                  <a:srgbClr val="374151"/>
                </a:solidFill>
                <a:effectLst/>
                <a:latin typeface="Söhne"/>
              </a:rPr>
              <a:t>: In surgeries and rehabilitation.</a:t>
            </a:r>
          </a:p>
          <a:p>
            <a:pPr marL="742950" lvl="1" indent="-285750" algn="l">
              <a:buFont typeface="Arial" panose="020B0604020202020204" pitchFamily="34" charset="0"/>
              <a:buChar char="•"/>
            </a:pPr>
            <a:r>
              <a:rPr lang="en-US" b="1" i="0" dirty="0">
                <a:solidFill>
                  <a:srgbClr val="374151"/>
                </a:solidFill>
                <a:effectLst/>
                <a:latin typeface="Söhne"/>
              </a:rPr>
              <a:t>Military Robots</a:t>
            </a:r>
            <a:r>
              <a:rPr lang="en-US" b="0" i="0" dirty="0">
                <a:solidFill>
                  <a:srgbClr val="374151"/>
                </a:solidFill>
                <a:effectLst/>
                <a:latin typeface="Söhne"/>
              </a:rPr>
              <a:t>: For surveillance and defense.</a:t>
            </a:r>
          </a:p>
          <a:p>
            <a:pPr marL="742950" lvl="1" indent="-285750" algn="l">
              <a:buFont typeface="Arial" panose="020B0604020202020204" pitchFamily="34" charset="0"/>
              <a:buChar char="•"/>
            </a:pPr>
            <a:r>
              <a:rPr lang="en-US" b="1" i="0" dirty="0">
                <a:solidFill>
                  <a:srgbClr val="374151"/>
                </a:solidFill>
                <a:effectLst/>
                <a:latin typeface="Söhne"/>
              </a:rPr>
              <a:t>Space Robots</a:t>
            </a:r>
            <a:r>
              <a:rPr lang="en-US" b="0" i="0" dirty="0">
                <a:solidFill>
                  <a:srgbClr val="374151"/>
                </a:solidFill>
                <a:effectLst/>
                <a:latin typeface="Söhne"/>
              </a:rPr>
              <a:t>: Employed in space exploration and operations.</a:t>
            </a:r>
          </a:p>
        </p:txBody>
      </p:sp>
      <p:pic>
        <p:nvPicPr>
          <p:cNvPr id="17410" name="Picture 2" descr="Robot-assisted rehabilitation with ROBERT® and KUKA | KUKA AG">
            <a:extLst>
              <a:ext uri="{FF2B5EF4-FFF2-40B4-BE49-F238E27FC236}">
                <a16:creationId xmlns:a16="http://schemas.microsoft.com/office/drawing/2014/main" id="{69142410-E8BA-489F-BC48-9AC75EF91D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366" y="4506224"/>
            <a:ext cx="2992356" cy="198601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Facts About Robotic Surgery - Health Beat">
            <a:extLst>
              <a:ext uri="{FF2B5EF4-FFF2-40B4-BE49-F238E27FC236}">
                <a16:creationId xmlns:a16="http://schemas.microsoft.com/office/drawing/2014/main" id="{AF90E83C-0300-1505-2866-8D30AEE754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4425" y="4489017"/>
            <a:ext cx="3621087" cy="212947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Robots in Space: Past, Present, and Future | RobotShop Community">
            <a:extLst>
              <a:ext uri="{FF2B5EF4-FFF2-40B4-BE49-F238E27FC236}">
                <a16:creationId xmlns:a16="http://schemas.microsoft.com/office/drawing/2014/main" id="{1080C205-B598-D258-B978-92D6FCEC67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548" y="4506224"/>
            <a:ext cx="3621086" cy="20368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CACB0BF-02FE-08B2-594E-F87E3CDEE16A}"/>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111D9EF9-2206-4519-83C2-51434501440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6" name="TextBox 5">
            <a:extLst>
              <a:ext uri="{FF2B5EF4-FFF2-40B4-BE49-F238E27FC236}">
                <a16:creationId xmlns:a16="http://schemas.microsoft.com/office/drawing/2014/main" id="{FF12D97C-8817-70A0-FD12-25591F6595E4}"/>
              </a:ext>
            </a:extLst>
          </p:cNvPr>
          <p:cNvSpPr txBox="1"/>
          <p:nvPr/>
        </p:nvSpPr>
        <p:spPr>
          <a:xfrm>
            <a:off x="5908058" y="634902"/>
            <a:ext cx="6180082" cy="2862322"/>
          </a:xfrm>
          <a:prstGeom prst="rect">
            <a:avLst/>
          </a:prstGeom>
          <a:noFill/>
        </p:spPr>
        <p:txBody>
          <a:bodyPr wrap="square">
            <a:spAutoFit/>
          </a:bodyPr>
          <a:lstStyle/>
          <a:p>
            <a:pPr algn="r" rtl="1"/>
            <a:r>
              <a:rPr lang="en-CA" dirty="0" err="1"/>
              <a:t>تصنيف</a:t>
            </a:r>
            <a:r>
              <a:rPr lang="en-CA" dirty="0"/>
              <a:t> </a:t>
            </a:r>
            <a:r>
              <a:rPr lang="en-CA" dirty="0" err="1"/>
              <a:t>الروبوتات</a:t>
            </a:r>
            <a:r>
              <a:rPr lang="en-CA" dirty="0"/>
              <a:t> – </a:t>
            </a:r>
            <a:r>
              <a:rPr lang="en-CA" dirty="0" err="1"/>
              <a:t>القدرات</a:t>
            </a:r>
            <a:r>
              <a:rPr lang="en-CA" dirty="0"/>
              <a:t> </a:t>
            </a:r>
            <a:r>
              <a:rPr lang="en-CA" dirty="0" err="1"/>
              <a:t>والتطبيقات</a:t>
            </a:r>
            <a:r>
              <a:rPr lang="en-CA" dirty="0"/>
              <a:t> </a:t>
            </a:r>
          </a:p>
          <a:p>
            <a:pPr algn="r" rtl="1"/>
            <a:r>
              <a:rPr lang="en-CA" dirty="0" err="1"/>
              <a:t>الهدف</a:t>
            </a:r>
            <a:r>
              <a:rPr lang="en-CA" dirty="0"/>
              <a:t>: </a:t>
            </a:r>
            <a:r>
              <a:rPr lang="en-CA" dirty="0" err="1"/>
              <a:t>فهم</a:t>
            </a:r>
            <a:r>
              <a:rPr lang="en-CA" dirty="0"/>
              <a:t> </a:t>
            </a:r>
            <a:r>
              <a:rPr lang="en-CA" dirty="0" err="1"/>
              <a:t>الروبوتات</a:t>
            </a:r>
            <a:r>
              <a:rPr lang="en-CA" dirty="0"/>
              <a:t>: </a:t>
            </a:r>
            <a:r>
              <a:rPr lang="en-CA" dirty="0" err="1"/>
              <a:t>القدرات</a:t>
            </a:r>
            <a:r>
              <a:rPr lang="en-CA" dirty="0"/>
              <a:t> </a:t>
            </a:r>
            <a:r>
              <a:rPr lang="en-CA" dirty="0" err="1"/>
              <a:t>والتطبيقات</a:t>
            </a:r>
            <a:r>
              <a:rPr lang="en-CA" dirty="0"/>
              <a:t> </a:t>
            </a:r>
            <a:r>
              <a:rPr lang="en-CA" dirty="0" err="1"/>
              <a:t>القدرات</a:t>
            </a:r>
            <a:r>
              <a:rPr lang="en-CA" dirty="0"/>
              <a:t> </a:t>
            </a:r>
            <a:r>
              <a:rPr lang="en-CA" dirty="0" err="1"/>
              <a:t>التشغيلية</a:t>
            </a:r>
            <a:endParaRPr lang="en-CA" dirty="0"/>
          </a:p>
          <a:p>
            <a:pPr algn="r" rtl="1"/>
            <a:r>
              <a:rPr lang="en-CA" dirty="0" err="1"/>
              <a:t>الروبوتات</a:t>
            </a:r>
            <a:r>
              <a:rPr lang="en-CA" dirty="0"/>
              <a:t> </a:t>
            </a:r>
            <a:r>
              <a:rPr lang="en-CA" dirty="0" err="1"/>
              <a:t>الصناعية</a:t>
            </a:r>
            <a:r>
              <a:rPr lang="en-CA" dirty="0"/>
              <a:t>: </a:t>
            </a:r>
          </a:p>
          <a:p>
            <a:pPr algn="r" rtl="1"/>
            <a:r>
              <a:rPr lang="en-CA" dirty="0" err="1"/>
              <a:t>لمهام</a:t>
            </a:r>
            <a:r>
              <a:rPr lang="en-CA" dirty="0"/>
              <a:t> </a:t>
            </a:r>
            <a:r>
              <a:rPr lang="en-CA" dirty="0" err="1"/>
              <a:t>التصنيع</a:t>
            </a:r>
            <a:r>
              <a:rPr lang="en-CA" dirty="0"/>
              <a:t> </a:t>
            </a:r>
            <a:r>
              <a:rPr lang="en-CA" dirty="0" err="1"/>
              <a:t>مثل</a:t>
            </a:r>
            <a:r>
              <a:rPr lang="en-CA" dirty="0"/>
              <a:t> </a:t>
            </a:r>
            <a:r>
              <a:rPr lang="en-CA" dirty="0" err="1"/>
              <a:t>التجميع</a:t>
            </a:r>
            <a:r>
              <a:rPr lang="en-CA" dirty="0"/>
              <a:t> </a:t>
            </a:r>
            <a:r>
              <a:rPr lang="en-CA" dirty="0" err="1"/>
              <a:t>واللحام</a:t>
            </a:r>
            <a:r>
              <a:rPr lang="en-CA" dirty="0"/>
              <a:t>.</a:t>
            </a:r>
          </a:p>
          <a:p>
            <a:pPr algn="r" rtl="1"/>
            <a:r>
              <a:rPr lang="en-CA" dirty="0" err="1"/>
              <a:t>روبوتات</a:t>
            </a:r>
            <a:r>
              <a:rPr lang="en-CA" dirty="0"/>
              <a:t> </a:t>
            </a:r>
            <a:r>
              <a:rPr lang="en-CA" dirty="0" err="1"/>
              <a:t>الخدمة</a:t>
            </a:r>
            <a:r>
              <a:rPr lang="en-CA" dirty="0"/>
              <a:t>: </a:t>
            </a:r>
          </a:p>
          <a:p>
            <a:pPr algn="r" rtl="1"/>
            <a:r>
              <a:rPr lang="en-CA" dirty="0" err="1"/>
              <a:t>تستخدم</a:t>
            </a:r>
            <a:r>
              <a:rPr lang="en-CA" dirty="0"/>
              <a:t> في </a:t>
            </a:r>
            <a:r>
              <a:rPr lang="en-CA" dirty="0" err="1"/>
              <a:t>البيئات</a:t>
            </a:r>
            <a:r>
              <a:rPr lang="en-CA" dirty="0"/>
              <a:t> </a:t>
            </a:r>
            <a:r>
              <a:rPr lang="en-CA" dirty="0" err="1"/>
              <a:t>غير</a:t>
            </a:r>
            <a:r>
              <a:rPr lang="en-CA" dirty="0"/>
              <a:t> </a:t>
            </a:r>
            <a:r>
              <a:rPr lang="en-CA" dirty="0" err="1"/>
              <a:t>الصناعية</a:t>
            </a:r>
            <a:r>
              <a:rPr lang="en-CA" dirty="0"/>
              <a:t> </a:t>
            </a:r>
            <a:r>
              <a:rPr lang="en-CA" dirty="0" err="1"/>
              <a:t>مثل</a:t>
            </a:r>
            <a:r>
              <a:rPr lang="en-CA" dirty="0"/>
              <a:t> </a:t>
            </a:r>
            <a:r>
              <a:rPr lang="en-CA" dirty="0" err="1"/>
              <a:t>المنازل</a:t>
            </a:r>
            <a:r>
              <a:rPr lang="en-CA" dirty="0"/>
              <a:t> </a:t>
            </a:r>
            <a:r>
              <a:rPr lang="en-CA" dirty="0" err="1"/>
              <a:t>والمستشفيات.مجالات</a:t>
            </a:r>
            <a:r>
              <a:rPr lang="en-CA" dirty="0"/>
              <a:t> </a:t>
            </a:r>
            <a:r>
              <a:rPr lang="en-CA" dirty="0" err="1"/>
              <a:t>التطبيقالروبوتات</a:t>
            </a:r>
            <a:r>
              <a:rPr lang="en-CA" dirty="0"/>
              <a:t> </a:t>
            </a:r>
            <a:r>
              <a:rPr lang="en-CA" dirty="0" err="1"/>
              <a:t>الطبية</a:t>
            </a:r>
            <a:r>
              <a:rPr lang="en-CA" dirty="0"/>
              <a:t>: </a:t>
            </a:r>
          </a:p>
          <a:p>
            <a:pPr algn="r" rtl="1"/>
            <a:r>
              <a:rPr lang="en-CA" dirty="0"/>
              <a:t>في </a:t>
            </a:r>
            <a:r>
              <a:rPr lang="en-CA" dirty="0" err="1"/>
              <a:t>العمليات</a:t>
            </a:r>
            <a:r>
              <a:rPr lang="en-CA" dirty="0"/>
              <a:t> </a:t>
            </a:r>
            <a:r>
              <a:rPr lang="en-CA" dirty="0" err="1"/>
              <a:t>الجراحية</a:t>
            </a:r>
            <a:r>
              <a:rPr lang="en-CA" dirty="0"/>
              <a:t> </a:t>
            </a:r>
            <a:r>
              <a:rPr lang="en-CA" dirty="0" err="1"/>
              <a:t>وإعادة</a:t>
            </a:r>
            <a:r>
              <a:rPr lang="en-CA" dirty="0"/>
              <a:t> </a:t>
            </a:r>
            <a:r>
              <a:rPr lang="en-CA" dirty="0" err="1"/>
              <a:t>التأهيل</a:t>
            </a:r>
            <a:r>
              <a:rPr lang="en-CA" dirty="0"/>
              <a:t>.</a:t>
            </a:r>
          </a:p>
          <a:p>
            <a:pPr algn="r" rtl="1"/>
            <a:r>
              <a:rPr lang="en-CA" dirty="0" err="1"/>
              <a:t>الروبوتات</a:t>
            </a:r>
            <a:r>
              <a:rPr lang="en-CA" dirty="0"/>
              <a:t> </a:t>
            </a:r>
            <a:r>
              <a:rPr lang="en-CA" dirty="0" err="1"/>
              <a:t>العسكرية</a:t>
            </a:r>
            <a:r>
              <a:rPr lang="en-CA" dirty="0"/>
              <a:t>: </a:t>
            </a:r>
            <a:r>
              <a:rPr lang="en-CA" dirty="0" err="1"/>
              <a:t>للمراقبة</a:t>
            </a:r>
            <a:r>
              <a:rPr lang="en-CA" dirty="0"/>
              <a:t> </a:t>
            </a:r>
            <a:r>
              <a:rPr lang="en-CA" dirty="0" err="1"/>
              <a:t>والدفاع</a:t>
            </a:r>
            <a:r>
              <a:rPr lang="en-CA" dirty="0"/>
              <a:t>.</a:t>
            </a:r>
          </a:p>
          <a:p>
            <a:pPr algn="r" rtl="1"/>
            <a:r>
              <a:rPr lang="en-CA" dirty="0" err="1"/>
              <a:t>الروبوتات</a:t>
            </a:r>
            <a:r>
              <a:rPr lang="en-CA" dirty="0"/>
              <a:t> </a:t>
            </a:r>
            <a:r>
              <a:rPr lang="en-CA" dirty="0" err="1"/>
              <a:t>الفضائية</a:t>
            </a:r>
            <a:r>
              <a:rPr lang="en-CA" dirty="0"/>
              <a:t>: </a:t>
            </a:r>
            <a:r>
              <a:rPr lang="en-CA" dirty="0" err="1"/>
              <a:t>تستخدم</a:t>
            </a:r>
            <a:r>
              <a:rPr lang="en-CA" dirty="0"/>
              <a:t> في </a:t>
            </a:r>
            <a:r>
              <a:rPr lang="en-CA" dirty="0" err="1"/>
              <a:t>استكشاف</a:t>
            </a:r>
            <a:r>
              <a:rPr lang="en-CA" dirty="0"/>
              <a:t> </a:t>
            </a:r>
            <a:r>
              <a:rPr lang="en-CA" dirty="0" err="1"/>
              <a:t>الفضاء</a:t>
            </a:r>
            <a:r>
              <a:rPr lang="en-CA" dirty="0"/>
              <a:t> </a:t>
            </a:r>
            <a:r>
              <a:rPr lang="en-CA" dirty="0" err="1"/>
              <a:t>وعملياته</a:t>
            </a:r>
            <a:r>
              <a:rPr lang="en-CA" dirty="0"/>
              <a:t>.</a:t>
            </a:r>
          </a:p>
        </p:txBody>
      </p:sp>
    </p:spTree>
    <p:extLst>
      <p:ext uri="{BB962C8B-B14F-4D97-AF65-F5344CB8AC3E}">
        <p14:creationId xmlns:p14="http://schemas.microsoft.com/office/powerpoint/2010/main" val="2410442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F54E0A-8BC9-6BFA-9661-A26A528D9FA4}"/>
              </a:ext>
            </a:extLst>
          </p:cNvPr>
          <p:cNvSpPr txBox="1"/>
          <p:nvPr/>
        </p:nvSpPr>
        <p:spPr>
          <a:xfrm>
            <a:off x="0" y="12680"/>
            <a:ext cx="12015216" cy="2123658"/>
          </a:xfrm>
          <a:prstGeom prst="rect">
            <a:avLst/>
          </a:prstGeom>
          <a:noFill/>
        </p:spPr>
        <p:txBody>
          <a:bodyPr wrap="square">
            <a:spAutoFit/>
          </a:bodyPr>
          <a:lstStyle/>
          <a:p>
            <a:pPr algn="l"/>
            <a:r>
              <a:rPr lang="en-US" sz="2400" b="1" i="0" dirty="0">
                <a:effectLst/>
                <a:latin typeface="Söhne"/>
              </a:rPr>
              <a:t>Robotics Classification - Locomotion and Autonomy</a:t>
            </a:r>
          </a:p>
          <a:p>
            <a:pPr algn="l"/>
            <a:r>
              <a:rPr lang="en-US" b="1" i="0" dirty="0">
                <a:solidFill>
                  <a:srgbClr val="374151"/>
                </a:solidFill>
                <a:effectLst/>
                <a:latin typeface="Söhne"/>
              </a:rPr>
              <a:t>Objective</a:t>
            </a:r>
            <a:r>
              <a:rPr lang="en-US" b="0" i="0" dirty="0">
                <a:solidFill>
                  <a:srgbClr val="374151"/>
                </a:solidFill>
                <a:effectLst/>
                <a:latin typeface="Söhne"/>
              </a:rPr>
              <a:t>: Exploring Robotics: Locomotion Methods and Autonomy Levels</a:t>
            </a:r>
          </a:p>
          <a:p>
            <a:pPr algn="l"/>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Locomotion Methods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Wheeled Robots</a:t>
            </a:r>
            <a:r>
              <a:rPr lang="en-US" b="0" i="0" dirty="0">
                <a:solidFill>
                  <a:srgbClr val="374151"/>
                </a:solidFill>
                <a:effectLst/>
                <a:latin typeface="Söhne"/>
              </a:rPr>
              <a:t>: Common in various environments, stable and efficient.</a:t>
            </a:r>
          </a:p>
          <a:p>
            <a:pPr marL="742950" lvl="1" indent="-285750" algn="l">
              <a:buFont typeface="Arial" panose="020B0604020202020204" pitchFamily="34" charset="0"/>
              <a:buChar char="•"/>
            </a:pPr>
            <a:r>
              <a:rPr lang="en-US" b="1" i="0" dirty="0">
                <a:solidFill>
                  <a:srgbClr val="374151"/>
                </a:solidFill>
                <a:effectLst/>
                <a:latin typeface="Söhne"/>
              </a:rPr>
              <a:t>Legged Robots</a:t>
            </a:r>
            <a:r>
              <a:rPr lang="en-US" b="0" i="0" dirty="0">
                <a:solidFill>
                  <a:srgbClr val="374151"/>
                </a:solidFill>
                <a:effectLst/>
                <a:latin typeface="Söhne"/>
              </a:rPr>
              <a:t>: Navigate uneven terrain, from bipedal to multi-legged.</a:t>
            </a:r>
          </a:p>
          <a:p>
            <a:pPr marL="742950" lvl="1" indent="-285750" algn="l">
              <a:buFont typeface="Arial" panose="020B0604020202020204" pitchFamily="34" charset="0"/>
              <a:buChar char="•"/>
            </a:pPr>
            <a:r>
              <a:rPr lang="en-US" b="1" i="0" dirty="0">
                <a:solidFill>
                  <a:srgbClr val="374151"/>
                </a:solidFill>
                <a:effectLst/>
                <a:latin typeface="Söhne"/>
              </a:rPr>
              <a:t>Aerial and Aquatic Robots</a:t>
            </a:r>
            <a:r>
              <a:rPr lang="en-US" b="0" i="0" dirty="0">
                <a:solidFill>
                  <a:srgbClr val="374151"/>
                </a:solidFill>
                <a:effectLst/>
                <a:latin typeface="Söhne"/>
              </a:rPr>
              <a:t>: Specialized for air and water environments.</a:t>
            </a:r>
          </a:p>
        </p:txBody>
      </p:sp>
      <p:sp>
        <p:nvSpPr>
          <p:cNvPr id="2" name="TextBox 1">
            <a:extLst>
              <a:ext uri="{FF2B5EF4-FFF2-40B4-BE49-F238E27FC236}">
                <a16:creationId xmlns:a16="http://schemas.microsoft.com/office/drawing/2014/main" id="{92697C6A-DDF7-C8D2-22EF-1CBE693E2364}"/>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8CBA013E-8F77-7D38-58E1-2B25727C25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6" name="TextBox 5">
            <a:extLst>
              <a:ext uri="{FF2B5EF4-FFF2-40B4-BE49-F238E27FC236}">
                <a16:creationId xmlns:a16="http://schemas.microsoft.com/office/drawing/2014/main" id="{955D53BE-EB2B-C053-4F8F-C1E519C1F24A}"/>
              </a:ext>
            </a:extLst>
          </p:cNvPr>
          <p:cNvSpPr txBox="1"/>
          <p:nvPr/>
        </p:nvSpPr>
        <p:spPr>
          <a:xfrm>
            <a:off x="0" y="1916379"/>
            <a:ext cx="12015216" cy="2031325"/>
          </a:xfrm>
          <a:prstGeom prst="rect">
            <a:avLst/>
          </a:prstGeom>
          <a:noFill/>
        </p:spPr>
        <p:txBody>
          <a:bodyPr wrap="square">
            <a:spAutoFit/>
          </a:bodyPr>
          <a:lstStyle/>
          <a:p>
            <a:pPr algn="r" rtl="1"/>
            <a:r>
              <a:rPr lang="en-CA" dirty="0" err="1"/>
              <a:t>تصنيف</a:t>
            </a:r>
            <a:r>
              <a:rPr lang="en-CA" dirty="0"/>
              <a:t> </a:t>
            </a:r>
            <a:r>
              <a:rPr lang="en-CA" dirty="0" err="1"/>
              <a:t>الروبوتات</a:t>
            </a:r>
            <a:r>
              <a:rPr lang="en-CA" dirty="0"/>
              <a:t> – </a:t>
            </a:r>
            <a:r>
              <a:rPr lang="en-CA" dirty="0" err="1"/>
              <a:t>الحركة</a:t>
            </a:r>
            <a:r>
              <a:rPr lang="en-CA" dirty="0"/>
              <a:t> </a:t>
            </a:r>
            <a:r>
              <a:rPr lang="en-CA" dirty="0" err="1"/>
              <a:t>والاستقلالية</a:t>
            </a:r>
            <a:endParaRPr lang="en-CA" dirty="0"/>
          </a:p>
          <a:p>
            <a:pPr algn="r" rtl="1"/>
            <a:r>
              <a:rPr lang="en-CA" dirty="0" err="1"/>
              <a:t>الهدف</a:t>
            </a:r>
            <a:r>
              <a:rPr lang="en-CA" dirty="0"/>
              <a:t>:</a:t>
            </a:r>
          </a:p>
          <a:p>
            <a:pPr algn="r" rtl="1"/>
            <a:r>
              <a:rPr lang="en-CA" dirty="0"/>
              <a:t> </a:t>
            </a:r>
            <a:r>
              <a:rPr lang="en-CA" dirty="0" err="1"/>
              <a:t>استكشاف</a:t>
            </a:r>
            <a:r>
              <a:rPr lang="en-CA" dirty="0"/>
              <a:t> </a:t>
            </a:r>
            <a:r>
              <a:rPr lang="en-CA" dirty="0" err="1"/>
              <a:t>الروبوتات</a:t>
            </a:r>
            <a:r>
              <a:rPr lang="en-CA" dirty="0"/>
              <a:t>: </a:t>
            </a:r>
            <a:r>
              <a:rPr lang="en-CA" dirty="0" err="1"/>
              <a:t>طرق</a:t>
            </a:r>
            <a:r>
              <a:rPr lang="en-CA" dirty="0"/>
              <a:t> </a:t>
            </a:r>
            <a:r>
              <a:rPr lang="en-CA" dirty="0" err="1"/>
              <a:t>الحركة</a:t>
            </a:r>
            <a:r>
              <a:rPr lang="en-CA" dirty="0"/>
              <a:t> </a:t>
            </a:r>
            <a:r>
              <a:rPr lang="en-CA" dirty="0" err="1"/>
              <a:t>ومستويات</a:t>
            </a:r>
            <a:r>
              <a:rPr lang="en-CA" dirty="0"/>
              <a:t> </a:t>
            </a:r>
            <a:r>
              <a:rPr lang="en-CA" dirty="0" err="1"/>
              <a:t>الحكم</a:t>
            </a:r>
            <a:r>
              <a:rPr lang="en-CA" dirty="0"/>
              <a:t> </a:t>
            </a:r>
            <a:r>
              <a:rPr lang="en-CA" dirty="0" err="1"/>
              <a:t>الذاتي</a:t>
            </a:r>
            <a:r>
              <a:rPr lang="en-CA" dirty="0"/>
              <a:t> </a:t>
            </a:r>
          </a:p>
          <a:p>
            <a:pPr algn="r" rtl="1"/>
            <a:r>
              <a:rPr lang="en-CA" dirty="0" err="1"/>
              <a:t>طرق</a:t>
            </a:r>
            <a:r>
              <a:rPr lang="en-CA" dirty="0"/>
              <a:t> </a:t>
            </a:r>
            <a:r>
              <a:rPr lang="en-CA" dirty="0" err="1"/>
              <a:t>الحركة</a:t>
            </a:r>
            <a:endParaRPr lang="en-CA" dirty="0"/>
          </a:p>
          <a:p>
            <a:pPr algn="r" rtl="1"/>
            <a:r>
              <a:rPr lang="en-CA" dirty="0" err="1"/>
              <a:t>الروبوتات</a:t>
            </a:r>
            <a:r>
              <a:rPr lang="en-CA" dirty="0"/>
              <a:t> </a:t>
            </a:r>
            <a:r>
              <a:rPr lang="en-CA" dirty="0" err="1"/>
              <a:t>ذات</a:t>
            </a:r>
            <a:r>
              <a:rPr lang="en-CA" dirty="0"/>
              <a:t> </a:t>
            </a:r>
            <a:r>
              <a:rPr lang="en-CA" dirty="0" err="1"/>
              <a:t>العجلات</a:t>
            </a:r>
            <a:r>
              <a:rPr lang="en-CA" dirty="0"/>
              <a:t>: </a:t>
            </a:r>
            <a:r>
              <a:rPr lang="en-CA" dirty="0" err="1"/>
              <a:t>شائعة</a:t>
            </a:r>
            <a:r>
              <a:rPr lang="en-CA" dirty="0"/>
              <a:t> في </a:t>
            </a:r>
            <a:r>
              <a:rPr lang="en-CA" dirty="0" err="1"/>
              <a:t>بيئات</a:t>
            </a:r>
            <a:r>
              <a:rPr lang="en-CA" dirty="0"/>
              <a:t> </a:t>
            </a:r>
            <a:r>
              <a:rPr lang="en-CA" dirty="0" err="1"/>
              <a:t>مختلفة</a:t>
            </a:r>
            <a:r>
              <a:rPr lang="en-CA" dirty="0"/>
              <a:t>، </a:t>
            </a:r>
            <a:r>
              <a:rPr lang="en-CA" dirty="0" err="1"/>
              <a:t>مستقرة</a:t>
            </a:r>
            <a:r>
              <a:rPr lang="en-CA" dirty="0"/>
              <a:t> </a:t>
            </a:r>
            <a:r>
              <a:rPr lang="en-CA" dirty="0" err="1"/>
              <a:t>وفعالة</a:t>
            </a:r>
            <a:r>
              <a:rPr lang="en-CA" dirty="0"/>
              <a:t>.</a:t>
            </a:r>
          </a:p>
          <a:p>
            <a:pPr algn="r" rtl="1"/>
            <a:r>
              <a:rPr lang="en-CA" dirty="0" err="1"/>
              <a:t>الروبوتات</a:t>
            </a:r>
            <a:r>
              <a:rPr lang="en-CA" dirty="0"/>
              <a:t> </a:t>
            </a:r>
            <a:r>
              <a:rPr lang="en-CA" dirty="0" err="1"/>
              <a:t>ذات</a:t>
            </a:r>
            <a:r>
              <a:rPr lang="en-CA" dirty="0"/>
              <a:t> </a:t>
            </a:r>
            <a:r>
              <a:rPr lang="en-CA" dirty="0" err="1"/>
              <a:t>الأرجل</a:t>
            </a:r>
            <a:r>
              <a:rPr lang="en-CA" dirty="0"/>
              <a:t>: </a:t>
            </a:r>
            <a:r>
              <a:rPr lang="en-CA" dirty="0" err="1"/>
              <a:t>تتنقل</a:t>
            </a:r>
            <a:r>
              <a:rPr lang="en-CA" dirty="0"/>
              <a:t> في </a:t>
            </a:r>
            <a:r>
              <a:rPr lang="en-CA" dirty="0" err="1"/>
              <a:t>التضاريس</a:t>
            </a:r>
            <a:r>
              <a:rPr lang="en-CA" dirty="0"/>
              <a:t> </a:t>
            </a:r>
            <a:r>
              <a:rPr lang="en-CA" dirty="0" err="1"/>
              <a:t>غير</a:t>
            </a:r>
            <a:r>
              <a:rPr lang="en-CA" dirty="0"/>
              <a:t> </a:t>
            </a:r>
            <a:r>
              <a:rPr lang="en-CA" dirty="0" err="1"/>
              <a:t>المستوية</a:t>
            </a:r>
            <a:r>
              <a:rPr lang="en-CA" dirty="0"/>
              <a:t>، </a:t>
            </a:r>
            <a:r>
              <a:rPr lang="en-CA" dirty="0" err="1"/>
              <a:t>من</a:t>
            </a:r>
            <a:r>
              <a:rPr lang="en-CA" dirty="0"/>
              <a:t> </a:t>
            </a:r>
            <a:r>
              <a:rPr lang="en-CA" dirty="0" err="1"/>
              <a:t>ثنائية</a:t>
            </a:r>
            <a:r>
              <a:rPr lang="en-CA" dirty="0"/>
              <a:t> </a:t>
            </a:r>
            <a:r>
              <a:rPr lang="en-CA" dirty="0" err="1"/>
              <a:t>الأقدام</a:t>
            </a:r>
            <a:r>
              <a:rPr lang="en-CA" dirty="0"/>
              <a:t> </a:t>
            </a:r>
            <a:r>
              <a:rPr lang="en-CA" dirty="0" err="1"/>
              <a:t>إلى</a:t>
            </a:r>
            <a:r>
              <a:rPr lang="en-CA" dirty="0"/>
              <a:t> </a:t>
            </a:r>
            <a:r>
              <a:rPr lang="en-CA" dirty="0" err="1"/>
              <a:t>متعددة</a:t>
            </a:r>
            <a:r>
              <a:rPr lang="en-CA" dirty="0"/>
              <a:t> </a:t>
            </a:r>
            <a:r>
              <a:rPr lang="en-CA" dirty="0" err="1"/>
              <a:t>الأرجل</a:t>
            </a:r>
            <a:endParaRPr lang="en-CA" dirty="0"/>
          </a:p>
          <a:p>
            <a:pPr algn="r" rtl="1"/>
            <a:r>
              <a:rPr lang="en-CA" dirty="0"/>
              <a:t>.</a:t>
            </a:r>
            <a:r>
              <a:rPr lang="en-CA" dirty="0" err="1"/>
              <a:t>الروبوتات</a:t>
            </a:r>
            <a:r>
              <a:rPr lang="en-CA" dirty="0"/>
              <a:t> </a:t>
            </a:r>
            <a:r>
              <a:rPr lang="en-CA" dirty="0" err="1"/>
              <a:t>الجوية</a:t>
            </a:r>
            <a:r>
              <a:rPr lang="en-CA" dirty="0"/>
              <a:t> </a:t>
            </a:r>
            <a:r>
              <a:rPr lang="en-CA" dirty="0" err="1"/>
              <a:t>والمائية</a:t>
            </a:r>
            <a:r>
              <a:rPr lang="en-CA" dirty="0"/>
              <a:t>: </a:t>
            </a:r>
            <a:r>
              <a:rPr lang="en-CA" dirty="0" err="1"/>
              <a:t>متخصصة</a:t>
            </a:r>
            <a:r>
              <a:rPr lang="en-CA" dirty="0"/>
              <a:t> في </a:t>
            </a:r>
            <a:r>
              <a:rPr lang="en-CA" dirty="0" err="1"/>
              <a:t>البيئات</a:t>
            </a:r>
            <a:r>
              <a:rPr lang="en-CA" dirty="0"/>
              <a:t> </a:t>
            </a:r>
            <a:r>
              <a:rPr lang="en-CA" dirty="0" err="1"/>
              <a:t>الهوائية</a:t>
            </a:r>
            <a:r>
              <a:rPr lang="en-CA" dirty="0"/>
              <a:t> </a:t>
            </a:r>
            <a:r>
              <a:rPr lang="en-CA" dirty="0" err="1"/>
              <a:t>والمائية</a:t>
            </a:r>
            <a:r>
              <a:rPr lang="en-CA" dirty="0"/>
              <a:t>.</a:t>
            </a:r>
          </a:p>
        </p:txBody>
      </p:sp>
      <p:pic>
        <p:nvPicPr>
          <p:cNvPr id="8" name="Picture 7">
            <a:extLst>
              <a:ext uri="{FF2B5EF4-FFF2-40B4-BE49-F238E27FC236}">
                <a16:creationId xmlns:a16="http://schemas.microsoft.com/office/drawing/2014/main" id="{945DFB5F-002C-BEF6-38C4-73F836EDB369}"/>
              </a:ext>
            </a:extLst>
          </p:cNvPr>
          <p:cNvPicPr>
            <a:picLocks noChangeAspect="1"/>
          </p:cNvPicPr>
          <p:nvPr/>
        </p:nvPicPr>
        <p:blipFill>
          <a:blip r:embed="rId3"/>
          <a:stretch>
            <a:fillRect/>
          </a:stretch>
        </p:blipFill>
        <p:spPr>
          <a:xfrm>
            <a:off x="85068" y="4959994"/>
            <a:ext cx="2668856" cy="1782817"/>
          </a:xfrm>
          <a:prstGeom prst="rect">
            <a:avLst/>
          </a:prstGeom>
          <a:ln>
            <a:noFill/>
          </a:ln>
          <a:effectLst>
            <a:softEdge rad="112500"/>
          </a:effectLst>
        </p:spPr>
      </p:pic>
      <p:pic>
        <p:nvPicPr>
          <p:cNvPr id="10" name="Picture 9">
            <a:extLst>
              <a:ext uri="{FF2B5EF4-FFF2-40B4-BE49-F238E27FC236}">
                <a16:creationId xmlns:a16="http://schemas.microsoft.com/office/drawing/2014/main" id="{E9D2BA3A-49FF-29AD-CC65-F5B51526D14F}"/>
              </a:ext>
            </a:extLst>
          </p:cNvPr>
          <p:cNvPicPr>
            <a:picLocks noChangeAspect="1"/>
          </p:cNvPicPr>
          <p:nvPr/>
        </p:nvPicPr>
        <p:blipFill>
          <a:blip r:embed="rId4"/>
          <a:stretch>
            <a:fillRect/>
          </a:stretch>
        </p:blipFill>
        <p:spPr>
          <a:xfrm>
            <a:off x="3081580" y="5073974"/>
            <a:ext cx="2668856" cy="1771346"/>
          </a:xfrm>
          <a:prstGeom prst="rect">
            <a:avLst/>
          </a:prstGeom>
          <a:ln>
            <a:noFill/>
          </a:ln>
          <a:effectLst>
            <a:softEdge rad="112500"/>
          </a:effectLst>
        </p:spPr>
      </p:pic>
      <p:pic>
        <p:nvPicPr>
          <p:cNvPr id="12" name="Picture 11">
            <a:extLst>
              <a:ext uri="{FF2B5EF4-FFF2-40B4-BE49-F238E27FC236}">
                <a16:creationId xmlns:a16="http://schemas.microsoft.com/office/drawing/2014/main" id="{6C00BA4D-AD09-CC73-7434-CBD8245FEB44}"/>
              </a:ext>
            </a:extLst>
          </p:cNvPr>
          <p:cNvPicPr>
            <a:picLocks noChangeAspect="1"/>
          </p:cNvPicPr>
          <p:nvPr/>
        </p:nvPicPr>
        <p:blipFill>
          <a:blip r:embed="rId5"/>
          <a:stretch>
            <a:fillRect/>
          </a:stretch>
        </p:blipFill>
        <p:spPr>
          <a:xfrm>
            <a:off x="5825523" y="5118080"/>
            <a:ext cx="2277954" cy="1586031"/>
          </a:xfrm>
          <a:prstGeom prst="rect">
            <a:avLst/>
          </a:prstGeom>
          <a:ln>
            <a:noFill/>
          </a:ln>
          <a:effectLst>
            <a:softEdge rad="112500"/>
          </a:effectLst>
        </p:spPr>
      </p:pic>
      <p:pic>
        <p:nvPicPr>
          <p:cNvPr id="14" name="Picture 13">
            <a:extLst>
              <a:ext uri="{FF2B5EF4-FFF2-40B4-BE49-F238E27FC236}">
                <a16:creationId xmlns:a16="http://schemas.microsoft.com/office/drawing/2014/main" id="{9DB422E5-42FE-B42A-BD38-6069D4107A2A}"/>
              </a:ext>
            </a:extLst>
          </p:cNvPr>
          <p:cNvPicPr>
            <a:picLocks noChangeAspect="1"/>
          </p:cNvPicPr>
          <p:nvPr/>
        </p:nvPicPr>
        <p:blipFill>
          <a:blip r:embed="rId6"/>
          <a:stretch>
            <a:fillRect/>
          </a:stretch>
        </p:blipFill>
        <p:spPr>
          <a:xfrm>
            <a:off x="8178564" y="5176674"/>
            <a:ext cx="2187264" cy="14129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77176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6A8502E-15E3-2DC8-6C7B-27DE133DC54F}"/>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4" name="Graphic 21" descr="A logo for a university&#10;&#10;Description automatically generated">
            <a:extLst>
              <a:ext uri="{FF2B5EF4-FFF2-40B4-BE49-F238E27FC236}">
                <a16:creationId xmlns:a16="http://schemas.microsoft.com/office/drawing/2014/main" id="{14D6A808-487E-7F51-68D7-95862434DE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
        <p:nvSpPr>
          <p:cNvPr id="6" name="TextBox 5">
            <a:extLst>
              <a:ext uri="{FF2B5EF4-FFF2-40B4-BE49-F238E27FC236}">
                <a16:creationId xmlns:a16="http://schemas.microsoft.com/office/drawing/2014/main" id="{BF6844D7-B873-570E-929F-0B37D5F6F1FA}"/>
              </a:ext>
            </a:extLst>
          </p:cNvPr>
          <p:cNvSpPr txBox="1"/>
          <p:nvPr/>
        </p:nvSpPr>
        <p:spPr>
          <a:xfrm>
            <a:off x="0" y="59790"/>
            <a:ext cx="12088140" cy="1754326"/>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Levels of Autonomy</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Manual Robots</a:t>
            </a:r>
            <a:r>
              <a:rPr lang="en-US" b="0" i="0" dirty="0">
                <a:solidFill>
                  <a:srgbClr val="374151"/>
                </a:solidFill>
                <a:effectLst/>
                <a:latin typeface="Söhne"/>
              </a:rPr>
              <a:t>: Fully controlled by humans.</a:t>
            </a:r>
          </a:p>
          <a:p>
            <a:pPr marL="742950" lvl="1" indent="-285750" algn="l">
              <a:buFont typeface="Arial" panose="020B0604020202020204" pitchFamily="34" charset="0"/>
              <a:buChar char="•"/>
            </a:pPr>
            <a:r>
              <a:rPr lang="en-US" b="1" i="0" dirty="0">
                <a:solidFill>
                  <a:srgbClr val="374151"/>
                </a:solidFill>
                <a:effectLst/>
                <a:latin typeface="Söhne"/>
              </a:rPr>
              <a:t>Semi-Autonomous Robots</a:t>
            </a:r>
            <a:r>
              <a:rPr lang="en-US" b="0" i="0" dirty="0">
                <a:solidFill>
                  <a:srgbClr val="374151"/>
                </a:solidFill>
                <a:effectLst/>
                <a:latin typeface="Söhne"/>
              </a:rPr>
              <a:t>: Some tasks independently, some human input needed.</a:t>
            </a:r>
          </a:p>
          <a:p>
            <a:pPr marL="742950" lvl="1" indent="-285750" algn="l">
              <a:buFont typeface="Arial" panose="020B0604020202020204" pitchFamily="34" charset="0"/>
              <a:buChar char="•"/>
            </a:pPr>
            <a:r>
              <a:rPr lang="en-US" b="1" i="0" dirty="0">
                <a:solidFill>
                  <a:srgbClr val="374151"/>
                </a:solidFill>
                <a:effectLst/>
                <a:latin typeface="Söhne"/>
              </a:rPr>
              <a:t>Fully Autonomous Robots</a:t>
            </a:r>
            <a:r>
              <a:rPr lang="en-US" b="0" i="0" dirty="0">
                <a:solidFill>
                  <a:srgbClr val="374151"/>
                </a:solidFill>
                <a:effectLst/>
                <a:latin typeface="Söhne"/>
              </a:rPr>
              <a:t>: Operate without human intervention.</a:t>
            </a:r>
          </a:p>
          <a:p>
            <a:pPr algn="l">
              <a:buFont typeface="Arial" panose="020B0604020202020204" pitchFamily="34" charset="0"/>
              <a:buChar char="•"/>
            </a:pPr>
            <a:r>
              <a:rPr lang="en-US" b="1" i="0" dirty="0">
                <a:solidFill>
                  <a:srgbClr val="374151"/>
                </a:solidFill>
                <a:effectLst/>
                <a:latin typeface="Söhne"/>
              </a:rPr>
              <a:t>Special Mentions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Humanoid, Collaborative (</a:t>
            </a:r>
            <a:r>
              <a:rPr lang="en-US" b="1" i="0" dirty="0" err="1">
                <a:solidFill>
                  <a:srgbClr val="374151"/>
                </a:solidFill>
                <a:effectLst/>
                <a:latin typeface="Söhne"/>
              </a:rPr>
              <a:t>Cobots</a:t>
            </a:r>
            <a:r>
              <a:rPr lang="en-US" b="1" i="0" dirty="0">
                <a:solidFill>
                  <a:srgbClr val="374151"/>
                </a:solidFill>
                <a:effectLst/>
                <a:latin typeface="Söhne"/>
              </a:rPr>
              <a:t>), and Swarm Robots</a:t>
            </a:r>
            <a:r>
              <a:rPr lang="en-US" b="0" i="0" dirty="0">
                <a:solidFill>
                  <a:srgbClr val="374151"/>
                </a:solidFill>
                <a:effectLst/>
                <a:latin typeface="Söhne"/>
              </a:rPr>
              <a:t>: Highlighting advanced, cooperative, and collective robot types.</a:t>
            </a:r>
          </a:p>
        </p:txBody>
      </p:sp>
      <p:pic>
        <p:nvPicPr>
          <p:cNvPr id="7" name="Picture 2" descr="Applied Sciences | Free Full-Text | Six-Wheel Robot Design Methodology and  Emergency Control to Prevent the Robot from Falling down the Stairs">
            <a:extLst>
              <a:ext uri="{FF2B5EF4-FFF2-40B4-BE49-F238E27FC236}">
                <a16:creationId xmlns:a16="http://schemas.microsoft.com/office/drawing/2014/main" id="{675F5063-5F5C-5D02-F8F3-5723C2DDEC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360712"/>
            <a:ext cx="2708338" cy="248460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Frontiers | Semi-Autonomous Robotic Arm Reaching With Hybrid Gaze–Brain  Machine Interface">
            <a:extLst>
              <a:ext uri="{FF2B5EF4-FFF2-40B4-BE49-F238E27FC236}">
                <a16:creationId xmlns:a16="http://schemas.microsoft.com/office/drawing/2014/main" id="{8761C9C0-C978-D427-A3BA-379B2CF859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7208" y="4360712"/>
            <a:ext cx="7125832" cy="24068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Robot swarms: scientists work to harness the power of the insect world |  Robots | The Guardian">
            <a:extLst>
              <a:ext uri="{FF2B5EF4-FFF2-40B4-BE49-F238E27FC236}">
                <a16:creationId xmlns:a16="http://schemas.microsoft.com/office/drawing/2014/main" id="{FDADF37A-4F49-0355-CD9C-7A55C1CB2B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30251" y="4644176"/>
            <a:ext cx="2061749" cy="154631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15ADB1-221D-8590-0204-E107FF3E2B48}"/>
              </a:ext>
            </a:extLst>
          </p:cNvPr>
          <p:cNvSpPr txBox="1"/>
          <p:nvPr/>
        </p:nvSpPr>
        <p:spPr>
          <a:xfrm>
            <a:off x="622738" y="1872521"/>
            <a:ext cx="11465402" cy="1754326"/>
          </a:xfrm>
          <a:prstGeom prst="rect">
            <a:avLst/>
          </a:prstGeom>
          <a:noFill/>
        </p:spPr>
        <p:txBody>
          <a:bodyPr wrap="square">
            <a:spAutoFit/>
          </a:bodyPr>
          <a:lstStyle/>
          <a:p>
            <a:pPr algn="r" rtl="1"/>
            <a:r>
              <a:rPr lang="en-CA" dirty="0" err="1"/>
              <a:t>مستويات</a:t>
            </a:r>
            <a:r>
              <a:rPr lang="en-CA" dirty="0"/>
              <a:t> </a:t>
            </a:r>
            <a:r>
              <a:rPr lang="en-CA" dirty="0" err="1"/>
              <a:t>الحكم</a:t>
            </a:r>
            <a:r>
              <a:rPr lang="en-CA" dirty="0"/>
              <a:t> </a:t>
            </a:r>
            <a:r>
              <a:rPr lang="en-CA" dirty="0" err="1"/>
              <a:t>الذاتي</a:t>
            </a:r>
            <a:endParaRPr lang="en-CA" dirty="0"/>
          </a:p>
          <a:p>
            <a:pPr algn="r" rtl="1"/>
            <a:r>
              <a:rPr lang="en-CA" dirty="0" err="1"/>
              <a:t>الروبوتات</a:t>
            </a:r>
            <a:r>
              <a:rPr lang="en-CA" dirty="0"/>
              <a:t> </a:t>
            </a:r>
            <a:r>
              <a:rPr lang="en-CA" dirty="0" err="1"/>
              <a:t>اليدوية</a:t>
            </a:r>
            <a:r>
              <a:rPr lang="en-CA" dirty="0"/>
              <a:t>: </a:t>
            </a:r>
            <a:r>
              <a:rPr lang="en-CA" dirty="0" err="1"/>
              <a:t>يتم</a:t>
            </a:r>
            <a:r>
              <a:rPr lang="en-CA" dirty="0"/>
              <a:t> التحكم </a:t>
            </a:r>
            <a:r>
              <a:rPr lang="en-CA" dirty="0" err="1"/>
              <a:t>فيها</a:t>
            </a:r>
            <a:r>
              <a:rPr lang="en-CA" dirty="0"/>
              <a:t> </a:t>
            </a:r>
            <a:r>
              <a:rPr lang="en-CA" dirty="0" err="1"/>
              <a:t>بالكامل</a:t>
            </a:r>
            <a:r>
              <a:rPr lang="en-CA" dirty="0"/>
              <a:t> </a:t>
            </a:r>
            <a:r>
              <a:rPr lang="en-CA" dirty="0" err="1"/>
              <a:t>من</a:t>
            </a:r>
            <a:r>
              <a:rPr lang="en-CA" dirty="0"/>
              <a:t> </a:t>
            </a:r>
            <a:r>
              <a:rPr lang="en-CA" dirty="0" err="1"/>
              <a:t>قبل</a:t>
            </a:r>
            <a:r>
              <a:rPr lang="en-CA" dirty="0"/>
              <a:t> </a:t>
            </a:r>
            <a:r>
              <a:rPr lang="en-CA" dirty="0" err="1"/>
              <a:t>البشر</a:t>
            </a:r>
            <a:r>
              <a:rPr lang="en-CA" dirty="0"/>
              <a:t>.</a:t>
            </a:r>
          </a:p>
          <a:p>
            <a:pPr algn="r" rtl="1"/>
            <a:r>
              <a:rPr lang="en-CA" dirty="0" err="1"/>
              <a:t>الروبوتات</a:t>
            </a:r>
            <a:r>
              <a:rPr lang="en-CA" dirty="0"/>
              <a:t> </a:t>
            </a:r>
            <a:r>
              <a:rPr lang="en-CA" dirty="0" err="1"/>
              <a:t>شبه</a:t>
            </a:r>
            <a:r>
              <a:rPr lang="en-CA" dirty="0"/>
              <a:t> </a:t>
            </a:r>
            <a:r>
              <a:rPr lang="en-CA" dirty="0" err="1"/>
              <a:t>المستقلة</a:t>
            </a:r>
            <a:r>
              <a:rPr lang="en-CA" dirty="0"/>
              <a:t>: </a:t>
            </a:r>
            <a:r>
              <a:rPr lang="en-CA" dirty="0" err="1"/>
              <a:t>بعض</a:t>
            </a:r>
            <a:r>
              <a:rPr lang="en-CA" dirty="0"/>
              <a:t> </a:t>
            </a:r>
            <a:r>
              <a:rPr lang="en-CA" dirty="0" err="1"/>
              <a:t>المهام</a:t>
            </a:r>
            <a:r>
              <a:rPr lang="en-CA" dirty="0"/>
              <a:t> </a:t>
            </a:r>
            <a:r>
              <a:rPr lang="en-CA" dirty="0" err="1"/>
              <a:t>بشكل</a:t>
            </a:r>
            <a:r>
              <a:rPr lang="en-CA" dirty="0"/>
              <a:t> </a:t>
            </a:r>
            <a:r>
              <a:rPr lang="en-CA" dirty="0" err="1"/>
              <a:t>مستقل</a:t>
            </a:r>
            <a:r>
              <a:rPr lang="en-CA" dirty="0"/>
              <a:t>، </a:t>
            </a:r>
            <a:r>
              <a:rPr lang="en-CA" dirty="0" err="1"/>
              <a:t>وبعض</a:t>
            </a:r>
            <a:r>
              <a:rPr lang="en-CA" dirty="0"/>
              <a:t> </a:t>
            </a:r>
            <a:r>
              <a:rPr lang="en-CA" dirty="0" err="1"/>
              <a:t>المدخلات</a:t>
            </a:r>
            <a:r>
              <a:rPr lang="en-CA" dirty="0"/>
              <a:t> </a:t>
            </a:r>
            <a:r>
              <a:rPr lang="en-CA" dirty="0" err="1"/>
              <a:t>البشرية</a:t>
            </a:r>
            <a:r>
              <a:rPr lang="en-CA" dirty="0"/>
              <a:t> </a:t>
            </a:r>
            <a:r>
              <a:rPr lang="en-CA" dirty="0" err="1"/>
              <a:t>مطلوبة</a:t>
            </a:r>
            <a:r>
              <a:rPr lang="en-CA" dirty="0"/>
              <a:t>.</a:t>
            </a:r>
          </a:p>
          <a:p>
            <a:pPr algn="r" rtl="1"/>
            <a:r>
              <a:rPr lang="en-CA" dirty="0" err="1"/>
              <a:t>الروبوتات</a:t>
            </a:r>
            <a:r>
              <a:rPr lang="en-CA" dirty="0"/>
              <a:t> </a:t>
            </a:r>
            <a:r>
              <a:rPr lang="en-CA" dirty="0" err="1"/>
              <a:t>المستقلة</a:t>
            </a:r>
            <a:r>
              <a:rPr lang="en-CA" dirty="0"/>
              <a:t> </a:t>
            </a:r>
            <a:r>
              <a:rPr lang="en-CA" dirty="0" err="1"/>
              <a:t>بالكامل</a:t>
            </a:r>
            <a:r>
              <a:rPr lang="en-CA" dirty="0"/>
              <a:t>: </a:t>
            </a:r>
            <a:r>
              <a:rPr lang="en-CA" dirty="0" err="1"/>
              <a:t>تعمل</a:t>
            </a:r>
            <a:r>
              <a:rPr lang="en-CA" dirty="0"/>
              <a:t> </a:t>
            </a:r>
            <a:r>
              <a:rPr lang="en-CA" dirty="0" err="1"/>
              <a:t>دون</a:t>
            </a:r>
            <a:r>
              <a:rPr lang="en-CA" dirty="0"/>
              <a:t> </a:t>
            </a:r>
            <a:r>
              <a:rPr lang="en-CA" dirty="0" err="1"/>
              <a:t>تدخل</a:t>
            </a:r>
            <a:r>
              <a:rPr lang="en-CA" dirty="0"/>
              <a:t> </a:t>
            </a:r>
            <a:r>
              <a:rPr lang="en-CA" dirty="0" err="1"/>
              <a:t>بشري</a:t>
            </a:r>
            <a:r>
              <a:rPr lang="en-CA" dirty="0"/>
              <a:t>.</a:t>
            </a:r>
          </a:p>
          <a:p>
            <a:pPr algn="r" rtl="1"/>
            <a:r>
              <a:rPr lang="en-CA" dirty="0" err="1"/>
              <a:t>إشارات</a:t>
            </a:r>
            <a:r>
              <a:rPr lang="en-CA" dirty="0"/>
              <a:t> </a:t>
            </a:r>
            <a:r>
              <a:rPr lang="en-CA" dirty="0" err="1"/>
              <a:t>خاصة</a:t>
            </a:r>
            <a:endParaRPr lang="en-CA" dirty="0"/>
          </a:p>
          <a:p>
            <a:pPr algn="r" rtl="1"/>
            <a:r>
              <a:rPr lang="en-CA" dirty="0" err="1"/>
              <a:t>الروبوتات</a:t>
            </a:r>
            <a:r>
              <a:rPr lang="en-CA" dirty="0"/>
              <a:t> </a:t>
            </a:r>
            <a:r>
              <a:rPr lang="en-CA" dirty="0" err="1"/>
              <a:t>البشرية</a:t>
            </a:r>
            <a:r>
              <a:rPr lang="en-CA" dirty="0"/>
              <a:t> </a:t>
            </a:r>
            <a:r>
              <a:rPr lang="en-CA" dirty="0" err="1"/>
              <a:t>والتعاونية</a:t>
            </a:r>
            <a:r>
              <a:rPr lang="en-CA" dirty="0"/>
              <a:t> (</a:t>
            </a:r>
            <a:r>
              <a:rPr lang="en-CA" dirty="0" err="1"/>
              <a:t>الروبوتات</a:t>
            </a:r>
            <a:r>
              <a:rPr lang="en-CA" dirty="0"/>
              <a:t>) </a:t>
            </a:r>
            <a:r>
              <a:rPr lang="en-CA" dirty="0" err="1"/>
              <a:t>والروبوتات</a:t>
            </a:r>
            <a:r>
              <a:rPr lang="en-CA" dirty="0"/>
              <a:t> </a:t>
            </a:r>
            <a:r>
              <a:rPr lang="en-CA" dirty="0" err="1"/>
              <a:t>السربية</a:t>
            </a:r>
            <a:r>
              <a:rPr lang="en-CA" dirty="0"/>
              <a:t>: </a:t>
            </a:r>
            <a:r>
              <a:rPr lang="en-CA" dirty="0" err="1"/>
              <a:t>تسليط</a:t>
            </a:r>
            <a:r>
              <a:rPr lang="en-CA" dirty="0"/>
              <a:t> </a:t>
            </a:r>
            <a:r>
              <a:rPr lang="en-CA" dirty="0" err="1"/>
              <a:t>الضوء</a:t>
            </a:r>
            <a:r>
              <a:rPr lang="en-CA" dirty="0"/>
              <a:t> </a:t>
            </a:r>
            <a:r>
              <a:rPr lang="en-CA" dirty="0" err="1"/>
              <a:t>على</a:t>
            </a:r>
            <a:r>
              <a:rPr lang="en-CA" dirty="0"/>
              <a:t> </a:t>
            </a:r>
            <a:r>
              <a:rPr lang="en-CA" dirty="0" err="1"/>
              <a:t>أنواع</a:t>
            </a:r>
            <a:r>
              <a:rPr lang="en-CA" dirty="0"/>
              <a:t> </a:t>
            </a:r>
            <a:r>
              <a:rPr lang="en-CA" dirty="0" err="1"/>
              <a:t>الروبوتات</a:t>
            </a:r>
            <a:r>
              <a:rPr lang="en-CA" dirty="0"/>
              <a:t> </a:t>
            </a:r>
            <a:r>
              <a:rPr lang="en-CA" dirty="0" err="1"/>
              <a:t>المتقدمة</a:t>
            </a:r>
            <a:r>
              <a:rPr lang="en-CA" dirty="0"/>
              <a:t> </a:t>
            </a:r>
            <a:r>
              <a:rPr lang="en-CA" dirty="0" err="1"/>
              <a:t>والتعاونية</a:t>
            </a:r>
            <a:r>
              <a:rPr lang="en-CA" dirty="0"/>
              <a:t> </a:t>
            </a:r>
            <a:r>
              <a:rPr lang="en-CA" dirty="0" err="1"/>
              <a:t>والجماعية</a:t>
            </a:r>
            <a:r>
              <a:rPr lang="en-CA" dirty="0"/>
              <a:t>.</a:t>
            </a:r>
          </a:p>
        </p:txBody>
      </p:sp>
    </p:spTree>
    <p:extLst>
      <p:ext uri="{BB962C8B-B14F-4D97-AF65-F5344CB8AC3E}">
        <p14:creationId xmlns:p14="http://schemas.microsoft.com/office/powerpoint/2010/main" val="3464019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lassification of different service robots (A-J). | Download Scientific  Diagram">
            <a:extLst>
              <a:ext uri="{FF2B5EF4-FFF2-40B4-BE49-F238E27FC236}">
                <a16:creationId xmlns:a16="http://schemas.microsoft.com/office/drawing/2014/main" id="{3D68C696-AFCE-A31C-7218-97A80FF805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5450" y="0"/>
            <a:ext cx="62611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7D9EA14-D7F2-0084-AE94-560AD1A5530C}"/>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3" name="Graphic 21" descr="A logo for a university&#10;&#10;Description automatically generated">
            <a:extLst>
              <a:ext uri="{FF2B5EF4-FFF2-40B4-BE49-F238E27FC236}">
                <a16:creationId xmlns:a16="http://schemas.microsoft.com/office/drawing/2014/main" id="{DA5B5C6A-BB3A-8B70-62C0-BEC42A2588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Tree>
    <p:extLst>
      <p:ext uri="{BB962C8B-B14F-4D97-AF65-F5344CB8AC3E}">
        <p14:creationId xmlns:p14="http://schemas.microsoft.com/office/powerpoint/2010/main" val="2365660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1E24C4-20E5-645C-BCF7-4B909344183B}"/>
              </a:ext>
            </a:extLst>
          </p:cNvPr>
          <p:cNvPicPr>
            <a:picLocks noChangeAspect="1"/>
          </p:cNvPicPr>
          <p:nvPr/>
        </p:nvPicPr>
        <p:blipFill>
          <a:blip r:embed="rId2"/>
          <a:stretch>
            <a:fillRect/>
          </a:stretch>
        </p:blipFill>
        <p:spPr>
          <a:xfrm>
            <a:off x="123990" y="92294"/>
            <a:ext cx="4782014" cy="2244506"/>
          </a:xfrm>
          <a:prstGeom prst="rect">
            <a:avLst/>
          </a:prstGeom>
        </p:spPr>
      </p:pic>
      <p:sp>
        <p:nvSpPr>
          <p:cNvPr id="5" name="TextBox 4">
            <a:extLst>
              <a:ext uri="{FF2B5EF4-FFF2-40B4-BE49-F238E27FC236}">
                <a16:creationId xmlns:a16="http://schemas.microsoft.com/office/drawing/2014/main" id="{7302BD5D-0C7C-69AF-5F95-444DBA221CFB}"/>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6" name="Graphic 21" descr="A logo for a university&#10;&#10;Description automatically generated">
            <a:extLst>
              <a:ext uri="{FF2B5EF4-FFF2-40B4-BE49-F238E27FC236}">
                <a16:creationId xmlns:a16="http://schemas.microsoft.com/office/drawing/2014/main" id="{B5396938-FEBC-10A1-6A3C-96EC34D9C9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pic>
        <p:nvPicPr>
          <p:cNvPr id="3074" name="Picture 2" descr="webots · GitHub Topics · GitHub">
            <a:extLst>
              <a:ext uri="{FF2B5EF4-FFF2-40B4-BE49-F238E27FC236}">
                <a16:creationId xmlns:a16="http://schemas.microsoft.com/office/drawing/2014/main" id="{94543A81-60CE-E8F9-D5A4-C6985FC3DF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240" y="1971040"/>
            <a:ext cx="3525520" cy="17627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Webots — Aldebaran 2.5.11.14a documentation">
            <a:extLst>
              <a:ext uri="{FF2B5EF4-FFF2-40B4-BE49-F238E27FC236}">
                <a16:creationId xmlns:a16="http://schemas.microsoft.com/office/drawing/2014/main" id="{65FF429F-BD4B-D11A-3420-227985B331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124" y="3068035"/>
            <a:ext cx="4345447" cy="3115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616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978</TotalTime>
  <Words>3169</Words>
  <Application>Microsoft Office PowerPoint</Application>
  <PresentationFormat>Widescreen</PresentationFormat>
  <Paragraphs>280</Paragraphs>
  <Slides>30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Arial</vt:lpstr>
      <vt:lpstr>Calibri</vt:lpstr>
      <vt:lpstr>Calibri Light</vt:lpstr>
      <vt:lpstr>Google Sans</vt:lpstr>
      <vt:lpstr>Roboto</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57</cp:revision>
  <dcterms:created xsi:type="dcterms:W3CDTF">2023-04-29T09:08:23Z</dcterms:created>
  <dcterms:modified xsi:type="dcterms:W3CDTF">2024-01-30T19:15:43Z</dcterms:modified>
</cp:coreProperties>
</file>