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8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9144000" cy="5143500" type="screen16x9"/>
  <p:notesSz cx="7315200" cy="96012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64282"/>
    <a:srgbClr val="8B63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62" d="100"/>
          <a:sy n="162" d="100"/>
        </p:scale>
        <p:origin x="144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0668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8265" tIns="54132" rIns="108265" bIns="5413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8265" tIns="54132" rIns="108265" bIns="54132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8265" tIns="54132" rIns="108265" bIns="5413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8265" tIns="54132" rIns="108265" bIns="54132"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8265" tIns="54132" rIns="108265" bIns="5413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8265" tIns="54132" rIns="108265" bIns="54132"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8265" tIns="54132" rIns="108265" bIns="5413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8265" tIns="54132" rIns="108265" bIns="54132"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8320EB-04C4-7729-E75F-FAF0DB9AE1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0B258C-6055-21BB-444E-6F6CF2E9AF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B0FFF8-5242-8EE2-5CC3-76BF755679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lIns="108265" tIns="54132" rIns="108265" bIns="54132"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E590A2-ED96-83F5-E488-8ACDA2F3C45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lIns="108265" tIns="54132" rIns="108265" bIns="54132"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3440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8265" tIns="54132" rIns="108265" bIns="5413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8265" tIns="54132" rIns="108265" bIns="54132"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8265" tIns="54132" rIns="108265" bIns="5413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8265" tIns="54132" rIns="108265" bIns="54132"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8265" tIns="54132" rIns="108265" bIns="5413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8265" tIns="54132" rIns="108265" bIns="54132"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8265" tIns="54132" rIns="108265" bIns="5413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8265" tIns="54132" rIns="108265" bIns="54132"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8265" tIns="54132" rIns="108265" bIns="5413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8265" tIns="54132" rIns="108265" bIns="54132"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8265" tIns="54132" rIns="108265" bIns="5413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8265" tIns="54132" rIns="108265" bIns="54132"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8265" tIns="54132" rIns="108265" bIns="5413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8265" tIns="54132" rIns="108265" bIns="54132"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8265" tIns="54132" rIns="108265" bIns="5413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8265" tIns="54132" rIns="108265" bIns="54132"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8265" tIns="54132" rIns="108265" bIns="5413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8265" tIns="54132" rIns="108265" bIns="54132"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5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rasterized-gradient-f97c863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762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62000" y="4352925"/>
            <a:ext cx="1905000" cy="28575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7429500" y="1143000"/>
            <a:ext cx="1143000" cy="28575"/>
          </a:xfrm>
          <a:prstGeom prst="rect">
            <a:avLst/>
          </a:prstGeom>
          <a:solidFill>
            <a:srgbClr val="F0B429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Shape 2"/>
          <p:cNvSpPr/>
          <p:nvPr/>
        </p:nvSpPr>
        <p:spPr>
          <a:xfrm>
            <a:off x="8191500" y="395288"/>
            <a:ext cx="571500" cy="0"/>
          </a:xfrm>
          <a:prstGeom prst="line">
            <a:avLst/>
          </a:prstGeom>
          <a:noFill/>
          <a:ln w="28575">
            <a:solidFill>
              <a:srgbClr val="00D9A0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6" name="Shape 3"/>
          <p:cNvSpPr/>
          <p:nvPr/>
        </p:nvSpPr>
        <p:spPr>
          <a:xfrm>
            <a:off x="8748713" y="381000"/>
            <a:ext cx="0" cy="571500"/>
          </a:xfrm>
          <a:prstGeom prst="line">
            <a:avLst/>
          </a:prstGeom>
          <a:noFill/>
          <a:ln w="28575">
            <a:solidFill>
              <a:srgbClr val="00D9A0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7" name="Text 4"/>
          <p:cNvSpPr/>
          <p:nvPr/>
        </p:nvSpPr>
        <p:spPr>
          <a:xfrm>
            <a:off x="3310682" y="70792"/>
            <a:ext cx="2522488" cy="881707"/>
          </a:xfrm>
          <a:prstGeom prst="roundRect">
            <a:avLst>
              <a:gd name="adj" fmla="val 11979"/>
            </a:avLst>
          </a:prstGeom>
          <a:solidFill>
            <a:srgbClr val="21262D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" name="Text 6"/>
          <p:cNvSpPr/>
          <p:nvPr/>
        </p:nvSpPr>
        <p:spPr>
          <a:xfrm>
            <a:off x="318565" y="1220391"/>
            <a:ext cx="8164707" cy="8227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240"/>
              </a:lnSpc>
              <a:spcAft>
                <a:spcPts val="1200"/>
              </a:spcAft>
              <a:buNone/>
            </a:pPr>
            <a:r>
              <a:rPr lang="en-US" dirty="0">
                <a:solidFill>
                  <a:srgbClr val="E6EDF3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AI-Based Nowcasting of National CO₂ Emissions</a:t>
            </a:r>
            <a:endParaRPr lang="en-US" dirty="0"/>
          </a:p>
          <a:p>
            <a:pPr marL="0" indent="0" algn="ctr">
              <a:lnSpc>
                <a:spcPts val="3240"/>
              </a:lnSpc>
              <a:spcAft>
                <a:spcPts val="1200"/>
              </a:spcAft>
              <a:buNone/>
            </a:pPr>
            <a:r>
              <a:rPr lang="en-US" dirty="0">
                <a:solidFill>
                  <a:srgbClr val="E6EDF3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Using Satellite-Derived Indicators</a:t>
            </a:r>
            <a:endParaRPr lang="en-US" dirty="0"/>
          </a:p>
        </p:txBody>
      </p:sp>
      <p:sp>
        <p:nvSpPr>
          <p:cNvPr id="10" name="Text 7"/>
          <p:cNvSpPr/>
          <p:nvPr/>
        </p:nvSpPr>
        <p:spPr>
          <a:xfrm>
            <a:off x="2522339" y="2686943"/>
            <a:ext cx="381000" cy="19050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8"/>
          <p:cNvSpPr/>
          <p:nvPr/>
        </p:nvSpPr>
        <p:spPr>
          <a:xfrm>
            <a:off x="3025415" y="2587824"/>
            <a:ext cx="3093021" cy="2399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890"/>
              </a:lnSpc>
              <a:buNone/>
            </a:pPr>
            <a:r>
              <a:rPr lang="en-US" sz="135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Hybrid Framework for GCC Countries</a:t>
            </a:r>
            <a:endParaRPr lang="en-US" sz="1350" dirty="0"/>
          </a:p>
        </p:txBody>
      </p:sp>
      <p:sp>
        <p:nvSpPr>
          <p:cNvPr id="12" name="Text 9"/>
          <p:cNvSpPr/>
          <p:nvPr/>
        </p:nvSpPr>
        <p:spPr>
          <a:xfrm>
            <a:off x="6240512" y="2686943"/>
            <a:ext cx="381000" cy="19050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10"/>
          <p:cNvSpPr/>
          <p:nvPr/>
        </p:nvSpPr>
        <p:spPr>
          <a:xfrm>
            <a:off x="2694384" y="3121223"/>
            <a:ext cx="3755231" cy="716161"/>
          </a:xfrm>
          <a:prstGeom prst="rect">
            <a:avLst/>
          </a:prstGeom>
          <a:solidFill>
            <a:srgbClr val="00D9A0">
              <a:alpha val="8000"/>
            </a:srgbClr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4" name="Shape 11"/>
          <p:cNvSpPr/>
          <p:nvPr/>
        </p:nvSpPr>
        <p:spPr>
          <a:xfrm>
            <a:off x="2708672" y="3121223"/>
            <a:ext cx="0" cy="716161"/>
          </a:xfrm>
          <a:prstGeom prst="line">
            <a:avLst/>
          </a:prstGeom>
          <a:noFill/>
          <a:ln w="28575">
            <a:solidFill>
              <a:srgbClr val="00D9A0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15" name="Text 12"/>
          <p:cNvSpPr/>
          <p:nvPr/>
        </p:nvSpPr>
        <p:spPr>
          <a:xfrm>
            <a:off x="2918865" y="3273623"/>
            <a:ext cx="3334845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65"/>
              </a:lnSpc>
              <a:spcAft>
                <a:spcPts val="300"/>
              </a:spcAft>
              <a:buNone/>
            </a:pPr>
            <a:r>
              <a:rPr lang="en-US" sz="9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Master's Thesis in Artificial Intelligence</a:t>
            </a:r>
            <a:endParaRPr lang="en-US" sz="975" dirty="0"/>
          </a:p>
        </p:txBody>
      </p:sp>
      <p:sp>
        <p:nvSpPr>
          <p:cNvPr id="16" name="Text 13"/>
          <p:cNvSpPr/>
          <p:nvPr/>
        </p:nvSpPr>
        <p:spPr>
          <a:xfrm>
            <a:off x="2918865" y="3484959"/>
            <a:ext cx="3334845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575"/>
              </a:lnSpc>
              <a:buNone/>
            </a:pPr>
            <a:r>
              <a:rPr lang="en-US" sz="1125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Satellite-Based Nowcasting for Climate Monitoring</a:t>
            </a:r>
            <a:endParaRPr lang="en-US" sz="1125" dirty="0"/>
          </a:p>
        </p:txBody>
      </p:sp>
      <p:sp>
        <p:nvSpPr>
          <p:cNvPr id="17" name="Text 14"/>
          <p:cNvSpPr/>
          <p:nvPr/>
        </p:nvSpPr>
        <p:spPr>
          <a:xfrm>
            <a:off x="3727966" y="4370784"/>
            <a:ext cx="1688068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70"/>
              </a:lnSpc>
              <a:spcAft>
                <a:spcPts val="450"/>
              </a:spcAft>
              <a:buNone/>
            </a:pPr>
            <a:r>
              <a:rPr lang="en-US" sz="105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Mohammad Wajeeh Bader</a:t>
            </a:r>
            <a:endParaRPr lang="en-US" sz="1050" dirty="0"/>
          </a:p>
        </p:txBody>
      </p:sp>
      <p:sp>
        <p:nvSpPr>
          <p:cNvPr id="18" name="Text 15"/>
          <p:cNvSpPr/>
          <p:nvPr/>
        </p:nvSpPr>
        <p:spPr>
          <a:xfrm>
            <a:off x="3727966" y="4614565"/>
            <a:ext cx="1688068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60"/>
              </a:lnSpc>
              <a:buNone/>
            </a:pPr>
            <a:r>
              <a:rPr lang="en-US" sz="90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Supervisor: Dr. Amjad </a:t>
            </a:r>
            <a:endParaRPr lang="en-US" sz="900" dirty="0"/>
          </a:p>
        </p:txBody>
      </p:sp>
      <p:pic>
        <p:nvPicPr>
          <p:cNvPr id="19" name="Image 1" descr="/tmp/rasterized-gradient-7a07c99a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105400"/>
            <a:ext cx="9144000" cy="38100"/>
          </a:xfrm>
          <a:prstGeom prst="rect">
            <a:avLst/>
          </a:prstGeom>
        </p:spPr>
      </p:pic>
      <p:pic>
        <p:nvPicPr>
          <p:cNvPr id="21" name="Picture 4" descr="Midocean University">
            <a:extLst>
              <a:ext uri="{FF2B5EF4-FFF2-40B4-BE49-F238E27FC236}">
                <a16:creationId xmlns:a16="http://schemas.microsoft.com/office/drawing/2014/main" id="{E90ED8FB-2E06-40F0-84D2-A7E1952EA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9204" y="122930"/>
            <a:ext cx="1745442" cy="766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D11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rasterized-gradient-ad82006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1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90500" y="228600"/>
            <a:ext cx="342900" cy="342900"/>
          </a:xfrm>
          <a:prstGeom prst="roundRect">
            <a:avLst>
              <a:gd name="adj" fmla="val 16667"/>
            </a:avLst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647700" y="247650"/>
            <a:ext cx="2517077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E6EDF3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The Problem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647700" y="685800"/>
            <a:ext cx="952500" cy="28575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381000" y="1235571"/>
            <a:ext cx="2933700" cy="1078111"/>
          </a:xfrm>
          <a:prstGeom prst="roundRect">
            <a:avLst>
              <a:gd name="adj" fmla="val 7068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Shape 4"/>
          <p:cNvSpPr/>
          <p:nvPr/>
        </p:nvSpPr>
        <p:spPr>
          <a:xfrm>
            <a:off x="381000" y="1240334"/>
            <a:ext cx="293370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8" name="Shape 5"/>
          <p:cNvSpPr/>
          <p:nvPr/>
        </p:nvSpPr>
        <p:spPr>
          <a:xfrm>
            <a:off x="3309938" y="1235571"/>
            <a:ext cx="0" cy="107811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9" name="Shape 6"/>
          <p:cNvSpPr/>
          <p:nvPr/>
        </p:nvSpPr>
        <p:spPr>
          <a:xfrm>
            <a:off x="381000" y="2308920"/>
            <a:ext cx="293370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10" name="Shape 7"/>
          <p:cNvSpPr/>
          <p:nvPr/>
        </p:nvSpPr>
        <p:spPr>
          <a:xfrm>
            <a:off x="400050" y="1235571"/>
            <a:ext cx="0" cy="1078111"/>
          </a:xfrm>
          <a:prstGeom prst="line">
            <a:avLst/>
          </a:prstGeom>
          <a:noFill/>
          <a:ln w="38100">
            <a:solidFill>
              <a:srgbClr val="F0B429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11" name="Text 8"/>
          <p:cNvSpPr/>
          <p:nvPr/>
        </p:nvSpPr>
        <p:spPr>
          <a:xfrm>
            <a:off x="609600" y="1435596"/>
            <a:ext cx="2555177" cy="4799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780"/>
              </a:lnSpc>
              <a:buNone/>
            </a:pPr>
            <a:r>
              <a:rPr lang="en-US" sz="2700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1,158 Mt</a:t>
            </a:r>
            <a:endParaRPr lang="en-US" sz="2700" dirty="0"/>
          </a:p>
        </p:txBody>
      </p:sp>
      <p:sp>
        <p:nvSpPr>
          <p:cNvPr id="12" name="Text 9"/>
          <p:cNvSpPr/>
          <p:nvPr/>
        </p:nvSpPr>
        <p:spPr>
          <a:xfrm>
            <a:off x="609600" y="1953667"/>
            <a:ext cx="2555177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Bef>
                <a:spcPts val="300"/>
              </a:spcBef>
              <a:buNone/>
            </a:pPr>
            <a:r>
              <a:rPr lang="en-US" sz="90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GCC CO₂ Emissions (2023)</a:t>
            </a:r>
            <a:endParaRPr lang="en-US" sz="900" dirty="0"/>
          </a:p>
        </p:txBody>
      </p:sp>
      <p:sp>
        <p:nvSpPr>
          <p:cNvPr id="13" name="Text 10"/>
          <p:cNvSpPr/>
          <p:nvPr/>
        </p:nvSpPr>
        <p:spPr>
          <a:xfrm>
            <a:off x="381000" y="2466082"/>
            <a:ext cx="2933700" cy="1078111"/>
          </a:xfrm>
          <a:prstGeom prst="roundRect">
            <a:avLst>
              <a:gd name="adj" fmla="val 7068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4" name="Shape 11"/>
          <p:cNvSpPr/>
          <p:nvPr/>
        </p:nvSpPr>
        <p:spPr>
          <a:xfrm>
            <a:off x="381000" y="2470845"/>
            <a:ext cx="293370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15" name="Shape 12"/>
          <p:cNvSpPr/>
          <p:nvPr/>
        </p:nvSpPr>
        <p:spPr>
          <a:xfrm>
            <a:off x="3309938" y="2466082"/>
            <a:ext cx="0" cy="107811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16" name="Shape 13"/>
          <p:cNvSpPr/>
          <p:nvPr/>
        </p:nvSpPr>
        <p:spPr>
          <a:xfrm>
            <a:off x="381000" y="3539430"/>
            <a:ext cx="293370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17" name="Shape 14"/>
          <p:cNvSpPr/>
          <p:nvPr/>
        </p:nvSpPr>
        <p:spPr>
          <a:xfrm>
            <a:off x="400050" y="2466082"/>
            <a:ext cx="0" cy="1078111"/>
          </a:xfrm>
          <a:prstGeom prst="line">
            <a:avLst/>
          </a:prstGeom>
          <a:noFill/>
          <a:ln w="38100">
            <a:solidFill>
              <a:srgbClr val="00D9A0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18" name="Text 15"/>
          <p:cNvSpPr/>
          <p:nvPr/>
        </p:nvSpPr>
        <p:spPr>
          <a:xfrm>
            <a:off x="609600" y="2666107"/>
            <a:ext cx="2555177" cy="4799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780"/>
              </a:lnSpc>
              <a:buNone/>
            </a:pPr>
            <a:r>
              <a:rPr lang="en-US" sz="270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3.1%</a:t>
            </a:r>
            <a:endParaRPr lang="en-US" sz="2700" dirty="0"/>
          </a:p>
        </p:txBody>
      </p:sp>
      <p:sp>
        <p:nvSpPr>
          <p:cNvPr id="19" name="Text 16"/>
          <p:cNvSpPr/>
          <p:nvPr/>
        </p:nvSpPr>
        <p:spPr>
          <a:xfrm>
            <a:off x="609600" y="3184178"/>
            <a:ext cx="2555177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Bef>
                <a:spcPts val="300"/>
              </a:spcBef>
              <a:buNone/>
            </a:pPr>
            <a:r>
              <a:rPr lang="en-US" sz="90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of Global Emissions</a:t>
            </a:r>
            <a:endParaRPr lang="en-US" sz="900" dirty="0"/>
          </a:p>
        </p:txBody>
      </p:sp>
      <p:sp>
        <p:nvSpPr>
          <p:cNvPr id="20" name="Text 17"/>
          <p:cNvSpPr/>
          <p:nvPr/>
        </p:nvSpPr>
        <p:spPr>
          <a:xfrm>
            <a:off x="381000" y="3696593"/>
            <a:ext cx="2933700" cy="1078111"/>
          </a:xfrm>
          <a:prstGeom prst="roundRect">
            <a:avLst>
              <a:gd name="adj" fmla="val 7068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1" name="Shape 18"/>
          <p:cNvSpPr/>
          <p:nvPr/>
        </p:nvSpPr>
        <p:spPr>
          <a:xfrm>
            <a:off x="381000" y="3701355"/>
            <a:ext cx="293370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2" name="Shape 19"/>
          <p:cNvSpPr/>
          <p:nvPr/>
        </p:nvSpPr>
        <p:spPr>
          <a:xfrm>
            <a:off x="3309938" y="3696593"/>
            <a:ext cx="0" cy="107811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3" name="Shape 20"/>
          <p:cNvSpPr/>
          <p:nvPr/>
        </p:nvSpPr>
        <p:spPr>
          <a:xfrm>
            <a:off x="381000" y="4769941"/>
            <a:ext cx="293370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4" name="Shape 21"/>
          <p:cNvSpPr/>
          <p:nvPr/>
        </p:nvSpPr>
        <p:spPr>
          <a:xfrm>
            <a:off x="400050" y="3696593"/>
            <a:ext cx="0" cy="1078111"/>
          </a:xfrm>
          <a:prstGeom prst="line">
            <a:avLst/>
          </a:prstGeom>
          <a:noFill/>
          <a:ln w="38100">
            <a:solidFill>
              <a:srgbClr val="E05252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5" name="Text 22"/>
          <p:cNvSpPr/>
          <p:nvPr/>
        </p:nvSpPr>
        <p:spPr>
          <a:xfrm>
            <a:off x="609600" y="3896618"/>
            <a:ext cx="2555177" cy="4799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780"/>
              </a:lnSpc>
              <a:buNone/>
            </a:pPr>
            <a:r>
              <a:rPr lang="en-US" sz="2700" b="1" dirty="0">
                <a:solidFill>
                  <a:srgbClr val="E0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58.8M</a:t>
            </a:r>
            <a:endParaRPr lang="en-US" sz="2700" dirty="0"/>
          </a:p>
        </p:txBody>
      </p:sp>
      <p:sp>
        <p:nvSpPr>
          <p:cNvPr id="26" name="Text 23"/>
          <p:cNvSpPr/>
          <p:nvPr/>
        </p:nvSpPr>
        <p:spPr>
          <a:xfrm>
            <a:off x="609600" y="4414689"/>
            <a:ext cx="2555177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Bef>
                <a:spcPts val="300"/>
              </a:spcBef>
              <a:buNone/>
            </a:pPr>
            <a:r>
              <a:rPr lang="en-US" sz="90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Population Affected</a:t>
            </a:r>
            <a:endParaRPr lang="en-US" sz="900" dirty="0"/>
          </a:p>
        </p:txBody>
      </p:sp>
      <p:sp>
        <p:nvSpPr>
          <p:cNvPr id="27" name="Text 24"/>
          <p:cNvSpPr/>
          <p:nvPr/>
        </p:nvSpPr>
        <p:spPr>
          <a:xfrm>
            <a:off x="3600450" y="1744861"/>
            <a:ext cx="5162550" cy="944761"/>
          </a:xfrm>
          <a:prstGeom prst="roundRect">
            <a:avLst>
              <a:gd name="adj" fmla="val 8066"/>
            </a:avLst>
          </a:prstGeom>
          <a:solidFill>
            <a:srgbClr val="E05252">
              <a:alpha val="10000"/>
            </a:srgbClr>
          </a:solidFill>
          <a:ln w="9525">
            <a:solidFill>
              <a:srgbClr val="E05252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8" name="Text 25"/>
          <p:cNvSpPr/>
          <p:nvPr/>
        </p:nvSpPr>
        <p:spPr>
          <a:xfrm>
            <a:off x="3762375" y="1906786"/>
            <a:ext cx="4935474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spcAft>
                <a:spcPts val="600"/>
              </a:spcAft>
              <a:buNone/>
            </a:pPr>
            <a:r>
              <a:rPr lang="en-US" sz="975" b="1" dirty="0">
                <a:solidFill>
                  <a:srgbClr val="E0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CRITICAL CHALLENGE</a:t>
            </a:r>
            <a:endParaRPr lang="en-US" sz="975" dirty="0"/>
          </a:p>
        </p:txBody>
      </p:sp>
      <p:sp>
        <p:nvSpPr>
          <p:cNvPr id="29" name="Text 26"/>
          <p:cNvSpPr/>
          <p:nvPr/>
        </p:nvSpPr>
        <p:spPr>
          <a:xfrm>
            <a:off x="3762375" y="2156222"/>
            <a:ext cx="4935474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975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GCC region lacks real-time, granular carbon monitoring systems despite being one of the world's highest per-capita emitters.</a:t>
            </a:r>
            <a:endParaRPr lang="en-US" sz="975" dirty="0"/>
          </a:p>
        </p:txBody>
      </p:sp>
      <p:sp>
        <p:nvSpPr>
          <p:cNvPr id="30" name="Text 27"/>
          <p:cNvSpPr/>
          <p:nvPr/>
        </p:nvSpPr>
        <p:spPr>
          <a:xfrm>
            <a:off x="3600450" y="2842022"/>
            <a:ext cx="5162550" cy="1423243"/>
          </a:xfrm>
          <a:prstGeom prst="roundRect">
            <a:avLst>
              <a:gd name="adj" fmla="val 5354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1" name="Text 28"/>
          <p:cNvSpPr/>
          <p:nvPr/>
        </p:nvSpPr>
        <p:spPr>
          <a:xfrm>
            <a:off x="3743325" y="2984897"/>
            <a:ext cx="4974336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750"/>
              </a:spcAft>
              <a:buNone/>
            </a:pPr>
            <a:r>
              <a:rPr lang="en-US" sz="90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 GAPS</a:t>
            </a:r>
            <a:endParaRPr lang="en-US" sz="900" dirty="0"/>
          </a:p>
        </p:txBody>
      </p:sp>
      <p:sp>
        <p:nvSpPr>
          <p:cNvPr id="32" name="Text 29"/>
          <p:cNvSpPr/>
          <p:nvPr/>
        </p:nvSpPr>
        <p:spPr>
          <a:xfrm>
            <a:off x="3743325" y="3240137"/>
            <a:ext cx="4876800" cy="882253"/>
          </a:xfrm>
          <a:prstGeom prst="rect">
            <a:avLst/>
          </a:prstGeom>
          <a:noFill/>
          <a:ln/>
        </p:spPr>
        <p:txBody>
          <a:bodyPr wrap="square" lIns="76200" tIns="0" rIns="0" bIns="0" rtlCol="0" anchor="t"/>
          <a:lstStyle/>
          <a:p>
            <a:pPr marL="76200" indent="-76200" algn="l">
              <a:lnSpc>
                <a:spcPts val="1400"/>
              </a:lnSpc>
              <a:buSzPct val="100000"/>
              <a:buChar char="•"/>
            </a:pPr>
            <a:r>
              <a:rPr lang="en-US" sz="90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Annual reporting delays of 1-2 years</a:t>
            </a:r>
            <a:endParaRPr lang="en-US" sz="900" dirty="0"/>
          </a:p>
          <a:p>
            <a:pPr marL="76200" indent="-76200" algn="l">
              <a:lnSpc>
                <a:spcPts val="1400"/>
              </a:lnSpc>
              <a:buSzPct val="100000"/>
              <a:buChar char="•"/>
            </a:pPr>
            <a:r>
              <a:rPr lang="en-US" sz="90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 integration of satellite-based environmental indicators</a:t>
            </a:r>
            <a:endParaRPr lang="en-US" sz="900" dirty="0"/>
          </a:p>
          <a:p>
            <a:pPr marL="76200" indent="-76200" algn="l">
              <a:lnSpc>
                <a:spcPts val="1400"/>
              </a:lnSpc>
              <a:buSzPct val="100000"/>
              <a:buChar char="•"/>
            </a:pPr>
            <a:r>
              <a:rPr lang="en-US" sz="90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Limited regional ML-based forecasting studies</a:t>
            </a:r>
            <a:endParaRPr lang="en-US" sz="900" dirty="0"/>
          </a:p>
          <a:p>
            <a:pPr marL="76200" indent="-76200" algn="l">
              <a:lnSpc>
                <a:spcPts val="1400"/>
              </a:lnSpc>
              <a:buSzPct val="100000"/>
              <a:buChar char="•"/>
            </a:pPr>
            <a:r>
              <a:rPr lang="en-US" sz="90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Vision 2030 requires actionable environmental intelligence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61B2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9144000" cy="822960"/>
          </a:xfrm>
          <a:prstGeom prst="rect">
            <a:avLst/>
          </a:prstGeom>
          <a:solidFill>
            <a:srgbClr val="0D111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274320" y="228600"/>
            <a:ext cx="137160" cy="36576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4864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E6EDF3"/>
                </a:solidFill>
              </a:defRPr>
            </a:pPr>
            <a:r>
              <a:t>Research Gap: This Study's Position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685800"/>
            <a:ext cx="1371600" cy="4572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FC44536-8253-E17D-491B-99FF7E22C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9414" y="822960"/>
            <a:ext cx="3864834" cy="384551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D11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rasterized-gradient-9de39c5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1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90500" y="228600"/>
            <a:ext cx="342900" cy="342900"/>
          </a:xfrm>
          <a:prstGeom prst="roundRect">
            <a:avLst>
              <a:gd name="adj" fmla="val 16667"/>
            </a:avLst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647700" y="247650"/>
            <a:ext cx="364703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E6EDF3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Research Objectives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647700" y="685800"/>
            <a:ext cx="952500" cy="28575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6" name="Image 1" descr="/tmp/rasterized-gradient-10e413c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1095375"/>
            <a:ext cx="8382000" cy="108004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09600" y="1295400"/>
            <a:ext cx="8112442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600"/>
              </a:spcAft>
              <a:buNone/>
            </a:pPr>
            <a:r>
              <a:rPr lang="en-US" sz="825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PRIMARY OBJECTIVE</a:t>
            </a:r>
            <a:endParaRPr lang="en-US" sz="825" dirty="0"/>
          </a:p>
        </p:txBody>
      </p:sp>
      <p:sp>
        <p:nvSpPr>
          <p:cNvPr id="8" name="Text 4"/>
          <p:cNvSpPr/>
          <p:nvPr/>
        </p:nvSpPr>
        <p:spPr>
          <a:xfrm>
            <a:off x="609600" y="1518196"/>
            <a:ext cx="811244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00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Develop an AI-enhanced framework for nowcasting CO₂ emissions in Saudi Arabia and the GCC region using satellite data integration.</a:t>
            </a:r>
            <a:endParaRPr lang="en-US" sz="1200" dirty="0"/>
          </a:p>
        </p:txBody>
      </p:sp>
      <p:sp>
        <p:nvSpPr>
          <p:cNvPr id="9" name="Text 5"/>
          <p:cNvSpPr/>
          <p:nvPr/>
        </p:nvSpPr>
        <p:spPr>
          <a:xfrm>
            <a:off x="381000" y="2866430"/>
            <a:ext cx="2692450" cy="1547813"/>
          </a:xfrm>
          <a:prstGeom prst="roundRect">
            <a:avLst>
              <a:gd name="adj" fmla="val 4923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6"/>
          <p:cNvSpPr/>
          <p:nvPr/>
        </p:nvSpPr>
        <p:spPr>
          <a:xfrm>
            <a:off x="561975" y="3047405"/>
            <a:ext cx="266700" cy="266700"/>
          </a:xfrm>
          <a:prstGeom prst="roundRect">
            <a:avLst>
              <a:gd name="adj" fmla="val 342857"/>
            </a:avLst>
          </a:prstGeom>
          <a:solidFill>
            <a:srgbClr val="21262D"/>
          </a:solidFill>
          <a:ln w="19050">
            <a:solidFill>
              <a:srgbClr val="F0B429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7"/>
          <p:cNvSpPr/>
          <p:nvPr/>
        </p:nvSpPr>
        <p:spPr>
          <a:xfrm>
            <a:off x="923925" y="3100685"/>
            <a:ext cx="589609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BASELINE</a:t>
            </a:r>
            <a:endParaRPr lang="en-US" sz="900" dirty="0"/>
          </a:p>
        </p:txBody>
      </p:sp>
      <p:sp>
        <p:nvSpPr>
          <p:cNvPr id="12" name="Text 8"/>
          <p:cNvSpPr/>
          <p:nvPr/>
        </p:nvSpPr>
        <p:spPr>
          <a:xfrm>
            <a:off x="561975" y="3428405"/>
            <a:ext cx="2377110" cy="5572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975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Establish temporal baseline using XGBoost with 24 years of emissions data (2000-2023)</a:t>
            </a:r>
            <a:endParaRPr lang="en-US" sz="975" dirty="0"/>
          </a:p>
        </p:txBody>
      </p:sp>
      <p:sp>
        <p:nvSpPr>
          <p:cNvPr id="13" name="Text 9"/>
          <p:cNvSpPr/>
          <p:nvPr/>
        </p:nvSpPr>
        <p:spPr>
          <a:xfrm>
            <a:off x="561975" y="4099917"/>
            <a:ext cx="2377110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Target: R² ≥ 0.70</a:t>
            </a:r>
            <a:endParaRPr lang="en-US" sz="750" dirty="0"/>
          </a:p>
        </p:txBody>
      </p:sp>
      <p:sp>
        <p:nvSpPr>
          <p:cNvPr id="14" name="Text 10"/>
          <p:cNvSpPr/>
          <p:nvPr/>
        </p:nvSpPr>
        <p:spPr>
          <a:xfrm>
            <a:off x="3225850" y="2866430"/>
            <a:ext cx="2692450" cy="1547813"/>
          </a:xfrm>
          <a:prstGeom prst="roundRect">
            <a:avLst>
              <a:gd name="adj" fmla="val 4923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5" name="Text 11"/>
          <p:cNvSpPr/>
          <p:nvPr/>
        </p:nvSpPr>
        <p:spPr>
          <a:xfrm>
            <a:off x="3406825" y="3047405"/>
            <a:ext cx="266700" cy="266700"/>
          </a:xfrm>
          <a:prstGeom prst="roundRect">
            <a:avLst>
              <a:gd name="adj" fmla="val 342857"/>
            </a:avLst>
          </a:prstGeom>
          <a:solidFill>
            <a:srgbClr val="21262D"/>
          </a:solidFill>
          <a:ln w="19050">
            <a:solidFill>
              <a:srgbClr val="00D9A0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6" name="Text 12"/>
          <p:cNvSpPr/>
          <p:nvPr/>
        </p:nvSpPr>
        <p:spPr>
          <a:xfrm>
            <a:off x="3768775" y="3100685"/>
            <a:ext cx="665056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INTEGRATE</a:t>
            </a:r>
            <a:endParaRPr lang="en-US" sz="900" dirty="0"/>
          </a:p>
        </p:txBody>
      </p:sp>
      <p:sp>
        <p:nvSpPr>
          <p:cNvPr id="17" name="Text 13"/>
          <p:cNvSpPr/>
          <p:nvPr/>
        </p:nvSpPr>
        <p:spPr>
          <a:xfrm>
            <a:off x="3406825" y="3428405"/>
            <a:ext cx="2377110" cy="5572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975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Integrate satellite-derived features from Google Earth Engine (LST, NDVI, Nightlights)</a:t>
            </a:r>
            <a:endParaRPr lang="en-US" sz="975" dirty="0"/>
          </a:p>
        </p:txBody>
      </p:sp>
      <p:sp>
        <p:nvSpPr>
          <p:cNvPr id="18" name="Text 14"/>
          <p:cNvSpPr/>
          <p:nvPr/>
        </p:nvSpPr>
        <p:spPr>
          <a:xfrm>
            <a:off x="3406825" y="4099917"/>
            <a:ext cx="2377110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Target: Quantify accuracy-timeliness trade-off</a:t>
            </a:r>
            <a:endParaRPr lang="en-US" sz="750" dirty="0"/>
          </a:p>
        </p:txBody>
      </p:sp>
      <p:sp>
        <p:nvSpPr>
          <p:cNvPr id="19" name="Text 15"/>
          <p:cNvSpPr/>
          <p:nvPr/>
        </p:nvSpPr>
        <p:spPr>
          <a:xfrm>
            <a:off x="6070699" y="2959298"/>
            <a:ext cx="2692450" cy="1362075"/>
          </a:xfrm>
          <a:prstGeom prst="roundRect">
            <a:avLst>
              <a:gd name="adj" fmla="val 5594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0" name="Text 16"/>
          <p:cNvSpPr/>
          <p:nvPr/>
        </p:nvSpPr>
        <p:spPr>
          <a:xfrm>
            <a:off x="6251674" y="3140273"/>
            <a:ext cx="266700" cy="266700"/>
          </a:xfrm>
          <a:prstGeom prst="roundRect">
            <a:avLst>
              <a:gd name="adj" fmla="val 342857"/>
            </a:avLst>
          </a:prstGeom>
          <a:solidFill>
            <a:srgbClr val="21262D"/>
          </a:solidFill>
          <a:ln w="19050">
            <a:solidFill>
              <a:srgbClr val="A371F7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1" name="Text 17"/>
          <p:cNvSpPr/>
          <p:nvPr/>
        </p:nvSpPr>
        <p:spPr>
          <a:xfrm>
            <a:off x="6613623" y="3193554"/>
            <a:ext cx="967047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A371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VALIDATE</a:t>
            </a:r>
            <a:endParaRPr lang="en-US" sz="900" dirty="0"/>
          </a:p>
        </p:txBody>
      </p:sp>
      <p:sp>
        <p:nvSpPr>
          <p:cNvPr id="22" name="Text 18"/>
          <p:cNvSpPr/>
          <p:nvPr/>
        </p:nvSpPr>
        <p:spPr>
          <a:xfrm>
            <a:off x="6251674" y="3521273"/>
            <a:ext cx="2377110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975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Evaluate model performance at country level across all six GCC nations</a:t>
            </a:r>
            <a:endParaRPr lang="en-US" sz="975" dirty="0"/>
          </a:p>
        </p:txBody>
      </p:sp>
      <p:sp>
        <p:nvSpPr>
          <p:cNvPr id="23" name="Text 19"/>
          <p:cNvSpPr/>
          <p:nvPr/>
        </p:nvSpPr>
        <p:spPr>
          <a:xfrm>
            <a:off x="6251674" y="4007048"/>
            <a:ext cx="2377110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Target: MAPE &lt; 15%</a:t>
            </a:r>
            <a:endParaRPr lang="en-US" sz="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D11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rasterized-gradient-dc1cff9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1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90500" y="228600"/>
            <a:ext cx="342900" cy="342900"/>
          </a:xfrm>
          <a:prstGeom prst="roundRect">
            <a:avLst>
              <a:gd name="adj" fmla="val 16667"/>
            </a:avLst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647700" y="247650"/>
            <a:ext cx="3316666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E6EDF3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Literature Review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647700" y="685800"/>
            <a:ext cx="952500" cy="28575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381000" y="1261616"/>
            <a:ext cx="4103736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EXISTING RESEARCH (20+ STUDIES REVIEWED)</a:t>
            </a:r>
            <a:endParaRPr lang="en-US" sz="900" dirty="0"/>
          </a:p>
        </p:txBody>
      </p:sp>
      <p:sp>
        <p:nvSpPr>
          <p:cNvPr id="7" name="Text 4"/>
          <p:cNvSpPr/>
          <p:nvPr/>
        </p:nvSpPr>
        <p:spPr>
          <a:xfrm>
            <a:off x="381000" y="1535906"/>
            <a:ext cx="4023271" cy="1062633"/>
          </a:xfrm>
          <a:prstGeom prst="roundRect">
            <a:avLst>
              <a:gd name="adj" fmla="val 7171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Text 5"/>
          <p:cNvSpPr/>
          <p:nvPr/>
        </p:nvSpPr>
        <p:spPr>
          <a:xfrm>
            <a:off x="523875" y="1678781"/>
            <a:ext cx="3812271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600"/>
              </a:spcAft>
              <a:buNone/>
            </a:pPr>
            <a:r>
              <a:rPr lang="en-US" sz="825" b="1" dirty="0">
                <a:solidFill>
                  <a:srgbClr val="79C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AI/ML-Based Forecasting</a:t>
            </a:r>
            <a:endParaRPr lang="en-US" sz="825" dirty="0"/>
          </a:p>
        </p:txBody>
      </p:sp>
      <p:sp>
        <p:nvSpPr>
          <p:cNvPr id="9" name="Text 6"/>
          <p:cNvSpPr/>
          <p:nvPr/>
        </p:nvSpPr>
        <p:spPr>
          <a:xfrm>
            <a:off x="600075" y="1901577"/>
            <a:ext cx="1942189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LSTM networks for time-series prediction</a:t>
            </a:r>
            <a:endParaRPr lang="en-US" sz="825" dirty="0"/>
          </a:p>
        </p:txBody>
      </p:sp>
      <p:sp>
        <p:nvSpPr>
          <p:cNvPr id="10" name="Text 7"/>
          <p:cNvSpPr/>
          <p:nvPr/>
        </p:nvSpPr>
        <p:spPr>
          <a:xfrm>
            <a:off x="600075" y="2105323"/>
            <a:ext cx="1734672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XGBoost for feature-based modeling</a:t>
            </a:r>
            <a:endParaRPr lang="en-US" sz="825" dirty="0"/>
          </a:p>
        </p:txBody>
      </p:sp>
      <p:sp>
        <p:nvSpPr>
          <p:cNvPr id="11" name="Text 8"/>
          <p:cNvSpPr/>
          <p:nvPr/>
        </p:nvSpPr>
        <p:spPr>
          <a:xfrm>
            <a:off x="600075" y="2309068"/>
            <a:ext cx="2019913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Ensemble methods achieving R² 0.85-0.95</a:t>
            </a:r>
            <a:endParaRPr lang="en-US" sz="825" dirty="0"/>
          </a:p>
        </p:txBody>
      </p:sp>
      <p:sp>
        <p:nvSpPr>
          <p:cNvPr id="12" name="Text 9"/>
          <p:cNvSpPr/>
          <p:nvPr/>
        </p:nvSpPr>
        <p:spPr>
          <a:xfrm>
            <a:off x="381000" y="2712839"/>
            <a:ext cx="4023271" cy="1062633"/>
          </a:xfrm>
          <a:prstGeom prst="roundRect">
            <a:avLst>
              <a:gd name="adj" fmla="val 7171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10"/>
          <p:cNvSpPr/>
          <p:nvPr/>
        </p:nvSpPr>
        <p:spPr>
          <a:xfrm>
            <a:off x="523875" y="2855714"/>
            <a:ext cx="3812271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600"/>
              </a:spcAft>
              <a:buNone/>
            </a:pPr>
            <a:r>
              <a:rPr lang="en-US" sz="825" b="1" dirty="0">
                <a:solidFill>
                  <a:srgbClr val="A371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Satellite-Based Monitoring</a:t>
            </a:r>
            <a:endParaRPr lang="en-US" sz="825" dirty="0"/>
          </a:p>
        </p:txBody>
      </p:sp>
      <p:sp>
        <p:nvSpPr>
          <p:cNvPr id="14" name="Text 11"/>
          <p:cNvSpPr/>
          <p:nvPr/>
        </p:nvSpPr>
        <p:spPr>
          <a:xfrm>
            <a:off x="600075" y="3078510"/>
            <a:ext cx="1787652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OCO-2/3 for direct CO₂ measurement</a:t>
            </a:r>
            <a:endParaRPr lang="en-US" sz="825" dirty="0"/>
          </a:p>
        </p:txBody>
      </p:sp>
      <p:sp>
        <p:nvSpPr>
          <p:cNvPr id="15" name="Text 12"/>
          <p:cNvSpPr/>
          <p:nvPr/>
        </p:nvSpPr>
        <p:spPr>
          <a:xfrm>
            <a:off x="600075" y="3282255"/>
            <a:ext cx="1459147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MODIS LST as emission proxy</a:t>
            </a:r>
            <a:endParaRPr lang="en-US" sz="825" dirty="0"/>
          </a:p>
        </p:txBody>
      </p:sp>
      <p:sp>
        <p:nvSpPr>
          <p:cNvPr id="16" name="Text 13"/>
          <p:cNvSpPr/>
          <p:nvPr/>
        </p:nvSpPr>
        <p:spPr>
          <a:xfrm>
            <a:off x="600075" y="3486001"/>
            <a:ext cx="1669244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Nightlights for urbanization tracking</a:t>
            </a:r>
            <a:endParaRPr lang="en-US" sz="825" dirty="0"/>
          </a:p>
        </p:txBody>
      </p:sp>
      <p:sp>
        <p:nvSpPr>
          <p:cNvPr id="17" name="Text 14"/>
          <p:cNvSpPr/>
          <p:nvPr/>
        </p:nvSpPr>
        <p:spPr>
          <a:xfrm>
            <a:off x="381000" y="3889772"/>
            <a:ext cx="4023271" cy="858887"/>
          </a:xfrm>
          <a:prstGeom prst="roundRect">
            <a:avLst>
              <a:gd name="adj" fmla="val 8872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15"/>
          <p:cNvSpPr/>
          <p:nvPr/>
        </p:nvSpPr>
        <p:spPr>
          <a:xfrm>
            <a:off x="523875" y="4032647"/>
            <a:ext cx="3812271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600"/>
              </a:spcAft>
              <a:buNone/>
            </a:pPr>
            <a:r>
              <a:rPr lang="en-US" sz="825" b="1" dirty="0">
                <a:solidFill>
                  <a:srgbClr val="FFA65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Regional Studies</a:t>
            </a:r>
            <a:endParaRPr lang="en-US" sz="825" dirty="0"/>
          </a:p>
        </p:txBody>
      </p:sp>
      <p:sp>
        <p:nvSpPr>
          <p:cNvPr id="19" name="Text 16"/>
          <p:cNvSpPr/>
          <p:nvPr/>
        </p:nvSpPr>
        <p:spPr>
          <a:xfrm>
            <a:off x="600075" y="4255443"/>
            <a:ext cx="1514859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China, EU, USA dominant focus</a:t>
            </a:r>
            <a:endParaRPr lang="en-US" sz="825" dirty="0"/>
          </a:p>
        </p:txBody>
      </p:sp>
      <p:sp>
        <p:nvSpPr>
          <p:cNvPr id="20" name="Text 17"/>
          <p:cNvSpPr/>
          <p:nvPr/>
        </p:nvSpPr>
        <p:spPr>
          <a:xfrm>
            <a:off x="600075" y="4459188"/>
            <a:ext cx="1449128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Limited GCC-specific research</a:t>
            </a:r>
            <a:endParaRPr lang="en-US" sz="825" dirty="0"/>
          </a:p>
        </p:txBody>
      </p:sp>
      <p:sp>
        <p:nvSpPr>
          <p:cNvPr id="21" name="Text 18"/>
          <p:cNvSpPr/>
          <p:nvPr/>
        </p:nvSpPr>
        <p:spPr>
          <a:xfrm>
            <a:off x="4632871" y="1486049"/>
            <a:ext cx="4212732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E0525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IDENTIFIED RESEARCH GAP</a:t>
            </a:r>
            <a:endParaRPr lang="en-US" sz="900" dirty="0"/>
          </a:p>
        </p:txBody>
      </p:sp>
      <p:sp>
        <p:nvSpPr>
          <p:cNvPr id="22" name="Text 19"/>
          <p:cNvSpPr/>
          <p:nvPr/>
        </p:nvSpPr>
        <p:spPr>
          <a:xfrm>
            <a:off x="4632871" y="1760339"/>
            <a:ext cx="4130129" cy="1798141"/>
          </a:xfrm>
          <a:prstGeom prst="roundRect">
            <a:avLst>
              <a:gd name="adj" fmla="val 4238"/>
            </a:avLst>
          </a:prstGeom>
          <a:solidFill>
            <a:srgbClr val="E05252">
              <a:alpha val="10000"/>
            </a:srgbClr>
          </a:solidFill>
          <a:ln w="9525">
            <a:solidFill>
              <a:srgbClr val="E05252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3" name="Text 20"/>
          <p:cNvSpPr/>
          <p:nvPr/>
        </p:nvSpPr>
        <p:spPr>
          <a:xfrm>
            <a:off x="4794796" y="1922264"/>
            <a:ext cx="3882405" cy="3961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560"/>
              </a:lnSpc>
              <a:spcAft>
                <a:spcPts val="1200"/>
              </a:spcAft>
              <a:buNone/>
            </a:pPr>
            <a:r>
              <a:rPr lang="en-US" sz="975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 existing study combines </a:t>
            </a:r>
            <a:r>
              <a:rPr lang="en-US" sz="975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temporal ML forecasting</a:t>
            </a:r>
            <a:r>
              <a:rPr lang="en-US" sz="975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with </a:t>
            </a:r>
            <a:r>
              <a:rPr lang="en-US" sz="975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satellite-derived features</a:t>
            </a:r>
            <a:r>
              <a:rPr lang="en-US" sz="975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specifically for the GCC region.</a:t>
            </a:r>
            <a:endParaRPr lang="en-US" sz="975" dirty="0"/>
          </a:p>
        </p:txBody>
      </p:sp>
      <p:sp>
        <p:nvSpPr>
          <p:cNvPr id="24" name="Text 21"/>
          <p:cNvSpPr/>
          <p:nvPr/>
        </p:nvSpPr>
        <p:spPr>
          <a:xfrm>
            <a:off x="4890046" y="2470845"/>
            <a:ext cx="2164583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Most studies focus on single data sources</a:t>
            </a:r>
            <a:endParaRPr lang="en-US" sz="900" dirty="0"/>
          </a:p>
        </p:txBody>
      </p:sp>
      <p:sp>
        <p:nvSpPr>
          <p:cNvPr id="25" name="Text 22"/>
          <p:cNvSpPr/>
          <p:nvPr/>
        </p:nvSpPr>
        <p:spPr>
          <a:xfrm>
            <a:off x="4890046" y="2726085"/>
            <a:ext cx="1998812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GCC's unique climate patterns ignored</a:t>
            </a:r>
            <a:endParaRPr lang="en-US" sz="900" dirty="0"/>
          </a:p>
        </p:txBody>
      </p:sp>
      <p:sp>
        <p:nvSpPr>
          <p:cNvPr id="26" name="Text 23"/>
          <p:cNvSpPr/>
          <p:nvPr/>
        </p:nvSpPr>
        <p:spPr>
          <a:xfrm>
            <a:off x="4890046" y="2981325"/>
            <a:ext cx="1762452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Multi-country regional models rare</a:t>
            </a:r>
            <a:endParaRPr lang="en-US" sz="900" dirty="0"/>
          </a:p>
        </p:txBody>
      </p:sp>
      <p:sp>
        <p:nvSpPr>
          <p:cNvPr id="27" name="Text 24"/>
          <p:cNvSpPr/>
          <p:nvPr/>
        </p:nvSpPr>
        <p:spPr>
          <a:xfrm>
            <a:off x="4890046" y="3236565"/>
            <a:ext cx="1807994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Oil economy factors underexplored</a:t>
            </a:r>
            <a:endParaRPr lang="en-US" sz="900" dirty="0"/>
          </a:p>
        </p:txBody>
      </p:sp>
      <p:sp>
        <p:nvSpPr>
          <p:cNvPr id="28" name="Text 25"/>
          <p:cNvSpPr/>
          <p:nvPr/>
        </p:nvSpPr>
        <p:spPr>
          <a:xfrm>
            <a:off x="4632871" y="3672780"/>
            <a:ext cx="4130129" cy="851446"/>
          </a:xfrm>
          <a:prstGeom prst="roundRect">
            <a:avLst>
              <a:gd name="adj" fmla="val 8949"/>
            </a:avLst>
          </a:prstGeom>
          <a:solidFill>
            <a:srgbClr val="00D9A0">
              <a:alpha val="10000"/>
            </a:srgbClr>
          </a:solidFill>
          <a:ln w="9525">
            <a:solidFill>
              <a:srgbClr val="00D9A0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9" name="Text 26"/>
          <p:cNvSpPr/>
          <p:nvPr/>
        </p:nvSpPr>
        <p:spPr>
          <a:xfrm>
            <a:off x="4775746" y="3815655"/>
            <a:ext cx="3921267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600"/>
              </a:spcAft>
              <a:buNone/>
            </a:pPr>
            <a:r>
              <a:rPr lang="en-US" sz="825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THIS RESEARCH ADDRESSES</a:t>
            </a:r>
            <a:endParaRPr lang="en-US" sz="825" dirty="0"/>
          </a:p>
        </p:txBody>
      </p:sp>
      <p:sp>
        <p:nvSpPr>
          <p:cNvPr id="30" name="Text 27"/>
          <p:cNvSpPr/>
          <p:nvPr/>
        </p:nvSpPr>
        <p:spPr>
          <a:xfrm>
            <a:off x="4775746" y="4038451"/>
            <a:ext cx="3921267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First integrated framework combining XGBoost temporal modeling with GEE satellite features for GCC-wide emissions monitoring.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111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5090E4-CAD2-F009-211B-5EC3F2AD4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rasterized-gradient-dc1cff9a.png">
            <a:extLst>
              <a:ext uri="{FF2B5EF4-FFF2-40B4-BE49-F238E27FC236}">
                <a16:creationId xmlns:a16="http://schemas.microsoft.com/office/drawing/2014/main" id="{DF61F32B-2038-032C-33BB-D2A5F93DA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150" cy="5143500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2E52787D-FB1F-4E7B-F05E-4EB53DB620CA}"/>
              </a:ext>
            </a:extLst>
          </p:cNvPr>
          <p:cNvSpPr/>
          <p:nvPr/>
        </p:nvSpPr>
        <p:spPr>
          <a:xfrm>
            <a:off x="190500" y="228600"/>
            <a:ext cx="342900" cy="342900"/>
          </a:xfrm>
          <a:prstGeom prst="roundRect">
            <a:avLst>
              <a:gd name="adj" fmla="val 16667"/>
            </a:avLst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A14BAAB0-6240-E003-FE61-F6D7038CF143}"/>
              </a:ext>
            </a:extLst>
          </p:cNvPr>
          <p:cNvSpPr/>
          <p:nvPr/>
        </p:nvSpPr>
        <p:spPr>
          <a:xfrm>
            <a:off x="647700" y="247650"/>
            <a:ext cx="3316666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E6EDF3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Literature Review</a:t>
            </a:r>
            <a:endParaRPr lang="en-US" sz="2400" dirty="0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B6444DAB-65DE-2290-25AF-8C0BB6110356}"/>
              </a:ext>
            </a:extLst>
          </p:cNvPr>
          <p:cNvSpPr/>
          <p:nvPr/>
        </p:nvSpPr>
        <p:spPr>
          <a:xfrm>
            <a:off x="647700" y="685800"/>
            <a:ext cx="952500" cy="28575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39D84F1A-A72A-AC58-E71A-7C64A1FAA90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2233"/>
          <a:stretch>
            <a:fillRect/>
          </a:stretch>
        </p:blipFill>
        <p:spPr>
          <a:xfrm>
            <a:off x="1065940" y="878389"/>
            <a:ext cx="6768404" cy="40174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52015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D11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Text 3">
            <a:extLst>
              <a:ext uri="{FF2B5EF4-FFF2-40B4-BE49-F238E27FC236}">
                <a16:creationId xmlns:a16="http://schemas.microsoft.com/office/drawing/2014/main" id="{BF53B9AC-3EA2-4BB4-6132-80A984CD05FE}"/>
              </a:ext>
            </a:extLst>
          </p:cNvPr>
          <p:cNvSpPr/>
          <p:nvPr/>
        </p:nvSpPr>
        <p:spPr>
          <a:xfrm>
            <a:off x="380999" y="1215639"/>
            <a:ext cx="4887180" cy="3580536"/>
          </a:xfrm>
          <a:prstGeom prst="roundRect">
            <a:avLst>
              <a:gd name="adj" fmla="val 7678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" name="Image 0" descr="/tmp/rasterized-gradient-62e32bd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1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90500" y="228600"/>
            <a:ext cx="342900" cy="342900"/>
          </a:xfrm>
          <a:prstGeom prst="roundRect">
            <a:avLst>
              <a:gd name="adj" fmla="val 16667"/>
            </a:avLst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647700" y="247650"/>
            <a:ext cx="4467041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E6EDF3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Study Area: GCC Region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647700" y="685800"/>
            <a:ext cx="952500" cy="28575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7" name="Text 14"/>
          <p:cNvSpPr/>
          <p:nvPr/>
        </p:nvSpPr>
        <p:spPr>
          <a:xfrm>
            <a:off x="5304441" y="1274713"/>
            <a:ext cx="3458558" cy="699046"/>
          </a:xfrm>
          <a:prstGeom prst="roundRect">
            <a:avLst>
              <a:gd name="adj" fmla="val 8175"/>
            </a:avLst>
          </a:prstGeom>
          <a:solidFill>
            <a:srgbClr val="F0B429">
              <a:alpha val="10000"/>
            </a:srgbClr>
          </a:solidFill>
          <a:ln w="9525">
            <a:solidFill>
              <a:srgbClr val="F0B429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15"/>
          <p:cNvSpPr/>
          <p:nvPr/>
        </p:nvSpPr>
        <p:spPr>
          <a:xfrm>
            <a:off x="5438995" y="1398538"/>
            <a:ext cx="1187872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TOTAL EMISSIONS</a:t>
            </a:r>
            <a:endParaRPr lang="en-US" sz="825" dirty="0"/>
          </a:p>
        </p:txBody>
      </p:sp>
      <p:sp>
        <p:nvSpPr>
          <p:cNvPr id="19" name="Text 16"/>
          <p:cNvSpPr/>
          <p:nvPr/>
        </p:nvSpPr>
        <p:spPr>
          <a:xfrm>
            <a:off x="5438995" y="1583234"/>
            <a:ext cx="1187872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spcBef>
                <a:spcPts val="300"/>
              </a:spcBef>
              <a:buNone/>
            </a:pPr>
            <a:r>
              <a:rPr lang="en-US" sz="15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1,158 Mt CO₂</a:t>
            </a:r>
            <a:endParaRPr lang="en-US" sz="1500" dirty="0"/>
          </a:p>
        </p:txBody>
      </p:sp>
      <p:sp>
        <p:nvSpPr>
          <p:cNvPr id="20" name="Text 17"/>
          <p:cNvSpPr/>
          <p:nvPr/>
        </p:nvSpPr>
        <p:spPr>
          <a:xfrm>
            <a:off x="7920079" y="1398538"/>
            <a:ext cx="680996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155"/>
              </a:lnSpc>
              <a:buNone/>
            </a:pPr>
            <a:r>
              <a:rPr lang="en-US" sz="82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POPULATION</a:t>
            </a:r>
            <a:endParaRPr lang="en-US" sz="825" dirty="0"/>
          </a:p>
        </p:txBody>
      </p:sp>
      <p:sp>
        <p:nvSpPr>
          <p:cNvPr id="21" name="Text 18"/>
          <p:cNvSpPr/>
          <p:nvPr/>
        </p:nvSpPr>
        <p:spPr>
          <a:xfrm>
            <a:off x="7920079" y="1583234"/>
            <a:ext cx="680996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100"/>
              </a:lnSpc>
              <a:spcBef>
                <a:spcPts val="300"/>
              </a:spcBef>
              <a:buNone/>
            </a:pPr>
            <a:r>
              <a:rPr lang="en-US" sz="15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58.8M</a:t>
            </a:r>
            <a:endParaRPr lang="en-US" sz="1500" dirty="0"/>
          </a:p>
        </p:txBody>
      </p:sp>
      <p:sp>
        <p:nvSpPr>
          <p:cNvPr id="22" name="Text 19"/>
          <p:cNvSpPr/>
          <p:nvPr/>
        </p:nvSpPr>
        <p:spPr>
          <a:xfrm>
            <a:off x="5365604" y="2069009"/>
            <a:ext cx="1624445" cy="838051"/>
          </a:xfrm>
          <a:prstGeom prst="roundRect">
            <a:avLst>
              <a:gd name="adj" fmla="val 6819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3" name="Shape 20"/>
          <p:cNvSpPr/>
          <p:nvPr/>
        </p:nvSpPr>
        <p:spPr>
          <a:xfrm>
            <a:off x="5368738" y="2073771"/>
            <a:ext cx="1617318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4" name="Shape 21"/>
          <p:cNvSpPr/>
          <p:nvPr/>
        </p:nvSpPr>
        <p:spPr>
          <a:xfrm>
            <a:off x="7008022" y="2069009"/>
            <a:ext cx="0" cy="83805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5" name="Shape 22"/>
          <p:cNvSpPr/>
          <p:nvPr/>
        </p:nvSpPr>
        <p:spPr>
          <a:xfrm>
            <a:off x="5390164" y="2902297"/>
            <a:ext cx="1617318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6" name="Shape 23"/>
          <p:cNvSpPr/>
          <p:nvPr/>
        </p:nvSpPr>
        <p:spPr>
          <a:xfrm>
            <a:off x="5337032" y="2069009"/>
            <a:ext cx="0" cy="838051"/>
          </a:xfrm>
          <a:prstGeom prst="line">
            <a:avLst/>
          </a:prstGeom>
          <a:noFill/>
          <a:ln w="28575">
            <a:solidFill>
              <a:srgbClr val="F0B429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7" name="Text 24"/>
          <p:cNvSpPr/>
          <p:nvPr/>
        </p:nvSpPr>
        <p:spPr>
          <a:xfrm>
            <a:off x="5562604" y="2192834"/>
            <a:ext cx="1923669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Saudi Arabia</a:t>
            </a:r>
            <a:endParaRPr lang="en-US" sz="900" dirty="0"/>
          </a:p>
        </p:txBody>
      </p:sp>
      <p:sp>
        <p:nvSpPr>
          <p:cNvPr id="28" name="Text 25"/>
          <p:cNvSpPr/>
          <p:nvPr/>
        </p:nvSpPr>
        <p:spPr>
          <a:xfrm>
            <a:off x="5562604" y="2390924"/>
            <a:ext cx="1923669" cy="2399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90"/>
              </a:lnSpc>
              <a:spcBef>
                <a:spcPts val="300"/>
              </a:spcBef>
              <a:spcAft>
                <a:spcPts val="150"/>
              </a:spcAft>
              <a:buNone/>
            </a:pPr>
            <a:r>
              <a:rPr lang="en-US" sz="1350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672 Mt</a:t>
            </a:r>
            <a:endParaRPr lang="en-US" sz="1350" dirty="0"/>
          </a:p>
        </p:txBody>
      </p:sp>
      <p:sp>
        <p:nvSpPr>
          <p:cNvPr id="29" name="Text 26"/>
          <p:cNvSpPr/>
          <p:nvPr/>
        </p:nvSpPr>
        <p:spPr>
          <a:xfrm>
            <a:off x="5562604" y="2649885"/>
            <a:ext cx="1923669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58% of GCC | 18.2 t/capita</a:t>
            </a:r>
            <a:endParaRPr lang="en-US" sz="750" dirty="0"/>
          </a:p>
        </p:txBody>
      </p:sp>
      <p:sp>
        <p:nvSpPr>
          <p:cNvPr id="30" name="Text 27"/>
          <p:cNvSpPr/>
          <p:nvPr/>
        </p:nvSpPr>
        <p:spPr>
          <a:xfrm>
            <a:off x="7117561" y="2069009"/>
            <a:ext cx="1647670" cy="838051"/>
          </a:xfrm>
          <a:prstGeom prst="roundRect">
            <a:avLst>
              <a:gd name="adj" fmla="val 6819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1" name="Shape 28"/>
          <p:cNvSpPr/>
          <p:nvPr/>
        </p:nvSpPr>
        <p:spPr>
          <a:xfrm>
            <a:off x="7149481" y="2073771"/>
            <a:ext cx="1617318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32" name="Shape 29"/>
          <p:cNvSpPr/>
          <p:nvPr/>
        </p:nvSpPr>
        <p:spPr>
          <a:xfrm>
            <a:off x="8758238" y="2069009"/>
            <a:ext cx="0" cy="83805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33" name="Shape 30"/>
          <p:cNvSpPr/>
          <p:nvPr/>
        </p:nvSpPr>
        <p:spPr>
          <a:xfrm>
            <a:off x="7149481" y="2902297"/>
            <a:ext cx="1617318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34" name="Shape 31"/>
          <p:cNvSpPr/>
          <p:nvPr/>
        </p:nvSpPr>
        <p:spPr>
          <a:xfrm>
            <a:off x="7103277" y="2069009"/>
            <a:ext cx="0" cy="838051"/>
          </a:xfrm>
          <a:prstGeom prst="line">
            <a:avLst/>
          </a:prstGeom>
          <a:noFill/>
          <a:ln w="28575">
            <a:solidFill>
              <a:srgbClr val="00D9A0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35" name="Text 32"/>
          <p:cNvSpPr/>
          <p:nvPr/>
        </p:nvSpPr>
        <p:spPr>
          <a:xfrm>
            <a:off x="7210428" y="2192834"/>
            <a:ext cx="1923669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UAE</a:t>
            </a:r>
            <a:endParaRPr lang="en-US" sz="900" dirty="0"/>
          </a:p>
        </p:txBody>
      </p:sp>
      <p:sp>
        <p:nvSpPr>
          <p:cNvPr id="36" name="Text 33"/>
          <p:cNvSpPr/>
          <p:nvPr/>
        </p:nvSpPr>
        <p:spPr>
          <a:xfrm>
            <a:off x="7210428" y="2390924"/>
            <a:ext cx="1923669" cy="2399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90"/>
              </a:lnSpc>
              <a:spcBef>
                <a:spcPts val="300"/>
              </a:spcBef>
              <a:spcAft>
                <a:spcPts val="150"/>
              </a:spcAft>
              <a:buNone/>
            </a:pPr>
            <a:r>
              <a:rPr lang="en-US" sz="135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190 Mt</a:t>
            </a:r>
            <a:endParaRPr lang="en-US" sz="1350" dirty="0"/>
          </a:p>
        </p:txBody>
      </p:sp>
      <p:sp>
        <p:nvSpPr>
          <p:cNvPr id="37" name="Text 34"/>
          <p:cNvSpPr/>
          <p:nvPr/>
        </p:nvSpPr>
        <p:spPr>
          <a:xfrm>
            <a:off x="7229906" y="2649885"/>
            <a:ext cx="1923669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16% of GCC | 19.3 t/capita</a:t>
            </a:r>
            <a:endParaRPr lang="en-US" sz="750" dirty="0"/>
          </a:p>
        </p:txBody>
      </p:sp>
      <p:sp>
        <p:nvSpPr>
          <p:cNvPr id="38" name="Text 35"/>
          <p:cNvSpPr/>
          <p:nvPr/>
        </p:nvSpPr>
        <p:spPr>
          <a:xfrm>
            <a:off x="5322744" y="2983260"/>
            <a:ext cx="1685278" cy="838051"/>
          </a:xfrm>
          <a:prstGeom prst="roundRect">
            <a:avLst>
              <a:gd name="adj" fmla="val 6819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9" name="Shape 36"/>
          <p:cNvSpPr/>
          <p:nvPr/>
        </p:nvSpPr>
        <p:spPr>
          <a:xfrm>
            <a:off x="5304441" y="2988022"/>
            <a:ext cx="1617318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0" name="Shape 37"/>
          <p:cNvSpPr/>
          <p:nvPr/>
        </p:nvSpPr>
        <p:spPr>
          <a:xfrm>
            <a:off x="7008022" y="2983260"/>
            <a:ext cx="0" cy="83805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1" name="Shape 38"/>
          <p:cNvSpPr/>
          <p:nvPr/>
        </p:nvSpPr>
        <p:spPr>
          <a:xfrm>
            <a:off x="5354442" y="3816548"/>
            <a:ext cx="1617318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2" name="Shape 39"/>
          <p:cNvSpPr/>
          <p:nvPr/>
        </p:nvSpPr>
        <p:spPr>
          <a:xfrm>
            <a:off x="5322744" y="2988022"/>
            <a:ext cx="0" cy="838051"/>
          </a:xfrm>
          <a:prstGeom prst="line">
            <a:avLst/>
          </a:prstGeom>
          <a:noFill/>
          <a:ln w="28575">
            <a:solidFill>
              <a:srgbClr val="A371F7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3" name="Text 40"/>
          <p:cNvSpPr/>
          <p:nvPr/>
        </p:nvSpPr>
        <p:spPr>
          <a:xfrm>
            <a:off x="5562604" y="3107085"/>
            <a:ext cx="1923669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Qatar</a:t>
            </a:r>
            <a:endParaRPr lang="en-US" sz="900" dirty="0"/>
          </a:p>
        </p:txBody>
      </p:sp>
      <p:sp>
        <p:nvSpPr>
          <p:cNvPr id="44" name="Text 41"/>
          <p:cNvSpPr/>
          <p:nvPr/>
        </p:nvSpPr>
        <p:spPr>
          <a:xfrm>
            <a:off x="5562604" y="3305175"/>
            <a:ext cx="1923669" cy="2399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90"/>
              </a:lnSpc>
              <a:spcBef>
                <a:spcPts val="300"/>
              </a:spcBef>
              <a:spcAft>
                <a:spcPts val="150"/>
              </a:spcAft>
              <a:buNone/>
            </a:pPr>
            <a:r>
              <a:rPr lang="en-US" sz="1350" b="1" dirty="0">
                <a:solidFill>
                  <a:srgbClr val="A371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99 Mt</a:t>
            </a:r>
            <a:endParaRPr lang="en-US" sz="1350" dirty="0"/>
          </a:p>
        </p:txBody>
      </p:sp>
      <p:sp>
        <p:nvSpPr>
          <p:cNvPr id="45" name="Text 42"/>
          <p:cNvSpPr/>
          <p:nvPr/>
        </p:nvSpPr>
        <p:spPr>
          <a:xfrm>
            <a:off x="5562604" y="3564136"/>
            <a:ext cx="1923669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8.5% of GCC | 32.8 t/capita</a:t>
            </a:r>
            <a:endParaRPr lang="en-US" sz="750" dirty="0"/>
          </a:p>
        </p:txBody>
      </p:sp>
      <p:sp>
        <p:nvSpPr>
          <p:cNvPr id="46" name="Text 43"/>
          <p:cNvSpPr/>
          <p:nvPr/>
        </p:nvSpPr>
        <p:spPr>
          <a:xfrm>
            <a:off x="7117560" y="2983260"/>
            <a:ext cx="1647670" cy="838051"/>
          </a:xfrm>
          <a:prstGeom prst="roundRect">
            <a:avLst>
              <a:gd name="adj" fmla="val 6819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7" name="Shape 44"/>
          <p:cNvSpPr/>
          <p:nvPr/>
        </p:nvSpPr>
        <p:spPr>
          <a:xfrm>
            <a:off x="7149481" y="2988022"/>
            <a:ext cx="1617318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8" name="Shape 45"/>
          <p:cNvSpPr/>
          <p:nvPr/>
        </p:nvSpPr>
        <p:spPr>
          <a:xfrm>
            <a:off x="8758238" y="2983260"/>
            <a:ext cx="0" cy="83805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9" name="Shape 46"/>
          <p:cNvSpPr/>
          <p:nvPr/>
        </p:nvSpPr>
        <p:spPr>
          <a:xfrm>
            <a:off x="7149481" y="3816548"/>
            <a:ext cx="1617318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50" name="Shape 47"/>
          <p:cNvSpPr/>
          <p:nvPr/>
        </p:nvSpPr>
        <p:spPr>
          <a:xfrm>
            <a:off x="7103277" y="2983260"/>
            <a:ext cx="0" cy="838051"/>
          </a:xfrm>
          <a:prstGeom prst="line">
            <a:avLst/>
          </a:prstGeom>
          <a:noFill/>
          <a:ln w="28575">
            <a:solidFill>
              <a:srgbClr val="79C0FF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51" name="Text 48"/>
          <p:cNvSpPr/>
          <p:nvPr/>
        </p:nvSpPr>
        <p:spPr>
          <a:xfrm>
            <a:off x="7210428" y="3107085"/>
            <a:ext cx="1923669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Kuwait</a:t>
            </a:r>
            <a:endParaRPr lang="en-US" sz="900" dirty="0"/>
          </a:p>
        </p:txBody>
      </p:sp>
      <p:sp>
        <p:nvSpPr>
          <p:cNvPr id="52" name="Text 49"/>
          <p:cNvSpPr/>
          <p:nvPr/>
        </p:nvSpPr>
        <p:spPr>
          <a:xfrm>
            <a:off x="7210428" y="3305175"/>
            <a:ext cx="1923669" cy="2399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90"/>
              </a:lnSpc>
              <a:spcBef>
                <a:spcPts val="300"/>
              </a:spcBef>
              <a:spcAft>
                <a:spcPts val="150"/>
              </a:spcAft>
              <a:buNone/>
            </a:pPr>
            <a:r>
              <a:rPr lang="en-US" sz="1350" b="1" dirty="0">
                <a:solidFill>
                  <a:srgbClr val="79C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95 Mt</a:t>
            </a:r>
            <a:endParaRPr lang="en-US" sz="1350" dirty="0"/>
          </a:p>
        </p:txBody>
      </p:sp>
      <p:sp>
        <p:nvSpPr>
          <p:cNvPr id="53" name="Text 50"/>
          <p:cNvSpPr/>
          <p:nvPr/>
        </p:nvSpPr>
        <p:spPr>
          <a:xfrm>
            <a:off x="7210428" y="3564136"/>
            <a:ext cx="1923669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8.2% of GCC | 21.6 t/capita</a:t>
            </a:r>
            <a:endParaRPr lang="en-US" sz="750" dirty="0"/>
          </a:p>
        </p:txBody>
      </p:sp>
      <p:sp>
        <p:nvSpPr>
          <p:cNvPr id="54" name="Text 51"/>
          <p:cNvSpPr/>
          <p:nvPr/>
        </p:nvSpPr>
        <p:spPr>
          <a:xfrm>
            <a:off x="5322744" y="3897511"/>
            <a:ext cx="1663312" cy="838051"/>
          </a:xfrm>
          <a:prstGeom prst="roundRect">
            <a:avLst>
              <a:gd name="adj" fmla="val 6819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5" name="Shape 52"/>
          <p:cNvSpPr/>
          <p:nvPr/>
        </p:nvSpPr>
        <p:spPr>
          <a:xfrm>
            <a:off x="5347303" y="3902273"/>
            <a:ext cx="1617318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56" name="Shape 53"/>
          <p:cNvSpPr/>
          <p:nvPr/>
        </p:nvSpPr>
        <p:spPr>
          <a:xfrm>
            <a:off x="7008022" y="3897511"/>
            <a:ext cx="0" cy="83805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57" name="Shape 54"/>
          <p:cNvSpPr/>
          <p:nvPr/>
        </p:nvSpPr>
        <p:spPr>
          <a:xfrm>
            <a:off x="5304445" y="4730800"/>
            <a:ext cx="1617318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58" name="Shape 55"/>
          <p:cNvSpPr/>
          <p:nvPr/>
        </p:nvSpPr>
        <p:spPr>
          <a:xfrm>
            <a:off x="5311589" y="3892749"/>
            <a:ext cx="0" cy="838051"/>
          </a:xfrm>
          <a:prstGeom prst="line">
            <a:avLst/>
          </a:prstGeom>
          <a:noFill/>
          <a:ln w="28575">
            <a:solidFill>
              <a:srgbClr val="FFA657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59" name="Text 56"/>
          <p:cNvSpPr/>
          <p:nvPr/>
        </p:nvSpPr>
        <p:spPr>
          <a:xfrm>
            <a:off x="5562604" y="4021336"/>
            <a:ext cx="1923669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Oman</a:t>
            </a:r>
            <a:endParaRPr lang="en-US" sz="900" dirty="0"/>
          </a:p>
        </p:txBody>
      </p:sp>
      <p:sp>
        <p:nvSpPr>
          <p:cNvPr id="60" name="Text 57"/>
          <p:cNvSpPr/>
          <p:nvPr/>
        </p:nvSpPr>
        <p:spPr>
          <a:xfrm>
            <a:off x="5562604" y="4219426"/>
            <a:ext cx="1923669" cy="2399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90"/>
              </a:lnSpc>
              <a:spcBef>
                <a:spcPts val="300"/>
              </a:spcBef>
              <a:spcAft>
                <a:spcPts val="150"/>
              </a:spcAft>
              <a:buNone/>
            </a:pPr>
            <a:r>
              <a:rPr lang="en-US" sz="1350" b="1" dirty="0">
                <a:solidFill>
                  <a:srgbClr val="FFA65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64 Mt</a:t>
            </a:r>
            <a:endParaRPr lang="en-US" sz="1350" dirty="0"/>
          </a:p>
        </p:txBody>
      </p:sp>
      <p:sp>
        <p:nvSpPr>
          <p:cNvPr id="61" name="Text 58"/>
          <p:cNvSpPr/>
          <p:nvPr/>
        </p:nvSpPr>
        <p:spPr>
          <a:xfrm>
            <a:off x="5562604" y="4478387"/>
            <a:ext cx="1923669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5.5% of GCC | 12.4 t/capita</a:t>
            </a:r>
            <a:endParaRPr lang="en-US" sz="750" dirty="0"/>
          </a:p>
        </p:txBody>
      </p:sp>
      <p:sp>
        <p:nvSpPr>
          <p:cNvPr id="62" name="Text 59"/>
          <p:cNvSpPr/>
          <p:nvPr/>
        </p:nvSpPr>
        <p:spPr>
          <a:xfrm>
            <a:off x="7117560" y="3897511"/>
            <a:ext cx="1647670" cy="838051"/>
          </a:xfrm>
          <a:prstGeom prst="roundRect">
            <a:avLst>
              <a:gd name="adj" fmla="val 6819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3" name="Shape 60"/>
          <p:cNvSpPr/>
          <p:nvPr/>
        </p:nvSpPr>
        <p:spPr>
          <a:xfrm>
            <a:off x="7149481" y="3902273"/>
            <a:ext cx="1617318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64" name="Shape 61"/>
          <p:cNvSpPr/>
          <p:nvPr/>
        </p:nvSpPr>
        <p:spPr>
          <a:xfrm>
            <a:off x="8758238" y="3897511"/>
            <a:ext cx="0" cy="83805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65" name="Shape 62"/>
          <p:cNvSpPr/>
          <p:nvPr/>
        </p:nvSpPr>
        <p:spPr>
          <a:xfrm>
            <a:off x="7149481" y="4730800"/>
            <a:ext cx="1617318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66" name="Shape 63"/>
          <p:cNvSpPr/>
          <p:nvPr/>
        </p:nvSpPr>
        <p:spPr>
          <a:xfrm>
            <a:off x="7103277" y="3897511"/>
            <a:ext cx="0" cy="838051"/>
          </a:xfrm>
          <a:prstGeom prst="line">
            <a:avLst/>
          </a:prstGeom>
          <a:noFill/>
          <a:ln w="28575">
            <a:solidFill>
              <a:srgbClr val="FF7B72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67" name="Text 64"/>
          <p:cNvSpPr/>
          <p:nvPr/>
        </p:nvSpPr>
        <p:spPr>
          <a:xfrm>
            <a:off x="7210428" y="4021336"/>
            <a:ext cx="1923669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Bahrain</a:t>
            </a:r>
            <a:endParaRPr lang="en-US" sz="900" dirty="0"/>
          </a:p>
        </p:txBody>
      </p:sp>
      <p:sp>
        <p:nvSpPr>
          <p:cNvPr id="68" name="Text 65"/>
          <p:cNvSpPr/>
          <p:nvPr/>
        </p:nvSpPr>
        <p:spPr>
          <a:xfrm>
            <a:off x="7210428" y="4219426"/>
            <a:ext cx="1923669" cy="2399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90"/>
              </a:lnSpc>
              <a:spcBef>
                <a:spcPts val="300"/>
              </a:spcBef>
              <a:spcAft>
                <a:spcPts val="150"/>
              </a:spcAft>
              <a:buNone/>
            </a:pPr>
            <a:r>
              <a:rPr lang="en-US" sz="1350" b="1" dirty="0">
                <a:solidFill>
                  <a:srgbClr val="FF7B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38 Mt</a:t>
            </a:r>
            <a:endParaRPr lang="en-US" sz="1350" dirty="0"/>
          </a:p>
        </p:txBody>
      </p:sp>
      <p:sp>
        <p:nvSpPr>
          <p:cNvPr id="69" name="Text 66"/>
          <p:cNvSpPr/>
          <p:nvPr/>
        </p:nvSpPr>
        <p:spPr>
          <a:xfrm>
            <a:off x="7210428" y="4478387"/>
            <a:ext cx="1923669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3.3% of GCC | 23.1 t/capita</a:t>
            </a:r>
            <a:endParaRPr lang="en-US" sz="750" dirty="0"/>
          </a:p>
        </p:txBody>
      </p:sp>
      <p:sp>
        <p:nvSpPr>
          <p:cNvPr id="71" name="Text 4">
            <a:extLst>
              <a:ext uri="{FF2B5EF4-FFF2-40B4-BE49-F238E27FC236}">
                <a16:creationId xmlns:a16="http://schemas.microsoft.com/office/drawing/2014/main" id="{A6A03D06-11AD-B71B-829D-0D0B36402F27}"/>
              </a:ext>
            </a:extLst>
          </p:cNvPr>
          <p:cNvSpPr/>
          <p:nvPr/>
        </p:nvSpPr>
        <p:spPr>
          <a:xfrm>
            <a:off x="584644" y="1358514"/>
            <a:ext cx="3517011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900"/>
              </a:spcAft>
              <a:buNone/>
            </a:pPr>
            <a:r>
              <a:rPr lang="en-US" sz="825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GEOGRAPHIC COVERAGE</a:t>
            </a:r>
            <a:endParaRPr lang="en-US" sz="825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F01D4CE-93D2-DB72-7262-3F460AD16A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999" y="1583234"/>
            <a:ext cx="4846491" cy="314756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61B2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9144000" cy="822960"/>
          </a:xfrm>
          <a:prstGeom prst="rect">
            <a:avLst/>
          </a:prstGeom>
          <a:solidFill>
            <a:srgbClr val="0D111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274320" y="228600"/>
            <a:ext cx="137160" cy="36576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4864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E6EDF3"/>
                </a:solidFill>
              </a:defRPr>
            </a:pPr>
            <a:r>
              <a:rPr dirty="0"/>
              <a:t>GCC Emissions Distribution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685800"/>
            <a:ext cx="1371600" cy="4572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 descr="fig_gcc_emission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060" y="822960"/>
            <a:ext cx="4564294" cy="402783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D11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rasterized-gradient-f99fae3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1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90500" y="228600"/>
            <a:ext cx="342900" cy="342900"/>
          </a:xfrm>
          <a:prstGeom prst="roundRect">
            <a:avLst>
              <a:gd name="adj" fmla="val 16667"/>
            </a:avLst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647700" y="247650"/>
            <a:ext cx="2703134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E6EDF3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Data Sources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647700" y="685800"/>
            <a:ext cx="952500" cy="28575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412546" y="960012"/>
            <a:ext cx="38100" cy="190500"/>
          </a:xfrm>
          <a:prstGeom prst="roundRect">
            <a:avLst>
              <a:gd name="adj" fmla="val 50000"/>
            </a:avLst>
          </a:prstGeom>
          <a:solidFill>
            <a:srgbClr val="79C0FF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545896" y="968644"/>
            <a:ext cx="1468862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b="1" dirty="0">
                <a:solidFill>
                  <a:srgbClr val="79C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SOCIOECONOMIC DATA</a:t>
            </a:r>
            <a:endParaRPr lang="en-US" sz="975" dirty="0"/>
          </a:p>
        </p:txBody>
      </p:sp>
      <p:sp>
        <p:nvSpPr>
          <p:cNvPr id="8" name="Text 5"/>
          <p:cNvSpPr/>
          <p:nvPr/>
        </p:nvSpPr>
        <p:spPr>
          <a:xfrm>
            <a:off x="412546" y="1306633"/>
            <a:ext cx="4023271" cy="864840"/>
          </a:xfrm>
          <a:prstGeom prst="roundRect">
            <a:avLst>
              <a:gd name="adj" fmla="val 8811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" name="Text 6"/>
          <p:cNvSpPr/>
          <p:nvPr/>
        </p:nvSpPr>
        <p:spPr>
          <a:xfrm>
            <a:off x="555421" y="1449508"/>
            <a:ext cx="989008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Our World in Data</a:t>
            </a:r>
            <a:endParaRPr lang="en-US" sz="900" dirty="0"/>
          </a:p>
        </p:txBody>
      </p:sp>
      <p:sp>
        <p:nvSpPr>
          <p:cNvPr id="10" name="Text 7"/>
          <p:cNvSpPr/>
          <p:nvPr/>
        </p:nvSpPr>
        <p:spPr>
          <a:xfrm>
            <a:off x="555421" y="1704749"/>
            <a:ext cx="1876913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CO₂ Emissions</a:t>
            </a:r>
            <a:endParaRPr lang="en-US" sz="750" dirty="0"/>
          </a:p>
        </p:txBody>
      </p:sp>
      <p:sp>
        <p:nvSpPr>
          <p:cNvPr id="11" name="Text 8"/>
          <p:cNvSpPr/>
          <p:nvPr/>
        </p:nvSpPr>
        <p:spPr>
          <a:xfrm>
            <a:off x="2452682" y="1704749"/>
            <a:ext cx="187706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Per Capita Emissions</a:t>
            </a:r>
            <a:endParaRPr lang="en-US" sz="750" dirty="0"/>
          </a:p>
        </p:txBody>
      </p:sp>
      <p:sp>
        <p:nvSpPr>
          <p:cNvPr id="12" name="Text 9"/>
          <p:cNvSpPr/>
          <p:nvPr/>
        </p:nvSpPr>
        <p:spPr>
          <a:xfrm>
            <a:off x="555421" y="1895249"/>
            <a:ext cx="1876913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Energy Consumption</a:t>
            </a:r>
            <a:endParaRPr lang="en-US" sz="750" dirty="0"/>
          </a:p>
        </p:txBody>
      </p:sp>
      <p:sp>
        <p:nvSpPr>
          <p:cNvPr id="13" name="Text 10"/>
          <p:cNvSpPr/>
          <p:nvPr/>
        </p:nvSpPr>
        <p:spPr>
          <a:xfrm>
            <a:off x="2452682" y="1895249"/>
            <a:ext cx="187706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Primary Energy Mix</a:t>
            </a:r>
            <a:endParaRPr lang="en-US" sz="750" dirty="0"/>
          </a:p>
        </p:txBody>
      </p:sp>
      <p:sp>
        <p:nvSpPr>
          <p:cNvPr id="14" name="Text 11"/>
          <p:cNvSpPr/>
          <p:nvPr/>
        </p:nvSpPr>
        <p:spPr>
          <a:xfrm>
            <a:off x="412546" y="2285774"/>
            <a:ext cx="4023271" cy="864840"/>
          </a:xfrm>
          <a:prstGeom prst="roundRect">
            <a:avLst>
              <a:gd name="adj" fmla="val 8811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5" name="Text 12"/>
          <p:cNvSpPr/>
          <p:nvPr/>
        </p:nvSpPr>
        <p:spPr>
          <a:xfrm>
            <a:off x="555421" y="2428649"/>
            <a:ext cx="868019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World Bank API</a:t>
            </a:r>
            <a:endParaRPr lang="en-US" sz="900" dirty="0"/>
          </a:p>
        </p:txBody>
      </p:sp>
      <p:sp>
        <p:nvSpPr>
          <p:cNvPr id="16" name="Text 13"/>
          <p:cNvSpPr/>
          <p:nvPr/>
        </p:nvSpPr>
        <p:spPr>
          <a:xfrm>
            <a:off x="555421" y="2683889"/>
            <a:ext cx="1876913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GDP (current USD)</a:t>
            </a:r>
            <a:endParaRPr lang="en-US" sz="750" dirty="0"/>
          </a:p>
        </p:txBody>
      </p:sp>
      <p:sp>
        <p:nvSpPr>
          <p:cNvPr id="17" name="Text 14"/>
          <p:cNvSpPr/>
          <p:nvPr/>
        </p:nvSpPr>
        <p:spPr>
          <a:xfrm>
            <a:off x="2452682" y="2683889"/>
            <a:ext cx="187706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Population</a:t>
            </a:r>
            <a:endParaRPr lang="en-US" sz="750" dirty="0"/>
          </a:p>
        </p:txBody>
      </p:sp>
      <p:sp>
        <p:nvSpPr>
          <p:cNvPr id="18" name="Text 15"/>
          <p:cNvSpPr/>
          <p:nvPr/>
        </p:nvSpPr>
        <p:spPr>
          <a:xfrm>
            <a:off x="555421" y="2874389"/>
            <a:ext cx="1876913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Urban Population %</a:t>
            </a:r>
            <a:endParaRPr lang="en-US" sz="750" dirty="0"/>
          </a:p>
        </p:txBody>
      </p:sp>
      <p:sp>
        <p:nvSpPr>
          <p:cNvPr id="19" name="Text 16"/>
          <p:cNvSpPr/>
          <p:nvPr/>
        </p:nvSpPr>
        <p:spPr>
          <a:xfrm>
            <a:off x="2452682" y="2874389"/>
            <a:ext cx="187706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Industry Value Added</a:t>
            </a:r>
            <a:endParaRPr lang="en-US" sz="750" dirty="0"/>
          </a:p>
        </p:txBody>
      </p:sp>
      <p:sp>
        <p:nvSpPr>
          <p:cNvPr id="20" name="Text 17"/>
          <p:cNvSpPr/>
          <p:nvPr/>
        </p:nvSpPr>
        <p:spPr>
          <a:xfrm>
            <a:off x="412546" y="3264913"/>
            <a:ext cx="4023271" cy="1736577"/>
          </a:xfrm>
          <a:prstGeom prst="roundRect">
            <a:avLst>
              <a:gd name="adj" fmla="val 11429"/>
            </a:avLst>
          </a:prstGeom>
          <a:solidFill>
            <a:srgbClr val="00D9A0">
              <a:alpha val="8000"/>
            </a:srgbClr>
          </a:solidFill>
          <a:ln w="9525">
            <a:solidFill>
              <a:srgbClr val="00D9A0"/>
            </a:solidFill>
          </a:ln>
        </p:spPr>
        <p:txBody>
          <a:bodyPr wrap="square" rtlCol="0" anchor="ctr"/>
          <a:lstStyle/>
          <a:p>
            <a:endParaRPr lang="en-US" sz="800" b="1" dirty="0">
              <a:solidFill>
                <a:srgbClr val="E6EDF3"/>
              </a:solidFill>
              <a:latin typeface="Arial" pitchFamily="34" charset="0"/>
              <a:cs typeface="Arial" pitchFamily="34" charset="-120"/>
            </a:endParaRPr>
          </a:p>
          <a:p>
            <a:endParaRPr lang="en-US" sz="800" b="1" dirty="0">
              <a:solidFill>
                <a:srgbClr val="E6EDF3"/>
              </a:solidFill>
              <a:latin typeface="Arial" pitchFamily="34" charset="0"/>
              <a:cs typeface="Arial" pitchFamily="34" charset="-120"/>
            </a:endParaRPr>
          </a:p>
          <a:p>
            <a:endParaRPr lang="en-US" sz="800" b="1" dirty="0">
              <a:solidFill>
                <a:srgbClr val="E6EDF3"/>
              </a:solidFill>
              <a:latin typeface="Arial" pitchFamily="34" charset="0"/>
              <a:cs typeface="Arial" pitchFamily="34" charset="-120"/>
            </a:endParaRPr>
          </a:p>
          <a:p>
            <a:endParaRPr lang="en-US" sz="800" b="1" dirty="0">
              <a:solidFill>
                <a:srgbClr val="E6EDF3"/>
              </a:solidFill>
              <a:latin typeface="Arial" pitchFamily="34" charset="0"/>
              <a:cs typeface="Arial" pitchFamily="34" charset="-120"/>
            </a:endParaRPr>
          </a:p>
          <a:p>
            <a:r>
              <a:rPr lang="en-US" sz="800" b="1" dirty="0">
                <a:solidFill>
                  <a:srgbClr val="E6EDF3"/>
                </a:solidFill>
                <a:latin typeface="Arial" pitchFamily="34" charset="0"/>
                <a:cs typeface="Arial" pitchFamily="34" charset="-120"/>
              </a:rPr>
              <a:t>Final panel used in this thesis: 144 country–year observations (6 GCC countries × 24 years, 2000–2023), combining OWID / World Bank socioeconomic indicators with satellite features from MODIS (LST, NDVI), VIIRS night lights, MERRA-2 AOD, and Sentinel-5P NO₂</a:t>
            </a:r>
            <a:r>
              <a:rPr lang="en-US" sz="700" dirty="0"/>
              <a:t>.</a:t>
            </a:r>
          </a:p>
        </p:txBody>
      </p:sp>
      <p:sp>
        <p:nvSpPr>
          <p:cNvPr id="21" name="Text 18"/>
          <p:cNvSpPr/>
          <p:nvPr/>
        </p:nvSpPr>
        <p:spPr>
          <a:xfrm>
            <a:off x="536371" y="3388739"/>
            <a:ext cx="853294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50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100%</a:t>
            </a:r>
            <a:endParaRPr lang="en-US" sz="1500" dirty="0"/>
          </a:p>
        </p:txBody>
      </p:sp>
      <p:sp>
        <p:nvSpPr>
          <p:cNvPr id="22" name="Text 19"/>
          <p:cNvSpPr/>
          <p:nvPr/>
        </p:nvSpPr>
        <p:spPr>
          <a:xfrm>
            <a:off x="536371" y="3674489"/>
            <a:ext cx="853294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spcBef>
                <a:spcPts val="150"/>
              </a:spcBef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Data Completeness</a:t>
            </a:r>
            <a:endParaRPr lang="en-US" sz="750" dirty="0"/>
          </a:p>
        </p:txBody>
      </p:sp>
      <p:sp>
        <p:nvSpPr>
          <p:cNvPr id="23" name="Text 20"/>
          <p:cNvSpPr/>
          <p:nvPr/>
        </p:nvSpPr>
        <p:spPr>
          <a:xfrm>
            <a:off x="3694450" y="3388739"/>
            <a:ext cx="617541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100"/>
              </a:lnSpc>
              <a:buNone/>
            </a:pPr>
            <a:r>
              <a:rPr lang="en-US" sz="15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144</a:t>
            </a:r>
            <a:endParaRPr lang="en-US" sz="1500" dirty="0"/>
          </a:p>
        </p:txBody>
      </p:sp>
      <p:sp>
        <p:nvSpPr>
          <p:cNvPr id="24" name="Text 21"/>
          <p:cNvSpPr/>
          <p:nvPr/>
        </p:nvSpPr>
        <p:spPr>
          <a:xfrm>
            <a:off x="3694450" y="3674489"/>
            <a:ext cx="617541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050"/>
              </a:lnSpc>
              <a:spcBef>
                <a:spcPts val="150"/>
              </a:spcBef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Country-Years</a:t>
            </a:r>
            <a:endParaRPr lang="en-US" sz="750" dirty="0"/>
          </a:p>
        </p:txBody>
      </p:sp>
      <p:sp>
        <p:nvSpPr>
          <p:cNvPr id="25" name="Text 22"/>
          <p:cNvSpPr/>
          <p:nvPr/>
        </p:nvSpPr>
        <p:spPr>
          <a:xfrm>
            <a:off x="4594771" y="963733"/>
            <a:ext cx="38100" cy="190500"/>
          </a:xfrm>
          <a:prstGeom prst="roundRect">
            <a:avLst>
              <a:gd name="adj" fmla="val 50000"/>
            </a:avLst>
          </a:prstGeom>
          <a:solidFill>
            <a:srgbClr val="F0B429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6" name="Text 23"/>
          <p:cNvSpPr/>
          <p:nvPr/>
        </p:nvSpPr>
        <p:spPr>
          <a:xfrm>
            <a:off x="4728121" y="972365"/>
            <a:ext cx="2408989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SATELLITE DATA (Google Earth Engine)</a:t>
            </a:r>
            <a:endParaRPr lang="en-US" sz="975" dirty="0"/>
          </a:p>
        </p:txBody>
      </p:sp>
      <p:sp>
        <p:nvSpPr>
          <p:cNvPr id="27" name="Text 24"/>
          <p:cNvSpPr/>
          <p:nvPr/>
        </p:nvSpPr>
        <p:spPr>
          <a:xfrm>
            <a:off x="4594771" y="1306633"/>
            <a:ext cx="4168229" cy="859646"/>
          </a:xfrm>
          <a:prstGeom prst="roundRect">
            <a:avLst>
              <a:gd name="adj" fmla="val 11628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8" name="Text 25"/>
          <p:cNvSpPr/>
          <p:nvPr/>
        </p:nvSpPr>
        <p:spPr>
          <a:xfrm>
            <a:off x="4737646" y="1449508"/>
            <a:ext cx="1883137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MODIS Land Surface Temperature</a:t>
            </a:r>
            <a:endParaRPr lang="en-US" sz="900" dirty="0"/>
          </a:p>
        </p:txBody>
      </p:sp>
      <p:sp>
        <p:nvSpPr>
          <p:cNvPr id="29" name="Text 26"/>
          <p:cNvSpPr/>
          <p:nvPr/>
        </p:nvSpPr>
        <p:spPr>
          <a:xfrm>
            <a:off x="4737646" y="1685698"/>
            <a:ext cx="3960129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MOD11A2 | 8-day composites | Day/Night LST | Emissivity</a:t>
            </a:r>
            <a:endParaRPr lang="en-US" sz="750" dirty="0"/>
          </a:p>
        </p:txBody>
      </p:sp>
      <p:sp>
        <p:nvSpPr>
          <p:cNvPr id="30" name="Text 27"/>
          <p:cNvSpPr/>
          <p:nvPr/>
        </p:nvSpPr>
        <p:spPr>
          <a:xfrm>
            <a:off x="4603055" y="2280579"/>
            <a:ext cx="4168229" cy="870036"/>
          </a:xfrm>
          <a:prstGeom prst="roundRect">
            <a:avLst>
              <a:gd name="adj" fmla="val 11628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1" name="Text 28"/>
          <p:cNvSpPr/>
          <p:nvPr/>
        </p:nvSpPr>
        <p:spPr>
          <a:xfrm>
            <a:off x="4737646" y="2461553"/>
            <a:ext cx="1341043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MODIS Vegetation Index</a:t>
            </a:r>
            <a:endParaRPr lang="en-US" sz="900" dirty="0"/>
          </a:p>
        </p:txBody>
      </p:sp>
      <p:sp>
        <p:nvSpPr>
          <p:cNvPr id="32" name="Text 29"/>
          <p:cNvSpPr/>
          <p:nvPr/>
        </p:nvSpPr>
        <p:spPr>
          <a:xfrm>
            <a:off x="4737646" y="2697744"/>
            <a:ext cx="3960129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MOD13A2 | 16-day composites | NDVI | EVI</a:t>
            </a:r>
            <a:endParaRPr lang="en-US" sz="750" dirty="0"/>
          </a:p>
        </p:txBody>
      </p:sp>
      <p:sp>
        <p:nvSpPr>
          <p:cNvPr id="33" name="Text 30"/>
          <p:cNvSpPr/>
          <p:nvPr/>
        </p:nvSpPr>
        <p:spPr>
          <a:xfrm>
            <a:off x="4572000" y="3275304"/>
            <a:ext cx="4168229" cy="841458"/>
          </a:xfrm>
          <a:prstGeom prst="roundRect">
            <a:avLst>
              <a:gd name="adj" fmla="val 11628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4" name="Text 31"/>
          <p:cNvSpPr/>
          <p:nvPr/>
        </p:nvSpPr>
        <p:spPr>
          <a:xfrm>
            <a:off x="4737646" y="3445892"/>
            <a:ext cx="1256639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VIIRS Nighttime Lights</a:t>
            </a:r>
            <a:endParaRPr lang="en-US" sz="900" dirty="0"/>
          </a:p>
        </p:txBody>
      </p:sp>
      <p:sp>
        <p:nvSpPr>
          <p:cNvPr id="35" name="Text 32"/>
          <p:cNvSpPr/>
          <p:nvPr/>
        </p:nvSpPr>
        <p:spPr>
          <a:xfrm>
            <a:off x="4737646" y="3682082"/>
            <a:ext cx="3960129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VIIRS DNB Monthly | Annual composites | Radiance | Lit Area</a:t>
            </a:r>
            <a:endParaRPr lang="en-US" sz="750" dirty="0"/>
          </a:p>
        </p:txBody>
      </p:sp>
      <p:sp>
        <p:nvSpPr>
          <p:cNvPr id="36" name="Text 33"/>
          <p:cNvSpPr/>
          <p:nvPr/>
        </p:nvSpPr>
        <p:spPr>
          <a:xfrm>
            <a:off x="4572000" y="4241451"/>
            <a:ext cx="4168229" cy="760039"/>
          </a:xfrm>
          <a:prstGeom prst="roundRect">
            <a:avLst>
              <a:gd name="adj" fmla="val 11628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7" name="Text 34"/>
          <p:cNvSpPr/>
          <p:nvPr/>
        </p:nvSpPr>
        <p:spPr>
          <a:xfrm>
            <a:off x="4737646" y="4381736"/>
            <a:ext cx="1209276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Sentinel-5P TROPOMI</a:t>
            </a:r>
            <a:endParaRPr lang="en-US" sz="900" dirty="0"/>
          </a:p>
        </p:txBody>
      </p:sp>
      <p:sp>
        <p:nvSpPr>
          <p:cNvPr id="38" name="Text 35"/>
          <p:cNvSpPr/>
          <p:nvPr/>
        </p:nvSpPr>
        <p:spPr>
          <a:xfrm>
            <a:off x="4737646" y="4617926"/>
            <a:ext cx="3960129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NO₂ Column Density |  (2018+)</a:t>
            </a:r>
            <a:endParaRPr lang="en-US" sz="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61B2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9144000" cy="822960"/>
          </a:xfrm>
          <a:prstGeom prst="rect">
            <a:avLst/>
          </a:prstGeom>
          <a:solidFill>
            <a:srgbClr val="0D111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274320" y="228600"/>
            <a:ext cx="137160" cy="36576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4864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E6EDF3"/>
                </a:solidFill>
              </a:defRPr>
            </a:pPr>
            <a:r>
              <a:t>Satellite Data Sources &amp; Pipeline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685800"/>
            <a:ext cx="1371600" cy="4572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 descr="fig_satellite_pipe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859837"/>
            <a:ext cx="7315200" cy="428366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61B2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9144000" cy="822960"/>
          </a:xfrm>
          <a:prstGeom prst="rect">
            <a:avLst/>
          </a:prstGeom>
          <a:solidFill>
            <a:srgbClr val="0D111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274320" y="228600"/>
            <a:ext cx="137160" cy="36576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4864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E6EDF3"/>
                </a:solidFill>
              </a:defRPr>
            </a:pPr>
            <a:r>
              <a:t>Feature Correlation Analysis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685800"/>
            <a:ext cx="1371600" cy="4572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 descr="fig_correlation_matri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718" y="822960"/>
            <a:ext cx="4953630" cy="427408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D11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rasterized-gradient-b8b33b5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1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90500" y="228600"/>
            <a:ext cx="342900" cy="342900"/>
          </a:xfrm>
          <a:prstGeom prst="roundRect">
            <a:avLst>
              <a:gd name="adj" fmla="val 16667"/>
            </a:avLst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647699" y="247650"/>
            <a:ext cx="405998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E6EDF3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Research Framework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647700" y="685800"/>
            <a:ext cx="952500" cy="28575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381000" y="1057275"/>
            <a:ext cx="1554510" cy="1169491"/>
          </a:xfrm>
          <a:prstGeom prst="roundRect">
            <a:avLst>
              <a:gd name="adj" fmla="val 6516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Shape 4"/>
          <p:cNvSpPr/>
          <p:nvPr/>
        </p:nvSpPr>
        <p:spPr>
          <a:xfrm>
            <a:off x="381000" y="1071563"/>
            <a:ext cx="1554510" cy="0"/>
          </a:xfrm>
          <a:prstGeom prst="line">
            <a:avLst/>
          </a:prstGeom>
          <a:noFill/>
          <a:ln w="28575">
            <a:solidFill>
              <a:srgbClr val="79C0FF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8" name="Shape 5"/>
          <p:cNvSpPr/>
          <p:nvPr/>
        </p:nvSpPr>
        <p:spPr>
          <a:xfrm>
            <a:off x="1930747" y="1057275"/>
            <a:ext cx="0" cy="116949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9" name="Shape 6"/>
          <p:cNvSpPr/>
          <p:nvPr/>
        </p:nvSpPr>
        <p:spPr>
          <a:xfrm>
            <a:off x="381000" y="2222004"/>
            <a:ext cx="155451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10" name="Shape 7"/>
          <p:cNvSpPr/>
          <p:nvPr/>
        </p:nvSpPr>
        <p:spPr>
          <a:xfrm>
            <a:off x="385763" y="1057275"/>
            <a:ext cx="0" cy="116949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11" name="Text 8"/>
          <p:cNvSpPr/>
          <p:nvPr/>
        </p:nvSpPr>
        <p:spPr>
          <a:xfrm>
            <a:off x="523875" y="1251496"/>
            <a:ext cx="225326" cy="228600"/>
          </a:xfrm>
          <a:prstGeom prst="roundRect">
            <a:avLst>
              <a:gd name="adj" fmla="val 16909"/>
            </a:avLst>
          </a:prstGeom>
          <a:solidFill>
            <a:srgbClr val="79C0FF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9"/>
          <p:cNvSpPr/>
          <p:nvPr/>
        </p:nvSpPr>
        <p:spPr>
          <a:xfrm>
            <a:off x="825401" y="1219200"/>
            <a:ext cx="986579" cy="2931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b="1" dirty="0">
                <a:solidFill>
                  <a:srgbClr val="79C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DATA COLLECTION</a:t>
            </a:r>
            <a:endParaRPr lang="en-US" sz="825" dirty="0"/>
          </a:p>
        </p:txBody>
      </p:sp>
      <p:sp>
        <p:nvSpPr>
          <p:cNvPr id="13" name="Text 10"/>
          <p:cNvSpPr/>
          <p:nvPr/>
        </p:nvSpPr>
        <p:spPr>
          <a:xfrm>
            <a:off x="523875" y="1607641"/>
            <a:ext cx="129413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Our World in Data</a:t>
            </a:r>
            <a:endParaRPr lang="en-US" sz="750" dirty="0"/>
          </a:p>
        </p:txBody>
      </p:sp>
      <p:sp>
        <p:nvSpPr>
          <p:cNvPr id="14" name="Text 11"/>
          <p:cNvSpPr/>
          <p:nvPr/>
        </p:nvSpPr>
        <p:spPr>
          <a:xfrm>
            <a:off x="523875" y="1779091"/>
            <a:ext cx="129413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World Bank API</a:t>
            </a:r>
            <a:endParaRPr lang="en-US" sz="750" dirty="0"/>
          </a:p>
        </p:txBody>
      </p:sp>
      <p:sp>
        <p:nvSpPr>
          <p:cNvPr id="15" name="Text 12"/>
          <p:cNvSpPr/>
          <p:nvPr/>
        </p:nvSpPr>
        <p:spPr>
          <a:xfrm>
            <a:off x="523875" y="1950541"/>
            <a:ext cx="129413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Google Earth Engine</a:t>
            </a:r>
            <a:endParaRPr lang="en-US" sz="750" dirty="0"/>
          </a:p>
        </p:txBody>
      </p:sp>
      <p:sp>
        <p:nvSpPr>
          <p:cNvPr id="16" name="Text 13"/>
          <p:cNvSpPr/>
          <p:nvPr/>
        </p:nvSpPr>
        <p:spPr>
          <a:xfrm>
            <a:off x="2087910" y="1057275"/>
            <a:ext cx="1554510" cy="1169491"/>
          </a:xfrm>
          <a:prstGeom prst="roundRect">
            <a:avLst>
              <a:gd name="adj" fmla="val 6516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7" name="Shape 14"/>
          <p:cNvSpPr/>
          <p:nvPr/>
        </p:nvSpPr>
        <p:spPr>
          <a:xfrm>
            <a:off x="2087910" y="1071563"/>
            <a:ext cx="1554510" cy="0"/>
          </a:xfrm>
          <a:prstGeom prst="line">
            <a:avLst/>
          </a:prstGeom>
          <a:noFill/>
          <a:ln w="28575">
            <a:solidFill>
              <a:srgbClr val="A371F7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18" name="Shape 15"/>
          <p:cNvSpPr/>
          <p:nvPr/>
        </p:nvSpPr>
        <p:spPr>
          <a:xfrm>
            <a:off x="3637657" y="1057275"/>
            <a:ext cx="0" cy="116949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19" name="Shape 16"/>
          <p:cNvSpPr/>
          <p:nvPr/>
        </p:nvSpPr>
        <p:spPr>
          <a:xfrm>
            <a:off x="2087910" y="2222004"/>
            <a:ext cx="155451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0" name="Shape 17"/>
          <p:cNvSpPr/>
          <p:nvPr/>
        </p:nvSpPr>
        <p:spPr>
          <a:xfrm>
            <a:off x="2092672" y="1057275"/>
            <a:ext cx="0" cy="116949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1" name="Text 18"/>
          <p:cNvSpPr/>
          <p:nvPr/>
        </p:nvSpPr>
        <p:spPr>
          <a:xfrm>
            <a:off x="2230785" y="1219200"/>
            <a:ext cx="228600" cy="228600"/>
          </a:xfrm>
          <a:prstGeom prst="roundRect">
            <a:avLst>
              <a:gd name="adj" fmla="val 16667"/>
            </a:avLst>
          </a:prstGeom>
          <a:solidFill>
            <a:srgbClr val="A371F7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2" name="Text 19"/>
          <p:cNvSpPr/>
          <p:nvPr/>
        </p:nvSpPr>
        <p:spPr>
          <a:xfrm>
            <a:off x="2535585" y="1260128"/>
            <a:ext cx="932384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b="1" dirty="0">
                <a:solidFill>
                  <a:srgbClr val="A371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PREPROCESSING</a:t>
            </a:r>
            <a:endParaRPr lang="en-US" sz="825" dirty="0"/>
          </a:p>
        </p:txBody>
      </p:sp>
      <p:sp>
        <p:nvSpPr>
          <p:cNvPr id="23" name="Text 20"/>
          <p:cNvSpPr/>
          <p:nvPr/>
        </p:nvSpPr>
        <p:spPr>
          <a:xfrm>
            <a:off x="2230785" y="1543050"/>
            <a:ext cx="129413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Missing data handling</a:t>
            </a:r>
            <a:endParaRPr lang="en-US" sz="750" dirty="0"/>
          </a:p>
        </p:txBody>
      </p:sp>
      <p:sp>
        <p:nvSpPr>
          <p:cNvPr id="24" name="Text 21"/>
          <p:cNvSpPr/>
          <p:nvPr/>
        </p:nvSpPr>
        <p:spPr>
          <a:xfrm>
            <a:off x="2230785" y="1714500"/>
            <a:ext cx="129413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Temporal alignment</a:t>
            </a:r>
            <a:endParaRPr lang="en-US" sz="750" dirty="0"/>
          </a:p>
        </p:txBody>
      </p:sp>
      <p:sp>
        <p:nvSpPr>
          <p:cNvPr id="25" name="Text 22"/>
          <p:cNvSpPr/>
          <p:nvPr/>
        </p:nvSpPr>
        <p:spPr>
          <a:xfrm>
            <a:off x="2230785" y="1885950"/>
            <a:ext cx="129413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Feature scaling</a:t>
            </a:r>
            <a:endParaRPr lang="en-US" sz="750" dirty="0"/>
          </a:p>
        </p:txBody>
      </p:sp>
      <p:sp>
        <p:nvSpPr>
          <p:cNvPr id="26" name="Text 23"/>
          <p:cNvSpPr/>
          <p:nvPr/>
        </p:nvSpPr>
        <p:spPr>
          <a:xfrm>
            <a:off x="3794820" y="1057275"/>
            <a:ext cx="1554510" cy="1169491"/>
          </a:xfrm>
          <a:prstGeom prst="roundRect">
            <a:avLst>
              <a:gd name="adj" fmla="val 6516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7" name="Shape 24"/>
          <p:cNvSpPr/>
          <p:nvPr/>
        </p:nvSpPr>
        <p:spPr>
          <a:xfrm>
            <a:off x="3794820" y="1071563"/>
            <a:ext cx="1554510" cy="0"/>
          </a:xfrm>
          <a:prstGeom prst="line">
            <a:avLst/>
          </a:prstGeom>
          <a:noFill/>
          <a:ln w="28575">
            <a:solidFill>
              <a:srgbClr val="F0B429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8" name="Shape 25"/>
          <p:cNvSpPr/>
          <p:nvPr/>
        </p:nvSpPr>
        <p:spPr>
          <a:xfrm>
            <a:off x="5344567" y="1057275"/>
            <a:ext cx="0" cy="116949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9" name="Shape 26"/>
          <p:cNvSpPr/>
          <p:nvPr/>
        </p:nvSpPr>
        <p:spPr>
          <a:xfrm>
            <a:off x="3794820" y="2222004"/>
            <a:ext cx="155451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30" name="Shape 27"/>
          <p:cNvSpPr/>
          <p:nvPr/>
        </p:nvSpPr>
        <p:spPr>
          <a:xfrm>
            <a:off x="3799582" y="1057275"/>
            <a:ext cx="0" cy="116949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31" name="Text 28"/>
          <p:cNvSpPr/>
          <p:nvPr/>
        </p:nvSpPr>
        <p:spPr>
          <a:xfrm>
            <a:off x="3937695" y="1219200"/>
            <a:ext cx="228600" cy="228600"/>
          </a:xfrm>
          <a:prstGeom prst="roundRect">
            <a:avLst>
              <a:gd name="adj" fmla="val 16667"/>
            </a:avLst>
          </a:prstGeom>
          <a:solidFill>
            <a:srgbClr val="F0B429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2" name="Text 29"/>
          <p:cNvSpPr/>
          <p:nvPr/>
        </p:nvSpPr>
        <p:spPr>
          <a:xfrm>
            <a:off x="4242495" y="1260128"/>
            <a:ext cx="787715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FEATURE ENG.</a:t>
            </a:r>
            <a:endParaRPr lang="en-US" sz="825" dirty="0"/>
          </a:p>
        </p:txBody>
      </p:sp>
      <p:sp>
        <p:nvSpPr>
          <p:cNvPr id="33" name="Text 30"/>
          <p:cNvSpPr/>
          <p:nvPr/>
        </p:nvSpPr>
        <p:spPr>
          <a:xfrm>
            <a:off x="3937695" y="1543050"/>
            <a:ext cx="129413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Feature engineering</a:t>
            </a:r>
            <a:endParaRPr lang="en-US" sz="750" dirty="0"/>
          </a:p>
        </p:txBody>
      </p:sp>
      <p:sp>
        <p:nvSpPr>
          <p:cNvPr id="34" name="Text 31"/>
          <p:cNvSpPr/>
          <p:nvPr/>
        </p:nvSpPr>
        <p:spPr>
          <a:xfrm>
            <a:off x="3937695" y="1714500"/>
            <a:ext cx="129413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050"/>
              </a:lnSpc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cs typeface="Arial" pitchFamily="34" charset="-120"/>
              </a:rPr>
              <a:t>seasonal</a:t>
            </a:r>
            <a:r>
              <a:rPr lang="en-US" sz="800" dirty="0"/>
              <a:t> </a:t>
            </a:r>
            <a:r>
              <a:rPr lang="en-US" sz="750" dirty="0">
                <a:solidFill>
                  <a:srgbClr val="8B949E"/>
                </a:solidFill>
                <a:latin typeface="Arial" pitchFamily="34" charset="0"/>
                <a:cs typeface="Arial" pitchFamily="34" charset="-120"/>
              </a:rPr>
              <a:t>aggregation </a:t>
            </a:r>
          </a:p>
          <a:p>
            <a:pPr>
              <a:lnSpc>
                <a:spcPts val="1050"/>
              </a:lnSpc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cs typeface="Arial" pitchFamily="34" charset="-120"/>
              </a:rPr>
              <a:t>derived features</a:t>
            </a:r>
          </a:p>
        </p:txBody>
      </p:sp>
      <p:sp>
        <p:nvSpPr>
          <p:cNvPr id="36" name="Text 33"/>
          <p:cNvSpPr/>
          <p:nvPr/>
        </p:nvSpPr>
        <p:spPr>
          <a:xfrm>
            <a:off x="5501729" y="1057275"/>
            <a:ext cx="1554510" cy="1169491"/>
          </a:xfrm>
          <a:prstGeom prst="roundRect">
            <a:avLst>
              <a:gd name="adj" fmla="val 6516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7" name="Shape 34"/>
          <p:cNvSpPr/>
          <p:nvPr/>
        </p:nvSpPr>
        <p:spPr>
          <a:xfrm>
            <a:off x="5501729" y="1071563"/>
            <a:ext cx="1554510" cy="0"/>
          </a:xfrm>
          <a:prstGeom prst="line">
            <a:avLst/>
          </a:prstGeom>
          <a:noFill/>
          <a:ln w="28575">
            <a:solidFill>
              <a:srgbClr val="00D9A0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38" name="Shape 35"/>
          <p:cNvSpPr/>
          <p:nvPr/>
        </p:nvSpPr>
        <p:spPr>
          <a:xfrm>
            <a:off x="7051477" y="1057275"/>
            <a:ext cx="0" cy="116949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39" name="Shape 36"/>
          <p:cNvSpPr/>
          <p:nvPr/>
        </p:nvSpPr>
        <p:spPr>
          <a:xfrm>
            <a:off x="5501729" y="2222004"/>
            <a:ext cx="155451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0" name="Shape 37"/>
          <p:cNvSpPr/>
          <p:nvPr/>
        </p:nvSpPr>
        <p:spPr>
          <a:xfrm>
            <a:off x="5506492" y="1057275"/>
            <a:ext cx="0" cy="116949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1" name="Text 38"/>
          <p:cNvSpPr/>
          <p:nvPr/>
        </p:nvSpPr>
        <p:spPr>
          <a:xfrm>
            <a:off x="5644604" y="1219200"/>
            <a:ext cx="228600" cy="228600"/>
          </a:xfrm>
          <a:prstGeom prst="roundRect">
            <a:avLst>
              <a:gd name="adj" fmla="val 16667"/>
            </a:avLst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2" name="Text 39"/>
          <p:cNvSpPr/>
          <p:nvPr/>
        </p:nvSpPr>
        <p:spPr>
          <a:xfrm>
            <a:off x="5949404" y="1260128"/>
            <a:ext cx="575947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MODELING</a:t>
            </a:r>
            <a:endParaRPr lang="en-US" sz="825" dirty="0"/>
          </a:p>
        </p:txBody>
      </p:sp>
      <p:sp>
        <p:nvSpPr>
          <p:cNvPr id="43" name="Text 40"/>
          <p:cNvSpPr/>
          <p:nvPr/>
        </p:nvSpPr>
        <p:spPr>
          <a:xfrm>
            <a:off x="5644604" y="1543050"/>
            <a:ext cx="129413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XGBoost Regressor</a:t>
            </a:r>
            <a:endParaRPr lang="en-US" sz="750" dirty="0"/>
          </a:p>
        </p:txBody>
      </p:sp>
      <p:sp>
        <p:nvSpPr>
          <p:cNvPr id="44" name="Text 41"/>
          <p:cNvSpPr/>
          <p:nvPr/>
        </p:nvSpPr>
        <p:spPr>
          <a:xfrm>
            <a:off x="5644604" y="1714500"/>
            <a:ext cx="129413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3-Model comparison</a:t>
            </a:r>
            <a:endParaRPr lang="en-US" sz="750" dirty="0"/>
          </a:p>
        </p:txBody>
      </p:sp>
      <p:sp>
        <p:nvSpPr>
          <p:cNvPr id="45" name="Text 42"/>
          <p:cNvSpPr/>
          <p:nvPr/>
        </p:nvSpPr>
        <p:spPr>
          <a:xfrm>
            <a:off x="5644604" y="1885950"/>
            <a:ext cx="129413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Temporal split</a:t>
            </a:r>
            <a:endParaRPr lang="en-US" sz="750" dirty="0"/>
          </a:p>
        </p:txBody>
      </p:sp>
      <p:sp>
        <p:nvSpPr>
          <p:cNvPr id="46" name="Text 43"/>
          <p:cNvSpPr/>
          <p:nvPr/>
        </p:nvSpPr>
        <p:spPr>
          <a:xfrm>
            <a:off x="7208639" y="1057275"/>
            <a:ext cx="1554510" cy="1169491"/>
          </a:xfrm>
          <a:prstGeom prst="roundRect">
            <a:avLst>
              <a:gd name="adj" fmla="val 6516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7" name="Shape 44"/>
          <p:cNvSpPr/>
          <p:nvPr/>
        </p:nvSpPr>
        <p:spPr>
          <a:xfrm>
            <a:off x="7208639" y="1071563"/>
            <a:ext cx="1554510" cy="0"/>
          </a:xfrm>
          <a:prstGeom prst="line">
            <a:avLst/>
          </a:prstGeom>
          <a:noFill/>
          <a:ln w="28575">
            <a:solidFill>
              <a:srgbClr val="FF7B72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8" name="Shape 45"/>
          <p:cNvSpPr/>
          <p:nvPr/>
        </p:nvSpPr>
        <p:spPr>
          <a:xfrm>
            <a:off x="8758386" y="1057275"/>
            <a:ext cx="0" cy="116949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9" name="Shape 46"/>
          <p:cNvSpPr/>
          <p:nvPr/>
        </p:nvSpPr>
        <p:spPr>
          <a:xfrm>
            <a:off x="7208639" y="2222004"/>
            <a:ext cx="155451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50" name="Shape 47"/>
          <p:cNvSpPr/>
          <p:nvPr/>
        </p:nvSpPr>
        <p:spPr>
          <a:xfrm>
            <a:off x="7213402" y="1057275"/>
            <a:ext cx="0" cy="1169491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51" name="Text 48"/>
          <p:cNvSpPr/>
          <p:nvPr/>
        </p:nvSpPr>
        <p:spPr>
          <a:xfrm>
            <a:off x="7351514" y="1219200"/>
            <a:ext cx="228600" cy="228600"/>
          </a:xfrm>
          <a:prstGeom prst="roundRect">
            <a:avLst>
              <a:gd name="adj" fmla="val 16667"/>
            </a:avLst>
          </a:prstGeom>
          <a:solidFill>
            <a:srgbClr val="FF7B7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2" name="Text 49"/>
          <p:cNvSpPr/>
          <p:nvPr/>
        </p:nvSpPr>
        <p:spPr>
          <a:xfrm>
            <a:off x="7656314" y="1260128"/>
            <a:ext cx="857303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b="1" dirty="0">
                <a:solidFill>
                  <a:srgbClr val="FF7B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EVALUATION</a:t>
            </a:r>
            <a:endParaRPr lang="en-US" sz="825" dirty="0"/>
          </a:p>
        </p:txBody>
      </p:sp>
      <p:sp>
        <p:nvSpPr>
          <p:cNvPr id="53" name="Text 50"/>
          <p:cNvSpPr/>
          <p:nvPr/>
        </p:nvSpPr>
        <p:spPr>
          <a:xfrm>
            <a:off x="7351514" y="1543050"/>
            <a:ext cx="129413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R², RMSE, MAPE</a:t>
            </a:r>
            <a:endParaRPr lang="en-US" sz="750" dirty="0"/>
          </a:p>
        </p:txBody>
      </p:sp>
      <p:sp>
        <p:nvSpPr>
          <p:cNvPr id="54" name="Text 51"/>
          <p:cNvSpPr/>
          <p:nvPr/>
        </p:nvSpPr>
        <p:spPr>
          <a:xfrm>
            <a:off x="7351514" y="1714500"/>
            <a:ext cx="129413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Feature importance</a:t>
            </a:r>
            <a:endParaRPr lang="en-US" sz="750" dirty="0"/>
          </a:p>
        </p:txBody>
      </p:sp>
      <p:sp>
        <p:nvSpPr>
          <p:cNvPr id="55" name="Text 52"/>
          <p:cNvSpPr/>
          <p:nvPr/>
        </p:nvSpPr>
        <p:spPr>
          <a:xfrm>
            <a:off x="7351514" y="1885950"/>
            <a:ext cx="129413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Country-level analysis</a:t>
            </a:r>
            <a:endParaRPr lang="en-US" sz="750" dirty="0"/>
          </a:p>
        </p:txBody>
      </p:sp>
      <p:pic>
        <p:nvPicPr>
          <p:cNvPr id="56" name="Image 1" descr="/tmp/rasterized-gradient-97903a0c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3099346"/>
            <a:ext cx="2686050" cy="1133326"/>
          </a:xfrm>
          <a:prstGeom prst="rect">
            <a:avLst/>
          </a:prstGeom>
        </p:spPr>
      </p:pic>
      <p:sp>
        <p:nvSpPr>
          <p:cNvPr id="57" name="Text 53"/>
          <p:cNvSpPr/>
          <p:nvPr/>
        </p:nvSpPr>
        <p:spPr>
          <a:xfrm>
            <a:off x="542925" y="3261271"/>
            <a:ext cx="523878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70"/>
              </a:lnSpc>
              <a:buNone/>
            </a:pPr>
            <a:r>
              <a:rPr lang="en-US" sz="1050" b="1" dirty="0">
                <a:solidFill>
                  <a:srgbClr val="79C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Model A</a:t>
            </a:r>
            <a:endParaRPr lang="en-US" sz="1050" dirty="0"/>
          </a:p>
        </p:txBody>
      </p:sp>
      <p:sp>
        <p:nvSpPr>
          <p:cNvPr id="58" name="Text 54"/>
          <p:cNvSpPr/>
          <p:nvPr/>
        </p:nvSpPr>
        <p:spPr>
          <a:xfrm>
            <a:off x="542925" y="3562201"/>
            <a:ext cx="2409444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600"/>
              </a:spcAft>
              <a:buNone/>
            </a:pPr>
            <a:r>
              <a:rPr lang="en-US" sz="825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Socioeconomic Only</a:t>
            </a:r>
            <a:endParaRPr lang="en-US" sz="825" dirty="0"/>
          </a:p>
        </p:txBody>
      </p:sp>
      <p:sp>
        <p:nvSpPr>
          <p:cNvPr id="59" name="Text 55"/>
          <p:cNvSpPr/>
          <p:nvPr/>
        </p:nvSpPr>
        <p:spPr>
          <a:xfrm>
            <a:off x="542925" y="3784997"/>
            <a:ext cx="2409444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25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GDP, Population, Energy, CO₂ Intensity </a:t>
            </a:r>
          </a:p>
          <a:p>
            <a:pPr marL="0" indent="0" algn="l">
              <a:lnSpc>
                <a:spcPts val="1125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(5 features)</a:t>
            </a:r>
            <a:endParaRPr lang="en-US" sz="750" dirty="0"/>
          </a:p>
        </p:txBody>
      </p:sp>
      <p:pic>
        <p:nvPicPr>
          <p:cNvPr id="60" name="Image 2" descr="/tmp/rasterized-gradient-c5261fd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9450" y="3089821"/>
            <a:ext cx="2705100" cy="1152376"/>
          </a:xfrm>
          <a:prstGeom prst="rect">
            <a:avLst/>
          </a:prstGeom>
        </p:spPr>
      </p:pic>
      <p:sp>
        <p:nvSpPr>
          <p:cNvPr id="61" name="Text 56"/>
          <p:cNvSpPr/>
          <p:nvPr/>
        </p:nvSpPr>
        <p:spPr>
          <a:xfrm>
            <a:off x="3390900" y="3261271"/>
            <a:ext cx="529039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70"/>
              </a:lnSpc>
              <a:buNone/>
            </a:pPr>
            <a:r>
              <a:rPr lang="en-US" sz="105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Model B</a:t>
            </a:r>
            <a:endParaRPr lang="en-US" sz="1050" dirty="0"/>
          </a:p>
        </p:txBody>
      </p:sp>
      <p:sp>
        <p:nvSpPr>
          <p:cNvPr id="62" name="Text 57"/>
          <p:cNvSpPr/>
          <p:nvPr/>
        </p:nvSpPr>
        <p:spPr>
          <a:xfrm>
            <a:off x="3390900" y="3562201"/>
            <a:ext cx="2409444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600"/>
              </a:spcAft>
              <a:buNone/>
            </a:pPr>
            <a:r>
              <a:rPr lang="en-US" sz="825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Satellite + Population</a:t>
            </a:r>
            <a:endParaRPr lang="en-US" sz="825" dirty="0"/>
          </a:p>
        </p:txBody>
      </p:sp>
      <p:sp>
        <p:nvSpPr>
          <p:cNvPr id="63" name="Text 58"/>
          <p:cNvSpPr/>
          <p:nvPr/>
        </p:nvSpPr>
        <p:spPr>
          <a:xfrm>
            <a:off x="3390900" y="3784997"/>
            <a:ext cx="2409444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25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LST, NDVI, Nightlights, AOD + Population Density </a:t>
            </a:r>
          </a:p>
          <a:p>
            <a:pPr marL="0" indent="0" algn="l">
              <a:lnSpc>
                <a:spcPts val="1125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(6 features)</a:t>
            </a:r>
            <a:endParaRPr lang="en-US" sz="750" dirty="0"/>
          </a:p>
        </p:txBody>
      </p:sp>
      <p:pic>
        <p:nvPicPr>
          <p:cNvPr id="64" name="Image 3" descr="/tmp/rasterized-gradient-2d6a824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6950" y="3089821"/>
            <a:ext cx="2686050" cy="1142851"/>
          </a:xfrm>
          <a:prstGeom prst="rect">
            <a:avLst/>
          </a:prstGeom>
        </p:spPr>
      </p:pic>
      <p:sp>
        <p:nvSpPr>
          <p:cNvPr id="65" name="Text 59"/>
          <p:cNvSpPr/>
          <p:nvPr/>
        </p:nvSpPr>
        <p:spPr>
          <a:xfrm>
            <a:off x="6238875" y="3332708"/>
            <a:ext cx="529039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70"/>
              </a:lnSpc>
              <a:buNone/>
            </a:pPr>
            <a:r>
              <a:rPr lang="en-US" sz="1050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Model C</a:t>
            </a:r>
            <a:endParaRPr lang="en-US" sz="1050" dirty="0"/>
          </a:p>
        </p:txBody>
      </p:sp>
      <p:sp>
        <p:nvSpPr>
          <p:cNvPr id="66" name="Text 60"/>
          <p:cNvSpPr/>
          <p:nvPr/>
        </p:nvSpPr>
        <p:spPr>
          <a:xfrm>
            <a:off x="6238875" y="3633639"/>
            <a:ext cx="2409444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600"/>
              </a:spcAft>
              <a:buNone/>
            </a:pPr>
            <a:r>
              <a:rPr lang="en-US" sz="825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Satellite Only</a:t>
            </a:r>
            <a:endParaRPr lang="en-US" sz="825" dirty="0"/>
          </a:p>
        </p:txBody>
      </p:sp>
      <p:sp>
        <p:nvSpPr>
          <p:cNvPr id="67" name="Text 61"/>
          <p:cNvSpPr/>
          <p:nvPr/>
        </p:nvSpPr>
        <p:spPr>
          <a:xfrm>
            <a:off x="6238875" y="3856434"/>
            <a:ext cx="2409444" cy="1428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125"/>
              </a:lnSpc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cs typeface="Arial" pitchFamily="34" charset="-120"/>
              </a:rPr>
              <a:t>LST (Summer/Winter), NDVI, Nightlights, AOD </a:t>
            </a:r>
            <a:r>
              <a:rPr lang="en-US" sz="800" dirty="0"/>
              <a:t>)</a:t>
            </a: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NO₂</a:t>
            </a:r>
          </a:p>
          <a:p>
            <a:pPr>
              <a:lnSpc>
                <a:spcPts val="1125"/>
              </a:lnSpc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(5 features)</a:t>
            </a:r>
            <a:endParaRPr lang="en-US" sz="7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61B2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9144000" cy="822960"/>
          </a:xfrm>
          <a:prstGeom prst="rect">
            <a:avLst/>
          </a:prstGeom>
          <a:solidFill>
            <a:srgbClr val="0D111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274320" y="228600"/>
            <a:ext cx="137160" cy="36576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4864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E6EDF3"/>
                </a:solidFill>
              </a:defRPr>
            </a:pPr>
            <a:r>
              <a:t>Research Methodology: 4 Phases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685800"/>
            <a:ext cx="1371600" cy="4572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 descr="fig_methodolog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393" y="822960"/>
            <a:ext cx="6222436" cy="422098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61B2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9144000" cy="822960"/>
          </a:xfrm>
          <a:prstGeom prst="rect">
            <a:avLst/>
          </a:prstGeom>
          <a:solidFill>
            <a:srgbClr val="0D111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274320" y="228600"/>
            <a:ext cx="137160" cy="36576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4864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E6EDF3"/>
                </a:solidFill>
              </a:defRPr>
            </a:pPr>
            <a:r>
              <a:t>Google Earth Engine Workflow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685800"/>
            <a:ext cx="1371600" cy="4572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 descr="fig_gee_workfl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960120"/>
            <a:ext cx="7315200" cy="308326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61B2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9144000" cy="822960"/>
          </a:xfrm>
          <a:prstGeom prst="rect">
            <a:avLst/>
          </a:prstGeom>
          <a:solidFill>
            <a:srgbClr val="0D111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274320" y="228600"/>
            <a:ext cx="137160" cy="36576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4864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E6EDF3"/>
                </a:solidFill>
              </a:defRPr>
            </a:pPr>
            <a:r>
              <a:t>XGBoost: Gradient Boosting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685800"/>
            <a:ext cx="1371600" cy="4572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 descr="fig_xgboos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960120"/>
            <a:ext cx="7315200" cy="368782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61B2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9144000" cy="822960"/>
          </a:xfrm>
          <a:prstGeom prst="rect">
            <a:avLst/>
          </a:prstGeom>
          <a:solidFill>
            <a:srgbClr val="0D111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274320" y="228600"/>
            <a:ext cx="137160" cy="36576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4864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E6EDF3"/>
                </a:solidFill>
              </a:defRPr>
            </a:pPr>
            <a:r>
              <a:t>Temporal Validation Strategy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685800"/>
            <a:ext cx="1371600" cy="4572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 descr="fig_train_tes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960120"/>
            <a:ext cx="7315200" cy="270201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D11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rasterized-gradient-84581f6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1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90500" y="228600"/>
            <a:ext cx="342900" cy="342900"/>
          </a:xfrm>
          <a:prstGeom prst="roundRect">
            <a:avLst>
              <a:gd name="adj" fmla="val 16667"/>
            </a:avLst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647700" y="247650"/>
            <a:ext cx="509016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E6EDF3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Results: Model Performance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647700" y="685800"/>
            <a:ext cx="952500" cy="28575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381000" y="948928"/>
            <a:ext cx="2686050" cy="2363837"/>
          </a:xfrm>
          <a:prstGeom prst="roundRect">
            <a:avLst>
              <a:gd name="adj" fmla="val 3387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558165" y="1206103"/>
            <a:ext cx="2331720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60"/>
              </a:lnSpc>
              <a:spcAft>
                <a:spcPts val="450"/>
              </a:spcAft>
              <a:buNone/>
            </a:pPr>
            <a:r>
              <a:rPr lang="en-US" sz="900" b="1" dirty="0">
                <a:solidFill>
                  <a:srgbClr val="79C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MODEL A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558165" y="1423243"/>
            <a:ext cx="2331720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050"/>
              </a:lnSpc>
              <a:spcAft>
                <a:spcPts val="1200"/>
              </a:spcAft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Socioeconomic Only</a:t>
            </a:r>
            <a:endParaRPr lang="en-US" sz="750" dirty="0"/>
          </a:p>
        </p:txBody>
      </p:sp>
      <p:sp>
        <p:nvSpPr>
          <p:cNvPr id="9" name="Text 6"/>
          <p:cNvSpPr/>
          <p:nvPr/>
        </p:nvSpPr>
        <p:spPr>
          <a:xfrm>
            <a:off x="558165" y="1708993"/>
            <a:ext cx="2331720" cy="56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410"/>
              </a:lnSpc>
              <a:buNone/>
            </a:pPr>
            <a:r>
              <a:rPr lang="en-US" sz="3150" b="1" dirty="0">
                <a:solidFill>
                  <a:srgbClr val="79C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0.96</a:t>
            </a:r>
            <a:endParaRPr lang="en-US" sz="3150" dirty="0"/>
          </a:p>
        </p:txBody>
      </p:sp>
      <p:sp>
        <p:nvSpPr>
          <p:cNvPr id="10" name="Text 7"/>
          <p:cNvSpPr/>
          <p:nvPr/>
        </p:nvSpPr>
        <p:spPr>
          <a:xfrm>
            <a:off x="558165" y="2307134"/>
            <a:ext cx="2331720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155"/>
              </a:lnSpc>
              <a:spcBef>
                <a:spcPts val="300"/>
              </a:spcBef>
              <a:buNone/>
            </a:pPr>
            <a:r>
              <a:rPr lang="en-US" sz="82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Test R²</a:t>
            </a:r>
            <a:endParaRPr lang="en-US" sz="825" dirty="0"/>
          </a:p>
        </p:txBody>
      </p:sp>
      <p:sp>
        <p:nvSpPr>
          <p:cNvPr id="11" name="Shape 8"/>
          <p:cNvSpPr/>
          <p:nvPr/>
        </p:nvSpPr>
        <p:spPr>
          <a:xfrm>
            <a:off x="581025" y="2610892"/>
            <a:ext cx="228600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12" name="Text 9"/>
          <p:cNvSpPr/>
          <p:nvPr/>
        </p:nvSpPr>
        <p:spPr>
          <a:xfrm>
            <a:off x="576786" y="2729954"/>
            <a:ext cx="432340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70"/>
              </a:lnSpc>
              <a:buNone/>
            </a:pPr>
            <a:r>
              <a:rPr lang="en-US" sz="105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46.3</a:t>
            </a:r>
            <a:endParaRPr lang="en-US" sz="1050" dirty="0"/>
          </a:p>
        </p:txBody>
      </p:sp>
      <p:sp>
        <p:nvSpPr>
          <p:cNvPr id="13" name="Text 10"/>
          <p:cNvSpPr/>
          <p:nvPr/>
        </p:nvSpPr>
        <p:spPr>
          <a:xfrm>
            <a:off x="576786" y="2935635"/>
            <a:ext cx="432340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RMSE (Mt)</a:t>
            </a:r>
            <a:endParaRPr lang="en-US" sz="675" dirty="0"/>
          </a:p>
        </p:txBody>
      </p:sp>
      <p:sp>
        <p:nvSpPr>
          <p:cNvPr id="14" name="Text 11"/>
          <p:cNvSpPr/>
          <p:nvPr/>
        </p:nvSpPr>
        <p:spPr>
          <a:xfrm>
            <a:off x="2485071" y="2729954"/>
            <a:ext cx="385736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70"/>
              </a:lnSpc>
              <a:buNone/>
            </a:pPr>
            <a:r>
              <a:rPr lang="en-US" sz="105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8.7%</a:t>
            </a:r>
            <a:endParaRPr lang="en-US" sz="1050" dirty="0"/>
          </a:p>
        </p:txBody>
      </p:sp>
      <p:sp>
        <p:nvSpPr>
          <p:cNvPr id="15" name="Text 12"/>
          <p:cNvSpPr/>
          <p:nvPr/>
        </p:nvSpPr>
        <p:spPr>
          <a:xfrm>
            <a:off x="2485071" y="2935635"/>
            <a:ext cx="385736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MAPE</a:t>
            </a:r>
            <a:endParaRPr lang="en-US" sz="675" dirty="0"/>
          </a:p>
        </p:txBody>
      </p:sp>
      <p:pic>
        <p:nvPicPr>
          <p:cNvPr id="16" name="Image 1" descr="/tmp/rasterized-gradient-a60fcc8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9450" y="948928"/>
            <a:ext cx="2705100" cy="2363837"/>
          </a:xfrm>
          <a:prstGeom prst="rect">
            <a:avLst/>
          </a:prstGeom>
        </p:spPr>
      </p:pic>
      <p:sp>
        <p:nvSpPr>
          <p:cNvPr id="17" name="Text 13"/>
          <p:cNvSpPr/>
          <p:nvPr/>
        </p:nvSpPr>
        <p:spPr>
          <a:xfrm>
            <a:off x="3406140" y="1253728"/>
            <a:ext cx="2331720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60"/>
              </a:lnSpc>
              <a:spcBef>
                <a:spcPts val="750"/>
              </a:spcBef>
              <a:spcAft>
                <a:spcPts val="450"/>
              </a:spcAft>
              <a:buNone/>
            </a:pPr>
            <a:r>
              <a:rPr lang="en-US" sz="90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MODEL B</a:t>
            </a:r>
            <a:endParaRPr lang="en-US" sz="900" dirty="0"/>
          </a:p>
        </p:txBody>
      </p:sp>
      <p:sp>
        <p:nvSpPr>
          <p:cNvPr id="18" name="Text 14"/>
          <p:cNvSpPr/>
          <p:nvPr/>
        </p:nvSpPr>
        <p:spPr>
          <a:xfrm>
            <a:off x="3406140" y="1470868"/>
            <a:ext cx="2331720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050"/>
              </a:lnSpc>
              <a:spcAft>
                <a:spcPts val="1200"/>
              </a:spcAft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Satellite + Population</a:t>
            </a:r>
            <a:endParaRPr lang="en-US" sz="750" dirty="0"/>
          </a:p>
        </p:txBody>
      </p:sp>
      <p:sp>
        <p:nvSpPr>
          <p:cNvPr id="19" name="Text 15"/>
          <p:cNvSpPr/>
          <p:nvPr/>
        </p:nvSpPr>
        <p:spPr>
          <a:xfrm>
            <a:off x="3406140" y="1756618"/>
            <a:ext cx="2331720" cy="56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410"/>
              </a:lnSpc>
              <a:buNone/>
            </a:pPr>
            <a:r>
              <a:rPr lang="en-US" sz="315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0.69</a:t>
            </a:r>
            <a:endParaRPr lang="en-US" sz="3150" dirty="0"/>
          </a:p>
        </p:txBody>
      </p:sp>
      <p:sp>
        <p:nvSpPr>
          <p:cNvPr id="20" name="Text 16"/>
          <p:cNvSpPr/>
          <p:nvPr/>
        </p:nvSpPr>
        <p:spPr>
          <a:xfrm>
            <a:off x="3406140" y="2354759"/>
            <a:ext cx="2331720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155"/>
              </a:lnSpc>
              <a:spcBef>
                <a:spcPts val="300"/>
              </a:spcBef>
              <a:buNone/>
            </a:pPr>
            <a:r>
              <a:rPr lang="en-US" sz="82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Test R²</a:t>
            </a:r>
            <a:endParaRPr lang="en-US" sz="825" dirty="0"/>
          </a:p>
        </p:txBody>
      </p:sp>
      <p:sp>
        <p:nvSpPr>
          <p:cNvPr id="21" name="Shape 17"/>
          <p:cNvSpPr/>
          <p:nvPr/>
        </p:nvSpPr>
        <p:spPr>
          <a:xfrm>
            <a:off x="3429000" y="2658517"/>
            <a:ext cx="228600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2" name="Text 18"/>
          <p:cNvSpPr/>
          <p:nvPr/>
        </p:nvSpPr>
        <p:spPr>
          <a:xfrm>
            <a:off x="3424761" y="2777579"/>
            <a:ext cx="432340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70"/>
              </a:lnSpc>
              <a:buNone/>
            </a:pPr>
            <a:r>
              <a:rPr lang="en-US" sz="105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124.2</a:t>
            </a:r>
            <a:endParaRPr lang="en-US" sz="1050" dirty="0"/>
          </a:p>
        </p:txBody>
      </p:sp>
      <p:sp>
        <p:nvSpPr>
          <p:cNvPr id="23" name="Text 19"/>
          <p:cNvSpPr/>
          <p:nvPr/>
        </p:nvSpPr>
        <p:spPr>
          <a:xfrm>
            <a:off x="3424761" y="2983260"/>
            <a:ext cx="432340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RMSE (Mt)</a:t>
            </a:r>
            <a:endParaRPr lang="en-US" sz="675" dirty="0"/>
          </a:p>
        </p:txBody>
      </p:sp>
      <p:sp>
        <p:nvSpPr>
          <p:cNvPr id="24" name="Text 20"/>
          <p:cNvSpPr/>
          <p:nvPr/>
        </p:nvSpPr>
        <p:spPr>
          <a:xfrm>
            <a:off x="5333046" y="2777579"/>
            <a:ext cx="385736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70"/>
              </a:lnSpc>
              <a:buNone/>
            </a:pPr>
            <a:r>
              <a:rPr lang="en-US" sz="105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18.3%</a:t>
            </a:r>
            <a:endParaRPr lang="en-US" sz="1050" dirty="0"/>
          </a:p>
        </p:txBody>
      </p:sp>
      <p:sp>
        <p:nvSpPr>
          <p:cNvPr id="25" name="Text 21"/>
          <p:cNvSpPr/>
          <p:nvPr/>
        </p:nvSpPr>
        <p:spPr>
          <a:xfrm>
            <a:off x="5333046" y="2983260"/>
            <a:ext cx="385736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MAPE</a:t>
            </a:r>
            <a:endParaRPr lang="en-US" sz="675" dirty="0"/>
          </a:p>
        </p:txBody>
      </p:sp>
      <p:sp>
        <p:nvSpPr>
          <p:cNvPr id="26" name="Text 22"/>
          <p:cNvSpPr/>
          <p:nvPr/>
        </p:nvSpPr>
        <p:spPr>
          <a:xfrm>
            <a:off x="6076950" y="948928"/>
            <a:ext cx="2686050" cy="2363837"/>
          </a:xfrm>
          <a:prstGeom prst="roundRect">
            <a:avLst>
              <a:gd name="adj" fmla="val 3387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7" name="Text 23"/>
          <p:cNvSpPr/>
          <p:nvPr/>
        </p:nvSpPr>
        <p:spPr>
          <a:xfrm>
            <a:off x="6254115" y="1206103"/>
            <a:ext cx="2331720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60"/>
              </a:lnSpc>
              <a:spcAft>
                <a:spcPts val="450"/>
              </a:spcAft>
              <a:buNone/>
            </a:pPr>
            <a:r>
              <a:rPr lang="en-US" sz="900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MODEL C</a:t>
            </a:r>
            <a:endParaRPr lang="en-US" sz="900" dirty="0"/>
          </a:p>
        </p:txBody>
      </p:sp>
      <p:sp>
        <p:nvSpPr>
          <p:cNvPr id="28" name="Text 24"/>
          <p:cNvSpPr/>
          <p:nvPr/>
        </p:nvSpPr>
        <p:spPr>
          <a:xfrm>
            <a:off x="6254115" y="1423243"/>
            <a:ext cx="2331720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050"/>
              </a:lnSpc>
              <a:spcAft>
                <a:spcPts val="1200"/>
              </a:spcAft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Satellite Only</a:t>
            </a:r>
            <a:endParaRPr lang="en-US" sz="750" dirty="0"/>
          </a:p>
        </p:txBody>
      </p:sp>
      <p:sp>
        <p:nvSpPr>
          <p:cNvPr id="29" name="Text 25"/>
          <p:cNvSpPr/>
          <p:nvPr/>
        </p:nvSpPr>
        <p:spPr>
          <a:xfrm>
            <a:off x="6254115" y="1708993"/>
            <a:ext cx="2331720" cy="56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410"/>
              </a:lnSpc>
              <a:buNone/>
            </a:pPr>
            <a:r>
              <a:rPr lang="en-US" sz="3150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0.67</a:t>
            </a:r>
            <a:endParaRPr lang="en-US" sz="3150" dirty="0"/>
          </a:p>
        </p:txBody>
      </p:sp>
      <p:sp>
        <p:nvSpPr>
          <p:cNvPr id="30" name="Text 26"/>
          <p:cNvSpPr/>
          <p:nvPr/>
        </p:nvSpPr>
        <p:spPr>
          <a:xfrm>
            <a:off x="6254115" y="2307134"/>
            <a:ext cx="2331720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155"/>
              </a:lnSpc>
              <a:spcBef>
                <a:spcPts val="300"/>
              </a:spcBef>
              <a:buNone/>
            </a:pPr>
            <a:r>
              <a:rPr lang="en-US" sz="82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Test R²</a:t>
            </a:r>
            <a:endParaRPr lang="en-US" sz="825" dirty="0"/>
          </a:p>
        </p:txBody>
      </p:sp>
      <p:sp>
        <p:nvSpPr>
          <p:cNvPr id="31" name="Shape 27"/>
          <p:cNvSpPr/>
          <p:nvPr/>
        </p:nvSpPr>
        <p:spPr>
          <a:xfrm>
            <a:off x="6276975" y="2610892"/>
            <a:ext cx="228600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32" name="Text 28"/>
          <p:cNvSpPr/>
          <p:nvPr/>
        </p:nvSpPr>
        <p:spPr>
          <a:xfrm>
            <a:off x="6272736" y="2729954"/>
            <a:ext cx="432340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70"/>
              </a:lnSpc>
              <a:buNone/>
            </a:pPr>
            <a:r>
              <a:rPr lang="en-US" sz="105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129.1</a:t>
            </a:r>
            <a:endParaRPr lang="en-US" sz="1050" dirty="0"/>
          </a:p>
        </p:txBody>
      </p:sp>
      <p:sp>
        <p:nvSpPr>
          <p:cNvPr id="33" name="Text 29"/>
          <p:cNvSpPr/>
          <p:nvPr/>
        </p:nvSpPr>
        <p:spPr>
          <a:xfrm>
            <a:off x="6272736" y="2935635"/>
            <a:ext cx="432340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RMSE (Mt)</a:t>
            </a:r>
            <a:endParaRPr lang="en-US" sz="675" dirty="0"/>
          </a:p>
        </p:txBody>
      </p:sp>
      <p:sp>
        <p:nvSpPr>
          <p:cNvPr id="34" name="Text 30"/>
          <p:cNvSpPr/>
          <p:nvPr/>
        </p:nvSpPr>
        <p:spPr>
          <a:xfrm>
            <a:off x="8181021" y="2729954"/>
            <a:ext cx="385736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70"/>
              </a:lnSpc>
              <a:buNone/>
            </a:pPr>
            <a:r>
              <a:rPr lang="en-US" sz="105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19.8%</a:t>
            </a:r>
            <a:endParaRPr lang="en-US" sz="1050" dirty="0"/>
          </a:p>
        </p:txBody>
      </p:sp>
      <p:sp>
        <p:nvSpPr>
          <p:cNvPr id="35" name="Text 31"/>
          <p:cNvSpPr/>
          <p:nvPr/>
        </p:nvSpPr>
        <p:spPr>
          <a:xfrm>
            <a:off x="8181021" y="2935635"/>
            <a:ext cx="385736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MAPE</a:t>
            </a:r>
            <a:endParaRPr lang="en-US" sz="675" dirty="0"/>
          </a:p>
        </p:txBody>
      </p:sp>
      <p:sp>
        <p:nvSpPr>
          <p:cNvPr id="36" name="Text 32"/>
          <p:cNvSpPr/>
          <p:nvPr/>
        </p:nvSpPr>
        <p:spPr>
          <a:xfrm>
            <a:off x="381000" y="3465165"/>
            <a:ext cx="2692450" cy="1596182"/>
          </a:xfrm>
          <a:prstGeom prst="roundRect">
            <a:avLst>
              <a:gd name="adj" fmla="val 4774"/>
            </a:avLst>
          </a:prstGeom>
          <a:solidFill>
            <a:srgbClr val="00D9A0">
              <a:alpha val="8000"/>
            </a:srgbClr>
          </a:solidFill>
          <a:ln w="9525">
            <a:solidFill>
              <a:srgbClr val="00D9A0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7" name="Text 33"/>
          <p:cNvSpPr/>
          <p:nvPr/>
        </p:nvSpPr>
        <p:spPr>
          <a:xfrm>
            <a:off x="542925" y="3627090"/>
            <a:ext cx="2415972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900"/>
              </a:spcAft>
              <a:buNone/>
            </a:pPr>
            <a:r>
              <a:rPr lang="en-US" sz="825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TRADE-OFF</a:t>
            </a:r>
            <a:endParaRPr lang="en-US" sz="825" dirty="0"/>
          </a:p>
        </p:txBody>
      </p:sp>
      <p:sp>
        <p:nvSpPr>
          <p:cNvPr id="38" name="Text 34"/>
          <p:cNvSpPr/>
          <p:nvPr/>
        </p:nvSpPr>
        <p:spPr>
          <a:xfrm>
            <a:off x="542925" y="3887986"/>
            <a:ext cx="2415972" cy="4266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360"/>
              </a:lnSpc>
              <a:buNone/>
            </a:pPr>
            <a:r>
              <a:rPr lang="en-US" sz="24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Trade-off</a:t>
            </a:r>
            <a:endParaRPr lang="en-US" sz="2400" dirty="0"/>
          </a:p>
        </p:txBody>
      </p:sp>
      <p:sp>
        <p:nvSpPr>
          <p:cNvPr id="39" name="Text 35"/>
          <p:cNvSpPr/>
          <p:nvPr/>
        </p:nvSpPr>
        <p:spPr>
          <a:xfrm>
            <a:off x="542925" y="4352776"/>
            <a:ext cx="2415972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Bef>
                <a:spcPts val="300"/>
              </a:spcBef>
              <a:buNone/>
            </a:pPr>
            <a:r>
              <a:rPr lang="en-US" sz="82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Accuracy cost for near-real-time data</a:t>
            </a:r>
            <a:endParaRPr lang="en-US" sz="825" dirty="0"/>
          </a:p>
        </p:txBody>
      </p:sp>
      <p:sp>
        <p:nvSpPr>
          <p:cNvPr id="40" name="Text 36"/>
          <p:cNvSpPr/>
          <p:nvPr/>
        </p:nvSpPr>
        <p:spPr>
          <a:xfrm>
            <a:off x="542925" y="4613672"/>
            <a:ext cx="2415972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25"/>
              </a:lnSpc>
              <a:spcBef>
                <a:spcPts val="900"/>
              </a:spcBef>
              <a:buNone/>
            </a:pPr>
            <a:r>
              <a:rPr lang="en-US" sz="75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Model B trades accuracy for near-real-time data availability (days vs years)</a:t>
            </a:r>
            <a:endParaRPr lang="en-US" sz="750" dirty="0"/>
          </a:p>
        </p:txBody>
      </p:sp>
      <p:sp>
        <p:nvSpPr>
          <p:cNvPr id="41" name="Text 37"/>
          <p:cNvSpPr/>
          <p:nvPr/>
        </p:nvSpPr>
        <p:spPr>
          <a:xfrm>
            <a:off x="3225850" y="3465164"/>
            <a:ext cx="2692450" cy="1596181"/>
          </a:xfrm>
          <a:prstGeom prst="roundRect">
            <a:avLst>
              <a:gd name="adj" fmla="val 5997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2" name="Text 38"/>
          <p:cNvSpPr/>
          <p:nvPr/>
        </p:nvSpPr>
        <p:spPr>
          <a:xfrm>
            <a:off x="3387775" y="3789908"/>
            <a:ext cx="2415972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900"/>
              </a:spcAft>
              <a:buNone/>
            </a:pPr>
            <a:r>
              <a:rPr lang="en-US" sz="825" b="1" dirty="0">
                <a:solidFill>
                  <a:srgbClr val="A371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OVERFITTING CHECK</a:t>
            </a:r>
            <a:endParaRPr lang="en-US" sz="825" dirty="0"/>
          </a:p>
        </p:txBody>
      </p:sp>
      <p:sp>
        <p:nvSpPr>
          <p:cNvPr id="43" name="Text 39"/>
          <p:cNvSpPr/>
          <p:nvPr/>
        </p:nvSpPr>
        <p:spPr>
          <a:xfrm>
            <a:off x="3387775" y="4050804"/>
            <a:ext cx="378297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Train R²</a:t>
            </a:r>
            <a:endParaRPr lang="en-US" sz="750" dirty="0"/>
          </a:p>
        </p:txBody>
      </p:sp>
      <p:sp>
        <p:nvSpPr>
          <p:cNvPr id="44" name="Text 40"/>
          <p:cNvSpPr/>
          <p:nvPr/>
        </p:nvSpPr>
        <p:spPr>
          <a:xfrm>
            <a:off x="3387775" y="4222254"/>
            <a:ext cx="378297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spcBef>
                <a:spcPts val="300"/>
              </a:spcBef>
              <a:buNone/>
            </a:pPr>
            <a:r>
              <a:rPr lang="en-US" sz="15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0.96</a:t>
            </a:r>
            <a:endParaRPr lang="en-US" sz="1500" dirty="0"/>
          </a:p>
        </p:txBody>
      </p:sp>
      <p:sp>
        <p:nvSpPr>
          <p:cNvPr id="45" name="Text 41"/>
          <p:cNvSpPr/>
          <p:nvPr/>
        </p:nvSpPr>
        <p:spPr>
          <a:xfrm>
            <a:off x="3949154" y="4050804"/>
            <a:ext cx="378297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Test R²</a:t>
            </a:r>
            <a:endParaRPr lang="en-US" sz="750" dirty="0"/>
          </a:p>
        </p:txBody>
      </p:sp>
      <p:sp>
        <p:nvSpPr>
          <p:cNvPr id="46" name="Text 42"/>
          <p:cNvSpPr/>
          <p:nvPr/>
        </p:nvSpPr>
        <p:spPr>
          <a:xfrm>
            <a:off x="3949154" y="4222254"/>
            <a:ext cx="378297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spcBef>
                <a:spcPts val="300"/>
              </a:spcBef>
              <a:buNone/>
            </a:pPr>
            <a:r>
              <a:rPr lang="en-US" sz="150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0.69</a:t>
            </a:r>
            <a:endParaRPr lang="en-US" sz="1500" dirty="0"/>
          </a:p>
        </p:txBody>
      </p:sp>
      <p:sp>
        <p:nvSpPr>
          <p:cNvPr id="47" name="Text 43"/>
          <p:cNvSpPr/>
          <p:nvPr/>
        </p:nvSpPr>
        <p:spPr>
          <a:xfrm>
            <a:off x="4510534" y="4050804"/>
            <a:ext cx="280839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Gap</a:t>
            </a:r>
            <a:endParaRPr lang="en-US" sz="750" dirty="0"/>
          </a:p>
        </p:txBody>
      </p:sp>
      <p:sp>
        <p:nvSpPr>
          <p:cNvPr id="48" name="Text 44"/>
          <p:cNvSpPr/>
          <p:nvPr/>
        </p:nvSpPr>
        <p:spPr>
          <a:xfrm>
            <a:off x="4510534" y="4222254"/>
            <a:ext cx="549294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spcBef>
                <a:spcPts val="300"/>
              </a:spcBef>
              <a:buNone/>
            </a:pPr>
            <a:r>
              <a:rPr lang="en-US" sz="1500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27%</a:t>
            </a:r>
            <a:endParaRPr lang="en-US" sz="1500" dirty="0"/>
          </a:p>
        </p:txBody>
      </p:sp>
      <p:sp>
        <p:nvSpPr>
          <p:cNvPr id="49" name="Text 45"/>
          <p:cNvSpPr/>
          <p:nvPr/>
        </p:nvSpPr>
        <p:spPr>
          <a:xfrm>
            <a:off x="3387775" y="4603254"/>
            <a:ext cx="2415972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050"/>
              </a:lnSpc>
              <a:spcBef>
                <a:spcPts val="900"/>
              </a:spcBef>
            </a:pPr>
            <a:r>
              <a:rPr lang="en-US" sz="750" dirty="0">
                <a:solidFill>
                  <a:srgbClr val="C9D1D9"/>
                </a:solidFill>
                <a:latin typeface="Arial" pitchFamily="34" charset="0"/>
                <a:cs typeface="Arial" pitchFamily="34" charset="-120"/>
              </a:rPr>
              <a:t>Moderate train–test gap indicates some overfitting; the model still generalizes reasonably but requires cautious interpretation.</a:t>
            </a:r>
          </a:p>
        </p:txBody>
      </p:sp>
      <p:sp>
        <p:nvSpPr>
          <p:cNvPr id="50" name="Text 46"/>
          <p:cNvSpPr/>
          <p:nvPr/>
        </p:nvSpPr>
        <p:spPr>
          <a:xfrm>
            <a:off x="6070699" y="3465165"/>
            <a:ext cx="2692450" cy="1596180"/>
          </a:xfrm>
          <a:prstGeom prst="roundRect">
            <a:avLst>
              <a:gd name="adj" fmla="val 6474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1" name="Text 47"/>
          <p:cNvSpPr/>
          <p:nvPr/>
        </p:nvSpPr>
        <p:spPr>
          <a:xfrm>
            <a:off x="6232624" y="3836640"/>
            <a:ext cx="2415972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900"/>
              </a:spcAft>
              <a:buNone/>
            </a:pPr>
            <a:r>
              <a:rPr lang="en-US" sz="825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TARGET ACHIEVEMENT</a:t>
            </a:r>
            <a:endParaRPr lang="en-US" sz="825" dirty="0"/>
          </a:p>
        </p:txBody>
      </p:sp>
      <p:sp>
        <p:nvSpPr>
          <p:cNvPr id="52" name="Text 48"/>
          <p:cNvSpPr/>
          <p:nvPr/>
        </p:nvSpPr>
        <p:spPr>
          <a:xfrm>
            <a:off x="6308824" y="4097536"/>
            <a:ext cx="1920776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R² ≥ 0.70 </a:t>
            </a:r>
            <a:r>
              <a:rPr lang="en-US" sz="825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near target (0.69)</a:t>
            </a:r>
            <a:endParaRPr lang="en-US" sz="825" dirty="0"/>
          </a:p>
        </p:txBody>
      </p:sp>
      <p:sp>
        <p:nvSpPr>
          <p:cNvPr id="53" name="Text 49"/>
          <p:cNvSpPr/>
          <p:nvPr/>
        </p:nvSpPr>
        <p:spPr>
          <a:xfrm>
            <a:off x="6308823" y="4320332"/>
            <a:ext cx="2062361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MAPE &lt; 15% </a:t>
            </a:r>
            <a:r>
              <a:rPr lang="en-US" sz="825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18.3% (not met)</a:t>
            </a:r>
            <a:endParaRPr lang="en-US" sz="825" dirty="0"/>
          </a:p>
        </p:txBody>
      </p:sp>
      <p:sp>
        <p:nvSpPr>
          <p:cNvPr id="54" name="Text 50"/>
          <p:cNvSpPr/>
          <p:nvPr/>
        </p:nvSpPr>
        <p:spPr>
          <a:xfrm>
            <a:off x="6308824" y="4543127"/>
            <a:ext cx="2174448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Satellite improvement </a:t>
            </a:r>
            <a:r>
              <a:rPr lang="en-US" sz="825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Trade-off</a:t>
            </a:r>
            <a:endParaRPr lang="en-US" sz="825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61B2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9144000" cy="822960"/>
          </a:xfrm>
          <a:prstGeom prst="rect">
            <a:avLst/>
          </a:prstGeom>
          <a:solidFill>
            <a:srgbClr val="0D111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274320" y="228600"/>
            <a:ext cx="137160" cy="36576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4864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E6EDF3"/>
                </a:solidFill>
              </a:defRPr>
            </a:pPr>
            <a:r>
              <a:t>Key Finding: Accuracy vs Timeliness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685800"/>
            <a:ext cx="1371600" cy="4572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 descr="fig_tradeof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6563" y="922521"/>
            <a:ext cx="6630874" cy="418704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D11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rasterized-gradient-c1809a9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1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90500" y="228600"/>
            <a:ext cx="342900" cy="342900"/>
          </a:xfrm>
          <a:prstGeom prst="roundRect">
            <a:avLst>
              <a:gd name="adj" fmla="val 16667"/>
            </a:avLst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647699" y="247650"/>
            <a:ext cx="506287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E6EDF3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Feature Importance Analysis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647700" y="685800"/>
            <a:ext cx="952500" cy="28575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381000" y="1893540"/>
            <a:ext cx="4702302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600"/>
              </a:spcAft>
              <a:buNone/>
            </a:pPr>
            <a:r>
              <a:rPr lang="en-US" sz="825" b="1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MODEL B FEATURES</a:t>
            </a:r>
            <a:endParaRPr lang="en-US" sz="825" dirty="0"/>
          </a:p>
        </p:txBody>
      </p:sp>
      <p:sp>
        <p:nvSpPr>
          <p:cNvPr id="7" name="Text 4"/>
          <p:cNvSpPr/>
          <p:nvPr/>
        </p:nvSpPr>
        <p:spPr>
          <a:xfrm>
            <a:off x="358140" y="2221111"/>
            <a:ext cx="1165860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LST Summer (34%)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1619250" y="2192536"/>
            <a:ext cx="2885926" cy="190500"/>
          </a:xfrm>
          <a:prstGeom prst="roundRect">
            <a:avLst>
              <a:gd name="adj" fmla="val 20000"/>
            </a:avLst>
          </a:prstGeom>
          <a:solidFill>
            <a:srgbClr val="21262D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9" name="Image 1" descr="/tmp/rasterized-gradient-574831a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9250" y="2192536"/>
            <a:ext cx="2885926" cy="19050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358140" y="2468761"/>
            <a:ext cx="1165860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LST Winter (22%)</a:t>
            </a:r>
            <a:endParaRPr lang="en-US" sz="750" dirty="0"/>
          </a:p>
        </p:txBody>
      </p:sp>
      <p:sp>
        <p:nvSpPr>
          <p:cNvPr id="11" name="Text 7"/>
          <p:cNvSpPr/>
          <p:nvPr/>
        </p:nvSpPr>
        <p:spPr>
          <a:xfrm>
            <a:off x="1619250" y="2440186"/>
            <a:ext cx="2885926" cy="190500"/>
          </a:xfrm>
          <a:prstGeom prst="roundRect">
            <a:avLst>
              <a:gd name="adj" fmla="val 20000"/>
            </a:avLst>
          </a:prstGeom>
          <a:solidFill>
            <a:srgbClr val="21262D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2" name="Image 2" descr="/tmp/rasterized-gradient-e39ca03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9250" y="2440186"/>
            <a:ext cx="2164407" cy="19050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358140" y="2716411"/>
            <a:ext cx="1165860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Night Lights (22%)</a:t>
            </a:r>
            <a:endParaRPr lang="en-US" sz="750" dirty="0"/>
          </a:p>
        </p:txBody>
      </p:sp>
      <p:sp>
        <p:nvSpPr>
          <p:cNvPr id="14" name="Text 9"/>
          <p:cNvSpPr/>
          <p:nvPr/>
        </p:nvSpPr>
        <p:spPr>
          <a:xfrm>
            <a:off x="1619250" y="2687836"/>
            <a:ext cx="3001863" cy="190500"/>
          </a:xfrm>
          <a:prstGeom prst="roundRect">
            <a:avLst>
              <a:gd name="adj" fmla="val 20000"/>
            </a:avLst>
          </a:prstGeom>
          <a:solidFill>
            <a:srgbClr val="21262D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5" name="Image 3" descr="/tmp/rasterized-gradient-e1d20eff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9250" y="2687836"/>
            <a:ext cx="1560909" cy="190500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358140" y="2964061"/>
            <a:ext cx="1165860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NDVI (5%)</a:t>
            </a:r>
            <a:endParaRPr lang="en-US" sz="750" dirty="0"/>
          </a:p>
        </p:txBody>
      </p:sp>
      <p:sp>
        <p:nvSpPr>
          <p:cNvPr id="17" name="Text 11"/>
          <p:cNvSpPr/>
          <p:nvPr/>
        </p:nvSpPr>
        <p:spPr>
          <a:xfrm>
            <a:off x="1619250" y="2935486"/>
            <a:ext cx="2885926" cy="190500"/>
          </a:xfrm>
          <a:prstGeom prst="roundRect">
            <a:avLst>
              <a:gd name="adj" fmla="val 20000"/>
            </a:avLst>
          </a:prstGeom>
          <a:solidFill>
            <a:srgbClr val="21262D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8" name="Image 4" descr="/tmp/rasterized-gradient-ff951a1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9250" y="2935486"/>
            <a:ext cx="1096566" cy="190500"/>
          </a:xfrm>
          <a:prstGeom prst="rect">
            <a:avLst/>
          </a:prstGeom>
        </p:spPr>
      </p:pic>
      <p:sp>
        <p:nvSpPr>
          <p:cNvPr id="19" name="Text 12"/>
          <p:cNvSpPr/>
          <p:nvPr/>
        </p:nvSpPr>
        <p:spPr>
          <a:xfrm>
            <a:off x="358140" y="3211711"/>
            <a:ext cx="1165860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AOD (4%)</a:t>
            </a:r>
            <a:endParaRPr lang="en-US" sz="750" dirty="0"/>
          </a:p>
        </p:txBody>
      </p:sp>
      <p:sp>
        <p:nvSpPr>
          <p:cNvPr id="20" name="Text 13"/>
          <p:cNvSpPr/>
          <p:nvPr/>
        </p:nvSpPr>
        <p:spPr>
          <a:xfrm>
            <a:off x="1619250" y="3183136"/>
            <a:ext cx="3001863" cy="190500"/>
          </a:xfrm>
          <a:prstGeom prst="roundRect">
            <a:avLst>
              <a:gd name="adj" fmla="val 20000"/>
            </a:avLst>
          </a:prstGeom>
          <a:solidFill>
            <a:srgbClr val="21262D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1" name="Image 5" descr="/tmp/rasterized-gradient-9e2cda16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9250" y="3183136"/>
            <a:ext cx="840432" cy="190500"/>
          </a:xfrm>
          <a:prstGeom prst="rect">
            <a:avLst/>
          </a:prstGeom>
        </p:spPr>
      </p:pic>
      <p:sp>
        <p:nvSpPr>
          <p:cNvPr id="22" name="Text 14"/>
          <p:cNvSpPr/>
          <p:nvPr/>
        </p:nvSpPr>
        <p:spPr>
          <a:xfrm>
            <a:off x="358140" y="3459361"/>
            <a:ext cx="1165860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>
              <a:lnSpc>
                <a:spcPts val="1050"/>
              </a:lnSpc>
            </a:pPr>
            <a:r>
              <a:rPr lang="en-US" sz="800" dirty="0"/>
              <a:t>Pop. Density 13%</a:t>
            </a:r>
            <a:endParaRPr lang="en-US" sz="750" dirty="0">
              <a:solidFill>
                <a:srgbClr val="564282"/>
              </a:solidFill>
            </a:endParaRPr>
          </a:p>
        </p:txBody>
      </p:sp>
      <p:sp>
        <p:nvSpPr>
          <p:cNvPr id="23" name="Text 15"/>
          <p:cNvSpPr/>
          <p:nvPr/>
        </p:nvSpPr>
        <p:spPr>
          <a:xfrm>
            <a:off x="1619250" y="3430786"/>
            <a:ext cx="2885926" cy="190500"/>
          </a:xfrm>
          <a:prstGeom prst="roundRect">
            <a:avLst>
              <a:gd name="adj" fmla="val 20000"/>
            </a:avLst>
          </a:prstGeom>
          <a:solidFill>
            <a:srgbClr val="21262D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4" name="Image 6" descr="/tmp/rasterized-gradient-76c37994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19250" y="3430786"/>
            <a:ext cx="606028" cy="190500"/>
          </a:xfrm>
          <a:prstGeom prst="rect">
            <a:avLst/>
          </a:prstGeom>
        </p:spPr>
      </p:pic>
      <p:sp>
        <p:nvSpPr>
          <p:cNvPr id="25" name="Text 16"/>
          <p:cNvSpPr/>
          <p:nvPr/>
        </p:nvSpPr>
        <p:spPr>
          <a:xfrm>
            <a:off x="358140" y="3707011"/>
            <a:ext cx="1165860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Pop. Density (13%)</a:t>
            </a:r>
            <a:endParaRPr lang="en-US" sz="750" dirty="0"/>
          </a:p>
        </p:txBody>
      </p:sp>
      <p:sp>
        <p:nvSpPr>
          <p:cNvPr id="26" name="Text 17"/>
          <p:cNvSpPr/>
          <p:nvPr/>
        </p:nvSpPr>
        <p:spPr>
          <a:xfrm>
            <a:off x="1619250" y="3678436"/>
            <a:ext cx="3001863" cy="190500"/>
          </a:xfrm>
          <a:prstGeom prst="roundRect">
            <a:avLst>
              <a:gd name="adj" fmla="val 20000"/>
            </a:avLst>
          </a:prstGeom>
          <a:solidFill>
            <a:srgbClr val="21262D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7" name="Image 7" descr="/tmp/rasterized-gradient-efa15c3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19250" y="3678436"/>
            <a:ext cx="480268" cy="190500"/>
          </a:xfrm>
          <a:prstGeom prst="rect">
            <a:avLst/>
          </a:prstGeom>
        </p:spPr>
      </p:pic>
      <p:sp>
        <p:nvSpPr>
          <p:cNvPr id="28" name="Text 18"/>
          <p:cNvSpPr/>
          <p:nvPr/>
        </p:nvSpPr>
        <p:spPr>
          <a:xfrm>
            <a:off x="358140" y="3954661"/>
            <a:ext cx="1165860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050"/>
              </a:lnSpc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Other</a:t>
            </a:r>
            <a:endParaRPr lang="en-US" sz="750" dirty="0"/>
          </a:p>
        </p:txBody>
      </p:sp>
      <p:sp>
        <p:nvSpPr>
          <p:cNvPr id="29" name="Text 19"/>
          <p:cNvSpPr/>
          <p:nvPr/>
        </p:nvSpPr>
        <p:spPr>
          <a:xfrm>
            <a:off x="1619250" y="3926086"/>
            <a:ext cx="2885926" cy="190500"/>
          </a:xfrm>
          <a:prstGeom prst="roundRect">
            <a:avLst>
              <a:gd name="adj" fmla="val 20000"/>
            </a:avLst>
          </a:prstGeom>
          <a:solidFill>
            <a:srgbClr val="21262D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0" name="Image 8" descr="/tmp/rasterized-gradient-4ea74388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19250" y="3926086"/>
            <a:ext cx="346174" cy="190500"/>
          </a:xfrm>
          <a:prstGeom prst="rect">
            <a:avLst/>
          </a:prstGeom>
        </p:spPr>
      </p:pic>
      <p:sp>
        <p:nvSpPr>
          <p:cNvPr id="31" name="Text 20"/>
          <p:cNvSpPr/>
          <p:nvPr/>
        </p:nvSpPr>
        <p:spPr>
          <a:xfrm>
            <a:off x="5181600" y="1123206"/>
            <a:ext cx="3581400" cy="1304776"/>
          </a:xfrm>
          <a:prstGeom prst="roundRect">
            <a:avLst>
              <a:gd name="adj" fmla="val 5840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2" name="Text 21"/>
          <p:cNvSpPr/>
          <p:nvPr/>
        </p:nvSpPr>
        <p:spPr>
          <a:xfrm>
            <a:off x="5343525" y="1285131"/>
            <a:ext cx="3322701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900"/>
              </a:spcAft>
              <a:buNone/>
            </a:pPr>
            <a:r>
              <a:rPr lang="en-US" sz="825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FEATURE CONTRIBUTION</a:t>
            </a:r>
            <a:endParaRPr lang="en-US" sz="825" dirty="0"/>
          </a:p>
        </p:txBody>
      </p:sp>
      <p:sp>
        <p:nvSpPr>
          <p:cNvPr id="33" name="Text 22"/>
          <p:cNvSpPr/>
          <p:nvPr/>
        </p:nvSpPr>
        <p:spPr>
          <a:xfrm>
            <a:off x="5343525" y="1546027"/>
            <a:ext cx="1552575" cy="720030"/>
          </a:xfrm>
          <a:prstGeom prst="roundRect">
            <a:avLst>
              <a:gd name="adj" fmla="val 7937"/>
            </a:avLst>
          </a:prstGeom>
          <a:solidFill>
            <a:srgbClr val="00D9A0">
              <a:alpha val="10000"/>
            </a:srgbClr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4" name="Text 23"/>
          <p:cNvSpPr/>
          <p:nvPr/>
        </p:nvSpPr>
        <p:spPr>
          <a:xfrm>
            <a:off x="5444585" y="1660327"/>
            <a:ext cx="1350455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520"/>
              </a:lnSpc>
              <a:buNone/>
            </a:pPr>
            <a:r>
              <a:rPr lang="en-US" sz="180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56%</a:t>
            </a:r>
            <a:endParaRPr lang="en-US" sz="1800" dirty="0"/>
          </a:p>
        </p:txBody>
      </p:sp>
      <p:sp>
        <p:nvSpPr>
          <p:cNvPr id="35" name="Text 24"/>
          <p:cNvSpPr/>
          <p:nvPr/>
        </p:nvSpPr>
        <p:spPr>
          <a:xfrm>
            <a:off x="5444585" y="2018407"/>
            <a:ext cx="135045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050"/>
              </a:lnSpc>
              <a:spcBef>
                <a:spcPts val="300"/>
              </a:spcBef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Temperature (LST)</a:t>
            </a:r>
            <a:endParaRPr lang="en-US" sz="750" dirty="0"/>
          </a:p>
        </p:txBody>
      </p:sp>
      <p:sp>
        <p:nvSpPr>
          <p:cNvPr id="36" name="Text 25"/>
          <p:cNvSpPr/>
          <p:nvPr/>
        </p:nvSpPr>
        <p:spPr>
          <a:xfrm>
            <a:off x="7048500" y="1546027"/>
            <a:ext cx="1552575" cy="720030"/>
          </a:xfrm>
          <a:prstGeom prst="roundRect">
            <a:avLst>
              <a:gd name="adj" fmla="val 7937"/>
            </a:avLst>
          </a:prstGeom>
          <a:solidFill>
            <a:srgbClr val="F0B429">
              <a:alpha val="10000"/>
            </a:srgbClr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7" name="Text 26"/>
          <p:cNvSpPr/>
          <p:nvPr/>
        </p:nvSpPr>
        <p:spPr>
          <a:xfrm>
            <a:off x="7149560" y="1660327"/>
            <a:ext cx="1350455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520"/>
              </a:lnSpc>
              <a:buNone/>
            </a:pPr>
            <a:r>
              <a:rPr lang="en-US" sz="1800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44%</a:t>
            </a:r>
            <a:endParaRPr lang="en-US" sz="1800" dirty="0"/>
          </a:p>
        </p:txBody>
      </p:sp>
      <p:sp>
        <p:nvSpPr>
          <p:cNvPr id="38" name="Text 27"/>
          <p:cNvSpPr/>
          <p:nvPr/>
        </p:nvSpPr>
        <p:spPr>
          <a:xfrm>
            <a:off x="7149560" y="2018407"/>
            <a:ext cx="1350455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050"/>
              </a:lnSpc>
              <a:spcBef>
                <a:spcPts val="300"/>
              </a:spcBef>
              <a:buNone/>
            </a:pPr>
            <a:r>
              <a:rPr lang="en-US" sz="750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Other Features</a:t>
            </a:r>
            <a:endParaRPr lang="en-US" sz="750" dirty="0"/>
          </a:p>
        </p:txBody>
      </p:sp>
      <p:sp>
        <p:nvSpPr>
          <p:cNvPr id="39" name="Text 28"/>
          <p:cNvSpPr/>
          <p:nvPr/>
        </p:nvSpPr>
        <p:spPr>
          <a:xfrm>
            <a:off x="5181600" y="2504182"/>
            <a:ext cx="3581400" cy="737146"/>
          </a:xfrm>
          <a:prstGeom prst="rect">
            <a:avLst/>
          </a:prstGeom>
          <a:solidFill>
            <a:srgbClr val="00D9A0">
              <a:alpha val="8000"/>
            </a:srgbClr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0" name="Shape 29"/>
          <p:cNvSpPr/>
          <p:nvPr/>
        </p:nvSpPr>
        <p:spPr>
          <a:xfrm>
            <a:off x="5195888" y="2504182"/>
            <a:ext cx="0" cy="737146"/>
          </a:xfrm>
          <a:prstGeom prst="line">
            <a:avLst/>
          </a:prstGeom>
          <a:noFill/>
          <a:ln w="28575">
            <a:solidFill>
              <a:srgbClr val="00D9A0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1" name="Text 30"/>
          <p:cNvSpPr/>
          <p:nvPr/>
        </p:nvSpPr>
        <p:spPr>
          <a:xfrm>
            <a:off x="5305425" y="2599432"/>
            <a:ext cx="3429572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450"/>
              </a:spcAft>
              <a:buNone/>
            </a:pPr>
            <a:r>
              <a:rPr lang="en-US" sz="825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 INSIGHT</a:t>
            </a:r>
            <a:endParaRPr lang="en-US" sz="825" dirty="0"/>
          </a:p>
        </p:txBody>
      </p:sp>
      <p:sp>
        <p:nvSpPr>
          <p:cNvPr id="42" name="Text 31"/>
          <p:cNvSpPr/>
          <p:nvPr/>
        </p:nvSpPr>
        <p:spPr>
          <a:xfrm>
            <a:off x="5305425" y="2803178"/>
            <a:ext cx="342957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Temperature features (LST Summer + Winter) account for </a:t>
            </a: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56%</a:t>
            </a:r>
            <a:r>
              <a:rPr lang="en-US" sz="900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of predictive power, reflecting cooling demand as primary emission driver in GCC.</a:t>
            </a:r>
            <a:endParaRPr lang="en-US" sz="900" dirty="0"/>
          </a:p>
        </p:txBody>
      </p:sp>
      <p:sp>
        <p:nvSpPr>
          <p:cNvPr id="43" name="Text 32"/>
          <p:cNvSpPr/>
          <p:nvPr/>
        </p:nvSpPr>
        <p:spPr>
          <a:xfrm>
            <a:off x="5181600" y="3317528"/>
            <a:ext cx="3581400" cy="737146"/>
          </a:xfrm>
          <a:prstGeom prst="rect">
            <a:avLst/>
          </a:prstGeom>
          <a:solidFill>
            <a:srgbClr val="F0B429">
              <a:alpha val="8000"/>
            </a:srgbClr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4" name="Shape 33"/>
          <p:cNvSpPr/>
          <p:nvPr/>
        </p:nvSpPr>
        <p:spPr>
          <a:xfrm>
            <a:off x="5195888" y="3317528"/>
            <a:ext cx="0" cy="737146"/>
          </a:xfrm>
          <a:prstGeom prst="line">
            <a:avLst/>
          </a:prstGeom>
          <a:noFill/>
          <a:ln w="28575">
            <a:solidFill>
              <a:srgbClr val="F0B429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5" name="Text 34"/>
          <p:cNvSpPr/>
          <p:nvPr/>
        </p:nvSpPr>
        <p:spPr>
          <a:xfrm>
            <a:off x="5305425" y="3412778"/>
            <a:ext cx="3429572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450"/>
              </a:spcAft>
              <a:buNone/>
            </a:pPr>
            <a:r>
              <a:rPr lang="en-US" sz="825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SATELLITE VALUE</a:t>
            </a:r>
            <a:endParaRPr lang="en-US" sz="825" dirty="0"/>
          </a:p>
        </p:txBody>
      </p:sp>
      <p:sp>
        <p:nvSpPr>
          <p:cNvPr id="46" name="Text 35"/>
          <p:cNvSpPr/>
          <p:nvPr/>
        </p:nvSpPr>
        <p:spPr>
          <a:xfrm>
            <a:off x="5305425" y="3616523"/>
            <a:ext cx="342957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LST Summer is the </a:t>
            </a: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most important</a:t>
            </a:r>
            <a:r>
              <a:rPr lang="en-US" sz="900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feature, capturing seasonal energy demand patterns.</a:t>
            </a:r>
            <a:endParaRPr lang="en-US" sz="900" dirty="0"/>
          </a:p>
        </p:txBody>
      </p:sp>
      <p:sp>
        <p:nvSpPr>
          <p:cNvPr id="47" name="Text 36"/>
          <p:cNvSpPr/>
          <p:nvPr/>
        </p:nvSpPr>
        <p:spPr>
          <a:xfrm>
            <a:off x="5181600" y="4130873"/>
            <a:ext cx="3581400" cy="756196"/>
          </a:xfrm>
          <a:prstGeom prst="roundRect">
            <a:avLst>
              <a:gd name="adj" fmla="val 10077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8" name="Text 37"/>
          <p:cNvSpPr/>
          <p:nvPr/>
        </p:nvSpPr>
        <p:spPr>
          <a:xfrm>
            <a:off x="5286375" y="4235648"/>
            <a:ext cx="3439287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450"/>
              </a:spcAft>
              <a:buNone/>
            </a:pPr>
            <a:r>
              <a:rPr lang="en-US" sz="825" b="1" dirty="0">
                <a:solidFill>
                  <a:srgbClr val="8B63D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IMPLICATION</a:t>
            </a:r>
            <a:endParaRPr lang="en-US" sz="825" dirty="0">
              <a:solidFill>
                <a:srgbClr val="8B63D2"/>
              </a:solidFill>
            </a:endParaRPr>
          </a:p>
        </p:txBody>
      </p:sp>
      <p:sp>
        <p:nvSpPr>
          <p:cNvPr id="49" name="Text 38"/>
          <p:cNvSpPr/>
          <p:nvPr/>
        </p:nvSpPr>
        <p:spPr>
          <a:xfrm>
            <a:off x="5286375" y="4439394"/>
            <a:ext cx="3439287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Satellite features enable near-real-time emissions estimation with R²=0.69, trading some accuracy for immediate data availability.</a:t>
            </a:r>
            <a:endParaRPr lang="en-US" sz="900" dirty="0"/>
          </a:p>
        </p:txBody>
      </p:sp>
      <p:sp>
        <p:nvSpPr>
          <p:cNvPr id="50" name="Shape 33">
            <a:extLst>
              <a:ext uri="{FF2B5EF4-FFF2-40B4-BE49-F238E27FC236}">
                <a16:creationId xmlns:a16="http://schemas.microsoft.com/office/drawing/2014/main" id="{BE908EF4-2748-D1D4-208D-B96D7976FC7D}"/>
              </a:ext>
            </a:extLst>
          </p:cNvPr>
          <p:cNvSpPr/>
          <p:nvPr/>
        </p:nvSpPr>
        <p:spPr>
          <a:xfrm>
            <a:off x="5195888" y="4130873"/>
            <a:ext cx="0" cy="737146"/>
          </a:xfrm>
          <a:prstGeom prst="line">
            <a:avLst/>
          </a:prstGeom>
          <a:noFill/>
          <a:ln w="28575">
            <a:solidFill>
              <a:srgbClr val="8B63D2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D11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rasterized-gradient-1bc3d89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1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90500" y="228600"/>
            <a:ext cx="342900" cy="342900"/>
          </a:xfrm>
          <a:prstGeom prst="roundRect">
            <a:avLst>
              <a:gd name="adj" fmla="val 16667"/>
            </a:avLst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647699" y="247650"/>
            <a:ext cx="479150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E6EDF3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Country-Level Performance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647700" y="685800"/>
            <a:ext cx="952500" cy="28575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381000" y="1057275"/>
            <a:ext cx="2717750" cy="1409700"/>
          </a:xfrm>
          <a:prstGeom prst="roundRect">
            <a:avLst>
              <a:gd name="adj" fmla="val 5405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Shape 4"/>
          <p:cNvSpPr/>
          <p:nvPr/>
        </p:nvSpPr>
        <p:spPr>
          <a:xfrm>
            <a:off x="381000" y="1062038"/>
            <a:ext cx="271775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8" name="Shape 5"/>
          <p:cNvSpPr/>
          <p:nvPr/>
        </p:nvSpPr>
        <p:spPr>
          <a:xfrm>
            <a:off x="3093988" y="1057275"/>
            <a:ext cx="0" cy="140970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9" name="Shape 6"/>
          <p:cNvSpPr/>
          <p:nvPr/>
        </p:nvSpPr>
        <p:spPr>
          <a:xfrm>
            <a:off x="381000" y="2462213"/>
            <a:ext cx="271775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10" name="Shape 7"/>
          <p:cNvSpPr/>
          <p:nvPr/>
        </p:nvSpPr>
        <p:spPr>
          <a:xfrm>
            <a:off x="400050" y="1057275"/>
            <a:ext cx="0" cy="1409700"/>
          </a:xfrm>
          <a:prstGeom prst="line">
            <a:avLst/>
          </a:prstGeom>
          <a:noFill/>
          <a:ln w="38100">
            <a:solidFill>
              <a:srgbClr val="F0B429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11" name="Text 8"/>
          <p:cNvSpPr/>
          <p:nvPr/>
        </p:nvSpPr>
        <p:spPr>
          <a:xfrm>
            <a:off x="571500" y="1219200"/>
            <a:ext cx="767373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Saudi Arabia</a:t>
            </a:r>
            <a:endParaRPr lang="en-US" sz="975" dirty="0"/>
          </a:p>
        </p:txBody>
      </p:sp>
      <p:sp>
        <p:nvSpPr>
          <p:cNvPr id="12" name="Text 9"/>
          <p:cNvSpPr/>
          <p:nvPr/>
        </p:nvSpPr>
        <p:spPr>
          <a:xfrm>
            <a:off x="571500" y="1506736"/>
            <a:ext cx="453896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20"/>
              </a:lnSpc>
              <a:buNone/>
            </a:pPr>
            <a:r>
              <a:rPr lang="en-US" sz="180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0.72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571500" y="1845766"/>
            <a:ext cx="453896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R²</a:t>
            </a:r>
            <a:endParaRPr lang="en-US" sz="675" dirty="0"/>
          </a:p>
        </p:txBody>
      </p:sp>
      <p:sp>
        <p:nvSpPr>
          <p:cNvPr id="14" name="Text 11"/>
          <p:cNvSpPr/>
          <p:nvPr/>
        </p:nvSpPr>
        <p:spPr>
          <a:xfrm>
            <a:off x="1168896" y="1506736"/>
            <a:ext cx="1465809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20"/>
              </a:lnSpc>
              <a:buNone/>
            </a:pPr>
            <a:r>
              <a:rPr lang="en-US" sz="18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68.4 Mt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1168896" y="1845766"/>
            <a:ext cx="661261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RMSE</a:t>
            </a:r>
            <a:endParaRPr lang="en-US" sz="675" dirty="0"/>
          </a:p>
        </p:txBody>
      </p:sp>
      <p:sp>
        <p:nvSpPr>
          <p:cNvPr id="16" name="Text 13"/>
          <p:cNvSpPr/>
          <p:nvPr/>
        </p:nvSpPr>
        <p:spPr>
          <a:xfrm>
            <a:off x="571500" y="2060972"/>
            <a:ext cx="2365325" cy="38100"/>
          </a:xfrm>
          <a:prstGeom prst="roundRect">
            <a:avLst>
              <a:gd name="adj" fmla="val 50000"/>
            </a:avLst>
          </a:prstGeom>
          <a:solidFill>
            <a:srgbClr val="21262D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7" name="Text 14"/>
          <p:cNvSpPr/>
          <p:nvPr/>
        </p:nvSpPr>
        <p:spPr>
          <a:xfrm>
            <a:off x="571500" y="2060972"/>
            <a:ext cx="1915864" cy="38100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15"/>
          <p:cNvSpPr/>
          <p:nvPr/>
        </p:nvSpPr>
        <p:spPr>
          <a:xfrm>
            <a:off x="3213050" y="1057275"/>
            <a:ext cx="2717750" cy="1409700"/>
          </a:xfrm>
          <a:prstGeom prst="roundRect">
            <a:avLst>
              <a:gd name="adj" fmla="val 5405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9" name="Shape 16"/>
          <p:cNvSpPr/>
          <p:nvPr/>
        </p:nvSpPr>
        <p:spPr>
          <a:xfrm>
            <a:off x="3213050" y="1062038"/>
            <a:ext cx="271775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0" name="Shape 17"/>
          <p:cNvSpPr/>
          <p:nvPr/>
        </p:nvSpPr>
        <p:spPr>
          <a:xfrm>
            <a:off x="5926038" y="1057275"/>
            <a:ext cx="0" cy="140970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1" name="Shape 18"/>
          <p:cNvSpPr/>
          <p:nvPr/>
        </p:nvSpPr>
        <p:spPr>
          <a:xfrm>
            <a:off x="3213050" y="2462213"/>
            <a:ext cx="271775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2" name="Shape 19"/>
          <p:cNvSpPr/>
          <p:nvPr/>
        </p:nvSpPr>
        <p:spPr>
          <a:xfrm>
            <a:off x="3232100" y="1057275"/>
            <a:ext cx="0" cy="1409700"/>
          </a:xfrm>
          <a:prstGeom prst="line">
            <a:avLst/>
          </a:prstGeom>
          <a:noFill/>
          <a:ln w="38100">
            <a:solidFill>
              <a:srgbClr val="00D9A0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23" name="Text 20"/>
          <p:cNvSpPr/>
          <p:nvPr/>
        </p:nvSpPr>
        <p:spPr>
          <a:xfrm>
            <a:off x="3403550" y="1219200"/>
            <a:ext cx="266721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UAE</a:t>
            </a:r>
            <a:endParaRPr lang="en-US" sz="975" dirty="0"/>
          </a:p>
        </p:txBody>
      </p:sp>
      <p:sp>
        <p:nvSpPr>
          <p:cNvPr id="24" name="Text 21"/>
          <p:cNvSpPr/>
          <p:nvPr/>
        </p:nvSpPr>
        <p:spPr>
          <a:xfrm>
            <a:off x="3403550" y="1506736"/>
            <a:ext cx="453896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20"/>
              </a:lnSpc>
              <a:buNone/>
            </a:pPr>
            <a:r>
              <a:rPr lang="en-US" sz="180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0.68</a:t>
            </a:r>
            <a:endParaRPr lang="en-US" sz="1800" dirty="0"/>
          </a:p>
        </p:txBody>
      </p:sp>
      <p:sp>
        <p:nvSpPr>
          <p:cNvPr id="25" name="Text 22"/>
          <p:cNvSpPr/>
          <p:nvPr/>
        </p:nvSpPr>
        <p:spPr>
          <a:xfrm>
            <a:off x="3403550" y="1845766"/>
            <a:ext cx="453896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R²</a:t>
            </a:r>
            <a:endParaRPr lang="en-US" sz="675" dirty="0"/>
          </a:p>
        </p:txBody>
      </p:sp>
      <p:sp>
        <p:nvSpPr>
          <p:cNvPr id="26" name="Text 23"/>
          <p:cNvSpPr/>
          <p:nvPr/>
        </p:nvSpPr>
        <p:spPr>
          <a:xfrm>
            <a:off x="4000946" y="1506736"/>
            <a:ext cx="1010990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20"/>
              </a:lnSpc>
              <a:buNone/>
            </a:pPr>
            <a:r>
              <a:rPr lang="en-US" sz="18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28.3 Mt</a:t>
            </a:r>
            <a:endParaRPr lang="en-US" sz="1800" dirty="0"/>
          </a:p>
        </p:txBody>
      </p:sp>
      <p:sp>
        <p:nvSpPr>
          <p:cNvPr id="27" name="Text 24"/>
          <p:cNvSpPr/>
          <p:nvPr/>
        </p:nvSpPr>
        <p:spPr>
          <a:xfrm>
            <a:off x="4000946" y="1845766"/>
            <a:ext cx="661261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RMSE</a:t>
            </a:r>
            <a:endParaRPr lang="en-US" sz="675" dirty="0"/>
          </a:p>
        </p:txBody>
      </p:sp>
      <p:sp>
        <p:nvSpPr>
          <p:cNvPr id="28" name="Text 25"/>
          <p:cNvSpPr/>
          <p:nvPr/>
        </p:nvSpPr>
        <p:spPr>
          <a:xfrm>
            <a:off x="3403550" y="2060972"/>
            <a:ext cx="2365325" cy="38100"/>
          </a:xfrm>
          <a:prstGeom prst="roundRect">
            <a:avLst>
              <a:gd name="adj" fmla="val 50000"/>
            </a:avLst>
          </a:prstGeom>
          <a:solidFill>
            <a:srgbClr val="21262D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9" name="Text 26"/>
          <p:cNvSpPr/>
          <p:nvPr/>
        </p:nvSpPr>
        <p:spPr>
          <a:xfrm>
            <a:off x="3403550" y="2060972"/>
            <a:ext cx="1844873" cy="38100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0" name="Text 27"/>
          <p:cNvSpPr/>
          <p:nvPr/>
        </p:nvSpPr>
        <p:spPr>
          <a:xfrm>
            <a:off x="6045101" y="1057275"/>
            <a:ext cx="2717899" cy="1409700"/>
          </a:xfrm>
          <a:prstGeom prst="roundRect">
            <a:avLst>
              <a:gd name="adj" fmla="val 5405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1" name="Shape 28"/>
          <p:cNvSpPr/>
          <p:nvPr/>
        </p:nvSpPr>
        <p:spPr>
          <a:xfrm>
            <a:off x="6045101" y="1062038"/>
            <a:ext cx="2717899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32" name="Shape 29"/>
          <p:cNvSpPr/>
          <p:nvPr/>
        </p:nvSpPr>
        <p:spPr>
          <a:xfrm>
            <a:off x="8758238" y="1057275"/>
            <a:ext cx="0" cy="140970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33" name="Shape 30"/>
          <p:cNvSpPr/>
          <p:nvPr/>
        </p:nvSpPr>
        <p:spPr>
          <a:xfrm>
            <a:off x="6045101" y="2462213"/>
            <a:ext cx="2717899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34" name="Shape 31"/>
          <p:cNvSpPr/>
          <p:nvPr/>
        </p:nvSpPr>
        <p:spPr>
          <a:xfrm>
            <a:off x="6064151" y="1057275"/>
            <a:ext cx="0" cy="1409700"/>
          </a:xfrm>
          <a:prstGeom prst="line">
            <a:avLst/>
          </a:prstGeom>
          <a:noFill/>
          <a:ln w="38100">
            <a:solidFill>
              <a:srgbClr val="A371F7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35" name="Text 32"/>
          <p:cNvSpPr/>
          <p:nvPr/>
        </p:nvSpPr>
        <p:spPr>
          <a:xfrm>
            <a:off x="6235601" y="1219200"/>
            <a:ext cx="330023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Qatar</a:t>
            </a:r>
            <a:endParaRPr lang="en-US" sz="975" dirty="0"/>
          </a:p>
        </p:txBody>
      </p:sp>
      <p:sp>
        <p:nvSpPr>
          <p:cNvPr id="36" name="Text 33"/>
          <p:cNvSpPr/>
          <p:nvPr/>
        </p:nvSpPr>
        <p:spPr>
          <a:xfrm>
            <a:off x="6235601" y="1506736"/>
            <a:ext cx="453896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20"/>
              </a:lnSpc>
              <a:buNone/>
            </a:pPr>
            <a:r>
              <a:rPr lang="en-US" sz="180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0.65</a:t>
            </a:r>
            <a:endParaRPr lang="en-US" sz="1800" dirty="0"/>
          </a:p>
        </p:txBody>
      </p:sp>
      <p:sp>
        <p:nvSpPr>
          <p:cNvPr id="37" name="Text 34"/>
          <p:cNvSpPr/>
          <p:nvPr/>
        </p:nvSpPr>
        <p:spPr>
          <a:xfrm>
            <a:off x="6235601" y="1845766"/>
            <a:ext cx="453896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R²</a:t>
            </a:r>
            <a:endParaRPr lang="en-US" sz="675" dirty="0"/>
          </a:p>
        </p:txBody>
      </p:sp>
      <p:sp>
        <p:nvSpPr>
          <p:cNvPr id="38" name="Text 35"/>
          <p:cNvSpPr/>
          <p:nvPr/>
        </p:nvSpPr>
        <p:spPr>
          <a:xfrm>
            <a:off x="6832997" y="1506736"/>
            <a:ext cx="940147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20"/>
              </a:lnSpc>
              <a:buNone/>
            </a:pPr>
            <a:r>
              <a:rPr lang="en-US" sz="18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18.2 Mt</a:t>
            </a:r>
            <a:endParaRPr lang="en-US" sz="1800" dirty="0"/>
          </a:p>
        </p:txBody>
      </p:sp>
      <p:sp>
        <p:nvSpPr>
          <p:cNvPr id="39" name="Text 36"/>
          <p:cNvSpPr/>
          <p:nvPr/>
        </p:nvSpPr>
        <p:spPr>
          <a:xfrm>
            <a:off x="6832997" y="1845766"/>
            <a:ext cx="661261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RMSE</a:t>
            </a:r>
            <a:endParaRPr lang="en-US" sz="675" dirty="0"/>
          </a:p>
        </p:txBody>
      </p:sp>
      <p:sp>
        <p:nvSpPr>
          <p:cNvPr id="40" name="Text 37"/>
          <p:cNvSpPr/>
          <p:nvPr/>
        </p:nvSpPr>
        <p:spPr>
          <a:xfrm>
            <a:off x="6235601" y="2060972"/>
            <a:ext cx="2365474" cy="38100"/>
          </a:xfrm>
          <a:prstGeom prst="roundRect">
            <a:avLst>
              <a:gd name="adj" fmla="val 50000"/>
            </a:avLst>
          </a:prstGeom>
          <a:solidFill>
            <a:srgbClr val="21262D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1" name="Text 38"/>
          <p:cNvSpPr/>
          <p:nvPr/>
        </p:nvSpPr>
        <p:spPr>
          <a:xfrm>
            <a:off x="6235601" y="2060972"/>
            <a:ext cx="1750368" cy="38100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2" name="Text 39"/>
          <p:cNvSpPr/>
          <p:nvPr/>
        </p:nvSpPr>
        <p:spPr>
          <a:xfrm>
            <a:off x="381000" y="2581275"/>
            <a:ext cx="2717750" cy="1409849"/>
          </a:xfrm>
          <a:prstGeom prst="roundRect">
            <a:avLst>
              <a:gd name="adj" fmla="val 5405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3" name="Shape 40"/>
          <p:cNvSpPr/>
          <p:nvPr/>
        </p:nvSpPr>
        <p:spPr>
          <a:xfrm>
            <a:off x="381000" y="2586038"/>
            <a:ext cx="271775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4" name="Shape 41"/>
          <p:cNvSpPr/>
          <p:nvPr/>
        </p:nvSpPr>
        <p:spPr>
          <a:xfrm>
            <a:off x="3093988" y="2581275"/>
            <a:ext cx="0" cy="1409849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5" name="Shape 42"/>
          <p:cNvSpPr/>
          <p:nvPr/>
        </p:nvSpPr>
        <p:spPr>
          <a:xfrm>
            <a:off x="381000" y="3986361"/>
            <a:ext cx="271775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6" name="Shape 43"/>
          <p:cNvSpPr/>
          <p:nvPr/>
        </p:nvSpPr>
        <p:spPr>
          <a:xfrm>
            <a:off x="400050" y="2581275"/>
            <a:ext cx="0" cy="1409849"/>
          </a:xfrm>
          <a:prstGeom prst="line">
            <a:avLst/>
          </a:prstGeom>
          <a:noFill/>
          <a:ln w="38100">
            <a:solidFill>
              <a:srgbClr val="79C0FF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47" name="Text 44"/>
          <p:cNvSpPr/>
          <p:nvPr/>
        </p:nvSpPr>
        <p:spPr>
          <a:xfrm>
            <a:off x="571500" y="2743200"/>
            <a:ext cx="414123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Kuwait</a:t>
            </a:r>
            <a:endParaRPr lang="en-US" sz="975" dirty="0"/>
          </a:p>
        </p:txBody>
      </p:sp>
      <p:sp>
        <p:nvSpPr>
          <p:cNvPr id="48" name="Text 45"/>
          <p:cNvSpPr/>
          <p:nvPr/>
        </p:nvSpPr>
        <p:spPr>
          <a:xfrm>
            <a:off x="571500" y="3030736"/>
            <a:ext cx="453896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20"/>
              </a:lnSpc>
              <a:buNone/>
            </a:pPr>
            <a:r>
              <a:rPr lang="en-US" sz="180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0.67</a:t>
            </a:r>
            <a:endParaRPr lang="en-US" sz="1800" dirty="0"/>
          </a:p>
        </p:txBody>
      </p:sp>
      <p:sp>
        <p:nvSpPr>
          <p:cNvPr id="49" name="Text 46"/>
          <p:cNvSpPr/>
          <p:nvPr/>
        </p:nvSpPr>
        <p:spPr>
          <a:xfrm>
            <a:off x="571500" y="3369766"/>
            <a:ext cx="453896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R²</a:t>
            </a:r>
            <a:endParaRPr lang="en-US" sz="675" dirty="0"/>
          </a:p>
        </p:txBody>
      </p:sp>
      <p:sp>
        <p:nvSpPr>
          <p:cNvPr id="50" name="Text 47"/>
          <p:cNvSpPr/>
          <p:nvPr/>
        </p:nvSpPr>
        <p:spPr>
          <a:xfrm>
            <a:off x="1168896" y="3030736"/>
            <a:ext cx="1318468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20"/>
              </a:lnSpc>
              <a:buNone/>
            </a:pPr>
            <a:r>
              <a:rPr lang="en-US" sz="18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14.1 Mt</a:t>
            </a:r>
            <a:endParaRPr lang="en-US" sz="1800" dirty="0"/>
          </a:p>
        </p:txBody>
      </p:sp>
      <p:sp>
        <p:nvSpPr>
          <p:cNvPr id="51" name="Text 48"/>
          <p:cNvSpPr/>
          <p:nvPr/>
        </p:nvSpPr>
        <p:spPr>
          <a:xfrm>
            <a:off x="1168896" y="3369766"/>
            <a:ext cx="661261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RMSE</a:t>
            </a:r>
            <a:endParaRPr lang="en-US" sz="675" dirty="0"/>
          </a:p>
        </p:txBody>
      </p:sp>
      <p:sp>
        <p:nvSpPr>
          <p:cNvPr id="52" name="Text 49"/>
          <p:cNvSpPr/>
          <p:nvPr/>
        </p:nvSpPr>
        <p:spPr>
          <a:xfrm>
            <a:off x="571500" y="3584972"/>
            <a:ext cx="2365325" cy="38100"/>
          </a:xfrm>
          <a:prstGeom prst="roundRect">
            <a:avLst>
              <a:gd name="adj" fmla="val 50000"/>
            </a:avLst>
          </a:prstGeom>
          <a:solidFill>
            <a:srgbClr val="21262D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3" name="Text 50"/>
          <p:cNvSpPr/>
          <p:nvPr/>
        </p:nvSpPr>
        <p:spPr>
          <a:xfrm>
            <a:off x="571500" y="3584972"/>
            <a:ext cx="1702891" cy="38100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4" name="Text 51"/>
          <p:cNvSpPr/>
          <p:nvPr/>
        </p:nvSpPr>
        <p:spPr>
          <a:xfrm>
            <a:off x="3213050" y="2581275"/>
            <a:ext cx="2717750" cy="1409849"/>
          </a:xfrm>
          <a:prstGeom prst="roundRect">
            <a:avLst>
              <a:gd name="adj" fmla="val 5405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5" name="Shape 52"/>
          <p:cNvSpPr/>
          <p:nvPr/>
        </p:nvSpPr>
        <p:spPr>
          <a:xfrm>
            <a:off x="3213050" y="2586038"/>
            <a:ext cx="271775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56" name="Shape 53"/>
          <p:cNvSpPr/>
          <p:nvPr/>
        </p:nvSpPr>
        <p:spPr>
          <a:xfrm>
            <a:off x="5926038" y="2581275"/>
            <a:ext cx="0" cy="1409849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57" name="Shape 54"/>
          <p:cNvSpPr/>
          <p:nvPr/>
        </p:nvSpPr>
        <p:spPr>
          <a:xfrm>
            <a:off x="3213050" y="3986361"/>
            <a:ext cx="2717750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58" name="Shape 55"/>
          <p:cNvSpPr/>
          <p:nvPr/>
        </p:nvSpPr>
        <p:spPr>
          <a:xfrm>
            <a:off x="3232100" y="2581275"/>
            <a:ext cx="0" cy="1409849"/>
          </a:xfrm>
          <a:prstGeom prst="line">
            <a:avLst/>
          </a:prstGeom>
          <a:noFill/>
          <a:ln w="38100">
            <a:solidFill>
              <a:srgbClr val="FFA657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59" name="Text 56"/>
          <p:cNvSpPr/>
          <p:nvPr/>
        </p:nvSpPr>
        <p:spPr>
          <a:xfrm>
            <a:off x="3403550" y="2743200"/>
            <a:ext cx="357955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Oman</a:t>
            </a:r>
            <a:endParaRPr lang="en-US" sz="975" dirty="0"/>
          </a:p>
        </p:txBody>
      </p:sp>
      <p:sp>
        <p:nvSpPr>
          <p:cNvPr id="60" name="Text 57"/>
          <p:cNvSpPr/>
          <p:nvPr/>
        </p:nvSpPr>
        <p:spPr>
          <a:xfrm>
            <a:off x="3403550" y="3030736"/>
            <a:ext cx="453896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20"/>
              </a:lnSpc>
              <a:buNone/>
            </a:pPr>
            <a:r>
              <a:rPr lang="en-US" sz="1800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0.64</a:t>
            </a:r>
            <a:endParaRPr lang="en-US" sz="1800" dirty="0"/>
          </a:p>
        </p:txBody>
      </p:sp>
      <p:sp>
        <p:nvSpPr>
          <p:cNvPr id="61" name="Text 58"/>
          <p:cNvSpPr/>
          <p:nvPr/>
        </p:nvSpPr>
        <p:spPr>
          <a:xfrm>
            <a:off x="3403550" y="3369766"/>
            <a:ext cx="453896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R²</a:t>
            </a:r>
            <a:endParaRPr lang="en-US" sz="675" dirty="0"/>
          </a:p>
        </p:txBody>
      </p:sp>
      <p:sp>
        <p:nvSpPr>
          <p:cNvPr id="62" name="Text 59"/>
          <p:cNvSpPr/>
          <p:nvPr/>
        </p:nvSpPr>
        <p:spPr>
          <a:xfrm>
            <a:off x="4000946" y="3030736"/>
            <a:ext cx="1247477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20"/>
              </a:lnSpc>
              <a:buNone/>
            </a:pPr>
            <a:r>
              <a:rPr lang="en-US" sz="18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12.8 Mt</a:t>
            </a:r>
            <a:endParaRPr lang="en-US" sz="1800" dirty="0"/>
          </a:p>
        </p:txBody>
      </p:sp>
      <p:sp>
        <p:nvSpPr>
          <p:cNvPr id="63" name="Text 60"/>
          <p:cNvSpPr/>
          <p:nvPr/>
        </p:nvSpPr>
        <p:spPr>
          <a:xfrm>
            <a:off x="4000946" y="3369766"/>
            <a:ext cx="661261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RMSE</a:t>
            </a:r>
            <a:endParaRPr lang="en-US" sz="675" dirty="0"/>
          </a:p>
        </p:txBody>
      </p:sp>
      <p:sp>
        <p:nvSpPr>
          <p:cNvPr id="64" name="Text 61"/>
          <p:cNvSpPr/>
          <p:nvPr/>
        </p:nvSpPr>
        <p:spPr>
          <a:xfrm>
            <a:off x="3403550" y="3584972"/>
            <a:ext cx="2365325" cy="38100"/>
          </a:xfrm>
          <a:prstGeom prst="roundRect">
            <a:avLst>
              <a:gd name="adj" fmla="val 50000"/>
            </a:avLst>
          </a:prstGeom>
          <a:solidFill>
            <a:srgbClr val="21262D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5" name="Text 62"/>
          <p:cNvSpPr/>
          <p:nvPr/>
        </p:nvSpPr>
        <p:spPr>
          <a:xfrm>
            <a:off x="3403550" y="3584972"/>
            <a:ext cx="1608386" cy="38100"/>
          </a:xfrm>
          <a:prstGeom prst="rect">
            <a:avLst/>
          </a:prstGeom>
          <a:solidFill>
            <a:srgbClr val="F0B429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6" name="Text 63"/>
          <p:cNvSpPr/>
          <p:nvPr/>
        </p:nvSpPr>
        <p:spPr>
          <a:xfrm>
            <a:off x="6045101" y="2581275"/>
            <a:ext cx="2717899" cy="1409849"/>
          </a:xfrm>
          <a:prstGeom prst="roundRect">
            <a:avLst>
              <a:gd name="adj" fmla="val 5405"/>
            </a:avLst>
          </a:prstGeom>
          <a:solidFill>
            <a:srgbClr val="161B22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7" name="Shape 64"/>
          <p:cNvSpPr/>
          <p:nvPr/>
        </p:nvSpPr>
        <p:spPr>
          <a:xfrm>
            <a:off x="6045101" y="2586038"/>
            <a:ext cx="2717899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68" name="Shape 65"/>
          <p:cNvSpPr/>
          <p:nvPr/>
        </p:nvSpPr>
        <p:spPr>
          <a:xfrm>
            <a:off x="8758238" y="2581275"/>
            <a:ext cx="0" cy="1409849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69" name="Shape 66"/>
          <p:cNvSpPr/>
          <p:nvPr/>
        </p:nvSpPr>
        <p:spPr>
          <a:xfrm>
            <a:off x="6045101" y="3986361"/>
            <a:ext cx="2717899" cy="0"/>
          </a:xfrm>
          <a:prstGeom prst="line">
            <a:avLst/>
          </a:prstGeom>
          <a:noFill/>
          <a:ln w="9525">
            <a:solidFill>
              <a:srgbClr val="30363D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70" name="Shape 67"/>
          <p:cNvSpPr/>
          <p:nvPr/>
        </p:nvSpPr>
        <p:spPr>
          <a:xfrm>
            <a:off x="6064151" y="2581275"/>
            <a:ext cx="0" cy="1409849"/>
          </a:xfrm>
          <a:prstGeom prst="line">
            <a:avLst/>
          </a:prstGeom>
          <a:noFill/>
          <a:ln w="38100">
            <a:solidFill>
              <a:srgbClr val="FF7B72"/>
            </a:solidFill>
            <a:prstDash val="solid"/>
          </a:ln>
        </p:spPr>
        <p:txBody>
          <a:bodyPr/>
          <a:lstStyle/>
          <a:p>
            <a:endParaRPr lang="ar-SA"/>
          </a:p>
        </p:txBody>
      </p:sp>
      <p:sp>
        <p:nvSpPr>
          <p:cNvPr id="71" name="Text 68"/>
          <p:cNvSpPr/>
          <p:nvPr/>
        </p:nvSpPr>
        <p:spPr>
          <a:xfrm>
            <a:off x="6235601" y="2743200"/>
            <a:ext cx="470291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Bahrain</a:t>
            </a:r>
            <a:endParaRPr lang="en-US" sz="975" dirty="0"/>
          </a:p>
        </p:txBody>
      </p:sp>
      <p:sp>
        <p:nvSpPr>
          <p:cNvPr id="72" name="Text 69"/>
          <p:cNvSpPr/>
          <p:nvPr/>
        </p:nvSpPr>
        <p:spPr>
          <a:xfrm>
            <a:off x="6235601" y="3030736"/>
            <a:ext cx="453896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20"/>
              </a:lnSpc>
              <a:buNone/>
            </a:pPr>
            <a:r>
              <a:rPr lang="en-US" sz="1800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0.61</a:t>
            </a:r>
            <a:endParaRPr lang="en-US" sz="1800" dirty="0"/>
          </a:p>
        </p:txBody>
      </p:sp>
      <p:sp>
        <p:nvSpPr>
          <p:cNvPr id="73" name="Text 70"/>
          <p:cNvSpPr/>
          <p:nvPr/>
        </p:nvSpPr>
        <p:spPr>
          <a:xfrm>
            <a:off x="6235601" y="3369766"/>
            <a:ext cx="453896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R²</a:t>
            </a:r>
            <a:endParaRPr lang="en-US" sz="675" dirty="0"/>
          </a:p>
        </p:txBody>
      </p:sp>
      <p:sp>
        <p:nvSpPr>
          <p:cNvPr id="74" name="Text 71"/>
          <p:cNvSpPr/>
          <p:nvPr/>
        </p:nvSpPr>
        <p:spPr>
          <a:xfrm>
            <a:off x="6832997" y="3030736"/>
            <a:ext cx="661261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20"/>
              </a:lnSpc>
              <a:buNone/>
            </a:pPr>
            <a:r>
              <a:rPr lang="en-US" sz="18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8.4 Mt</a:t>
            </a:r>
            <a:endParaRPr lang="en-US" sz="1800" dirty="0"/>
          </a:p>
        </p:txBody>
      </p:sp>
      <p:sp>
        <p:nvSpPr>
          <p:cNvPr id="75" name="Text 72"/>
          <p:cNvSpPr/>
          <p:nvPr/>
        </p:nvSpPr>
        <p:spPr>
          <a:xfrm>
            <a:off x="6832997" y="3369766"/>
            <a:ext cx="661261" cy="1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45"/>
              </a:lnSpc>
              <a:spcBef>
                <a:spcPts val="150"/>
              </a:spcBef>
              <a:buNone/>
            </a:pPr>
            <a:r>
              <a:rPr lang="en-US" sz="6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RMSE</a:t>
            </a:r>
            <a:endParaRPr lang="en-US" sz="675" dirty="0"/>
          </a:p>
        </p:txBody>
      </p:sp>
      <p:sp>
        <p:nvSpPr>
          <p:cNvPr id="76" name="Text 73"/>
          <p:cNvSpPr/>
          <p:nvPr/>
        </p:nvSpPr>
        <p:spPr>
          <a:xfrm>
            <a:off x="6235601" y="3584972"/>
            <a:ext cx="2365474" cy="38100"/>
          </a:xfrm>
          <a:prstGeom prst="roundRect">
            <a:avLst>
              <a:gd name="adj" fmla="val 50000"/>
            </a:avLst>
          </a:prstGeom>
          <a:solidFill>
            <a:srgbClr val="21262D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7" name="Text 74"/>
          <p:cNvSpPr/>
          <p:nvPr/>
        </p:nvSpPr>
        <p:spPr>
          <a:xfrm>
            <a:off x="6235601" y="3584972"/>
            <a:ext cx="1537543" cy="38100"/>
          </a:xfrm>
          <a:prstGeom prst="rect">
            <a:avLst/>
          </a:prstGeom>
          <a:solidFill>
            <a:srgbClr val="F0B429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8" name="Text 75"/>
          <p:cNvSpPr/>
          <p:nvPr/>
        </p:nvSpPr>
        <p:spPr>
          <a:xfrm>
            <a:off x="381000" y="4143524"/>
            <a:ext cx="4114800" cy="809476"/>
          </a:xfrm>
          <a:prstGeom prst="roundRect">
            <a:avLst>
              <a:gd name="adj" fmla="val 9413"/>
            </a:avLst>
          </a:prstGeom>
          <a:solidFill>
            <a:srgbClr val="00D9A0">
              <a:alpha val="8000"/>
            </a:srgbClr>
          </a:solidFill>
          <a:ln w="9525">
            <a:solidFill>
              <a:srgbClr val="00D9A0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9" name="Text 76"/>
          <p:cNvSpPr/>
          <p:nvPr/>
        </p:nvSpPr>
        <p:spPr>
          <a:xfrm>
            <a:off x="523875" y="4286399"/>
            <a:ext cx="3905631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450"/>
              </a:spcAft>
              <a:buNone/>
            </a:pPr>
            <a:r>
              <a:rPr lang="en-US" sz="825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PATTERN OBSERVED</a:t>
            </a:r>
            <a:endParaRPr lang="en-US" sz="825" dirty="0"/>
          </a:p>
        </p:txBody>
      </p:sp>
      <p:sp>
        <p:nvSpPr>
          <p:cNvPr id="80" name="Text 77"/>
          <p:cNvSpPr/>
          <p:nvPr/>
        </p:nvSpPr>
        <p:spPr>
          <a:xfrm>
            <a:off x="523875" y="4490145"/>
            <a:ext cx="3905631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Larger economies (SA, UAE) show better predictions due to more stable emission patterns and data availability.</a:t>
            </a:r>
            <a:endParaRPr lang="en-US" sz="900" dirty="0"/>
          </a:p>
        </p:txBody>
      </p:sp>
      <p:sp>
        <p:nvSpPr>
          <p:cNvPr id="81" name="Text 78"/>
          <p:cNvSpPr/>
          <p:nvPr/>
        </p:nvSpPr>
        <p:spPr>
          <a:xfrm>
            <a:off x="4648200" y="4143524"/>
            <a:ext cx="4114800" cy="809476"/>
          </a:xfrm>
          <a:prstGeom prst="roundRect">
            <a:avLst>
              <a:gd name="adj" fmla="val 9413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2" name="Text 79"/>
          <p:cNvSpPr/>
          <p:nvPr/>
        </p:nvSpPr>
        <p:spPr>
          <a:xfrm>
            <a:off x="4791075" y="4286399"/>
            <a:ext cx="3905631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450"/>
              </a:spcAft>
              <a:buNone/>
            </a:pPr>
            <a:r>
              <a:rPr lang="en-US" sz="825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SMALLER COUNTRIES</a:t>
            </a:r>
            <a:endParaRPr lang="en-US" sz="825" dirty="0"/>
          </a:p>
        </p:txBody>
      </p:sp>
      <p:sp>
        <p:nvSpPr>
          <p:cNvPr id="83" name="Text 80"/>
          <p:cNvSpPr/>
          <p:nvPr/>
        </p:nvSpPr>
        <p:spPr>
          <a:xfrm>
            <a:off x="4791075" y="4490145"/>
            <a:ext cx="3905631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Bahrain and Oman show higher variability - may benefit from country-specific models.</a:t>
            </a:r>
            <a:endParaRPr lang="en-US" sz="9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D11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rasterized-gradient-f94b969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1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90500" y="228600"/>
            <a:ext cx="342900" cy="342900"/>
          </a:xfrm>
          <a:prstGeom prst="roundRect">
            <a:avLst>
              <a:gd name="adj" fmla="val 16667"/>
            </a:avLst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647700" y="247650"/>
            <a:ext cx="4938989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E6EDF3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Limitations &amp; Future Work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647700" y="685800"/>
            <a:ext cx="952500" cy="28575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381000" y="1380232"/>
            <a:ext cx="38100" cy="190500"/>
          </a:xfrm>
          <a:prstGeom prst="roundRect">
            <a:avLst>
              <a:gd name="adj" fmla="val 50000"/>
            </a:avLst>
          </a:prstGeom>
          <a:solidFill>
            <a:srgbClr val="F0B429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514350" y="1388864"/>
            <a:ext cx="1293668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LIMITATIONS</a:t>
            </a:r>
            <a:endParaRPr lang="en-US" sz="975" dirty="0"/>
          </a:p>
        </p:txBody>
      </p:sp>
      <p:sp>
        <p:nvSpPr>
          <p:cNvPr id="8" name="Text 5"/>
          <p:cNvSpPr/>
          <p:nvPr/>
        </p:nvSpPr>
        <p:spPr>
          <a:xfrm>
            <a:off x="381000" y="1723132"/>
            <a:ext cx="4023271" cy="641003"/>
          </a:xfrm>
          <a:prstGeom prst="roundRect">
            <a:avLst>
              <a:gd name="adj" fmla="val 11888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" name="Text 6"/>
          <p:cNvSpPr/>
          <p:nvPr/>
        </p:nvSpPr>
        <p:spPr>
          <a:xfrm>
            <a:off x="707082" y="1866007"/>
            <a:ext cx="2962620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300"/>
              </a:spcAft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Data Temporal Coverage</a:t>
            </a:r>
            <a:endParaRPr lang="en-US" sz="900" dirty="0"/>
          </a:p>
        </p:txBody>
      </p:sp>
      <p:sp>
        <p:nvSpPr>
          <p:cNvPr id="10" name="Text 7"/>
          <p:cNvSpPr/>
          <p:nvPr/>
        </p:nvSpPr>
        <p:spPr>
          <a:xfrm>
            <a:off x="707082" y="2064097"/>
            <a:ext cx="2962620" cy="157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Satellite data limited to 2000-2023; Sentinel-5P only from 2018</a:t>
            </a:r>
            <a:endParaRPr lang="en-US" sz="825" dirty="0"/>
          </a:p>
        </p:txBody>
      </p:sp>
      <p:sp>
        <p:nvSpPr>
          <p:cNvPr id="11" name="Text 8"/>
          <p:cNvSpPr/>
          <p:nvPr/>
        </p:nvSpPr>
        <p:spPr>
          <a:xfrm>
            <a:off x="381000" y="2478435"/>
            <a:ext cx="4023271" cy="641003"/>
          </a:xfrm>
          <a:prstGeom prst="roundRect">
            <a:avLst>
              <a:gd name="adj" fmla="val 11888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9"/>
          <p:cNvSpPr/>
          <p:nvPr/>
        </p:nvSpPr>
        <p:spPr>
          <a:xfrm>
            <a:off x="707082" y="2621310"/>
            <a:ext cx="3564678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300"/>
              </a:spcAft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Annual Resolution</a:t>
            </a:r>
            <a:endParaRPr lang="en-US" sz="900" dirty="0"/>
          </a:p>
        </p:txBody>
      </p:sp>
      <p:sp>
        <p:nvSpPr>
          <p:cNvPr id="13" name="Text 10"/>
          <p:cNvSpPr/>
          <p:nvPr/>
        </p:nvSpPr>
        <p:spPr>
          <a:xfrm>
            <a:off x="707082" y="2819400"/>
            <a:ext cx="3564678" cy="157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Country-level annual data; cannot capture sub-annual or regional variations</a:t>
            </a:r>
            <a:endParaRPr lang="en-US" sz="825" dirty="0"/>
          </a:p>
        </p:txBody>
      </p:sp>
      <p:sp>
        <p:nvSpPr>
          <p:cNvPr id="14" name="Text 11"/>
          <p:cNvSpPr/>
          <p:nvPr/>
        </p:nvSpPr>
        <p:spPr>
          <a:xfrm>
            <a:off x="381000" y="3233738"/>
            <a:ext cx="4023271" cy="641003"/>
          </a:xfrm>
          <a:prstGeom prst="roundRect">
            <a:avLst>
              <a:gd name="adj" fmla="val 11888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5" name="Text 12"/>
          <p:cNvSpPr/>
          <p:nvPr/>
        </p:nvSpPr>
        <p:spPr>
          <a:xfrm>
            <a:off x="707082" y="3376613"/>
            <a:ext cx="3290822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300"/>
              </a:spcAft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Sample Size</a:t>
            </a:r>
            <a:endParaRPr lang="en-US" sz="900" dirty="0"/>
          </a:p>
        </p:txBody>
      </p:sp>
      <p:sp>
        <p:nvSpPr>
          <p:cNvPr id="16" name="Text 13"/>
          <p:cNvSpPr/>
          <p:nvPr/>
        </p:nvSpPr>
        <p:spPr>
          <a:xfrm>
            <a:off x="707082" y="3574703"/>
            <a:ext cx="3290822" cy="157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144 observations across 6 countries may limit complex model training</a:t>
            </a:r>
            <a:endParaRPr lang="en-US" sz="825" dirty="0"/>
          </a:p>
        </p:txBody>
      </p:sp>
      <p:sp>
        <p:nvSpPr>
          <p:cNvPr id="17" name="Text 14"/>
          <p:cNvSpPr/>
          <p:nvPr/>
        </p:nvSpPr>
        <p:spPr>
          <a:xfrm>
            <a:off x="381000" y="3989040"/>
            <a:ext cx="4023271" cy="641003"/>
          </a:xfrm>
          <a:prstGeom prst="roundRect">
            <a:avLst>
              <a:gd name="adj" fmla="val 11888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15"/>
          <p:cNvSpPr/>
          <p:nvPr/>
        </p:nvSpPr>
        <p:spPr>
          <a:xfrm>
            <a:off x="707082" y="4131915"/>
            <a:ext cx="2418097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300"/>
              </a:spcAft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Model Scope</a:t>
            </a:r>
            <a:endParaRPr lang="en-US" sz="900" dirty="0"/>
          </a:p>
        </p:txBody>
      </p:sp>
      <p:sp>
        <p:nvSpPr>
          <p:cNvPr id="19" name="Text 16"/>
          <p:cNvSpPr/>
          <p:nvPr/>
        </p:nvSpPr>
        <p:spPr>
          <a:xfrm>
            <a:off x="707082" y="4330005"/>
            <a:ext cx="2418097" cy="157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XGBoost only; deep learning methods not explored</a:t>
            </a:r>
            <a:endParaRPr lang="en-US" sz="825" dirty="0"/>
          </a:p>
        </p:txBody>
      </p:sp>
      <p:sp>
        <p:nvSpPr>
          <p:cNvPr id="20" name="Text 17"/>
          <p:cNvSpPr/>
          <p:nvPr/>
        </p:nvSpPr>
        <p:spPr>
          <a:xfrm>
            <a:off x="4632871" y="1380232"/>
            <a:ext cx="38100" cy="190500"/>
          </a:xfrm>
          <a:prstGeom prst="roundRect">
            <a:avLst>
              <a:gd name="adj" fmla="val 50000"/>
            </a:avLst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1" name="Text 18"/>
          <p:cNvSpPr/>
          <p:nvPr/>
        </p:nvSpPr>
        <p:spPr>
          <a:xfrm>
            <a:off x="4766221" y="1388864"/>
            <a:ext cx="1326166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FUTURE DIRECTIONS</a:t>
            </a:r>
            <a:endParaRPr lang="en-US" sz="975" dirty="0"/>
          </a:p>
        </p:txBody>
      </p:sp>
      <p:sp>
        <p:nvSpPr>
          <p:cNvPr id="22" name="Text 19"/>
          <p:cNvSpPr/>
          <p:nvPr/>
        </p:nvSpPr>
        <p:spPr>
          <a:xfrm>
            <a:off x="4632871" y="1723132"/>
            <a:ext cx="4130129" cy="641003"/>
          </a:xfrm>
          <a:prstGeom prst="roundRect">
            <a:avLst>
              <a:gd name="adj" fmla="val 11888"/>
            </a:avLst>
          </a:prstGeom>
          <a:solidFill>
            <a:srgbClr val="00D9A0">
              <a:alpha val="8000"/>
            </a:srgbClr>
          </a:solidFill>
          <a:ln w="9525">
            <a:solidFill>
              <a:srgbClr val="00D9A0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3" name="Text 20"/>
          <p:cNvSpPr/>
          <p:nvPr/>
        </p:nvSpPr>
        <p:spPr>
          <a:xfrm>
            <a:off x="4870996" y="1866007"/>
            <a:ext cx="3094994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300"/>
              </a:spcAft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Higher Resolution Modeling</a:t>
            </a:r>
            <a:endParaRPr lang="en-US" sz="900" dirty="0"/>
          </a:p>
        </p:txBody>
      </p:sp>
      <p:sp>
        <p:nvSpPr>
          <p:cNvPr id="24" name="Text 21"/>
          <p:cNvSpPr/>
          <p:nvPr/>
        </p:nvSpPr>
        <p:spPr>
          <a:xfrm>
            <a:off x="4870996" y="2064097"/>
            <a:ext cx="3094994" cy="157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City-level or grid-based predictions using downscaling techniques</a:t>
            </a:r>
            <a:endParaRPr lang="en-US" sz="825" dirty="0"/>
          </a:p>
        </p:txBody>
      </p:sp>
      <p:sp>
        <p:nvSpPr>
          <p:cNvPr id="25" name="Text 22"/>
          <p:cNvSpPr/>
          <p:nvPr/>
        </p:nvSpPr>
        <p:spPr>
          <a:xfrm>
            <a:off x="4632871" y="2478435"/>
            <a:ext cx="4130129" cy="641003"/>
          </a:xfrm>
          <a:prstGeom prst="roundRect">
            <a:avLst>
              <a:gd name="adj" fmla="val 11888"/>
            </a:avLst>
          </a:prstGeom>
          <a:solidFill>
            <a:srgbClr val="00D9A0">
              <a:alpha val="8000"/>
            </a:srgbClr>
          </a:solidFill>
          <a:ln w="9525">
            <a:solidFill>
              <a:srgbClr val="00D9A0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6" name="Text 23"/>
          <p:cNvSpPr/>
          <p:nvPr/>
        </p:nvSpPr>
        <p:spPr>
          <a:xfrm>
            <a:off x="4870996" y="2621310"/>
            <a:ext cx="2797760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300"/>
              </a:spcAft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Deep Learning Integration</a:t>
            </a:r>
            <a:endParaRPr lang="en-US" sz="900" dirty="0"/>
          </a:p>
        </p:txBody>
      </p:sp>
      <p:sp>
        <p:nvSpPr>
          <p:cNvPr id="27" name="Text 24"/>
          <p:cNvSpPr/>
          <p:nvPr/>
        </p:nvSpPr>
        <p:spPr>
          <a:xfrm>
            <a:off x="4870996" y="2819400"/>
            <a:ext cx="2797760" cy="157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LSTM, Transformer models for temporal sequence learning</a:t>
            </a:r>
            <a:endParaRPr lang="en-US" sz="825" dirty="0"/>
          </a:p>
        </p:txBody>
      </p:sp>
      <p:sp>
        <p:nvSpPr>
          <p:cNvPr id="28" name="Text 25"/>
          <p:cNvSpPr/>
          <p:nvPr/>
        </p:nvSpPr>
        <p:spPr>
          <a:xfrm>
            <a:off x="4632871" y="3233738"/>
            <a:ext cx="4130129" cy="641003"/>
          </a:xfrm>
          <a:prstGeom prst="roundRect">
            <a:avLst>
              <a:gd name="adj" fmla="val 11888"/>
            </a:avLst>
          </a:prstGeom>
          <a:solidFill>
            <a:srgbClr val="00D9A0">
              <a:alpha val="8000"/>
            </a:srgbClr>
          </a:solidFill>
          <a:ln w="9525">
            <a:solidFill>
              <a:srgbClr val="00D9A0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9" name="Text 26"/>
          <p:cNvSpPr/>
          <p:nvPr/>
        </p:nvSpPr>
        <p:spPr>
          <a:xfrm>
            <a:off x="4870996" y="3376613"/>
            <a:ext cx="3087100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300"/>
              </a:spcAft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Real-time Dashboard</a:t>
            </a:r>
            <a:endParaRPr lang="en-US" sz="900" dirty="0"/>
          </a:p>
        </p:txBody>
      </p:sp>
      <p:sp>
        <p:nvSpPr>
          <p:cNvPr id="30" name="Text 27"/>
          <p:cNvSpPr/>
          <p:nvPr/>
        </p:nvSpPr>
        <p:spPr>
          <a:xfrm>
            <a:off x="4870996" y="3574703"/>
            <a:ext cx="3087100" cy="157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Web-based monitoring system with automated GEE data pipeline</a:t>
            </a:r>
            <a:endParaRPr lang="en-US" sz="825" dirty="0"/>
          </a:p>
        </p:txBody>
      </p:sp>
      <p:sp>
        <p:nvSpPr>
          <p:cNvPr id="31" name="Text 28"/>
          <p:cNvSpPr/>
          <p:nvPr/>
        </p:nvSpPr>
        <p:spPr>
          <a:xfrm>
            <a:off x="4632871" y="3989040"/>
            <a:ext cx="4130129" cy="641003"/>
          </a:xfrm>
          <a:prstGeom prst="roundRect">
            <a:avLst>
              <a:gd name="adj" fmla="val 11888"/>
            </a:avLst>
          </a:prstGeom>
          <a:solidFill>
            <a:srgbClr val="00D9A0">
              <a:alpha val="8000"/>
            </a:srgbClr>
          </a:solidFill>
          <a:ln w="9525">
            <a:solidFill>
              <a:srgbClr val="00D9A0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2" name="Text 29"/>
          <p:cNvSpPr/>
          <p:nvPr/>
        </p:nvSpPr>
        <p:spPr>
          <a:xfrm>
            <a:off x="4870996" y="4131915"/>
            <a:ext cx="2457262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300"/>
              </a:spcAft>
              <a:buNone/>
            </a:pPr>
            <a:r>
              <a:rPr lang="en-US" sz="9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Sectoral Disaggregation</a:t>
            </a:r>
            <a:endParaRPr lang="en-US" sz="900" dirty="0"/>
          </a:p>
        </p:txBody>
      </p:sp>
      <p:sp>
        <p:nvSpPr>
          <p:cNvPr id="33" name="Text 30"/>
          <p:cNvSpPr/>
          <p:nvPr/>
        </p:nvSpPr>
        <p:spPr>
          <a:xfrm>
            <a:off x="4870996" y="4330005"/>
            <a:ext cx="2457262" cy="157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Industry, transport, residential emission breakdowns</a:t>
            </a:r>
            <a:endParaRPr lang="en-US" sz="825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61B2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9144000" cy="822960"/>
          </a:xfrm>
          <a:prstGeom prst="rect">
            <a:avLst/>
          </a:prstGeom>
          <a:solidFill>
            <a:srgbClr val="0D111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274320" y="228600"/>
            <a:ext cx="137160" cy="36576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4864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E6EDF3"/>
                </a:solidFill>
              </a:defRPr>
            </a:pPr>
            <a:r>
              <a:t>Future Research Directions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685800"/>
            <a:ext cx="1371600" cy="45720"/>
          </a:xfrm>
          <a:prstGeom prst="rect">
            <a:avLst/>
          </a:prstGeom>
          <a:solidFill>
            <a:srgbClr val="00D9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 descr="fig_future_direction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749" y="818928"/>
            <a:ext cx="5390692" cy="432322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D11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rasterized-gradient-8dab559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1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90500" y="228600"/>
            <a:ext cx="342900" cy="342900"/>
          </a:xfrm>
          <a:prstGeom prst="roundRect">
            <a:avLst>
              <a:gd name="adj" fmla="val 16667"/>
            </a:avLst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1"/>
          <p:cNvSpPr/>
          <p:nvPr/>
        </p:nvSpPr>
        <p:spPr>
          <a:xfrm>
            <a:off x="647699" y="247650"/>
            <a:ext cx="305709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E6EDF3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Conclusions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647700" y="685800"/>
            <a:ext cx="952500" cy="28575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6" name="Image 1" descr="/tmp/rasterized-gradient-6c1108f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1095375"/>
            <a:ext cx="8382000" cy="115044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90550" y="1304925"/>
            <a:ext cx="8122158" cy="7313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920"/>
              </a:lnSpc>
            </a:pPr>
            <a:r>
              <a:rPr lang="en-US" sz="1200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This research demonstrates that </a:t>
            </a:r>
            <a:r>
              <a:rPr lang="en-US" sz="120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using satellite-derived features with population density</a:t>
            </a:r>
            <a:r>
              <a:rPr lang="en-US" sz="1200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enables near-real-time CO₂ emission estimation for the GCC region, achieving </a:t>
            </a:r>
            <a:r>
              <a:rPr lang="en-US" sz="1200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R² </a:t>
            </a:r>
            <a:r>
              <a:rPr lang="ar-SA" sz="1200" b="1" dirty="0">
                <a:solidFill>
                  <a:srgbClr val="F0B429"/>
                </a:solidFill>
                <a:latin typeface="Arial" pitchFamily="34" charset="0"/>
                <a:cs typeface="Arial" pitchFamily="34" charset="-120"/>
              </a:rPr>
              <a:t>≈</a:t>
            </a:r>
            <a:r>
              <a:rPr lang="en-US" sz="1200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0.69</a:t>
            </a:r>
            <a:r>
              <a:rPr lang="en-US" sz="1200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and supporting Vision 2030 environmental monitoring goals.</a:t>
            </a:r>
            <a:endParaRPr lang="en-US" sz="1200" dirty="0"/>
          </a:p>
        </p:txBody>
      </p:sp>
      <p:sp>
        <p:nvSpPr>
          <p:cNvPr id="8" name="Text 4"/>
          <p:cNvSpPr/>
          <p:nvPr/>
        </p:nvSpPr>
        <p:spPr>
          <a:xfrm>
            <a:off x="381000" y="2453729"/>
            <a:ext cx="2692450" cy="1535472"/>
          </a:xfrm>
          <a:prstGeom prst="roundRect">
            <a:avLst>
              <a:gd name="adj" fmla="val 5479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" name="Text 5"/>
          <p:cNvSpPr/>
          <p:nvPr/>
        </p:nvSpPr>
        <p:spPr>
          <a:xfrm>
            <a:off x="542925" y="2642146"/>
            <a:ext cx="266700" cy="266700"/>
          </a:xfrm>
          <a:prstGeom prst="roundRect">
            <a:avLst>
              <a:gd name="adj" fmla="val 342857"/>
            </a:avLst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6"/>
          <p:cNvSpPr/>
          <p:nvPr/>
        </p:nvSpPr>
        <p:spPr>
          <a:xfrm>
            <a:off x="904875" y="2695426"/>
            <a:ext cx="1215500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00D9A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NOVEL FRAMEWORK</a:t>
            </a:r>
            <a:endParaRPr lang="en-US" sz="900" dirty="0"/>
          </a:p>
        </p:txBody>
      </p:sp>
      <p:sp>
        <p:nvSpPr>
          <p:cNvPr id="11" name="Text 7"/>
          <p:cNvSpPr/>
          <p:nvPr/>
        </p:nvSpPr>
        <p:spPr>
          <a:xfrm>
            <a:off x="542925" y="3023146"/>
            <a:ext cx="241597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First integrated AI framework combining XGBoost temporal modeling with Google Earth Engine satellite data for GCC emissions monitoring.</a:t>
            </a:r>
            <a:endParaRPr lang="en-US" sz="900" dirty="0"/>
          </a:p>
        </p:txBody>
      </p:sp>
      <p:sp>
        <p:nvSpPr>
          <p:cNvPr id="12" name="Text 8"/>
          <p:cNvSpPr/>
          <p:nvPr/>
        </p:nvSpPr>
        <p:spPr>
          <a:xfrm>
            <a:off x="3225850" y="2455365"/>
            <a:ext cx="2692450" cy="1535473"/>
          </a:xfrm>
          <a:prstGeom prst="roundRect">
            <a:avLst>
              <a:gd name="adj" fmla="val 6250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9"/>
          <p:cNvSpPr/>
          <p:nvPr/>
        </p:nvSpPr>
        <p:spPr>
          <a:xfrm>
            <a:off x="3387775" y="2642146"/>
            <a:ext cx="266700" cy="266700"/>
          </a:xfrm>
          <a:prstGeom prst="roundRect">
            <a:avLst>
              <a:gd name="adj" fmla="val 342857"/>
            </a:avLst>
          </a:prstGeom>
          <a:solidFill>
            <a:srgbClr val="F0B429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4" name="Text 10"/>
          <p:cNvSpPr/>
          <p:nvPr/>
        </p:nvSpPr>
        <p:spPr>
          <a:xfrm>
            <a:off x="3741364" y="2691583"/>
            <a:ext cx="1045023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SATELLITE VALUE</a:t>
            </a:r>
            <a:endParaRPr lang="en-US" sz="900" dirty="0"/>
          </a:p>
        </p:txBody>
      </p:sp>
      <p:sp>
        <p:nvSpPr>
          <p:cNvPr id="15" name="Text 11"/>
          <p:cNvSpPr/>
          <p:nvPr/>
        </p:nvSpPr>
        <p:spPr>
          <a:xfrm>
            <a:off x="3387774" y="3108871"/>
            <a:ext cx="2530525" cy="514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350"/>
              </a:lnSpc>
            </a:pPr>
            <a:r>
              <a:rPr lang="en-US" sz="90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Quantified satellite contribution</a:t>
            </a:r>
            <a:r>
              <a:rPr lang="en-US" sz="900" dirty="0">
                <a:solidFill>
                  <a:srgbClr val="C9D1D9"/>
                </a:solidFill>
                <a:latin typeface="Arial" pitchFamily="34" charset="0"/>
                <a:cs typeface="Arial" pitchFamily="34" charset="-120"/>
              </a:rPr>
              <a:t>: Temperature (summer and winter LST) and Nighttime Lights together account for ~78% of the model’s feature importance in Model B.</a:t>
            </a:r>
          </a:p>
          <a:p>
            <a:pPr>
              <a:lnSpc>
                <a:spcPts val="1350"/>
              </a:lnSpc>
            </a:pPr>
            <a:endParaRPr lang="en-US" sz="900" dirty="0">
              <a:solidFill>
                <a:srgbClr val="C9D1D9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16" name="Text 12"/>
          <p:cNvSpPr/>
          <p:nvPr/>
        </p:nvSpPr>
        <p:spPr>
          <a:xfrm>
            <a:off x="6070699" y="2480220"/>
            <a:ext cx="2692450" cy="1510617"/>
          </a:xfrm>
          <a:prstGeom prst="roundRect">
            <a:avLst>
              <a:gd name="adj" fmla="val 5479"/>
            </a:avLst>
          </a:prstGeom>
          <a:solidFill>
            <a:srgbClr val="161B22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7" name="Text 13"/>
          <p:cNvSpPr/>
          <p:nvPr/>
        </p:nvSpPr>
        <p:spPr>
          <a:xfrm>
            <a:off x="6232624" y="2593228"/>
            <a:ext cx="266700" cy="266700"/>
          </a:xfrm>
          <a:prstGeom prst="roundRect">
            <a:avLst>
              <a:gd name="adj" fmla="val 342857"/>
            </a:avLst>
          </a:prstGeom>
          <a:solidFill>
            <a:srgbClr val="A371F7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14"/>
          <p:cNvSpPr/>
          <p:nvPr/>
        </p:nvSpPr>
        <p:spPr>
          <a:xfrm>
            <a:off x="6594574" y="2685373"/>
            <a:ext cx="1196221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A371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REGIONAL INSIGHTS</a:t>
            </a:r>
            <a:endParaRPr lang="en-US" sz="900" dirty="0"/>
          </a:p>
        </p:txBody>
      </p:sp>
      <p:sp>
        <p:nvSpPr>
          <p:cNvPr id="19" name="Text 15"/>
          <p:cNvSpPr/>
          <p:nvPr/>
        </p:nvSpPr>
        <p:spPr>
          <a:xfrm>
            <a:off x="6232624" y="3023146"/>
            <a:ext cx="241597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Country-level analysis reveals performance patterns: larger economies (Saudi Arabia R²=0.72) benefit most from integrated approach.</a:t>
            </a:r>
            <a:endParaRPr lang="en-US" sz="900" dirty="0"/>
          </a:p>
        </p:txBody>
      </p:sp>
      <p:sp>
        <p:nvSpPr>
          <p:cNvPr id="20" name="Text 16"/>
          <p:cNvSpPr/>
          <p:nvPr/>
        </p:nvSpPr>
        <p:spPr>
          <a:xfrm>
            <a:off x="381000" y="4105424"/>
            <a:ext cx="4114800" cy="809476"/>
          </a:xfrm>
          <a:prstGeom prst="roundRect">
            <a:avLst>
              <a:gd name="adj" fmla="val 9413"/>
            </a:avLst>
          </a:prstGeom>
          <a:solidFill>
            <a:srgbClr val="F0B429">
              <a:alpha val="10000"/>
            </a:srgbClr>
          </a:solidFill>
          <a:ln w="9525">
            <a:solidFill>
              <a:srgbClr val="F0B429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1" name="Text 17"/>
          <p:cNvSpPr/>
          <p:nvPr/>
        </p:nvSpPr>
        <p:spPr>
          <a:xfrm>
            <a:off x="523875" y="4248299"/>
            <a:ext cx="3905631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450"/>
              </a:spcAft>
              <a:buNone/>
            </a:pPr>
            <a:r>
              <a:rPr lang="en-US" sz="825" b="1" dirty="0">
                <a:solidFill>
                  <a:srgbClr val="F0B42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PRACTICAL IMPACT</a:t>
            </a:r>
            <a:endParaRPr lang="en-US" sz="825" dirty="0"/>
          </a:p>
        </p:txBody>
      </p:sp>
      <p:sp>
        <p:nvSpPr>
          <p:cNvPr id="22" name="Text 18"/>
          <p:cNvSpPr/>
          <p:nvPr/>
        </p:nvSpPr>
        <p:spPr>
          <a:xfrm>
            <a:off x="523875" y="4452045"/>
            <a:ext cx="3905631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Framework can reduce emission reporting delays from 1-2 years to near real-time estimates.</a:t>
            </a:r>
            <a:endParaRPr lang="en-US" sz="900" dirty="0"/>
          </a:p>
        </p:txBody>
      </p:sp>
      <p:sp>
        <p:nvSpPr>
          <p:cNvPr id="23" name="Text 19"/>
          <p:cNvSpPr/>
          <p:nvPr/>
        </p:nvSpPr>
        <p:spPr>
          <a:xfrm>
            <a:off x="4648200" y="4105424"/>
            <a:ext cx="4114800" cy="809476"/>
          </a:xfrm>
          <a:prstGeom prst="roundRect">
            <a:avLst>
              <a:gd name="adj" fmla="val 9413"/>
            </a:avLst>
          </a:prstGeom>
          <a:solidFill>
            <a:srgbClr val="79C0FF">
              <a:alpha val="10000"/>
            </a:srgbClr>
          </a:solidFill>
          <a:ln w="9525">
            <a:solidFill>
              <a:srgbClr val="79C0FF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4" name="Text 20"/>
          <p:cNvSpPr/>
          <p:nvPr/>
        </p:nvSpPr>
        <p:spPr>
          <a:xfrm>
            <a:off x="4791075" y="4248299"/>
            <a:ext cx="3905631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450"/>
              </a:spcAft>
              <a:buNone/>
            </a:pPr>
            <a:r>
              <a:rPr lang="en-US" sz="825" b="1" dirty="0">
                <a:solidFill>
                  <a:srgbClr val="79C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POLICY RELEVANCE</a:t>
            </a:r>
            <a:endParaRPr lang="en-US" sz="825" dirty="0"/>
          </a:p>
        </p:txBody>
      </p:sp>
      <p:sp>
        <p:nvSpPr>
          <p:cNvPr id="25" name="Text 21"/>
          <p:cNvSpPr/>
          <p:nvPr/>
        </p:nvSpPr>
        <p:spPr>
          <a:xfrm>
            <a:off x="4791075" y="4452045"/>
            <a:ext cx="3905631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Supports Saudi Vision 2030 and GCC climate commitments with actionable environmental intelligence.</a:t>
            </a:r>
            <a:endParaRPr lang="en-US" sz="9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4">
            <a:extLst>
              <a:ext uri="{FF2B5EF4-FFF2-40B4-BE49-F238E27FC236}">
                <a16:creationId xmlns:a16="http://schemas.microsoft.com/office/drawing/2014/main" id="{67FE90DD-0EEE-9266-E923-C448F2A63199}"/>
              </a:ext>
            </a:extLst>
          </p:cNvPr>
          <p:cNvSpPr/>
          <p:nvPr/>
        </p:nvSpPr>
        <p:spPr>
          <a:xfrm>
            <a:off x="3310682" y="188772"/>
            <a:ext cx="2522488" cy="881707"/>
          </a:xfrm>
          <a:prstGeom prst="roundRect">
            <a:avLst>
              <a:gd name="adj" fmla="val 11979"/>
            </a:avLst>
          </a:prstGeom>
          <a:solidFill>
            <a:srgbClr val="21262D"/>
          </a:solidFill>
          <a:ln w="9525">
            <a:solidFill>
              <a:srgbClr val="30363D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" name="Image 0" descr="/tmp/rasterized-gradient-d0543e8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76200" cy="5143500"/>
          </a:xfrm>
          <a:prstGeom prst="rect">
            <a:avLst/>
          </a:prstGeom>
        </p:spPr>
      </p:pic>
      <p:pic>
        <p:nvPicPr>
          <p:cNvPr id="3" name="Image 1" descr="/tmp/rasterized-gradient-40a85bea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105400"/>
            <a:ext cx="9144000" cy="3810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7620000" y="571500"/>
            <a:ext cx="762000" cy="762000"/>
          </a:xfrm>
          <a:prstGeom prst="roundRect">
            <a:avLst>
              <a:gd name="adj" fmla="val 120000"/>
            </a:avLst>
          </a:prstGeom>
          <a:noFill/>
          <a:ln w="28575">
            <a:solidFill>
              <a:srgbClr val="00D9A0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1"/>
          <p:cNvSpPr/>
          <p:nvPr/>
        </p:nvSpPr>
        <p:spPr>
          <a:xfrm>
            <a:off x="7715250" y="857250"/>
            <a:ext cx="381000" cy="381000"/>
          </a:xfrm>
          <a:prstGeom prst="roundRect">
            <a:avLst>
              <a:gd name="adj" fmla="val 240000"/>
            </a:avLst>
          </a:prstGeom>
          <a:noFill/>
          <a:ln w="19050">
            <a:solidFill>
              <a:srgbClr val="F0B429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2"/>
          <p:cNvSpPr/>
          <p:nvPr/>
        </p:nvSpPr>
        <p:spPr>
          <a:xfrm>
            <a:off x="834138" y="3501138"/>
            <a:ext cx="808223" cy="808223"/>
          </a:xfrm>
          <a:prstGeom prst="roundRect">
            <a:avLst>
              <a:gd name="adj" fmla="val 9428"/>
            </a:avLst>
          </a:prstGeom>
          <a:noFill/>
          <a:ln w="19050">
            <a:solidFill>
              <a:srgbClr val="00D9A0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3"/>
          <p:cNvSpPr/>
          <p:nvPr/>
        </p:nvSpPr>
        <p:spPr>
          <a:xfrm>
            <a:off x="3206518" y="1231017"/>
            <a:ext cx="2730815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200"/>
              </a:lnSpc>
              <a:spcAft>
                <a:spcPts val="600"/>
              </a:spcAft>
              <a:buNone/>
            </a:pPr>
            <a:r>
              <a:rPr lang="en-US" sz="4200" b="1" dirty="0">
                <a:solidFill>
                  <a:srgbClr val="E6EDF3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Thank You</a:t>
            </a:r>
            <a:endParaRPr lang="en-US" sz="4200" dirty="0"/>
          </a:p>
        </p:txBody>
      </p:sp>
      <p:sp>
        <p:nvSpPr>
          <p:cNvPr id="8" name="Text 4"/>
          <p:cNvSpPr/>
          <p:nvPr/>
        </p:nvSpPr>
        <p:spPr>
          <a:xfrm>
            <a:off x="3848100" y="1993017"/>
            <a:ext cx="571500" cy="28575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9" name="Text 5"/>
          <p:cNvSpPr/>
          <p:nvPr/>
        </p:nvSpPr>
        <p:spPr>
          <a:xfrm>
            <a:off x="4724400" y="1993017"/>
            <a:ext cx="571500" cy="28575"/>
          </a:xfrm>
          <a:prstGeom prst="rect">
            <a:avLst/>
          </a:prstGeom>
          <a:solidFill>
            <a:srgbClr val="00D9A0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6"/>
          <p:cNvSpPr/>
          <p:nvPr/>
        </p:nvSpPr>
        <p:spPr>
          <a:xfrm>
            <a:off x="3275230" y="2572477"/>
            <a:ext cx="2591693" cy="639961"/>
          </a:xfrm>
          <a:prstGeom prst="roundRect">
            <a:avLst>
              <a:gd name="adj" fmla="val 11907"/>
            </a:avLst>
          </a:prstGeom>
          <a:solidFill>
            <a:srgbClr val="00D9A0">
              <a:alpha val="8000"/>
            </a:srgbClr>
          </a:solidFill>
          <a:ln w="9525">
            <a:solidFill>
              <a:srgbClr val="00D9A0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Text 7"/>
          <p:cNvSpPr/>
          <p:nvPr/>
        </p:nvSpPr>
        <p:spPr>
          <a:xfrm>
            <a:off x="3650661" y="2728551"/>
            <a:ext cx="1846856" cy="2399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890"/>
              </a:lnSpc>
              <a:buNone/>
            </a:pPr>
            <a:r>
              <a:rPr lang="en-US" sz="1350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Questions &amp; Discussion</a:t>
            </a:r>
            <a:endParaRPr lang="en-US" sz="1350" dirty="0"/>
          </a:p>
        </p:txBody>
      </p:sp>
      <p:sp>
        <p:nvSpPr>
          <p:cNvPr id="12" name="Text 8"/>
          <p:cNvSpPr/>
          <p:nvPr/>
        </p:nvSpPr>
        <p:spPr>
          <a:xfrm>
            <a:off x="2717859" y="3327202"/>
            <a:ext cx="3708133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680"/>
              </a:lnSpc>
              <a:spcAft>
                <a:spcPts val="600"/>
              </a:spcAft>
              <a:buNone/>
            </a:pPr>
            <a:r>
              <a:rPr lang="en-US" sz="1200" b="1" dirty="0">
                <a:solidFill>
                  <a:srgbClr val="E6ED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Mohammad Wajeeh Bader</a:t>
            </a:r>
            <a:endParaRPr lang="en-US" sz="1200" dirty="0"/>
          </a:p>
        </p:txBody>
      </p:sp>
      <p:sp>
        <p:nvSpPr>
          <p:cNvPr id="13" name="Text 9"/>
          <p:cNvSpPr/>
          <p:nvPr/>
        </p:nvSpPr>
        <p:spPr>
          <a:xfrm>
            <a:off x="2717859" y="3616672"/>
            <a:ext cx="3708133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65"/>
              </a:lnSpc>
              <a:spcAft>
                <a:spcPts val="300"/>
              </a:spcAft>
              <a:buNone/>
            </a:pPr>
            <a:r>
              <a:rPr lang="en-US" sz="9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Master's Student in Artificial Intelligence</a:t>
            </a:r>
            <a:endParaRPr lang="en-US" sz="975" dirty="0"/>
          </a:p>
        </p:txBody>
      </p:sp>
      <p:sp>
        <p:nvSpPr>
          <p:cNvPr id="14" name="Text 10"/>
          <p:cNvSpPr/>
          <p:nvPr/>
        </p:nvSpPr>
        <p:spPr>
          <a:xfrm>
            <a:off x="2717859" y="3828008"/>
            <a:ext cx="3708133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65"/>
              </a:lnSpc>
              <a:spcAft>
                <a:spcPts val="1200"/>
              </a:spcAft>
              <a:buNone/>
            </a:pPr>
            <a:r>
              <a:rPr lang="en-US" sz="975" dirty="0">
                <a:solidFill>
                  <a:srgbClr val="8B94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Midocean University</a:t>
            </a:r>
            <a:endParaRPr lang="en-US" sz="975" dirty="0"/>
          </a:p>
        </p:txBody>
      </p:sp>
      <p:sp>
        <p:nvSpPr>
          <p:cNvPr id="15" name="Text 11"/>
          <p:cNvSpPr/>
          <p:nvPr/>
        </p:nvSpPr>
        <p:spPr>
          <a:xfrm>
            <a:off x="2813179" y="4153644"/>
            <a:ext cx="1757898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260"/>
              </a:lnSpc>
            </a:pPr>
            <a:r>
              <a:rPr lang="en-US" sz="90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251000462@st.midocean.edu.km</a:t>
            </a:r>
            <a:endParaRPr lang="en-US" sz="900" dirty="0"/>
          </a:p>
        </p:txBody>
      </p:sp>
      <p:sp>
        <p:nvSpPr>
          <p:cNvPr id="16" name="Text 12"/>
          <p:cNvSpPr/>
          <p:nvPr/>
        </p:nvSpPr>
        <p:spPr>
          <a:xfrm>
            <a:off x="4843333" y="4153644"/>
            <a:ext cx="1561615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60"/>
              </a:lnSpc>
              <a:buNone/>
            </a:pPr>
            <a:r>
              <a:rPr lang="en-US" sz="900" dirty="0">
                <a:solidFill>
                  <a:srgbClr val="C9D1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Supervisor: Dr. Amjad Qtaish</a:t>
            </a:r>
            <a:endParaRPr lang="en-US" sz="900" dirty="0"/>
          </a:p>
        </p:txBody>
      </p:sp>
      <p:sp>
        <p:nvSpPr>
          <p:cNvPr id="17" name="Text 13"/>
          <p:cNvSpPr/>
          <p:nvPr/>
        </p:nvSpPr>
        <p:spPr>
          <a:xfrm>
            <a:off x="6392418" y="4476750"/>
            <a:ext cx="2370582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050"/>
              </a:lnSpc>
              <a:buNone/>
            </a:pPr>
            <a:r>
              <a:rPr lang="en-US" sz="750" dirty="0">
                <a:solidFill>
                  <a:srgbClr val="484F5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AI-Based Nowcasting of National CO₂ Emissions</a:t>
            </a:r>
            <a:endParaRPr lang="en-US" sz="750" dirty="0"/>
          </a:p>
        </p:txBody>
      </p:sp>
      <p:sp>
        <p:nvSpPr>
          <p:cNvPr id="18" name="Text 14"/>
          <p:cNvSpPr/>
          <p:nvPr/>
        </p:nvSpPr>
        <p:spPr>
          <a:xfrm>
            <a:off x="6392418" y="4629150"/>
            <a:ext cx="2370582" cy="13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050"/>
              </a:lnSpc>
              <a:spcBef>
                <a:spcPts val="150"/>
              </a:spcBef>
              <a:buNone/>
            </a:pPr>
            <a:r>
              <a:rPr lang="en-US" sz="750" dirty="0">
                <a:solidFill>
                  <a:srgbClr val="484F5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Hybrid Framework for GCC Countries</a:t>
            </a:r>
            <a:endParaRPr lang="en-US" sz="750" dirty="0"/>
          </a:p>
        </p:txBody>
      </p:sp>
      <p:pic>
        <p:nvPicPr>
          <p:cNvPr id="19" name="Picture 4" descr="Midocean University">
            <a:extLst>
              <a:ext uri="{FF2B5EF4-FFF2-40B4-BE49-F238E27FC236}">
                <a16:creationId xmlns:a16="http://schemas.microsoft.com/office/drawing/2014/main" id="{AB924C2A-7CDF-D96B-74F4-3CD09F830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658" y="222684"/>
            <a:ext cx="1745442" cy="766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4837</TotalTime>
  <Words>1288</Words>
  <Application>Microsoft Office PowerPoint</Application>
  <PresentationFormat>On-screen Show (16:9)</PresentationFormat>
  <Paragraphs>303</Paragraphs>
  <Slides>24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Arial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AI-Enhanced Carbon Emissions Monitoring Framework</dc:title>
  <dc:subject>Master's Thesis Defense</dc:subject>
  <dc:creator>Mohammad Wajeeh Bader</dc:creator>
  <cp:lastModifiedBy>Mohammad Bader</cp:lastModifiedBy>
  <cp:revision>48</cp:revision>
  <cp:lastPrinted>2025-12-07T06:58:10Z</cp:lastPrinted>
  <dcterms:created xsi:type="dcterms:W3CDTF">2025-11-29T14:38:34Z</dcterms:created>
  <dcterms:modified xsi:type="dcterms:W3CDTF">2025-12-07T06:58:58Z</dcterms:modified>
</cp:coreProperties>
</file>