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553" r:id="rId6"/>
    <p:sldId id="339" r:id="rId7"/>
    <p:sldId id="497" r:id="rId8"/>
    <p:sldId id="337" r:id="rId9"/>
    <p:sldId id="623" r:id="rId10"/>
    <p:sldId id="591" r:id="rId11"/>
    <p:sldId id="624" r:id="rId12"/>
    <p:sldId id="625" r:id="rId13"/>
    <p:sldId id="627" r:id="rId14"/>
    <p:sldId id="628" r:id="rId15"/>
    <p:sldId id="629" r:id="rId16"/>
    <p:sldId id="631" r:id="rId17"/>
    <p:sldId id="592" r:id="rId18"/>
    <p:sldId id="632" r:id="rId19"/>
    <p:sldId id="633" r:id="rId20"/>
    <p:sldId id="593" r:id="rId21"/>
    <p:sldId id="635" r:id="rId22"/>
    <p:sldId id="636" r:id="rId23"/>
    <p:sldId id="594" r:id="rId24"/>
    <p:sldId id="595" r:id="rId25"/>
    <p:sldId id="596" r:id="rId26"/>
    <p:sldId id="637" r:id="rId27"/>
    <p:sldId id="597" r:id="rId28"/>
    <p:sldId id="641" r:id="rId29"/>
    <p:sldId id="503" r:id="rId30"/>
    <p:sldId id="643" r:id="rId31"/>
    <p:sldId id="642" r:id="rId32"/>
    <p:sldId id="644" r:id="rId33"/>
    <p:sldId id="645" r:id="rId34"/>
    <p:sldId id="313" r:id="rId35"/>
    <p:sldId id="598" r:id="rId36"/>
    <p:sldId id="599" r:id="rId37"/>
    <p:sldId id="638" r:id="rId38"/>
    <p:sldId id="640" r:id="rId39"/>
    <p:sldId id="646" r:id="rId40"/>
    <p:sldId id="639" r:id="rId41"/>
    <p:sldId id="557" r:id="rId42"/>
    <p:sldId id="64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339"/>
            <p14:sldId id="497"/>
            <p14:sldId id="337"/>
            <p14:sldId id="623"/>
            <p14:sldId id="591"/>
            <p14:sldId id="624"/>
            <p14:sldId id="625"/>
            <p14:sldId id="627"/>
            <p14:sldId id="628"/>
            <p14:sldId id="629"/>
            <p14:sldId id="631"/>
            <p14:sldId id="592"/>
            <p14:sldId id="632"/>
            <p14:sldId id="633"/>
            <p14:sldId id="593"/>
            <p14:sldId id="635"/>
            <p14:sldId id="636"/>
            <p14:sldId id="594"/>
            <p14:sldId id="595"/>
            <p14:sldId id="596"/>
            <p14:sldId id="637"/>
            <p14:sldId id="597"/>
            <p14:sldId id="641"/>
            <p14:sldId id="503"/>
            <p14:sldId id="643"/>
            <p14:sldId id="642"/>
            <p14:sldId id="644"/>
            <p14:sldId id="645"/>
            <p14:sldId id="313"/>
            <p14:sldId id="598"/>
            <p14:sldId id="599"/>
            <p14:sldId id="638"/>
            <p14:sldId id="640"/>
            <p14:sldId id="646"/>
            <p14:sldId id="639"/>
            <p14:sldId id="557"/>
            <p14:sldId id="64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2D3956"/>
    <a:srgbClr val="000000"/>
    <a:srgbClr val="FFD2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bd924ddcd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bd924ddcd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bd924ddcd4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bd924ddcd4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3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437" y="2351782"/>
            <a:ext cx="58598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</a:rPr>
              <a:t>Effective Planning in Healthcare Quality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972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MHA623</a:t>
            </a:r>
          </a:p>
          <a:p>
            <a:r>
              <a:rPr lang="en-US" b="1" dirty="0"/>
              <a:t>Healthcare Quality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902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92263" y="2441585"/>
            <a:ext cx="10207473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Understand the principles of quality improvement methodologies, including Six Sigma and PDSA cycles.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Identify and utilize common planning tools in healthcare quality management.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Comprehend the steps involved in team creation and the stages of team development.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Apply root cause analysis techniques, including the Ishikawa Diagram and Five Whys Technique.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Differentiate between containment actions and corrective actions in problem-solving.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0"/>
          <p:cNvSpPr txBox="1">
            <a:spLocks noGrp="1"/>
          </p:cNvSpPr>
          <p:nvPr>
            <p:ph type="title"/>
          </p:nvPr>
        </p:nvSpPr>
        <p:spPr>
          <a:xfrm>
            <a:off x="212748" y="226771"/>
            <a:ext cx="7283600" cy="5284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solidFill>
                  <a:srgbClr val="00B0F0"/>
                </a:solidFill>
                <a:latin typeface="Alexandria"/>
              </a:rPr>
              <a:t>Our Roadmap</a:t>
            </a:r>
            <a:endParaRPr b="1" dirty="0">
              <a:solidFill>
                <a:srgbClr val="00B0F0"/>
              </a:solidFill>
              <a:latin typeface="Alexandria"/>
            </a:endParaRPr>
          </a:p>
        </p:txBody>
      </p:sp>
      <p:sp>
        <p:nvSpPr>
          <p:cNvPr id="380" name="Google Shape;380;p40"/>
          <p:cNvSpPr txBox="1">
            <a:spLocks noGrp="1"/>
          </p:cNvSpPr>
          <p:nvPr>
            <p:ph type="sldNum" idx="12"/>
          </p:nvPr>
        </p:nvSpPr>
        <p:spPr>
          <a:xfrm>
            <a:off x="11205845" y="6231535"/>
            <a:ext cx="731600" cy="5248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algn="r"/>
            <a:fld id="{00000000-1234-1234-1234-123412341234}" type="slidenum">
              <a:rPr lang="en">
                <a:solidFill>
                  <a:schemeClr val="accent5"/>
                </a:solidFill>
              </a:rPr>
              <a:pPr algn="r"/>
              <a:t>3</a:t>
            </a:fld>
            <a:endParaRPr>
              <a:solidFill>
                <a:schemeClr val="accent5"/>
              </a:solidFill>
            </a:endParaRPr>
          </a:p>
        </p:txBody>
      </p:sp>
      <p:sp>
        <p:nvSpPr>
          <p:cNvPr id="381" name="Google Shape;381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ln>
                <a:solidFill>
                  <a:srgbClr val="FF0000"/>
                </a:solidFill>
              </a:ln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3" name="Google Shape;383;p40"/>
          <p:cNvGrpSpPr/>
          <p:nvPr/>
        </p:nvGrpSpPr>
        <p:grpSpPr>
          <a:xfrm>
            <a:off x="2381785" y="2474401"/>
            <a:ext cx="631200" cy="631200"/>
            <a:chOff x="1786339" y="1703401"/>
            <a:chExt cx="473400" cy="473400"/>
          </a:xfrm>
        </p:grpSpPr>
        <p:sp>
          <p:nvSpPr>
            <p:cNvPr id="384" name="Google Shape;384;p40"/>
            <p:cNvSpPr/>
            <p:nvPr/>
          </p:nvSpPr>
          <p:spPr>
            <a:xfrm rot="8100000">
              <a:off x="185566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5" name="Google Shape;385;p40"/>
            <p:cNvSpPr/>
            <p:nvPr/>
          </p:nvSpPr>
          <p:spPr>
            <a:xfrm>
              <a:off x="195598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ea typeface="Lora"/>
                  <a:cs typeface="Lora"/>
                  <a:sym typeface="Lora"/>
                </a:rPr>
                <a:t>1</a:t>
              </a:r>
              <a:endParaRPr sz="1600" dirty="0">
                <a:solidFill>
                  <a:schemeClr val="dk2"/>
                </a:solidFill>
                <a:latin typeface="Lora"/>
                <a:ea typeface="Lora"/>
                <a:cs typeface="Lora"/>
                <a:sym typeface="Lora"/>
              </a:endParaRPr>
            </a:p>
          </p:txBody>
        </p:sp>
      </p:grpSp>
      <p:grpSp>
        <p:nvGrpSpPr>
          <p:cNvPr id="386" name="Google Shape;386;p40"/>
          <p:cNvGrpSpPr/>
          <p:nvPr/>
        </p:nvGrpSpPr>
        <p:grpSpPr>
          <a:xfrm>
            <a:off x="5085885" y="2474401"/>
            <a:ext cx="631200" cy="631200"/>
            <a:chOff x="3814414" y="1703401"/>
            <a:chExt cx="473400" cy="473400"/>
          </a:xfrm>
        </p:grpSpPr>
        <p:sp>
          <p:nvSpPr>
            <p:cNvPr id="387" name="Google Shape;387;p40"/>
            <p:cNvSpPr/>
            <p:nvPr/>
          </p:nvSpPr>
          <p:spPr>
            <a:xfrm rot="8100000">
              <a:off x="3883742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8" name="Google Shape;388;p40"/>
            <p:cNvSpPr/>
            <p:nvPr/>
          </p:nvSpPr>
          <p:spPr>
            <a:xfrm>
              <a:off x="3984064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3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89" name="Google Shape;389;p40"/>
          <p:cNvGrpSpPr/>
          <p:nvPr/>
        </p:nvGrpSpPr>
        <p:grpSpPr>
          <a:xfrm>
            <a:off x="7789985" y="2474401"/>
            <a:ext cx="631200" cy="631200"/>
            <a:chOff x="5842489" y="1703401"/>
            <a:chExt cx="473400" cy="473400"/>
          </a:xfrm>
        </p:grpSpPr>
        <p:sp>
          <p:nvSpPr>
            <p:cNvPr id="390" name="Google Shape;390;p40"/>
            <p:cNvSpPr/>
            <p:nvPr/>
          </p:nvSpPr>
          <p:spPr>
            <a:xfrm rot="8100000">
              <a:off x="591181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1" name="Google Shape;391;p40"/>
            <p:cNvSpPr/>
            <p:nvPr/>
          </p:nvSpPr>
          <p:spPr>
            <a:xfrm>
              <a:off x="601213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5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2" name="Google Shape;392;p40"/>
          <p:cNvGrpSpPr/>
          <p:nvPr/>
        </p:nvGrpSpPr>
        <p:grpSpPr>
          <a:xfrm>
            <a:off x="9174419" y="4971600"/>
            <a:ext cx="631200" cy="631200"/>
            <a:chOff x="6880814" y="3576300"/>
            <a:chExt cx="473400" cy="473400"/>
          </a:xfrm>
        </p:grpSpPr>
        <p:sp>
          <p:nvSpPr>
            <p:cNvPr id="393" name="Google Shape;393;p40"/>
            <p:cNvSpPr/>
            <p:nvPr/>
          </p:nvSpPr>
          <p:spPr>
            <a:xfrm rot="-2700000">
              <a:off x="695014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4" name="Google Shape;394;p40"/>
            <p:cNvSpPr/>
            <p:nvPr/>
          </p:nvSpPr>
          <p:spPr>
            <a:xfrm flipH="1">
              <a:off x="705046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6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5" name="Google Shape;395;p40"/>
          <p:cNvGrpSpPr/>
          <p:nvPr/>
        </p:nvGrpSpPr>
        <p:grpSpPr>
          <a:xfrm>
            <a:off x="6562751" y="5064034"/>
            <a:ext cx="446325" cy="446325"/>
            <a:chOff x="4922067" y="3645628"/>
            <a:chExt cx="334744" cy="334744"/>
          </a:xfrm>
        </p:grpSpPr>
        <p:sp>
          <p:nvSpPr>
            <p:cNvPr id="396" name="Google Shape;396;p40"/>
            <p:cNvSpPr/>
            <p:nvPr/>
          </p:nvSpPr>
          <p:spPr>
            <a:xfrm rot="-2700000">
              <a:off x="4922067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7" name="Google Shape;397;p40"/>
            <p:cNvSpPr/>
            <p:nvPr/>
          </p:nvSpPr>
          <p:spPr>
            <a:xfrm flipH="1">
              <a:off x="5022393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4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8" name="Google Shape;398;p40"/>
          <p:cNvGrpSpPr/>
          <p:nvPr/>
        </p:nvGrpSpPr>
        <p:grpSpPr>
          <a:xfrm>
            <a:off x="3766219" y="4971600"/>
            <a:ext cx="631200" cy="631200"/>
            <a:chOff x="2824664" y="3576300"/>
            <a:chExt cx="473400" cy="473400"/>
          </a:xfrm>
        </p:grpSpPr>
        <p:sp>
          <p:nvSpPr>
            <p:cNvPr id="399" name="Google Shape;399;p40"/>
            <p:cNvSpPr/>
            <p:nvPr/>
          </p:nvSpPr>
          <p:spPr>
            <a:xfrm rot="-2700000">
              <a:off x="289399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400" name="Google Shape;400;p40"/>
            <p:cNvSpPr/>
            <p:nvPr/>
          </p:nvSpPr>
          <p:spPr>
            <a:xfrm flipH="1">
              <a:off x="299431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2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sp>
        <p:nvSpPr>
          <p:cNvPr id="401" name="Google Shape;401;p40"/>
          <p:cNvSpPr txBox="1"/>
          <p:nvPr/>
        </p:nvSpPr>
        <p:spPr>
          <a:xfrm>
            <a:off x="848140" y="1757919"/>
            <a:ext cx="3737112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Alexandria"/>
                <a:ea typeface="Lora"/>
                <a:cs typeface="Lora"/>
                <a:sym typeface="Lora"/>
              </a:rPr>
              <a:t> Quality improvement methodologies Overview</a:t>
            </a:r>
            <a:endParaRPr sz="2000" b="1" dirty="0">
              <a:solidFill>
                <a:srgbClr val="7030A0"/>
              </a:solidFill>
              <a:latin typeface="Alexandria"/>
              <a:ea typeface="Lora"/>
              <a:cs typeface="Lora"/>
              <a:sym typeface="Lora"/>
            </a:endParaRPr>
          </a:p>
        </p:txBody>
      </p:sp>
      <p:sp>
        <p:nvSpPr>
          <p:cNvPr id="402" name="Google Shape;402;p40"/>
          <p:cNvSpPr txBox="1"/>
          <p:nvPr/>
        </p:nvSpPr>
        <p:spPr>
          <a:xfrm>
            <a:off x="4714974" y="1731415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/>
                <a:sym typeface="Lora"/>
              </a:rPr>
              <a:t>Common planning tools</a:t>
            </a:r>
            <a:endParaRPr sz="2000" b="1" dirty="0">
              <a:solidFill>
                <a:srgbClr val="FF0000"/>
              </a:solidFill>
              <a:latin typeface="Alexandria"/>
              <a:sym typeface="Lora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6956464" y="1744667"/>
            <a:ext cx="2333309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  <a:sym typeface="Lora"/>
              </a:rPr>
              <a:t>Six-Sigma methodology</a:t>
            </a:r>
            <a:endParaRPr sz="2000" b="1" dirty="0">
              <a:solidFill>
                <a:schemeClr val="accent2">
                  <a:lumMod val="75000"/>
                </a:schemeClr>
              </a:solidFill>
              <a:latin typeface="Alexandria"/>
              <a:sym typeface="Lora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3224233" y="5621333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  <a:sym typeface="Lora"/>
              </a:rPr>
              <a:t>Planning phase orientation</a:t>
            </a:r>
            <a:endParaRPr sz="2000" b="1" dirty="0">
              <a:solidFill>
                <a:srgbClr val="C00000"/>
              </a:solidFill>
              <a:latin typeface="Alexandria"/>
              <a:sym typeface="Lora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5862078" y="5621333"/>
            <a:ext cx="190369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  <a:latin typeface="Alexandria"/>
                <a:sym typeface="Lora"/>
              </a:rPr>
              <a:t>PDSA cycle</a:t>
            </a:r>
            <a:endParaRPr sz="2400" b="1" dirty="0">
              <a:solidFill>
                <a:srgbClr val="00B050"/>
              </a:solidFill>
              <a:latin typeface="Alexandria"/>
              <a:sym typeface="Lora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8155368" y="5515315"/>
            <a:ext cx="277767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/>
                <a:sym typeface="Lora"/>
              </a:rPr>
              <a:t>Accreditation overview</a:t>
            </a:r>
            <a:endParaRPr sz="2400" b="1" dirty="0">
              <a:solidFill>
                <a:srgbClr val="00B0F0"/>
              </a:solidFill>
              <a:latin typeface="Alexandria"/>
              <a:sym typeface="Lora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A6BDE2-7F32-4C84-B9E8-B4018273F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2" y="1133061"/>
            <a:ext cx="1235766" cy="1073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B8788632-6C47-AAD2-0BFF-28B922ABE0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F9E356-8EF5-699E-861A-703A622A8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0530" y="0"/>
            <a:ext cx="6121470" cy="68579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E8E1A5-F063-F02C-CC6D-F8BA9E8CAE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598" t="22271" r="28539" b="12945"/>
          <a:stretch/>
        </p:blipFill>
        <p:spPr>
          <a:xfrm>
            <a:off x="0" y="0"/>
            <a:ext cx="6059606" cy="6858000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F181EA32-03E8-057E-528E-5C3BC1E0E302}"/>
              </a:ext>
            </a:extLst>
          </p:cNvPr>
          <p:cNvSpPr/>
          <p:nvPr/>
        </p:nvSpPr>
        <p:spPr>
          <a:xfrm>
            <a:off x="573206" y="832514"/>
            <a:ext cx="5445457" cy="7369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Left Brace 11">
            <a:extLst>
              <a:ext uri="{FF2B5EF4-FFF2-40B4-BE49-F238E27FC236}">
                <a16:creationId xmlns:a16="http://schemas.microsoft.com/office/drawing/2014/main" id="{691F51FE-77DC-5D4F-23E0-31F073A0E785}"/>
              </a:ext>
            </a:extLst>
          </p:cNvPr>
          <p:cNvSpPr/>
          <p:nvPr/>
        </p:nvSpPr>
        <p:spPr>
          <a:xfrm>
            <a:off x="6823881" y="450377"/>
            <a:ext cx="477671" cy="4012442"/>
          </a:xfrm>
          <a:prstGeom prst="leftBrace">
            <a:avLst>
              <a:gd name="adj1" fmla="val 0"/>
              <a:gd name="adj2" fmla="val 55102"/>
            </a:avLst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BD1B96CE-7077-2667-6FDC-4DC1F1928BB8}"/>
              </a:ext>
            </a:extLst>
          </p:cNvPr>
          <p:cNvSpPr/>
          <p:nvPr/>
        </p:nvSpPr>
        <p:spPr>
          <a:xfrm>
            <a:off x="3987422" y="4506038"/>
            <a:ext cx="2017594" cy="557282"/>
          </a:xfrm>
          <a:prstGeom prst="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4" name="Left Brace 13">
            <a:extLst>
              <a:ext uri="{FF2B5EF4-FFF2-40B4-BE49-F238E27FC236}">
                <a16:creationId xmlns:a16="http://schemas.microsoft.com/office/drawing/2014/main" id="{F4F84E87-F455-48E5-8E63-317C1219C49E}"/>
              </a:ext>
            </a:extLst>
          </p:cNvPr>
          <p:cNvSpPr/>
          <p:nvPr/>
        </p:nvSpPr>
        <p:spPr>
          <a:xfrm>
            <a:off x="6812508" y="4574276"/>
            <a:ext cx="477671" cy="857533"/>
          </a:xfrm>
          <a:prstGeom prst="leftBrace">
            <a:avLst>
              <a:gd name="adj1" fmla="val 0"/>
              <a:gd name="adj2" fmla="val 72609"/>
            </a:avLst>
          </a:prstGeom>
          <a:ln w="76200">
            <a:solidFill>
              <a:srgbClr val="7030A0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76A17FBE-A78B-2322-D601-A8F0B4B4F548}"/>
              </a:ext>
            </a:extLst>
          </p:cNvPr>
          <p:cNvSpPr/>
          <p:nvPr/>
        </p:nvSpPr>
        <p:spPr>
          <a:xfrm rot="2369071">
            <a:off x="4863533" y="5220916"/>
            <a:ext cx="1107809" cy="591637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F2665F5D-EDE7-21FB-9475-3112D1E19AFC}"/>
              </a:ext>
            </a:extLst>
          </p:cNvPr>
          <p:cNvSpPr/>
          <p:nvPr/>
        </p:nvSpPr>
        <p:spPr>
          <a:xfrm>
            <a:off x="5882185" y="5445457"/>
            <a:ext cx="232012" cy="1412543"/>
          </a:xfrm>
          <a:prstGeom prst="leftBracket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7" name="Left Bracket 16">
            <a:extLst>
              <a:ext uri="{FF2B5EF4-FFF2-40B4-BE49-F238E27FC236}">
                <a16:creationId xmlns:a16="http://schemas.microsoft.com/office/drawing/2014/main" id="{FE695B28-6ED8-51B3-2DFA-D96E35ECD66A}"/>
              </a:ext>
            </a:extLst>
          </p:cNvPr>
          <p:cNvSpPr/>
          <p:nvPr/>
        </p:nvSpPr>
        <p:spPr>
          <a:xfrm>
            <a:off x="7058167" y="5515971"/>
            <a:ext cx="188794" cy="1342030"/>
          </a:xfrm>
          <a:prstGeom prst="leftBracket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0"/>
          <p:cNvSpPr txBox="1">
            <a:spLocks noGrp="1"/>
          </p:cNvSpPr>
          <p:nvPr>
            <p:ph type="title"/>
          </p:nvPr>
        </p:nvSpPr>
        <p:spPr>
          <a:xfrm>
            <a:off x="212748" y="226771"/>
            <a:ext cx="7283600" cy="5284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b="1" dirty="0">
                <a:solidFill>
                  <a:srgbClr val="00B0F0"/>
                </a:solidFill>
                <a:latin typeface="Alexandria"/>
              </a:rPr>
              <a:t>Our Roadmap</a:t>
            </a:r>
            <a:endParaRPr b="1" dirty="0">
              <a:solidFill>
                <a:srgbClr val="00B0F0"/>
              </a:solidFill>
              <a:latin typeface="Alexandria"/>
            </a:endParaRPr>
          </a:p>
        </p:txBody>
      </p:sp>
      <p:sp>
        <p:nvSpPr>
          <p:cNvPr id="380" name="Google Shape;380;p40"/>
          <p:cNvSpPr txBox="1">
            <a:spLocks noGrp="1"/>
          </p:cNvSpPr>
          <p:nvPr>
            <p:ph type="sldNum" idx="12"/>
          </p:nvPr>
        </p:nvSpPr>
        <p:spPr>
          <a:xfrm>
            <a:off x="11205845" y="6231535"/>
            <a:ext cx="731600" cy="524800"/>
          </a:xfrm>
          <a:prstGeom prst="rect">
            <a:avLst/>
          </a:prstGeom>
        </p:spPr>
        <p:txBody>
          <a:bodyPr spcFirstLastPara="1" vert="horz" wrap="square" lIns="0" tIns="0" rIns="0" bIns="0" rtlCol="0" anchor="ctr" anchorCtr="0">
            <a:noAutofit/>
          </a:bodyPr>
          <a:lstStyle/>
          <a:p>
            <a:pPr algn="r"/>
            <a:fld id="{00000000-1234-1234-1234-123412341234}" type="slidenum">
              <a:rPr lang="en">
                <a:solidFill>
                  <a:schemeClr val="accent5"/>
                </a:solidFill>
              </a:rPr>
              <a:pPr algn="r"/>
              <a:t>5</a:t>
            </a:fld>
            <a:endParaRPr>
              <a:solidFill>
                <a:schemeClr val="accent5"/>
              </a:solidFill>
            </a:endParaRPr>
          </a:p>
        </p:txBody>
      </p:sp>
      <p:sp>
        <p:nvSpPr>
          <p:cNvPr id="381" name="Google Shape;381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228600" cap="flat" cmpd="sng">
            <a:solidFill>
              <a:schemeClr val="l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ln>
                <a:solidFill>
                  <a:srgbClr val="FF0000"/>
                </a:solidFill>
              </a:ln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0"/>
          <p:cNvSpPr/>
          <p:nvPr/>
        </p:nvSpPr>
        <p:spPr>
          <a:xfrm>
            <a:off x="0" y="3364572"/>
            <a:ext cx="12192000" cy="1348057"/>
          </a:xfrm>
          <a:custGeom>
            <a:avLst/>
            <a:gdLst/>
            <a:ahLst/>
            <a:cxnLst/>
            <a:rect l="l" t="t" r="r" b="b"/>
            <a:pathLst>
              <a:path w="12192000" h="1348058" extrusionOk="0">
                <a:moveTo>
                  <a:pt x="12192000" y="0"/>
                </a:moveTo>
                <a:lnTo>
                  <a:pt x="10837333" y="0"/>
                </a:lnTo>
                <a:cubicBezTo>
                  <a:pt x="10463295" y="0"/>
                  <a:pt x="10160000" y="301773"/>
                  <a:pt x="10160000" y="674029"/>
                </a:cubicBezTo>
                <a:lnTo>
                  <a:pt x="10160000" y="674029"/>
                </a:lnTo>
                <a:cubicBezTo>
                  <a:pt x="10160000" y="1046281"/>
                  <a:pt x="9856705" y="1348059"/>
                  <a:pt x="9482667" y="1348059"/>
                </a:cubicBezTo>
                <a:lnTo>
                  <a:pt x="9482667" y="1348059"/>
                </a:lnTo>
                <a:cubicBezTo>
                  <a:pt x="9108581" y="1348059"/>
                  <a:pt x="8805333" y="1046281"/>
                  <a:pt x="8805333" y="674029"/>
                </a:cubicBezTo>
                <a:lnTo>
                  <a:pt x="8805333" y="674029"/>
                </a:lnTo>
                <a:cubicBezTo>
                  <a:pt x="8805333" y="301773"/>
                  <a:pt x="8502086" y="0"/>
                  <a:pt x="8128000" y="0"/>
                </a:cubicBezTo>
                <a:lnTo>
                  <a:pt x="8128000" y="0"/>
                </a:lnTo>
                <a:cubicBezTo>
                  <a:pt x="7753915" y="0"/>
                  <a:pt x="7450667" y="301773"/>
                  <a:pt x="7450667" y="674029"/>
                </a:cubicBezTo>
                <a:lnTo>
                  <a:pt x="7450667" y="674029"/>
                </a:lnTo>
                <a:cubicBezTo>
                  <a:pt x="7450667" y="1046281"/>
                  <a:pt x="7147419" y="1348059"/>
                  <a:pt x="6773334" y="1348059"/>
                </a:cubicBezTo>
                <a:lnTo>
                  <a:pt x="6773334" y="1348059"/>
                </a:lnTo>
                <a:cubicBezTo>
                  <a:pt x="6399248" y="1348059"/>
                  <a:pt x="6096000" y="1046281"/>
                  <a:pt x="6096000" y="674029"/>
                </a:cubicBezTo>
                <a:lnTo>
                  <a:pt x="6096000" y="674029"/>
                </a:lnTo>
                <a:cubicBezTo>
                  <a:pt x="6096000" y="301773"/>
                  <a:pt x="5792753" y="0"/>
                  <a:pt x="5418667" y="0"/>
                </a:cubicBezTo>
                <a:lnTo>
                  <a:pt x="5418667" y="0"/>
                </a:lnTo>
                <a:cubicBezTo>
                  <a:pt x="5044581" y="0"/>
                  <a:pt x="4741334" y="301773"/>
                  <a:pt x="4741334" y="674029"/>
                </a:cubicBezTo>
                <a:lnTo>
                  <a:pt x="4741334" y="674029"/>
                </a:lnTo>
                <a:cubicBezTo>
                  <a:pt x="4741334" y="1046281"/>
                  <a:pt x="4438076" y="1348059"/>
                  <a:pt x="4064000" y="1348059"/>
                </a:cubicBezTo>
                <a:lnTo>
                  <a:pt x="4064000" y="1348059"/>
                </a:lnTo>
                <a:cubicBezTo>
                  <a:pt x="3689924" y="1348059"/>
                  <a:pt x="3386667" y="1046281"/>
                  <a:pt x="3386667" y="674029"/>
                </a:cubicBezTo>
                <a:lnTo>
                  <a:pt x="3386667" y="674029"/>
                </a:lnTo>
                <a:cubicBezTo>
                  <a:pt x="3386667" y="301773"/>
                  <a:pt x="3083410" y="0"/>
                  <a:pt x="2709333" y="0"/>
                </a:cubicBezTo>
                <a:lnTo>
                  <a:pt x="2709333" y="0"/>
                </a:lnTo>
                <a:cubicBezTo>
                  <a:pt x="2335257" y="0"/>
                  <a:pt x="2032000" y="301773"/>
                  <a:pt x="2032000" y="674029"/>
                </a:cubicBezTo>
                <a:lnTo>
                  <a:pt x="2032000" y="674029"/>
                </a:lnTo>
                <a:cubicBezTo>
                  <a:pt x="2032000" y="1046281"/>
                  <a:pt x="1728743" y="1348059"/>
                  <a:pt x="1354667" y="1348059"/>
                </a:cubicBezTo>
                <a:lnTo>
                  <a:pt x="0" y="1348059"/>
                </a:lnTo>
              </a:path>
            </a:pathLst>
          </a:custGeom>
          <a:noFill/>
          <a:ln w="1905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83" name="Google Shape;383;p40"/>
          <p:cNvGrpSpPr/>
          <p:nvPr/>
        </p:nvGrpSpPr>
        <p:grpSpPr>
          <a:xfrm>
            <a:off x="2381785" y="2474401"/>
            <a:ext cx="631200" cy="631200"/>
            <a:chOff x="1786339" y="1703401"/>
            <a:chExt cx="473400" cy="473400"/>
          </a:xfrm>
        </p:grpSpPr>
        <p:sp>
          <p:nvSpPr>
            <p:cNvPr id="384" name="Google Shape;384;p40"/>
            <p:cNvSpPr/>
            <p:nvPr/>
          </p:nvSpPr>
          <p:spPr>
            <a:xfrm rot="8100000">
              <a:off x="185566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5" name="Google Shape;385;p40"/>
            <p:cNvSpPr/>
            <p:nvPr/>
          </p:nvSpPr>
          <p:spPr>
            <a:xfrm>
              <a:off x="195598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ea typeface="Lora"/>
                  <a:cs typeface="Lora"/>
                  <a:sym typeface="Lora"/>
                </a:rPr>
                <a:t>1</a:t>
              </a:r>
              <a:endParaRPr sz="1600" dirty="0">
                <a:solidFill>
                  <a:schemeClr val="dk2"/>
                </a:solidFill>
                <a:latin typeface="Lora"/>
                <a:ea typeface="Lora"/>
                <a:cs typeface="Lora"/>
                <a:sym typeface="Lora"/>
              </a:endParaRPr>
            </a:p>
          </p:txBody>
        </p:sp>
      </p:grpSp>
      <p:grpSp>
        <p:nvGrpSpPr>
          <p:cNvPr id="386" name="Google Shape;386;p40"/>
          <p:cNvGrpSpPr/>
          <p:nvPr/>
        </p:nvGrpSpPr>
        <p:grpSpPr>
          <a:xfrm>
            <a:off x="5085885" y="2474401"/>
            <a:ext cx="631200" cy="631200"/>
            <a:chOff x="3814414" y="1703401"/>
            <a:chExt cx="473400" cy="473400"/>
          </a:xfrm>
        </p:grpSpPr>
        <p:sp>
          <p:nvSpPr>
            <p:cNvPr id="387" name="Google Shape;387;p40"/>
            <p:cNvSpPr/>
            <p:nvPr/>
          </p:nvSpPr>
          <p:spPr>
            <a:xfrm rot="8100000">
              <a:off x="3883742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88" name="Google Shape;388;p40"/>
            <p:cNvSpPr/>
            <p:nvPr/>
          </p:nvSpPr>
          <p:spPr>
            <a:xfrm>
              <a:off x="3984064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3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89" name="Google Shape;389;p40"/>
          <p:cNvGrpSpPr/>
          <p:nvPr/>
        </p:nvGrpSpPr>
        <p:grpSpPr>
          <a:xfrm>
            <a:off x="7789985" y="2474401"/>
            <a:ext cx="631200" cy="631200"/>
            <a:chOff x="5842489" y="1703401"/>
            <a:chExt cx="473400" cy="473400"/>
          </a:xfrm>
        </p:grpSpPr>
        <p:sp>
          <p:nvSpPr>
            <p:cNvPr id="390" name="Google Shape;390;p40"/>
            <p:cNvSpPr/>
            <p:nvPr/>
          </p:nvSpPr>
          <p:spPr>
            <a:xfrm rot="8100000">
              <a:off x="5911817" y="1772729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1" name="Google Shape;391;p40"/>
            <p:cNvSpPr/>
            <p:nvPr/>
          </p:nvSpPr>
          <p:spPr>
            <a:xfrm>
              <a:off x="6012139" y="1866499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5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2" name="Google Shape;392;p40"/>
          <p:cNvGrpSpPr/>
          <p:nvPr/>
        </p:nvGrpSpPr>
        <p:grpSpPr>
          <a:xfrm>
            <a:off x="9174419" y="4971600"/>
            <a:ext cx="631200" cy="631200"/>
            <a:chOff x="6880814" y="3576300"/>
            <a:chExt cx="473400" cy="473400"/>
          </a:xfrm>
        </p:grpSpPr>
        <p:sp>
          <p:nvSpPr>
            <p:cNvPr id="393" name="Google Shape;393;p40"/>
            <p:cNvSpPr/>
            <p:nvPr/>
          </p:nvSpPr>
          <p:spPr>
            <a:xfrm rot="-2700000">
              <a:off x="695014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4" name="Google Shape;394;p40"/>
            <p:cNvSpPr/>
            <p:nvPr/>
          </p:nvSpPr>
          <p:spPr>
            <a:xfrm flipH="1">
              <a:off x="705046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6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5" name="Google Shape;395;p40"/>
          <p:cNvGrpSpPr/>
          <p:nvPr/>
        </p:nvGrpSpPr>
        <p:grpSpPr>
          <a:xfrm>
            <a:off x="6562751" y="5064034"/>
            <a:ext cx="446325" cy="446325"/>
            <a:chOff x="4922067" y="3645628"/>
            <a:chExt cx="334744" cy="334744"/>
          </a:xfrm>
        </p:grpSpPr>
        <p:sp>
          <p:nvSpPr>
            <p:cNvPr id="396" name="Google Shape;396;p40"/>
            <p:cNvSpPr/>
            <p:nvPr/>
          </p:nvSpPr>
          <p:spPr>
            <a:xfrm rot="-2700000">
              <a:off x="4922067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397" name="Google Shape;397;p40"/>
            <p:cNvSpPr/>
            <p:nvPr/>
          </p:nvSpPr>
          <p:spPr>
            <a:xfrm flipH="1">
              <a:off x="5022393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4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grpSp>
        <p:nvGrpSpPr>
          <p:cNvPr id="398" name="Google Shape;398;p40"/>
          <p:cNvGrpSpPr/>
          <p:nvPr/>
        </p:nvGrpSpPr>
        <p:grpSpPr>
          <a:xfrm>
            <a:off x="3766219" y="4971600"/>
            <a:ext cx="631200" cy="631200"/>
            <a:chOff x="2824664" y="3576300"/>
            <a:chExt cx="473400" cy="473400"/>
          </a:xfrm>
        </p:grpSpPr>
        <p:sp>
          <p:nvSpPr>
            <p:cNvPr id="399" name="Google Shape;399;p40"/>
            <p:cNvSpPr/>
            <p:nvPr/>
          </p:nvSpPr>
          <p:spPr>
            <a:xfrm rot="-2700000">
              <a:off x="2893992" y="3645628"/>
              <a:ext cx="334744" cy="334744"/>
            </a:xfrm>
            <a:prstGeom prst="teardrop">
              <a:avLst>
                <a:gd name="adj" fmla="val 10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Lora"/>
                <a:ea typeface="Lora"/>
                <a:cs typeface="Lora"/>
                <a:sym typeface="Lora"/>
              </a:endParaRPr>
            </a:p>
          </p:txBody>
        </p:sp>
        <p:sp>
          <p:nvSpPr>
            <p:cNvPr id="400" name="Google Shape;400;p40"/>
            <p:cNvSpPr/>
            <p:nvPr/>
          </p:nvSpPr>
          <p:spPr>
            <a:xfrm flipH="1">
              <a:off x="2994314" y="3752502"/>
              <a:ext cx="134100" cy="1341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/>
              <a:r>
                <a:rPr lang="en" sz="1600" dirty="0">
                  <a:solidFill>
                    <a:schemeClr val="dk2"/>
                  </a:solidFill>
                  <a:latin typeface="Lora"/>
                  <a:sym typeface="Lora"/>
                </a:rPr>
                <a:t>2</a:t>
              </a:r>
              <a:endParaRPr sz="1600" dirty="0">
                <a:solidFill>
                  <a:schemeClr val="dk2"/>
                </a:solidFill>
                <a:latin typeface="Lora"/>
                <a:sym typeface="Lora"/>
              </a:endParaRPr>
            </a:p>
          </p:txBody>
        </p:sp>
      </p:grpSp>
      <p:sp>
        <p:nvSpPr>
          <p:cNvPr id="401" name="Google Shape;401;p40"/>
          <p:cNvSpPr txBox="1"/>
          <p:nvPr/>
        </p:nvSpPr>
        <p:spPr>
          <a:xfrm>
            <a:off x="848140" y="1757919"/>
            <a:ext cx="3737112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7030A0"/>
                </a:solidFill>
                <a:latin typeface="Alexandria"/>
                <a:ea typeface="Lora"/>
                <a:cs typeface="Lora"/>
                <a:sym typeface="Lora"/>
              </a:rPr>
              <a:t> Quality improvement methodologies Overview</a:t>
            </a:r>
            <a:endParaRPr sz="2000" b="1" dirty="0">
              <a:solidFill>
                <a:srgbClr val="7030A0"/>
              </a:solidFill>
              <a:latin typeface="Alexandria"/>
              <a:ea typeface="Lora"/>
              <a:cs typeface="Lora"/>
              <a:sym typeface="Lora"/>
            </a:endParaRPr>
          </a:p>
        </p:txBody>
      </p:sp>
      <p:sp>
        <p:nvSpPr>
          <p:cNvPr id="402" name="Google Shape;402;p40"/>
          <p:cNvSpPr txBox="1"/>
          <p:nvPr/>
        </p:nvSpPr>
        <p:spPr>
          <a:xfrm>
            <a:off x="4714974" y="1731415"/>
            <a:ext cx="1715200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lexandria"/>
                <a:sym typeface="Lora"/>
              </a:rPr>
              <a:t>Common planning tools</a:t>
            </a:r>
            <a:endParaRPr sz="2000" b="1" dirty="0">
              <a:solidFill>
                <a:srgbClr val="FF0000"/>
              </a:solidFill>
              <a:latin typeface="Alexandria"/>
              <a:sym typeface="Lora"/>
            </a:endParaRPr>
          </a:p>
        </p:txBody>
      </p:sp>
      <p:sp>
        <p:nvSpPr>
          <p:cNvPr id="403" name="Google Shape;403;p40"/>
          <p:cNvSpPr txBox="1"/>
          <p:nvPr/>
        </p:nvSpPr>
        <p:spPr>
          <a:xfrm>
            <a:off x="6956464" y="1744667"/>
            <a:ext cx="2333309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algn="ctr"/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  <a:sym typeface="Lora"/>
              </a:rPr>
              <a:t>Six-Sigma methodology</a:t>
            </a:r>
            <a:endParaRPr sz="2000" b="1" dirty="0">
              <a:solidFill>
                <a:schemeClr val="accent2">
                  <a:lumMod val="75000"/>
                </a:schemeClr>
              </a:solidFill>
              <a:latin typeface="Alexandria"/>
              <a:sym typeface="Lora"/>
            </a:endParaRPr>
          </a:p>
        </p:txBody>
      </p:sp>
      <p:sp>
        <p:nvSpPr>
          <p:cNvPr id="404" name="Google Shape;404;p40"/>
          <p:cNvSpPr txBox="1"/>
          <p:nvPr/>
        </p:nvSpPr>
        <p:spPr>
          <a:xfrm>
            <a:off x="3096424" y="5621333"/>
            <a:ext cx="2492852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lexandria"/>
                <a:sym typeface="Lora"/>
              </a:rPr>
              <a:t>Planning phase orientation</a:t>
            </a:r>
            <a:endParaRPr sz="2000" b="1" dirty="0">
              <a:solidFill>
                <a:srgbClr val="C00000"/>
              </a:solidFill>
              <a:latin typeface="Alexandria"/>
              <a:sym typeface="Lora"/>
            </a:endParaRPr>
          </a:p>
        </p:txBody>
      </p:sp>
      <p:sp>
        <p:nvSpPr>
          <p:cNvPr id="405" name="Google Shape;405;p40"/>
          <p:cNvSpPr txBox="1"/>
          <p:nvPr/>
        </p:nvSpPr>
        <p:spPr>
          <a:xfrm>
            <a:off x="5862078" y="5621333"/>
            <a:ext cx="190369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50"/>
                </a:solidFill>
                <a:latin typeface="Alexandria"/>
                <a:sym typeface="Lora"/>
              </a:rPr>
              <a:t>PDSA cycle</a:t>
            </a:r>
            <a:endParaRPr sz="2400" b="1" dirty="0">
              <a:solidFill>
                <a:srgbClr val="00B050"/>
              </a:solidFill>
              <a:latin typeface="Alexandria"/>
              <a:sym typeface="Lora"/>
            </a:endParaRPr>
          </a:p>
        </p:txBody>
      </p:sp>
      <p:sp>
        <p:nvSpPr>
          <p:cNvPr id="406" name="Google Shape;406;p40"/>
          <p:cNvSpPr txBox="1"/>
          <p:nvPr/>
        </p:nvSpPr>
        <p:spPr>
          <a:xfrm>
            <a:off x="8155368" y="5515315"/>
            <a:ext cx="2777675" cy="7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/>
                <a:sym typeface="Lora"/>
              </a:rPr>
              <a:t>Accreditation overview</a:t>
            </a:r>
            <a:endParaRPr sz="2400" b="1" dirty="0">
              <a:solidFill>
                <a:srgbClr val="00B0F0"/>
              </a:solidFill>
              <a:latin typeface="Alexandria"/>
              <a:sym typeface="Lora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A6BDE2-7F32-4C84-B9E8-B4018273F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95" y="5201478"/>
            <a:ext cx="1235766" cy="1073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37CF1E2-43A6-4EF2-8E2C-9790C2DC52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338" y="1033669"/>
            <a:ext cx="1235766" cy="1073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7C4AA-750A-0389-1D95-CFAA0CEF7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859736-5438-85BC-A9EA-E2CD9DCAF1B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BF10DD-17FF-C3F5-1E64-97AD2E30829A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Planning Phase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668A85-D1DC-4F68-B100-C5668E36F30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5E910-99D4-84FB-0F66-D3D2A9640C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479045-C6B2-A3E9-75C3-ACB7B5DF690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143863-4DEA-0893-452F-737068CF05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1007CEB-20B4-5BD2-EDF4-63DFC8CDEC65}"/>
              </a:ext>
            </a:extLst>
          </p:cNvPr>
          <p:cNvSpPr/>
          <p:nvPr/>
        </p:nvSpPr>
        <p:spPr>
          <a:xfrm>
            <a:off x="1356852" y="2483865"/>
            <a:ext cx="5680980" cy="276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/>
            </a:pPr>
            <a:r>
              <a:rPr lang="en-US" sz="5400" b="1" i="1" dirty="0">
                <a:solidFill>
                  <a:srgbClr val="F58221"/>
                </a:solidFill>
                <a:latin typeface="Alexandria"/>
              </a:rPr>
              <a:t>Team Creation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6E16D1-F52A-3123-2BE2-2D328737B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0428" y="1434508"/>
            <a:ext cx="4736690" cy="4867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149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98308" y="2177017"/>
            <a:ext cx="10195384" cy="3706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Team: </a:t>
            </a:r>
            <a:r>
              <a:rPr lang="en-US" sz="3200" dirty="0">
                <a:solidFill>
                  <a:srgbClr val="00AEEF"/>
                </a:solidFill>
                <a:latin typeface="Alexandria"/>
              </a:rPr>
              <a:t>A small group of people committed to a common purpose, who possess complementary skills and who have agreed on specific performance goals for which the team members hold themselves mutually accountable.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“Not all groups are teams”</a:t>
            </a:r>
            <a:endParaRPr lang="ar-EG" sz="32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51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38921-7AB5-7468-1D0D-6D8E8829D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AEE690-5C01-4C5C-533F-AF21B4719E7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656BED-FAEB-A25D-8842-98603AEE6E28}"/>
              </a:ext>
            </a:extLst>
          </p:cNvPr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496F47-EF07-606E-7830-BF8BBCCC8C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080D93-45A6-FB8E-2A53-BD7986CE23D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EEDBD5-3F7C-4ED1-7AE8-3D22406ABB7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413630-8477-0C3C-529F-4B68AEB54D82}"/>
              </a:ext>
            </a:extLst>
          </p:cNvPr>
          <p:cNvSpPr txBox="1"/>
          <p:nvPr/>
        </p:nvSpPr>
        <p:spPr>
          <a:xfrm>
            <a:off x="998308" y="2083802"/>
            <a:ext cx="10195384" cy="3801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Common types of Teams: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  <a:latin typeface="Alexandria"/>
              </a:rPr>
              <a:t>Work teams.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  <a:latin typeface="Alexandria"/>
              </a:rPr>
              <a:t>Parallel teams.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  <a:latin typeface="Alexandria"/>
              </a:rPr>
              <a:t>Project teams.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dirty="0">
                <a:solidFill>
                  <a:srgbClr val="0070C0"/>
                </a:solidFill>
                <a:latin typeface="Alexandria"/>
              </a:rPr>
              <a:t>Management teams.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87C2FA-0D4E-96B4-0CC4-03E2AB89EA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6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1DBBB4-6222-E243-5804-808208CD8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E2AF56-FE1E-D3BF-5561-E8267CE2F57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C45FB0-3F81-15C9-8A8E-40177EF4C07D}"/>
              </a:ext>
            </a:extLst>
          </p:cNvPr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026E04-F7D7-ECB3-B284-BD11C06E00C5}"/>
              </a:ext>
            </a:extLst>
          </p:cNvPr>
          <p:cNvSpPr/>
          <p:nvPr/>
        </p:nvSpPr>
        <p:spPr>
          <a:xfrm>
            <a:off x="942308" y="935396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2E95D1-1794-6CE0-8CAA-126A310447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76B4A9-820E-8878-FE2D-D0F2DFEF93F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39E7C0-754F-86F9-9915-1307BA5D0AA4}"/>
              </a:ext>
            </a:extLst>
          </p:cNvPr>
          <p:cNvSpPr txBox="1"/>
          <p:nvPr/>
        </p:nvSpPr>
        <p:spPr>
          <a:xfrm>
            <a:off x="998308" y="1888772"/>
            <a:ext cx="10195384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Project teams: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Time-Limited Teams</a:t>
            </a:r>
            <a:r>
              <a:rPr lang="en-US" sz="2400" dirty="0">
                <a:latin typeface="Alexandria"/>
              </a:rPr>
              <a:t>: Project teams are formed for a specific duration to accomplish a defined goal.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One-Time Outputs</a:t>
            </a:r>
            <a:r>
              <a:rPr lang="en-US" sz="2400" dirty="0">
                <a:latin typeface="Alexandria"/>
              </a:rPr>
              <a:t>: They deliver unique outcomes, such as: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new product or service.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new information system.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new facility or plant.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FD4C8F-3E34-7C55-4EFB-8E52218757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24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149E-B685-253D-0A69-76986583C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C09066-A7E8-F71F-DF5A-1701C26034A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272DD2-91EC-8B78-BE2B-67F63D1EA729}"/>
              </a:ext>
            </a:extLst>
          </p:cNvPr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E6528F-A86F-A543-2F0F-598E62896EB5}"/>
              </a:ext>
            </a:extLst>
          </p:cNvPr>
          <p:cNvSpPr/>
          <p:nvPr/>
        </p:nvSpPr>
        <p:spPr>
          <a:xfrm>
            <a:off x="942308" y="935396"/>
            <a:ext cx="1404457" cy="1022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FF465A-EDDD-08E9-1BA9-E17D7780309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930BC9-691E-F55E-4100-5C818B5D8CD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06AE4F5-AEE9-A409-6AD8-FD94E2DCF726}"/>
              </a:ext>
            </a:extLst>
          </p:cNvPr>
          <p:cNvSpPr txBox="1"/>
          <p:nvPr/>
        </p:nvSpPr>
        <p:spPr>
          <a:xfrm>
            <a:off x="998308" y="1824879"/>
            <a:ext cx="10195384" cy="409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Project teams: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Nonrepetitive Tasks</a:t>
            </a:r>
            <a:r>
              <a:rPr lang="en-US" sz="2400" dirty="0">
                <a:latin typeface="Alexandria"/>
              </a:rPr>
              <a:t>: The work is not repetitive and requires: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Significant application of knowledge.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Judgment and expertise.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Types of Outputs</a:t>
            </a:r>
            <a:r>
              <a:rPr lang="en-US" sz="2400" dirty="0">
                <a:latin typeface="Alexandria"/>
              </a:rPr>
              <a:t>: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Incremental improvements to existing concepts.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Development of entirely new, innovative ideas.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22214B-50DD-4744-7041-800C8D9504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55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5326D-F465-FC8F-E8AC-E9C35A520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C609FF-033D-E337-3B5A-C9AAB7E45D1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5A3556-00DD-7ED5-1CD2-1CC013614440}"/>
              </a:ext>
            </a:extLst>
          </p:cNvPr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D113E2-3801-4042-E955-ED3B1E8C30B6}"/>
              </a:ext>
            </a:extLst>
          </p:cNvPr>
          <p:cNvSpPr/>
          <p:nvPr/>
        </p:nvSpPr>
        <p:spPr>
          <a:xfrm>
            <a:off x="942308" y="935396"/>
            <a:ext cx="1404457" cy="1022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889ADC-2A6E-AB3C-6A75-4CD255E297B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AAEE9E-2C9D-A58A-FFCF-A44298A0373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EEEDF2B-60E4-B7E7-6975-3B2F4058FA6F}"/>
              </a:ext>
            </a:extLst>
          </p:cNvPr>
          <p:cNvSpPr txBox="1"/>
          <p:nvPr/>
        </p:nvSpPr>
        <p:spPr>
          <a:xfrm>
            <a:off x="807794" y="2082484"/>
            <a:ext cx="10431692" cy="3543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Project teams: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Composition: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Teams consist of members from different disciplines and functional units.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Specialized expertise is applied to accomplish project goals.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Examples: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Quality improvement teams </a:t>
            </a:r>
            <a:r>
              <a:rPr lang="en-US" altLang="en-US" sz="2400" dirty="0">
                <a:latin typeface="Alexandria"/>
              </a:rPr>
              <a:t>in healthcare or other industries.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9BADBB-55F6-B2BE-8CCC-BBBF3CA64D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0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A1264-4165-1E40-060A-0DAE57632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1D5CA0-DEB9-F502-27CD-6BACC0DB3B58}"/>
              </a:ext>
            </a:extLst>
          </p:cNvPr>
          <p:cNvSpPr/>
          <p:nvPr/>
        </p:nvSpPr>
        <p:spPr>
          <a:xfrm>
            <a:off x="398205" y="1685495"/>
            <a:ext cx="11356259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8EE128-5AE3-804C-D4DF-330CF842F723}"/>
              </a:ext>
            </a:extLst>
          </p:cNvPr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5B213E-A7D1-A731-466F-CC8E6FFDB2F8}"/>
              </a:ext>
            </a:extLst>
          </p:cNvPr>
          <p:cNvSpPr/>
          <p:nvPr/>
        </p:nvSpPr>
        <p:spPr>
          <a:xfrm>
            <a:off x="942308" y="935396"/>
            <a:ext cx="1404457" cy="1022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6AFA6A-2C1C-BF01-F3C5-2B0937687F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3C6D81-C4ED-1264-A40B-E516F7BF7BB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ADB2617-373C-51C8-64C7-B069E860E8CE}"/>
              </a:ext>
            </a:extLst>
          </p:cNvPr>
          <p:cNvSpPr txBox="1"/>
          <p:nvPr/>
        </p:nvSpPr>
        <p:spPr>
          <a:xfrm>
            <a:off x="398205" y="1842039"/>
            <a:ext cx="1113011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Project teams:</a:t>
            </a:r>
          </a:p>
          <a:p>
            <a:pPr marL="74295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b="1" dirty="0">
                <a:latin typeface="Alexandria"/>
              </a:rPr>
              <a:t>Post-Completion Roles:</a:t>
            </a:r>
          </a:p>
          <a:p>
            <a:pPr marL="120015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Alexandria"/>
              </a:rPr>
              <a:t>Team members either return to their original functional units or transition to new projects.</a:t>
            </a:r>
          </a:p>
          <a:p>
            <a:pPr marL="742950" marR="0" lvl="1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400" b="1" dirty="0">
                <a:latin typeface="Alexandria"/>
              </a:rPr>
              <a:t>Advantages: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Saves time by enabling simultaneous handling of multiple activities (not sequentially).</a:t>
            </a:r>
          </a:p>
          <a:p>
            <a:pPr marL="1200150" marR="0" lvl="2" indent="-2857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dirty="0">
                <a:latin typeface="Alexandria"/>
              </a:rPr>
              <a:t>Encourages collaboration and integration of diverse expertise.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9FF070-7BE7-14DE-9BC0-8BA11634E7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1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2BC40-5093-56BD-9A47-93EE307F3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B7D282-89C0-A0ED-51CB-55F6C0BF0AB8}"/>
              </a:ext>
            </a:extLst>
          </p:cNvPr>
          <p:cNvSpPr/>
          <p:nvPr/>
        </p:nvSpPr>
        <p:spPr>
          <a:xfrm>
            <a:off x="398205" y="1685495"/>
            <a:ext cx="11356259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27725C-50D4-3733-2620-70CA4D96707B}"/>
              </a:ext>
            </a:extLst>
          </p:cNvPr>
          <p:cNvSpPr txBox="1"/>
          <p:nvPr/>
        </p:nvSpPr>
        <p:spPr>
          <a:xfrm>
            <a:off x="3251193" y="802093"/>
            <a:ext cx="5689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40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9A5029-FEDF-D578-C19B-32FF68075D59}"/>
              </a:ext>
            </a:extLst>
          </p:cNvPr>
          <p:cNvSpPr/>
          <p:nvPr/>
        </p:nvSpPr>
        <p:spPr>
          <a:xfrm>
            <a:off x="942308" y="935396"/>
            <a:ext cx="1404457" cy="1022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042F2C-2F0C-B140-8FCC-DA5ACF75AD6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BE2A49-FE87-D233-639A-C0B14131CA9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74F7C9-5DCE-7DBA-F465-05B2916ABCBC}"/>
              </a:ext>
            </a:extLst>
          </p:cNvPr>
          <p:cNvSpPr txBox="1"/>
          <p:nvPr/>
        </p:nvSpPr>
        <p:spPr>
          <a:xfrm>
            <a:off x="898855" y="1998760"/>
            <a:ext cx="10354957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Steps in creating a team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Step 1: </a:t>
            </a:r>
            <a:r>
              <a:rPr lang="en-US" sz="2400" dirty="0">
                <a:latin typeface="Alexandria"/>
              </a:rPr>
              <a:t>Establish leadership To build trust and discipline.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Step 2: </a:t>
            </a:r>
            <a:r>
              <a:rPr lang="en-US" sz="2400" dirty="0">
                <a:latin typeface="Alexandria"/>
              </a:rPr>
              <a:t>Establish relationships between leader and every single employee.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Step 3: </a:t>
            </a:r>
            <a:r>
              <a:rPr lang="en-US" sz="2400" dirty="0">
                <a:latin typeface="Alexandria"/>
              </a:rPr>
              <a:t>Build relationships between your employees.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Step 4: </a:t>
            </a:r>
            <a:r>
              <a:rPr lang="en-US" sz="2400" dirty="0">
                <a:latin typeface="Alexandria"/>
              </a:rPr>
              <a:t>Foster teamwork.</a:t>
            </a:r>
          </a:p>
          <a:p>
            <a:pPr marL="800100" lvl="1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Step 5: </a:t>
            </a:r>
            <a:r>
              <a:rPr lang="en-US" sz="2400" dirty="0">
                <a:latin typeface="Alexandria"/>
              </a:rPr>
              <a:t>Set ground rules for the team.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75A637-F922-6770-1FFC-568CC9B714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5A88EEB-5511-8697-E82B-1599AB0D3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583" y="4315221"/>
            <a:ext cx="2843212" cy="2273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128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EA62F-8B7F-AB25-EF14-3B687B0B6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651093-A9BE-55B2-4105-0917E90BF4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85E7A8-0727-E054-8C5C-633CB300D1B6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284F7D-1B11-F005-87DE-9206EB158DB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17B097-9A38-8138-09AA-1022AC63C8C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BCF8AE-2B5F-B21A-08F6-E7C80DFA009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5BA4C5E-9C77-218B-E70C-42938B72D31F}"/>
              </a:ext>
            </a:extLst>
          </p:cNvPr>
          <p:cNvSpPr txBox="1"/>
          <p:nvPr/>
        </p:nvSpPr>
        <p:spPr>
          <a:xfrm>
            <a:off x="776044" y="2239571"/>
            <a:ext cx="104951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Stages of team development:</a:t>
            </a:r>
          </a:p>
          <a:p>
            <a:pPr marL="914400" lvl="1" indent="-457200" algn="just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Stage 1: Forming: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Lack of Team Cohesion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: Members feel more like individuals in a group than part of a unified team.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Limited Interaction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: Minimal exchange of ideas, low socialization, and guarded behavior among members.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Weak Commitment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: Members show low dedication and connection to one another.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383D39-73F5-D865-EC48-166AFAA947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65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4DDDA-1265-B556-8092-B19A200BB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CF1802-5D5F-6FCD-9B95-C66C57969B2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6D20AB-1FC8-08B9-62A9-37C408D23D68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3C722-CE7D-B06A-BC61-0ACF7DAD66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7FC21A-5449-354D-0692-A94EF40397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3E6148-734F-FB7D-449E-33AB0D242E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8FACBCF-9E78-D445-4444-B81C4CC4047A}"/>
              </a:ext>
            </a:extLst>
          </p:cNvPr>
          <p:cNvSpPr txBox="1"/>
          <p:nvPr/>
        </p:nvSpPr>
        <p:spPr>
          <a:xfrm>
            <a:off x="776044" y="2279809"/>
            <a:ext cx="104951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Stages of team development:</a:t>
            </a:r>
          </a:p>
          <a:p>
            <a:pPr marL="914400" lvl="1" indent="-457200" algn="just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Stage 2: Storming:</a:t>
            </a:r>
          </a:p>
          <a:p>
            <a:pPr marL="1257300" marR="0" lvl="2" indent="-34290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b="1" dirty="0">
                <a:latin typeface="Alexandria"/>
              </a:rPr>
              <a:t>Expression and Confrontation: </a:t>
            </a:r>
            <a:r>
              <a:rPr lang="en-US" altLang="en-US" sz="2400" dirty="0">
                <a:latin typeface="Alexandria"/>
              </a:rPr>
              <a:t>Team members begin expressing feelings and addressing unresolved issues.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Emergence of Disagreements: </a:t>
            </a:r>
            <a:r>
              <a:rPr lang="en-US" altLang="en-US" sz="2400" dirty="0">
                <a:latin typeface="Alexandria"/>
              </a:rPr>
              <a:t>Conflicts and differing opinions surface as part of team dynamics.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Team Progression: </a:t>
            </a:r>
            <a:r>
              <a:rPr lang="en-US" altLang="en-US" sz="2400" dirty="0">
                <a:latin typeface="Alexandria"/>
              </a:rPr>
              <a:t>Members start taking risks, listening actively, and transitioning from a group to a cohesive team.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FDA2A-27C2-9B15-F610-0719D9CF9C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5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BBA83-C37E-8557-C2D2-F55ACF7F7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46C352-1CCF-371D-25DA-0E85516A864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97D36D-7649-42AB-685F-11924794B7D2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1CE13B-FBA3-14E8-1A61-236AA222D6A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AA4D16-F0DC-E98E-B924-44A3283ADCF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B9A379-6B1B-CC7A-A09F-E36CB805D5B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3381C4C-578F-4064-CD2A-7B4EF58410F0}"/>
              </a:ext>
            </a:extLst>
          </p:cNvPr>
          <p:cNvSpPr txBox="1"/>
          <p:nvPr/>
        </p:nvSpPr>
        <p:spPr>
          <a:xfrm>
            <a:off x="776044" y="2097736"/>
            <a:ext cx="1049519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Stages of team development:</a:t>
            </a:r>
          </a:p>
          <a:p>
            <a:pPr marL="914400" lvl="1" indent="-457200" algn="just"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Stage 3: Norming: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Team Dynamics: </a:t>
            </a:r>
            <a:r>
              <a:rPr lang="en-US" altLang="en-US" sz="2400" dirty="0">
                <a:latin typeface="Alexandria"/>
              </a:rPr>
              <a:t>Members become more sensitive to each other, fostering collaboration and mutual respect.</a:t>
            </a:r>
          </a:p>
          <a:p>
            <a:pPr marL="1257300" marR="0" lvl="2" indent="-34290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b="1" dirty="0">
                <a:latin typeface="Alexandria"/>
              </a:rPr>
              <a:t>Work Structure: </a:t>
            </a:r>
            <a:r>
              <a:rPr lang="en-US" altLang="en-US" sz="2400" dirty="0">
                <a:latin typeface="Alexandria"/>
              </a:rPr>
              <a:t>Clear methods, roles, and responsibilities are established, leading to a balanced contribution and a consistent work pattern.</a:t>
            </a:r>
          </a:p>
          <a:p>
            <a:pPr marL="125730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Consensus: </a:t>
            </a:r>
            <a:r>
              <a:rPr lang="en-US" altLang="en-US" sz="2400" dirty="0">
                <a:latin typeface="Alexandria"/>
              </a:rPr>
              <a:t>Agreement and unity develop, creating a strong sense of teamwork.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0CE913-0C01-AED9-C82E-FE0115FB39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883DD-DE14-034E-7AF2-31A90D634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5F078D-1ADB-B0A8-D551-F9BBF1C064A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8BB1AC-D7CA-A9E2-591D-DF88CCB35E6D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5E32F9-1A69-4746-77D1-41A4DA1E5C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A7F95D-8F43-1912-ADC9-7176E7679C9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C1685-C6DE-629A-6567-2CB6A00A50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8733A8-1CA4-F623-811A-AF9E68167212}"/>
              </a:ext>
            </a:extLst>
          </p:cNvPr>
          <p:cNvSpPr txBox="1"/>
          <p:nvPr/>
        </p:nvSpPr>
        <p:spPr>
          <a:xfrm>
            <a:off x="942308" y="1898782"/>
            <a:ext cx="10195384" cy="3943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Stages of team development: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Stage 4: Performing: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Shared Vision: </a:t>
            </a:r>
            <a:r>
              <a:rPr lang="en-US" sz="2400" dirty="0">
                <a:latin typeface="Alexandria"/>
              </a:rPr>
              <a:t>Clear purpose, guiding values, and strong collaboration.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High Performance: </a:t>
            </a:r>
            <a:r>
              <a:rPr lang="en-US" sz="2400" dirty="0">
                <a:latin typeface="Alexandria"/>
              </a:rPr>
              <a:t>Achieves goals with a positive, productive atmosphere.</a:t>
            </a:r>
          </a:p>
          <a:p>
            <a:pPr marL="1257300" lvl="2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Independence: </a:t>
            </a:r>
            <a:r>
              <a:rPr lang="en-US" sz="2400" dirty="0">
                <a:latin typeface="Alexandria"/>
              </a:rPr>
              <a:t>Functions autonomously without leader involvement.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D194FB-82CB-4D58-E158-6D24D66E48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86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14E4C-D88C-DFE6-3DD7-207A73C27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929067-593D-3ED9-255B-F7C317CA622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B6ED55-9F3F-3DFF-8FB0-5103AC737CEB}"/>
              </a:ext>
            </a:extLst>
          </p:cNvPr>
          <p:cNvSpPr txBox="1"/>
          <p:nvPr/>
        </p:nvSpPr>
        <p:spPr>
          <a:xfrm>
            <a:off x="3314693" y="80713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/>
            </a:pPr>
            <a:r>
              <a:rPr lang="en-US" sz="3600" b="1" i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Team Creation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4D01AC-8E91-3FD8-7C28-F6C1B8CB3F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9D4F4E-A99C-ADE5-06DC-DD38DECB38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A9E2E9-F6DC-8E9A-A6B3-2B0075A375F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1F102B-D026-FA29-62FC-5AA7BEA09C58}"/>
              </a:ext>
            </a:extLst>
          </p:cNvPr>
          <p:cNvSpPr txBox="1"/>
          <p:nvPr/>
        </p:nvSpPr>
        <p:spPr>
          <a:xfrm>
            <a:off x="942308" y="2095405"/>
            <a:ext cx="10195384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Stages of team development: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AEEF"/>
                </a:solidFill>
                <a:latin typeface="Alexandria"/>
              </a:rPr>
              <a:t>Stage 5: Adjourning: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257300" marR="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b="1" dirty="0">
                <a:latin typeface="Alexandria"/>
              </a:rPr>
              <a:t>Completion: </a:t>
            </a:r>
            <a:r>
              <a:rPr lang="en-US" altLang="en-US" sz="2400" dirty="0">
                <a:latin typeface="Alexandria"/>
              </a:rPr>
              <a:t>Goals are achieved, and the team focuses on final tasks and documenting results.</a:t>
            </a:r>
          </a:p>
          <a:p>
            <a:pPr marL="1257300" marR="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b="1" dirty="0">
                <a:latin typeface="Alexandria"/>
              </a:rPr>
              <a:t>Transition: </a:t>
            </a:r>
            <a:r>
              <a:rPr lang="en-US" altLang="en-US" sz="2400" dirty="0">
                <a:latin typeface="Alexandria"/>
              </a:rPr>
              <a:t>Team members are reassigned to other teams, and the team disbands.</a:t>
            </a:r>
          </a:p>
          <a:p>
            <a:pPr marL="1257300" marR="0" lvl="2" indent="-342900" algn="just" eaLnBrk="0" fontAlgn="base" hangingPunct="0"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400" b="1" dirty="0">
                <a:latin typeface="Alexandria"/>
              </a:rPr>
              <a:t>Acknowledgement: </a:t>
            </a:r>
            <a:r>
              <a:rPr lang="en-US" altLang="en-US" sz="2400" dirty="0">
                <a:latin typeface="Alexandria"/>
              </a:rPr>
              <a:t>Celebrating success through a ceremonial acknowledgment is beneficial. </a:t>
            </a: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858839-1D55-33B7-3082-9B9FC7D79C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38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CE040B-F492-F4F1-A6CC-2A534C171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D6F349-EFD8-E2C7-8C65-CA60C63337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145C35-3B6A-29E7-F41D-D0A33DC06AB8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Planning Phase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FD3BC-22FA-92F1-1407-86CCD851814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D58BD5-5C9B-271D-C2CF-C07807F0CE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A6DFFF-179D-3652-31EF-8E28C71467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B2335D-44F6-7F96-001D-60CB0EB75D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8186C4-EB65-9770-171D-98D945AF6D2B}"/>
              </a:ext>
            </a:extLst>
          </p:cNvPr>
          <p:cNvSpPr/>
          <p:nvPr/>
        </p:nvSpPr>
        <p:spPr>
          <a:xfrm>
            <a:off x="762000" y="2483864"/>
            <a:ext cx="7831282" cy="276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 startAt="2"/>
            </a:pPr>
            <a:r>
              <a:rPr lang="en-US" sz="5400" b="1" i="1" dirty="0">
                <a:solidFill>
                  <a:srgbClr val="F58221"/>
                </a:solidFill>
                <a:latin typeface="Alexandria"/>
              </a:rPr>
              <a:t>Definition &amp; description of problem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CC6BC1-0098-8015-76AB-8D3A10A27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002" y="1434508"/>
            <a:ext cx="3249115" cy="4867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18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4D9D30-320E-FE9C-5BB4-9435CE2C7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56512D-4D56-1132-979B-DACA8FE4C7A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E7B197-EC35-2E16-7CB8-5DA117093BAF}"/>
              </a:ext>
            </a:extLst>
          </p:cNvPr>
          <p:cNvSpPr txBox="1"/>
          <p:nvPr/>
        </p:nvSpPr>
        <p:spPr>
          <a:xfrm>
            <a:off x="3251193" y="335231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Definition &amp; description of problem</a:t>
            </a:r>
            <a:r>
              <a:rPr lang="en-US" sz="36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610D88-B454-BA3E-8F53-56ED9FA0DB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73FD41-1B35-F74D-69FB-AB63DD060E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A4C6FC-0C4E-9A8D-79AB-D5BB6BC6DD3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4ED8F3-0D9D-42FF-EF23-A627B4FC9AF4}"/>
              </a:ext>
            </a:extLst>
          </p:cNvPr>
          <p:cNvSpPr txBox="1"/>
          <p:nvPr/>
        </p:nvSpPr>
        <p:spPr>
          <a:xfrm>
            <a:off x="998308" y="2276704"/>
            <a:ext cx="10195384" cy="3349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0">
              <a:lnSpc>
                <a:spcPct val="150000"/>
              </a:lnSpc>
              <a:buFont typeface="+mj-lt"/>
              <a:buAutoNum type="alphaUcPeriod"/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Background / Business case: 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Which issue or problem do we wish to solve?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Why this issue is important to solve now?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What benefits do we anticipate from solving this issue (e.g.: Quality, Timeliness, Cost, Customer/employee satisfaction).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FA83EF-839F-3BA3-2269-F8CBE446D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4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DADEA-67C8-163C-F305-04938688D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CAAA555-6084-9275-9487-B64DE6A7FB4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96BBC0-DB62-DED3-4291-35504883F99D}"/>
              </a:ext>
            </a:extLst>
          </p:cNvPr>
          <p:cNvSpPr txBox="1"/>
          <p:nvPr/>
        </p:nvSpPr>
        <p:spPr>
          <a:xfrm>
            <a:off x="3251193" y="375809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Definition &amp; description of problem</a:t>
            </a:r>
            <a:r>
              <a:rPr lang="en-US" sz="36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7EE500-2300-13BF-EECC-45D0EBB013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C796B9-0ECE-CF85-8F88-CBB7FF85B35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ABD3E3-ABA1-7B57-188D-E531B9FAE47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30FC17-ECA5-DC74-0F8B-897C9FD4987F}"/>
              </a:ext>
            </a:extLst>
          </p:cNvPr>
          <p:cNvSpPr txBox="1"/>
          <p:nvPr/>
        </p:nvSpPr>
        <p:spPr>
          <a:xfrm>
            <a:off x="1061808" y="2441585"/>
            <a:ext cx="10195384" cy="3063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 startAt="2"/>
            </a:pPr>
            <a:r>
              <a:rPr lang="en-US" sz="3600" b="1" dirty="0">
                <a:solidFill>
                  <a:schemeClr val="accent2"/>
                </a:solidFill>
                <a:latin typeface="Alexandria"/>
              </a:rPr>
              <a:t>Stakeholders</a:t>
            </a: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: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Who are the internal / external customers?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Listing all the team members who will share in solving the problem.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D5DA29-6C16-6CCC-2029-1296C49D80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28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14F895-6BFE-82D6-6082-CFBE6BD42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C2DAF6-183D-4586-9E83-F5CFB47F25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A6134F-8571-1CA8-0815-F1EF1EE48795}"/>
              </a:ext>
            </a:extLst>
          </p:cNvPr>
          <p:cNvSpPr txBox="1"/>
          <p:nvPr/>
        </p:nvSpPr>
        <p:spPr>
          <a:xfrm>
            <a:off x="3251193" y="375809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Definition &amp; description of problem</a:t>
            </a:r>
            <a:r>
              <a:rPr lang="en-US" sz="36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C8E0E3-62DF-B9AC-AE56-F50D90EF80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7A077F-E3E9-0489-F8C8-ADECA555E84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341CB8-7CFF-DBB5-8F6F-10ADAC1BC9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F859CD-F44E-FD12-F4F5-64FFB3EBC99D}"/>
              </a:ext>
            </a:extLst>
          </p:cNvPr>
          <p:cNvSpPr txBox="1"/>
          <p:nvPr/>
        </p:nvSpPr>
        <p:spPr>
          <a:xfrm>
            <a:off x="998308" y="2149233"/>
            <a:ext cx="10195384" cy="344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lphaUcPeriod" startAt="3"/>
            </a:pPr>
            <a:r>
              <a:rPr lang="en-US" sz="3600" b="1" dirty="0">
                <a:solidFill>
                  <a:schemeClr val="accent2"/>
                </a:solidFill>
                <a:latin typeface="Alexandria"/>
              </a:rPr>
              <a:t>Current condition: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028700" marR="0" lvl="1" indent="-5715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Identify what you know about the problem (e.g., customer feedback, process data, error trends, frequency).</a:t>
            </a:r>
          </a:p>
          <a:p>
            <a:pPr marL="1028700" marR="0" lvl="1" indent="-5715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Determine where, when, and who is involved in the errors. </a:t>
            </a:r>
          </a:p>
          <a:p>
            <a:pPr marL="1028700" lvl="1" indent="-5715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Identify what you don’t know and need to investigate further.</a:t>
            </a:r>
            <a:endParaRPr lang="en-US" altLang="en-US" sz="28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DDEB70-AB34-ECBC-E40F-E1D9D37E18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62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ED2EB-C72E-3FBD-83FD-82606753F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B4E913-57A9-22E3-551F-410C250E5FF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29DFA1-2055-BFEB-5C69-79B6651056D2}"/>
              </a:ext>
            </a:extLst>
          </p:cNvPr>
          <p:cNvSpPr txBox="1"/>
          <p:nvPr/>
        </p:nvSpPr>
        <p:spPr>
          <a:xfrm>
            <a:off x="3251193" y="375809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Definition &amp; description of problem</a:t>
            </a:r>
            <a:r>
              <a:rPr lang="en-US" sz="36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575DC3-3E2E-68B5-F501-C62F1D1A8B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D2C3E1-0E97-676C-5953-83246BB3026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41EFAA-AA24-A9C5-15C8-A14376C72B5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6428113-2275-69E3-F551-7C528C5F9BE9}"/>
              </a:ext>
            </a:extLst>
          </p:cNvPr>
          <p:cNvSpPr txBox="1"/>
          <p:nvPr/>
        </p:nvSpPr>
        <p:spPr>
          <a:xfrm>
            <a:off x="925948" y="2172881"/>
            <a:ext cx="1019538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>
              <a:lnSpc>
                <a:spcPct val="150000"/>
              </a:lnSpc>
              <a:buFont typeface="+mj-lt"/>
              <a:buAutoNum type="alphaUcPeriod" startAt="3"/>
            </a:pPr>
            <a:r>
              <a:rPr lang="en-US" sz="3600" b="1" dirty="0">
                <a:solidFill>
                  <a:schemeClr val="accent2"/>
                </a:solidFill>
                <a:latin typeface="Alexandria"/>
              </a:rPr>
              <a:t>Current condition: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028700" marR="0" lvl="1" indent="-5715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Define the data/information to be collected.</a:t>
            </a:r>
          </a:p>
          <a:p>
            <a:pPr marL="1028700" marR="0" lvl="1" indent="-5715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Assign responsibility for data collection and visualization (e.g., bar chart, trend graph).</a:t>
            </a:r>
          </a:p>
          <a:p>
            <a:pPr marL="1028700" marR="0" lvl="1" indent="-5715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n-US" altLang="en-US" sz="2800" dirty="0">
                <a:latin typeface="Alexandria"/>
              </a:rPr>
              <a:t>Set deadlines for completing and presenting the visuals. </a:t>
            </a:r>
          </a:p>
          <a:p>
            <a:pPr marL="514350" indent="-514350" algn="just">
              <a:buFont typeface="+mj-lt"/>
              <a:buAutoNum type="arabicPeriod" startAt="9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047187-EA6F-2557-958B-694CE3DF82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07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4B019-2E7A-ACC1-880A-D936E6805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FE65D9-4E4B-A3E5-40DF-F0D1EA1F0D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837925-FE0C-41E5-30DE-CD1B7C545A3B}"/>
              </a:ext>
            </a:extLst>
          </p:cNvPr>
          <p:cNvSpPr txBox="1"/>
          <p:nvPr/>
        </p:nvSpPr>
        <p:spPr>
          <a:xfrm>
            <a:off x="3251193" y="335231"/>
            <a:ext cx="56896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2"/>
            </a:pPr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Definition &amp; description of problem</a:t>
            </a:r>
            <a:r>
              <a:rPr lang="en-US" sz="36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1C2966-35D4-3527-58C9-2A9C30C43D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B6B5B-EC08-9437-CF70-84182BCFDB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C5BC14-B8A6-ECE9-EE68-5D1BCC4B97E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83B04E-8A8A-E38A-79D0-35CDA8BEB24D}"/>
              </a:ext>
            </a:extLst>
          </p:cNvPr>
          <p:cNvSpPr txBox="1"/>
          <p:nvPr/>
        </p:nvSpPr>
        <p:spPr>
          <a:xfrm>
            <a:off x="998308" y="2280581"/>
            <a:ext cx="10195384" cy="3642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0" indent="-742950" algn="just">
              <a:spcAft>
                <a:spcPts val="800"/>
              </a:spcAft>
              <a:buFont typeface="+mj-lt"/>
              <a:buAutoNum type="alphaUcPeriod" startAt="4"/>
              <a:tabLst>
                <a:tab pos="457200" algn="l"/>
              </a:tabLst>
            </a:pPr>
            <a:r>
              <a:rPr lang="en-US" sz="3200" b="1" dirty="0">
                <a:solidFill>
                  <a:schemeClr val="accent2"/>
                </a:solidFill>
                <a:latin typeface="Alexandria"/>
              </a:rPr>
              <a:t>Developing the final problem statement:</a:t>
            </a:r>
          </a:p>
          <a:p>
            <a:pPr marL="800100" lvl="1" indent="-342900" algn="just">
              <a:spcAft>
                <a:spcPts val="800"/>
              </a:spcAft>
              <a:buFont typeface="Wingdings" panose="05000000000000000000" pitchFamily="2" charset="2"/>
              <a:buChar char=""/>
              <a:tabLst>
                <a:tab pos="457200" algn="l"/>
              </a:tabLst>
            </a:pPr>
            <a:r>
              <a:rPr lang="en-US" sz="2400" b="1" kern="100" dirty="0">
                <a:solidFill>
                  <a:srgbClr val="203E5F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What specific measure needs to be improved?</a:t>
            </a:r>
            <a:endParaRPr lang="en-US" sz="2400" kern="100" dirty="0">
              <a:solidFill>
                <a:srgbClr val="203E5F"/>
              </a:solidFill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57300" lvl="2" indent="-342900" algn="just"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can be developed after understanding the scope and nature of the problem after answering the aforementioned questions.</a:t>
            </a:r>
          </a:p>
          <a:p>
            <a:pPr marL="1257300" lvl="2" indent="-342900" algn="just">
              <a:spcAft>
                <a:spcPts val="80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More analysis may be needed if the team still cannot write a problem statement.</a:t>
            </a:r>
          </a:p>
          <a:p>
            <a:pPr marL="800100" lvl="1" indent="-342900" algn="just"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400" b="1" kern="100" dirty="0">
                <a:solidFill>
                  <a:srgbClr val="203E5F"/>
                </a:solidFill>
                <a:latin typeface="Alexandria"/>
                <a:cs typeface="Arial" panose="020B0604020202020204" pitchFamily="34" charset="0"/>
              </a:rPr>
              <a:t>Problem statement Example: </a:t>
            </a: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we need to </a:t>
            </a:r>
            <a:r>
              <a:rPr lang="en-US" sz="2400" b="1" i="1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reduce/increase </a:t>
            </a: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number/percentage of </a:t>
            </a:r>
            <a:r>
              <a:rPr lang="en-US" sz="2400" b="1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(?)</a:t>
            </a: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from </a:t>
            </a:r>
            <a:r>
              <a:rPr lang="en-US" sz="2400" b="1" i="1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(current level) </a:t>
            </a: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US" sz="2400" b="1" i="1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(desired level)</a:t>
            </a:r>
            <a:r>
              <a:rPr lang="en-US" sz="2400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by </a:t>
            </a:r>
            <a:r>
              <a:rPr lang="en-US" sz="2400" b="1" i="1" kern="1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(date).</a:t>
            </a:r>
            <a:endParaRPr lang="en-US" sz="2400" kern="100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95EFB-8404-04EB-F8EC-EF3147BAF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55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82427-1001-7360-7D55-77A1E4255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83241E-D7CC-C890-A69E-2B835253024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688727-9780-B522-A1C7-6803BEF5B2F2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Planning Phase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838DD1-423D-44AA-BE95-4F6FE3336C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6CDD78-DC98-2B80-EA6E-2465F689D5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BCB5C9-DADC-335D-249D-6654C9E3AF8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4DB58C-D8CB-2CF5-7F33-DDEDF3CC4F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2D8E721-4B3C-0623-C623-9749DC8CD7A2}"/>
              </a:ext>
            </a:extLst>
          </p:cNvPr>
          <p:cNvSpPr/>
          <p:nvPr/>
        </p:nvSpPr>
        <p:spPr>
          <a:xfrm>
            <a:off x="906720" y="2483864"/>
            <a:ext cx="7831282" cy="276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 startAt="3"/>
            </a:pPr>
            <a:r>
              <a:rPr lang="en-US" sz="4800" b="1" i="1" dirty="0">
                <a:solidFill>
                  <a:srgbClr val="F58221"/>
                </a:solidFill>
                <a:latin typeface="Alexandria"/>
              </a:rPr>
              <a:t>Root Cause Analysis (RCA)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10F6095-3CC2-D520-56DF-172AA7371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002" y="1434508"/>
            <a:ext cx="3249115" cy="4867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575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78833" y="39678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lphaUcPeriod"/>
            </a:pPr>
            <a:r>
              <a:rPr lang="en-US" sz="3200" b="1" i="1" dirty="0">
                <a:solidFill>
                  <a:srgbClr val="F58221"/>
                </a:solidFill>
                <a:latin typeface="Book Antiqua" panose="02040602050305030304" pitchFamily="18" charset="0"/>
              </a:rPr>
              <a:t>Ishikawa Diagram </a:t>
            </a:r>
          </a:p>
          <a:p>
            <a:pPr algn="ctr"/>
            <a:r>
              <a:rPr lang="en-US" sz="3200" b="1" i="1" dirty="0">
                <a:solidFill>
                  <a:srgbClr val="00AEEF"/>
                </a:solidFill>
                <a:latin typeface="Book Antiqua" panose="02040602050305030304" pitchFamily="18" charset="0"/>
              </a:rPr>
              <a:t>(Cause &amp; Effect Diagram)</a:t>
            </a:r>
            <a:endParaRPr lang="en-US" sz="3200" b="1" i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1614" y="2095405"/>
            <a:ext cx="10504052" cy="3911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dirty="0"/>
              <a:t>This diagram is used to </a:t>
            </a:r>
            <a:r>
              <a:rPr lang="en-US" sz="2400" b="1" dirty="0"/>
              <a:t>identify and organize all probable causes </a:t>
            </a:r>
            <a:r>
              <a:rPr lang="en-US" sz="2400" dirty="0"/>
              <a:t>of a </a:t>
            </a:r>
            <a:r>
              <a:rPr lang="en-US" sz="2400" b="1" dirty="0"/>
              <a:t>significant problem (effect) </a:t>
            </a:r>
            <a:r>
              <a:rPr lang="en-US" sz="2400" dirty="0"/>
              <a:t>and to </a:t>
            </a:r>
            <a:r>
              <a:rPr lang="en-US" sz="2400" b="1" dirty="0"/>
              <a:t>analyze the relationship</a:t>
            </a:r>
            <a:r>
              <a:rPr lang="en-US" sz="2400" dirty="0"/>
              <a:t> between </a:t>
            </a:r>
            <a:r>
              <a:rPr lang="en-US" sz="2400" b="1" dirty="0"/>
              <a:t>the effect </a:t>
            </a:r>
            <a:r>
              <a:rPr lang="en-US" sz="2400" dirty="0"/>
              <a:t>and </a:t>
            </a:r>
            <a:r>
              <a:rPr lang="en-US" sz="2400" b="1" dirty="0"/>
              <a:t>its causes</a:t>
            </a:r>
            <a:r>
              <a:rPr lang="en-US" sz="2400" dirty="0"/>
              <a:t>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dirty="0"/>
              <a:t>Known as the </a:t>
            </a:r>
            <a:r>
              <a:rPr lang="en-US" sz="2400" b="1" dirty="0"/>
              <a:t>Ishikawa Diagram</a:t>
            </a:r>
            <a:r>
              <a:rPr lang="en-US" sz="2400" dirty="0"/>
              <a:t>, this tool was first introduced by Japanese quality expert </a:t>
            </a:r>
            <a:r>
              <a:rPr lang="en-US" sz="2400" b="1" dirty="0"/>
              <a:t>Kaoru Ishikawa</a:t>
            </a:r>
            <a:r>
              <a:rPr lang="en-US" sz="2400" dirty="0"/>
              <a:t> in the 1960s.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dirty="0"/>
              <a:t>It is also called the </a:t>
            </a:r>
            <a:r>
              <a:rPr lang="en-US" sz="2400" b="1" dirty="0"/>
              <a:t>Fishbone Diagram</a:t>
            </a:r>
            <a:r>
              <a:rPr lang="en-US" sz="2400" dirty="0"/>
              <a:t> because its shape resembles the </a:t>
            </a:r>
            <a:r>
              <a:rPr lang="en-US" sz="2400" b="1" dirty="0"/>
              <a:t>bones of a fish</a:t>
            </a:r>
            <a:r>
              <a:rPr lang="en-US" sz="2400" dirty="0"/>
              <a:t>.</a:t>
            </a:r>
            <a:endParaRPr lang="ar-EG" sz="2400" dirty="0">
              <a:latin typeface="Alexandria"/>
              <a:cs typeface="+mj-cs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53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14582-B0DE-DB03-77BB-3D56F5299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918FBFF-EA85-E7E0-7E21-A5848CACE5C5}"/>
              </a:ext>
            </a:extLst>
          </p:cNvPr>
          <p:cNvSpPr/>
          <p:nvPr/>
        </p:nvSpPr>
        <p:spPr>
          <a:xfrm>
            <a:off x="512659" y="1729820"/>
            <a:ext cx="1116668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AFAC42-4FC4-89AC-0E3A-1E06C835ACF0}"/>
              </a:ext>
            </a:extLst>
          </p:cNvPr>
          <p:cNvSpPr txBox="1"/>
          <p:nvPr/>
        </p:nvSpPr>
        <p:spPr>
          <a:xfrm>
            <a:off x="3178833" y="396787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lphaUcPeriod"/>
            </a:pPr>
            <a:r>
              <a:rPr lang="en-US" sz="3200" b="1" i="1" dirty="0">
                <a:solidFill>
                  <a:srgbClr val="F58221"/>
                </a:solidFill>
                <a:latin typeface="Book Antiqua" panose="02040602050305030304" pitchFamily="18" charset="0"/>
              </a:rPr>
              <a:t>Ishikawa Diagram </a:t>
            </a:r>
          </a:p>
          <a:p>
            <a:pPr algn="ctr"/>
            <a:r>
              <a:rPr lang="en-US" sz="3200" b="1" i="1" dirty="0">
                <a:solidFill>
                  <a:srgbClr val="00AEEF"/>
                </a:solidFill>
                <a:latin typeface="Book Antiqua" panose="02040602050305030304" pitchFamily="18" charset="0"/>
              </a:rPr>
              <a:t>(Cause &amp; Effect Diagram)</a:t>
            </a:r>
            <a:endParaRPr lang="en-US" sz="3200" b="1" i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BA5C7A-ECF9-8F30-2D1D-F27A19B3718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A8193-0B74-3E40-7939-48F16109336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9A19F1-364E-CC42-A3D9-97A6653A4B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2FF5197-1AA6-67A2-88FC-08C54FEEDB1D}"/>
              </a:ext>
            </a:extLst>
          </p:cNvPr>
          <p:cNvSpPr txBox="1"/>
          <p:nvPr/>
        </p:nvSpPr>
        <p:spPr>
          <a:xfrm>
            <a:off x="843973" y="2101396"/>
            <a:ext cx="10504052" cy="3901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ar-EG" sz="2800" dirty="0">
                <a:latin typeface="Alexandria"/>
              </a:rPr>
              <a:t>This tool is to be </a:t>
            </a:r>
            <a:r>
              <a:rPr lang="en-US" altLang="ar-EG" sz="2800" b="1" dirty="0">
                <a:latin typeface="Alexandria"/>
              </a:rPr>
              <a:t>used by the team</a:t>
            </a:r>
            <a:r>
              <a:rPr lang="en-US" altLang="ar-EG" sz="2800" dirty="0">
                <a:latin typeface="Alexandria"/>
              </a:rPr>
              <a:t>. </a:t>
            </a:r>
            <a:endParaRPr lang="en-US" sz="2800" dirty="0">
              <a:latin typeface="Alexandria"/>
              <a:cs typeface="+mj-cs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sz="2800" b="1" dirty="0"/>
              <a:t>Once the diagram is completed</a:t>
            </a:r>
            <a:r>
              <a:rPr lang="en-US" sz="2800" dirty="0"/>
              <a:t>, team members </a:t>
            </a:r>
            <a:r>
              <a:rPr lang="en-US" sz="2800" b="1" dirty="0"/>
              <a:t>begin discussions </a:t>
            </a:r>
            <a:r>
              <a:rPr lang="en-US" sz="2800" dirty="0"/>
              <a:t>to </a:t>
            </a:r>
            <a:r>
              <a:rPr lang="en-US" sz="2800" b="1" dirty="0"/>
              <a:t>identify the causes </a:t>
            </a:r>
            <a:r>
              <a:rPr lang="en-US" sz="2800" dirty="0"/>
              <a:t>that </a:t>
            </a:r>
            <a:r>
              <a:rPr lang="en-US" sz="2800" b="1" dirty="0"/>
              <a:t>have the greatest impact </a:t>
            </a:r>
            <a:r>
              <a:rPr lang="en-US" sz="2800" dirty="0"/>
              <a:t>and </a:t>
            </a:r>
            <a:r>
              <a:rPr lang="en-US" sz="2800" b="1" dirty="0"/>
              <a:t>can be addressed</a:t>
            </a:r>
            <a:r>
              <a:rPr lang="en-US" sz="2800" dirty="0"/>
              <a:t>.</a:t>
            </a: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AEEF"/>
                </a:solidFill>
              </a:rPr>
              <a:t>Example:</a:t>
            </a:r>
            <a:r>
              <a:rPr lang="en-US" sz="2800" dirty="0">
                <a:solidFill>
                  <a:srgbClr val="00AEEF"/>
                </a:solidFill>
              </a:rPr>
              <a:t> </a:t>
            </a:r>
            <a:r>
              <a:rPr lang="en-US" sz="2800" dirty="0"/>
              <a:t>To find </a:t>
            </a:r>
            <a:r>
              <a:rPr lang="en-US" sz="2800" b="1" dirty="0"/>
              <a:t>the causes </a:t>
            </a:r>
            <a:r>
              <a:rPr lang="en-US" sz="2800" dirty="0"/>
              <a:t>of </a:t>
            </a:r>
            <a:r>
              <a:rPr lang="en-US" sz="2800" b="1" dirty="0"/>
              <a:t>a medication error </a:t>
            </a:r>
            <a:r>
              <a:rPr lang="en-US" sz="2800" dirty="0"/>
              <a:t>in the hospital, </a:t>
            </a:r>
            <a:r>
              <a:rPr lang="en-US" sz="2800" b="1" dirty="0"/>
              <a:t>the causes </a:t>
            </a:r>
            <a:r>
              <a:rPr lang="en-US" sz="2800" dirty="0"/>
              <a:t>are </a:t>
            </a:r>
            <a:r>
              <a:rPr lang="en-US" sz="2800" b="1" dirty="0"/>
              <a:t>analyzed</a:t>
            </a:r>
            <a:r>
              <a:rPr lang="en-US" sz="2800" dirty="0"/>
              <a:t> as shown.</a:t>
            </a:r>
            <a:endParaRPr lang="ar-EG" sz="2800" dirty="0">
              <a:latin typeface="Alexandria"/>
              <a:cs typeface="+mj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2F78B7-0403-2476-D04A-5085FB4D01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9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A8F8A-47F9-3857-D98A-D7C13CBB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B03862A-C752-4680-69BA-43BC5BDB0E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52BC05-B31F-3DAC-0393-A797D9FB392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0630B6-7C52-135B-F08A-B7E550CC35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pic>
        <p:nvPicPr>
          <p:cNvPr id="2" name="Picture 8">
            <a:extLst>
              <a:ext uri="{FF2B5EF4-FFF2-40B4-BE49-F238E27FC236}">
                <a16:creationId xmlns:a16="http://schemas.microsoft.com/office/drawing/2014/main" id="{7F7E7D0C-2C94-AB95-05D4-BAECBA16C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55" y="1231788"/>
            <a:ext cx="11518490" cy="5442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108DFA4C-C570-927E-1450-3DECEFFD35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47532" y="3548091"/>
            <a:ext cx="10302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2400" b="1" dirty="0">
                <a:solidFill>
                  <a:srgbClr val="C00000"/>
                </a:solidFill>
                <a:latin typeface="Alexandria"/>
              </a:rPr>
              <a:t>Effect</a:t>
            </a:r>
            <a:endParaRPr lang="ar-EG" altLang="ar-EG" sz="2400" b="1" dirty="0">
              <a:solidFill>
                <a:srgbClr val="C00000"/>
              </a:solidFill>
              <a:latin typeface="Alexandri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562CE8-A042-8C1D-F2F7-A57267DBC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191" y="5981710"/>
            <a:ext cx="14283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2400" b="1" dirty="0">
                <a:solidFill>
                  <a:srgbClr val="C00000"/>
                </a:solidFill>
                <a:latin typeface="Alexandria"/>
              </a:rPr>
              <a:t>Causes</a:t>
            </a:r>
            <a:endParaRPr lang="ar-EG" altLang="ar-EG" sz="2400" b="1" dirty="0">
              <a:solidFill>
                <a:srgbClr val="C00000"/>
              </a:solidFill>
              <a:latin typeface="Alexandri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F7B7DB-7EB1-21DB-4DD4-D14E8B4E08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191" y="1769306"/>
            <a:ext cx="14283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2400" b="1" dirty="0">
                <a:solidFill>
                  <a:srgbClr val="C00000"/>
                </a:solidFill>
                <a:latin typeface="Alexandria"/>
              </a:rPr>
              <a:t>Causes</a:t>
            </a:r>
            <a:endParaRPr lang="ar-EG" altLang="ar-EG" sz="2400" b="1" dirty="0">
              <a:solidFill>
                <a:srgbClr val="C0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04739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5D1F8-CCB0-CF35-7D4F-0AD9FD856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72E673-467B-B57F-83B8-57265EF330C7}"/>
              </a:ext>
            </a:extLst>
          </p:cNvPr>
          <p:cNvSpPr/>
          <p:nvPr/>
        </p:nvSpPr>
        <p:spPr>
          <a:xfrm>
            <a:off x="512659" y="1729820"/>
            <a:ext cx="11166681" cy="46724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FDDEF7-E4BC-2584-CE6C-7A9EB07D5519}"/>
              </a:ext>
            </a:extLst>
          </p:cNvPr>
          <p:cNvSpPr txBox="1"/>
          <p:nvPr/>
        </p:nvSpPr>
        <p:spPr>
          <a:xfrm>
            <a:off x="3024925" y="683586"/>
            <a:ext cx="614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3200" b="1" i="1" dirty="0">
                <a:solidFill>
                  <a:srgbClr val="F58221"/>
                </a:solidFill>
                <a:latin typeface="Book Antiqua" panose="02040602050305030304" pitchFamily="18" charset="0"/>
              </a:rPr>
              <a:t>Pareto principle (20/80 Rule)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73225D-7E68-66CD-88CD-9C9F383C683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64CD2D-8E9C-011F-FE95-3D355AE483C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B5717D-C69E-ADDB-FA28-CFA2942C67B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04B4FC8-3860-4215-CAED-90B0C5244ECC}"/>
              </a:ext>
            </a:extLst>
          </p:cNvPr>
          <p:cNvSpPr txBox="1"/>
          <p:nvPr/>
        </p:nvSpPr>
        <p:spPr>
          <a:xfrm>
            <a:off x="843973" y="2009805"/>
            <a:ext cx="10504052" cy="4384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6600"/>
                </a:solidFill>
                <a:latin typeface="Alexandria"/>
                <a:cs typeface="+mj-cs"/>
              </a:rPr>
              <a:t>What is the 20/80 Rule?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latin typeface="Alexandria"/>
                <a:cs typeface="+mj-cs"/>
              </a:rPr>
              <a:t>The 20/80 Rule is called the powerful few and weak multitude. The rule provides on “20% of the causes we take, achieve about 80% of the results we get. However, the result 80% of the causes achieve only 20% of the results.”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6600"/>
                </a:solidFill>
                <a:latin typeface="Alexandria"/>
                <a:cs typeface="+mj-cs"/>
              </a:rPr>
              <a:t>So,  We can classify the causes of a problem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latin typeface="Alexandria"/>
                <a:cs typeface="+mj-cs"/>
              </a:rPr>
              <a:t>Causes responsible for 20% of the problem </a:t>
            </a:r>
            <a:r>
              <a:rPr lang="en-US" sz="2000" b="1" dirty="0">
                <a:latin typeface="Alexandria"/>
                <a:cs typeface="+mj-cs"/>
              </a:rPr>
              <a:t>(which represent 80% of the total causes).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latin typeface="Alexandria"/>
              </a:rPr>
              <a:t>Causes responsible for 80% of the problem </a:t>
            </a:r>
            <a:r>
              <a:rPr lang="en-US" sz="2000" b="1" dirty="0">
                <a:latin typeface="Alexandria"/>
              </a:rPr>
              <a:t>(which represent 20% of the total causes). </a:t>
            </a:r>
            <a:r>
              <a:rPr lang="en-US" sz="2000" dirty="0"/>
              <a:t>They require effective monitoring and control because, although they are few, they are responsible for 80% of the problem size.</a:t>
            </a:r>
            <a:endParaRPr lang="en-US" sz="2000" dirty="0"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7DD0-174E-7B90-6BD1-0ED794817D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16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BDF52-719E-E5D2-BE87-304CB6AE1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DAC451-5649-87E2-8B1C-A99D3A38EE16}"/>
              </a:ext>
            </a:extLst>
          </p:cNvPr>
          <p:cNvSpPr/>
          <p:nvPr/>
        </p:nvSpPr>
        <p:spPr>
          <a:xfrm>
            <a:off x="512659" y="1729820"/>
            <a:ext cx="1116668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6EBD72-B4CC-BF32-8C1F-C5D1450A2F3B}"/>
              </a:ext>
            </a:extLst>
          </p:cNvPr>
          <p:cNvSpPr txBox="1"/>
          <p:nvPr/>
        </p:nvSpPr>
        <p:spPr>
          <a:xfrm>
            <a:off x="3024925" y="683586"/>
            <a:ext cx="614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3200" b="1" i="1" dirty="0">
                <a:solidFill>
                  <a:srgbClr val="F58221"/>
                </a:solidFill>
                <a:latin typeface="Book Antiqua" panose="02040602050305030304" pitchFamily="18" charset="0"/>
              </a:rPr>
              <a:t>Pareto principle (20/80 Rule)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3CD6DA-96E0-63A4-CCE0-F42F372B3AE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B22DC2-FBF2-ACF3-B9ED-D2EF8295449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52F5AB-7546-7730-C28D-37B049BB979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1419C81-AF8C-3D05-6EE4-E33DE1856D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DD6595-0498-1887-F9BE-98C118D24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8850" y="4010878"/>
            <a:ext cx="2505075" cy="2585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207C2A83-F50F-BB8A-ADE5-1186BB809AF5}"/>
              </a:ext>
            </a:extLst>
          </p:cNvPr>
          <p:cNvSpPr/>
          <p:nvPr/>
        </p:nvSpPr>
        <p:spPr>
          <a:xfrm>
            <a:off x="512659" y="2139730"/>
            <a:ext cx="7921473" cy="3742296"/>
          </a:xfrm>
          <a:prstGeom prst="wedgeRoundRectCallout">
            <a:avLst>
              <a:gd name="adj1" fmla="val 66142"/>
              <a:gd name="adj2" fmla="val 29324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Before drawing a graphical representation of the Pareto rule (80/20) to clarify the causes of a problem, a cumulative frequency table must be created </a:t>
            </a:r>
            <a:r>
              <a:rPr lang="en-US" sz="2400" b="1" i="1" dirty="0">
                <a:solidFill>
                  <a:srgbClr val="203E5F"/>
                </a:solidFill>
                <a:latin typeface="Alexandria"/>
              </a:rPr>
              <a:t>(A table shows the recurrence of each cause in descending order and its percentage of the total recurrences)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167166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45768" y="1066637"/>
            <a:ext cx="5668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 charset="0"/>
              </a:rPr>
              <a:t>Example: </a:t>
            </a:r>
            <a:r>
              <a:rPr lang="en-US" sz="3200" b="1" i="1" dirty="0">
                <a:solidFill>
                  <a:srgbClr val="00B0F0"/>
                </a:solidFill>
                <a:latin typeface="Alexandria" charset="0"/>
              </a:rPr>
              <a:t>Causes of nurses’ high turnover rate</a:t>
            </a:r>
            <a:endParaRPr lang="ar-EG" sz="3200" b="1" i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D12456-7D02-A9FA-E7EE-0B72F01617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85474" y="2367253"/>
            <a:ext cx="8702666" cy="442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E4194B-5E47-2404-B61F-394FCEDFE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71C1612-7420-781A-3500-8EBCB1FEC7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3CD733-773C-2F00-9A8C-1C37D13F6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007" y="1244216"/>
            <a:ext cx="8887986" cy="5344821"/>
          </a:xfrm>
          <a:prstGeom prst="rect">
            <a:avLst/>
          </a:prstGeom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592CCC8A-40C7-47F3-7CFE-3C45C97A1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007" y="699193"/>
            <a:ext cx="3111722" cy="584775"/>
          </a:xfrm>
          <a:prstGeom prst="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1600" b="1" dirty="0"/>
              <a:t>Vital causes</a:t>
            </a:r>
            <a:endParaRPr lang="ar-EG" altLang="ar-EG" sz="1600" b="1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1600" dirty="0"/>
              <a:t>(</a:t>
            </a:r>
            <a:r>
              <a:rPr lang="en-US" altLang="ar-EG" sz="1400" dirty="0"/>
              <a:t>represent 20% of the total causes</a:t>
            </a:r>
            <a:r>
              <a:rPr lang="en-US" altLang="ar-EG" sz="1600" b="1" dirty="0"/>
              <a:t>)</a:t>
            </a:r>
            <a:endParaRPr lang="ar-EG" altLang="ar-EG" sz="1600" b="1" dirty="0"/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BD799E4-7C21-077A-BA46-47536D6FA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4890" y="5290727"/>
            <a:ext cx="4103960" cy="646113"/>
          </a:xfrm>
          <a:prstGeom prst="rect">
            <a:avLst/>
          </a:prstGeom>
          <a:noFill/>
          <a:ln w="57150">
            <a:solidFill>
              <a:srgbClr val="F5822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1800" b="1" dirty="0"/>
              <a:t>Useful causes</a:t>
            </a:r>
            <a:endParaRPr lang="ar-EG" altLang="ar-EG" sz="1800" b="1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EG" sz="1800" dirty="0"/>
              <a:t>(</a:t>
            </a:r>
            <a:r>
              <a:rPr lang="en-US" altLang="ar-EG" sz="1600" dirty="0"/>
              <a:t>represent 80% of the total causes</a:t>
            </a:r>
            <a:r>
              <a:rPr lang="ar-EG" altLang="ar-EG" sz="1800" dirty="0"/>
              <a:t>(</a:t>
            </a:r>
            <a:endParaRPr lang="ar-EG" altLang="ar-EG" sz="1800" b="1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EDE1E7-3E51-61E8-5151-92EBA6262002}"/>
              </a:ext>
            </a:extLst>
          </p:cNvPr>
          <p:cNvCxnSpPr>
            <a:cxnSpLocks/>
          </p:cNvCxnSpPr>
          <p:nvPr/>
        </p:nvCxnSpPr>
        <p:spPr>
          <a:xfrm>
            <a:off x="4763729" y="699193"/>
            <a:ext cx="29497" cy="2147246"/>
          </a:xfrm>
          <a:prstGeom prst="line">
            <a:avLst/>
          </a:prstGeom>
          <a:ln w="38100">
            <a:solidFill>
              <a:srgbClr val="203E5F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C1C0C8-D6D2-E5F8-BA64-11DE39C5D2F8}"/>
              </a:ext>
            </a:extLst>
          </p:cNvPr>
          <p:cNvCxnSpPr>
            <a:cxnSpLocks/>
          </p:cNvCxnSpPr>
          <p:nvPr/>
        </p:nvCxnSpPr>
        <p:spPr>
          <a:xfrm flipH="1">
            <a:off x="4793226" y="2212258"/>
            <a:ext cx="4999703" cy="0"/>
          </a:xfrm>
          <a:prstGeom prst="line">
            <a:avLst/>
          </a:prstGeom>
          <a:ln w="38100">
            <a:solidFill>
              <a:srgbClr val="203E5F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436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D0A3E-4F21-07CB-8D4B-E12F49E10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D2872C-E6A4-22FE-C494-69C2EE70FF78}"/>
              </a:ext>
            </a:extLst>
          </p:cNvPr>
          <p:cNvSpPr txBox="1"/>
          <p:nvPr/>
        </p:nvSpPr>
        <p:spPr>
          <a:xfrm>
            <a:off x="3251193" y="252700"/>
            <a:ext cx="5689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lphaUcPeriod" startAt="2"/>
            </a:pPr>
            <a:r>
              <a:rPr lang="en-US" sz="3200" b="1" i="1" dirty="0">
                <a:solidFill>
                  <a:srgbClr val="F58221"/>
                </a:solidFill>
                <a:latin typeface="Book Antiqua" panose="02040602050305030304" pitchFamily="18" charset="0"/>
              </a:rPr>
              <a:t>Five (5) Whys’ technique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05C90C-4177-A076-D836-B1BC1CA3B7E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200EF0-70A5-AE60-ED1A-A99B5380F71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21A65F-DA20-3C1B-81BD-E15D8D9A4A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"/>
            <a:ext cx="2305141" cy="83747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E004CF9-5D43-7D28-C338-A943C3B40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339" y="975974"/>
            <a:ext cx="11105322" cy="5734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154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5AFAB-D191-E63B-937D-8456495EC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444EBC-4C1C-2B22-DEC6-492BCD61EC3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0B35F7-D004-E30D-C1BF-E458AC30F2C9}"/>
              </a:ext>
            </a:extLst>
          </p:cNvPr>
          <p:cNvSpPr txBox="1"/>
          <p:nvPr/>
        </p:nvSpPr>
        <p:spPr>
          <a:xfrm>
            <a:off x="2407795" y="908623"/>
            <a:ext cx="737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203E5F"/>
                </a:solidFill>
                <a:latin typeface="Book Antiqua" panose="02040602050305030304" pitchFamily="18" charset="0"/>
              </a:rPr>
              <a:t>Planning Phase</a:t>
            </a:r>
            <a:endParaRPr lang="en-US" sz="3600" b="1" dirty="0">
              <a:solidFill>
                <a:srgbClr val="203E5F"/>
              </a:solidFill>
              <a:effectLst/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674C2D-394A-5BDE-6F23-4BE5AACF676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413ADA-E136-701E-128C-729D275EAF1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0FB39B-F6AD-8312-84DF-67089EA6386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09E07D9-B4A1-8876-4DB6-3B92E65F68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25250" y="268963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5E972D-2BC8-1470-DD78-F5725542ADEA}"/>
              </a:ext>
            </a:extLst>
          </p:cNvPr>
          <p:cNvSpPr/>
          <p:nvPr/>
        </p:nvSpPr>
        <p:spPr>
          <a:xfrm>
            <a:off x="906720" y="2483864"/>
            <a:ext cx="7831282" cy="276851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 startAt="4"/>
            </a:pPr>
            <a:r>
              <a:rPr lang="en-US" sz="4800" b="1" i="1" dirty="0">
                <a:solidFill>
                  <a:srgbClr val="F58221"/>
                </a:solidFill>
                <a:latin typeface="Alexandria"/>
              </a:rPr>
              <a:t>Define Containment Actions &amp; Corrective Actions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B384F-59C8-45FB-F878-36D5A8EFDC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002" y="1434508"/>
            <a:ext cx="3249115" cy="48672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350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C3758-7CA4-D86B-8F0F-0589B115C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30E8B8-D37E-665A-771F-4F312566C1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A8F2AA-E2C9-89C9-C8CA-AF3A8FDEF943}"/>
              </a:ext>
            </a:extLst>
          </p:cNvPr>
          <p:cNvSpPr txBox="1"/>
          <p:nvPr/>
        </p:nvSpPr>
        <p:spPr>
          <a:xfrm>
            <a:off x="3251193" y="26896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Define Containment Actions &amp; Corrective Actions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5D53FA-6540-7E98-B257-19CCCE82CA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85EE36-F7FA-1B4E-4D41-ED4AF99B48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30BC49-106E-0793-6889-A6E469848BD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5F52550-B3C4-95D4-701E-5FF3097D05C3}"/>
              </a:ext>
            </a:extLst>
          </p:cNvPr>
          <p:cNvSpPr txBox="1"/>
          <p:nvPr/>
        </p:nvSpPr>
        <p:spPr>
          <a:xfrm>
            <a:off x="880154" y="2103138"/>
            <a:ext cx="10431692" cy="3709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Containment Actions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: 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Temporary measures to control the immediate impact of a problem. They prevent the issue from escalating but do not address the root cause.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Corrective Actions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: 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Long-term solutions to eliminate the root cause and prevent recurrence.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DED32E-1670-986D-90BE-12A9382CDB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7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D5581D-FA52-DA94-CA36-C631DBCE5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B22633-D8F1-2067-68D4-2224FBF30EB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210338-CD16-F049-26F3-434F469C2FAE}"/>
              </a:ext>
            </a:extLst>
          </p:cNvPr>
          <p:cNvSpPr txBox="1"/>
          <p:nvPr/>
        </p:nvSpPr>
        <p:spPr>
          <a:xfrm>
            <a:off x="3251193" y="268963"/>
            <a:ext cx="56896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Font typeface="+mj-lt"/>
              <a:buAutoNum type="arabicPeriod" startAt="4"/>
            </a:pPr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Define Containment Actions &amp; Corrective Actions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E3B693-A23B-4671-B7D5-2A31C10A21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23B608-4986-309D-CB78-7260EA6A19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4BFDC9-99F7-DDE6-F072-5B096C5530C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D00E434-222E-D9CA-05C2-E2D9248876FA}"/>
              </a:ext>
            </a:extLst>
          </p:cNvPr>
          <p:cNvSpPr txBox="1"/>
          <p:nvPr/>
        </p:nvSpPr>
        <p:spPr>
          <a:xfrm>
            <a:off x="925948" y="2245232"/>
            <a:ext cx="10195384" cy="3666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Some of the questions to ask when determining the best containment/corrective action plan would be: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  <a:latin typeface="Alexandria"/>
              </a:rPr>
              <a:t>Is it a reliable solution?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  <a:latin typeface="Alexandria"/>
              </a:rPr>
              <a:t>Is it cost-effective?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  <a:latin typeface="Alexandria"/>
              </a:rPr>
              <a:t>Is it easy to implement?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  <a:latin typeface="Alexandria"/>
              </a:rPr>
              <a:t>Would there be any delay in implementation if we need interim solutions?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070C0"/>
                </a:solidFill>
                <a:latin typeface="Alexandria"/>
              </a:rPr>
              <a:t>Are there potential problems/complications from this plan?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0745DE-41CA-DB7B-7CD4-956EA4584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8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6A6720-0265-E5CB-372F-94EC77642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D8BF7C-899F-B7D4-B5C1-A529BA1D86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C8915A-0821-FE5D-4B05-20076314D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9895" y="106730"/>
            <a:ext cx="2305141" cy="707011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FC595FF-9469-DF62-4303-7278AD438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393367"/>
              </p:ext>
            </p:extLst>
          </p:nvPr>
        </p:nvGraphicFramePr>
        <p:xfrm>
          <a:off x="391598" y="813741"/>
          <a:ext cx="11408804" cy="57180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1316">
                  <a:extLst>
                    <a:ext uri="{9D8B030D-6E8A-4147-A177-3AD203B41FA5}">
                      <a16:colId xmlns:a16="http://schemas.microsoft.com/office/drawing/2014/main" val="1105654564"/>
                    </a:ext>
                  </a:extLst>
                </a:gridCol>
                <a:gridCol w="4976815">
                  <a:extLst>
                    <a:ext uri="{9D8B030D-6E8A-4147-A177-3AD203B41FA5}">
                      <a16:colId xmlns:a16="http://schemas.microsoft.com/office/drawing/2014/main" val="3489464411"/>
                    </a:ext>
                  </a:extLst>
                </a:gridCol>
                <a:gridCol w="4750673">
                  <a:extLst>
                    <a:ext uri="{9D8B030D-6E8A-4147-A177-3AD203B41FA5}">
                      <a16:colId xmlns:a16="http://schemas.microsoft.com/office/drawing/2014/main" val="1555070906"/>
                    </a:ext>
                  </a:extLst>
                </a:gridCol>
              </a:tblGrid>
              <a:tr h="49667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solidFill>
                            <a:sysClr val="windowText" lastClr="000000"/>
                          </a:solidFill>
                          <a:effectLst/>
                          <a:latin typeface="Alexandria"/>
                        </a:rPr>
                        <a:t>Criteria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solidFill>
                            <a:sysClr val="windowText" lastClr="000000"/>
                          </a:solidFill>
                          <a:effectLst/>
                          <a:latin typeface="Alexandria"/>
                        </a:rPr>
                        <a:t>Containment Actions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400" dirty="0">
                          <a:solidFill>
                            <a:sysClr val="windowText" lastClr="000000"/>
                          </a:solidFill>
                          <a:effectLst/>
                          <a:latin typeface="Alexandria"/>
                        </a:rPr>
                        <a:t>Corrective Actions</a:t>
                      </a:r>
                      <a:endParaRPr lang="en-US" sz="2400" dirty="0">
                        <a:solidFill>
                          <a:sysClr val="windowText" lastClr="000000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232494"/>
                  </a:ext>
                </a:extLst>
              </a:tr>
              <a:tr h="8329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Purpose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>
                          <a:effectLst/>
                          <a:latin typeface="Alexandria"/>
                        </a:rPr>
                        <a:t>Address and </a:t>
                      </a:r>
                      <a:r>
                        <a:rPr lang="en-US" sz="2000" b="1"/>
                        <a:t>control </a:t>
                      </a:r>
                      <a:r>
                        <a:rPr lang="en-US" sz="2000"/>
                        <a:t>the immediate impact of an existing problem or incident.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Identify and eliminate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potential risks to prevent future occurrences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634886"/>
                  </a:ext>
                </a:extLst>
              </a:tr>
              <a:tr h="4744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Timing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After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an issue has occurred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Before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an issue occurs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591905"/>
                  </a:ext>
                </a:extLst>
              </a:tr>
              <a:tr h="5307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Focus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Reactive: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resolving current issues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Proactive: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avoiding future problems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782406"/>
                  </a:ext>
                </a:extLst>
              </a:tr>
              <a:tr h="6977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Objective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/>
                        <a:t>Control</a:t>
                      </a:r>
                      <a:r>
                        <a:rPr lang="en-US" sz="2000"/>
                        <a:t> the problem and </a:t>
                      </a:r>
                      <a:r>
                        <a:rPr lang="en-US" sz="2000" b="1"/>
                        <a:t>limit </a:t>
                      </a:r>
                      <a:r>
                        <a:rPr lang="en-US" sz="2000"/>
                        <a:t>its </a:t>
                      </a:r>
                      <a:r>
                        <a:rPr lang="en-US" sz="2000" b="1"/>
                        <a:t>impact</a:t>
                      </a:r>
                      <a:endParaRPr lang="en-US" sz="2000" b="1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Anticipate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and prevent safety hazards or errors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2481314"/>
                  </a:ext>
                </a:extLst>
              </a:tr>
              <a:tr h="8162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Scope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Specific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to the incident or problem encountered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Broader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, affecting policies, procedures, or systems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097999"/>
                  </a:ext>
                </a:extLst>
              </a:tr>
              <a:tr h="18692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Examples in Healthcare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822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Medication Error: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Retraining staff after a wrong drug was administered.</a:t>
                      </a:r>
                    </a:p>
                    <a:p>
                      <a:pPr marL="342900" marR="0" lvl="0" indent="-34290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Equipment Failure: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Repairing a faulty ventilator after it malfunctioned.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lnSpc>
                          <a:spcPct val="10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Medication Safety: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Implementing barcode scanning to avoid drug errors.</a:t>
                      </a:r>
                    </a:p>
                    <a:p>
                      <a:pPr marL="342900" marR="0" lvl="0" indent="-34290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2000" b="1" dirty="0">
                          <a:effectLst/>
                          <a:latin typeface="Alexandria"/>
                        </a:rPr>
                        <a:t>Equipment Maintenance: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Regular checks to prevent device malfunctions.</a:t>
                      </a:r>
                      <a:endParaRPr lang="en-US" sz="2000" dirty="0">
                        <a:effectLst/>
                        <a:latin typeface="Alexandria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87458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386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78861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Quality improvement in healthcare relies on systematic methodologies like Six Sigma and PDSA.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Effective planning tools are essential for identifying and addressing quality issues.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Team creation and development stages are crucial for successful project implementation.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Root cause analysis helps identify underlying issues rather than just treating symptoms.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63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C123A-42F8-1326-C0E6-CE8CB5FFB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13117C-74DF-6309-CB86-6E3D1236A6A6}"/>
              </a:ext>
            </a:extLst>
          </p:cNvPr>
          <p:cNvSpPr/>
          <p:nvPr/>
        </p:nvSpPr>
        <p:spPr>
          <a:xfrm>
            <a:off x="689640" y="1685494"/>
            <a:ext cx="10812720" cy="49035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The Ishikawa Diagram and Five Whys Technique are valuable tools for cause-and-effect analysis.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The Pareto Principle helps prioritize causes by focusing on the vital few impacting the majority of the problem.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Containment actions provide temporary solutions, while corrective actions offer long-term fixes.</a:t>
            </a:r>
          </a:p>
          <a:p>
            <a:pPr marL="342900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Proper planning and evaluation ensure the effectiveness and sustainability of quality improvement initiatives.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14D1AB-06CA-2053-B9A1-CDB9D634AE40}"/>
              </a:ext>
            </a:extLst>
          </p:cNvPr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B1D474-BCA9-50A1-22E7-6E4090C0BA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5AB523-311E-52BF-42ED-7A9CB01AA35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BB2012-152C-9EA8-5798-7D1E3D76E77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4541FB-246C-BB64-F76C-7232D7D1EB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9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98677497-DEF2-4124-9503-A2CD851F7F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3350</TotalTime>
  <Words>1808</Words>
  <Application>Microsoft Office PowerPoint</Application>
  <PresentationFormat>Widescreen</PresentationFormat>
  <Paragraphs>290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Book Antiqua</vt:lpstr>
      <vt:lpstr>Calibri</vt:lpstr>
      <vt:lpstr>Calibri Light</vt:lpstr>
      <vt:lpstr>Lora</vt:lpstr>
      <vt:lpstr>Roboto Light</vt:lpstr>
      <vt:lpstr>Symbol</vt:lpstr>
      <vt:lpstr>Wingdings</vt:lpstr>
      <vt:lpstr>Office Theme</vt:lpstr>
      <vt:lpstr>PowerPoint Presentation</vt:lpstr>
      <vt:lpstr>PowerPoint Presentation</vt:lpstr>
      <vt:lpstr>Our Roadmap</vt:lpstr>
      <vt:lpstr>PowerPoint Presentation</vt:lpstr>
      <vt:lpstr>Our Roadmap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hisham mosly</cp:lastModifiedBy>
  <cp:revision>381</cp:revision>
  <dcterms:created xsi:type="dcterms:W3CDTF">2023-04-29T09:08:00Z</dcterms:created>
  <dcterms:modified xsi:type="dcterms:W3CDTF">2025-03-02T21:23:43Z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