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media/image2.jpeg" ContentType="image/jpeg"/>
  <Override PartName="/ppt/media/image3.jpeg" ContentType="image/jpeg"/>
  <Override PartName="/ppt/media/image4.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87" name="Shape 187"/>
          <p:cNvSpPr/>
          <p:nvPr>
            <p:ph type="sldImg"/>
          </p:nvPr>
        </p:nvSpPr>
        <p:spPr>
          <a:xfrm>
            <a:off x="1143000" y="685800"/>
            <a:ext cx="4572000" cy="3429000"/>
          </a:xfrm>
          <a:prstGeom prst="rect">
            <a:avLst/>
          </a:prstGeom>
        </p:spPr>
        <p:txBody>
          <a:bodyPr/>
          <a:lstStyle/>
          <a:p>
            <a:pPr/>
          </a:p>
        </p:txBody>
      </p:sp>
      <p:sp>
        <p:nvSpPr>
          <p:cNvPr id="188" name="Shape 18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3.jpeg"/><Relationship Id="rId7" Type="http://schemas.openxmlformats.org/officeDocument/2006/relationships/image" Target="../media/image5.png"/><Relationship Id="rId8" Type="http://schemas.openxmlformats.org/officeDocument/2006/relationships/image" Target="../media/image10.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4.png"/><Relationship Id="rId4" Type="http://schemas.openxmlformats.org/officeDocument/2006/relationships/image" Target="../media/image11.png"/><Relationship Id="rId5" Type="http://schemas.openxmlformats.org/officeDocument/2006/relationships/image" Target="../media/image15.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6.png"/><Relationship Id="rId4" Type="http://schemas.openxmlformats.org/officeDocument/2006/relationships/image" Target="../media/image17.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8.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9.png"/><Relationship Id="rId4" Type="http://schemas.openxmlformats.org/officeDocument/2006/relationships/image" Target="../media/image20.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3.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pic>
        <p:nvPicPr>
          <p:cNvPr id="1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5" name="Picture 2" descr="Picture 2"/>
          <p:cNvPicPr>
            <a:picLocks noChangeAspect="1"/>
          </p:cNvPicPr>
          <p:nvPr/>
        </p:nvPicPr>
        <p:blipFill>
          <a:blip r:embed="rId3">
            <a:extLst/>
          </a:blip>
          <a:stretch>
            <a:fillRect/>
          </a:stretch>
        </p:blipFill>
        <p:spPr>
          <a:xfrm>
            <a:off x="-57150" y="-44450"/>
            <a:ext cx="12311979" cy="6858000"/>
          </a:xfrm>
          <a:prstGeom prst="rect">
            <a:avLst/>
          </a:prstGeom>
          <a:ln w="12700">
            <a:miter lim="400000"/>
          </a:ln>
        </p:spPr>
      </p:pic>
      <p:sp>
        <p:nvSpPr>
          <p:cNvPr id="16" name="Oval 17"/>
          <p:cNvSpPr/>
          <p:nvPr/>
        </p:nvSpPr>
        <p:spPr>
          <a:xfrm>
            <a:off x="5247399" y="-209666"/>
            <a:ext cx="7215826" cy="6586681"/>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7" name="TextBox 29"/>
          <p:cNvSpPr txBox="1"/>
          <p:nvPr/>
        </p:nvSpPr>
        <p:spPr>
          <a:xfrm>
            <a:off x="788454" y="321830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pPr/>
            <a:r>
              <a:t>Prepared by Dr. Mahmoud Ibrahim </a:t>
            </a:r>
          </a:p>
        </p:txBody>
      </p:sp>
      <p:pic>
        <p:nvPicPr>
          <p:cNvPr id="18" name="Picture 32" descr="Picture 32"/>
          <p:cNvPicPr>
            <a:picLocks noChangeAspect="1"/>
          </p:cNvPicPr>
          <p:nvPr/>
        </p:nvPicPr>
        <p:blipFill>
          <a:blip r:embed="rId4">
            <a:extLst/>
          </a:blip>
          <a:stretch>
            <a:fillRect/>
          </a:stretch>
        </p:blipFill>
        <p:spPr>
          <a:xfrm>
            <a:off x="328544" y="198943"/>
            <a:ext cx="2876695" cy="1357800"/>
          </a:xfrm>
          <a:prstGeom prst="rect">
            <a:avLst/>
          </a:prstGeom>
          <a:ln w="12700">
            <a:miter lim="400000"/>
          </a:ln>
        </p:spPr>
      </p:pic>
      <p:sp>
        <p:nvSpPr>
          <p:cNvPr id="19"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pPr/>
            <a:r>
              <a:t>MGM415</a:t>
            </a:r>
          </a:p>
        </p:txBody>
      </p:sp>
      <p:sp>
        <p:nvSpPr>
          <p:cNvPr id="20" name="Oval 13"/>
          <p:cNvSpPr/>
          <p:nvPr/>
        </p:nvSpPr>
        <p:spPr>
          <a:xfrm>
            <a:off x="5326067" y="-209666"/>
            <a:ext cx="6763838" cy="6586681"/>
          </a:xfrm>
          <a:prstGeom prst="ellipse">
            <a:avLst/>
          </a:pr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21" name="Lecture Two: :…"/>
          <p:cNvSpPr/>
          <p:nvPr/>
        </p:nvSpPr>
        <p:spPr>
          <a:xfrm>
            <a:off x="22885" y="4837352"/>
            <a:ext cx="11767548" cy="1962805"/>
          </a:xfrm>
          <a:prstGeom prst="roundRect">
            <a:avLst>
              <a:gd name="adj" fmla="val 9761"/>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r>
              <a:t>Lecture </a:t>
            </a:r>
            <a:r>
              <a:rPr u="none"/>
              <a:t>Two:</a:t>
            </a:r>
            <a:r>
              <a:t> :</a:t>
            </a:r>
            <a:r>
              <a:rPr u="none"/>
              <a:t> </a:t>
            </a:r>
            <a:endParaRPr u="none"/>
          </a:p>
          <a:p>
            <a:pPr lvl="1">
              <a:defRPr sz="2800" u="sng">
                <a:solidFill>
                  <a:srgbClr val="2D3956"/>
                </a:solidFill>
                <a:latin typeface="Bodoni SvtyTwo ITC TT-Bold"/>
                <a:ea typeface="Bodoni SvtyTwo ITC TT-Bold"/>
                <a:cs typeface="Bodoni SvtyTwo ITC TT-Bold"/>
                <a:sym typeface="Bodoni SvtyTwo ITC TT-Bold"/>
              </a:defRPr>
            </a:pPr>
            <a:r>
              <a:rPr u="none"/>
              <a:t>T he  tailored “Holistic project operations management System”(HPJOMS) framework and its impact on the effectiveness of Project Compliance Integration (PCI) for  delivering positive Project value added (PVA).</a:t>
            </a:r>
          </a:p>
        </p:txBody>
      </p:sp>
      <p:sp>
        <p:nvSpPr>
          <p:cNvPr id="22"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2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3"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34" name="Image" descr="Image"/>
          <p:cNvPicPr>
            <a:picLocks noChangeAspect="1"/>
          </p:cNvPicPr>
          <p:nvPr/>
        </p:nvPicPr>
        <p:blipFill>
          <a:blip r:embed="rId3">
            <a:extLst/>
          </a:blip>
          <a:srcRect l="0" t="0" r="26225" b="0"/>
          <a:stretch>
            <a:fillRect/>
          </a:stretch>
        </p:blipFill>
        <p:spPr>
          <a:xfrm>
            <a:off x="-2637" y="316715"/>
            <a:ext cx="3377870" cy="6705517"/>
          </a:xfrm>
          <a:prstGeom prst="rect">
            <a:avLst/>
          </a:prstGeom>
          <a:ln w="12700">
            <a:miter lim="400000"/>
          </a:ln>
        </p:spPr>
      </p:pic>
      <p:sp>
        <p:nvSpPr>
          <p:cNvPr id="35"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37" name="Image" descr="Image"/>
          <p:cNvPicPr>
            <a:picLocks noChangeAspect="1"/>
          </p:cNvPicPr>
          <p:nvPr/>
        </p:nvPicPr>
        <p:blipFill>
          <a:blip r:embed="rId4">
            <a:extLst/>
          </a:blip>
          <a:stretch>
            <a:fillRect/>
          </a:stretch>
        </p:blipFill>
        <p:spPr>
          <a:xfrm>
            <a:off x="4787900" y="6265862"/>
            <a:ext cx="2616200" cy="546101"/>
          </a:xfrm>
          <a:prstGeom prst="rect">
            <a:avLst/>
          </a:prstGeom>
          <a:ln w="12700">
            <a:miter lim="400000"/>
          </a:ln>
        </p:spPr>
      </p:pic>
      <p:sp>
        <p:nvSpPr>
          <p:cNvPr id="38"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pic>
        <p:nvPicPr>
          <p:cNvPr id="39" name="Image" descr="Image"/>
          <p:cNvPicPr>
            <a:picLocks noChangeAspect="1"/>
          </p:cNvPicPr>
          <p:nvPr/>
        </p:nvPicPr>
        <p:blipFill>
          <a:blip r:embed="rId5">
            <a:extLst/>
          </a:blip>
          <a:stretch>
            <a:fillRect/>
          </a:stretch>
        </p:blipFill>
        <p:spPr>
          <a:xfrm>
            <a:off x="-51145" y="-68932"/>
            <a:ext cx="12294290" cy="6995864"/>
          </a:xfrm>
          <a:prstGeom prst="rect">
            <a:avLst/>
          </a:prstGeom>
          <a:ln w="12700">
            <a:miter lim="400000"/>
          </a:ln>
        </p:spPr>
      </p:pic>
      <p:grpSp>
        <p:nvGrpSpPr>
          <p:cNvPr id="42" name="Picture Placeholder 4"/>
          <p:cNvGrpSpPr/>
          <p:nvPr/>
        </p:nvGrpSpPr>
        <p:grpSpPr>
          <a:xfrm>
            <a:off x="6520123" y="2421740"/>
            <a:ext cx="4962147" cy="2495551"/>
            <a:chOff x="0" y="0"/>
            <a:chExt cx="4962145" cy="2495550"/>
          </a:xfrm>
        </p:grpSpPr>
        <p:sp>
          <p:nvSpPr>
            <p:cNvPr id="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1" name="image15.jpeg" descr="image15.jpeg"/>
            <p:cNvPicPr>
              <a:picLocks noChangeAspect="1"/>
            </p:cNvPicPr>
            <p:nvPr/>
          </p:nvPicPr>
          <p:blipFill>
            <a:blip r:embed="rId6">
              <a:extLst/>
            </a:blip>
            <a:srcRect l="0" t="12314" r="0" b="12314"/>
            <a:stretch>
              <a:fillRect/>
            </a:stretch>
          </p:blipFill>
          <p:spPr>
            <a:xfrm>
              <a:off x="0" y="0"/>
              <a:ext cx="4962146" cy="2495550"/>
            </a:xfrm>
            <a:prstGeom prst="rect">
              <a:avLst/>
            </a:prstGeom>
            <a:ln w="12700" cap="flat">
              <a:noFill/>
              <a:miter lim="400000"/>
            </a:ln>
            <a:effectLst/>
          </p:spPr>
        </p:pic>
      </p:grpSp>
      <p:sp>
        <p:nvSpPr>
          <p:cNvPr id="43"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44" name="Picture 3" descr="Picture 3"/>
          <p:cNvPicPr>
            <a:picLocks noChangeAspect="1"/>
          </p:cNvPicPr>
          <p:nvPr/>
        </p:nvPicPr>
        <p:blipFill>
          <a:blip r:embed="rId7">
            <a:extLst/>
          </a:blip>
          <a:stretch>
            <a:fillRect/>
          </a:stretch>
        </p:blipFill>
        <p:spPr>
          <a:xfrm>
            <a:off x="62772" y="-198351"/>
            <a:ext cx="2383738" cy="1125124"/>
          </a:xfrm>
          <a:prstGeom prst="rect">
            <a:avLst/>
          </a:prstGeom>
          <a:ln w="12700">
            <a:miter lim="400000"/>
          </a:ln>
        </p:spPr>
      </p:pic>
      <p:sp>
        <p:nvSpPr>
          <p:cNvPr id="45" name="TextBox 7"/>
          <p:cNvSpPr txBox="1"/>
          <p:nvPr/>
        </p:nvSpPr>
        <p:spPr>
          <a:xfrm>
            <a:off x="4825861" y="6185973"/>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46" name="Rectangle Rectangle" descr="Rectangle Rectangle"/>
          <p:cNvPicPr>
            <a:picLocks noChangeAspect="0"/>
          </p:cNvPicPr>
          <p:nvPr/>
        </p:nvPicPr>
        <p:blipFill>
          <a:blip r:embed="rId8">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47"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48"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49" name="Body Level One…"/>
          <p:cNvSpPr txBox="1"/>
          <p:nvPr>
            <p:ph type="body" sz="quarter" idx="1"/>
          </p:nvPr>
        </p:nvSpPr>
        <p:spPr>
          <a:xfrm>
            <a:off x="804691" y="2539413"/>
            <a:ext cx="4897899" cy="2206748"/>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5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57"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58" name="Title Text"/>
          <p:cNvSpPr txBox="1"/>
          <p:nvPr>
            <p:ph type="title"/>
          </p:nvPr>
        </p:nvSpPr>
        <p:spPr>
          <a:xfrm>
            <a:off x="1524000" y="30162"/>
            <a:ext cx="9144000" cy="2387601"/>
          </a:xfrm>
          <a:prstGeom prst="rect">
            <a:avLst/>
          </a:prstGeom>
        </p:spPr>
        <p:txBody>
          <a:bodyPr/>
          <a:lstStyle/>
          <a:p>
            <a:pPr/>
            <a:r>
              <a:t>Title Text</a:t>
            </a:r>
          </a:p>
        </p:txBody>
      </p:sp>
      <p:sp>
        <p:nvSpPr>
          <p:cNvPr id="5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61" name="Body Level One…"/>
          <p:cNvSpPr txBox="1"/>
          <p:nvPr>
            <p:ph type="body" sz="quarter" idx="1"/>
          </p:nvPr>
        </p:nvSpPr>
        <p:spPr>
          <a:xfrm>
            <a:off x="1422400" y="2896820"/>
            <a:ext cx="9144000" cy="1655763"/>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pic>
        <p:nvPicPr>
          <p:cNvPr id="62" name="Rectangle Rectangle" descr="Rectangle Rectangle"/>
          <p:cNvPicPr>
            <a:picLocks noChangeAspect="0"/>
          </p:cNvPicPr>
          <p:nvPr/>
        </p:nvPicPr>
        <p:blipFill>
          <a:blip r:embed="rId4">
            <a:extLst/>
          </a:blip>
          <a:stretch>
            <a:fillRect/>
          </a:stretch>
        </p:blipFill>
        <p:spPr>
          <a:xfrm>
            <a:off x="1515678" y="1418747"/>
            <a:ext cx="9160644" cy="1271415"/>
          </a:xfrm>
          <a:prstGeom prst="rect">
            <a:avLst/>
          </a:prstGeom>
          <a:effectLst>
            <a:outerShdw sx="100000" sy="100000" kx="0" ky="0" algn="b" rotWithShape="0" blurRad="381000" dist="114300" dir="0">
              <a:srgbClr val="000000">
                <a:alpha val="75000"/>
              </a:srgbClr>
            </a:outerShdw>
          </a:effectLst>
        </p:spPr>
      </p:pic>
      <p:pic>
        <p:nvPicPr>
          <p:cNvPr id="63"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spTree>
      <p:nvGrpSpPr>
        <p:cNvPr id="1" name=""/>
        <p:cNvGrpSpPr/>
        <p:nvPr/>
      </p:nvGrpSpPr>
      <p:grpSpPr>
        <a:xfrm>
          <a:off x="0" y="0"/>
          <a:ext cx="0" cy="0"/>
          <a:chOff x="0" y="0"/>
          <a:chExt cx="0" cy="0"/>
        </a:xfrm>
      </p:grpSpPr>
      <p:sp>
        <p:nvSpPr>
          <p:cNvPr id="70" name="Title Text"/>
          <p:cNvSpPr txBox="1"/>
          <p:nvPr>
            <p:ph type="title"/>
          </p:nvPr>
        </p:nvSpPr>
        <p:spPr>
          <a:prstGeom prst="rect">
            <a:avLst/>
          </a:prstGeom>
        </p:spPr>
        <p:txBody>
          <a:bodyPr/>
          <a:lstStyle/>
          <a:p>
            <a:pPr/>
            <a:r>
              <a:t>Title Text</a:t>
            </a:r>
          </a:p>
        </p:txBody>
      </p:sp>
      <p:sp>
        <p:nvSpPr>
          <p:cNvPr id="7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1">
    <p:spTree>
      <p:nvGrpSpPr>
        <p:cNvPr id="1" name=""/>
        <p:cNvGrpSpPr/>
        <p:nvPr/>
      </p:nvGrpSpPr>
      <p:grpSpPr>
        <a:xfrm>
          <a:off x="0" y="0"/>
          <a:ext cx="0" cy="0"/>
          <a:chOff x="0" y="0"/>
          <a:chExt cx="0" cy="0"/>
        </a:xfrm>
      </p:grpSpPr>
      <p:pic>
        <p:nvPicPr>
          <p:cNvPr id="7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8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9">
    <p:spTree>
      <p:nvGrpSpPr>
        <p:cNvPr id="1" name=""/>
        <p:cNvGrpSpPr/>
        <p:nvPr/>
      </p:nvGrpSpPr>
      <p:grpSpPr>
        <a:xfrm>
          <a:off x="0" y="0"/>
          <a:ext cx="0" cy="0"/>
          <a:chOff x="0" y="0"/>
          <a:chExt cx="0" cy="0"/>
        </a:xfrm>
      </p:grpSpPr>
      <p:pic>
        <p:nvPicPr>
          <p:cNvPr id="87"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88" name="Rectangle Rectangle" descr="Rectangle Rectangle"/>
          <p:cNvPicPr>
            <a:picLocks noChangeAspect="0"/>
          </p:cNvPicPr>
          <p:nvPr/>
        </p:nvPicPr>
        <p:blipFill>
          <a:blip r:embed="rId3">
            <a:extLst/>
          </a:blip>
          <a:stretch>
            <a:fillRect/>
          </a:stretch>
        </p:blipFill>
        <p:spPr>
          <a:xfrm>
            <a:off x="2753795" y="618086"/>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89" name="Welcome  on board  of the professional PM  track"/>
          <p:cNvSpPr txBox="1"/>
          <p:nvPr/>
        </p:nvSpPr>
        <p:spPr>
          <a:xfrm>
            <a:off x="3260153" y="749759"/>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90"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91" name="To maximizing  the project success rate  and sustain business success , the organizations should have an efferent  project operational technicality ."/>
          <p:cNvSpPr txBox="1"/>
          <p:nvPr/>
        </p:nvSpPr>
        <p:spPr>
          <a:xfrm>
            <a:off x="7493423" y="2195656"/>
            <a:ext cx="2732653" cy="179358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To maximizing  the project success rate  and sustain business success , the organizations should have an efferent  project operational technicality .</a:t>
            </a:r>
          </a:p>
        </p:txBody>
      </p:sp>
      <p:pic>
        <p:nvPicPr>
          <p:cNvPr id="92" name="Rectangle: Rounded Corners 24" descr="Rectangle: Rounded Corners 24"/>
          <p:cNvPicPr>
            <a:picLocks noChangeAspect="0"/>
          </p:cNvPicPr>
          <p:nvPr/>
        </p:nvPicPr>
        <p:blipFill>
          <a:blip r:embed="rId5">
            <a:extLst/>
          </a:blip>
          <a:stretch>
            <a:fillRect/>
          </a:stretch>
        </p:blipFill>
        <p:spPr>
          <a:xfrm>
            <a:off x="2840229" y="2325947"/>
            <a:ext cx="4478493"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9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8">
    <p:spTree>
      <p:nvGrpSpPr>
        <p:cNvPr id="1" name=""/>
        <p:cNvGrpSpPr/>
        <p:nvPr/>
      </p:nvGrpSpPr>
      <p:grpSpPr>
        <a:xfrm>
          <a:off x="0" y="0"/>
          <a:ext cx="0" cy="0"/>
          <a:chOff x="0" y="0"/>
          <a:chExt cx="0" cy="0"/>
        </a:xfrm>
      </p:grpSpPr>
      <p:pic>
        <p:nvPicPr>
          <p:cNvPr id="100"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01"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102"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0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104" name="Title Text Title Text" descr="Title Text Title Text"/>
          <p:cNvPicPr>
            <a:picLocks noChangeAspect="0"/>
          </p:cNvPicPr>
          <p:nvPr/>
        </p:nvPicPr>
        <p:blipFill>
          <a:blip r:embed="rId3">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105" name="Body Level One… Body Level OneBody Level TwoBody Level ThreeBody Level FourBody Level Five" descr="Body Level One… Body Level OneBody Level TwoBody Level ThreeBody Level FourBody Level Five"/>
          <p:cNvPicPr>
            <a:picLocks noChangeAspect="0"/>
          </p:cNvPicPr>
          <p:nvPr/>
        </p:nvPicPr>
        <p:blipFill>
          <a:blip r:embed="rId4">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pic>
        <p:nvPicPr>
          <p:cNvPr id="112"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1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14"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15"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a:solidFill>
                  <a:srgbClr val="FFFFFF"/>
                </a:solidFill>
              </a:defRPr>
            </a:pPr>
            <a:endParaRPr b="1">
              <a:solidFill>
                <a:srgbClr val="0A1F61"/>
              </a:solidFill>
              <a:latin typeface="Tajawal ExtraBold"/>
              <a:ea typeface="Tajawal ExtraBold"/>
              <a:cs typeface="Tajawal ExtraBold"/>
              <a:sym typeface="Tajawal ExtraBold"/>
            </a:endParaRPr>
          </a:p>
        </p:txBody>
      </p:sp>
      <p:sp>
        <p:nvSpPr>
          <p:cNvPr id="116"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7"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sp>
        <p:nvSpPr>
          <p:cNvPr id="118" name="TextBox 32"/>
          <p:cNvSpPr txBox="1"/>
          <p:nvPr/>
        </p:nvSpPr>
        <p:spPr>
          <a:xfrm>
            <a:off x="3482052" y="1265122"/>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5">
                    <a:satOff val="-3547"/>
                    <a:lumOff val="-10352"/>
                  </a:schemeClr>
                </a:solidFill>
                <a:latin typeface="Bodoni SvtyTwo ITC TT-Bold"/>
                <a:ea typeface="Bodoni SvtyTwo ITC TT-Bold"/>
                <a:cs typeface="Bodoni SvtyTwo ITC TT-Bold"/>
                <a:sym typeface="Bodoni SvtyTwo ITC TT-Bold"/>
              </a:defRPr>
            </a:lvl1pPr>
          </a:lstStyle>
          <a:p>
            <a:pPr/>
            <a:r>
              <a:t>.</a:t>
            </a:r>
          </a:p>
        </p:txBody>
      </p:sp>
      <p:pic>
        <p:nvPicPr>
          <p:cNvPr id="119"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sp>
        <p:nvSpPr>
          <p:cNvPr id="120"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21"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pic>
        <p:nvPicPr>
          <p:cNvPr id="12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30" name="Rectangle Rectangle" descr="Rectangle Rectangle"/>
          <p:cNvPicPr>
            <a:picLocks noChangeAspect="0"/>
          </p:cNvPicPr>
          <p:nvPr/>
        </p:nvPicPr>
        <p:blipFill>
          <a:blip r:embed="rId3">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31" name="Body Level One…"/>
          <p:cNvSpPr txBox="1"/>
          <p:nvPr>
            <p:ph type="body" sz="half" idx="1"/>
          </p:nvPr>
        </p:nvSpPr>
        <p:spPr>
          <a:xfrm>
            <a:off x="1552143" y="2261909"/>
            <a:ext cx="9069920" cy="3128058"/>
          </a:xfrm>
          <a:prstGeom prst="rect">
            <a:avLst/>
          </a:prstGeom>
        </p:spPr>
        <p:txBody>
          <a:bodyPr/>
          <a:lstStyle>
            <a:lvl1pPr>
              <a:defRPr sz="3200"/>
            </a:lvl1pPr>
            <a:lvl2pPr>
              <a:defRPr sz="3200"/>
            </a:lvl2pPr>
            <a:lvl3pPr>
              <a:defRPr sz="3200"/>
            </a:lvl3pPr>
            <a:lvl4pPr>
              <a:defRPr sz="3200"/>
            </a:lvl4pPr>
            <a:lvl5pPr>
              <a:defRPr sz="3200"/>
            </a:lvl5pPr>
          </a:lstStyle>
          <a:p>
            <a:pPr/>
            <a:r>
              <a:t>Body Level One</a:t>
            </a:r>
          </a:p>
          <a:p>
            <a:pPr lvl="1"/>
            <a:r>
              <a:t>Body Level Two</a:t>
            </a:r>
          </a:p>
          <a:p>
            <a:pPr lvl="2"/>
            <a:r>
              <a:t>Body Level Three</a:t>
            </a:r>
          </a:p>
          <a:p>
            <a:pPr lvl="3"/>
            <a:r>
              <a:t>Body Level Four</a:t>
            </a:r>
          </a:p>
          <a:p>
            <a:pPr lvl="4"/>
            <a:r>
              <a:t>Body Level Five</a:t>
            </a:r>
          </a:p>
        </p:txBody>
      </p:sp>
      <p:sp>
        <p:nvSpPr>
          <p:cNvPr id="13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33" name="Title Text"/>
          <p:cNvSpPr txBox="1"/>
          <p:nvPr>
            <p:ph type="title"/>
          </p:nvPr>
        </p:nvSpPr>
        <p:spPr>
          <a:xfrm>
            <a:off x="2063836" y="886166"/>
            <a:ext cx="7223230" cy="882276"/>
          </a:xfrm>
          <a:prstGeom prst="rect">
            <a:avLst/>
          </a:prstGeom>
        </p:spPr>
        <p:txBody>
          <a:bodyPr anchor="ctr"/>
          <a:lstStyle>
            <a:lvl1pPr>
              <a:defRPr>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34" name="Rectangle Rectangle" descr="Rectangle Rectangle"/>
          <p:cNvPicPr>
            <a:picLocks noChangeAspect="0"/>
          </p:cNvPicPr>
          <p:nvPr/>
        </p:nvPicPr>
        <p:blipFill>
          <a:blip r:embed="rId4">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1"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2"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43"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44"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4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6"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sz="4100">
                <a:solidFill>
                  <a:schemeClr val="accent5">
                    <a:satOff val="-3547"/>
                    <a:lumOff val="-10352"/>
                  </a:schemeClr>
                </a:solidFill>
                <a:latin typeface="+mj-lt"/>
                <a:ea typeface="+mj-ea"/>
                <a:cs typeface="+mj-cs"/>
                <a:sym typeface="Calibri"/>
              </a:defRPr>
            </a:lvl1pPr>
          </a:lstStyle>
          <a:p>
            <a:pPr/>
            <a:r>
              <a:t>Title Text</a:t>
            </a:r>
          </a:p>
        </p:txBody>
      </p:sp>
      <p:sp>
        <p:nvSpPr>
          <p:cNvPr id="147"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defRPr sz="3200">
                <a:solidFill>
                  <a:schemeClr val="accent1">
                    <a:satOff val="-19091"/>
                    <a:lumOff val="-11921"/>
                  </a:schemeClr>
                </a:solidFill>
              </a:defRPr>
            </a:lvl1pPr>
            <a:lvl2pPr>
              <a:defRPr sz="3200">
                <a:solidFill>
                  <a:schemeClr val="accent1">
                    <a:satOff val="-19091"/>
                    <a:lumOff val="-11921"/>
                  </a:schemeClr>
                </a:solidFill>
              </a:defRPr>
            </a:lvl2pPr>
            <a:lvl3pPr>
              <a:defRPr sz="3200">
                <a:solidFill>
                  <a:schemeClr val="accent1">
                    <a:satOff val="-19091"/>
                    <a:lumOff val="-11921"/>
                  </a:schemeClr>
                </a:solidFill>
              </a:defRPr>
            </a:lvl3pPr>
            <a:lvl4pPr>
              <a:defRPr sz="3200">
                <a:solidFill>
                  <a:schemeClr val="accent1">
                    <a:satOff val="-19091"/>
                    <a:lumOff val="-11921"/>
                  </a:schemeClr>
                </a:solidFill>
              </a:defRPr>
            </a:lvl4pPr>
            <a:lvl5pPr>
              <a:defRPr sz="3200">
                <a:solidFill>
                  <a:schemeClr val="accent1">
                    <a:satOff val="-19091"/>
                    <a:lumOff val="-11921"/>
                  </a:schemeClr>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4"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55"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56"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7"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pic>
        <p:nvPicPr>
          <p:cNvPr id="16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66"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167"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8" name="Rectangle 4"/>
          <p:cNvSpPr/>
          <p:nvPr/>
        </p:nvSpPr>
        <p:spPr>
          <a:xfrm>
            <a:off x="1832869" y="5932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9"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70"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7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178" name="Image" descr="Image"/>
          <p:cNvPicPr>
            <a:picLocks noChangeAspect="1"/>
          </p:cNvPicPr>
          <p:nvPr/>
        </p:nvPicPr>
        <p:blipFill>
          <a:blip r:embed="rId2">
            <a:extLst/>
          </a:blip>
          <a:srcRect l="3749" t="2872" r="0" b="1600"/>
          <a:stretch>
            <a:fillRect/>
          </a:stretch>
        </p:blipFill>
        <p:spPr>
          <a:xfrm>
            <a:off x="29720" y="41903"/>
            <a:ext cx="12132761" cy="6858098"/>
          </a:xfrm>
          <a:prstGeom prst="rect">
            <a:avLst/>
          </a:prstGeom>
          <a:ln w="12700">
            <a:miter lim="400000"/>
          </a:ln>
        </p:spPr>
      </p:pic>
      <p:pic>
        <p:nvPicPr>
          <p:cNvPr id="179" name="Rectangle Rectangle" descr="Rectangle Rectangle"/>
          <p:cNvPicPr>
            <a:picLocks noChangeAspect="0"/>
          </p:cNvPicPr>
          <p:nvPr/>
        </p:nvPicPr>
        <p:blipFill>
          <a:blip r:embed="rId3">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80" name="Title Text"/>
          <p:cNvSpPr txBox="1"/>
          <p:nvPr>
            <p:ph type="title"/>
          </p:nvPr>
        </p:nvSpPr>
        <p:spPr>
          <a:xfrm>
            <a:off x="3306769" y="2470582"/>
            <a:ext cx="5578462" cy="1681835"/>
          </a:xfrm>
          <a:prstGeom prst="rect">
            <a:avLst/>
          </a:prstGeom>
        </p:spPr>
        <p:txBody>
          <a:bodyPr anchor="ctr"/>
          <a:lstStyle>
            <a:lvl1pPr>
              <a:defRPr>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slideLayout" Target="../slideLayouts/slideLayout1.xml"/><Relationship Id="rId7" Type="http://schemas.openxmlformats.org/officeDocument/2006/relationships/slideLayout" Target="../slideLayouts/slideLayout2.xml"/><Relationship Id="rId8" Type="http://schemas.openxmlformats.org/officeDocument/2006/relationships/slideLayout" Target="../slideLayouts/slideLayout3.xml"/><Relationship Id="rId9" Type="http://schemas.openxmlformats.org/officeDocument/2006/relationships/slideLayout" Target="../slideLayouts/slideLayout4.xml"/><Relationship Id="rId10" Type="http://schemas.openxmlformats.org/officeDocument/2006/relationships/slideLayout" Target="../slideLayouts/slideLayout5.xml"/><Relationship Id="rId11" Type="http://schemas.openxmlformats.org/officeDocument/2006/relationships/slideLayout" Target="../slideLayouts/slideLayout6.xml"/><Relationship Id="rId12" Type="http://schemas.openxmlformats.org/officeDocument/2006/relationships/slideLayout" Target="../slideLayouts/slideLayout7.xml"/><Relationship Id="rId13" Type="http://schemas.openxmlformats.org/officeDocument/2006/relationships/slideLayout" Target="../slideLayouts/slideLayout8.xml"/><Relationship Id="rId14" Type="http://schemas.openxmlformats.org/officeDocument/2006/relationships/slideLayout" Target="../slideLayouts/slideLayout9.xml"/><Relationship Id="rId15" Type="http://schemas.openxmlformats.org/officeDocument/2006/relationships/slideLayout" Target="../slideLayouts/slideLayout10.xml"/><Relationship Id="rId16" Type="http://schemas.openxmlformats.org/officeDocument/2006/relationships/slideLayout" Target="../slideLayouts/slideLayout11.xml"/><Relationship Id="rId17" Type="http://schemas.openxmlformats.org/officeDocument/2006/relationships/slideLayout" Target="../slideLayouts/slideLayout12.xml"/><Relationship Id="rId18"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3"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4"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5" name="Title Text"/>
          <p:cNvSpPr txBox="1"/>
          <p:nvPr>
            <p:ph type="title"/>
          </p:nvPr>
        </p:nvSpPr>
        <p:spPr>
          <a:xfrm>
            <a:off x="1575308" y="942107"/>
            <a:ext cx="8915006" cy="770394"/>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6" name="Body Level One…"/>
          <p:cNvSpPr txBox="1"/>
          <p:nvPr>
            <p:ph type="body" idx="1"/>
          </p:nvPr>
        </p:nvSpPr>
        <p:spPr>
          <a:xfrm>
            <a:off x="440166" y="2026991"/>
            <a:ext cx="10854378" cy="4283184"/>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7" name="Slide Number"/>
          <p:cNvSpPr txBox="1"/>
          <p:nvPr>
            <p:ph type="sldNum" sz="quarter" idx="2"/>
          </p:nvPr>
        </p:nvSpPr>
        <p:spPr>
          <a:xfrm>
            <a:off x="11095176" y="6439518"/>
            <a:ext cx="258624" cy="248306"/>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 id="2147483661" r:id="rId18"/>
  </p:sldLayoutIdLst>
  <p:transition xmlns:p14="http://schemas.microsoft.com/office/powerpoint/2010/main" spd="med" advClick="1"/>
  <p:txStyles>
    <p:titleStyle>
      <a:lvl1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1pPr>
      <a:lvl2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2pPr>
      <a:lvl3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3pPr>
      <a:lvl4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4pPr>
      <a:lvl5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5pPr>
      <a:lvl6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6pPr>
      <a:lvl7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7pPr>
      <a:lvl8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8pPr>
      <a:lvl9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9pPr>
    </p:titleStyle>
    <p:bodyStyle>
      <a:lvl1pPr marL="0" marR="0" indent="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1pPr>
      <a:lvl2pPr marL="0" marR="0" indent="457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2pPr>
      <a:lvl3pPr marL="0" marR="0" indent="914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3pPr>
      <a:lvl4pPr marL="0" marR="0" indent="1371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4pPr>
      <a:lvl5pPr marL="0" marR="0" indent="18288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5pPr>
      <a:lvl6pPr marL="0" marR="0" indent="22860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6pPr>
      <a:lvl7pPr marL="0" marR="0" indent="2743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7pPr>
      <a:lvl8pPr marL="0" marR="0" indent="3200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8pPr>
      <a:lvl9pPr marL="0" marR="0" indent="3657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4.png"/><Relationship Id="rId3" Type="http://schemas.openxmlformats.org/officeDocument/2006/relationships/image" Target="../media/image1.png"/><Relationship Id="rId4" Type="http://schemas.openxmlformats.org/officeDocument/2006/relationships/image" Target="../media/image14.png"/><Relationship Id="rId5" Type="http://schemas.openxmlformats.org/officeDocument/2006/relationships/image" Target="../media/image11.png"/><Relationship Id="rId6" Type="http://schemas.openxmlformats.org/officeDocument/2006/relationships/image" Target="../media/image25.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6.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7.png"/><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6" Type="http://schemas.openxmlformats.org/officeDocument/2006/relationships/image" Target="../media/image31.png"/><Relationship Id="rId7" Type="http://schemas.openxmlformats.org/officeDocument/2006/relationships/image" Target="../media/image32.png"/><Relationship Id="rId8" Type="http://schemas.openxmlformats.org/officeDocument/2006/relationships/image" Target="../media/image33.png"/><Relationship Id="rId9" Type="http://schemas.openxmlformats.org/officeDocument/2006/relationships/image" Target="../media/image34.png"/><Relationship Id="rId10" Type="http://schemas.openxmlformats.org/officeDocument/2006/relationships/image" Target="../media/image35.png"/><Relationship Id="rId11" Type="http://schemas.openxmlformats.org/officeDocument/2006/relationships/image" Target="../media/image36.png"/><Relationship Id="rId12" Type="http://schemas.openxmlformats.org/officeDocument/2006/relationships/image" Target="../media/image37.png"/><Relationship Id="rId13" Type="http://schemas.openxmlformats.org/officeDocument/2006/relationships/image" Target="../media/image38.png"/><Relationship Id="rId14" Type="http://schemas.openxmlformats.org/officeDocument/2006/relationships/image" Target="../media/image39.png"/><Relationship Id="rId15" Type="http://schemas.openxmlformats.org/officeDocument/2006/relationships/image" Target="../media/image40.png"/><Relationship Id="rId16" Type="http://schemas.openxmlformats.org/officeDocument/2006/relationships/image" Target="../media/image41.png"/><Relationship Id="rId17" Type="http://schemas.openxmlformats.org/officeDocument/2006/relationships/image" Target="../media/image42.png"/><Relationship Id="rId18" Type="http://schemas.openxmlformats.org/officeDocument/2006/relationships/image" Target="../media/image43.png"/><Relationship Id="rId19" Type="http://schemas.openxmlformats.org/officeDocument/2006/relationships/image" Target="../media/image44.png"/><Relationship Id="rId20" Type="http://schemas.openxmlformats.org/officeDocument/2006/relationships/image" Target="../media/image45.png"/><Relationship Id="rId21" Type="http://schemas.openxmlformats.org/officeDocument/2006/relationships/image" Target="../media/image46.png"/><Relationship Id="rId22" Type="http://schemas.openxmlformats.org/officeDocument/2006/relationships/image" Target="../media/image47.png"/><Relationship Id="rId23" Type="http://schemas.openxmlformats.org/officeDocument/2006/relationships/image" Target="../media/image48.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49.png"/><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52.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3.png"/><Relationship Id="rId3" Type="http://schemas.openxmlformats.org/officeDocument/2006/relationships/image" Target="../media/image54.png"/><Relationship Id="rId4" Type="http://schemas.openxmlformats.org/officeDocument/2006/relationships/image" Target="../media/image55.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6.png"/><Relationship Id="rId3" Type="http://schemas.openxmlformats.org/officeDocument/2006/relationships/image" Target="../media/image57.png"/><Relationship Id="rId4" Type="http://schemas.openxmlformats.org/officeDocument/2006/relationships/image" Target="../media/image58.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9.png"/><Relationship Id="rId3" Type="http://schemas.openxmlformats.org/officeDocument/2006/relationships/image" Target="../media/image60.png"/><Relationship Id="rId4" Type="http://schemas.openxmlformats.org/officeDocument/2006/relationships/image" Target="../media/image61.png"/><Relationship Id="rId5" Type="http://schemas.openxmlformats.org/officeDocument/2006/relationships/image" Target="../media/image62.png"/><Relationship Id="rId6" Type="http://schemas.openxmlformats.org/officeDocument/2006/relationships/image" Target="../media/image63.png"/><Relationship Id="rId7" Type="http://schemas.openxmlformats.org/officeDocument/2006/relationships/image" Target="../media/image64.png"/><Relationship Id="rId8" Type="http://schemas.openxmlformats.org/officeDocument/2006/relationships/image" Target="../media/image65.png"/><Relationship Id="rId9" Type="http://schemas.openxmlformats.org/officeDocument/2006/relationships/image" Target="../media/image66.png"/><Relationship Id="rId10" Type="http://schemas.openxmlformats.org/officeDocument/2006/relationships/image" Target="../media/image28.png"/><Relationship Id="rId11" Type="http://schemas.openxmlformats.org/officeDocument/2006/relationships/image" Target="../media/image29.png"/><Relationship Id="rId12" Type="http://schemas.openxmlformats.org/officeDocument/2006/relationships/image" Target="../media/image67.png"/><Relationship Id="rId13" Type="http://schemas.openxmlformats.org/officeDocument/2006/relationships/image" Target="../media/image68.png"/><Relationship Id="rId14" Type="http://schemas.openxmlformats.org/officeDocument/2006/relationships/image" Target="../media/image69.png"/><Relationship Id="rId15" Type="http://schemas.openxmlformats.org/officeDocument/2006/relationships/image" Target="../media/image70.png"/><Relationship Id="rId16" Type="http://schemas.openxmlformats.org/officeDocument/2006/relationships/image" Target="../media/image71.png"/><Relationship Id="rId17" Type="http://schemas.openxmlformats.org/officeDocument/2006/relationships/image" Target="../media/image72.png"/><Relationship Id="rId18" Type="http://schemas.openxmlformats.org/officeDocument/2006/relationships/image" Target="../media/image73.png"/><Relationship Id="rId19" Type="http://schemas.openxmlformats.org/officeDocument/2006/relationships/image" Target="../media/image74.png"/><Relationship Id="rId20" Type="http://schemas.openxmlformats.org/officeDocument/2006/relationships/image" Target="../media/image75.png"/><Relationship Id="rId21" Type="http://schemas.openxmlformats.org/officeDocument/2006/relationships/image" Target="../media/image76.png"/><Relationship Id="rId22" Type="http://schemas.openxmlformats.org/officeDocument/2006/relationships/image" Target="../media/image77.png"/><Relationship Id="rId23" Type="http://schemas.openxmlformats.org/officeDocument/2006/relationships/image" Target="../media/image78.png"/><Relationship Id="rId24" Type="http://schemas.openxmlformats.org/officeDocument/2006/relationships/image" Target="../media/image79.png"/><Relationship Id="rId25" Type="http://schemas.openxmlformats.org/officeDocument/2006/relationships/image" Target="../media/image80.png"/><Relationship Id="rId26" Type="http://schemas.openxmlformats.org/officeDocument/2006/relationships/image" Target="../media/image81.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1" name="Double-click to edit"/>
          <p:cNvSpPr txBox="1"/>
          <p:nvPr>
            <p:ph type="title"/>
          </p:nvPr>
        </p:nvSpPr>
        <p:spPr>
          <a:prstGeom prst="rect">
            <a:avLst/>
          </a:prstGeom>
        </p:spPr>
        <p:txBody>
          <a:bodyPr/>
          <a:lstStyle/>
          <a:p>
            <a:pPr defTabSz="813816">
              <a:defRPr sz="5340"/>
            </a:pPr>
          </a:p>
        </p:txBody>
      </p:sp>
      <p:sp>
        <p:nvSpPr>
          <p:cNvPr id="192" name="Double-click to edit"/>
          <p:cNvSpPr txBox="1"/>
          <p:nvPr>
            <p:ph type="body" idx="1"/>
          </p:nvPr>
        </p:nvSpPr>
        <p:spPr>
          <a:prstGeom prst="rect">
            <a:avLst/>
          </a:prstGeom>
        </p:spPr>
        <p:txBody>
          <a:bodyPr/>
          <a:lstStyle/>
          <a:p>
            <a:pPr/>
          </a:p>
        </p:txBody>
      </p:sp>
      <p:sp>
        <p:nvSpPr>
          <p:cNvPr id="193" name="Slide Number"/>
          <p:cNvSpPr txBox="1"/>
          <p:nvPr>
            <p:ph type="sldNum" sz="quarter" idx="2"/>
          </p:nvPr>
        </p:nvSpPr>
        <p:spPr>
          <a:xfrm>
            <a:off x="11172418" y="6439518"/>
            <a:ext cx="181382"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94"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95" name="Rectangle Rectangle" descr="Rectangle Rectangle"/>
          <p:cNvPicPr>
            <a:picLocks noChangeAspect="0"/>
          </p:cNvPicPr>
          <p:nvPr/>
        </p:nvPicPr>
        <p:blipFill>
          <a:blip r:embed="rId4">
            <a:extLst/>
          </a:blip>
          <a:stretch>
            <a:fillRect/>
          </a:stretch>
        </p:blipFill>
        <p:spPr>
          <a:xfrm>
            <a:off x="2753795" y="618086"/>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96" name="Welcome to the professional PJOM track."/>
          <p:cNvSpPr txBox="1"/>
          <p:nvPr/>
        </p:nvSpPr>
        <p:spPr>
          <a:xfrm>
            <a:off x="3931678" y="749759"/>
            <a:ext cx="709303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to the professional PJOM track.</a:t>
            </a:r>
          </a:p>
        </p:txBody>
      </p:sp>
      <p:pic>
        <p:nvPicPr>
          <p:cNvPr id="197" name="Rectangle: Rounded Corners 22" descr="Rectangle: Rounded Corners 22"/>
          <p:cNvPicPr>
            <a:picLocks noChangeAspect="0"/>
          </p:cNvPicPr>
          <p:nvPr/>
        </p:nvPicPr>
        <p:blipFill>
          <a:blip r:embed="rId5">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198" name="The four approaches that were based on the PMBOK from the first edition until the sixth edition cannot:…"/>
          <p:cNvSpPr txBox="1"/>
          <p:nvPr/>
        </p:nvSpPr>
        <p:spPr>
          <a:xfrm>
            <a:off x="7493423" y="2112494"/>
            <a:ext cx="3373704" cy="32918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defRPr i="1">
                <a:solidFill>
                  <a:srgbClr val="FFFFFF"/>
                </a:solidFill>
                <a:latin typeface="Bookman Old Style"/>
                <a:ea typeface="Bookman Old Style"/>
                <a:cs typeface="Bookman Old Style"/>
                <a:sym typeface="Bookman Old Style"/>
              </a:defRPr>
            </a:pPr>
            <a:r>
              <a:t>The four approaches that were based on the PMBOK from the first edition until the sixth edition cannot:</a:t>
            </a:r>
          </a:p>
          <a:p>
            <a:pPr>
              <a:defRPr i="1">
                <a:solidFill>
                  <a:srgbClr val="FFFFFF"/>
                </a:solidFill>
                <a:latin typeface="Bookman Old Style"/>
                <a:ea typeface="Bookman Old Style"/>
                <a:cs typeface="Bookman Old Style"/>
                <a:sym typeface="Bookman Old Style"/>
              </a:defRPr>
            </a:pPr>
            <a:r>
              <a:t>1-Dliver effective PCI</a:t>
            </a:r>
          </a:p>
          <a:p>
            <a:pPr>
              <a:defRPr i="1">
                <a:solidFill>
                  <a:srgbClr val="FFFFFF"/>
                </a:solidFill>
                <a:latin typeface="Bookman Old Style"/>
                <a:ea typeface="Bookman Old Style"/>
                <a:cs typeface="Bookman Old Style"/>
                <a:sym typeface="Bookman Old Style"/>
              </a:defRPr>
            </a:pPr>
            <a:r>
              <a:t>2-Meet project operations success factors,</a:t>
            </a:r>
          </a:p>
          <a:p>
            <a:pPr>
              <a:defRPr i="1">
                <a:solidFill>
                  <a:srgbClr val="FFFFFF"/>
                </a:solidFill>
                <a:latin typeface="Bookman Old Style"/>
                <a:ea typeface="Bookman Old Style"/>
                <a:cs typeface="Bookman Old Style"/>
                <a:sym typeface="Bookman Old Style"/>
              </a:defRPr>
            </a:pPr>
            <a:r>
              <a:t>3Meet project management success requirements, maximize the project success rate, or deliver PVA.</a:t>
            </a:r>
          </a:p>
        </p:txBody>
      </p:sp>
      <p:pic>
        <p:nvPicPr>
          <p:cNvPr id="199" name="Rectangle: Rounded Corners 24" descr="Rectangle: Rounded Corners 24"/>
          <p:cNvPicPr>
            <a:picLocks noChangeAspect="0"/>
          </p:cNvPicPr>
          <p:nvPr/>
        </p:nvPicPr>
        <p:blipFill>
          <a:blip r:embed="rId6">
            <a:extLst/>
          </a:blip>
          <a:stretch>
            <a:fillRect/>
          </a:stretch>
        </p:blipFill>
        <p:spPr>
          <a:xfrm>
            <a:off x="2840229" y="2325947"/>
            <a:ext cx="4478493"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How the HPJOMS Is being able to consistently deliver the most effective PJFT with superior PCI  ."/>
          <p:cNvSpPr txBox="1"/>
          <p:nvPr>
            <p:ph type="body" sz="half" idx="1"/>
          </p:nvPr>
        </p:nvSpPr>
        <p:spPr>
          <a:prstGeom prst="rect">
            <a:avLst/>
          </a:prstGeom>
        </p:spPr>
        <p:txBody>
          <a:bodyPr/>
          <a:lstStyle/>
          <a:p>
            <a:pPr/>
            <a:r>
              <a:t>How the HPJOMS Is being able to consistently deliver the most effective PJFT with superior PCI  .</a:t>
            </a:r>
          </a:p>
        </p:txBody>
      </p:sp>
      <p:sp>
        <p:nvSpPr>
          <p:cNvPr id="20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3" name="The target of the lecture"/>
          <p:cNvSpPr txBox="1"/>
          <p:nvPr>
            <p:ph type="title"/>
          </p:nvPr>
        </p:nvSpPr>
        <p:spPr>
          <a:prstGeom prst="rect">
            <a:avLst/>
          </a:prstGeom>
        </p:spPr>
        <p:txBody>
          <a:bodyPr/>
          <a:lstStyle>
            <a:lvl1pPr defTabSz="786384">
              <a:defRPr sz="5160"/>
            </a:lvl1pPr>
          </a:lstStyle>
          <a:p>
            <a:pPr/>
            <a:r>
              <a:t>The target of the lecture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6"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207" name="Section 3 : HPJOMS lifecycles and its integration with the HPMQS"/>
          <p:cNvSpPr/>
          <p:nvPr/>
        </p:nvSpPr>
        <p:spPr>
          <a:xfrm>
            <a:off x="312407" y="5572169"/>
            <a:ext cx="11331354" cy="708100"/>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u="sng">
                <a:solidFill>
                  <a:schemeClr val="accent5">
                    <a:satOff val="-3547"/>
                    <a:lumOff val="-10352"/>
                  </a:schemeClr>
                </a:solidFill>
                <a:latin typeface="Bodoni SvtyTwo ITC TT-Bold"/>
                <a:ea typeface="Bodoni SvtyTwo ITC TT-Bold"/>
                <a:cs typeface="Bodoni SvtyTwo ITC TT-Bold"/>
                <a:sym typeface="Bodoni SvtyTwo ITC TT-Bold"/>
              </a:defRPr>
            </a:pPr>
            <a:r>
              <a:rPr u="none"/>
              <a:t>Section 3 :</a:t>
            </a:r>
            <a:br/>
            <a:r>
              <a:rPr u="none"/>
              <a:t>HPJOMS</a:t>
            </a:r>
            <a:r>
              <a:t> </a:t>
            </a:r>
            <a:r>
              <a:rPr u="none"/>
              <a:t>lifecycles and its integration with the HPMQS </a:t>
            </a:r>
          </a:p>
        </p:txBody>
      </p:sp>
      <p:sp>
        <p:nvSpPr>
          <p:cNvPr id="208" name="Section 2 : The HPJOMS  success factors…"/>
          <p:cNvSpPr/>
          <p:nvPr/>
        </p:nvSpPr>
        <p:spPr>
          <a:xfrm>
            <a:off x="311082" y="3438836"/>
            <a:ext cx="11334004" cy="2139971"/>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Section 2 : The HPJOMS  success factors    </a:t>
            </a:r>
          </a:p>
          <a:p>
            <a:pPr algn="just"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1- the PJFT </a:t>
            </a:r>
          </a:p>
          <a:p>
            <a:pPr lvl="4" indent="832104" algn="just"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The difference between the PJT &amp;PJFT</a:t>
            </a:r>
          </a:p>
          <a:p>
            <a:pPr lvl="4" indent="832104" algn="just"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The process of the PJFT</a:t>
            </a:r>
          </a:p>
          <a:p>
            <a:pPr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2- the PCI </a:t>
            </a:r>
          </a:p>
          <a:p>
            <a:pPr lvl="4" indent="832104"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The  Components of the PCI </a:t>
            </a:r>
          </a:p>
          <a:p>
            <a:pPr lvl="4" indent="832104"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The PCI transformation  process</a:t>
            </a:r>
          </a:p>
          <a:p>
            <a:pPr lvl="4" indent="832104" defTabSz="832104">
              <a:defRPr sz="1638">
                <a:solidFill>
                  <a:schemeClr val="accent5">
                    <a:satOff val="-3547"/>
                    <a:lumOff val="-10352"/>
                  </a:schemeClr>
                </a:solidFill>
                <a:latin typeface="Bodoni SvtyTwo ITC TT-Bold"/>
                <a:ea typeface="Bodoni SvtyTwo ITC TT-Bold"/>
                <a:cs typeface="Bodoni SvtyTwo ITC TT-Bold"/>
                <a:sym typeface="Bodoni SvtyTwo ITC TT-Bold"/>
              </a:defRPr>
            </a:pPr>
            <a:r>
              <a:t>The transformation  process efficiency level  between the resultant deliverables and the readiness deliverables </a:t>
            </a:r>
          </a:p>
        </p:txBody>
      </p:sp>
      <p:sp>
        <p:nvSpPr>
          <p:cNvPr id="209" name="Section 1…"/>
          <p:cNvSpPr txBox="1"/>
          <p:nvPr>
            <p:ph type="body" sz="half" idx="4294967295"/>
          </p:nvPr>
        </p:nvSpPr>
        <p:spPr>
          <a:xfrm>
            <a:off x="298001" y="1823597"/>
            <a:ext cx="11360166" cy="1485466"/>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p>
            <a:pPr algn="just">
              <a:lnSpc>
                <a:spcPct val="100000"/>
              </a:lnSpc>
              <a:spcBef>
                <a:spcPts val="0"/>
              </a:spcBef>
              <a:defRPr sz="1500">
                <a:solidFill>
                  <a:schemeClr val="accent5">
                    <a:satOff val="-3547"/>
                    <a:lumOff val="-10352"/>
                  </a:schemeClr>
                </a:solidFill>
                <a:latin typeface="Bodoni SvtyTwo ITC TT-Bold"/>
                <a:ea typeface="Bodoni SvtyTwo ITC TT-Bold"/>
                <a:cs typeface="Bodoni SvtyTwo ITC TT-Bold"/>
                <a:sym typeface="Bodoni SvtyTwo ITC TT-Bold"/>
              </a:defRPr>
            </a:pPr>
            <a:r>
              <a:t>Section 1</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PJOMS pitfalls</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comparison between the PJOMS and the HPJOMS</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secret of the valuable HPJOMS</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HPJOMS bottom-lines </a:t>
            </a:r>
          </a:p>
        </p:txBody>
      </p:sp>
      <p:sp>
        <p:nvSpPr>
          <p:cNvPr id="210" name="Lecture outline"/>
          <p:cNvSpPr txBox="1"/>
          <p:nvPr>
            <p:ph type="title" idx="4294967295"/>
          </p:nvPr>
        </p:nvSpPr>
        <p:spPr>
          <a:xfrm>
            <a:off x="3231096" y="505207"/>
            <a:ext cx="7599593" cy="1257645"/>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lvl1pPr>
              <a:lnSpc>
                <a:spcPct val="100000"/>
              </a:lnSpc>
              <a:defRPr b="1" i="1" sz="4600">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The PJOMS pitfalls :"/>
          <p:cNvSpPr txBox="1"/>
          <p:nvPr>
            <p:ph type="title"/>
          </p:nvPr>
        </p:nvSpPr>
        <p:spPr>
          <a:prstGeom prst="rect">
            <a:avLst/>
          </a:prstGeom>
        </p:spPr>
        <p:txBody>
          <a:bodyPr/>
          <a:lstStyle>
            <a:lvl1pPr defTabSz="813816">
              <a:defRPr sz="5340"/>
            </a:lvl1pPr>
          </a:lstStyle>
          <a:p>
            <a:pPr/>
            <a:r>
              <a:t>The PJOMS pitfalls :</a:t>
            </a:r>
          </a:p>
        </p:txBody>
      </p:sp>
      <p:sp>
        <p:nvSpPr>
          <p:cNvPr id="213" name="Projects mostly deliver late, overbudget, or without meeting the functionality requirements of the project sponsor and end-users;…"/>
          <p:cNvSpPr txBox="1"/>
          <p:nvPr>
            <p:ph type="body" idx="1"/>
          </p:nvPr>
        </p:nvSpPr>
        <p:spPr>
          <a:prstGeom prst="rect">
            <a:avLst/>
          </a:prstGeom>
        </p:spPr>
        <p:txBody>
          <a:bodyPr/>
          <a:lstStyle/>
          <a:p>
            <a:pPr marL="196596" indent="-196596" defTabSz="786384">
              <a:spcBef>
                <a:spcPts val="800"/>
              </a:spcBef>
              <a:buSzPct val="100000"/>
              <a:buAutoNum type="arabicPeriod" startAt="1"/>
              <a:defRPr sz="2150"/>
            </a:pPr>
            <a:r>
              <a:t>Projects mostly deliver late, overbudget, or without meeting the functionality requirements of the project sponsor and end-users; </a:t>
            </a:r>
          </a:p>
          <a:p>
            <a:pPr marL="196596" indent="-196596" defTabSz="786384">
              <a:spcBef>
                <a:spcPts val="800"/>
              </a:spcBef>
              <a:buSzPct val="100000"/>
              <a:buAutoNum type="arabicPeriod" startAt="1"/>
              <a:defRPr sz="2150"/>
            </a:pPr>
            <a:r>
              <a:t>Project managers do it ‘their way’ as there are no, or poor, standards for project management processes and techniques; </a:t>
            </a:r>
          </a:p>
          <a:p>
            <a:pPr marL="196596" indent="-196596" defTabSz="786384">
              <a:spcBef>
                <a:spcPts val="800"/>
              </a:spcBef>
              <a:buSzPct val="100000"/>
              <a:buAutoNum type="arabicPeriod" startAt="1"/>
              <a:defRPr sz="2150"/>
            </a:pPr>
            <a:r>
              <a:t>Project management is regarded as an overhead instead of being recognized as providing business value. </a:t>
            </a:r>
          </a:p>
          <a:p>
            <a:pPr marL="196596" indent="-196596" defTabSz="786384">
              <a:spcBef>
                <a:spcPts val="800"/>
              </a:spcBef>
              <a:buSzPct val="100000"/>
              <a:buAutoNum type="arabicPeriod" startAt="1"/>
              <a:defRPr sz="2150"/>
            </a:pPr>
            <a:r>
              <a:t>The project work undertaken by resources from within the line organization is not carefully planned for as part of the operations. </a:t>
            </a:r>
          </a:p>
          <a:p>
            <a:pPr marL="196596" indent="-196596" defTabSz="786384">
              <a:spcBef>
                <a:spcPts val="800"/>
              </a:spcBef>
              <a:buSzPct val="100000"/>
              <a:buAutoNum type="arabicPeriod" startAt="1"/>
              <a:defRPr sz="2150"/>
            </a:pPr>
            <a:r>
              <a:t>There is no overall insight available on all the projects being undertaken in the organization, nor their</a:t>
            </a:r>
            <a:r>
              <a:rPr u="sng">
                <a:latin typeface="Bodoni SvtyTwo ITC TT-Bold"/>
                <a:ea typeface="Bodoni SvtyTwo ITC TT-Bold"/>
                <a:cs typeface="Bodoni SvtyTwo ITC TT-Bold"/>
                <a:sym typeface="Bodoni SvtyTwo ITC TT-Bold"/>
              </a:rPr>
              <a:t> cost versus the added value. </a:t>
            </a:r>
            <a:endParaRPr u="sng">
              <a:latin typeface="Bodoni SvtyTwo ITC TT-Bold"/>
              <a:ea typeface="Bodoni SvtyTwo ITC TT-Bold"/>
              <a:cs typeface="Bodoni SvtyTwo ITC TT-Bold"/>
              <a:sym typeface="Bodoni SvtyTwo ITC TT-Bold"/>
            </a:endParaRPr>
          </a:p>
          <a:p>
            <a:pPr marL="196596" indent="-196596" defTabSz="786384">
              <a:spcBef>
                <a:spcPts val="800"/>
              </a:spcBef>
              <a:buSzPct val="100000"/>
              <a:buAutoNum type="arabicPeriod" startAt="1"/>
              <a:defRPr sz="2150"/>
            </a:pPr>
            <a:r>
              <a:t>The required work for managing projects proactively is not included in the project plan. </a:t>
            </a:r>
          </a:p>
          <a:p>
            <a:pPr marL="196596" indent="-196596" defTabSz="786384">
              <a:spcBef>
                <a:spcPts val="800"/>
              </a:spcBef>
              <a:buSzPct val="100000"/>
              <a:buAutoNum type="arabicPeriod" startAt="1"/>
              <a:defRPr sz="2150"/>
            </a:pPr>
            <a:r>
              <a:t>Projects may be somehow ‘successful’ in the end, but only through heavy stress and overtime work.</a:t>
            </a:r>
          </a:p>
        </p:txBody>
      </p:sp>
      <p:sp>
        <p:nvSpPr>
          <p:cNvPr id="214" name="Slide Number"/>
          <p:cNvSpPr txBox="1"/>
          <p:nvPr>
            <p:ph type="sldNum" sz="quarter" idx="2"/>
          </p:nvPr>
        </p:nvSpPr>
        <p:spPr>
          <a:xfrm>
            <a:off x="11172418" y="6439518"/>
            <a:ext cx="181382"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6" name="The value of using HPJOMS management processes will enable better communication to deal with contingencies proactively.…"/>
          <p:cNvSpPr txBox="1"/>
          <p:nvPr>
            <p:ph type="body" sz="half" idx="1"/>
          </p:nvPr>
        </p:nvSpPr>
        <p:spPr>
          <a:prstGeom prst="rect">
            <a:avLst/>
          </a:prstGeom>
        </p:spPr>
        <p:txBody>
          <a:bodyPr/>
          <a:lstStyle/>
          <a:p>
            <a:pPr defTabSz="740663">
              <a:spcBef>
                <a:spcPts val="800"/>
              </a:spcBef>
              <a:defRPr sz="2592"/>
            </a:pPr>
            <a:r>
              <a:t>The value of using HPJOMS management processes will enable better communication to deal with contingencies proactively. </a:t>
            </a:r>
          </a:p>
          <a:p>
            <a:pPr lvl="1" marL="555498" indent="-185165" defTabSz="740663">
              <a:spcBef>
                <a:spcPts val="800"/>
              </a:spcBef>
              <a:buSzPct val="100000"/>
              <a:buAutoNum type="arabicPeriod" startAt="1"/>
              <a:defRPr sz="2592"/>
            </a:pPr>
            <a:r>
              <a:t>This will substantially and continuously increase the chances of project success. </a:t>
            </a:r>
          </a:p>
          <a:p>
            <a:pPr lvl="1" marL="555498" indent="-185165" defTabSz="740663">
              <a:spcBef>
                <a:spcPts val="800"/>
              </a:spcBef>
              <a:buSzPct val="100000"/>
              <a:buAutoNum type="arabicPeriod" startAt="1"/>
              <a:defRPr sz="2592"/>
            </a:pPr>
            <a:r>
              <a:t>It will establish new PJOMS procedures and processes.</a:t>
            </a:r>
          </a:p>
          <a:p>
            <a:pPr lvl="1" marL="555498" indent="-185165" defTabSz="740663">
              <a:spcBef>
                <a:spcPts val="800"/>
              </a:spcBef>
              <a:buSzPct val="100000"/>
              <a:buAutoNum type="arabicPeriod" startAt="1"/>
              <a:defRPr sz="2592"/>
            </a:pPr>
            <a:r>
              <a:t>IT is concerned with managing the ongoing "doing" and “making” progress activities throughtout  HPM till closing the BPP.</a:t>
            </a:r>
          </a:p>
        </p:txBody>
      </p:sp>
      <p:sp>
        <p:nvSpPr>
          <p:cNvPr id="21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8" name="Holistic Project operations management"/>
          <p:cNvSpPr txBox="1"/>
          <p:nvPr>
            <p:ph type="title"/>
          </p:nvPr>
        </p:nvSpPr>
        <p:spPr>
          <a:prstGeom prst="rect">
            <a:avLst/>
          </a:prstGeom>
        </p:spPr>
        <p:txBody>
          <a:bodyPr/>
          <a:lstStyle>
            <a:lvl1pPr algn="just">
              <a:spcBef>
                <a:spcPts val="1000"/>
              </a:spcBef>
              <a:buFont typeface="Arial"/>
              <a:defRPr sz="2800">
                <a:solidFill>
                  <a:srgbClr val="000000"/>
                </a:solidFill>
                <a:latin typeface="Bodoni SvtyTwo OS ITC TT-Bold"/>
                <a:ea typeface="Bodoni SvtyTwo OS ITC TT-Bold"/>
                <a:cs typeface="Bodoni SvtyTwo OS ITC TT-Bold"/>
                <a:sym typeface="Bodoni SvtyTwo OS ITC TT-Bold"/>
              </a:defRPr>
            </a:lvl1pPr>
          </a:lstStyle>
          <a:p>
            <a:pPr>
              <a:defRPr>
                <a:latin typeface="Bodoni SvtyTwo OS ITC TT-Book"/>
                <a:ea typeface="Bodoni SvtyTwo OS ITC TT-Book"/>
                <a:cs typeface="Bodoni SvtyTwo OS ITC TT-Book"/>
                <a:sym typeface="Bodoni SvtyTwo OS ITC TT-Book"/>
              </a:defRPr>
            </a:pPr>
            <a:r>
              <a:rPr>
                <a:latin typeface="Bodoni SvtyTwo OS ITC TT-Bold"/>
                <a:ea typeface="Bodoni SvtyTwo OS ITC TT-Bold"/>
                <a:cs typeface="Bodoni SvtyTwo OS ITC TT-Bold"/>
                <a:sym typeface="Bodoni SvtyTwo OS ITC TT-Bold"/>
              </a:rPr>
              <a:t>Holistic Project operations management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0" name="Comparison between…"/>
          <p:cNvSpPr txBox="1"/>
          <p:nvPr>
            <p:ph type="title"/>
          </p:nvPr>
        </p:nvSpPr>
        <p:spPr>
          <a:xfrm>
            <a:off x="3339958" y="2470582"/>
            <a:ext cx="5185700" cy="817081"/>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p>
            <a:pPr>
              <a:spcBef>
                <a:spcPts val="1000"/>
              </a:spcBef>
              <a:buFont typeface="Arial"/>
              <a:defRPr sz="2800">
                <a:solidFill>
                  <a:srgbClr val="000000"/>
                </a:solidFill>
                <a:latin typeface="Bodoni SvtyTwo OS ITC TT-Book"/>
                <a:ea typeface="Bodoni SvtyTwo OS ITC TT-Book"/>
                <a:cs typeface="Bodoni SvtyTwo OS ITC TT-Book"/>
                <a:sym typeface="Bodoni SvtyTwo OS ITC TT-Book"/>
              </a:defRPr>
            </a:pPr>
            <a:r>
              <a:t>Comparison between </a:t>
            </a:r>
          </a:p>
          <a:p>
            <a:pPr>
              <a:spcBef>
                <a:spcPts val="1000"/>
              </a:spcBef>
              <a:buFont typeface="Arial"/>
              <a:defRPr sz="2800">
                <a:solidFill>
                  <a:srgbClr val="000000"/>
                </a:solidFill>
                <a:latin typeface="Bodoni SvtyTwo OS ITC TT-Book"/>
                <a:ea typeface="Bodoni SvtyTwo OS ITC TT-Book"/>
                <a:cs typeface="Bodoni SvtyTwo OS ITC TT-Book"/>
                <a:sym typeface="Bodoni SvtyTwo OS ITC TT-Book"/>
              </a:defRPr>
            </a:pPr>
            <a:r>
              <a:t>the PJOMS and the HPJOMS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22" name="Table 1"/>
          <p:cNvGraphicFramePr/>
          <p:nvPr/>
        </p:nvGraphicFramePr>
        <p:xfrm>
          <a:off x="1185333" y="889000"/>
          <a:ext cx="9821334" cy="5080000"/>
        </p:xfrm>
        <a:graphic xmlns:a="http://schemas.openxmlformats.org/drawingml/2006/main">
          <a:graphicData uri="http://schemas.openxmlformats.org/drawingml/2006/table">
            <a:tbl>
              <a:tblPr firstCol="0" firstRow="1" lastCol="0" lastRow="0" bandCol="0" bandRow="1" rtl="0">
                <a:tableStyleId>{8F44A2F1-9E1F-4B54-A3A2-5F16C0AD49E2}</a:tableStyleId>
              </a:tblPr>
              <a:tblGrid>
                <a:gridCol w="2228726"/>
                <a:gridCol w="3604166"/>
                <a:gridCol w="4284957"/>
              </a:tblGrid>
              <a:tr h="629440">
                <a:tc>
                  <a:txBody>
                    <a:bodyPr/>
                    <a:lstStyle/>
                    <a:p>
                      <a:pPr algn="ctr">
                        <a:defRPr sz="2300"/>
                      </a:pPr>
                    </a:p>
                  </a:txBody>
                  <a:tcPr marL="0" marR="0" marT="0" marB="0" anchor="ctr" anchorCtr="0" horzOverflow="overflow"/>
                </a:tc>
                <a:tc>
                  <a:txBody>
                    <a:bodyPr/>
                    <a:lstStyle/>
                    <a:p>
                      <a:pPr algn="ctr">
                        <a:defRPr b="0" sz="1800">
                          <a:solidFill>
                            <a:srgbClr val="000000"/>
                          </a:solidFill>
                        </a:defRPr>
                      </a:pPr>
                      <a:r>
                        <a:rPr b="1" sz="2300">
                          <a:solidFill>
                            <a:srgbClr val="FFFFFF"/>
                          </a:solidFill>
                        </a:rPr>
                        <a:t>PJOMS</a:t>
                      </a:r>
                    </a:p>
                  </a:txBody>
                  <a:tcPr marL="0" marR="0" marT="0" marB="0" anchor="ctr" anchorCtr="0" horzOverflow="overflow"/>
                </a:tc>
                <a:tc>
                  <a:txBody>
                    <a:bodyPr/>
                    <a:lstStyle/>
                    <a:p>
                      <a:pPr algn="ctr">
                        <a:defRPr b="0" sz="1800">
                          <a:solidFill>
                            <a:srgbClr val="000000"/>
                          </a:solidFill>
                        </a:defRPr>
                      </a:pPr>
                      <a:r>
                        <a:rPr b="1" sz="2300">
                          <a:solidFill>
                            <a:srgbClr val="FFFFFF"/>
                          </a:solidFill>
                        </a:rPr>
                        <a:t>HPJOMS </a:t>
                      </a:r>
                    </a:p>
                  </a:txBody>
                  <a:tcPr marL="0" marR="0" marT="0" marB="0" anchor="ctr" anchorCtr="0" horzOverflow="overflow"/>
                </a:tc>
              </a:tr>
              <a:tr h="1013460">
                <a:tc>
                  <a:txBody>
                    <a:bodyPr/>
                    <a:lstStyle/>
                    <a:p>
                      <a:pPr algn="ctr">
                        <a:defRPr sz="1800"/>
                      </a:pPr>
                      <a:r>
                        <a:rPr sz="2300">
                          <a:sym typeface="Bodoni SvtyTwo ITC TT-Book"/>
                        </a:rPr>
                        <a:t>1-Based on PMBOK </a:t>
                      </a:r>
                    </a:p>
                  </a:txBody>
                  <a:tcPr marL="0" marR="0" marT="0" marB="0" anchor="ctr" anchorCtr="0" horzOverflow="overflow">
                    <a:lnL w="12700">
                      <a:solidFill>
                        <a:srgbClr val="FFFFFF"/>
                      </a:solidFill>
                    </a:lnL>
                  </a:tcPr>
                </a:tc>
                <a:tc>
                  <a:txBody>
                    <a:bodyPr/>
                    <a:lstStyle/>
                    <a:p>
                      <a:pPr algn="ctr">
                        <a:defRPr sz="1800"/>
                      </a:pPr>
                      <a:r>
                        <a:rPr sz="2300">
                          <a:sym typeface="Bodoni SvtyTwo ITC TT-Book"/>
                        </a:rPr>
                        <a:t>6th </a:t>
                      </a:r>
                    </a:p>
                  </a:txBody>
                  <a:tcPr marL="0" marR="0" marT="0" marB="0" anchor="ctr" anchorCtr="0" horzOverflow="overflow"/>
                </a:tc>
                <a:tc>
                  <a:txBody>
                    <a:bodyPr/>
                    <a:lstStyle/>
                    <a:p>
                      <a:pPr algn="ctr">
                        <a:defRPr sz="1800"/>
                      </a:pPr>
                      <a:r>
                        <a:rPr sz="2300">
                          <a:sym typeface="Bodoni SvtyTwo ITC TT-Book"/>
                        </a:rPr>
                        <a:t>7th </a:t>
                      </a:r>
                    </a:p>
                  </a:txBody>
                  <a:tcPr marL="0" marR="0" marT="0" marB="0" anchor="ctr" anchorCtr="0" horzOverflow="overflow"/>
                </a:tc>
              </a:tr>
              <a:tr h="1013460">
                <a:tc>
                  <a:txBody>
                    <a:bodyPr/>
                    <a:lstStyle/>
                    <a:p>
                      <a:pPr algn="ctr">
                        <a:defRPr sz="1800"/>
                      </a:pPr>
                      <a:r>
                        <a:rPr sz="2300">
                          <a:sym typeface="Bodoni SvtyTwo ITC TT-Book"/>
                        </a:rPr>
                        <a:t>2-Based on approach </a:t>
                      </a:r>
                    </a:p>
                  </a:txBody>
                  <a:tcPr marL="0" marR="0" marT="0" marB="0" anchor="ctr" anchorCtr="0" horzOverflow="overflow">
                    <a:lnL w="12700">
                      <a:solidFill>
                        <a:srgbClr val="FFFFFF"/>
                      </a:solidFill>
                    </a:lnL>
                  </a:tcPr>
                </a:tc>
                <a:tc>
                  <a:txBody>
                    <a:bodyPr/>
                    <a:lstStyle/>
                    <a:p>
                      <a:pPr algn="ctr">
                        <a:defRPr sz="1800"/>
                      </a:pPr>
                      <a:r>
                        <a:rPr sz="2300">
                          <a:sym typeface="Bodoni SvtyTwo ITC TT-Book"/>
                        </a:rPr>
                        <a:t>Creating deliverables system </a:t>
                      </a:r>
                    </a:p>
                  </a:txBody>
                  <a:tcPr marL="0" marR="0" marT="0" marB="0" anchor="ctr" anchorCtr="0" horzOverflow="overflow"/>
                </a:tc>
                <a:tc>
                  <a:txBody>
                    <a:bodyPr/>
                    <a:lstStyle/>
                    <a:p>
                      <a:pPr algn="ctr">
                        <a:defRPr sz="1800"/>
                      </a:pPr>
                      <a:r>
                        <a:rPr sz="2300">
                          <a:sym typeface="Bodoni SvtyTwo ITC TT-Book"/>
                        </a:rPr>
                        <a:t>Delivering value added system </a:t>
                      </a:r>
                    </a:p>
                  </a:txBody>
                  <a:tcPr marL="0" marR="0" marT="0" marB="0" anchor="ctr" anchorCtr="0" horzOverflow="overflow"/>
                </a:tc>
              </a:tr>
              <a:tr h="1013460">
                <a:tc>
                  <a:txBody>
                    <a:bodyPr/>
                    <a:lstStyle/>
                    <a:p>
                      <a:pPr algn="ctr">
                        <a:defRPr sz="1800"/>
                      </a:pPr>
                      <a:r>
                        <a:rPr sz="2300">
                          <a:sym typeface="Bodoni SvtyTwo ITC TT-Book"/>
                        </a:rPr>
                        <a:t>3-Business 
impact</a:t>
                      </a:r>
                    </a:p>
                  </a:txBody>
                  <a:tcPr marL="0" marR="0" marT="0" marB="0" anchor="ctr" anchorCtr="0" horzOverflow="overflow">
                    <a:lnL w="12700">
                      <a:solidFill>
                        <a:srgbClr val="FFFFFF"/>
                      </a:solidFill>
                    </a:lnL>
                  </a:tcPr>
                </a:tc>
                <a:tc>
                  <a:txBody>
                    <a:bodyPr/>
                    <a:lstStyle/>
                    <a:p>
                      <a:pPr algn="ctr">
                        <a:defRPr sz="1800"/>
                      </a:pPr>
                      <a:r>
                        <a:rPr sz="2300">
                          <a:sym typeface="Bodoni SvtyTwo ITC TT-Book"/>
                        </a:rPr>
                        <a:t>(-) business impact leads to business loss </a:t>
                      </a:r>
                    </a:p>
                  </a:txBody>
                  <a:tcPr marL="0" marR="0" marT="0" marB="0" anchor="ctr" anchorCtr="0" horzOverflow="overflow"/>
                </a:tc>
                <a:tc>
                  <a:txBody>
                    <a:bodyPr/>
                    <a:lstStyle/>
                    <a:p>
                      <a:pPr algn="ctr">
                        <a:defRPr sz="1800"/>
                      </a:pPr>
                      <a:r>
                        <a:rPr sz="2300">
                          <a:sym typeface="Bodoni SvtyTwo ITC TT-Book"/>
                        </a:rPr>
                        <a:t>(+) business impact 
Leads to sustainable business success </a:t>
                      </a:r>
                    </a:p>
                  </a:txBody>
                  <a:tcPr marL="0" marR="0" marT="0" marB="0" anchor="ctr" anchorCtr="0" horzOverflow="overflow"/>
                </a:tc>
              </a:tr>
              <a:tr h="1013460">
                <a:tc>
                  <a:txBody>
                    <a:bodyPr/>
                    <a:lstStyle/>
                    <a:p>
                      <a:pPr algn="ctr">
                        <a:defRPr sz="1800"/>
                      </a:pPr>
                      <a:r>
                        <a:rPr sz="2300">
                          <a:sym typeface="Bodoni SvtyTwo ITC TT-Book"/>
                        </a:rPr>
                        <a:t>4-Working on achieving </a:t>
                      </a:r>
                    </a:p>
                  </a:txBody>
                  <a:tcPr marL="0" marR="0" marT="0" marB="0" anchor="ctr" anchorCtr="0" horzOverflow="overflow">
                    <a:lnL w="12700">
                      <a:solidFill>
                        <a:srgbClr val="FFFFFF"/>
                      </a:solidFill>
                    </a:lnL>
                  </a:tcPr>
                </a:tc>
                <a:tc>
                  <a:txBody>
                    <a:bodyPr/>
                    <a:lstStyle/>
                    <a:p>
                      <a:pPr algn="ctr">
                        <a:defRPr sz="1800"/>
                      </a:pPr>
                      <a:r>
                        <a:rPr sz="2300">
                          <a:sym typeface="Bodoni SvtyTwo ITC TT-Book"/>
                        </a:rPr>
                        <a:t>The project objectives </a:t>
                      </a:r>
                    </a:p>
                  </a:txBody>
                  <a:tcPr marL="0" marR="0" marT="0" marB="0" anchor="ctr" anchorCtr="0" horzOverflow="overflow"/>
                </a:tc>
                <a:tc>
                  <a:txBody>
                    <a:bodyPr/>
                    <a:lstStyle/>
                    <a:p>
                      <a:pPr algn="ctr">
                        <a:defRPr sz="1800"/>
                      </a:pPr>
                      <a:r>
                        <a:rPr sz="2300">
                          <a:sym typeface="Bodoni SvtyTwo ITC TT-Book"/>
                        </a:rPr>
                        <a:t>BPP objectives </a:t>
                      </a:r>
                    </a:p>
                  </a:txBody>
                  <a:tcPr marL="0" marR="0" marT="0" marB="0" anchor="ctr" anchorCtr="0" horzOverflow="overflow"/>
                </a:tc>
              </a:tr>
              <a:tr h="1013460">
                <a:tc>
                  <a:txBody>
                    <a:bodyPr/>
                    <a:lstStyle/>
                    <a:p>
                      <a:pPr algn="ctr">
                        <a:defRPr sz="1800"/>
                      </a:pPr>
                      <a:r>
                        <a:rPr sz="2300">
                          <a:sym typeface="Bodoni SvtyTwo ITC TT-Book"/>
                        </a:rPr>
                        <a:t>5-Targets </a:t>
                      </a:r>
                    </a:p>
                  </a:txBody>
                  <a:tcPr marL="0" marR="0" marT="0" marB="0" anchor="ctr" anchorCtr="0" horzOverflow="overflow">
                    <a:lnL w="12700">
                      <a:solidFill>
                        <a:srgbClr val="FFFFFF"/>
                      </a:solidFill>
                    </a:lnL>
                  </a:tcPr>
                </a:tc>
                <a:tc>
                  <a:txBody>
                    <a:bodyPr/>
                    <a:lstStyle/>
                    <a:p>
                      <a:pPr algn="ctr">
                        <a:defRPr sz="1800"/>
                      </a:pPr>
                      <a:r>
                        <a:rPr sz="2300">
                          <a:sym typeface="Bodoni SvtyTwo ITC TT-Book"/>
                        </a:rPr>
                        <a:t>Project success by completing the project while meeting stakeholder expectations</a:t>
                      </a:r>
                    </a:p>
                  </a:txBody>
                  <a:tcPr marL="0" marR="0" marT="0" marB="0" anchor="ctr" anchorCtr="0" horzOverflow="overflow"/>
                </a:tc>
                <a:tc>
                  <a:txBody>
                    <a:bodyPr/>
                    <a:lstStyle/>
                    <a:p>
                      <a:pPr algn="ctr">
                        <a:defRPr sz="1800"/>
                      </a:pPr>
                      <a:r>
                        <a:rPr sz="2300">
                          <a:sym typeface="Bodoni SvtyTwo ITC TT-Book"/>
                        </a:rPr>
                        <a:t>Project management success by delivering PVA with superior BVA</a:t>
                      </a:r>
                    </a:p>
                  </a:txBody>
                  <a:tcPr marL="0" marR="0" marT="0" marB="0" anchor="ctr" anchorCtr="0" horzOverflow="overflow"/>
                </a:tc>
              </a:tr>
            </a:tbl>
          </a:graphicData>
        </a:graphic>
      </p:graphicFrame>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24" name="Table 1"/>
          <p:cNvGraphicFramePr/>
          <p:nvPr/>
        </p:nvGraphicFramePr>
        <p:xfrm>
          <a:off x="460656" y="845432"/>
          <a:ext cx="11561051" cy="6745762"/>
        </p:xfrm>
        <a:graphic xmlns:a="http://schemas.openxmlformats.org/drawingml/2006/main">
          <a:graphicData uri="http://schemas.openxmlformats.org/drawingml/2006/table">
            <a:tbl>
              <a:tblPr firstCol="0" firstRow="1" lastCol="0" lastRow="0" bandCol="0" bandRow="1" rtl="0">
                <a:tableStyleId>{D51ADE6A-740E-44AE-83CC-AE7238B6C88D}</a:tableStyleId>
              </a:tblPr>
              <a:tblGrid>
                <a:gridCol w="2541034"/>
                <a:gridCol w="4109213"/>
                <a:gridCol w="4885402"/>
              </a:tblGrid>
              <a:tr h="316532">
                <a:tc>
                  <a:txBody>
                    <a:bodyPr/>
                    <a:lstStyle/>
                    <a:p>
                      <a:pPr algn="ctr">
                        <a:defRPr sz="2300"/>
                      </a:pPr>
                    </a:p>
                  </a:txBody>
                  <a:tcPr marL="0" marR="0" marT="0" marB="0" anchor="ctr" anchorCtr="0" horzOverflow="overflow"/>
                </a:tc>
                <a:tc>
                  <a:txBody>
                    <a:bodyPr/>
                    <a:lstStyle/>
                    <a:p>
                      <a:pPr algn="ctr">
                        <a:defRPr b="0" sz="1800">
                          <a:solidFill>
                            <a:srgbClr val="000000"/>
                          </a:solidFill>
                        </a:defRPr>
                      </a:pPr>
                      <a:r>
                        <a:rPr b="1" sz="2300">
                          <a:solidFill>
                            <a:srgbClr val="FFFFFF"/>
                          </a:solidFill>
                        </a:rPr>
                        <a:t>PJOMS</a:t>
                      </a:r>
                    </a:p>
                  </a:txBody>
                  <a:tcPr marL="0" marR="0" marT="0" marB="0" anchor="ctr" anchorCtr="0" horzOverflow="overflow"/>
                </a:tc>
                <a:tc>
                  <a:txBody>
                    <a:bodyPr/>
                    <a:lstStyle/>
                    <a:p>
                      <a:pPr algn="ctr">
                        <a:defRPr b="0" sz="1800">
                          <a:solidFill>
                            <a:srgbClr val="000000"/>
                          </a:solidFill>
                        </a:defRPr>
                      </a:pPr>
                      <a:r>
                        <a:rPr b="1" sz="2300">
                          <a:solidFill>
                            <a:srgbClr val="FFFFFF"/>
                          </a:solidFill>
                        </a:rPr>
                        <a:t>HPJOMS </a:t>
                      </a:r>
                    </a:p>
                  </a:txBody>
                  <a:tcPr marL="0" marR="0" marT="0" marB="0" anchor="ctr" anchorCtr="0" horzOverflow="overflow"/>
                </a:tc>
              </a:tr>
              <a:tr h="393700">
                <a:tc>
                  <a:txBody>
                    <a:bodyPr/>
                    <a:lstStyle/>
                    <a:p>
                      <a:pPr algn="ctr">
                        <a:defRPr sz="1800"/>
                      </a:pPr>
                      <a:r>
                        <a:rPr sz="2300">
                          <a:sym typeface="Bodoni SvtyTwo ITC TT-Book"/>
                        </a:rPr>
                        <a:t>6-Delivering </a:t>
                      </a:r>
                    </a:p>
                  </a:txBody>
                  <a:tcPr marL="0" marR="0" marT="0" marB="0" anchor="ctr" anchorCtr="0" horzOverflow="overflow">
                    <a:lnL w="12700">
                      <a:solidFill>
                        <a:srgbClr val="FFFFFF"/>
                      </a:solidFill>
                    </a:lnL>
                  </a:tcPr>
                </a:tc>
                <a:tc>
                  <a:txBody>
                    <a:bodyPr/>
                    <a:lstStyle/>
                    <a:p>
                      <a:pPr algn="l">
                        <a:defRPr sz="1800"/>
                      </a:pPr>
                      <a:r>
                        <a:rPr sz="2300">
                          <a:sym typeface="Bodoni SvtyTwo ITC TT-Book"/>
                        </a:rPr>
                        <a:t>(-) PVA as COCA </a:t>
                      </a:r>
                    </a:p>
                  </a:txBody>
                  <a:tcPr marL="0" marR="0" marT="0" marB="0" anchor="ctr" anchorCtr="0" horzOverflow="overflow"/>
                </a:tc>
                <a:tc>
                  <a:txBody>
                    <a:bodyPr/>
                    <a:lstStyle/>
                    <a:p>
                      <a:pPr algn="l">
                        <a:defRPr sz="1800"/>
                      </a:pPr>
                      <a:r>
                        <a:rPr sz="2300">
                          <a:sym typeface="Bodoni SvtyTwo ITC TT-Book"/>
                        </a:rPr>
                        <a:t>(+) PVA as APPLE </a:t>
                      </a:r>
                    </a:p>
                  </a:txBody>
                  <a:tcPr marL="0" marR="0" marT="0" marB="0" anchor="ctr" anchorCtr="0" horzOverflow="overflow"/>
                </a:tc>
              </a:tr>
              <a:tr h="1104900">
                <a:tc>
                  <a:txBody>
                    <a:bodyPr/>
                    <a:lstStyle/>
                    <a:p>
                      <a:pPr algn="ctr">
                        <a:defRPr sz="1800"/>
                      </a:pPr>
                      <a:r>
                        <a:rPr sz="2300">
                          <a:sym typeface="Bodoni SvtyTwo ITC TT-Book"/>
                        </a:rPr>
                        <a:t>7-The PCI</a:t>
                      </a:r>
                    </a:p>
                  </a:txBody>
                  <a:tcPr marL="0" marR="0" marT="0" marB="0" anchor="ctr" anchorCtr="0" horzOverflow="overflow">
                    <a:lnL w="12700">
                      <a:solidFill>
                        <a:srgbClr val="FFFFFF"/>
                      </a:solidFill>
                    </a:lnL>
                  </a:tcPr>
                </a:tc>
                <a:tc>
                  <a:txBody>
                    <a:bodyPr/>
                    <a:lstStyle/>
                    <a:p>
                      <a:pPr algn="l">
                        <a:defRPr sz="1800"/>
                      </a:pPr>
                      <a:r>
                        <a:rPr sz="2300">
                          <a:sym typeface="Bodoni SvtyTwo ITC TT-Book"/>
                        </a:rPr>
                        <a:t>None  and forcing on integration with the project management integration plan 
</a:t>
                      </a:r>
                    </a:p>
                  </a:txBody>
                  <a:tcPr marL="0" marR="0" marT="0" marB="0" anchor="ctr" anchorCtr="0" horzOverflow="overflow"/>
                </a:tc>
                <a:tc>
                  <a:txBody>
                    <a:bodyPr/>
                    <a:lstStyle/>
                    <a:p>
                      <a:pPr algn="l">
                        <a:defRPr sz="1800"/>
                      </a:pPr>
                      <a:r>
                        <a:rPr sz="2300">
                          <a:sym typeface="Bodoni SvtyTwo ITC TT-Book"/>
                        </a:rPr>
                        <a:t>Delivering positive PCI that lead to +PVA  </a:t>
                      </a:r>
                    </a:p>
                  </a:txBody>
                  <a:tcPr marL="0" marR="0" marT="0" marB="0" anchor="ctr" anchorCtr="0" horzOverflow="overflow"/>
                </a:tc>
              </a:tr>
              <a:tr h="1013460">
                <a:tc>
                  <a:txBody>
                    <a:bodyPr/>
                    <a:lstStyle/>
                    <a:p>
                      <a:pPr algn="ctr">
                        <a:defRPr sz="1800"/>
                      </a:pPr>
                      <a:r>
                        <a:rPr sz="2300">
                          <a:sym typeface="Bodoni SvtyTwo ITC TT-Book"/>
                        </a:rPr>
                        <a:t>8-The integration technicality  </a:t>
                      </a:r>
                    </a:p>
                  </a:txBody>
                  <a:tcPr marL="0" marR="0" marT="0" marB="0" anchor="ctr" anchorCtr="0" horzOverflow="overflow">
                    <a:lnL w="12700">
                      <a:solidFill>
                        <a:srgbClr val="FFFFFF"/>
                      </a:solidFill>
                    </a:lnL>
                  </a:tcPr>
                </a:tc>
                <a:tc>
                  <a:txBody>
                    <a:bodyPr/>
                    <a:lstStyle/>
                    <a:p>
                      <a:pPr algn="l">
                        <a:defRPr sz="2300">
                          <a:sym typeface="Bodoni SvtyTwo ITC TT-Book"/>
                        </a:defRPr>
                      </a:pPr>
                      <a:r>
                        <a:t>Based on </a:t>
                      </a:r>
                      <a:r>
                        <a:rPr>
                          <a:latin typeface="Bodoni SvtyTwo ITC TT-BookIta"/>
                          <a:ea typeface="Bodoni SvtyTwo ITC TT-BookIta"/>
                          <a:cs typeface="Bodoni SvtyTwo ITC TT-BookIta"/>
                          <a:sym typeface="Bodoni SvtyTwo ITC TT-BookIta"/>
                        </a:rPr>
                        <a:t>Competence based on the tradeoffs between the (scope, cost and time )</a:t>
                      </a:r>
                      <a:endParaRPr>
                        <a:latin typeface="Bodoni SvtyTwo ITC TT-BookIta"/>
                        <a:ea typeface="Bodoni SvtyTwo ITC TT-BookIta"/>
                        <a:cs typeface="Bodoni SvtyTwo ITC TT-BookIta"/>
                        <a:sym typeface="Bodoni SvtyTwo ITC TT-BookIta"/>
                      </a:endParaRPr>
                    </a:p>
                    <a:p>
                      <a:pPr algn="l" defTabSz="457200">
                        <a:spcBef>
                          <a:spcPts val="1200"/>
                        </a:spcBef>
                        <a:defRPr sz="1866">
                          <a:latin typeface="Times Roman"/>
                          <a:ea typeface="Times Roman"/>
                          <a:cs typeface="Times Roman"/>
                          <a:sym typeface="Times Roman"/>
                        </a:defRPr>
                      </a:pPr>
                      <a:r>
                        <a:rPr i="1"/>
                        <a:t>Competence </a:t>
                      </a:r>
                      <a:r>
                        <a:t>is the ability to do something successfully or efficiently</a:t>
                      </a:r>
                    </a:p>
                    <a:p>
                      <a:pPr algn="l">
                        <a:defRPr sz="2300">
                          <a:sym typeface="Bodoni SvtyTwo ITC TT-Book"/>
                        </a:defRPr>
                      </a:pPr>
                      <a:r>
                        <a:t>(Competence integration )</a:t>
                      </a:r>
                    </a:p>
                  </a:txBody>
                  <a:tcPr marL="0" marR="0" marT="0" marB="0" anchor="ctr" anchorCtr="0" horzOverflow="overflow"/>
                </a:tc>
                <a:tc>
                  <a:txBody>
                    <a:bodyPr/>
                    <a:lstStyle/>
                    <a:p>
                      <a:pPr algn="l">
                        <a:defRPr sz="1800"/>
                      </a:pPr>
                      <a:r>
                        <a:rPr sz="2300">
                          <a:sym typeface="Bodoni SvtyTwo ITC TT-Book"/>
                        </a:rPr>
                        <a:t>Based on integration between the both operations technically :
DFT based on HPMQS 
PJFT based on HPJOMS
(Compliance  integration )</a:t>
                      </a:r>
                    </a:p>
                  </a:txBody>
                  <a:tcPr marL="0" marR="0" marT="0" marB="0" anchor="ctr" anchorCtr="0" horzOverflow="overflow"/>
                </a:tc>
              </a:tr>
              <a:tr h="1013460">
                <a:tc>
                  <a:txBody>
                    <a:bodyPr/>
                    <a:lstStyle/>
                    <a:p>
                      <a:pPr algn="ctr">
                        <a:defRPr sz="1800"/>
                      </a:pPr>
                      <a:r>
                        <a:rPr sz="2300">
                          <a:sym typeface="Bodoni SvtyTwo ITC TT-Book"/>
                        </a:rPr>
                        <a:t>9-Its operational technicality </a:t>
                      </a:r>
                    </a:p>
                  </a:txBody>
                  <a:tcPr marL="0" marR="0" marT="0" marB="0" anchor="ctr" anchorCtr="0" horzOverflow="overflow">
                    <a:lnL w="12700">
                      <a:solidFill>
                        <a:srgbClr val="FFFFFF"/>
                      </a:solidFill>
                    </a:lnL>
                  </a:tcPr>
                </a:tc>
                <a:tc>
                  <a:txBody>
                    <a:bodyPr/>
                    <a:lstStyle/>
                    <a:p>
                      <a:pPr algn="l">
                        <a:defRPr sz="1800"/>
                      </a:pPr>
                      <a:r>
                        <a:rPr sz="2300">
                          <a:sym typeface="Bodoni SvtyTwo ITC TT-Book"/>
                        </a:rPr>
                        <a:t>Using normal project technicality  which is indetified ,planned ,developed and executed throughout the PLC </a:t>
                      </a:r>
                    </a:p>
                  </a:txBody>
                  <a:tcPr marL="0" marR="0" marT="0" marB="0" anchor="ctr" anchorCtr="0" horzOverflow="overflow"/>
                </a:tc>
                <a:tc>
                  <a:txBody>
                    <a:bodyPr/>
                    <a:lstStyle/>
                    <a:p>
                      <a:pPr algn="l">
                        <a:defRPr sz="1800"/>
                      </a:pPr>
                      <a:r>
                        <a:rPr sz="2300">
                          <a:sym typeface="Bodoni SvtyTwo ITC TT-Book"/>
                        </a:rPr>
                        <a:t>Using the PJFT which is structured based on BPP ,designed and developed during HPJOM and PJOMP during the PLC .</a:t>
                      </a:r>
                    </a:p>
                  </a:txBody>
                  <a:tcPr marL="0" marR="0" marT="0" marB="0" anchor="ctr" anchorCtr="0" horzOverflow="overflow"/>
                </a:tc>
              </a:tr>
              <a:tr h="1013460">
                <a:tc>
                  <a:txBody>
                    <a:bodyPr/>
                    <a:lstStyle/>
                    <a:p>
                      <a:pPr algn="ctr">
                        <a:defRPr sz="1800"/>
                      </a:pPr>
                      <a:r>
                        <a:rPr sz="2300">
                          <a:sym typeface="Bodoni SvtyTwo ITC TT-Book"/>
                        </a:rPr>
                        <a:t>10-Conducting on </a:t>
                      </a:r>
                    </a:p>
                  </a:txBody>
                  <a:tcPr marL="0" marR="0" marT="0" marB="0" anchor="ctr" anchorCtr="0" horzOverflow="overflow">
                    <a:lnL w="12700">
                      <a:solidFill>
                        <a:srgbClr val="FFFFFF"/>
                      </a:solidFill>
                    </a:lnL>
                  </a:tcPr>
                </a:tc>
                <a:tc>
                  <a:txBody>
                    <a:bodyPr/>
                    <a:lstStyle/>
                    <a:p>
                      <a:pPr algn="l">
                        <a:defRPr sz="1800"/>
                      </a:pPr>
                      <a:r>
                        <a:rPr sz="2300">
                          <a:sym typeface="Bodoni SvtyTwo ITC TT-Book"/>
                        </a:rPr>
                        <a:t>Only throughout the PLC 
(Project environment )</a:t>
                      </a:r>
                    </a:p>
                  </a:txBody>
                  <a:tcPr marL="0" marR="0" marT="0" marB="0" anchor="ctr" anchorCtr="0" horzOverflow="overflow"/>
                </a:tc>
                <a:tc>
                  <a:txBody>
                    <a:bodyPr/>
                    <a:lstStyle/>
                    <a:p>
                      <a:pPr algn="l">
                        <a:defRPr sz="1800"/>
                      </a:pPr>
                      <a:r>
                        <a:rPr sz="2300">
                          <a:sym typeface="Bodoni SvtyTwo ITC TT-Book"/>
                        </a:rPr>
                        <a:t>Before ,during and after the PLC 
(Business and project environments )</a:t>
                      </a:r>
                    </a:p>
                  </a:txBody>
                  <a:tcPr marL="0" marR="0" marT="0" marB="0" anchor="ctr" anchorCtr="0" horzOverflow="overflow"/>
                </a:tc>
              </a:tr>
            </a:tbl>
          </a:graphicData>
        </a:graphic>
      </p:graphicFrame>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26" name="Table 2"/>
          <p:cNvGraphicFramePr/>
          <p:nvPr/>
        </p:nvGraphicFramePr>
        <p:xfrm>
          <a:off x="483114" y="924429"/>
          <a:ext cx="11534635" cy="5260341"/>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541630"/>
                <a:gridCol w="4419639"/>
                <a:gridCol w="5560664"/>
              </a:tblGrid>
              <a:tr h="1013460">
                <a:tc>
                  <a:txBody>
                    <a:bodyPr/>
                    <a:lstStyle/>
                    <a:p>
                      <a:pPr algn="ctr">
                        <a:defRPr sz="1700"/>
                      </a:pPr>
                    </a:p>
                  </a:txBody>
                  <a:tcPr marL="0" marR="0" marT="0" marB="0" anchor="t" anchorCtr="0" horzOverflow="overflow"/>
                </a:tc>
                <a:tc>
                  <a:txBody>
                    <a:bodyPr/>
                    <a:lstStyle/>
                    <a:p>
                      <a:pPr algn="ctr">
                        <a:defRPr b="0" sz="1800">
                          <a:solidFill>
                            <a:srgbClr val="000000"/>
                          </a:solidFill>
                        </a:defRPr>
                      </a:pPr>
                      <a:r>
                        <a:rPr sz="1900">
                          <a:solidFill>
                            <a:srgbClr val="FFFFFF"/>
                          </a:solidFill>
                          <a:latin typeface="Bodoni SvtyTwo ITC TT-Bold"/>
                          <a:ea typeface="Bodoni SvtyTwo ITC TT-Bold"/>
                          <a:cs typeface="Bodoni SvtyTwo ITC TT-Bold"/>
                          <a:sym typeface="Bodoni SvtyTwo ITC TT-Bold"/>
                        </a:rPr>
                        <a:t>PJOMS</a:t>
                      </a:r>
                    </a:p>
                  </a:txBody>
                  <a:tcPr marL="0" marR="0" marT="0" marB="0" anchor="ctr" anchorCtr="0" horzOverflow="overflow"/>
                </a:tc>
                <a:tc>
                  <a:txBody>
                    <a:bodyPr/>
                    <a:lstStyle/>
                    <a:p>
                      <a:pPr algn="ctr">
                        <a:defRPr b="0" sz="1800">
                          <a:solidFill>
                            <a:srgbClr val="000000"/>
                          </a:solidFill>
                        </a:defRPr>
                      </a:pPr>
                      <a:r>
                        <a:rPr b="1" sz="1900">
                          <a:solidFill>
                            <a:srgbClr val="FFFFFF"/>
                          </a:solidFill>
                        </a:rPr>
                        <a:t>HPJOMS </a:t>
                      </a:r>
                    </a:p>
                  </a:txBody>
                  <a:tcPr marL="0" marR="0" marT="0" marB="0" anchor="ctr" anchorCtr="0" horzOverflow="overflow"/>
                </a:tc>
              </a:tr>
              <a:tr h="1013460">
                <a:tc>
                  <a:txBody>
                    <a:bodyPr/>
                    <a:lstStyle/>
                    <a:p>
                      <a:pPr algn="ctr">
                        <a:defRPr sz="1800"/>
                      </a:pPr>
                      <a:r>
                        <a:rPr sz="1700">
                          <a:latin typeface="Bodoni SvtyTwo ITC TT-Book"/>
                          <a:ea typeface="Bodoni SvtyTwo ITC TT-Book"/>
                          <a:cs typeface="Bodoni SvtyTwo ITC TT-Book"/>
                          <a:sym typeface="Bodoni SvtyTwo ITC TT-Book"/>
                        </a:rPr>
                        <a:t>11-Project management team </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The PJOMS team has to perform activities like monitoring and controlling the execution phase.</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The HPJOM team has to perform activities like defining, developing, structuring, planning,  monitoring, and controlling PLC and its PCI processes, and reviewing the post-project impact of PVA on the business environment.</a:t>
                      </a:r>
                    </a:p>
                  </a:txBody>
                  <a:tcPr marL="0" marR="0" marT="0" marB="0" anchor="ctr" anchorCtr="0" horzOverflow="overflow"/>
                </a:tc>
              </a:tr>
              <a:tr h="1013460">
                <a:tc>
                  <a:txBody>
                    <a:bodyPr/>
                    <a:lstStyle/>
                    <a:p>
                      <a:pPr algn="ctr">
                        <a:defRPr sz="1800"/>
                      </a:pPr>
                      <a:r>
                        <a:rPr sz="1700">
                          <a:latin typeface="Bodoni SvtyTwo ITC TT-Book"/>
                          <a:ea typeface="Bodoni SvtyTwo ITC TT-Book"/>
                          <a:cs typeface="Bodoni SvtyTwo ITC TT-Book"/>
                          <a:sym typeface="Bodoni SvtyTwo ITC TT-Book"/>
                        </a:rPr>
                        <a:t>12-The nature of their work </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It is a unique task with a temporary ending at the project closure phase.</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It is a very unique task, not ending at the project closure phase but continuing until the BPP phase.</a:t>
                      </a:r>
                    </a:p>
                  </a:txBody>
                  <a:tcPr marL="0" marR="0" marT="0" marB="0" anchor="ctr" anchorCtr="0" horzOverflow="overflow"/>
                </a:tc>
              </a:tr>
              <a:tr h="1013460">
                <a:tc>
                  <a:txBody>
                    <a:bodyPr/>
                    <a:lstStyle/>
                    <a:p>
                      <a:pPr algn="ctr" defTabSz="457200">
                        <a:defRPr sz="1800"/>
                      </a:pPr>
                      <a:r>
                        <a:rPr sz="1700">
                          <a:latin typeface="Bodoni SvtyTwo ITC TT-Book"/>
                          <a:ea typeface="Bodoni SvtyTwo ITC TT-Book"/>
                          <a:cs typeface="Bodoni SvtyTwo ITC TT-Book"/>
                          <a:sym typeface="Bodoni SvtyTwo ITC TT-Book"/>
                        </a:rPr>
                        <a:t>13-The complexity  level </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PJOMS is quite difficult, as responsibilities are more in project management.</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HPJOMS is quite smarter than PJOMS.</a:t>
                      </a:r>
                    </a:p>
                  </a:txBody>
                  <a:tcPr marL="0" marR="0" marT="0" marB="0" anchor="ctr" anchorCtr="0" horzOverflow="overflow"/>
                </a:tc>
              </a:tr>
              <a:tr h="1013460">
                <a:tc>
                  <a:txBody>
                    <a:bodyPr/>
                    <a:lstStyle/>
                    <a:p>
                      <a:pPr algn="ctr">
                        <a:defRPr sz="1800"/>
                      </a:pPr>
                      <a:r>
                        <a:rPr sz="1700">
                          <a:latin typeface="Bodoni SvtyTwo ITC TT-Book"/>
                          <a:ea typeface="Bodoni SvtyTwo ITC TT-Book"/>
                          <a:cs typeface="Bodoni SvtyTwo ITC TT-Book"/>
                          <a:sym typeface="Bodoni SvtyTwo ITC TT-Book"/>
                        </a:rPr>
                        <a:t>14-The efficiency of the delivered product </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It delivers a new product, but with new improvements and features as they improve the process.</a:t>
                      </a:r>
                    </a:p>
                  </a:txBody>
                  <a:tcPr marL="0" marR="0" marT="0" marB="0" anchor="ctr" anchorCtr="0" horzOverflow="overflow"/>
                </a:tc>
                <a:tc>
                  <a:txBody>
                    <a:bodyPr/>
                    <a:lstStyle/>
                    <a:p>
                      <a:pPr algn="ctr" defTabSz="457200">
                        <a:spcBef>
                          <a:spcPts val="1200"/>
                        </a:spcBef>
                        <a:defRPr sz="1800"/>
                      </a:pPr>
                      <a:r>
                        <a:rPr>
                          <a:solidFill>
                            <a:srgbClr val="252525"/>
                          </a:solidFill>
                          <a:latin typeface="Times Roman"/>
                          <a:ea typeface="Times Roman"/>
                          <a:cs typeface="Times Roman"/>
                          <a:sym typeface="Times Roman"/>
                        </a:rPr>
                        <a:t>It delivers PFS with new improvements and features as they continuously improve the process.</a:t>
                      </a:r>
                    </a:p>
                  </a:txBody>
                  <a:tcPr marL="0" marR="0" marT="0" marB="0" anchor="ctr" anchorCtr="0" horzOverflow="overflow"/>
                </a:tc>
              </a:tr>
            </a:tbl>
          </a:graphicData>
        </a:graphic>
      </p:graphicFrame>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8" name="The HPJOMS is a subset of the HPMQS."/>
          <p:cNvSpPr txBox="1"/>
          <p:nvPr>
            <p:ph type="body" sz="quarter" idx="1"/>
          </p:nvPr>
        </p:nvSpPr>
        <p:spPr>
          <a:prstGeom prst="rect">
            <a:avLst/>
          </a:prstGeom>
          <a:solidFill>
            <a:srgbClr val="FFFB00"/>
          </a:solidFill>
          <a:effectLst>
            <a:outerShdw sx="100000" sy="100000" kx="0" ky="0" algn="b" rotWithShape="0" blurRad="190500" dist="101600" dir="5400000">
              <a:srgbClr val="941751"/>
            </a:outerShdw>
          </a:effectLst>
        </p:spPr>
        <p:txBody>
          <a:bodyPr/>
          <a:lstStyle>
            <a:lvl1pPr algn="ctr" defTabSz="731520">
              <a:spcBef>
                <a:spcPts val="0"/>
              </a:spcBef>
              <a:buFontTx/>
              <a:defRPr b="1" i="1" sz="3520">
                <a:solidFill>
                  <a:srgbClr val="941100"/>
                </a:solidFill>
                <a:latin typeface="Bookman Old Style"/>
                <a:ea typeface="Bookman Old Style"/>
                <a:cs typeface="Bookman Old Style"/>
                <a:sym typeface="Bookman Old Style"/>
              </a:defRPr>
            </a:lvl1pPr>
          </a:lstStyle>
          <a:p>
            <a:pPr/>
            <a:r>
              <a:t>The HPJOMS is a subset of the HPMQS.</a:t>
            </a:r>
          </a:p>
        </p:txBody>
      </p:sp>
      <p:sp>
        <p:nvSpPr>
          <p:cNvPr id="229" name="The secret of the valuable HPJOMS"/>
          <p:cNvSpPr txBox="1"/>
          <p:nvPr>
            <p:ph type="title"/>
          </p:nvPr>
        </p:nvSpPr>
        <p:spPr>
          <a:prstGeom prst="rect">
            <a:avLst/>
          </a:prstGeom>
          <a:effectLst>
            <a:outerShdw sx="100000" sy="100000" kx="0" ky="0" algn="b" rotWithShape="0" blurRad="190500" dist="101600" dir="5400000">
              <a:srgbClr val="941751"/>
            </a:outerShdw>
          </a:effectLst>
        </p:spPr>
        <p:txBody>
          <a:bodyPr/>
          <a:lstStyle>
            <a:lvl1pPr defTabSz="649223">
              <a:spcBef>
                <a:spcPts val="0"/>
              </a:spcBef>
              <a:buFontTx/>
              <a:defRPr b="1" sz="3124">
                <a:solidFill>
                  <a:schemeClr val="accent5">
                    <a:satOff val="-3547"/>
                    <a:lumOff val="-10352"/>
                  </a:schemeClr>
                </a:solidFill>
                <a:latin typeface="Carlito"/>
                <a:ea typeface="Carlito"/>
                <a:cs typeface="Carlito"/>
                <a:sym typeface="Carlito"/>
              </a:defRPr>
            </a:lvl1pPr>
          </a:lstStyle>
          <a:p>
            <a:pPr/>
            <a:r>
              <a:t>The secret of the valuable HPJOMS</a:t>
            </a:r>
          </a:p>
        </p:txBody>
      </p:sp>
      <p:sp>
        <p:nvSpPr>
          <p:cNvPr id="2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Rectangle: Rounded Corners 22"/>
          <p:cNvSpPr/>
          <p:nvPr/>
        </p:nvSpPr>
        <p:spPr>
          <a:xfrm>
            <a:off x="8025302" y="1237775"/>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sp>
        <p:nvSpPr>
          <p:cNvPr id="233" name="Rectangle: Rounded Corners 24"/>
          <p:cNvSpPr/>
          <p:nvPr/>
        </p:nvSpPr>
        <p:spPr>
          <a:xfrm>
            <a:off x="289228" y="1241475"/>
            <a:ext cx="11398529" cy="5065857"/>
          </a:xfrm>
          <a:prstGeom prst="roundRect">
            <a:avLst>
              <a:gd name="adj" fmla="val 5851"/>
            </a:avLst>
          </a:prstGeom>
          <a:solidFill>
            <a:srgbClr val="0096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sp>
        <p:nvSpPr>
          <p:cNvPr id="234" name="Text"/>
          <p:cNvSpPr txBox="1"/>
          <p:nvPr/>
        </p:nvSpPr>
        <p:spPr>
          <a:xfrm>
            <a:off x="-837675" y="-1999303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235" name="Line Line" descr="Line Line"/>
          <p:cNvPicPr>
            <a:picLocks noChangeAspect="0"/>
          </p:cNvPicPr>
          <p:nvPr/>
        </p:nvPicPr>
        <p:blipFill>
          <a:blip r:embed="rId2">
            <a:extLst/>
          </a:blip>
          <a:stretch>
            <a:fillRect/>
          </a:stretch>
        </p:blipFill>
        <p:spPr>
          <a:xfrm>
            <a:off x="7489300" y="5206680"/>
            <a:ext cx="2234961" cy="358334"/>
          </a:xfrm>
          <a:prstGeom prst="rect">
            <a:avLst/>
          </a:prstGeom>
          <a:effectLst>
            <a:reflection blurRad="0" stA="50000" stPos="0" endA="0" endPos="40000" dist="0" dir="5400000" fadeDir="5400000" sx="100000" sy="-100000" kx="0" ky="0" algn="bl" rotWithShape="0"/>
          </a:effectLst>
        </p:spPr>
      </p:pic>
      <p:pic>
        <p:nvPicPr>
          <p:cNvPr id="236" name="Line Line" descr="Line Line"/>
          <p:cNvPicPr>
            <a:picLocks noChangeAspect="0"/>
          </p:cNvPicPr>
          <p:nvPr/>
        </p:nvPicPr>
        <p:blipFill>
          <a:blip r:embed="rId3">
            <a:extLst/>
          </a:blip>
          <a:stretch>
            <a:fillRect/>
          </a:stretch>
        </p:blipFill>
        <p:spPr>
          <a:xfrm>
            <a:off x="3870399" y="5196706"/>
            <a:ext cx="661928" cy="358334"/>
          </a:xfrm>
          <a:prstGeom prst="rect">
            <a:avLst/>
          </a:prstGeom>
          <a:effectLst>
            <a:reflection blurRad="0" stA="50000" stPos="0" endA="0" endPos="40000" dist="0" dir="5400000" fadeDir="5400000" sx="100000" sy="-100000" kx="0" ky="0" algn="bl" rotWithShape="0"/>
          </a:effectLst>
        </p:spPr>
      </p:pic>
      <p:pic>
        <p:nvPicPr>
          <p:cNvPr id="237" name="Line Line" descr="Line Line"/>
          <p:cNvPicPr>
            <a:picLocks noChangeAspect="0"/>
          </p:cNvPicPr>
          <p:nvPr/>
        </p:nvPicPr>
        <p:blipFill>
          <a:blip r:embed="rId4">
            <a:extLst/>
          </a:blip>
          <a:stretch>
            <a:fillRect/>
          </a:stretch>
        </p:blipFill>
        <p:spPr>
          <a:xfrm>
            <a:off x="5816612" y="5196706"/>
            <a:ext cx="558776" cy="358334"/>
          </a:xfrm>
          <a:prstGeom prst="rect">
            <a:avLst/>
          </a:prstGeom>
          <a:effectLst>
            <a:reflection blurRad="0" stA="50000" stPos="0" endA="0" endPos="40000" dist="0" dir="5400000" fadeDir="5400000" sx="100000" sy="-100000" kx="0" ky="0" algn="bl" rotWithShape="0"/>
          </a:effectLst>
        </p:spPr>
      </p:pic>
      <p:pic>
        <p:nvPicPr>
          <p:cNvPr id="238" name="5-project closure 5-project closure " descr="5-project closure 5-project closure "/>
          <p:cNvPicPr>
            <a:picLocks noChangeAspect="0"/>
          </p:cNvPicPr>
          <p:nvPr/>
        </p:nvPicPr>
        <p:blipFill>
          <a:blip r:embed="rId5">
            <a:extLst/>
          </a:blip>
          <a:stretch>
            <a:fillRect/>
          </a:stretch>
        </p:blipFill>
        <p:spPr>
          <a:xfrm>
            <a:off x="9470807" y="2720969"/>
            <a:ext cx="2043114" cy="1159462"/>
          </a:xfrm>
          <a:prstGeom prst="rect">
            <a:avLst/>
          </a:prstGeom>
          <a:effectLst>
            <a:outerShdw sx="100000" sy="100000" kx="0" ky="0" algn="b" rotWithShape="0" blurRad="190500" dist="12700" dir="5400000">
              <a:srgbClr val="000000"/>
            </a:outerShdw>
          </a:effectLst>
        </p:spPr>
      </p:pic>
      <p:pic>
        <p:nvPicPr>
          <p:cNvPr id="239" name="3-project execution 3-project execution " descr="3-project execution 3-project execution "/>
          <p:cNvPicPr>
            <a:picLocks noChangeAspect="0"/>
          </p:cNvPicPr>
          <p:nvPr/>
        </p:nvPicPr>
        <p:blipFill>
          <a:blip r:embed="rId6">
            <a:extLst/>
          </a:blip>
          <a:stretch>
            <a:fillRect/>
          </a:stretch>
        </p:blipFill>
        <p:spPr>
          <a:xfrm>
            <a:off x="4522854" y="4954704"/>
            <a:ext cx="1333501" cy="845512"/>
          </a:xfrm>
          <a:prstGeom prst="rect">
            <a:avLst/>
          </a:prstGeom>
          <a:effectLst>
            <a:outerShdw sx="100000" sy="100000" kx="0" ky="0" algn="b" rotWithShape="0" blurRad="190500" dist="12700" dir="5400000">
              <a:srgbClr val="000000"/>
            </a:outerShdw>
          </a:effectLst>
        </p:spPr>
      </p:pic>
      <p:pic>
        <p:nvPicPr>
          <p:cNvPr id="240" name="2- project planning 2- project planning " descr="2- project planning 2- project planning "/>
          <p:cNvPicPr>
            <a:picLocks noChangeAspect="0"/>
          </p:cNvPicPr>
          <p:nvPr/>
        </p:nvPicPr>
        <p:blipFill>
          <a:blip r:embed="rId7">
            <a:extLst/>
          </a:blip>
          <a:stretch>
            <a:fillRect/>
          </a:stretch>
        </p:blipFill>
        <p:spPr>
          <a:xfrm>
            <a:off x="2546372" y="4952273"/>
            <a:ext cx="1333501" cy="842338"/>
          </a:xfrm>
          <a:prstGeom prst="rect">
            <a:avLst/>
          </a:prstGeom>
          <a:effectLst>
            <a:outerShdw sx="100000" sy="100000" kx="0" ky="0" algn="b" rotWithShape="0" blurRad="190500" dist="12700" dir="5400000">
              <a:srgbClr val="000000"/>
            </a:outerShdw>
          </a:effectLst>
        </p:spPr>
      </p:pic>
      <p:sp>
        <p:nvSpPr>
          <p:cNvPr id="241" name="source: designed and developed by Dr.Mahmoud Ibrahim @2023"/>
          <p:cNvSpPr txBox="1"/>
          <p:nvPr/>
        </p:nvSpPr>
        <p:spPr>
          <a:xfrm>
            <a:off x="364781" y="5940979"/>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502920">
              <a:lnSpc>
                <a:spcPct val="90000"/>
              </a:lnSpc>
              <a:defRPr b="1" sz="1100">
                <a:latin typeface="Bookman Old Style"/>
                <a:ea typeface="Bookman Old Style"/>
                <a:cs typeface="Bookman Old Style"/>
                <a:sym typeface="Bookman Old Style"/>
              </a:defRPr>
            </a:lvl1pPr>
          </a:lstStyle>
          <a:p>
            <a:pPr/>
            <a:r>
              <a:t>source: designed and developed by Dr.Mahmoud Ibrahim @2023  </a:t>
            </a:r>
          </a:p>
        </p:txBody>
      </p:sp>
      <p:pic>
        <p:nvPicPr>
          <p:cNvPr id="242" name="HPJOMS HPJOMS " descr="HPJOMS HPJOMS "/>
          <p:cNvPicPr>
            <a:picLocks noChangeAspect="0"/>
          </p:cNvPicPr>
          <p:nvPr/>
        </p:nvPicPr>
        <p:blipFill>
          <a:blip r:embed="rId8">
            <a:extLst/>
          </a:blip>
          <a:stretch>
            <a:fillRect/>
          </a:stretch>
        </p:blipFill>
        <p:spPr>
          <a:xfrm>
            <a:off x="3648652" y="279380"/>
            <a:ext cx="6227865" cy="861728"/>
          </a:xfrm>
          <a:prstGeom prst="rect">
            <a:avLst/>
          </a:prstGeom>
          <a:effectLst>
            <a:outerShdw sx="100000" sy="100000" kx="0" ky="0" algn="b" rotWithShape="0" blurRad="571500" dist="521211" dir="0">
              <a:srgbClr val="000000">
                <a:alpha val="47071"/>
              </a:srgbClr>
            </a:outerShdw>
          </a:effectLst>
        </p:spPr>
      </p:pic>
      <p:pic>
        <p:nvPicPr>
          <p:cNvPr id="243" name="3-Product Fit plan 3-Product Fit plan" descr="3-Product Fit plan 3-Product Fit plan"/>
          <p:cNvPicPr>
            <a:picLocks noChangeAspect="0"/>
          </p:cNvPicPr>
          <p:nvPr/>
        </p:nvPicPr>
        <p:blipFill>
          <a:blip r:embed="rId9">
            <a:extLst/>
          </a:blip>
          <a:stretch>
            <a:fillRect/>
          </a:stretch>
        </p:blipFill>
        <p:spPr>
          <a:xfrm>
            <a:off x="661148" y="1218037"/>
            <a:ext cx="1774032" cy="861728"/>
          </a:xfrm>
          <a:prstGeom prst="rect">
            <a:avLst/>
          </a:prstGeom>
          <a:effectLst>
            <a:outerShdw sx="100000" sy="100000" kx="0" ky="0" algn="b" rotWithShape="0" blurRad="190500" dist="12700" dir="5400000">
              <a:srgbClr val="000000"/>
            </a:outerShdw>
          </a:effectLst>
        </p:spPr>
      </p:pic>
      <p:sp>
        <p:nvSpPr>
          <p:cNvPr id="244" name="5-Developing HPJOMP"/>
          <p:cNvSpPr/>
          <p:nvPr/>
        </p:nvSpPr>
        <p:spPr>
          <a:xfrm>
            <a:off x="327471" y="2897821"/>
            <a:ext cx="2837260" cy="909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5" y="0"/>
                </a:moveTo>
                <a:cubicBezTo>
                  <a:pt x="339" y="0"/>
                  <a:pt x="0" y="1057"/>
                  <a:pt x="0" y="2357"/>
                </a:cubicBezTo>
                <a:lnTo>
                  <a:pt x="0" y="14020"/>
                </a:lnTo>
                <a:cubicBezTo>
                  <a:pt x="0" y="15320"/>
                  <a:pt x="339" y="16377"/>
                  <a:pt x="755" y="16377"/>
                </a:cubicBezTo>
                <a:lnTo>
                  <a:pt x="13611" y="16377"/>
                </a:lnTo>
                <a:lnTo>
                  <a:pt x="21600" y="21600"/>
                </a:lnTo>
                <a:lnTo>
                  <a:pt x="16989" y="10795"/>
                </a:lnTo>
                <a:lnTo>
                  <a:pt x="16989" y="2357"/>
                </a:lnTo>
                <a:cubicBezTo>
                  <a:pt x="16989" y="1057"/>
                  <a:pt x="16654" y="0"/>
                  <a:pt x="16237" y="0"/>
                </a:cubicBezTo>
                <a:lnTo>
                  <a:pt x="755" y="0"/>
                </a:lnTo>
                <a:close/>
              </a:path>
            </a:pathLst>
          </a:custGeom>
          <a:solidFill>
            <a:schemeClr val="accent2"/>
          </a:solidFill>
          <a:ln w="12700">
            <a:solidFill>
              <a:srgbClr val="AD5B24"/>
            </a:solidFill>
            <a:miter/>
          </a:ln>
          <a:extLst>
            <a:ext uri="{C572A759-6A51-4108-AA02-DFA0A04FC94B}">
              <ma14:wrappingTextBoxFlag xmlns:ma14="http://schemas.microsoft.com/office/mac/drawingml/2011/main" val="1"/>
            </a:ext>
          </a:extLst>
        </p:spPr>
        <p:txBody>
          <a:bodyPr lIns="45719" rIns="45719" anchor="ctr"/>
          <a:lstStyle>
            <a:lvl1pPr algn="ctr">
              <a:defRPr>
                <a:solidFill>
                  <a:srgbClr val="FFFFFF"/>
                </a:solidFill>
                <a:latin typeface="Bookman Old Style"/>
                <a:ea typeface="Bookman Old Style"/>
                <a:cs typeface="Bookman Old Style"/>
                <a:sym typeface="Bookman Old Style"/>
              </a:defRPr>
            </a:lvl1pPr>
          </a:lstStyle>
          <a:p>
            <a:pPr/>
            <a:r>
              <a:t> 5-Developing HPJOMP</a:t>
            </a:r>
          </a:p>
        </p:txBody>
      </p:sp>
      <p:pic>
        <p:nvPicPr>
          <p:cNvPr id="245" name="4-Selective project 4-Selective project " descr="4-Selective project 4-Selective project "/>
          <p:cNvPicPr>
            <a:picLocks noChangeAspect="0"/>
          </p:cNvPicPr>
          <p:nvPr/>
        </p:nvPicPr>
        <p:blipFill>
          <a:blip r:embed="rId10">
            <a:extLst/>
          </a:blip>
          <a:stretch>
            <a:fillRect/>
          </a:stretch>
        </p:blipFill>
        <p:spPr>
          <a:xfrm>
            <a:off x="663029" y="1952114"/>
            <a:ext cx="2043113" cy="931835"/>
          </a:xfrm>
          <a:prstGeom prst="rect">
            <a:avLst/>
          </a:prstGeom>
          <a:effectLst>
            <a:outerShdw sx="100000" sy="100000" kx="0" ky="0" algn="b" rotWithShape="0" blurRad="190500" dist="12700" dir="5400000">
              <a:srgbClr val="000000"/>
            </a:outerShdw>
          </a:effectLst>
        </p:spPr>
      </p:pic>
      <p:pic>
        <p:nvPicPr>
          <p:cNvPr id="246" name="1- project initiation 1- project initiation  " descr="1- project initiation 1- project initiation  "/>
          <p:cNvPicPr>
            <a:picLocks noChangeAspect="0"/>
          </p:cNvPicPr>
          <p:nvPr/>
        </p:nvPicPr>
        <p:blipFill>
          <a:blip r:embed="rId11">
            <a:extLst/>
          </a:blip>
          <a:stretch>
            <a:fillRect/>
          </a:stretch>
        </p:blipFill>
        <p:spPr>
          <a:xfrm>
            <a:off x="1222345" y="4776531"/>
            <a:ext cx="1333501" cy="842338"/>
          </a:xfrm>
          <a:prstGeom prst="rect">
            <a:avLst/>
          </a:prstGeom>
          <a:effectLst>
            <a:outerShdw sx="100000" sy="100000" kx="0" ky="0" algn="b" rotWithShape="0" blurRad="190500" dist="12700" dir="5400000">
              <a:srgbClr val="000000"/>
            </a:outerShdw>
          </a:effectLst>
        </p:spPr>
      </p:pic>
      <p:pic>
        <p:nvPicPr>
          <p:cNvPr id="247" name="Line Line" descr="Line Line"/>
          <p:cNvPicPr>
            <a:picLocks noChangeAspect="0"/>
          </p:cNvPicPr>
          <p:nvPr/>
        </p:nvPicPr>
        <p:blipFill>
          <a:blip r:embed="rId12">
            <a:extLst/>
          </a:blip>
          <a:stretch>
            <a:fillRect/>
          </a:stretch>
        </p:blipFill>
        <p:spPr>
          <a:xfrm rot="4416758">
            <a:off x="6447974" y="4458636"/>
            <a:ext cx="964132" cy="332934"/>
          </a:xfrm>
          <a:prstGeom prst="rect">
            <a:avLst/>
          </a:prstGeom>
        </p:spPr>
      </p:pic>
      <p:pic>
        <p:nvPicPr>
          <p:cNvPr id="249" name="Line Line" descr="Line Line"/>
          <p:cNvPicPr>
            <a:picLocks noChangeAspect="0"/>
          </p:cNvPicPr>
          <p:nvPr/>
        </p:nvPicPr>
        <p:blipFill>
          <a:blip r:embed="rId12">
            <a:extLst/>
          </a:blip>
          <a:stretch>
            <a:fillRect/>
          </a:stretch>
        </p:blipFill>
        <p:spPr>
          <a:xfrm rot="4416758">
            <a:off x="4698369" y="4534866"/>
            <a:ext cx="964132" cy="332934"/>
          </a:xfrm>
          <a:prstGeom prst="rect">
            <a:avLst/>
          </a:prstGeom>
        </p:spPr>
      </p:pic>
      <p:pic>
        <p:nvPicPr>
          <p:cNvPr id="251" name="Line Line" descr="Line Line"/>
          <p:cNvPicPr>
            <a:picLocks noChangeAspect="0"/>
          </p:cNvPicPr>
          <p:nvPr/>
        </p:nvPicPr>
        <p:blipFill>
          <a:blip r:embed="rId12">
            <a:extLst/>
          </a:blip>
          <a:stretch>
            <a:fillRect/>
          </a:stretch>
        </p:blipFill>
        <p:spPr>
          <a:xfrm rot="4416758">
            <a:off x="2958225" y="4534866"/>
            <a:ext cx="964132" cy="332934"/>
          </a:xfrm>
          <a:prstGeom prst="rect">
            <a:avLst/>
          </a:prstGeom>
        </p:spPr>
      </p:pic>
      <p:pic>
        <p:nvPicPr>
          <p:cNvPr id="253" name="Line Line" descr="Line Line"/>
          <p:cNvPicPr>
            <a:picLocks noChangeAspect="0"/>
          </p:cNvPicPr>
          <p:nvPr/>
        </p:nvPicPr>
        <p:blipFill>
          <a:blip r:embed="rId13">
            <a:extLst/>
          </a:blip>
          <a:stretch>
            <a:fillRect/>
          </a:stretch>
        </p:blipFill>
        <p:spPr>
          <a:xfrm rot="3982141">
            <a:off x="1319301" y="4457218"/>
            <a:ext cx="788144" cy="332934"/>
          </a:xfrm>
          <a:prstGeom prst="rect">
            <a:avLst/>
          </a:prstGeom>
        </p:spPr>
      </p:pic>
      <p:pic>
        <p:nvPicPr>
          <p:cNvPr id="255" name="Line Line" descr="Line Line"/>
          <p:cNvPicPr>
            <a:picLocks noChangeAspect="0"/>
          </p:cNvPicPr>
          <p:nvPr/>
        </p:nvPicPr>
        <p:blipFill>
          <a:blip r:embed="rId14">
            <a:extLst/>
          </a:blip>
          <a:stretch>
            <a:fillRect/>
          </a:stretch>
        </p:blipFill>
        <p:spPr>
          <a:xfrm rot="1038827">
            <a:off x="8181527" y="4177317"/>
            <a:ext cx="1249908" cy="332934"/>
          </a:xfrm>
          <a:prstGeom prst="rect">
            <a:avLst/>
          </a:prstGeom>
        </p:spPr>
      </p:pic>
      <p:sp>
        <p:nvSpPr>
          <p:cNvPr id="257" name="BVA"/>
          <p:cNvSpPr/>
          <p:nvPr/>
        </p:nvSpPr>
        <p:spPr>
          <a:xfrm>
            <a:off x="9700771" y="1242501"/>
            <a:ext cx="1651001" cy="812801"/>
          </a:xfrm>
          <a:prstGeom prst="wedgeEllipseCallout">
            <a:avLst>
              <a:gd name="adj1" fmla="val -104209"/>
              <a:gd name="adj2" fmla="val 9811"/>
            </a:avLst>
          </a:prstGeom>
          <a:solidFill>
            <a:schemeClr val="accent2"/>
          </a:solidFill>
          <a:ln w="12700">
            <a:solidFill>
              <a:srgbClr val="AD5B24"/>
            </a:solidFill>
            <a:miter/>
          </a:ln>
          <a:extLst>
            <a:ext uri="{C572A759-6A51-4108-AA02-DFA0A04FC94B}">
              <ma14:wrappingTextBoxFlag xmlns:ma14="http://schemas.microsoft.com/office/mac/drawingml/2011/main" val="1"/>
            </a:ext>
          </a:extLst>
        </p:spPr>
        <p:txBody>
          <a:bodyPr lIns="45719" rIns="45719" anchor="ctr"/>
          <a:lstStyle>
            <a:lvl1pPr algn="ctr">
              <a:defRPr>
                <a:solidFill>
                  <a:srgbClr val="FFFFFF"/>
                </a:solidFill>
                <a:latin typeface="Bookman Old Style"/>
                <a:ea typeface="Bookman Old Style"/>
                <a:cs typeface="Bookman Old Style"/>
                <a:sym typeface="Bookman Old Style"/>
              </a:defRPr>
            </a:lvl1pPr>
          </a:lstStyle>
          <a:p>
            <a:pPr/>
            <a:r>
              <a:t>BVA</a:t>
            </a:r>
          </a:p>
        </p:txBody>
      </p:sp>
      <p:sp>
        <p:nvSpPr>
          <p:cNvPr id="258" name="BPP"/>
          <p:cNvSpPr/>
          <p:nvPr/>
        </p:nvSpPr>
        <p:spPr>
          <a:xfrm>
            <a:off x="7675988" y="1183915"/>
            <a:ext cx="1112424" cy="11124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799" y="0"/>
                </a:moveTo>
                <a:cubicBezTo>
                  <a:pt x="4834" y="0"/>
                  <a:pt x="0" y="4836"/>
                  <a:pt x="0" y="10801"/>
                </a:cubicBezTo>
                <a:cubicBezTo>
                  <a:pt x="0" y="16765"/>
                  <a:pt x="4835" y="21600"/>
                  <a:pt x="10799" y="21600"/>
                </a:cubicBezTo>
                <a:cubicBezTo>
                  <a:pt x="16764" y="21600"/>
                  <a:pt x="21600" y="16765"/>
                  <a:pt x="21600" y="10801"/>
                </a:cubicBezTo>
                <a:cubicBezTo>
                  <a:pt x="21600" y="4836"/>
                  <a:pt x="16764" y="0"/>
                  <a:pt x="10799" y="0"/>
                </a:cubicBezTo>
                <a:close/>
                <a:moveTo>
                  <a:pt x="16449" y="5521"/>
                </a:moveTo>
                <a:cubicBezTo>
                  <a:pt x="16477" y="5521"/>
                  <a:pt x="16505" y="5532"/>
                  <a:pt x="16527" y="5553"/>
                </a:cubicBezTo>
                <a:lnTo>
                  <a:pt x="18129" y="7155"/>
                </a:lnTo>
                <a:cubicBezTo>
                  <a:pt x="18171" y="7198"/>
                  <a:pt x="18171" y="7268"/>
                  <a:pt x="18129" y="7311"/>
                </a:cubicBezTo>
                <a:lnTo>
                  <a:pt x="8340" y="17100"/>
                </a:lnTo>
                <a:cubicBezTo>
                  <a:pt x="8297" y="17142"/>
                  <a:pt x="8227" y="17142"/>
                  <a:pt x="8185" y="17100"/>
                </a:cubicBezTo>
                <a:lnTo>
                  <a:pt x="7693" y="16608"/>
                </a:lnTo>
                <a:lnTo>
                  <a:pt x="6505" y="15420"/>
                </a:lnTo>
                <a:lnTo>
                  <a:pt x="3062" y="11977"/>
                </a:lnTo>
                <a:cubicBezTo>
                  <a:pt x="3020" y="11934"/>
                  <a:pt x="3020" y="11866"/>
                  <a:pt x="3062" y="11823"/>
                </a:cubicBezTo>
                <a:lnTo>
                  <a:pt x="4664" y="10221"/>
                </a:lnTo>
                <a:cubicBezTo>
                  <a:pt x="4707" y="10178"/>
                  <a:pt x="4777" y="10178"/>
                  <a:pt x="4820" y="10221"/>
                </a:cubicBezTo>
                <a:lnTo>
                  <a:pt x="8185" y="13586"/>
                </a:lnTo>
                <a:cubicBezTo>
                  <a:pt x="8227" y="13629"/>
                  <a:pt x="8297" y="13629"/>
                  <a:pt x="8340" y="13586"/>
                </a:cubicBezTo>
                <a:lnTo>
                  <a:pt x="16373" y="5553"/>
                </a:lnTo>
                <a:cubicBezTo>
                  <a:pt x="16394" y="5532"/>
                  <a:pt x="16421" y="5521"/>
                  <a:pt x="16449" y="5521"/>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defRPr b="1" i="1" sz="1500">
                <a:solidFill>
                  <a:srgbClr val="941100"/>
                </a:solidFill>
              </a:defRPr>
            </a:lvl1pPr>
          </a:lstStyle>
          <a:p>
            <a:pPr/>
            <a:r>
              <a:t>BPP</a:t>
            </a:r>
          </a:p>
        </p:txBody>
      </p:sp>
      <p:pic>
        <p:nvPicPr>
          <p:cNvPr id="259" name="Sustain…  Sustain Business success" descr="Sustain…  Sustain Business success"/>
          <p:cNvPicPr>
            <a:picLocks noChangeAspect="0"/>
          </p:cNvPicPr>
          <p:nvPr/>
        </p:nvPicPr>
        <p:blipFill>
          <a:blip r:embed="rId15">
            <a:extLst/>
          </a:blip>
          <a:stretch>
            <a:fillRect/>
          </a:stretch>
        </p:blipFill>
        <p:spPr>
          <a:xfrm>
            <a:off x="5473335" y="1916996"/>
            <a:ext cx="2578498" cy="1594761"/>
          </a:xfrm>
          <a:prstGeom prst="rect">
            <a:avLst/>
          </a:prstGeom>
          <a:effectLst>
            <a:outerShdw sx="100000" sy="100000" kx="0" ky="0" algn="b" rotWithShape="0" blurRad="190500" dist="101600" dir="5400000">
              <a:srgbClr val="941751"/>
            </a:outerShdw>
          </a:effectLst>
        </p:spPr>
      </p:pic>
      <p:pic>
        <p:nvPicPr>
          <p:cNvPr id="260" name="Project resultant  deliverable Project resultant  deliverable  " descr="Project resultant  deliverable Project resultant  deliverable  "/>
          <p:cNvPicPr>
            <a:picLocks noChangeAspect="0"/>
          </p:cNvPicPr>
          <p:nvPr/>
        </p:nvPicPr>
        <p:blipFill>
          <a:blip r:embed="rId16">
            <a:extLst/>
          </a:blip>
          <a:stretch>
            <a:fillRect/>
          </a:stretch>
        </p:blipFill>
        <p:spPr>
          <a:xfrm>
            <a:off x="6353817" y="4859432"/>
            <a:ext cx="1170849" cy="1081155"/>
          </a:xfrm>
          <a:prstGeom prst="rect">
            <a:avLst/>
          </a:prstGeom>
          <a:effectLst>
            <a:outerShdw sx="100000" sy="100000" kx="0" ky="0" algn="b" rotWithShape="0" blurRad="190500" dist="12700" dir="5400000">
              <a:srgbClr val="000000"/>
            </a:outerShdw>
          </a:effectLst>
        </p:spPr>
      </p:pic>
      <p:pic>
        <p:nvPicPr>
          <p:cNvPr id="261" name="Post  project impact Post  project impact " descr="Post  project impact Post  project impact "/>
          <p:cNvPicPr>
            <a:picLocks noChangeAspect="0"/>
          </p:cNvPicPr>
          <p:nvPr/>
        </p:nvPicPr>
        <p:blipFill>
          <a:blip r:embed="rId17">
            <a:extLst/>
          </a:blip>
          <a:stretch>
            <a:fillRect/>
          </a:stretch>
        </p:blipFill>
        <p:spPr>
          <a:xfrm>
            <a:off x="8950107" y="1854031"/>
            <a:ext cx="2043114" cy="1095734"/>
          </a:xfrm>
          <a:prstGeom prst="rect">
            <a:avLst/>
          </a:prstGeom>
          <a:effectLst>
            <a:outerShdw sx="100000" sy="100000" kx="0" ky="0" algn="b" rotWithShape="0" blurRad="190500" dist="12700" dir="5400000">
              <a:srgbClr val="000000"/>
            </a:outerShdw>
          </a:effectLst>
        </p:spPr>
      </p:pic>
      <p:pic>
        <p:nvPicPr>
          <p:cNvPr id="262" name="Project Readiness deliverable Project Readiness deliverable" descr="Project Readiness deliverable Project Readiness deliverable"/>
          <p:cNvPicPr>
            <a:picLocks noChangeAspect="0"/>
          </p:cNvPicPr>
          <p:nvPr/>
        </p:nvPicPr>
        <p:blipFill>
          <a:blip r:embed="rId18">
            <a:extLst/>
          </a:blip>
          <a:stretch>
            <a:fillRect/>
          </a:stretch>
        </p:blipFill>
        <p:spPr>
          <a:xfrm>
            <a:off x="9636154" y="4680250"/>
            <a:ext cx="1929607" cy="1459516"/>
          </a:xfrm>
          <a:prstGeom prst="rect">
            <a:avLst/>
          </a:prstGeom>
          <a:effectLst>
            <a:outerShdw sx="100000" sy="100000" kx="0" ky="0" algn="b" rotWithShape="0" blurRad="190500" dist="12700" dir="5400000">
              <a:srgbClr val="000000"/>
            </a:outerShdw>
          </a:effectLst>
        </p:spPr>
      </p:pic>
      <p:pic>
        <p:nvPicPr>
          <p:cNvPr id="263" name="Accepted deliverables Accepted deliverables" descr="Accepted deliverables Accepted deliverables"/>
          <p:cNvPicPr>
            <a:picLocks noChangeAspect="0"/>
          </p:cNvPicPr>
          <p:nvPr/>
        </p:nvPicPr>
        <p:blipFill>
          <a:blip r:embed="rId19">
            <a:extLst/>
          </a:blip>
          <a:stretch>
            <a:fillRect/>
          </a:stretch>
        </p:blipFill>
        <p:spPr>
          <a:xfrm>
            <a:off x="9242207" y="3767341"/>
            <a:ext cx="2235201" cy="1040728"/>
          </a:xfrm>
          <a:prstGeom prst="rect">
            <a:avLst/>
          </a:prstGeom>
          <a:effectLst>
            <a:outerShdw sx="100000" sy="100000" kx="0" ky="0" algn="b" rotWithShape="0" blurRad="190500" dist="12700" dir="5400000">
              <a:srgbClr val="000000"/>
            </a:outerShdw>
          </a:effectLst>
        </p:spPr>
      </p:pic>
      <p:pic>
        <p:nvPicPr>
          <p:cNvPr id="264" name="Line Line" descr="Line Line"/>
          <p:cNvPicPr>
            <a:picLocks noChangeAspect="0"/>
          </p:cNvPicPr>
          <p:nvPr/>
        </p:nvPicPr>
        <p:blipFill>
          <a:blip r:embed="rId20">
            <a:extLst/>
          </a:blip>
          <a:stretch>
            <a:fillRect/>
          </a:stretch>
        </p:blipFill>
        <p:spPr>
          <a:xfrm rot="19744578">
            <a:off x="8100808" y="3644444"/>
            <a:ext cx="1578673" cy="332934"/>
          </a:xfrm>
          <a:prstGeom prst="rect">
            <a:avLst/>
          </a:prstGeom>
        </p:spPr>
      </p:pic>
      <p:sp>
        <p:nvSpPr>
          <p:cNvPr id="266" name="6- Developing PJOMP"/>
          <p:cNvSpPr/>
          <p:nvPr/>
        </p:nvSpPr>
        <p:spPr>
          <a:xfrm>
            <a:off x="1521271" y="3798245"/>
            <a:ext cx="6928645" cy="8727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09" y="0"/>
                </a:moveTo>
                <a:cubicBezTo>
                  <a:pt x="139" y="0"/>
                  <a:pt x="0" y="1101"/>
                  <a:pt x="0" y="2456"/>
                </a:cubicBezTo>
                <a:lnTo>
                  <a:pt x="0" y="8261"/>
                </a:lnTo>
                <a:cubicBezTo>
                  <a:pt x="0" y="9616"/>
                  <a:pt x="139" y="10717"/>
                  <a:pt x="309" y="10717"/>
                </a:cubicBezTo>
                <a:lnTo>
                  <a:pt x="18344" y="10717"/>
                </a:lnTo>
                <a:lnTo>
                  <a:pt x="18511" y="21600"/>
                </a:lnTo>
                <a:lnTo>
                  <a:pt x="18676" y="10717"/>
                </a:lnTo>
                <a:lnTo>
                  <a:pt x="21291" y="10717"/>
                </a:lnTo>
                <a:cubicBezTo>
                  <a:pt x="21461" y="10717"/>
                  <a:pt x="21600" y="9616"/>
                  <a:pt x="21600" y="8261"/>
                </a:cubicBezTo>
                <a:lnTo>
                  <a:pt x="21600" y="2456"/>
                </a:lnTo>
                <a:cubicBezTo>
                  <a:pt x="21600" y="1101"/>
                  <a:pt x="21461" y="0"/>
                  <a:pt x="21291" y="0"/>
                </a:cubicBezTo>
                <a:lnTo>
                  <a:pt x="309" y="0"/>
                </a:lnTo>
                <a:close/>
              </a:path>
            </a:pathLst>
          </a:cu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lvl1pPr algn="ctr">
              <a:defRPr b="1" i="1">
                <a:solidFill>
                  <a:srgbClr val="941100"/>
                </a:solidFill>
                <a:latin typeface="Bookman Old Style"/>
                <a:ea typeface="Bookman Old Style"/>
                <a:cs typeface="Bookman Old Style"/>
                <a:sym typeface="Bookman Old Style"/>
              </a:defRPr>
            </a:lvl1pPr>
          </a:lstStyle>
          <a:p>
            <a:pPr/>
            <a:r>
              <a:t>6- Developing PJOMP</a:t>
            </a:r>
          </a:p>
        </p:txBody>
      </p:sp>
      <p:sp>
        <p:nvSpPr>
          <p:cNvPr id="267" name="Final"/>
          <p:cNvSpPr/>
          <p:nvPr/>
        </p:nvSpPr>
        <p:spPr>
          <a:xfrm>
            <a:off x="8149297" y="4886407"/>
            <a:ext cx="914966" cy="9149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cubicBezTo>
                  <a:pt x="4836" y="0"/>
                  <a:pt x="0" y="4836"/>
                  <a:pt x="0" y="10800"/>
                </a:cubicBezTo>
                <a:cubicBezTo>
                  <a:pt x="0" y="16764"/>
                  <a:pt x="4836" y="21600"/>
                  <a:pt x="10800" y="21600"/>
                </a:cubicBezTo>
                <a:cubicBezTo>
                  <a:pt x="16764" y="21600"/>
                  <a:pt x="21600" y="16764"/>
                  <a:pt x="21600" y="10800"/>
                </a:cubicBezTo>
                <a:cubicBezTo>
                  <a:pt x="21600" y="4836"/>
                  <a:pt x="16764" y="0"/>
                  <a:pt x="10800" y="0"/>
                </a:cubicBezTo>
                <a:close/>
                <a:moveTo>
                  <a:pt x="10800" y="2377"/>
                </a:moveTo>
                <a:lnTo>
                  <a:pt x="12757" y="8229"/>
                </a:lnTo>
                <a:lnTo>
                  <a:pt x="18845" y="8229"/>
                </a:lnTo>
                <a:lnTo>
                  <a:pt x="13939" y="11923"/>
                </a:lnTo>
                <a:lnTo>
                  <a:pt x="15873" y="17710"/>
                </a:lnTo>
                <a:lnTo>
                  <a:pt x="10800" y="14219"/>
                </a:lnTo>
                <a:lnTo>
                  <a:pt x="5727" y="17710"/>
                </a:lnTo>
                <a:lnTo>
                  <a:pt x="7661" y="11923"/>
                </a:lnTo>
                <a:lnTo>
                  <a:pt x="2755" y="8229"/>
                </a:lnTo>
                <a:lnTo>
                  <a:pt x="8845" y="8229"/>
                </a:lnTo>
                <a:lnTo>
                  <a:pt x="10800" y="2377"/>
                </a:lnTo>
                <a:close/>
              </a:path>
            </a:pathLst>
          </a:custGeom>
          <a:solidFill>
            <a:srgbClr val="FFFFFF"/>
          </a:solidFill>
          <a:ln w="12700">
            <a:solidFill>
              <a:schemeClr val="accent1"/>
            </a:solidFill>
            <a:miter/>
          </a:ln>
        </p:spPr>
        <p:txBody>
          <a:bodyPr lIns="45719" rIns="45719" anchor="ctr"/>
          <a:lstStyle/>
          <a:p>
            <a:pPr/>
          </a:p>
        </p:txBody>
      </p:sp>
      <p:sp>
        <p:nvSpPr>
          <p:cNvPr id="268" name="4-PCI"/>
          <p:cNvSpPr txBox="1"/>
          <p:nvPr/>
        </p:nvSpPr>
        <p:spPr>
          <a:xfrm>
            <a:off x="8239015" y="5101180"/>
            <a:ext cx="682791" cy="3454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i="1" sz="1700">
                <a:latin typeface="Bookman Old Style"/>
                <a:ea typeface="Bookman Old Style"/>
                <a:cs typeface="Bookman Old Style"/>
                <a:sym typeface="Bookman Old Style"/>
              </a:defRPr>
            </a:lvl1pPr>
          </a:lstStyle>
          <a:p>
            <a:pPr/>
            <a:r>
              <a:t>4-PCI</a:t>
            </a:r>
          </a:p>
        </p:txBody>
      </p:sp>
      <p:pic>
        <p:nvPicPr>
          <p:cNvPr id="269" name="1-validated  BPP 1-validated  BPP" descr="1-validated  BPP 1-validated  BPP"/>
          <p:cNvPicPr>
            <a:picLocks noChangeAspect="0"/>
          </p:cNvPicPr>
          <p:nvPr/>
        </p:nvPicPr>
        <p:blipFill>
          <a:blip r:embed="rId21">
            <a:extLst/>
          </a:blip>
          <a:stretch>
            <a:fillRect/>
          </a:stretch>
        </p:blipFill>
        <p:spPr>
          <a:xfrm>
            <a:off x="4558006" y="1332393"/>
            <a:ext cx="2111281" cy="633017"/>
          </a:xfrm>
          <a:prstGeom prst="rect">
            <a:avLst/>
          </a:prstGeom>
          <a:effectLst>
            <a:outerShdw sx="100000" sy="100000" kx="0" ky="0" algn="b" rotWithShape="0" blurRad="190500" dist="12700" dir="5400000">
              <a:srgbClr val="000000"/>
            </a:outerShdw>
          </a:effectLst>
        </p:spPr>
      </p:pic>
      <p:pic>
        <p:nvPicPr>
          <p:cNvPr id="270" name="Line Line" descr="Line Line"/>
          <p:cNvPicPr>
            <a:picLocks noChangeAspect="0"/>
          </p:cNvPicPr>
          <p:nvPr/>
        </p:nvPicPr>
        <p:blipFill>
          <a:blip r:embed="rId22">
            <a:extLst/>
          </a:blip>
          <a:stretch>
            <a:fillRect/>
          </a:stretch>
        </p:blipFill>
        <p:spPr>
          <a:xfrm rot="8100000">
            <a:off x="7266575" y="2171044"/>
            <a:ext cx="665600" cy="332934"/>
          </a:xfrm>
          <a:prstGeom prst="rect">
            <a:avLst/>
          </a:prstGeom>
        </p:spPr>
      </p:pic>
      <p:pic>
        <p:nvPicPr>
          <p:cNvPr id="272" name="2-preparation 2-preparation " descr="2-preparation 2-preparation "/>
          <p:cNvPicPr>
            <a:picLocks noChangeAspect="0"/>
          </p:cNvPicPr>
          <p:nvPr/>
        </p:nvPicPr>
        <p:blipFill>
          <a:blip r:embed="rId23">
            <a:extLst/>
          </a:blip>
          <a:stretch>
            <a:fillRect/>
          </a:stretch>
        </p:blipFill>
        <p:spPr>
          <a:xfrm>
            <a:off x="2476687" y="1301059"/>
            <a:ext cx="2111281" cy="633017"/>
          </a:xfrm>
          <a:prstGeom prst="rect">
            <a:avLst/>
          </a:prstGeom>
          <a:effectLst>
            <a:outerShdw sx="100000" sy="100000" kx="0" ky="0" algn="b" rotWithShape="0" blurRad="190500" dist="12700" dir="5400000">
              <a:srgbClr val="000000"/>
            </a:outerShdw>
          </a:effectLst>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5" name="What is the  Holistic Project  Operations  Management System…"/>
          <p:cNvSpPr txBox="1"/>
          <p:nvPr>
            <p:ph type="title" idx="4294967295"/>
          </p:nvPr>
        </p:nvSpPr>
        <p:spPr>
          <a:xfrm>
            <a:off x="1863001" y="1241971"/>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nchor="ctr"/>
          <a:lstStyle/>
          <a:p>
            <a:pPr defTabSz="484631">
              <a:defRPr b="1" sz="2332">
                <a:solidFill>
                  <a:schemeClr val="accent5">
                    <a:satOff val="-3547"/>
                    <a:lumOff val="-10352"/>
                  </a:schemeClr>
                </a:solidFill>
                <a:latin typeface="Carlito"/>
                <a:ea typeface="Carlito"/>
                <a:cs typeface="Carlito"/>
                <a:sym typeface="Carlito"/>
              </a:defRPr>
            </a:pPr>
            <a:r>
              <a:t>What is the  Holistic Project  Operations  Management System </a:t>
            </a:r>
          </a:p>
          <a:p>
            <a:pPr defTabSz="484631">
              <a:defRPr b="1" sz="2332">
                <a:solidFill>
                  <a:schemeClr val="accent5">
                    <a:satOff val="-3547"/>
                    <a:lumOff val="-10352"/>
                  </a:schemeClr>
                </a:solidFill>
                <a:latin typeface="Carlito"/>
                <a:ea typeface="Carlito"/>
                <a:cs typeface="Carlito"/>
                <a:sym typeface="Carlito"/>
              </a:defRPr>
            </a:pPr>
            <a:r>
              <a:t>HPJOMS</a:t>
            </a:r>
          </a:p>
        </p:txBody>
      </p:sp>
      <p:sp>
        <p:nvSpPr>
          <p:cNvPr id="276" name="It is a holistic, systematic process of identifying, designing, planning, directing, and controlling the human and other project operational capacity requirements of the project-fit technicality (PJFT) and the execution, monitoring, and controlling of it"/>
          <p:cNvSpPr txBox="1"/>
          <p:nvPr>
            <p:ph type="body" sz="half" idx="4294967295"/>
          </p:nvPr>
        </p:nvSpPr>
        <p:spPr>
          <a:xfrm>
            <a:off x="1863001" y="253065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p>
            <a:pPr algn="just" defTabSz="886968">
              <a:spcBef>
                <a:spcPts val="900"/>
              </a:spcBef>
              <a:buFont typeface="Arial"/>
              <a:defRPr sz="2716">
                <a:latin typeface="Bodoni SvtyTwo OS ITC TT-Book"/>
                <a:ea typeface="Bodoni SvtyTwo OS ITC TT-Book"/>
                <a:cs typeface="Bodoni SvtyTwo OS ITC TT-Book"/>
                <a:sym typeface="Bodoni SvtyTwo OS ITC TT-Book"/>
              </a:defRPr>
            </a:pPr>
            <a:r>
              <a:t>It is a holistic, systematic process of identifying, designing, planning, directing, and controlling the human and other project operational capacity </a:t>
            </a:r>
            <a:r>
              <a:rPr>
                <a:latin typeface="Bodoni SvtyTwo OS ITC TT-Bold"/>
                <a:ea typeface="Bodoni SvtyTwo OS ITC TT-Bold"/>
                <a:cs typeface="Bodoni SvtyTwo OS ITC TT-Bold"/>
                <a:sym typeface="Bodoni SvtyTwo OS ITC TT-Bold"/>
              </a:rPr>
              <a:t>requirements</a:t>
            </a:r>
            <a:r>
              <a:t> of the project-fit technicality (PJFT) and the execution, monitoring, and controlling of its </a:t>
            </a:r>
            <a:r>
              <a:rPr>
                <a:latin typeface="Bodoni SvtyTwo OS ITC TT-Bold"/>
                <a:ea typeface="Bodoni SvtyTwo OS ITC TT-Bold"/>
                <a:cs typeface="Bodoni SvtyTwo OS ITC TT-Bold"/>
                <a:sym typeface="Bodoni SvtyTwo OS ITC TT-Bold"/>
              </a:rPr>
              <a:t>operational activities t</a:t>
            </a:r>
            <a:r>
              <a:t>hroughout its PCI procedures with the DFT during PLC to effectively meet stakeholder expectations and the BPP objective of delivering positive value (PVA) to sustain business success.</a:t>
            </a:r>
          </a:p>
        </p:txBody>
      </p:sp>
      <p:sp>
        <p:nvSpPr>
          <p:cNvPr id="277" name="Text"/>
          <p:cNvSpPr txBox="1"/>
          <p:nvPr/>
        </p:nvSpPr>
        <p:spPr>
          <a:xfrm>
            <a:off x="11556398" y="6309458"/>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2700">
                <a:solidFill>
                  <a:srgbClr val="941100"/>
                </a:solidFill>
              </a:defRPr>
            </a:lvl1p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0" name="Some of the benefits of the HPJOMS"/>
          <p:cNvSpPr txBox="1"/>
          <p:nvPr>
            <p:ph type="title"/>
          </p:nvPr>
        </p:nvSpPr>
        <p:spPr>
          <a:xfrm>
            <a:off x="2747146" y="744201"/>
            <a:ext cx="9144001" cy="846786"/>
          </a:xfrm>
          <a:prstGeom prst="rect">
            <a:avLst/>
          </a:prstGeom>
        </p:spPr>
        <p:txBody>
          <a:bodyPr/>
          <a:lstStyle/>
          <a:p>
            <a:pPr/>
            <a:r>
              <a:t>Some of the benefits of the HPJOMS </a:t>
            </a:r>
          </a:p>
        </p:txBody>
      </p:sp>
      <p:sp>
        <p:nvSpPr>
          <p:cNvPr id="281" name="‘Deliver as promised’ by realistic expectation-setting through up-front…"/>
          <p:cNvSpPr txBox="1"/>
          <p:nvPr>
            <p:ph type="body" idx="1"/>
          </p:nvPr>
        </p:nvSpPr>
        <p:spPr>
          <a:xfrm>
            <a:off x="558838" y="1741896"/>
            <a:ext cx="11377526" cy="4528501"/>
          </a:xfrm>
          <a:prstGeom prst="rect">
            <a:avLst/>
          </a:prstGeom>
        </p:spPr>
        <p:txBody>
          <a:bodyPr/>
          <a:lstStyle/>
          <a:p>
            <a:pPr marL="137160" indent="-137160" defTabSz="548640">
              <a:spcBef>
                <a:spcPts val="600"/>
              </a:spcBef>
              <a:buSzPct val="100000"/>
              <a:buAutoNum type="arabicPeriod" startAt="1"/>
              <a:defRPr sz="1920"/>
            </a:pPr>
            <a:r>
              <a:t>‘Deliver as promised’ by realistic expectation-setting through up-front </a:t>
            </a:r>
          </a:p>
          <a:p>
            <a:pPr marL="137160" indent="-137160" defTabSz="548640">
              <a:spcBef>
                <a:spcPts val="600"/>
              </a:spcBef>
              <a:buSzPct val="100000"/>
              <a:buAutoNum type="arabicPeriod" startAt="1"/>
              <a:defRPr sz="1920"/>
            </a:pPr>
            <a:r>
              <a:t> Holistically project definition, planning, and estimation; </a:t>
            </a:r>
          </a:p>
          <a:p>
            <a:pPr marL="137160" indent="-137160" defTabSz="548640">
              <a:spcBef>
                <a:spcPts val="600"/>
              </a:spcBef>
              <a:buSzPct val="100000"/>
              <a:buAutoNum type="arabicPeriod" startAt="1"/>
              <a:defRPr sz="1920"/>
            </a:pPr>
            <a:r>
              <a:t>Faster delivery through the reuse of common and known project </a:t>
            </a:r>
          </a:p>
          <a:p>
            <a:pPr marL="137160" indent="-137160" defTabSz="548640">
              <a:spcBef>
                <a:spcPts val="600"/>
              </a:spcBef>
              <a:buSzPct val="100000"/>
              <a:buAutoNum type="arabicPeriod" startAt="1"/>
              <a:defRPr sz="1920"/>
            </a:pPr>
            <a:r>
              <a:t> Applying HPMQS management processes; </a:t>
            </a:r>
          </a:p>
          <a:p>
            <a:pPr marL="137160" indent="-137160" defTabSz="548640">
              <a:spcBef>
                <a:spcPts val="600"/>
              </a:spcBef>
              <a:buSzPct val="100000"/>
              <a:buAutoNum type="arabicPeriod" startAt="1"/>
              <a:defRPr sz="1920"/>
            </a:pPr>
            <a:r>
              <a:t>Less ‘surprises’ during project execution, utilizing proactive project </a:t>
            </a:r>
          </a:p>
          <a:p>
            <a:pPr marL="137160" indent="-137160" defTabSz="548640">
              <a:spcBef>
                <a:spcPts val="600"/>
              </a:spcBef>
              <a:buSzPct val="100000"/>
              <a:buAutoNum type="arabicPeriod" startAt="1"/>
              <a:defRPr sz="1920"/>
            </a:pPr>
            <a:r>
              <a:t>management processes; </a:t>
            </a:r>
          </a:p>
          <a:p>
            <a:pPr marL="137160" indent="-137160" defTabSz="548640">
              <a:spcBef>
                <a:spcPts val="600"/>
              </a:spcBef>
              <a:buSzPct val="100000"/>
              <a:buAutoNum type="arabicPeriod" startAt="1"/>
              <a:defRPr sz="1920"/>
            </a:pPr>
            <a:r>
              <a:t>Improved customer satisfaction and less rework by delivering the right product or service, right, the first time. </a:t>
            </a:r>
          </a:p>
          <a:p>
            <a:pPr marL="137160" indent="-137160" defTabSz="548640">
              <a:spcBef>
                <a:spcPts val="600"/>
              </a:spcBef>
              <a:buSzPct val="100000"/>
              <a:buAutoNum type="arabicPeriod" startAt="1"/>
              <a:defRPr sz="1920"/>
            </a:pPr>
            <a:r>
              <a:t>The value can be quantified in a number of areas including:</a:t>
            </a:r>
          </a:p>
          <a:p>
            <a:pPr lvl="3" marL="960120" indent="-137160" defTabSz="548640">
              <a:spcBef>
                <a:spcPts val="600"/>
              </a:spcBef>
              <a:buSzPct val="100000"/>
              <a:buChar char="•"/>
              <a:defRPr sz="1920"/>
            </a:pPr>
            <a:r>
              <a:t> Improved performance of the overall project fulfillment and delivery process </a:t>
            </a:r>
          </a:p>
          <a:p>
            <a:pPr lvl="3" marL="960120" indent="-137160" defTabSz="548640">
              <a:spcBef>
                <a:spcPts val="600"/>
              </a:spcBef>
              <a:buSzPct val="100000"/>
              <a:buChar char="•"/>
              <a:defRPr sz="1920"/>
            </a:pPr>
            <a:r>
              <a:t>Improved estimating for future projects</a:t>
            </a:r>
          </a:p>
          <a:p>
            <a:pPr lvl="3" marL="960120" indent="-137160" defTabSz="548640">
              <a:spcBef>
                <a:spcPts val="600"/>
              </a:spcBef>
              <a:buSzPct val="100000"/>
              <a:buChar char="•"/>
              <a:defRPr sz="1920"/>
            </a:pPr>
            <a:r>
              <a:t> Validation of duration, cost, effort and quality objectives for the project</a:t>
            </a:r>
          </a:p>
          <a:p>
            <a:pPr lvl="3" marL="960120" indent="-137160" defTabSz="548640">
              <a:spcBef>
                <a:spcPts val="600"/>
              </a:spcBef>
              <a:buSzPct val="100000"/>
              <a:buChar char="•"/>
              <a:defRPr sz="1920"/>
            </a:pPr>
            <a:r>
              <a:t>Identification and communication of best practices</a:t>
            </a:r>
          </a:p>
          <a:p>
            <a:pPr lvl="3" marL="960120" indent="-137160" defTabSz="548640">
              <a:spcBef>
                <a:spcPts val="600"/>
              </a:spcBef>
              <a:buSzPct val="100000"/>
              <a:buChar char="•"/>
              <a:defRPr sz="1920"/>
            </a:pPr>
            <a:r>
              <a:t>Improved client satisfaction </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4" name="The HPJOMS  success factors"/>
          <p:cNvSpPr txBox="1"/>
          <p:nvPr>
            <p:ph type="title"/>
          </p:nvPr>
        </p:nvSpPr>
        <p:spPr>
          <a:prstGeom prst="rect">
            <a:avLst/>
          </a:prstGeom>
          <a:solidFill>
            <a:srgbClr val="FFFB00"/>
          </a:solidFill>
          <a:effectLst>
            <a:outerShdw sx="100000" sy="100000" kx="0" ky="0" algn="b" rotWithShape="0" blurRad="190500" dist="101600" dir="5400000">
              <a:srgbClr val="941751"/>
            </a:outerShdw>
          </a:effectLst>
        </p:spPr>
        <p:txBody>
          <a:bodyPr/>
          <a:lstStyle>
            <a:lvl1pPr>
              <a:lnSpc>
                <a:spcPct val="90000"/>
              </a:lnSpc>
              <a:defRPr b="1" i="1" sz="4400">
                <a:solidFill>
                  <a:srgbClr val="941100"/>
                </a:solidFill>
                <a:latin typeface="Bookman Old Style"/>
                <a:ea typeface="Bookman Old Style"/>
                <a:cs typeface="Bookman Old Style"/>
                <a:sym typeface="Bookman Old Style"/>
              </a:defRPr>
            </a:lvl1pPr>
          </a:lstStyle>
          <a:p>
            <a:pPr/>
            <a:r>
              <a:t> The HPJOMS  success factors    </a:t>
            </a:r>
          </a:p>
        </p:txBody>
      </p:sp>
      <p:sp>
        <p:nvSpPr>
          <p:cNvPr id="285" name="1- Designing an efficient PJFT…"/>
          <p:cNvSpPr txBox="1"/>
          <p:nvPr>
            <p:ph type="body" sz="half" idx="1"/>
          </p:nvPr>
        </p:nvSpPr>
        <p:spPr>
          <a:prstGeom prst="rect">
            <a:avLst/>
          </a:prstGeom>
        </p:spPr>
        <p:txBody>
          <a:bodyPr/>
          <a:lstStyle/>
          <a:p>
            <a:pPr/>
            <a:r>
              <a:t>1- Designing an efficient PJFT </a:t>
            </a:r>
          </a:p>
          <a:p>
            <a:pPr/>
            <a:r>
              <a:t>2-Monitoring ,assessing and controlling a superior PCI</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7" name=".The definition of the PJFT…"/>
          <p:cNvSpPr txBox="1"/>
          <p:nvPr>
            <p:ph type="body" sz="quarter" idx="1"/>
          </p:nvPr>
        </p:nvSpPr>
        <p:spPr>
          <a:prstGeom prst="rect">
            <a:avLst/>
          </a:prstGeom>
        </p:spPr>
        <p:txBody>
          <a:bodyPr/>
          <a:lstStyle/>
          <a:p>
            <a:pPr/>
            <a:r>
              <a:t>.The definition of the PJFT </a:t>
            </a:r>
          </a:p>
          <a:p>
            <a:pPr/>
            <a:r>
              <a:t>.The PJFT process</a:t>
            </a:r>
          </a:p>
          <a:p>
            <a:pPr/>
            <a:r>
              <a:t>.The difference between the PJT and the PJFT </a:t>
            </a:r>
          </a:p>
        </p:txBody>
      </p:sp>
      <p:sp>
        <p:nvSpPr>
          <p:cNvPr id="288" name="The PJFT"/>
          <p:cNvSpPr txBox="1"/>
          <p:nvPr>
            <p:ph type="title"/>
          </p:nvPr>
        </p:nvSpPr>
        <p:spPr>
          <a:prstGeom prst="rect">
            <a:avLst/>
          </a:prstGeom>
        </p:spPr>
        <p:txBody>
          <a:bodyPr/>
          <a:lstStyle/>
          <a:p>
            <a:pPr/>
            <a:r>
              <a:t>The PJFT </a:t>
            </a:r>
          </a:p>
        </p:txBody>
      </p:sp>
      <p:sp>
        <p:nvSpPr>
          <p:cNvPr id="2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It is the governance holistic process, procedures, and methods of how far the project performance and progress operations are fitting the PFS requirements and the selective project requirements and ensuring alignment with project objectives by delivering"/>
          <p:cNvSpPr txBox="1"/>
          <p:nvPr>
            <p:ph type="body" sz="half" idx="1"/>
          </p:nvPr>
        </p:nvSpPr>
        <p:spPr>
          <a:prstGeom prst="rect">
            <a:avLst/>
          </a:prstGeom>
        </p:spPr>
        <p:txBody>
          <a:bodyPr/>
          <a:lstStyle/>
          <a:p>
            <a:pPr/>
            <a:r>
              <a:t>It is the governance holistic process, procedures, and methods of how far the project performance and progress operations are fitting the PFS requirements and the selective project requirements and ensuring alignment with project objectives by delivering the most valuable project value to the business pain points (BPP).</a:t>
            </a:r>
          </a:p>
        </p:txBody>
      </p:sp>
      <p:sp>
        <p:nvSpPr>
          <p:cNvPr id="29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3" name="PJFT…"/>
          <p:cNvSpPr txBox="1"/>
          <p:nvPr>
            <p:ph type="title"/>
          </p:nvPr>
        </p:nvSpPr>
        <p:spPr>
          <a:prstGeom prst="rect">
            <a:avLst/>
          </a:prstGeom>
        </p:spPr>
        <p:txBody>
          <a:bodyPr/>
          <a:lstStyle/>
          <a:p>
            <a:pPr defTabSz="411479">
              <a:defRPr sz="2700"/>
            </a:pPr>
            <a:r>
              <a:t>PJFT </a:t>
            </a:r>
          </a:p>
          <a:p>
            <a:pPr defTabSz="411479">
              <a:defRPr sz="2700"/>
            </a:pPr>
            <a:r>
              <a:t> (product of the HPJOMS)</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95" name="The difference between the PJT &amp;PJFT"/>
          <p:cNvGraphicFramePr/>
          <p:nvPr/>
        </p:nvGraphicFramePr>
        <p:xfrm>
          <a:off x="529425" y="1522355"/>
          <a:ext cx="10684962" cy="3964137"/>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931925"/>
                <a:gridCol w="4008051"/>
                <a:gridCol w="5193172"/>
              </a:tblGrid>
              <a:tr h="292100">
                <a:tc gridSpan="3">
                  <a:txBody>
                    <a:bodyPr/>
                    <a:lstStyle/>
                    <a:p>
                      <a:pPr algn="ctr">
                        <a:defRPr b="0" sz="1800">
                          <a:solidFill>
                            <a:srgbClr val="000000"/>
                          </a:solidFill>
                        </a:defRPr>
                      </a:pPr>
                      <a:r>
                        <a:rPr sz="1900">
                          <a:solidFill>
                            <a:schemeClr val="accent2">
                              <a:satOff val="-18194"/>
                              <a:lumOff val="-11215"/>
                            </a:schemeClr>
                          </a:solidFill>
                          <a:latin typeface="Bodoni SvtyTwo ITC TT-Book"/>
                          <a:ea typeface="Bodoni SvtyTwo ITC TT-Book"/>
                          <a:cs typeface="Bodoni SvtyTwo ITC TT-Book"/>
                          <a:sym typeface="Bodoni SvtyTwo ITC TT-Book"/>
                        </a:rPr>
                        <a:t>The difference between the PJT &amp;PJFT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000000">
                        <a:alpha val="0"/>
                      </a:srgbClr>
                    </a:solidFill>
                  </a:tcPr>
                </a:tc>
                <a:tc hMerge="1">
                  <a:tcPr/>
                </a:tc>
                <a:tc hMerge="1">
                  <a:tcPr/>
                </a:tc>
              </a:tr>
              <a:tr h="254000">
                <a:tc>
                  <a:txBody>
                    <a:bodyPr/>
                    <a:lstStyle/>
                    <a:p>
                      <a:pPr algn="ctr">
                        <a:defRPr sz="2400">
                          <a:solidFill>
                            <a:srgbClr val="FFFB00"/>
                          </a:solidFill>
                          <a:latin typeface="Bodoni SvtyTwo ITC TT-Book"/>
                          <a:ea typeface="Bodoni SvtyTwo ITC TT-Book"/>
                          <a:cs typeface="Bodoni SvtyTwo ITC TT-Book"/>
                          <a:sym typeface="Bodoni SvtyTwo ITC TT-Book"/>
                        </a:defRPr>
                      </a:pP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c>
                  <a:txBody>
                    <a:bodyPr/>
                    <a:lstStyle/>
                    <a:p>
                      <a:pPr algn="ctr">
                        <a:defRPr sz="1800"/>
                      </a:pPr>
                      <a:r>
                        <a:rPr sz="2200">
                          <a:solidFill>
                            <a:srgbClr val="FFFB00"/>
                          </a:solidFill>
                          <a:latin typeface="Bodoni SvtyTwo ITC TT-Bold"/>
                          <a:ea typeface="Bodoni SvtyTwo ITC TT-Bold"/>
                          <a:cs typeface="Bodoni SvtyTwo ITC TT-Bold"/>
                          <a:sym typeface="Bodoni SvtyTwo ITC TT-Bold"/>
                        </a:rPr>
                        <a:t> Traditional Project technicality (PJT)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c>
                  <a:txBody>
                    <a:bodyPr/>
                    <a:lstStyle/>
                    <a:p>
                      <a:pPr algn="ctr">
                        <a:defRPr sz="1800"/>
                      </a:pPr>
                      <a:r>
                        <a:rPr sz="2200">
                          <a:solidFill>
                            <a:srgbClr val="FFFB00"/>
                          </a:solidFill>
                          <a:latin typeface="Bodoni SvtyTwo ITC TT-Bold"/>
                          <a:ea typeface="Bodoni SvtyTwo ITC TT-Bold"/>
                          <a:cs typeface="Bodoni SvtyTwo ITC TT-Bold"/>
                          <a:sym typeface="Bodoni SvtyTwo ITC TT-Bold"/>
                        </a:rPr>
                        <a:t>Project-fit technicality (PJFT)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r>
              <a:tr h="698500">
                <a:tc>
                  <a:txBody>
                    <a:bodyPr/>
                    <a:lstStyle/>
                    <a:p>
                      <a:pPr algn="ctr" defTabSz="457200">
                        <a:spcBef>
                          <a:spcPts val="1200"/>
                        </a:spcBef>
                        <a:defRPr sz="1800"/>
                      </a:pPr>
                      <a:r>
                        <a:rPr sz="2400">
                          <a:solidFill>
                            <a:srgbClr val="252525"/>
                          </a:solidFill>
                          <a:latin typeface="Times Roman"/>
                          <a:ea typeface="Times Roman"/>
                          <a:cs typeface="Times Roman"/>
                          <a:sym typeface="Times Roman"/>
                        </a:rPr>
                        <a:t>1-The relationship between each other</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Stand alone 
(in the box)</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integrated with the HPMQS cycle and integrated with the pLC
(Outbox )</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r>
              <a:tr h="698500">
                <a:tc>
                  <a:txBody>
                    <a:bodyPr/>
                    <a:lstStyle/>
                    <a:p>
                      <a:pPr algn="ctr" defTabSz="457200">
                        <a:spcBef>
                          <a:spcPts val="1200"/>
                        </a:spcBef>
                        <a:defRPr sz="1800"/>
                      </a:pPr>
                      <a:r>
                        <a:rPr sz="2400">
                          <a:solidFill>
                            <a:srgbClr val="252525"/>
                          </a:solidFill>
                          <a:latin typeface="Times Roman"/>
                          <a:ea typeface="Times Roman"/>
                          <a:cs typeface="Times Roman"/>
                          <a:sym typeface="Times Roman"/>
                        </a:rPr>
                        <a:t>2-Its project management plan</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Managed by only the compilation criteria stated on the project charter in addition to the project execution plan</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Managed by the PJOMP that integrated with the PLC and project plans</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r>
              <a:tr h="698500">
                <a:tc>
                  <a:txBody>
                    <a:bodyPr/>
                    <a:lstStyle/>
                    <a:p>
                      <a:pPr algn="ctr" defTabSz="457200">
                        <a:spcBef>
                          <a:spcPts val="1200"/>
                        </a:spcBef>
                        <a:defRPr sz="1800"/>
                      </a:pPr>
                      <a:r>
                        <a:rPr sz="2400">
                          <a:solidFill>
                            <a:srgbClr val="252525"/>
                          </a:solidFill>
                          <a:latin typeface="Times Roman"/>
                          <a:ea typeface="Times Roman"/>
                          <a:cs typeface="Times Roman"/>
                          <a:sym typeface="Times Roman"/>
                        </a:rPr>
                        <a:t>3-Its role with HPMQS</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Very limited</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2200">
                          <a:solidFill>
                            <a:srgbClr val="252525"/>
                          </a:solidFill>
                          <a:latin typeface="Times Roman"/>
                          <a:ea typeface="Times Roman"/>
                          <a:cs typeface="Times Roman"/>
                          <a:sym typeface="Times Roman"/>
                        </a:rPr>
                        <a:t>Fully integrated with HPMQS</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r>
            </a:tbl>
          </a:graphicData>
        </a:graphic>
      </p:graphicFrame>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97" name="The difference between the PJT &amp;PJFT"/>
          <p:cNvGraphicFramePr/>
          <p:nvPr/>
        </p:nvGraphicFramePr>
        <p:xfrm>
          <a:off x="529425" y="829033"/>
          <a:ext cx="10684962" cy="3964137"/>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931925"/>
                <a:gridCol w="3295529"/>
                <a:gridCol w="5905694"/>
              </a:tblGrid>
              <a:tr h="292100">
                <a:tc gridSpan="3">
                  <a:txBody>
                    <a:bodyPr/>
                    <a:lstStyle/>
                    <a:p>
                      <a:pPr algn="ctr">
                        <a:defRPr b="0" sz="1800">
                          <a:solidFill>
                            <a:srgbClr val="000000"/>
                          </a:solidFill>
                        </a:defRPr>
                      </a:pPr>
                      <a:r>
                        <a:rPr sz="1900">
                          <a:solidFill>
                            <a:schemeClr val="accent2">
                              <a:satOff val="-18194"/>
                              <a:lumOff val="-11215"/>
                            </a:schemeClr>
                          </a:solidFill>
                          <a:latin typeface="Bodoni SvtyTwo ITC TT-Book"/>
                          <a:ea typeface="Bodoni SvtyTwo ITC TT-Book"/>
                          <a:cs typeface="Bodoni SvtyTwo ITC TT-Book"/>
                          <a:sym typeface="Bodoni SvtyTwo ITC TT-Book"/>
                        </a:rPr>
                        <a:t>The difference between the PJT &amp;PJFT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000000">
                        <a:alpha val="0"/>
                      </a:srgbClr>
                    </a:solidFill>
                  </a:tcPr>
                </a:tc>
                <a:tc hMerge="1">
                  <a:tcPr/>
                </a:tc>
                <a:tc hMerge="1">
                  <a:tcPr/>
                </a:tc>
              </a:tr>
              <a:tr h="254000">
                <a:tc>
                  <a:txBody>
                    <a:bodyPr/>
                    <a:lstStyle/>
                    <a:p>
                      <a:pPr algn="ctr">
                        <a:defRPr sz="1900">
                          <a:solidFill>
                            <a:srgbClr val="FFFB00"/>
                          </a:solidFill>
                          <a:latin typeface="Bodoni SvtyTwo ITC TT-Book"/>
                          <a:ea typeface="Bodoni SvtyTwo ITC TT-Book"/>
                          <a:cs typeface="Bodoni SvtyTwo ITC TT-Book"/>
                          <a:sym typeface="Bodoni SvtyTwo ITC TT-Book"/>
                        </a:defRPr>
                      </a:pP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c>
                  <a:txBody>
                    <a:bodyPr/>
                    <a:lstStyle/>
                    <a:p>
                      <a:pPr algn="ctr">
                        <a:defRPr sz="1800"/>
                      </a:pPr>
                      <a:r>
                        <a:rPr sz="1900">
                          <a:solidFill>
                            <a:srgbClr val="FFFB00"/>
                          </a:solidFill>
                          <a:latin typeface="Bodoni SvtyTwo ITC TT-Bold"/>
                          <a:ea typeface="Bodoni SvtyTwo ITC TT-Bold"/>
                          <a:cs typeface="Bodoni SvtyTwo ITC TT-Bold"/>
                          <a:sym typeface="Bodoni SvtyTwo ITC TT-Bold"/>
                        </a:rPr>
                        <a:t> Traditional Project technicality (PJT)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c>
                  <a:txBody>
                    <a:bodyPr/>
                    <a:lstStyle/>
                    <a:p>
                      <a:pPr algn="ctr">
                        <a:defRPr sz="1800"/>
                      </a:pPr>
                      <a:r>
                        <a:rPr sz="1900">
                          <a:solidFill>
                            <a:srgbClr val="FFFB00"/>
                          </a:solidFill>
                          <a:latin typeface="Bodoni SvtyTwo ITC TT-Bold"/>
                          <a:ea typeface="Bodoni SvtyTwo ITC TT-Bold"/>
                          <a:cs typeface="Bodoni SvtyTwo ITC TT-Bold"/>
                          <a:sym typeface="Bodoni SvtyTwo ITC TT-Bold"/>
                        </a:rPr>
                        <a:t>Project-fit technicality (PJFT)</a:t>
                      </a:r>
                    </a:p>
                  </a:txBody>
                  <a:tcPr marL="0" marR="0" marT="0" marB="0" anchor="ctr"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chemeClr val="accent1"/>
                    </a:solidFill>
                  </a:tcPr>
                </a:tc>
              </a:tr>
              <a:tr h="711200">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4-Definition</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It is the governance process and procedures for project team performance of the project tasks in managing the project integration, with the limitation of balancing between the planned scope, planned ime, and planned cost.</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It is the governance process, procedures, and methods of how far the project performance and progress are fitting the product-fit solution requirements and the selective project requirements and alignments with project objectives for delivering the most valuable project value to the business pain points (BPP).</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r>
              <a:tr h="469900">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5-Focusing 100% on</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On the loop between scope, time, cost,cost and quality</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Well-managing the efficiency of the "doing" project performance and the effectiveness of the “making” project progress to keep the project technicality on the right track</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r>
              <a:tr h="241300">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6-Managed by</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Fully managed by project management</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Managed by the HPJOM manager</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D0DEEF"/>
                    </a:solidFill>
                  </a:tcPr>
                </a:tc>
              </a:tr>
              <a:tr h="469900">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7-Impact on project success</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Minimizing the success rate of the project and confirming the dissatisfaction of the clients</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c>
                  <a:txBody>
                    <a:bodyPr/>
                    <a:lstStyle/>
                    <a:p>
                      <a:pPr algn="ctr" defTabSz="457200">
                        <a:spcBef>
                          <a:spcPts val="1200"/>
                        </a:spcBef>
                        <a:defRPr sz="1800"/>
                      </a:pPr>
                      <a:r>
                        <a:rPr sz="1900">
                          <a:solidFill>
                            <a:srgbClr val="252525"/>
                          </a:solidFill>
                          <a:latin typeface="Bodoni SvtyTwo ITC TT-Book"/>
                          <a:ea typeface="Bodoni SvtyTwo ITC TT-Book"/>
                          <a:cs typeface="Bodoni SvtyTwo ITC TT-Book"/>
                          <a:sym typeface="Bodoni SvtyTwo ITC TT-Book"/>
                        </a:rPr>
                        <a:t>Maximizing not only the project success rate but also the effectiveness of the project progress in delivering PVA</a:t>
                      </a:r>
                    </a:p>
                  </a:txBody>
                  <a:tcPr marL="0" marR="0" marT="0" marB="0" anchor="t" anchorCtr="0" horzOverflow="overflow">
                    <a:lnL w="38100">
                      <a:solidFill>
                        <a:srgbClr val="FF0000"/>
                      </a:solidFill>
                      <a:miter lim="400000"/>
                    </a:lnL>
                    <a:lnR w="38100">
                      <a:solidFill>
                        <a:srgbClr val="FF0000"/>
                      </a:solidFill>
                      <a:miter lim="400000"/>
                    </a:lnR>
                    <a:lnT w="38100">
                      <a:solidFill>
                        <a:srgbClr val="FF0000"/>
                      </a:solidFill>
                      <a:miter lim="400000"/>
                    </a:lnT>
                    <a:lnB w="38100">
                      <a:solidFill>
                        <a:srgbClr val="FF0000"/>
                      </a:solidFill>
                      <a:miter lim="400000"/>
                    </a:lnB>
                    <a:solidFill>
                      <a:srgbClr val="E9EFF7"/>
                    </a:solidFill>
                  </a:tcPr>
                </a:tc>
              </a:tr>
            </a:tbl>
          </a:graphicData>
        </a:graphic>
      </p:graphicFrame>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9" name="1- it is defined  at the BPP and…"/>
          <p:cNvSpPr txBox="1"/>
          <p:nvPr>
            <p:ph type="body" sz="half" idx="1"/>
          </p:nvPr>
        </p:nvSpPr>
        <p:spPr>
          <a:prstGeom prst="rect">
            <a:avLst/>
          </a:prstGeom>
        </p:spPr>
        <p:txBody>
          <a:bodyPr/>
          <a:lstStyle/>
          <a:p>
            <a:pPr defTabSz="566927">
              <a:spcBef>
                <a:spcPts val="600"/>
              </a:spcBef>
              <a:defRPr sz="1984"/>
            </a:pPr>
            <a:r>
              <a:t>1- it is defined  at the BPP and </a:t>
            </a:r>
          </a:p>
          <a:p>
            <a:pPr defTabSz="566927">
              <a:spcBef>
                <a:spcPts val="600"/>
              </a:spcBef>
              <a:defRPr sz="1984"/>
            </a:pPr>
            <a:r>
              <a:t>2-its operational required  identified at the prepare action phase  from HPMQS</a:t>
            </a:r>
          </a:p>
          <a:p>
            <a:pPr defTabSz="566927">
              <a:spcBef>
                <a:spcPts val="600"/>
              </a:spcBef>
              <a:defRPr sz="1984"/>
            </a:pPr>
            <a:r>
              <a:t>3-its capabilities requirements  is design ing and developing  at the HPJOMS  first phase which is called (developing HPJOM),That fit to the both the designed PFS and the selective project structure and methodology .</a:t>
            </a:r>
          </a:p>
          <a:p>
            <a:pPr defTabSz="566927">
              <a:spcBef>
                <a:spcPts val="600"/>
              </a:spcBef>
              <a:defRPr sz="1984"/>
            </a:pPr>
            <a:r>
              <a:t>4- developing PJOMP to be intergrated with DFT throughout the PLC ( the efficient ICP )</a:t>
            </a:r>
          </a:p>
          <a:p>
            <a:pPr defTabSz="566927">
              <a:spcBef>
                <a:spcPts val="600"/>
              </a:spcBef>
              <a:defRPr sz="1984"/>
            </a:pPr>
            <a:r>
              <a:t>5-  the first  end after having transforming the readiness deliverable to the readiness deliverable </a:t>
            </a:r>
          </a:p>
          <a:p>
            <a:pPr defTabSz="566927">
              <a:spcBef>
                <a:spcPts val="600"/>
              </a:spcBef>
              <a:defRPr sz="1984"/>
            </a:pPr>
            <a:r>
              <a:t>And the official ending to the HPJOMS after the official 100 % completed deliverable  after the customers sign of the accepted deliverables (PFS) </a:t>
            </a:r>
          </a:p>
        </p:txBody>
      </p:sp>
      <p:sp>
        <p:nvSpPr>
          <p:cNvPr id="30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1" name="PJFT processes for having PVA"/>
          <p:cNvSpPr txBox="1"/>
          <p:nvPr>
            <p:ph type="title"/>
          </p:nvPr>
        </p:nvSpPr>
        <p:spPr>
          <a:prstGeom prst="rect">
            <a:avLst/>
          </a:prstGeom>
        </p:spPr>
        <p:txBody>
          <a:bodyPr/>
          <a:lstStyle>
            <a:lvl1pPr defTabSz="731520">
              <a:defRPr sz="4800"/>
            </a:lvl1pPr>
          </a:lstStyle>
          <a:p>
            <a:pPr/>
            <a:r>
              <a:t>PJFT processes for having PVA </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Its definition…"/>
          <p:cNvSpPr txBox="1"/>
          <p:nvPr>
            <p:ph type="body" sz="quarter" idx="1"/>
          </p:nvPr>
        </p:nvSpPr>
        <p:spPr>
          <a:prstGeom prst="rect">
            <a:avLst/>
          </a:prstGeom>
        </p:spPr>
        <p:txBody>
          <a:bodyPr/>
          <a:lstStyle/>
          <a:p>
            <a:pPr defTabSz="566927">
              <a:spcBef>
                <a:spcPts val="600"/>
              </a:spcBef>
              <a:defRPr sz="1736"/>
            </a:pPr>
            <a:r>
              <a:t>Its definition </a:t>
            </a:r>
          </a:p>
          <a:p>
            <a:pPr defTabSz="566927">
              <a:spcBef>
                <a:spcPts val="600"/>
              </a:spcBef>
              <a:defRPr sz="1736"/>
            </a:pPr>
            <a:r>
              <a:t>The  Components of the PCI </a:t>
            </a:r>
          </a:p>
          <a:p>
            <a:pPr defTabSz="566927">
              <a:spcBef>
                <a:spcPts val="600"/>
              </a:spcBef>
              <a:defRPr sz="1736"/>
            </a:pPr>
            <a:r>
              <a:t>The PCI transformation  process</a:t>
            </a:r>
          </a:p>
          <a:p>
            <a:pPr defTabSz="566927">
              <a:spcBef>
                <a:spcPts val="600"/>
              </a:spcBef>
              <a:defRPr sz="1736"/>
            </a:pPr>
            <a:r>
              <a:t>The transformation process efficiency levels between the resultant deliverables and the readiness deliverables </a:t>
            </a:r>
          </a:p>
        </p:txBody>
      </p:sp>
      <p:sp>
        <p:nvSpPr>
          <p:cNvPr id="304" name="PCI"/>
          <p:cNvSpPr txBox="1"/>
          <p:nvPr>
            <p:ph type="title"/>
          </p:nvPr>
        </p:nvSpPr>
        <p:spPr>
          <a:prstGeom prst="rect">
            <a:avLst/>
          </a:prstGeom>
        </p:spPr>
        <p:txBody>
          <a:bodyPr/>
          <a:lstStyle/>
          <a:p>
            <a:pPr/>
            <a:r>
              <a:t>PCI </a:t>
            </a:r>
          </a:p>
        </p:txBody>
      </p:sp>
      <p:sp>
        <p:nvSpPr>
          <p:cNvPr id="3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It is the transformation process of the resultant deliverable to the readiness deliverable by shifting  the official approved informational decisions to execute operational decisions to effectively integrate the DFT with PJFT throughout the PLC to genera"/>
          <p:cNvSpPr txBox="1"/>
          <p:nvPr>
            <p:ph type="body" sz="half" idx="1"/>
          </p:nvPr>
        </p:nvSpPr>
        <p:spPr>
          <a:prstGeom prst="rect">
            <a:avLst/>
          </a:prstGeom>
        </p:spPr>
        <p:txBody>
          <a:bodyPr/>
          <a:lstStyle/>
          <a:p>
            <a:pPr/>
            <a:r>
              <a:t>It is the transformation process of the resultant deliverable to the readiness deliverable by shifting  the official approved informational decisions to execute operational decisions to effectively integrate the DFT with PJFT throughout the PLC to generate the positive (PVA).</a:t>
            </a:r>
          </a:p>
        </p:txBody>
      </p:sp>
      <p:sp>
        <p:nvSpPr>
          <p:cNvPr id="3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9" name="PCI"/>
          <p:cNvSpPr txBox="1"/>
          <p:nvPr>
            <p:ph type="title"/>
          </p:nvPr>
        </p:nvSpPr>
        <p:spPr>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defRPr b="1" sz="4400">
                <a:solidFill>
                  <a:schemeClr val="accent5">
                    <a:satOff val="-3547"/>
                    <a:lumOff val="-10352"/>
                  </a:schemeClr>
                </a:solidFill>
                <a:latin typeface="Carlito"/>
                <a:ea typeface="Carlito"/>
                <a:cs typeface="Carlito"/>
                <a:sym typeface="Carlito"/>
              </a:defRPr>
            </a:lvl1pPr>
          </a:lstStyle>
          <a:p>
            <a:pPr/>
            <a:r>
              <a:t>PCI</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1" name="PCI PCI" descr="PCI PCI"/>
          <p:cNvPicPr>
            <a:picLocks noChangeAspect="0"/>
          </p:cNvPicPr>
          <p:nvPr/>
        </p:nvPicPr>
        <p:blipFill>
          <a:blip r:embed="rId2">
            <a:extLst/>
          </a:blip>
          <a:stretch>
            <a:fillRect/>
          </a:stretch>
        </p:blipFill>
        <p:spPr>
          <a:xfrm>
            <a:off x="169452" y="2149605"/>
            <a:ext cx="1397001" cy="1397001"/>
          </a:xfrm>
          <a:prstGeom prst="rect">
            <a:avLst/>
          </a:prstGeom>
          <a:effectLst>
            <a:outerShdw sx="100000" sy="100000" kx="0" ky="0" algn="b" rotWithShape="0" blurRad="190500" dist="101600" dir="5400000">
              <a:srgbClr val="941751"/>
            </a:outerShdw>
          </a:effectLst>
        </p:spPr>
      </p:pic>
      <p:sp>
        <p:nvSpPr>
          <p:cNvPr id="312" name="Plus Mark"/>
          <p:cNvSpPr/>
          <p:nvPr/>
        </p:nvSpPr>
        <p:spPr>
          <a:xfrm>
            <a:off x="4784454" y="2430838"/>
            <a:ext cx="834535" cy="834535"/>
          </a:xfrm>
          <a:custGeom>
            <a:avLst/>
            <a:gdLst/>
            <a:ahLst/>
            <a:cxnLst>
              <a:cxn ang="0">
                <a:pos x="wd2" y="hd2"/>
              </a:cxn>
              <a:cxn ang="5400000">
                <a:pos x="wd2" y="hd2"/>
              </a:cxn>
              <a:cxn ang="10800000">
                <a:pos x="wd2" y="hd2"/>
              </a:cxn>
              <a:cxn ang="16200000">
                <a:pos x="wd2" y="hd2"/>
              </a:cxn>
            </a:cxnLst>
            <a:rect l="0" t="0" r="r" b="b"/>
            <a:pathLst>
              <a:path w="21599" h="21600" fill="norm" stroke="1" extrusionOk="0">
                <a:moveTo>
                  <a:pt x="8909" y="0"/>
                </a:moveTo>
                <a:cubicBezTo>
                  <a:pt x="8827" y="0"/>
                  <a:pt x="8758" y="68"/>
                  <a:pt x="8758" y="151"/>
                </a:cubicBezTo>
                <a:lnTo>
                  <a:pt x="8758" y="8694"/>
                </a:lnTo>
                <a:cubicBezTo>
                  <a:pt x="8758" y="8730"/>
                  <a:pt x="8730" y="8759"/>
                  <a:pt x="8693" y="8759"/>
                </a:cubicBezTo>
                <a:lnTo>
                  <a:pt x="151" y="8759"/>
                </a:lnTo>
                <a:cubicBezTo>
                  <a:pt x="68" y="8759"/>
                  <a:pt x="0" y="8826"/>
                  <a:pt x="0" y="8910"/>
                </a:cubicBezTo>
                <a:lnTo>
                  <a:pt x="0" y="12690"/>
                </a:lnTo>
                <a:cubicBezTo>
                  <a:pt x="0" y="12773"/>
                  <a:pt x="68" y="12841"/>
                  <a:pt x="151" y="12841"/>
                </a:cubicBezTo>
                <a:lnTo>
                  <a:pt x="8693" y="12841"/>
                </a:lnTo>
                <a:cubicBezTo>
                  <a:pt x="8730" y="12841"/>
                  <a:pt x="8758" y="12870"/>
                  <a:pt x="8758" y="12906"/>
                </a:cubicBezTo>
                <a:lnTo>
                  <a:pt x="8758" y="21449"/>
                </a:lnTo>
                <a:cubicBezTo>
                  <a:pt x="8758" y="21532"/>
                  <a:pt x="8826" y="21600"/>
                  <a:pt x="8909" y="21600"/>
                </a:cubicBezTo>
                <a:lnTo>
                  <a:pt x="12690" y="21600"/>
                </a:lnTo>
                <a:cubicBezTo>
                  <a:pt x="12773" y="21600"/>
                  <a:pt x="12841" y="21532"/>
                  <a:pt x="12841" y="21449"/>
                </a:cubicBezTo>
                <a:lnTo>
                  <a:pt x="12841" y="12906"/>
                </a:lnTo>
                <a:cubicBezTo>
                  <a:pt x="12841" y="12870"/>
                  <a:pt x="12870" y="12841"/>
                  <a:pt x="12906" y="12841"/>
                </a:cubicBezTo>
                <a:lnTo>
                  <a:pt x="21449" y="12841"/>
                </a:lnTo>
                <a:cubicBezTo>
                  <a:pt x="21531" y="12841"/>
                  <a:pt x="21600" y="12773"/>
                  <a:pt x="21599" y="12690"/>
                </a:cubicBezTo>
                <a:lnTo>
                  <a:pt x="21599" y="8910"/>
                </a:lnTo>
                <a:cubicBezTo>
                  <a:pt x="21599" y="8827"/>
                  <a:pt x="21532" y="8759"/>
                  <a:pt x="21449" y="8759"/>
                </a:cubicBezTo>
                <a:lnTo>
                  <a:pt x="12906" y="8759"/>
                </a:lnTo>
                <a:cubicBezTo>
                  <a:pt x="12870" y="8759"/>
                  <a:pt x="12841" y="8730"/>
                  <a:pt x="12841" y="8694"/>
                </a:cubicBezTo>
                <a:lnTo>
                  <a:pt x="12841" y="151"/>
                </a:lnTo>
                <a:cubicBezTo>
                  <a:pt x="12841" y="68"/>
                  <a:pt x="12773" y="0"/>
                  <a:pt x="12690" y="0"/>
                </a:cubicBezTo>
                <a:lnTo>
                  <a:pt x="8909" y="0"/>
                </a:lnTo>
                <a:close/>
              </a:path>
            </a:pathLst>
          </a:custGeom>
          <a:solidFill>
            <a:srgbClr val="FFFFFF"/>
          </a:solidFill>
          <a:ln w="12700">
            <a:solidFill>
              <a:schemeClr val="accent1"/>
            </a:solidFill>
            <a:miter/>
          </a:ln>
        </p:spPr>
        <p:txBody>
          <a:bodyPr lIns="45719" rIns="45719" anchor="ctr"/>
          <a:lstStyle/>
          <a:p>
            <a:pPr>
              <a:defRPr sz="2000">
                <a:latin typeface="Bodoni SvtyTwo ITC TT-Book"/>
                <a:ea typeface="Bodoni SvtyTwo ITC TT-Book"/>
                <a:cs typeface="Bodoni SvtyTwo ITC TT-Book"/>
                <a:sym typeface="Bodoni SvtyTwo ITC TT-Book"/>
              </a:defRPr>
            </a:pPr>
          </a:p>
        </p:txBody>
      </p:sp>
      <p:sp>
        <p:nvSpPr>
          <p:cNvPr id="313" name="Arrow"/>
          <p:cNvSpPr/>
          <p:nvPr/>
        </p:nvSpPr>
        <p:spPr>
          <a:xfrm>
            <a:off x="1525442" y="2463528"/>
            <a:ext cx="1114763" cy="642156"/>
          </a:xfrm>
          <a:prstGeom prst="rightArrow">
            <a:avLst>
              <a:gd name="adj1" fmla="val 32000"/>
              <a:gd name="adj2" fmla="val 98376"/>
            </a:avLst>
          </a:prstGeom>
          <a:solidFill>
            <a:srgbClr val="FFFFFF"/>
          </a:solidFill>
          <a:ln w="12700">
            <a:solidFill>
              <a:schemeClr val="accent1"/>
            </a:solidFill>
            <a:miter/>
          </a:ln>
        </p:spPr>
        <p:txBody>
          <a:bodyPr lIns="45719" rIns="45719" anchor="ctr"/>
          <a:lstStyle/>
          <a:p>
            <a:pPr>
              <a:defRPr sz="2000">
                <a:latin typeface="Bodoni SvtyTwo ITC TT-Book"/>
                <a:ea typeface="Bodoni SvtyTwo ITC TT-Book"/>
                <a:cs typeface="Bodoni SvtyTwo ITC TT-Book"/>
                <a:sym typeface="Bodoni SvtyTwo ITC TT-Book"/>
              </a:defRPr>
            </a:pPr>
          </a:p>
        </p:txBody>
      </p:sp>
      <p:pic>
        <p:nvPicPr>
          <p:cNvPr id="314" name="PJFT compliance with HPJOMS objectives and its project success criteria and stakeholder requirements PJFT compliance with HPJOMS objectives and its project success criteria and stakeholder requirements   " descr="PJFT compliance with HPJOMS objectives and its project success criteria and stakeholder requirements PJFT compliance with HPJOMS objectives and its project success criteria and stakeholder requirements   "/>
          <p:cNvPicPr>
            <a:picLocks noChangeAspect="0"/>
          </p:cNvPicPr>
          <p:nvPr/>
        </p:nvPicPr>
        <p:blipFill>
          <a:blip r:embed="rId3">
            <a:extLst/>
          </a:blip>
          <a:stretch>
            <a:fillRect/>
          </a:stretch>
        </p:blipFill>
        <p:spPr>
          <a:xfrm>
            <a:off x="5760470" y="1626801"/>
            <a:ext cx="2119887" cy="2965415"/>
          </a:xfrm>
          <a:prstGeom prst="rect">
            <a:avLst/>
          </a:prstGeom>
          <a:effectLst>
            <a:outerShdw sx="100000" sy="100000" kx="0" ky="0" algn="b" rotWithShape="0" blurRad="190500" dist="101600" dir="5400000">
              <a:srgbClr val="941751"/>
            </a:outerShdw>
          </a:effectLst>
        </p:spPr>
      </p:pic>
      <p:pic>
        <p:nvPicPr>
          <p:cNvPr id="315" name="DFT compliance with HPMQS objectives and its customer expectations DFT compliance with HPMQS objectives and its customer expectations " descr="DFT compliance with HPMQS objectives and its customer expectations DFT compliance with HPMQS objectives and its customer expectations "/>
          <p:cNvPicPr>
            <a:picLocks noChangeAspect="0"/>
          </p:cNvPicPr>
          <p:nvPr/>
        </p:nvPicPr>
        <p:blipFill>
          <a:blip r:embed="rId4">
            <a:extLst/>
          </a:blip>
          <a:stretch>
            <a:fillRect/>
          </a:stretch>
        </p:blipFill>
        <p:spPr>
          <a:xfrm>
            <a:off x="2690822" y="1626801"/>
            <a:ext cx="1945279" cy="2965415"/>
          </a:xfrm>
          <a:prstGeom prst="rect">
            <a:avLst/>
          </a:prstGeom>
          <a:effectLst>
            <a:outerShdw sx="100000" sy="100000" kx="0" ky="0" algn="b" rotWithShape="0" blurRad="190500" dist="101600" dir="5400000">
              <a:srgbClr val="941751"/>
            </a:outerShdw>
          </a:effectLst>
        </p:spPr>
      </p:pic>
      <p:sp>
        <p:nvSpPr>
          <p:cNvPr id="316" name="Arrow"/>
          <p:cNvSpPr/>
          <p:nvPr/>
        </p:nvSpPr>
        <p:spPr>
          <a:xfrm>
            <a:off x="8387464" y="2697088"/>
            <a:ext cx="1114763" cy="642156"/>
          </a:xfrm>
          <a:prstGeom prst="rightArrow">
            <a:avLst>
              <a:gd name="adj1" fmla="val 32000"/>
              <a:gd name="adj2" fmla="val 98376"/>
            </a:avLst>
          </a:prstGeom>
          <a:solidFill>
            <a:srgbClr val="FFFFFF"/>
          </a:solidFill>
          <a:ln w="12700">
            <a:solidFill>
              <a:schemeClr val="accent1"/>
            </a:solidFill>
            <a:miter/>
          </a:ln>
        </p:spPr>
        <p:txBody>
          <a:bodyPr lIns="45719" rIns="45719" anchor="ctr"/>
          <a:lstStyle/>
          <a:p>
            <a:pPr>
              <a:defRPr sz="2000">
                <a:latin typeface="Bodoni SvtyTwo ITC TT-Book"/>
                <a:ea typeface="Bodoni SvtyTwo ITC TT-Book"/>
                <a:cs typeface="Bodoni SvtyTwo ITC TT-Book"/>
                <a:sym typeface="Bodoni SvtyTwo ITC TT-Book"/>
              </a:defRPr>
            </a:pPr>
          </a:p>
        </p:txBody>
      </p:sp>
      <p:pic>
        <p:nvPicPr>
          <p:cNvPr id="317" name="Compliance PVA with BPP objectives Compliance PVA with BPP objectives  " descr="Compliance PVA with BPP objectives Compliance PVA with BPP objectives  "/>
          <p:cNvPicPr>
            <a:picLocks noChangeAspect="0"/>
          </p:cNvPicPr>
          <p:nvPr/>
        </p:nvPicPr>
        <p:blipFill>
          <a:blip r:embed="rId5">
            <a:extLst/>
          </a:blip>
          <a:stretch>
            <a:fillRect/>
          </a:stretch>
        </p:blipFill>
        <p:spPr>
          <a:xfrm>
            <a:off x="9412297" y="2196480"/>
            <a:ext cx="2635231" cy="1303252"/>
          </a:xfrm>
          <a:prstGeom prst="rect">
            <a:avLst/>
          </a:prstGeom>
          <a:effectLst>
            <a:outerShdw sx="100000" sy="100000" kx="0" ky="0" algn="b" rotWithShape="0" blurRad="190500" dist="101600" dir="5400000">
              <a:srgbClr val="941751"/>
            </a:outerShdw>
          </a:effectLst>
        </p:spPr>
      </p:pic>
      <p:sp>
        <p:nvSpPr>
          <p:cNvPr id="318" name="The  Components of the PCI"/>
          <p:cNvSpPr txBox="1"/>
          <p:nvPr>
            <p:ph type="title" idx="4294967295"/>
          </p:nvPr>
        </p:nvSpPr>
        <p:spPr>
          <a:xfrm>
            <a:off x="2739838" y="507530"/>
            <a:ext cx="8578271" cy="74563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defRPr b="1" sz="4400">
                <a:solidFill>
                  <a:schemeClr val="accent5">
                    <a:satOff val="-3547"/>
                    <a:lumOff val="-10352"/>
                  </a:schemeClr>
                </a:solidFill>
                <a:latin typeface="Carlito"/>
                <a:ea typeface="Carlito"/>
                <a:cs typeface="Carlito"/>
                <a:sym typeface="Carlito"/>
              </a:defRPr>
            </a:lvl1pPr>
          </a:lstStyle>
          <a:p>
            <a:pPr/>
            <a:r>
              <a:t>The  Components of the PCI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0" name="PJFT  compliance…"/>
          <p:cNvSpPr/>
          <p:nvPr/>
        </p:nvSpPr>
        <p:spPr>
          <a:xfrm rot="1560000">
            <a:off x="2090415" y="2654169"/>
            <a:ext cx="1868377" cy="1136049"/>
          </a:xfrm>
          <a:prstGeom prst="rightArrow">
            <a:avLst>
              <a:gd name="adj1" fmla="val 32000"/>
              <a:gd name="adj2" fmla="val 113755"/>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lstStyle/>
          <a:p>
            <a:pPr algn="r">
              <a:defRPr sz="1300">
                <a:solidFill>
                  <a:srgbClr val="005493"/>
                </a:solidFill>
                <a:latin typeface="Bodoni SvtyTwo ITC TT-Bold"/>
                <a:ea typeface="Bodoni SvtyTwo ITC TT-Bold"/>
                <a:cs typeface="Bodoni SvtyTwo ITC TT-Bold"/>
                <a:sym typeface="Bodoni SvtyTwo ITC TT-Bold"/>
              </a:defRPr>
            </a:pPr>
            <a:r>
              <a:t>PJFT  compliance </a:t>
            </a:r>
          </a:p>
          <a:p>
            <a:pPr algn="r">
              <a:defRPr sz="1300">
                <a:solidFill>
                  <a:srgbClr val="005493"/>
                </a:solidFill>
                <a:latin typeface="Bodoni SvtyTwo ITC TT-Bold"/>
                <a:ea typeface="Bodoni SvtyTwo ITC TT-Bold"/>
                <a:cs typeface="Bodoni SvtyTwo ITC TT-Bold"/>
                <a:sym typeface="Bodoni SvtyTwo ITC TT-Bold"/>
              </a:defRPr>
            </a:pPr>
            <a:r>
              <a:t>(HPMQA)</a:t>
            </a:r>
          </a:p>
        </p:txBody>
      </p:sp>
      <p:sp>
        <p:nvSpPr>
          <p:cNvPr id="321" name="Accepted - Deliverables…"/>
          <p:cNvSpPr/>
          <p:nvPr/>
        </p:nvSpPr>
        <p:spPr>
          <a:xfrm>
            <a:off x="9101221" y="2666578"/>
            <a:ext cx="1675061" cy="2401084"/>
          </a:xfrm>
          <a:prstGeom prst="rightArrow">
            <a:avLst>
              <a:gd name="adj1" fmla="val 32000"/>
              <a:gd name="adj2" fmla="val 79878"/>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lstStyle/>
          <a:p>
            <a:pPr algn="ctr">
              <a:defRPr sz="1100">
                <a:solidFill>
                  <a:srgbClr val="005493"/>
                </a:solidFill>
                <a:latin typeface="Bodoni SvtyTwo ITC TT-Bold"/>
                <a:ea typeface="Bodoni SvtyTwo ITC TT-Bold"/>
                <a:cs typeface="Bodoni SvtyTwo ITC TT-Bold"/>
                <a:sym typeface="Bodoni SvtyTwo ITC TT-Bold"/>
              </a:defRPr>
            </a:pPr>
            <a:r>
              <a:t>Accepted - Deliverables</a:t>
            </a:r>
          </a:p>
          <a:p>
            <a:pPr algn="ctr">
              <a:defRPr sz="1100">
                <a:solidFill>
                  <a:srgbClr val="005493"/>
                </a:solidFill>
                <a:latin typeface="Bodoni SvtyTwo ITC TT-Bold"/>
                <a:ea typeface="Bodoni SvtyTwo ITC TT-Bold"/>
                <a:cs typeface="Bodoni SvtyTwo ITC TT-Bold"/>
                <a:sym typeface="Bodoni SvtyTwo ITC TT-Bold"/>
              </a:defRPr>
            </a:pPr>
            <a:r>
              <a:t>(100% completed </a:t>
            </a:r>
          </a:p>
          <a:p>
            <a:pPr algn="ctr">
              <a:defRPr sz="1100">
                <a:solidFill>
                  <a:srgbClr val="005493"/>
                </a:solidFill>
                <a:latin typeface="Bodoni SvtyTwo ITC TT-Bold"/>
                <a:ea typeface="Bodoni SvtyTwo ITC TT-Bold"/>
                <a:cs typeface="Bodoni SvtyTwo ITC TT-Bold"/>
                <a:sym typeface="Bodoni SvtyTwo ITC TT-Bold"/>
              </a:defRPr>
            </a:pPr>
            <a:r>
              <a:t>deliverables)</a:t>
            </a:r>
          </a:p>
        </p:txBody>
      </p:sp>
      <p:sp>
        <p:nvSpPr>
          <p:cNvPr id="322" name="PFS +PVA"/>
          <p:cNvSpPr/>
          <p:nvPr/>
        </p:nvSpPr>
        <p:spPr>
          <a:xfrm>
            <a:off x="10854815" y="2587297"/>
            <a:ext cx="1270001" cy="2559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10800" y="21600"/>
                </a:lnTo>
                <a:lnTo>
                  <a:pt x="21600" y="10800"/>
                </a:lnTo>
                <a:lnTo>
                  <a:pt x="10800" y="0"/>
                </a:lnTo>
                <a:close/>
              </a:path>
            </a:pathLst>
          </a:custGeom>
          <a:solidFill>
            <a:schemeClr val="accent2"/>
          </a:solidFill>
          <a:ln w="12700">
            <a:solidFill>
              <a:srgbClr val="AD5B24"/>
            </a:solidFill>
            <a:miter/>
          </a:ln>
          <a:extLst>
            <a:ext uri="{C572A759-6A51-4108-AA02-DFA0A04FC94B}">
              <ma14:wrappingTextBoxFlag xmlns:ma14="http://schemas.microsoft.com/office/mac/drawingml/2011/main" val="1"/>
            </a:ext>
          </a:extLst>
        </p:spPr>
        <p:txBody>
          <a:bodyPr lIns="38100" tIns="38100" rIns="38100" bIns="38100" anchor="ctr"/>
          <a:lstStyle>
            <a:lvl1pPr>
              <a:defRPr>
                <a:solidFill>
                  <a:srgbClr val="FFFFFF"/>
                </a:solidFill>
              </a:defRPr>
            </a:lvl1pPr>
          </a:lstStyle>
          <a:p>
            <a:pPr/>
            <a:r>
              <a:t>PFS +PVA</a:t>
            </a:r>
          </a:p>
        </p:txBody>
      </p:sp>
      <p:sp>
        <p:nvSpPr>
          <p:cNvPr id="323" name="Readiness…"/>
          <p:cNvSpPr/>
          <p:nvPr/>
        </p:nvSpPr>
        <p:spPr>
          <a:xfrm>
            <a:off x="7427922" y="3143247"/>
            <a:ext cx="1571294" cy="1447745"/>
          </a:xfrm>
          <a:prstGeom prst="rightArrow">
            <a:avLst>
              <a:gd name="adj1" fmla="val 32000"/>
              <a:gd name="adj2" fmla="val 92420"/>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lstStyle/>
          <a:p>
            <a:pPr algn="r">
              <a:defRPr sz="1300">
                <a:solidFill>
                  <a:srgbClr val="005493"/>
                </a:solidFill>
                <a:latin typeface="Bodoni SvtyTwo ITC TT-Bold"/>
                <a:ea typeface="Bodoni SvtyTwo ITC TT-Bold"/>
                <a:cs typeface="Bodoni SvtyTwo ITC TT-Bold"/>
                <a:sym typeface="Bodoni SvtyTwo ITC TT-Bold"/>
              </a:defRPr>
            </a:pPr>
            <a:r>
              <a:t>Readiness</a:t>
            </a:r>
          </a:p>
          <a:p>
            <a:pPr algn="r">
              <a:defRPr sz="1300">
                <a:solidFill>
                  <a:srgbClr val="005493"/>
                </a:solidFill>
                <a:latin typeface="Bodoni SvtyTwo ITC TT-Bold"/>
                <a:ea typeface="Bodoni SvtyTwo ITC TT-Bold"/>
                <a:cs typeface="Bodoni SvtyTwo ITC TT-Bold"/>
                <a:sym typeface="Bodoni SvtyTwo ITC TT-Bold"/>
              </a:defRPr>
            </a:pPr>
            <a:r>
              <a:t>deliverables</a:t>
            </a:r>
          </a:p>
        </p:txBody>
      </p:sp>
      <p:sp>
        <p:nvSpPr>
          <p:cNvPr id="324" name="Resultant…"/>
          <p:cNvSpPr/>
          <p:nvPr/>
        </p:nvSpPr>
        <p:spPr>
          <a:xfrm>
            <a:off x="4774649" y="3143247"/>
            <a:ext cx="1432657" cy="1447745"/>
          </a:xfrm>
          <a:prstGeom prst="rightArrow">
            <a:avLst>
              <a:gd name="adj1" fmla="val 32000"/>
              <a:gd name="adj2" fmla="val 93394"/>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lstStyle/>
          <a:p>
            <a:pPr algn="r">
              <a:defRPr sz="1300">
                <a:solidFill>
                  <a:srgbClr val="005493"/>
                </a:solidFill>
                <a:latin typeface="Bodoni SvtyTwo ITC TT-Bold"/>
                <a:ea typeface="Bodoni SvtyTwo ITC TT-Bold"/>
                <a:cs typeface="Bodoni SvtyTwo ITC TT-Bold"/>
                <a:sym typeface="Bodoni SvtyTwo ITC TT-Bold"/>
              </a:defRPr>
            </a:pPr>
            <a:r>
              <a:t>Resultant </a:t>
            </a:r>
          </a:p>
          <a:p>
            <a:pPr algn="r">
              <a:defRPr sz="1300">
                <a:solidFill>
                  <a:srgbClr val="005493"/>
                </a:solidFill>
                <a:latin typeface="Bodoni SvtyTwo ITC TT-Bold"/>
                <a:ea typeface="Bodoni SvtyTwo ITC TT-Bold"/>
                <a:cs typeface="Bodoni SvtyTwo ITC TT-Bold"/>
                <a:sym typeface="Bodoni SvtyTwo ITC TT-Bold"/>
              </a:defRPr>
            </a:pPr>
            <a:r>
              <a:t>deliverables</a:t>
            </a:r>
          </a:p>
        </p:txBody>
      </p:sp>
      <p:sp>
        <p:nvSpPr>
          <p:cNvPr id="325" name="DFT   conformance"/>
          <p:cNvSpPr/>
          <p:nvPr/>
        </p:nvSpPr>
        <p:spPr>
          <a:xfrm rot="20160000">
            <a:off x="1872268" y="4110825"/>
            <a:ext cx="2026868" cy="1265753"/>
          </a:xfrm>
          <a:prstGeom prst="rightArrow">
            <a:avLst>
              <a:gd name="adj1" fmla="val 32000"/>
              <a:gd name="adj2" fmla="val 104507"/>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lstStyle/>
          <a:p>
            <a:pPr lvl="1" algn="r">
              <a:defRPr sz="1000">
                <a:solidFill>
                  <a:srgbClr val="005493"/>
                </a:solidFill>
                <a:latin typeface="Bodoni SvtyTwo ITC TT-Bold"/>
                <a:ea typeface="Bodoni SvtyTwo ITC TT-Bold"/>
                <a:cs typeface="Bodoni SvtyTwo ITC TT-Bold"/>
                <a:sym typeface="Bodoni SvtyTwo ITC TT-Bold"/>
              </a:defRPr>
            </a:pPr>
            <a:r>
              <a:t>DFT   conformance </a:t>
            </a:r>
          </a:p>
        </p:txBody>
      </p:sp>
      <p:sp>
        <p:nvSpPr>
          <p:cNvPr id="326" name="Project integration management  (performing the execution phase )"/>
          <p:cNvSpPr/>
          <p:nvPr/>
        </p:nvSpPr>
        <p:spPr>
          <a:xfrm>
            <a:off x="1582852" y="3644982"/>
            <a:ext cx="3205163" cy="5790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82" y="0"/>
                </a:moveTo>
                <a:cubicBezTo>
                  <a:pt x="171" y="0"/>
                  <a:pt x="0" y="946"/>
                  <a:pt x="0" y="2117"/>
                </a:cubicBezTo>
                <a:lnTo>
                  <a:pt x="0" y="19468"/>
                </a:lnTo>
                <a:cubicBezTo>
                  <a:pt x="0" y="20639"/>
                  <a:pt x="171" y="21600"/>
                  <a:pt x="382" y="21600"/>
                </a:cubicBezTo>
                <a:lnTo>
                  <a:pt x="18366" y="21600"/>
                </a:lnTo>
                <a:cubicBezTo>
                  <a:pt x="18578" y="21600"/>
                  <a:pt x="18749" y="20639"/>
                  <a:pt x="18749" y="19468"/>
                </a:cubicBezTo>
                <a:lnTo>
                  <a:pt x="18749" y="10941"/>
                </a:lnTo>
                <a:lnTo>
                  <a:pt x="21600" y="8631"/>
                </a:lnTo>
                <a:lnTo>
                  <a:pt x="18749" y="6322"/>
                </a:lnTo>
                <a:lnTo>
                  <a:pt x="18749" y="2117"/>
                </a:lnTo>
                <a:cubicBezTo>
                  <a:pt x="18749" y="946"/>
                  <a:pt x="18578" y="0"/>
                  <a:pt x="18366" y="0"/>
                </a:cubicBezTo>
                <a:lnTo>
                  <a:pt x="382" y="0"/>
                </a:lnTo>
                <a:close/>
              </a:path>
            </a:pathLst>
          </a:cu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p>
            <a:pPr>
              <a:defRPr sz="1500">
                <a:solidFill>
                  <a:srgbClr val="FFFFFF"/>
                </a:solidFill>
              </a:defRPr>
            </a:pPr>
            <a:r>
              <a:t>Project integration management </a:t>
            </a:r>
            <a:br/>
            <a:r>
              <a:t>(performing the execution phase )</a:t>
            </a:r>
          </a:p>
        </p:txBody>
      </p:sp>
      <p:sp>
        <p:nvSpPr>
          <p:cNvPr id="327" name="PDQP"/>
          <p:cNvSpPr/>
          <p:nvPr/>
        </p:nvSpPr>
        <p:spPr>
          <a:xfrm>
            <a:off x="613" y="2928210"/>
            <a:ext cx="1106156" cy="734489"/>
          </a:xfrm>
          <a:prstGeom prst="wedgeEllipseCallout">
            <a:avLst>
              <a:gd name="adj1" fmla="val 83010"/>
              <a:gd name="adj2" fmla="val 65690"/>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lvl1pPr>
              <a:defRPr>
                <a:solidFill>
                  <a:srgbClr val="FFFFFF"/>
                </a:solidFill>
              </a:defRPr>
            </a:lvl1pPr>
          </a:lstStyle>
          <a:p>
            <a:pPr/>
            <a:r>
              <a:t>PDQP</a:t>
            </a:r>
          </a:p>
        </p:txBody>
      </p:sp>
      <p:pic>
        <p:nvPicPr>
          <p:cNvPr id="328" name="Building  Project efficiency Building  Project efficiency" descr="Building  Project efficiency Building  Project efficiency"/>
          <p:cNvPicPr>
            <a:picLocks noChangeAspect="0"/>
          </p:cNvPicPr>
          <p:nvPr/>
        </p:nvPicPr>
        <p:blipFill>
          <a:blip r:embed="rId2">
            <a:extLst/>
          </a:blip>
          <a:stretch>
            <a:fillRect/>
          </a:stretch>
        </p:blipFill>
        <p:spPr>
          <a:xfrm>
            <a:off x="1295825" y="1961375"/>
            <a:ext cx="5828476" cy="561341"/>
          </a:xfrm>
          <a:prstGeom prst="rect">
            <a:avLst/>
          </a:prstGeom>
          <a:effectLst>
            <a:outerShdw sx="100000" sy="100000" kx="0" ky="0" algn="b" rotWithShape="0" blurRad="190500" dist="101600" dir="5400000">
              <a:srgbClr val="941751"/>
            </a:outerShdw>
          </a:effectLst>
        </p:spPr>
      </p:pic>
      <p:pic>
        <p:nvPicPr>
          <p:cNvPr id="329" name="Having   Project effectiveness Having   Project effectiveness" descr="Having   Project effectiveness Having   Project effectiveness"/>
          <p:cNvPicPr>
            <a:picLocks noChangeAspect="0"/>
          </p:cNvPicPr>
          <p:nvPr/>
        </p:nvPicPr>
        <p:blipFill>
          <a:blip r:embed="rId3">
            <a:extLst/>
          </a:blip>
          <a:stretch>
            <a:fillRect/>
          </a:stretch>
        </p:blipFill>
        <p:spPr>
          <a:xfrm>
            <a:off x="7250630" y="1961375"/>
            <a:ext cx="3134166" cy="561341"/>
          </a:xfrm>
          <a:prstGeom prst="rect">
            <a:avLst/>
          </a:prstGeom>
          <a:effectLst>
            <a:outerShdw sx="100000" sy="100000" kx="0" ky="0" algn="b" rotWithShape="0" blurRad="190500" dist="101600" dir="5400000">
              <a:srgbClr val="941751"/>
            </a:outerShdw>
          </a:effectLst>
        </p:spPr>
      </p:pic>
      <p:sp>
        <p:nvSpPr>
          <p:cNvPr id="330" name="Designed and developed by Dr.Mahmoud.Ibrahim@2023"/>
          <p:cNvSpPr txBox="1"/>
          <p:nvPr/>
        </p:nvSpPr>
        <p:spPr>
          <a:xfrm>
            <a:off x="161253" y="6102092"/>
            <a:ext cx="3342015" cy="238409"/>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developed by Dr.Mahmoud.Ibrahim@2023</a:t>
            </a:r>
          </a:p>
        </p:txBody>
      </p:sp>
      <p:sp>
        <p:nvSpPr>
          <p:cNvPr id="331" name="PJOMP"/>
          <p:cNvSpPr/>
          <p:nvPr/>
        </p:nvSpPr>
        <p:spPr>
          <a:xfrm>
            <a:off x="613" y="4084197"/>
            <a:ext cx="1106156" cy="734489"/>
          </a:xfrm>
          <a:prstGeom prst="wedgeEllipseCallout">
            <a:avLst>
              <a:gd name="adj1" fmla="val 85879"/>
              <a:gd name="adj2" fmla="val -66300"/>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lvl1pPr>
              <a:defRPr>
                <a:solidFill>
                  <a:srgbClr val="FFFFFF"/>
                </a:solidFill>
              </a:defRPr>
            </a:lvl1pPr>
          </a:lstStyle>
          <a:p>
            <a:pPr/>
            <a:r>
              <a:t>PJOMP</a:t>
            </a:r>
          </a:p>
        </p:txBody>
      </p:sp>
      <p:pic>
        <p:nvPicPr>
          <p:cNvPr id="332" name="PCI PCI " descr="PCI PCI "/>
          <p:cNvPicPr>
            <a:picLocks noChangeAspect="0"/>
          </p:cNvPicPr>
          <p:nvPr/>
        </p:nvPicPr>
        <p:blipFill>
          <a:blip r:embed="rId4">
            <a:extLst/>
          </a:blip>
          <a:stretch>
            <a:fillRect/>
          </a:stretch>
        </p:blipFill>
        <p:spPr>
          <a:xfrm>
            <a:off x="6147024" y="3376979"/>
            <a:ext cx="1428417" cy="980282"/>
          </a:xfrm>
          <a:prstGeom prst="rect">
            <a:avLst/>
          </a:prstGeom>
          <a:effectLst>
            <a:outerShdw sx="100000" sy="100000" kx="0" ky="0" algn="b" rotWithShape="0" blurRad="190500" dist="101600" dir="5400000">
              <a:srgbClr val="941751"/>
            </a:outerShdw>
          </a:effectLst>
        </p:spPr>
      </p:pic>
      <p:sp>
        <p:nvSpPr>
          <p:cNvPr id="333" name="The PCI transformation  process"/>
          <p:cNvSpPr txBox="1"/>
          <p:nvPr>
            <p:ph type="title" idx="4294967295"/>
          </p:nvPr>
        </p:nvSpPr>
        <p:spPr>
          <a:xfrm>
            <a:off x="2667877" y="453436"/>
            <a:ext cx="9144001" cy="922010"/>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defRPr b="1" sz="3800">
                <a:solidFill>
                  <a:schemeClr val="accent5">
                    <a:satOff val="-3547"/>
                    <a:lumOff val="-10352"/>
                  </a:schemeClr>
                </a:solidFill>
                <a:latin typeface="Carlito"/>
                <a:ea typeface="Carlito"/>
                <a:cs typeface="Carlito"/>
                <a:sym typeface="Carlito"/>
              </a:defRPr>
            </a:lvl1pPr>
          </a:lstStyle>
          <a:p>
            <a:pPr/>
            <a:r>
              <a:t>The PCI transformation  process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335" name="Table 1"/>
          <p:cNvGraphicFramePr/>
          <p:nvPr/>
        </p:nvGraphicFramePr>
        <p:xfrm>
          <a:off x="3291026" y="2141764"/>
          <a:ext cx="7625587" cy="3267679"/>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3806442"/>
                <a:gridCol w="3806442"/>
              </a:tblGrid>
              <a:tr h="1627489">
                <a:tc>
                  <a:txBody>
                    <a:bodyPr/>
                    <a:lstStyle/>
                    <a:p>
                      <a:pPr algn="l">
                        <a:defRPr sz="1800"/>
                      </a:pPr>
                    </a:p>
                  </a:txBody>
                  <a:tcPr marL="0" marR="0" marT="0" marB="0" anchor="t" anchorCtr="0" horzOverflow="overflow"/>
                </a:tc>
                <a:tc>
                  <a:txBody>
                    <a:bodyPr/>
                    <a:lstStyle/>
                    <a:p>
                      <a:pPr algn="l">
                        <a:defRPr sz="1800"/>
                      </a:pPr>
                    </a:p>
                  </a:txBody>
                  <a:tcPr marL="0" marR="0" marT="0" marB="0" anchor="t" anchorCtr="0" horzOverflow="overflow"/>
                </a:tc>
              </a:tr>
              <a:tr h="1627489">
                <a:tc>
                  <a:txBody>
                    <a:bodyPr/>
                    <a:lstStyle/>
                    <a:p>
                      <a:pPr algn="l">
                        <a:defRPr sz="1800"/>
                      </a:pPr>
                    </a:p>
                  </a:txBody>
                  <a:tcPr marL="0" marR="0" marT="0" marB="0" anchor="t" anchorCtr="0" horzOverflow="overflow"/>
                </a:tc>
                <a:tc>
                  <a:txBody>
                    <a:bodyPr/>
                    <a:lstStyle/>
                    <a:p>
                      <a:pPr algn="l">
                        <a:defRPr sz="1800"/>
                      </a:pPr>
                    </a:p>
                  </a:txBody>
                  <a:tcPr marL="0" marR="0" marT="0" marB="0" anchor="t" anchorCtr="0" horzOverflow="overflow"/>
                </a:tc>
              </a:tr>
            </a:tbl>
          </a:graphicData>
        </a:graphic>
      </p:graphicFrame>
      <p:pic>
        <p:nvPicPr>
          <p:cNvPr id="336" name="Line Line" descr="Line Line"/>
          <p:cNvPicPr>
            <a:picLocks noChangeAspect="0"/>
          </p:cNvPicPr>
          <p:nvPr/>
        </p:nvPicPr>
        <p:blipFill>
          <a:blip r:embed="rId2">
            <a:extLst/>
          </a:blip>
          <a:stretch>
            <a:fillRect/>
          </a:stretch>
        </p:blipFill>
        <p:spPr>
          <a:xfrm>
            <a:off x="3383058" y="5581295"/>
            <a:ext cx="6963225" cy="457904"/>
          </a:xfrm>
          <a:prstGeom prst="rect">
            <a:avLst/>
          </a:prstGeom>
        </p:spPr>
      </p:pic>
      <p:pic>
        <p:nvPicPr>
          <p:cNvPr id="338" name="Line Line" descr="Line Line"/>
          <p:cNvPicPr>
            <a:picLocks noChangeAspect="0"/>
          </p:cNvPicPr>
          <p:nvPr/>
        </p:nvPicPr>
        <p:blipFill>
          <a:blip r:embed="rId3">
            <a:extLst/>
          </a:blip>
          <a:stretch>
            <a:fillRect/>
          </a:stretch>
        </p:blipFill>
        <p:spPr>
          <a:xfrm rot="16200000">
            <a:off x="1415233" y="3465979"/>
            <a:ext cx="2830457" cy="457905"/>
          </a:xfrm>
          <a:prstGeom prst="rect">
            <a:avLst/>
          </a:prstGeom>
        </p:spPr>
      </p:pic>
      <p:sp>
        <p:nvSpPr>
          <p:cNvPr id="340" name="Finished…"/>
          <p:cNvSpPr txBox="1"/>
          <p:nvPr/>
        </p:nvSpPr>
        <p:spPr>
          <a:xfrm>
            <a:off x="2481662" y="1594867"/>
            <a:ext cx="877563" cy="6251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a:solidFill>
                  <a:srgbClr val="FFFFFF"/>
                </a:solidFill>
              </a:defRPr>
            </a:pPr>
            <a:r>
              <a:t>Finished</a:t>
            </a:r>
          </a:p>
          <a:p>
            <a:pPr>
              <a:defRPr>
                <a:solidFill>
                  <a:srgbClr val="FFFFFF"/>
                </a:solidFill>
              </a:defRPr>
            </a:pPr>
            <a:r>
              <a:t>+ </a:t>
            </a:r>
          </a:p>
        </p:txBody>
      </p:sp>
      <p:sp>
        <p:nvSpPr>
          <p:cNvPr id="341" name="Efficiency…"/>
          <p:cNvSpPr txBox="1"/>
          <p:nvPr/>
        </p:nvSpPr>
        <p:spPr>
          <a:xfrm>
            <a:off x="500327" y="3212802"/>
            <a:ext cx="2257870" cy="625188"/>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a:solidFill>
                  <a:srgbClr val="FFFC79"/>
                </a:solidFill>
              </a:defRPr>
            </a:pPr>
            <a:r>
              <a:t>Efficiency</a:t>
            </a:r>
          </a:p>
          <a:p>
            <a:pPr algn="ctr">
              <a:defRPr>
                <a:solidFill>
                  <a:srgbClr val="FFFC79"/>
                </a:solidFill>
              </a:defRPr>
            </a:pPr>
            <a:r>
              <a:t> Resultant-deliverables </a:t>
            </a:r>
          </a:p>
        </p:txBody>
      </p:sp>
      <p:sp>
        <p:nvSpPr>
          <p:cNvPr id="342" name="Efficiency…"/>
          <p:cNvSpPr txBox="1"/>
          <p:nvPr/>
        </p:nvSpPr>
        <p:spPr>
          <a:xfrm>
            <a:off x="5849769" y="5497181"/>
            <a:ext cx="2495400" cy="625189"/>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p>
            <a:pPr algn="ctr">
              <a:defRPr>
                <a:solidFill>
                  <a:srgbClr val="FFFB00"/>
                </a:solidFill>
              </a:defRPr>
            </a:pPr>
            <a:r>
              <a:t>Efficiency</a:t>
            </a:r>
          </a:p>
          <a:p>
            <a:pPr algn="ctr">
              <a:defRPr>
                <a:solidFill>
                  <a:srgbClr val="FFFB00"/>
                </a:solidFill>
              </a:defRPr>
            </a:pPr>
            <a:r>
              <a:t> Readiness - Deliverables  </a:t>
            </a:r>
          </a:p>
        </p:txBody>
      </p:sp>
      <p:pic>
        <p:nvPicPr>
          <p:cNvPr id="343" name="PCI PCI " descr="PCI PCI "/>
          <p:cNvPicPr>
            <a:picLocks noChangeAspect="0"/>
          </p:cNvPicPr>
          <p:nvPr/>
        </p:nvPicPr>
        <p:blipFill>
          <a:blip r:embed="rId4">
            <a:extLst/>
          </a:blip>
          <a:stretch>
            <a:fillRect/>
          </a:stretch>
        </p:blipFill>
        <p:spPr>
          <a:xfrm>
            <a:off x="10995562" y="2093092"/>
            <a:ext cx="1133127" cy="713741"/>
          </a:xfrm>
          <a:prstGeom prst="rect">
            <a:avLst/>
          </a:prstGeom>
          <a:effectLst>
            <a:outerShdw sx="100000" sy="100000" kx="0" ky="0" algn="b" rotWithShape="0" blurRad="190500" dist="101600" dir="5400000">
              <a:srgbClr val="941751"/>
            </a:outerShdw>
          </a:effectLst>
        </p:spPr>
      </p:pic>
      <p:sp>
        <p:nvSpPr>
          <p:cNvPr id="344" name="Unfinished…"/>
          <p:cNvSpPr txBox="1"/>
          <p:nvPr/>
        </p:nvSpPr>
        <p:spPr>
          <a:xfrm>
            <a:off x="2084313" y="5225312"/>
            <a:ext cx="1107727" cy="6251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a:solidFill>
                  <a:srgbClr val="FFFFFF"/>
                </a:solidFill>
              </a:defRPr>
            </a:pPr>
            <a:r>
              <a:t>Unfinished</a:t>
            </a:r>
          </a:p>
          <a:p>
            <a:pPr>
              <a:defRPr>
                <a:solidFill>
                  <a:srgbClr val="FFFFFF"/>
                </a:solidFill>
              </a:defRPr>
            </a:pPr>
            <a:r>
              <a:t>- </a:t>
            </a:r>
          </a:p>
        </p:txBody>
      </p:sp>
      <p:sp>
        <p:nvSpPr>
          <p:cNvPr id="345" name="Unfinished…"/>
          <p:cNvSpPr txBox="1"/>
          <p:nvPr/>
        </p:nvSpPr>
        <p:spPr>
          <a:xfrm>
            <a:off x="3170955" y="5497653"/>
            <a:ext cx="1107726" cy="6251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a:solidFill>
                  <a:srgbClr val="FFFFFF"/>
                </a:solidFill>
              </a:defRPr>
            </a:pPr>
            <a:r>
              <a:t>Unfinished</a:t>
            </a:r>
          </a:p>
          <a:p>
            <a:pPr>
              <a:defRPr>
                <a:solidFill>
                  <a:srgbClr val="FFFFFF"/>
                </a:solidFill>
              </a:defRPr>
            </a:pPr>
            <a:r>
              <a:t>- </a:t>
            </a:r>
          </a:p>
        </p:txBody>
      </p:sp>
      <p:sp>
        <p:nvSpPr>
          <p:cNvPr id="346" name="Finished…"/>
          <p:cNvSpPr txBox="1"/>
          <p:nvPr/>
        </p:nvSpPr>
        <p:spPr>
          <a:xfrm>
            <a:off x="10481797" y="5497653"/>
            <a:ext cx="877563" cy="6251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a:solidFill>
                  <a:srgbClr val="FFFFFF"/>
                </a:solidFill>
              </a:defRPr>
            </a:pPr>
            <a:r>
              <a:t>Finished</a:t>
            </a:r>
          </a:p>
          <a:p>
            <a:pPr>
              <a:defRPr>
                <a:solidFill>
                  <a:srgbClr val="FFFFFF"/>
                </a:solidFill>
              </a:defRPr>
            </a:pPr>
            <a:r>
              <a:t>+ </a:t>
            </a:r>
          </a:p>
        </p:txBody>
      </p:sp>
      <p:sp>
        <p:nvSpPr>
          <p:cNvPr id="347" name="No DFT…"/>
          <p:cNvSpPr txBox="1"/>
          <p:nvPr/>
        </p:nvSpPr>
        <p:spPr>
          <a:xfrm>
            <a:off x="3540315" y="3850763"/>
            <a:ext cx="2720256" cy="14630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sz="1500">
                <a:latin typeface="Bodoni SvtyTwo ITC TT-Book"/>
                <a:ea typeface="Bodoni SvtyTwo ITC TT-Book"/>
                <a:cs typeface="Bodoni SvtyTwo ITC TT-Book"/>
                <a:sym typeface="Bodoni SvtyTwo ITC TT-Book"/>
              </a:defRPr>
            </a:pPr>
            <a:r>
              <a:t>No DFT</a:t>
            </a:r>
          </a:p>
          <a:p>
            <a:pPr algn="ctr">
              <a:defRPr sz="1500">
                <a:latin typeface="Bodoni SvtyTwo ITC TT-Book"/>
                <a:ea typeface="Bodoni SvtyTwo ITC TT-Book"/>
                <a:cs typeface="Bodoni SvtyTwo ITC TT-Book"/>
                <a:sym typeface="Bodoni SvtyTwo ITC TT-Book"/>
              </a:defRPr>
            </a:pPr>
            <a:r>
              <a:t>poorPjT</a:t>
            </a:r>
          </a:p>
          <a:p>
            <a:pPr algn="ctr">
              <a:defRPr sz="1500">
                <a:latin typeface="Bodoni SvtyTwo ITC TT-Book"/>
                <a:ea typeface="Bodoni SvtyTwo ITC TT-Book"/>
                <a:cs typeface="Bodoni SvtyTwo ITC TT-Book"/>
                <a:sym typeface="Bodoni SvtyTwo ITC TT-Book"/>
              </a:defRPr>
            </a:pPr>
            <a:r>
              <a:t>Poor project results </a:t>
            </a:r>
          </a:p>
          <a:p>
            <a:pPr algn="ctr">
              <a:defRPr sz="1500">
                <a:latin typeface="Bodoni SvtyTwo ITC TT-Book"/>
                <a:ea typeface="Bodoni SvtyTwo ITC TT-Book"/>
                <a:cs typeface="Bodoni SvtyTwo ITC TT-Book"/>
                <a:sym typeface="Bodoni SvtyTwo ITC TT-Book"/>
              </a:defRPr>
            </a:pPr>
            <a:r>
              <a:t>Customers dissatisfaction </a:t>
            </a:r>
          </a:p>
          <a:p>
            <a:pPr algn="ctr">
              <a:defRPr sz="1500">
                <a:latin typeface="Bodoni SvtyTwo ITC TT-Book"/>
                <a:ea typeface="Bodoni SvtyTwo ITC TT-Book"/>
                <a:cs typeface="Bodoni SvtyTwo ITC TT-Book"/>
                <a:sym typeface="Bodoni SvtyTwo ITC TT-Book"/>
              </a:defRPr>
            </a:pPr>
            <a:r>
              <a:t>Project failed </a:t>
            </a:r>
          </a:p>
          <a:p>
            <a:pPr algn="ctr">
              <a:defRPr sz="1500">
                <a:latin typeface="Bodoni SvtyTwo ITC TT-Book"/>
                <a:ea typeface="Bodoni SvtyTwo ITC TT-Book"/>
                <a:cs typeface="Bodoni SvtyTwo ITC TT-Book"/>
                <a:sym typeface="Bodoni SvtyTwo ITC TT-Book"/>
              </a:defRPr>
            </a:pPr>
            <a:r>
              <a:t>No PVA</a:t>
            </a:r>
          </a:p>
        </p:txBody>
      </p:sp>
      <p:sp>
        <p:nvSpPr>
          <p:cNvPr id="348" name="DFT…"/>
          <p:cNvSpPr txBox="1"/>
          <p:nvPr/>
        </p:nvSpPr>
        <p:spPr>
          <a:xfrm>
            <a:off x="3909352" y="2249714"/>
            <a:ext cx="3194964" cy="14630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sz="1500">
                <a:latin typeface="Bodoni SvtyTwo ITC TT-Book"/>
                <a:ea typeface="Bodoni SvtyTwo ITC TT-Book"/>
                <a:cs typeface="Bodoni SvtyTwo ITC TT-Book"/>
                <a:sym typeface="Bodoni SvtyTwo ITC TT-Book"/>
              </a:defRPr>
            </a:pPr>
            <a:r>
              <a:t>DFT</a:t>
            </a:r>
          </a:p>
          <a:p>
            <a:pPr algn="ctr">
              <a:defRPr sz="1500">
                <a:latin typeface="Bodoni SvtyTwo ITC TT-Book"/>
                <a:ea typeface="Bodoni SvtyTwo ITC TT-Book"/>
                <a:cs typeface="Bodoni SvtyTwo ITC TT-Book"/>
                <a:sym typeface="Bodoni SvtyTwo ITC TT-Book"/>
              </a:defRPr>
            </a:pPr>
            <a:r>
              <a:t>poorPjT</a:t>
            </a:r>
          </a:p>
          <a:p>
            <a:pPr algn="ctr">
              <a:defRPr sz="1500">
                <a:latin typeface="Bodoni SvtyTwo ITC TT-Book"/>
                <a:ea typeface="Bodoni SvtyTwo ITC TT-Book"/>
                <a:cs typeface="Bodoni SvtyTwo ITC TT-Book"/>
                <a:sym typeface="Bodoni SvtyTwo ITC TT-Book"/>
              </a:defRPr>
            </a:pPr>
            <a:r>
              <a:t>Poor project results </a:t>
            </a:r>
          </a:p>
          <a:p>
            <a:pPr algn="ctr">
              <a:defRPr sz="1500">
                <a:latin typeface="Bodoni SvtyTwo ITC TT-Book"/>
                <a:ea typeface="Bodoni SvtyTwo ITC TT-Book"/>
                <a:cs typeface="Bodoni SvtyTwo ITC TT-Book"/>
                <a:sym typeface="Bodoni SvtyTwo ITC TT-Book"/>
              </a:defRPr>
            </a:pPr>
            <a:r>
              <a:t>Customers satisfaction </a:t>
            </a:r>
          </a:p>
          <a:p>
            <a:pPr algn="ctr">
              <a:defRPr sz="1500">
                <a:latin typeface="Bodoni SvtyTwo ITC TT-Book"/>
                <a:ea typeface="Bodoni SvtyTwo ITC TT-Book"/>
                <a:cs typeface="Bodoni SvtyTwo ITC TT-Book"/>
                <a:sym typeface="Bodoni SvtyTwo ITC TT-Book"/>
              </a:defRPr>
            </a:pPr>
            <a:r>
              <a:t>Project success  </a:t>
            </a:r>
          </a:p>
          <a:p>
            <a:pPr algn="ctr">
              <a:defRPr sz="1500">
                <a:latin typeface="Bodoni SvtyTwo ITC TT-Book"/>
                <a:ea typeface="Bodoni SvtyTwo ITC TT-Book"/>
                <a:cs typeface="Bodoni SvtyTwo ITC TT-Book"/>
                <a:sym typeface="Bodoni SvtyTwo ITC TT-Book"/>
              </a:defRPr>
            </a:pPr>
            <a:r>
              <a:t>No PVA</a:t>
            </a:r>
          </a:p>
        </p:txBody>
      </p:sp>
      <p:sp>
        <p:nvSpPr>
          <p:cNvPr id="349" name="No DFT…"/>
          <p:cNvSpPr txBox="1"/>
          <p:nvPr/>
        </p:nvSpPr>
        <p:spPr>
          <a:xfrm>
            <a:off x="7309070" y="3850763"/>
            <a:ext cx="2257870" cy="14630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sz="1500">
                <a:latin typeface="Bodoni SvtyTwo ITC TT-Book"/>
                <a:ea typeface="Bodoni SvtyTwo ITC TT-Book"/>
                <a:cs typeface="Bodoni SvtyTwo ITC TT-Book"/>
                <a:sym typeface="Bodoni SvtyTwo ITC TT-Book"/>
              </a:defRPr>
            </a:pPr>
            <a:r>
              <a:t> No DFT</a:t>
            </a:r>
          </a:p>
          <a:p>
            <a:pPr algn="ctr">
              <a:defRPr sz="1500">
                <a:latin typeface="Bodoni SvtyTwo ITC TT-Book"/>
                <a:ea typeface="Bodoni SvtyTwo ITC TT-Book"/>
                <a:cs typeface="Bodoni SvtyTwo ITC TT-Book"/>
                <a:sym typeface="Bodoni SvtyTwo ITC TT-Book"/>
              </a:defRPr>
            </a:pPr>
            <a:r>
              <a:t>poorPjT</a:t>
            </a:r>
          </a:p>
          <a:p>
            <a:pPr algn="ctr">
              <a:defRPr sz="1500">
                <a:latin typeface="Bodoni SvtyTwo ITC TT-Book"/>
                <a:ea typeface="Bodoni SvtyTwo ITC TT-Book"/>
                <a:cs typeface="Bodoni SvtyTwo ITC TT-Book"/>
                <a:sym typeface="Bodoni SvtyTwo ITC TT-Book"/>
              </a:defRPr>
            </a:pPr>
            <a:r>
              <a:t>Poor project results </a:t>
            </a:r>
          </a:p>
          <a:p>
            <a:pPr algn="ctr">
              <a:defRPr sz="1500">
                <a:latin typeface="Bodoni SvtyTwo ITC TT-Book"/>
                <a:ea typeface="Bodoni SvtyTwo ITC TT-Book"/>
                <a:cs typeface="Bodoni SvtyTwo ITC TT-Book"/>
                <a:sym typeface="Bodoni SvtyTwo ITC TT-Book"/>
              </a:defRPr>
            </a:pPr>
            <a:r>
              <a:t>Customers dissatisfaction </a:t>
            </a:r>
          </a:p>
          <a:p>
            <a:pPr algn="ctr">
              <a:defRPr sz="1500">
                <a:latin typeface="Bodoni SvtyTwo ITC TT-Book"/>
                <a:ea typeface="Bodoni SvtyTwo ITC TT-Book"/>
                <a:cs typeface="Bodoni SvtyTwo ITC TT-Book"/>
                <a:sym typeface="Bodoni SvtyTwo ITC TT-Book"/>
              </a:defRPr>
            </a:pPr>
            <a:r>
              <a:t>Project failed   </a:t>
            </a:r>
          </a:p>
          <a:p>
            <a:pPr algn="ctr">
              <a:defRPr sz="1500">
                <a:latin typeface="Bodoni SvtyTwo ITC TT-Book"/>
                <a:ea typeface="Bodoni SvtyTwo ITC TT-Book"/>
                <a:cs typeface="Bodoni SvtyTwo ITC TT-Book"/>
                <a:sym typeface="Bodoni SvtyTwo ITC TT-Book"/>
              </a:defRPr>
            </a:pPr>
            <a:r>
              <a:t>No PVA</a:t>
            </a:r>
          </a:p>
        </p:txBody>
      </p:sp>
      <p:sp>
        <p:nvSpPr>
          <p:cNvPr id="350" name="Well designed DFT…"/>
          <p:cNvSpPr txBox="1"/>
          <p:nvPr/>
        </p:nvSpPr>
        <p:spPr>
          <a:xfrm>
            <a:off x="7248667" y="2228692"/>
            <a:ext cx="3194964" cy="14630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sz="1500">
                <a:latin typeface="Bodoni SvtyTwo ITC TT-Book"/>
                <a:ea typeface="Bodoni SvtyTwo ITC TT-Book"/>
                <a:cs typeface="Bodoni SvtyTwo ITC TT-Book"/>
                <a:sym typeface="Bodoni SvtyTwo ITC TT-Book"/>
              </a:defRPr>
            </a:pPr>
            <a:r>
              <a:t> Well designed DFT</a:t>
            </a:r>
          </a:p>
          <a:p>
            <a:pPr algn="ctr">
              <a:defRPr sz="1500">
                <a:latin typeface="Bodoni SvtyTwo ITC TT-Book"/>
                <a:ea typeface="Bodoni SvtyTwo ITC TT-Book"/>
                <a:cs typeface="Bodoni SvtyTwo ITC TT-Book"/>
                <a:sym typeface="Bodoni SvtyTwo ITC TT-Book"/>
              </a:defRPr>
            </a:pPr>
            <a:r>
              <a:t> Well planned PjFT</a:t>
            </a:r>
          </a:p>
          <a:p>
            <a:pPr algn="ctr">
              <a:defRPr sz="1500">
                <a:latin typeface="Bodoni SvtyTwo ITC TT-Book"/>
                <a:ea typeface="Bodoni SvtyTwo ITC TT-Book"/>
                <a:cs typeface="Bodoni SvtyTwo ITC TT-Book"/>
                <a:sym typeface="Bodoni SvtyTwo ITC TT-Book"/>
              </a:defRPr>
            </a:pPr>
            <a:r>
              <a:t>Excellent  project results </a:t>
            </a:r>
          </a:p>
          <a:p>
            <a:pPr algn="ctr">
              <a:defRPr sz="1500">
                <a:latin typeface="Bodoni SvtyTwo ITC TT-Book"/>
                <a:ea typeface="Bodoni SvtyTwo ITC TT-Book"/>
                <a:cs typeface="Bodoni SvtyTwo ITC TT-Book"/>
                <a:sym typeface="Bodoni SvtyTwo ITC TT-Book"/>
              </a:defRPr>
            </a:pPr>
            <a:r>
              <a:t>Customers satisfaction </a:t>
            </a:r>
          </a:p>
          <a:p>
            <a:pPr algn="ctr">
              <a:defRPr sz="1500">
                <a:latin typeface="Bodoni SvtyTwo ITC TT-Book"/>
                <a:ea typeface="Bodoni SvtyTwo ITC TT-Book"/>
                <a:cs typeface="Bodoni SvtyTwo ITC TT-Book"/>
                <a:sym typeface="Bodoni SvtyTwo ITC TT-Book"/>
              </a:defRPr>
            </a:pPr>
            <a:r>
              <a:t>Project success  </a:t>
            </a:r>
          </a:p>
          <a:p>
            <a:pPr algn="ctr">
              <a:defRPr sz="1500">
                <a:latin typeface="Bodoni SvtyTwo ITC TT-Book"/>
                <a:ea typeface="Bodoni SvtyTwo ITC TT-Book"/>
                <a:cs typeface="Bodoni SvtyTwo ITC TT-Book"/>
                <a:sym typeface="Bodoni SvtyTwo ITC TT-Book"/>
              </a:defRPr>
            </a:pPr>
            <a:r>
              <a:t>PVA</a:t>
            </a:r>
          </a:p>
        </p:txBody>
      </p:sp>
      <p:sp>
        <p:nvSpPr>
          <p:cNvPr id="351" name="Line"/>
          <p:cNvSpPr/>
          <p:nvPr/>
        </p:nvSpPr>
        <p:spPr>
          <a:xfrm flipV="1">
            <a:off x="3334362" y="1917312"/>
            <a:ext cx="8220172" cy="3395631"/>
          </a:xfrm>
          <a:prstGeom prst="line">
            <a:avLst/>
          </a:prstGeom>
          <a:ln w="50800">
            <a:solidFill>
              <a:srgbClr val="945200"/>
            </a:solidFill>
            <a:custDash>
              <a:ds d="200000" sp="200000"/>
            </a:custDash>
            <a:miter lim="400000"/>
            <a:tailEnd type="triangle"/>
          </a:ln>
        </p:spPr>
        <p:txBody>
          <a:bodyPr lIns="45719" rIns="45719"/>
          <a:lstStyle/>
          <a:p>
            <a:pPr/>
          </a:p>
        </p:txBody>
      </p:sp>
      <p:sp>
        <p:nvSpPr>
          <p:cNvPr id="352" name="Designed and developed by DrMahmoud.Ibrahim@2023"/>
          <p:cNvSpPr txBox="1"/>
          <p:nvPr/>
        </p:nvSpPr>
        <p:spPr>
          <a:xfrm>
            <a:off x="45135" y="6568479"/>
            <a:ext cx="4764446" cy="300594"/>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600">
                <a:solidFill>
                  <a:srgbClr val="FFFFFF"/>
                </a:solidFill>
              </a:defRPr>
            </a:lvl1pPr>
          </a:lstStyle>
          <a:p>
            <a:pPr/>
            <a:r>
              <a:t>Designed and developed by DrMahmoud.Ibrahim@2023</a:t>
            </a:r>
          </a:p>
        </p:txBody>
      </p:sp>
      <p:sp>
        <p:nvSpPr>
          <p:cNvPr id="353" name="The transformation  process efficiency levels  between…"/>
          <p:cNvSpPr txBox="1"/>
          <p:nvPr>
            <p:ph type="title" idx="4294967295"/>
          </p:nvPr>
        </p:nvSpPr>
        <p:spPr>
          <a:xfrm>
            <a:off x="2667877" y="453436"/>
            <a:ext cx="9144001" cy="922010"/>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p>
            <a:pPr defTabSz="649223">
              <a:defRPr b="1" sz="2698">
                <a:solidFill>
                  <a:schemeClr val="accent5">
                    <a:satOff val="-3547"/>
                    <a:lumOff val="-10352"/>
                  </a:schemeClr>
                </a:solidFill>
                <a:latin typeface="Carlito"/>
                <a:ea typeface="Carlito"/>
                <a:cs typeface="Carlito"/>
                <a:sym typeface="Carlito"/>
              </a:defRPr>
            </a:pPr>
            <a:r>
              <a:t>The transformation  process efficiency levels  between </a:t>
            </a:r>
          </a:p>
          <a:p>
            <a:pPr defTabSz="649223">
              <a:defRPr b="1" sz="2698">
                <a:solidFill>
                  <a:schemeClr val="accent5">
                    <a:satOff val="-3547"/>
                    <a:lumOff val="-10352"/>
                  </a:schemeClr>
                </a:solidFill>
                <a:latin typeface="Carlito"/>
                <a:ea typeface="Carlito"/>
                <a:cs typeface="Carlito"/>
                <a:sym typeface="Carlito"/>
              </a:defRPr>
            </a:pPr>
            <a:r>
              <a:t>the resultant deliverables and the readiness deliverables </a:t>
            </a:r>
          </a:p>
        </p:txBody>
      </p:sp>
      <p:sp>
        <p:nvSpPr>
          <p:cNvPr id="354" name="Inefficient transformation"/>
          <p:cNvSpPr txBox="1"/>
          <p:nvPr/>
        </p:nvSpPr>
        <p:spPr>
          <a:xfrm rot="16205590">
            <a:off x="2327653" y="3451751"/>
            <a:ext cx="2537481" cy="333089"/>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a:solidFill>
                  <a:srgbClr val="941100"/>
                </a:solidFill>
              </a:defRPr>
            </a:lvl1pPr>
          </a:lstStyle>
          <a:p>
            <a:pPr/>
            <a:r>
              <a:t>Inefficient transformation </a:t>
            </a:r>
          </a:p>
        </p:txBody>
      </p:sp>
      <p:sp>
        <p:nvSpPr>
          <p:cNvPr id="355" name="Inefficient transformation"/>
          <p:cNvSpPr txBox="1"/>
          <p:nvPr/>
        </p:nvSpPr>
        <p:spPr>
          <a:xfrm rot="5419395">
            <a:off x="9846095" y="4364799"/>
            <a:ext cx="1436102" cy="506598"/>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sz="1500">
                <a:solidFill>
                  <a:srgbClr val="4F8F00"/>
                </a:solidFill>
              </a:defRPr>
            </a:lvl1pPr>
          </a:lstStyle>
          <a:p>
            <a:pPr/>
            <a:r>
              <a:t>Inefficient transformation </a:t>
            </a:r>
          </a:p>
        </p:txBody>
      </p:sp>
      <p:sp>
        <p:nvSpPr>
          <p:cNvPr id="356" name="efficient transformation"/>
          <p:cNvSpPr txBox="1"/>
          <p:nvPr/>
        </p:nvSpPr>
        <p:spPr>
          <a:xfrm rot="5419395">
            <a:off x="9846095" y="2764628"/>
            <a:ext cx="1436102" cy="506597"/>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sz="1500">
                <a:solidFill>
                  <a:srgbClr val="8EFA00"/>
                </a:solidFill>
              </a:defRPr>
            </a:lvl1pPr>
          </a:lstStyle>
          <a:p>
            <a:pPr/>
            <a:r>
              <a:t>efficient transformation </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8" name="The HPJOMS lifecycle"/>
          <p:cNvSpPr txBox="1"/>
          <p:nvPr>
            <p:ph type="title"/>
          </p:nvPr>
        </p:nvSpPr>
        <p:spPr>
          <a:prstGeom prst="rect">
            <a:avLst/>
          </a:prstGeom>
        </p:spPr>
        <p:txBody>
          <a:bodyPr/>
          <a:lstStyle>
            <a:lvl1pPr defTabSz="832104">
              <a:defRPr sz="5460"/>
            </a:lvl1pPr>
          </a:lstStyle>
          <a:p>
            <a:pPr/>
            <a:r>
              <a:t>The HPJOMS lifecycle </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0" name="The section 1:the integration between the HPMQS and HPJOS"/>
          <p:cNvSpPr txBox="1"/>
          <p:nvPr>
            <p:ph type="title"/>
          </p:nvPr>
        </p:nvSpPr>
        <p:spPr>
          <a:prstGeom prst="rect">
            <a:avLst/>
          </a:prstGeom>
          <a:solidFill>
            <a:srgbClr val="FFFFFF"/>
          </a:solidFill>
          <a:effectLst>
            <a:outerShdw sx="100000" sy="100000" kx="0" ky="0" algn="b" rotWithShape="0" blurRad="190500" dist="50800" dir="5400000">
              <a:schemeClr val="accent5">
                <a:alpha val="49461"/>
              </a:schemeClr>
            </a:outerShdw>
          </a:effectLst>
        </p:spPr>
        <p:txBody>
          <a:bodyPr/>
          <a:lstStyle>
            <a:lvl1pPr algn="just" defTabSz="822959">
              <a:spcBef>
                <a:spcPts val="900"/>
              </a:spcBef>
              <a:buFont typeface="Arial"/>
              <a:defRPr b="0" i="0" sz="2520">
                <a:solidFill>
                  <a:srgbClr val="000000"/>
                </a:solidFill>
                <a:latin typeface="Bodoni SvtyTwo OS ITC TT-Book"/>
                <a:ea typeface="Bodoni SvtyTwo OS ITC TT-Book"/>
                <a:cs typeface="Bodoni SvtyTwo OS ITC TT-Book"/>
                <a:sym typeface="Bodoni SvtyTwo OS ITC TT-Book"/>
              </a:defRPr>
            </a:lvl1pPr>
          </a:lstStyle>
          <a:p>
            <a:pPr/>
            <a:r>
              <a:t>The section 1:the integration between the HPMQS and HPJOS </a:t>
            </a:r>
          </a:p>
        </p:txBody>
      </p:sp>
      <p:sp>
        <p:nvSpPr>
          <p:cNvPr id="361" name="It is common between the HPMQS and the HPJMOS that the high-level project management baselines and their success requirements are defined, identified, designed, and planned for the DFT and PJFT of the project to ensure the delivery of PVA."/>
          <p:cNvSpPr txBox="1"/>
          <p:nvPr>
            <p:ph type="body" sz="quarter" idx="1"/>
          </p:nvPr>
        </p:nvSpPr>
        <p:spPr>
          <a:prstGeom prst="rect">
            <a:avLst/>
          </a:prstGeom>
        </p:spPr>
        <p:txBody>
          <a:bodyPr/>
          <a:lstStyle>
            <a:lvl1pPr defTabSz="832104">
              <a:spcBef>
                <a:spcPts val="900"/>
              </a:spcBef>
              <a:defRPr sz="2184"/>
            </a:lvl1pPr>
          </a:lstStyle>
          <a:p>
            <a:pPr/>
            <a:r>
              <a:t>It is common between the HPMQS and the HPJMOS that the high-level project management baselines and their success requirements are defined, identified, designed, and planned for the DFT and PJFT of the project to ensure the delivery of PVA.</a:t>
            </a:r>
          </a:p>
        </p:txBody>
      </p:sp>
      <p:sp>
        <p:nvSpPr>
          <p:cNvPr id="3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4" name="Double-click to edit"/>
          <p:cNvSpPr txBox="1"/>
          <p:nvPr>
            <p:ph type="title"/>
          </p:nvPr>
        </p:nvSpPr>
        <p:spPr>
          <a:prstGeom prst="rect">
            <a:avLst/>
          </a:prstGeom>
        </p:spPr>
        <p:txBody>
          <a:bodyPr/>
          <a:lstStyle/>
          <a:p>
            <a:pPr defTabSz="813816">
              <a:defRPr sz="5340"/>
            </a:pPr>
          </a:p>
        </p:txBody>
      </p:sp>
      <p:sp>
        <p:nvSpPr>
          <p:cNvPr id="365" name="Double-click to edit"/>
          <p:cNvSpPr txBox="1"/>
          <p:nvPr>
            <p:ph type="body" sz="quarter" idx="1"/>
          </p:nvPr>
        </p:nvSpPr>
        <p:spPr>
          <a:xfrm>
            <a:off x="3601411" y="3519821"/>
            <a:ext cx="5753028" cy="2097715"/>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p>
            <a:pPr algn="ctr">
              <a:spcBef>
                <a:spcPts val="0"/>
              </a:spcBef>
              <a:defRPr sz="2300">
                <a:solidFill>
                  <a:schemeClr val="accent4">
                    <a:lumOff val="12500"/>
                  </a:schemeClr>
                </a:solidFill>
              </a:defRPr>
            </a:pPr>
          </a:p>
        </p:txBody>
      </p:sp>
      <p:sp>
        <p:nvSpPr>
          <p:cNvPr id="366" name="Slide Number"/>
          <p:cNvSpPr txBox="1"/>
          <p:nvPr>
            <p:ph type="sldNum" sz="quarter" idx="2"/>
          </p:nvPr>
        </p:nvSpPr>
        <p:spPr>
          <a:xfrm>
            <a:off x="11047081" y="6402736"/>
            <a:ext cx="258625"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7"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68" name="Rectangle: Rounded Corners 24"/>
          <p:cNvSpPr/>
          <p:nvPr/>
        </p:nvSpPr>
        <p:spPr>
          <a:xfrm>
            <a:off x="52996" y="930796"/>
            <a:ext cx="9677760"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69"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70" name="source: designed and developed by Dr.Mahmoud Ibrahim @2023"/>
          <p:cNvSpPr txBox="1"/>
          <p:nvPr/>
        </p:nvSpPr>
        <p:spPr>
          <a:xfrm>
            <a:off x="990509" y="6059874"/>
            <a:ext cx="5696683" cy="248306"/>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b">
            <a:normAutofit fontScale="100000" lnSpcReduction="0"/>
          </a:bodyPr>
          <a:lstStyle>
            <a:lvl1pPr defTabSz="566927">
              <a:defRPr sz="1116"/>
            </a:lvl1pPr>
          </a:lstStyle>
          <a:p>
            <a:pPr/>
            <a:r>
              <a:t>source: designed and developed by Dr.Mahmoud Ibrahim @2023 </a:t>
            </a:r>
          </a:p>
        </p:txBody>
      </p:sp>
      <p:pic>
        <p:nvPicPr>
          <p:cNvPr id="371" name="HPMQS HPMQS" descr="HPMQS HPMQS"/>
          <p:cNvPicPr>
            <a:picLocks noChangeAspect="0"/>
          </p:cNvPicPr>
          <p:nvPr/>
        </p:nvPicPr>
        <p:blipFill>
          <a:blip r:embed="rId2">
            <a:extLst/>
          </a:blip>
          <a:stretch>
            <a:fillRect/>
          </a:stretch>
        </p:blipFill>
        <p:spPr>
          <a:xfrm rot="19826407">
            <a:off x="2775703" y="945260"/>
            <a:ext cx="2126296" cy="730150"/>
          </a:xfrm>
          <a:prstGeom prst="rect">
            <a:avLst/>
          </a:prstGeom>
          <a:effectLst>
            <a:outerShdw sx="100000" sy="100000" kx="0" ky="0" algn="b" rotWithShape="0" blurRad="571500" dist="521211" dir="0">
              <a:srgbClr val="000000">
                <a:alpha val="47071"/>
              </a:srgbClr>
            </a:outerShdw>
          </a:effectLst>
        </p:spPr>
      </p:pic>
      <p:grpSp>
        <p:nvGrpSpPr>
          <p:cNvPr id="374" name="Developing…"/>
          <p:cNvGrpSpPr/>
          <p:nvPr/>
        </p:nvGrpSpPr>
        <p:grpSpPr>
          <a:xfrm>
            <a:off x="263878" y="850201"/>
            <a:ext cx="2481291" cy="4991900"/>
            <a:chOff x="0" y="0"/>
            <a:chExt cx="2481290" cy="4991898"/>
          </a:xfrm>
        </p:grpSpPr>
        <p:sp>
          <p:nvSpPr>
            <p:cNvPr id="373" name="Developing…"/>
            <p:cNvSpPr txBox="1"/>
            <p:nvPr/>
          </p:nvSpPr>
          <p:spPr>
            <a:xfrm>
              <a:off x="50800" y="50800"/>
              <a:ext cx="2379691" cy="4890299"/>
            </a:xfrm>
            <a:prstGeom prst="rect">
              <a:avLst/>
            </a:prstGeom>
            <a:gradFill flip="none" rotWithShape="1">
              <a:gsLst>
                <a:gs pos="0">
                  <a:srgbClr val="2F61BA"/>
                </a:gs>
                <a:gs pos="50000">
                  <a:srgbClr val="3E70CA"/>
                </a:gs>
                <a:gs pos="100000">
                  <a:srgbClr val="5F82CB"/>
                </a:gs>
              </a:gsLst>
              <a:path path="shape">
                <a:fillToRect l="49886" t="100216" r="50113" b="-216"/>
              </a:path>
            </a:grad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r>
                <a:t>Developing </a:t>
              </a: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r>
                <a:t>DFT &amp; PJFT</a:t>
              </a:r>
            </a:p>
          </p:txBody>
        </p:sp>
        <p:pic>
          <p:nvPicPr>
            <p:cNvPr id="372" name="Developing… Developing DFT &amp; PJFT" descr="Developing… Developing DFT &amp; PJFT"/>
            <p:cNvPicPr>
              <a:picLocks noChangeAspect="0"/>
            </p:cNvPicPr>
            <p:nvPr/>
          </p:nvPicPr>
          <p:blipFill>
            <a:blip r:embed="rId3">
              <a:extLst/>
            </a:blip>
            <a:stretch>
              <a:fillRect/>
            </a:stretch>
          </p:blipFill>
          <p:spPr>
            <a:xfrm>
              <a:off x="0" y="0"/>
              <a:ext cx="2481291" cy="4991899"/>
            </a:xfrm>
            <a:prstGeom prst="rect">
              <a:avLst/>
            </a:prstGeom>
            <a:effectLst/>
          </p:spPr>
        </p:pic>
      </p:grpSp>
      <p:pic>
        <p:nvPicPr>
          <p:cNvPr id="375" name="3—PFSQP…  3—PFSQP 4- PFS project fit" descr="3—PFSQP…  3—PFSQP 4- PFS project fit"/>
          <p:cNvPicPr>
            <a:picLocks noChangeAspect="0"/>
          </p:cNvPicPr>
          <p:nvPr/>
        </p:nvPicPr>
        <p:blipFill>
          <a:blip r:embed="rId4">
            <a:extLst/>
          </a:blip>
          <a:stretch>
            <a:fillRect/>
          </a:stretch>
        </p:blipFill>
        <p:spPr>
          <a:xfrm>
            <a:off x="256150" y="2388042"/>
            <a:ext cx="2192735" cy="1101162"/>
          </a:xfrm>
          <a:prstGeom prst="rect">
            <a:avLst/>
          </a:prstGeom>
          <a:effectLst>
            <a:outerShdw sx="100000" sy="100000" kx="0" ky="0" algn="b" rotWithShape="0" blurRad="190500" dist="12700" dir="5400000">
              <a:srgbClr val="000000"/>
            </a:outerShdw>
          </a:effectLst>
        </p:spPr>
      </p:pic>
      <p:pic>
        <p:nvPicPr>
          <p:cNvPr id="376" name="2—preparationPFS 2—preparationPFS" descr="2—preparationPFS 2—preparationPFS"/>
          <p:cNvPicPr>
            <a:picLocks noChangeAspect="0"/>
          </p:cNvPicPr>
          <p:nvPr/>
        </p:nvPicPr>
        <p:blipFill>
          <a:blip r:embed="rId5">
            <a:extLst/>
          </a:blip>
          <a:stretch>
            <a:fillRect/>
          </a:stretch>
        </p:blipFill>
        <p:spPr>
          <a:xfrm>
            <a:off x="256151" y="1667237"/>
            <a:ext cx="2192735" cy="845465"/>
          </a:xfrm>
          <a:prstGeom prst="rect">
            <a:avLst/>
          </a:prstGeom>
          <a:effectLst>
            <a:outerShdw sx="100000" sy="100000" kx="0" ky="0" algn="b" rotWithShape="0" blurRad="190500" dist="12700" dir="5400000">
              <a:srgbClr val="000000"/>
            </a:outerShdw>
          </a:effectLst>
        </p:spPr>
      </p:pic>
      <p:grpSp>
        <p:nvGrpSpPr>
          <p:cNvPr id="379" name="Rectangle"/>
          <p:cNvGrpSpPr/>
          <p:nvPr/>
        </p:nvGrpSpPr>
        <p:grpSpPr>
          <a:xfrm>
            <a:off x="9428484" y="904186"/>
            <a:ext cx="1879650" cy="4883930"/>
            <a:chOff x="0" y="0"/>
            <a:chExt cx="1879649" cy="4883929"/>
          </a:xfrm>
        </p:grpSpPr>
        <p:sp>
          <p:nvSpPr>
            <p:cNvPr id="378" name="Rectangle"/>
            <p:cNvSpPr txBox="1"/>
            <p:nvPr/>
          </p:nvSpPr>
          <p:spPr>
            <a:xfrm>
              <a:off x="50800" y="50800"/>
              <a:ext cx="1778050" cy="4782330"/>
            </a:xfrm>
            <a:prstGeom prst="rect">
              <a:avLst/>
            </a:prstGeom>
            <a:gradFill flip="none" rotWithShape="1">
              <a:gsLst>
                <a:gs pos="0">
                  <a:srgbClr val="2F61BA"/>
                </a:gs>
                <a:gs pos="50000">
                  <a:srgbClr val="3E70CA"/>
                </a:gs>
                <a:gs pos="100000">
                  <a:srgbClr val="5F82CB"/>
                </a:gs>
              </a:gsLst>
              <a:path path="shape">
                <a:fillToRect l="49886" t="100216" r="50113" b="-216"/>
              </a:path>
            </a:grad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baseline="31999"/>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a:p>
              <a:pPr algn="ctr">
                <a:lnSpc>
                  <a:spcPct val="90000"/>
                </a:lnSpc>
                <a:defRPr sz="2300">
                  <a:solidFill>
                    <a:schemeClr val="accent4">
                      <a:lumOff val="12500"/>
                    </a:schemeClr>
                  </a:solidFill>
                  <a:latin typeface="Bodoni SvtyTwo ITC TT-Book"/>
                  <a:ea typeface="Bodoni SvtyTwo ITC TT-Book"/>
                  <a:cs typeface="Bodoni SvtyTwo ITC TT-Book"/>
                  <a:sym typeface="Bodoni SvtyTwo ITC TT-Book"/>
                </a:defRPr>
              </a:pPr>
              <a:endParaRPr u="sng">
                <a:latin typeface="Bodoni SvtyTwo OS ITC TT-Book"/>
                <a:ea typeface="Bodoni SvtyTwo OS ITC TT-Book"/>
                <a:cs typeface="Bodoni SvtyTwo OS ITC TT-Book"/>
                <a:sym typeface="Bodoni SvtyTwo OS ITC TT-Book"/>
              </a:endParaRPr>
            </a:p>
          </p:txBody>
        </p:sp>
        <p:pic>
          <p:nvPicPr>
            <p:cNvPr id="377" name="Rectangle " descr="Rectangle "/>
            <p:cNvPicPr>
              <a:picLocks noChangeAspect="0"/>
            </p:cNvPicPr>
            <p:nvPr/>
          </p:nvPicPr>
          <p:blipFill>
            <a:blip r:embed="rId6">
              <a:extLst/>
            </a:blip>
            <a:stretch>
              <a:fillRect/>
            </a:stretch>
          </p:blipFill>
          <p:spPr>
            <a:xfrm>
              <a:off x="0" y="0"/>
              <a:ext cx="1879650" cy="4883930"/>
            </a:xfrm>
            <a:prstGeom prst="rect">
              <a:avLst/>
            </a:prstGeom>
            <a:effectLst/>
          </p:spPr>
        </p:pic>
      </p:grpSp>
      <p:pic>
        <p:nvPicPr>
          <p:cNvPr id="380" name="1-validated  Business Pain points 1-validated  Business Pain points" descr="1-validated  Business Pain points 1-validated  Business Pain points"/>
          <p:cNvPicPr>
            <a:picLocks noChangeAspect="0"/>
          </p:cNvPicPr>
          <p:nvPr/>
        </p:nvPicPr>
        <p:blipFill>
          <a:blip r:embed="rId7">
            <a:extLst/>
          </a:blip>
          <a:stretch>
            <a:fillRect/>
          </a:stretch>
        </p:blipFill>
        <p:spPr>
          <a:xfrm>
            <a:off x="2425923" y="1011461"/>
            <a:ext cx="5587371" cy="1003612"/>
          </a:xfrm>
          <a:prstGeom prst="rect">
            <a:avLst/>
          </a:prstGeom>
          <a:effectLst>
            <a:outerShdw sx="100000" sy="100000" kx="0" ky="0" algn="b" rotWithShape="0" blurRad="190500" dist="12700" dir="5400000">
              <a:srgbClr val="000000"/>
            </a:outerShdw>
          </a:effectLst>
        </p:spPr>
      </p:pic>
      <p:pic>
        <p:nvPicPr>
          <p:cNvPr id="381" name="HPJOMS HPJOMS" descr="HPJOMS HPJOMS"/>
          <p:cNvPicPr>
            <a:picLocks noChangeAspect="0"/>
          </p:cNvPicPr>
          <p:nvPr/>
        </p:nvPicPr>
        <p:blipFill>
          <a:blip r:embed="rId8">
            <a:extLst/>
          </a:blip>
          <a:stretch>
            <a:fillRect/>
          </a:stretch>
        </p:blipFill>
        <p:spPr>
          <a:xfrm>
            <a:off x="2858637" y="1907347"/>
            <a:ext cx="3047207" cy="716240"/>
          </a:xfrm>
          <a:prstGeom prst="rect">
            <a:avLst/>
          </a:prstGeom>
          <a:effectLst>
            <a:outerShdw sx="100000" sy="100000" kx="0" ky="0" algn="b" rotWithShape="0" blurRad="571500" dist="521211" dir="0">
              <a:srgbClr val="000000">
                <a:alpha val="47071"/>
              </a:srgbClr>
            </a:outerShdw>
          </a:effectLst>
        </p:spPr>
      </p:pic>
      <p:pic>
        <p:nvPicPr>
          <p:cNvPr id="382" name="HPJOM HPJOM" descr="HPJOM HPJOM"/>
          <p:cNvPicPr>
            <a:picLocks noChangeAspect="0"/>
          </p:cNvPicPr>
          <p:nvPr/>
        </p:nvPicPr>
        <p:blipFill>
          <a:blip r:embed="rId9">
            <a:extLst/>
          </a:blip>
          <a:stretch>
            <a:fillRect/>
          </a:stretch>
        </p:blipFill>
        <p:spPr>
          <a:xfrm>
            <a:off x="457605" y="3559073"/>
            <a:ext cx="1991281" cy="1624807"/>
          </a:xfrm>
          <a:prstGeom prst="rect">
            <a:avLst/>
          </a:prstGeom>
          <a:effectLst>
            <a:outerShdw sx="100000" sy="100000" kx="0" ky="0" algn="b" rotWithShape="0" blurRad="190500" dist="101600" dir="5400000">
              <a:srgbClr val="941751"/>
            </a:outerShdw>
          </a:effectLst>
        </p:spPr>
      </p:pic>
      <p:pic>
        <p:nvPicPr>
          <p:cNvPr id="383" name="Line Line" descr="Line Line"/>
          <p:cNvPicPr>
            <a:picLocks noChangeAspect="0"/>
          </p:cNvPicPr>
          <p:nvPr/>
        </p:nvPicPr>
        <p:blipFill>
          <a:blip r:embed="rId10">
            <a:extLst/>
          </a:blip>
          <a:stretch>
            <a:fillRect/>
          </a:stretch>
        </p:blipFill>
        <p:spPr>
          <a:xfrm>
            <a:off x="5647555" y="4840361"/>
            <a:ext cx="661928" cy="358334"/>
          </a:xfrm>
          <a:prstGeom prst="rect">
            <a:avLst/>
          </a:prstGeom>
          <a:effectLst>
            <a:reflection blurRad="0" stA="50000" stPos="0" endA="0" endPos="40000" dist="0" dir="5400000" fadeDir="5400000" sx="100000" sy="-100000" kx="0" ky="0" algn="bl" rotWithShape="0"/>
          </a:effectLst>
        </p:spPr>
      </p:pic>
      <p:pic>
        <p:nvPicPr>
          <p:cNvPr id="384" name="Line Line" descr="Line Line"/>
          <p:cNvPicPr>
            <a:picLocks noChangeAspect="0"/>
          </p:cNvPicPr>
          <p:nvPr/>
        </p:nvPicPr>
        <p:blipFill>
          <a:blip r:embed="rId11">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385" name="Delivering BVA Delivering BVA " descr="Delivering BVA Delivering BVA "/>
          <p:cNvPicPr>
            <a:picLocks noChangeAspect="0"/>
          </p:cNvPicPr>
          <p:nvPr/>
        </p:nvPicPr>
        <p:blipFill>
          <a:blip r:embed="rId12">
            <a:extLst/>
          </a:blip>
          <a:stretch>
            <a:fillRect/>
          </a:stretch>
        </p:blipFill>
        <p:spPr>
          <a:xfrm>
            <a:off x="7888830" y="1064423"/>
            <a:ext cx="3256383" cy="833439"/>
          </a:xfrm>
          <a:prstGeom prst="rect">
            <a:avLst/>
          </a:prstGeom>
          <a:effectLst>
            <a:outerShdw sx="100000" sy="100000" kx="0" ky="0" algn="b" rotWithShape="0" blurRad="190500" dist="12700" dir="5400000">
              <a:srgbClr val="000000"/>
            </a:outerShdw>
          </a:effectLst>
        </p:spPr>
      </p:pic>
      <p:pic>
        <p:nvPicPr>
          <p:cNvPr id="386" name="Image" descr="Image"/>
          <p:cNvPicPr>
            <a:picLocks noChangeAspect="1"/>
          </p:cNvPicPr>
          <p:nvPr/>
        </p:nvPicPr>
        <p:blipFill>
          <a:blip r:embed="rId13">
            <a:extLst/>
          </a:blip>
          <a:srcRect l="0" t="2705" r="3251" b="0"/>
          <a:stretch>
            <a:fillRect/>
          </a:stretch>
        </p:blipFill>
        <p:spPr>
          <a:xfrm>
            <a:off x="3607900" y="2521836"/>
            <a:ext cx="6805911" cy="3221546"/>
          </a:xfrm>
          <a:prstGeom prst="rect">
            <a:avLst/>
          </a:prstGeom>
          <a:ln w="12700">
            <a:miter lim="400000"/>
          </a:ln>
        </p:spPr>
      </p:pic>
      <p:pic>
        <p:nvPicPr>
          <p:cNvPr id="387" name="Resultant del. Resultant del." descr="Resultant del. Resultant del."/>
          <p:cNvPicPr>
            <a:picLocks noChangeAspect="0"/>
          </p:cNvPicPr>
          <p:nvPr/>
        </p:nvPicPr>
        <p:blipFill>
          <a:blip r:embed="rId14">
            <a:extLst/>
          </a:blip>
          <a:stretch>
            <a:fillRect/>
          </a:stretch>
        </p:blipFill>
        <p:spPr>
          <a:xfrm>
            <a:off x="7326010" y="3046066"/>
            <a:ext cx="1564483" cy="741819"/>
          </a:xfrm>
          <a:prstGeom prst="rect">
            <a:avLst/>
          </a:prstGeom>
          <a:effectLst>
            <a:outerShdw sx="100000" sy="100000" kx="0" ky="0" algn="b" rotWithShape="0" blurRad="190500" dist="12700" dir="5400000">
              <a:srgbClr val="000000"/>
            </a:outerShdw>
          </a:effectLst>
        </p:spPr>
      </p:pic>
      <p:pic>
        <p:nvPicPr>
          <p:cNvPr id="388" name="Line Line" descr="Line Line"/>
          <p:cNvPicPr>
            <a:picLocks noChangeAspect="0"/>
          </p:cNvPicPr>
          <p:nvPr/>
        </p:nvPicPr>
        <p:blipFill>
          <a:blip r:embed="rId15">
            <a:extLst/>
          </a:blip>
          <a:stretch>
            <a:fillRect/>
          </a:stretch>
        </p:blipFill>
        <p:spPr>
          <a:xfrm rot="1318500">
            <a:off x="5946143" y="4968777"/>
            <a:ext cx="593415" cy="358334"/>
          </a:xfrm>
          <a:prstGeom prst="rect">
            <a:avLst/>
          </a:prstGeom>
          <a:effectLst>
            <a:reflection blurRad="0" stA="50000" stPos="0" endA="0" endPos="40000" dist="0" dir="5400000" fadeDir="5400000" sx="100000" sy="-100000" kx="0" ky="0" algn="bl" rotWithShape="0"/>
          </a:effectLst>
        </p:spPr>
      </p:pic>
      <p:pic>
        <p:nvPicPr>
          <p:cNvPr id="389" name="Monitoring&amp;Controlling (IV&amp;V) Monitoring&amp;Controlling (IV&amp;V) " descr="Monitoring&amp;Controlling (IV&amp;V) Monitoring&amp;Controlling (IV&amp;V) "/>
          <p:cNvPicPr>
            <a:picLocks noChangeAspect="0"/>
          </p:cNvPicPr>
          <p:nvPr/>
        </p:nvPicPr>
        <p:blipFill>
          <a:blip r:embed="rId16">
            <a:extLst/>
          </a:blip>
          <a:stretch>
            <a:fillRect/>
          </a:stretch>
        </p:blipFill>
        <p:spPr>
          <a:xfrm>
            <a:off x="4078028" y="5352333"/>
            <a:ext cx="5162948"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390" name="producing deliverables producing deliverables  " descr="producing deliverables producing deliverables  "/>
          <p:cNvPicPr>
            <a:picLocks noChangeAspect="0"/>
          </p:cNvPicPr>
          <p:nvPr/>
        </p:nvPicPr>
        <p:blipFill>
          <a:blip r:embed="rId17">
            <a:extLst/>
          </a:blip>
          <a:stretch>
            <a:fillRect/>
          </a:stretch>
        </p:blipFill>
        <p:spPr>
          <a:xfrm>
            <a:off x="6510889" y="3426668"/>
            <a:ext cx="1333501" cy="1344278"/>
          </a:xfrm>
          <a:prstGeom prst="rect">
            <a:avLst/>
          </a:prstGeom>
          <a:effectLst>
            <a:outerShdw sx="100000" sy="100000" kx="0" ky="0" algn="b" rotWithShape="0" blurRad="190500" dist="12700" dir="5400000">
              <a:srgbClr val="000000"/>
            </a:outerShdw>
          </a:effectLst>
        </p:spPr>
      </p:pic>
      <p:pic>
        <p:nvPicPr>
          <p:cNvPr id="391" name="Planning  deliverables Planning  deliverables  " descr="Planning  deliverables Planning  deliverables  "/>
          <p:cNvPicPr>
            <a:picLocks noChangeAspect="0"/>
          </p:cNvPicPr>
          <p:nvPr/>
        </p:nvPicPr>
        <p:blipFill>
          <a:blip r:embed="rId18">
            <a:extLst/>
          </a:blip>
          <a:stretch>
            <a:fillRect/>
          </a:stretch>
        </p:blipFill>
        <p:spPr>
          <a:xfrm>
            <a:off x="5199560" y="4379426"/>
            <a:ext cx="1465549" cy="849960"/>
          </a:xfrm>
          <a:prstGeom prst="rect">
            <a:avLst/>
          </a:prstGeom>
          <a:effectLst>
            <a:outerShdw sx="100000" sy="100000" kx="0" ky="0" algn="b" rotWithShape="0" blurRad="190500" dist="12700" dir="5400000">
              <a:srgbClr val="000000"/>
            </a:outerShdw>
          </a:effectLst>
        </p:spPr>
      </p:pic>
      <p:pic>
        <p:nvPicPr>
          <p:cNvPr id="392" name="PIR PIR" descr="PIR PIR"/>
          <p:cNvPicPr>
            <a:picLocks noChangeAspect="0"/>
          </p:cNvPicPr>
          <p:nvPr/>
        </p:nvPicPr>
        <p:blipFill>
          <a:blip r:embed="rId19">
            <a:extLst/>
          </a:blip>
          <a:stretch>
            <a:fillRect/>
          </a:stretch>
        </p:blipFill>
        <p:spPr>
          <a:xfrm>
            <a:off x="10186998" y="1702479"/>
            <a:ext cx="1055291" cy="774980"/>
          </a:xfrm>
          <a:prstGeom prst="rect">
            <a:avLst/>
          </a:prstGeom>
          <a:effectLst>
            <a:outerShdw sx="100000" sy="100000" kx="0" ky="0" algn="b" rotWithShape="0" blurRad="190500" dist="12700" dir="5400000">
              <a:srgbClr val="000000"/>
            </a:outerShdw>
          </a:effectLst>
        </p:spPr>
      </p:pic>
      <p:pic>
        <p:nvPicPr>
          <p:cNvPr id="393" name="initiating  the project initiating  the project  " descr="initiating  the project initiating  the project  "/>
          <p:cNvPicPr>
            <a:picLocks noChangeAspect="0"/>
          </p:cNvPicPr>
          <p:nvPr/>
        </p:nvPicPr>
        <p:blipFill>
          <a:blip r:embed="rId20">
            <a:extLst/>
          </a:blip>
          <a:stretch>
            <a:fillRect/>
          </a:stretch>
        </p:blipFill>
        <p:spPr>
          <a:xfrm>
            <a:off x="3943838" y="2664391"/>
            <a:ext cx="1207692" cy="1605346"/>
          </a:xfrm>
          <a:prstGeom prst="rect">
            <a:avLst/>
          </a:prstGeom>
          <a:effectLst>
            <a:outerShdw sx="100000" sy="100000" kx="0" ky="0" algn="b" rotWithShape="0" blurRad="190500" dist="12700" dir="5400000">
              <a:srgbClr val="000000"/>
            </a:outerShdw>
          </a:effectLst>
        </p:spPr>
      </p:pic>
      <p:pic>
        <p:nvPicPr>
          <p:cNvPr id="394" name="Accepted del. Accepted del." descr="Accepted del. Accepted del."/>
          <p:cNvPicPr>
            <a:picLocks noChangeAspect="0"/>
          </p:cNvPicPr>
          <p:nvPr/>
        </p:nvPicPr>
        <p:blipFill>
          <a:blip r:embed="rId21">
            <a:extLst/>
          </a:blip>
          <a:stretch>
            <a:fillRect/>
          </a:stretch>
        </p:blipFill>
        <p:spPr>
          <a:xfrm>
            <a:off x="8852119" y="3987833"/>
            <a:ext cx="1888034" cy="767287"/>
          </a:xfrm>
          <a:prstGeom prst="rect">
            <a:avLst/>
          </a:prstGeom>
          <a:effectLst>
            <a:outerShdw sx="100000" sy="100000" kx="0" ky="0" algn="b" rotWithShape="0" blurRad="190500" dist="12700" dir="5400000">
              <a:srgbClr val="000000"/>
            </a:outerShdw>
          </a:effectLst>
        </p:spPr>
      </p:pic>
      <p:pic>
        <p:nvPicPr>
          <p:cNvPr id="395" name="Readiness del. Readiness del." descr="Readiness del. Readiness del."/>
          <p:cNvPicPr>
            <a:picLocks noChangeAspect="0"/>
          </p:cNvPicPr>
          <p:nvPr/>
        </p:nvPicPr>
        <p:blipFill>
          <a:blip r:embed="rId22">
            <a:extLst/>
          </a:blip>
          <a:stretch>
            <a:fillRect/>
          </a:stretch>
        </p:blipFill>
        <p:spPr>
          <a:xfrm>
            <a:off x="7847846" y="3621746"/>
            <a:ext cx="1564482" cy="853676"/>
          </a:xfrm>
          <a:prstGeom prst="rect">
            <a:avLst/>
          </a:prstGeom>
          <a:effectLst>
            <a:outerShdw sx="100000" sy="100000" kx="0" ky="0" algn="b" rotWithShape="0" blurRad="190500" dist="12700" dir="5400000">
              <a:srgbClr val="000000"/>
            </a:outerShdw>
          </a:effectLst>
        </p:spPr>
      </p:pic>
      <p:pic>
        <p:nvPicPr>
          <p:cNvPr id="396" name="Delivering BVA Delivering BVA " descr="Delivering BVA Delivering BVA "/>
          <p:cNvPicPr>
            <a:picLocks noChangeAspect="0"/>
          </p:cNvPicPr>
          <p:nvPr/>
        </p:nvPicPr>
        <p:blipFill>
          <a:blip r:embed="rId23">
            <a:extLst/>
          </a:blip>
          <a:stretch>
            <a:fillRect/>
          </a:stretch>
        </p:blipFill>
        <p:spPr>
          <a:xfrm>
            <a:off x="10148896" y="2500213"/>
            <a:ext cx="1333501" cy="1511465"/>
          </a:xfrm>
          <a:prstGeom prst="rect">
            <a:avLst/>
          </a:prstGeom>
          <a:effectLst>
            <a:outerShdw sx="100000" sy="100000" kx="0" ky="0" algn="b" rotWithShape="0" blurRad="190500" dist="12700" dir="5400000">
              <a:srgbClr val="000000"/>
            </a:outerShdw>
          </a:effectLst>
        </p:spPr>
      </p:pic>
      <p:pic>
        <p:nvPicPr>
          <p:cNvPr id="397" name="PDQP PDQP" descr="PDQP PDQP"/>
          <p:cNvPicPr>
            <a:picLocks noChangeAspect="0"/>
          </p:cNvPicPr>
          <p:nvPr/>
        </p:nvPicPr>
        <p:blipFill>
          <a:blip r:embed="rId24">
            <a:extLst/>
          </a:blip>
          <a:stretch>
            <a:fillRect/>
          </a:stretch>
        </p:blipFill>
        <p:spPr>
          <a:xfrm rot="16222617">
            <a:off x="2457174" y="3005612"/>
            <a:ext cx="1421034" cy="2085291"/>
          </a:xfrm>
          <a:prstGeom prst="rect">
            <a:avLst/>
          </a:prstGeom>
          <a:effectLst>
            <a:outerShdw sx="100000" sy="100000" kx="0" ky="0" algn="b" rotWithShape="0" blurRad="190500" dist="101600" dir="5400000">
              <a:srgbClr val="941751"/>
            </a:outerShdw>
          </a:effectLst>
        </p:spPr>
      </p:pic>
      <p:pic>
        <p:nvPicPr>
          <p:cNvPr id="398" name="PJOMP PJOMP" descr="PJOMP PJOMP"/>
          <p:cNvPicPr>
            <a:picLocks noChangeAspect="0"/>
          </p:cNvPicPr>
          <p:nvPr/>
        </p:nvPicPr>
        <p:blipFill>
          <a:blip r:embed="rId25">
            <a:extLst/>
          </a:blip>
          <a:stretch>
            <a:fillRect/>
          </a:stretch>
        </p:blipFill>
        <p:spPr>
          <a:xfrm rot="16222617">
            <a:off x="2360976" y="4223624"/>
            <a:ext cx="1234282" cy="1838746"/>
          </a:xfrm>
          <a:prstGeom prst="rect">
            <a:avLst/>
          </a:prstGeom>
          <a:effectLst>
            <a:outerShdw sx="100000" sy="100000" kx="0" ky="0" algn="b" rotWithShape="0" blurRad="190500" dist="101600" dir="5400000">
              <a:srgbClr val="941751"/>
            </a:outerShdw>
          </a:effectLst>
        </p:spPr>
      </p:pic>
      <p:pic>
        <p:nvPicPr>
          <p:cNvPr id="399" name="3—PFSQP…  3—PFSQP 4- PFS project fit" descr="3—PFSQP…  3—PFSQP 4- PFS project fit"/>
          <p:cNvPicPr>
            <a:picLocks noChangeAspect="0"/>
          </p:cNvPicPr>
          <p:nvPr/>
        </p:nvPicPr>
        <p:blipFill>
          <a:blip r:embed="rId26">
            <a:extLst/>
          </a:blip>
          <a:stretch>
            <a:fillRect/>
          </a:stretch>
        </p:blipFill>
        <p:spPr>
          <a:xfrm>
            <a:off x="256150" y="2394822"/>
            <a:ext cx="2192735" cy="1331030"/>
          </a:xfrm>
          <a:prstGeom prst="rect">
            <a:avLst/>
          </a:prstGeom>
          <a:effectLst>
            <a:outerShdw sx="100000" sy="100000" kx="0" ky="0" algn="b" rotWithShape="0" blurRad="190500" dist="12700" dir="5400000">
              <a:srgbClr val="000000"/>
            </a:outerShdw>
          </a:effectLst>
        </p:spPr>
      </p:pic>
      <p:sp>
        <p:nvSpPr>
          <p:cNvPr id="400" name="Delivering…"/>
          <p:cNvSpPr/>
          <p:nvPr/>
        </p:nvSpPr>
        <p:spPr>
          <a:xfrm>
            <a:off x="10281055" y="3303011"/>
            <a:ext cx="1017192" cy="579194"/>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defRPr sz="1600"/>
            </a:pPr>
            <a:r>
              <a:t>Delivering </a:t>
            </a:r>
          </a:p>
          <a:p>
            <a:pPr algn="ctr">
              <a:defRPr sz="1600"/>
            </a:pPr>
            <a:r>
              <a:t>PVA</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2" name="At the Preparation phase"/>
          <p:cNvSpPr txBox="1"/>
          <p:nvPr>
            <p:ph type="title"/>
          </p:nvPr>
        </p:nvSpPr>
        <p:spPr>
          <a:prstGeom prst="rect">
            <a:avLst/>
          </a:prstGeom>
        </p:spPr>
        <p:txBody>
          <a:bodyPr/>
          <a:lstStyle>
            <a:lvl1pPr defTabSz="813816">
              <a:defRPr sz="5340"/>
            </a:lvl1pPr>
          </a:lstStyle>
          <a:p>
            <a:pPr/>
            <a:r>
              <a:t>At the Preparation phase </a:t>
            </a:r>
          </a:p>
        </p:txBody>
      </p:sp>
      <p:sp>
        <p:nvSpPr>
          <p:cNvPr id="403" name="1. Avoid overestimating the expectations of the BPP.…"/>
          <p:cNvSpPr txBox="1"/>
          <p:nvPr>
            <p:ph type="body" idx="1"/>
          </p:nvPr>
        </p:nvSpPr>
        <p:spPr>
          <a:prstGeom prst="rect">
            <a:avLst/>
          </a:prstGeom>
        </p:spPr>
        <p:txBody>
          <a:bodyPr/>
          <a:lstStyle/>
          <a:p>
            <a:pPr algn="just" defTabSz="886968">
              <a:spcBef>
                <a:spcPts val="900"/>
              </a:spcBef>
              <a:defRPr sz="2425"/>
            </a:pPr>
            <a:r>
              <a:t>1. Avoid overestimating the expectations of the BPP.</a:t>
            </a:r>
          </a:p>
          <a:p>
            <a:pPr algn="just" defTabSz="886968">
              <a:spcBef>
                <a:spcPts val="900"/>
              </a:spcBef>
              <a:defRPr sz="2425"/>
            </a:pPr>
            <a:r>
              <a:t>2. Confirm the well-designed project-fit technicality (PJFT) based on the right capacity requirements, including human skills, financial resources, and other resources that will be needed to perform the PJFT and its impact on the project progress, and then ensure the project management success.</a:t>
            </a:r>
          </a:p>
          <a:p>
            <a:pPr algn="just" defTabSz="886968">
              <a:spcBef>
                <a:spcPts val="900"/>
              </a:spcBef>
              <a:defRPr sz="2425"/>
            </a:pPr>
            <a:r>
              <a:t>3: Designing an effective integration between project monitoring and control during the execution phase based on the project management plan</a:t>
            </a:r>
          </a:p>
          <a:p>
            <a:pPr algn="just" defTabSz="886968">
              <a:spcBef>
                <a:spcPts val="900"/>
              </a:spcBef>
              <a:defRPr sz="2425"/>
            </a:pPr>
            <a:r>
              <a:t>4: Confirming the right availability of the technical skills</a:t>
            </a:r>
          </a:p>
          <a:p>
            <a:pPr algn="just" defTabSz="886968">
              <a:spcBef>
                <a:spcPts val="900"/>
              </a:spcBef>
              <a:defRPr sz="2425"/>
            </a:pPr>
            <a:r>
              <a:t>5-Ensuring efficient project operations planning and implementation that require continuous and open, effective collaboration between the core project team and the other project supporting teams</a:t>
            </a:r>
          </a:p>
        </p:txBody>
      </p:sp>
      <p:sp>
        <p:nvSpPr>
          <p:cNvPr id="4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6" name="Section II  (phase 1:developing HPJOM)"/>
          <p:cNvSpPr txBox="1"/>
          <p:nvPr>
            <p:ph type="title"/>
          </p:nvPr>
        </p:nvSpPr>
        <p:spPr>
          <a:xfrm>
            <a:off x="2361218" y="1118182"/>
            <a:ext cx="8515795" cy="814543"/>
          </a:xfrm>
          <a:prstGeom prst="rect">
            <a:avLst/>
          </a:prstGeom>
          <a:solidFill>
            <a:srgbClr val="FFFFFF"/>
          </a:solidFill>
        </p:spPr>
        <p:txBody>
          <a:bodyPr anchor="ctr"/>
          <a:lstStyle>
            <a:lvl1pPr defTabSz="841247">
              <a:defRPr i="0" sz="4048">
                <a:solidFill>
                  <a:schemeClr val="accent5">
                    <a:satOff val="-3547"/>
                    <a:lumOff val="-10352"/>
                  </a:schemeClr>
                </a:solidFill>
                <a:latin typeface="Carlito"/>
                <a:ea typeface="Carlito"/>
                <a:cs typeface="Carlito"/>
                <a:sym typeface="Carlito"/>
              </a:defRPr>
            </a:lvl1pPr>
          </a:lstStyle>
          <a:p>
            <a:pPr/>
            <a:r>
              <a:t>Section II  (phase 1:developing HPJOM)</a:t>
            </a:r>
          </a:p>
        </p:txBody>
      </p:sp>
      <p:sp>
        <p:nvSpPr>
          <p:cNvPr id="407" name="It's the first phase of the HPJOMS called HPJOM, which is:…"/>
          <p:cNvSpPr txBox="1"/>
          <p:nvPr>
            <p:ph type="body" sz="quarter" idx="1"/>
          </p:nvPr>
        </p:nvSpPr>
        <p:spPr>
          <a:xfrm>
            <a:off x="387460" y="2792919"/>
            <a:ext cx="5732361" cy="2069269"/>
          </a:xfrm>
          <a:prstGeom prst="rect">
            <a:avLst/>
          </a:prstGeom>
        </p:spPr>
        <p:txBody>
          <a:bodyPr anchor="ctr"/>
          <a:lstStyle/>
          <a:p>
            <a:pPr algn="l" defTabSz="722376">
              <a:spcBef>
                <a:spcPts val="700"/>
              </a:spcBef>
              <a:defRPr sz="1896"/>
            </a:pPr>
            <a:r>
              <a:t>It's the first phase of the HPJOMS called HPJOM, which is:</a:t>
            </a:r>
          </a:p>
          <a:p>
            <a:pPr algn="l" defTabSz="722376">
              <a:spcBef>
                <a:spcPts val="700"/>
              </a:spcBef>
              <a:defRPr sz="1896"/>
            </a:pPr>
            <a:r>
              <a:t>1. Developing and structuring (tailoring) the project technical and operational capabilities of the required PJFT and its performance and progress operations</a:t>
            </a:r>
          </a:p>
          <a:p>
            <a:pPr algn="l" defTabSz="722376">
              <a:spcBef>
                <a:spcPts val="700"/>
              </a:spcBef>
              <a:defRPr sz="1896"/>
            </a:pPr>
            <a:r>
              <a:t>2.Metrics  selection process that fits the PM objectives</a:t>
            </a:r>
          </a:p>
        </p:txBody>
      </p:sp>
      <p:sp>
        <p:nvSpPr>
          <p:cNvPr id="4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PJOMP metrics provide a more factual and quantitative basis for understanding how you are doing and the things that can be done better. Without at least some basic metric information, all discussions on performance and improvement are based on anecdotal "/>
          <p:cNvSpPr txBox="1"/>
          <p:nvPr>
            <p:ph type="body" sz="half" idx="1"/>
          </p:nvPr>
        </p:nvSpPr>
        <p:spPr>
          <a:prstGeom prst="rect">
            <a:avLst/>
          </a:prstGeom>
        </p:spPr>
        <p:txBody>
          <a:bodyPr/>
          <a:lstStyle>
            <a:lvl1pPr defTabSz="694944">
              <a:spcBef>
                <a:spcPts val="700"/>
              </a:spcBef>
              <a:defRPr sz="2432"/>
            </a:lvl1pPr>
          </a:lstStyle>
          <a:p>
            <a:pPr/>
            <a:r>
              <a:t>PJOMP metrics provide a more factual and quantitative basis for understanding how you are doing and the things that can be done better. Without at least some basic metric information, all discussions on performance and improvement are based on anecdotal evidence, perceptions, and guesses. If you want your project's success or failure to be based on factual information, you need to determine the success criteria ahead of time and how to measure these criteria. Then collect the metrics, even if they are imperfect and imprecise. They still provide a better foundation than recollections, perceptions, and guesses.</a:t>
            </a:r>
          </a:p>
        </p:txBody>
      </p:sp>
      <p:sp>
        <p:nvSpPr>
          <p:cNvPr id="4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2" name="Why do we need efficient Metrics"/>
          <p:cNvSpPr txBox="1"/>
          <p:nvPr>
            <p:ph type="title"/>
          </p:nvPr>
        </p:nvSpPr>
        <p:spPr>
          <a:prstGeom prst="rect">
            <a:avLst/>
          </a:prstGeom>
        </p:spPr>
        <p:txBody>
          <a:bodyPr/>
          <a:lstStyle>
            <a:lvl1pPr defTabSz="685800">
              <a:defRPr sz="4500"/>
            </a:lvl1pPr>
          </a:lstStyle>
          <a:p>
            <a:pPr/>
            <a:r>
              <a:t>Why do we need efficient Metrics </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Performance metrics are monitored, analyzed, and used to make data-driven decisions.…"/>
          <p:cNvSpPr txBox="1"/>
          <p:nvPr>
            <p:ph type="body" sz="half" idx="1"/>
          </p:nvPr>
        </p:nvSpPr>
        <p:spPr>
          <a:prstGeom prst="rect">
            <a:avLst/>
          </a:prstGeom>
        </p:spPr>
        <p:txBody>
          <a:bodyPr/>
          <a:lstStyle/>
          <a:p>
            <a:pPr defTabSz="740663">
              <a:spcBef>
                <a:spcPts val="800"/>
              </a:spcBef>
              <a:defRPr sz="2592"/>
            </a:pPr>
            <a:r>
              <a:t>Performance metrics are monitored, analyzed, and used to make data-driven decisions. </a:t>
            </a:r>
          </a:p>
          <a:p>
            <a:pPr defTabSz="740663">
              <a:spcBef>
                <a:spcPts val="800"/>
              </a:spcBef>
              <a:defRPr sz="2592"/>
            </a:pPr>
            <a:r>
              <a:t>The metrics help project managers:</a:t>
            </a:r>
          </a:p>
          <a:p>
            <a:pPr defTabSz="740663">
              <a:spcBef>
                <a:spcPts val="800"/>
              </a:spcBef>
              <a:defRPr sz="2592"/>
            </a:pPr>
            <a:r>
              <a:t>1-identify the operational risks,</a:t>
            </a:r>
          </a:p>
          <a:p>
            <a:pPr defTabSz="740663">
              <a:spcBef>
                <a:spcPts val="800"/>
              </a:spcBef>
              <a:defRPr sz="2592"/>
            </a:pPr>
            <a:r>
              <a:t>2- assess project health, and</a:t>
            </a:r>
          </a:p>
          <a:p>
            <a:pPr defTabSz="740663">
              <a:spcBef>
                <a:spcPts val="800"/>
              </a:spcBef>
              <a:defRPr sz="2592"/>
            </a:pPr>
            <a:r>
              <a:t>3- take proactive measures to ensure project success.</a:t>
            </a:r>
          </a:p>
        </p:txBody>
      </p:sp>
      <p:sp>
        <p:nvSpPr>
          <p:cNvPr id="4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6" name="Project Performance operation"/>
          <p:cNvSpPr txBox="1"/>
          <p:nvPr>
            <p:ph type="title"/>
          </p:nvPr>
        </p:nvSpPr>
        <p:spPr>
          <a:prstGeom prst="rect">
            <a:avLst/>
          </a:prstGeom>
        </p:spPr>
        <p:txBody>
          <a:bodyPr/>
          <a:lstStyle>
            <a:lvl1pPr defTabSz="740663">
              <a:defRPr sz="4860"/>
            </a:lvl1pPr>
          </a:lstStyle>
          <a:p>
            <a:pPr/>
            <a:r>
              <a:t>Project Performance operation </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8" name="The knowledge gained from progress control metrics can contribute to the overall assessment of project performance. By effectively tracking and controlling the project's progress using progress control metrics, project managers can improve their chances "/>
          <p:cNvSpPr txBox="1"/>
          <p:nvPr>
            <p:ph type="body" sz="half" idx="1"/>
          </p:nvPr>
        </p:nvSpPr>
        <p:spPr>
          <a:prstGeom prst="rect">
            <a:avLst/>
          </a:prstGeom>
        </p:spPr>
        <p:txBody>
          <a:bodyPr/>
          <a:lstStyle>
            <a:lvl1pPr algn="just">
              <a:buFont typeface="Arial"/>
              <a:defRPr sz="2800">
                <a:latin typeface="Bodoni SvtyTwo OS ITC TT-Book"/>
                <a:ea typeface="Bodoni SvtyTwo OS ITC TT-Book"/>
                <a:cs typeface="Bodoni SvtyTwo OS ITC TT-Book"/>
                <a:sym typeface="Bodoni SvtyTwo OS ITC TT-Book"/>
              </a:defRPr>
            </a:lvl1pPr>
          </a:lstStyle>
          <a:p>
            <a:pPr/>
            <a:r>
              <a:t>The knowledge gained from progress control metrics can contribute to the overall assessment of project performance. By effectively tracking and controlling the project's progress using progress control metrics, project managers can improve their chances of achieving the desired outcomes evaluated by project performance measure metrics.</a:t>
            </a:r>
          </a:p>
        </p:txBody>
      </p:sp>
      <p:sp>
        <p:nvSpPr>
          <p:cNvPr id="4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0" name="Project Progress operation"/>
          <p:cNvSpPr txBox="1"/>
          <p:nvPr>
            <p:ph type="title"/>
          </p:nvPr>
        </p:nvSpPr>
        <p:spPr>
          <a:prstGeom prst="rect">
            <a:avLst/>
          </a:prstGeom>
        </p:spPr>
        <p:txBody>
          <a:bodyPr/>
          <a:lstStyle>
            <a:lvl1pPr defTabSz="786384">
              <a:defRPr sz="5160"/>
            </a:lvl1pPr>
          </a:lstStyle>
          <a:p>
            <a:pPr/>
            <a:r>
              <a:t>Project Progress operation  </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2" name="Section III (2nd phase:  PJOMP)"/>
          <p:cNvSpPr txBox="1"/>
          <p:nvPr>
            <p:ph type="title"/>
          </p:nvPr>
        </p:nvSpPr>
        <p:spPr>
          <a:xfrm>
            <a:off x="2361218" y="1118182"/>
            <a:ext cx="8515795" cy="814543"/>
          </a:xfrm>
          <a:prstGeom prst="rect">
            <a:avLst/>
          </a:prstGeom>
          <a:solidFill>
            <a:srgbClr val="FFFFFF"/>
          </a:solidFill>
        </p:spPr>
        <p:txBody>
          <a:bodyPr/>
          <a:lstStyle/>
          <a:p>
            <a:pPr>
              <a:defRPr i="0">
                <a:solidFill>
                  <a:schemeClr val="accent5">
                    <a:satOff val="-3547"/>
                    <a:lumOff val="-10352"/>
                  </a:schemeClr>
                </a:solidFill>
                <a:latin typeface="Carlito"/>
                <a:ea typeface="Carlito"/>
                <a:cs typeface="Carlito"/>
                <a:sym typeface="Carlito"/>
              </a:defRPr>
            </a:pPr>
            <a:r>
              <a:t>Section III (2</a:t>
            </a:r>
            <a:r>
              <a:rPr baseline="31999"/>
              <a:t>nd </a:t>
            </a:r>
            <a:r>
              <a:t>phase:  PJOMP)</a:t>
            </a:r>
          </a:p>
        </p:txBody>
      </p:sp>
      <p:sp>
        <p:nvSpPr>
          <p:cNvPr id="423" name="Implenteting the PJOMP throughtout the PLC and intergrated with PDQP and its DFT to get the Positive PCI"/>
          <p:cNvSpPr txBox="1"/>
          <p:nvPr>
            <p:ph type="body" sz="quarter" idx="1"/>
          </p:nvPr>
        </p:nvSpPr>
        <p:spPr>
          <a:xfrm>
            <a:off x="503639" y="2792919"/>
            <a:ext cx="4260847" cy="1272161"/>
          </a:xfrm>
          <a:prstGeom prst="rect">
            <a:avLst/>
          </a:prstGeom>
        </p:spPr>
        <p:txBody>
          <a:bodyPr/>
          <a:lstStyle>
            <a:lvl1pPr defTabSz="832104">
              <a:spcBef>
                <a:spcPts val="900"/>
              </a:spcBef>
              <a:defRPr sz="2184"/>
            </a:lvl1pPr>
          </a:lstStyle>
          <a:p>
            <a:pPr/>
            <a:r>
              <a:t>Implenteting the PJOMP throughtout the PLC and intergrated with PDQP and its DFT to get the Positive PCI </a:t>
            </a:r>
          </a:p>
        </p:txBody>
      </p:sp>
      <p:sp>
        <p:nvSpPr>
          <p:cNvPr id="4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6" name="Section IV: (4th phase PCI )"/>
          <p:cNvSpPr txBox="1"/>
          <p:nvPr>
            <p:ph type="title"/>
          </p:nvPr>
        </p:nvSpPr>
        <p:spPr>
          <a:xfrm>
            <a:off x="2361218" y="1118182"/>
            <a:ext cx="8515795" cy="814543"/>
          </a:xfrm>
          <a:prstGeom prst="rect">
            <a:avLst/>
          </a:prstGeom>
          <a:solidFill>
            <a:srgbClr val="FFFFFF"/>
          </a:solidFill>
        </p:spPr>
        <p:txBody>
          <a:bodyPr/>
          <a:lstStyle>
            <a:lvl1pPr>
              <a:defRPr i="0">
                <a:solidFill>
                  <a:schemeClr val="accent5">
                    <a:satOff val="-3547"/>
                    <a:lumOff val="-10352"/>
                  </a:schemeClr>
                </a:solidFill>
                <a:latin typeface="Carlito"/>
                <a:ea typeface="Carlito"/>
                <a:cs typeface="Carlito"/>
                <a:sym typeface="Carlito"/>
              </a:defRPr>
            </a:lvl1pPr>
          </a:lstStyle>
          <a:p>
            <a:pPr/>
            <a:r>
              <a:t>Section IV: (4th phase PCI )</a:t>
            </a:r>
          </a:p>
        </p:txBody>
      </p:sp>
      <p:sp>
        <p:nvSpPr>
          <p:cNvPr id="427" name="Implementing the PJOMP throughout the PLC and integrating it with PDQP and its DFT to get the positive PCI"/>
          <p:cNvSpPr txBox="1"/>
          <p:nvPr>
            <p:ph type="body" sz="quarter" idx="1"/>
          </p:nvPr>
        </p:nvSpPr>
        <p:spPr>
          <a:xfrm>
            <a:off x="503639" y="2792919"/>
            <a:ext cx="4260847" cy="1272161"/>
          </a:xfrm>
          <a:prstGeom prst="rect">
            <a:avLst/>
          </a:prstGeom>
        </p:spPr>
        <p:txBody>
          <a:bodyPr/>
          <a:lstStyle>
            <a:lvl1pPr defTabSz="832104">
              <a:spcBef>
                <a:spcPts val="900"/>
              </a:spcBef>
              <a:defRPr sz="2184"/>
            </a:lvl1pPr>
          </a:lstStyle>
          <a:p>
            <a:pPr/>
            <a:r>
              <a:t>Implementing the PJOMP throughout the PLC and integrating it with PDQP and its DFT to get the positive PCI</a:t>
            </a:r>
          </a:p>
        </p:txBody>
      </p:sp>
      <p:sp>
        <p:nvSpPr>
          <p:cNvPr id="4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0" name="It provides a framework for the structure, processes, and procedures for planning, executing, monitoring, and controlling PJFT, ensuring that it is  carried out in alignment with project objectives.…"/>
          <p:cNvSpPr txBox="1"/>
          <p:nvPr>
            <p:ph type="body" sz="half" idx="1"/>
          </p:nvPr>
        </p:nvSpPr>
        <p:spPr>
          <a:prstGeom prst="rect">
            <a:avLst/>
          </a:prstGeom>
        </p:spPr>
        <p:txBody>
          <a:bodyPr/>
          <a:lstStyle/>
          <a:p>
            <a:pPr defTabSz="832104">
              <a:spcBef>
                <a:spcPts val="900"/>
              </a:spcBef>
              <a:defRPr sz="2912"/>
            </a:pPr>
            <a:r>
              <a:t>It provides a framework for the structure, processes, and procedures for planning, executing, monitoring, and controlling PJFT, ensuring that it is  carried out in alignment with project objectives. </a:t>
            </a:r>
          </a:p>
          <a:p>
            <a:pPr defTabSz="832104">
              <a:spcBef>
                <a:spcPts val="900"/>
              </a:spcBef>
              <a:defRPr sz="2912"/>
            </a:pPr>
            <a:r>
              <a:t>.PJOMP is a vital component of the comprehensive project management plan, supporting the overall success of the project and the project management .</a:t>
            </a:r>
          </a:p>
        </p:txBody>
      </p:sp>
      <p:sp>
        <p:nvSpPr>
          <p:cNvPr id="4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2" name="Project operations management plan…"/>
          <p:cNvSpPr txBox="1"/>
          <p:nvPr>
            <p:ph type="title"/>
          </p:nvPr>
        </p:nvSpPr>
        <p:spPr>
          <a:prstGeom prst="rect">
            <a:avLst/>
          </a:prstGeom>
        </p:spPr>
        <p:txBody>
          <a:bodyPr/>
          <a:lstStyle/>
          <a:p>
            <a:pPr defTabSz="411479">
              <a:defRPr sz="2700"/>
            </a:pPr>
            <a:r>
              <a:t>Project operations management plan </a:t>
            </a:r>
          </a:p>
          <a:p>
            <a:pPr defTabSz="411479">
              <a:defRPr sz="2700"/>
            </a:pPr>
            <a:r>
              <a:t>(POMP)</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4" name="It aligns with and supports the overall project management plan by providing detailed strategies, processes, and procedures for efficiently executing project operations.…"/>
          <p:cNvSpPr txBox="1"/>
          <p:nvPr>
            <p:ph type="body" sz="half" idx="1"/>
          </p:nvPr>
        </p:nvSpPr>
        <p:spPr>
          <a:prstGeom prst="rect">
            <a:avLst/>
          </a:prstGeom>
        </p:spPr>
        <p:txBody>
          <a:bodyPr/>
          <a:lstStyle/>
          <a:p>
            <a:pPr defTabSz="832104">
              <a:spcBef>
                <a:spcPts val="900"/>
              </a:spcBef>
              <a:defRPr sz="2912"/>
            </a:pPr>
            <a:r>
              <a:t>It aligns with and supports the overall project management plan by providing detailed strategies, processes, and procedures for efficiently executing project operations.</a:t>
            </a:r>
          </a:p>
          <a:p>
            <a:pPr defTabSz="832104">
              <a:spcBef>
                <a:spcPts val="900"/>
              </a:spcBef>
              <a:defRPr sz="2912"/>
            </a:pPr>
            <a:r>
              <a:t>It ensures that project performance and project progress operational tasks and activities are carried out efficiently and effectively, contributing to the successful completion of the project and delivering PVA.</a:t>
            </a:r>
          </a:p>
        </p:txBody>
      </p:sp>
      <p:sp>
        <p:nvSpPr>
          <p:cNvPr id="4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6" name="The major benefit of PJOMP"/>
          <p:cNvSpPr txBox="1"/>
          <p:nvPr>
            <p:ph type="title"/>
          </p:nvPr>
        </p:nvSpPr>
        <p:spPr>
          <a:prstGeom prst="rect">
            <a:avLst/>
          </a:prstGeom>
        </p:spPr>
        <p:txBody>
          <a:bodyPr/>
          <a:lstStyle>
            <a:lvl1pPr defTabSz="786384">
              <a:defRPr sz="5160"/>
            </a:lvl1pPr>
          </a:lstStyle>
          <a:p>
            <a:pPr/>
            <a:r>
              <a:t>The major benefit of PJOMP</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8" name="Section V :  ( transformation phase )"/>
          <p:cNvSpPr txBox="1"/>
          <p:nvPr>
            <p:ph type="title"/>
          </p:nvPr>
        </p:nvSpPr>
        <p:spPr>
          <a:xfrm>
            <a:off x="2361218" y="1118182"/>
            <a:ext cx="8515795" cy="814543"/>
          </a:xfrm>
          <a:prstGeom prst="rect">
            <a:avLst/>
          </a:prstGeom>
          <a:solidFill>
            <a:srgbClr val="FFFFFF"/>
          </a:solidFill>
          <a:effectLst>
            <a:outerShdw sx="100000" sy="100000" kx="0" ky="0" algn="b" rotWithShape="0" blurRad="190500" dist="50800" dir="5400000">
              <a:schemeClr val="accent5">
                <a:alpha val="49461"/>
              </a:schemeClr>
            </a:outerShdw>
          </a:effectLst>
        </p:spPr>
        <p:txBody>
          <a:bodyPr/>
          <a:lstStyle>
            <a:lvl1pPr algn="just">
              <a:spcBef>
                <a:spcPts val="1000"/>
              </a:spcBef>
              <a:buFont typeface="Arial"/>
              <a:defRPr b="0" i="0" sz="2800">
                <a:solidFill>
                  <a:srgbClr val="000000"/>
                </a:solidFill>
                <a:latin typeface="Bodoni SvtyTwo OS ITC TT-Book"/>
                <a:ea typeface="Bodoni SvtyTwo OS ITC TT-Book"/>
                <a:cs typeface="Bodoni SvtyTwo OS ITC TT-Book"/>
                <a:sym typeface="Bodoni SvtyTwo OS ITC TT-Book"/>
              </a:defRPr>
            </a:lvl1pPr>
          </a:lstStyle>
          <a:p>
            <a:pPr/>
            <a:r>
              <a:t>Section V :  ( transformation phase )</a:t>
            </a:r>
          </a:p>
        </p:txBody>
      </p:sp>
      <p:sp>
        <p:nvSpPr>
          <p:cNvPr id="439" name="At the end of the project execution phase, the transformation of the resultant deliverables to the readiness deliverable is completed, and the customer signs off on the readiness deliverable and has PVA."/>
          <p:cNvSpPr txBox="1"/>
          <p:nvPr>
            <p:ph type="body" sz="quarter" idx="1"/>
          </p:nvPr>
        </p:nvSpPr>
        <p:spPr>
          <a:xfrm>
            <a:off x="503639" y="2792919"/>
            <a:ext cx="5641207" cy="2099026"/>
          </a:xfrm>
          <a:prstGeom prst="rect">
            <a:avLst/>
          </a:prstGeom>
        </p:spPr>
        <p:txBody>
          <a:bodyPr/>
          <a:lstStyle/>
          <a:p>
            <a:pPr/>
            <a:r>
              <a:t>At the end of the project execution phase, the transformation of the resultant deliverables to the readiness deliverable is completed, and the customer signs off on the readiness deliverable and has PVA.</a:t>
            </a:r>
          </a:p>
        </p:txBody>
      </p:sp>
      <p:sp>
        <p:nvSpPr>
          <p:cNvPr id="4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2" name="Section VI :Closing BPP"/>
          <p:cNvSpPr txBox="1"/>
          <p:nvPr>
            <p:ph type="title"/>
          </p:nvPr>
        </p:nvSpPr>
        <p:spPr>
          <a:xfrm>
            <a:off x="2361218" y="1118182"/>
            <a:ext cx="8515795" cy="814543"/>
          </a:xfrm>
          <a:prstGeom prst="rect">
            <a:avLst/>
          </a:prstGeom>
          <a:solidFill>
            <a:srgbClr val="FFFFFF"/>
          </a:solidFill>
          <a:effectLst>
            <a:outerShdw sx="100000" sy="100000" kx="0" ky="0" algn="b" rotWithShape="0" blurRad="190500" dist="50800" dir="5400000">
              <a:schemeClr val="accent5">
                <a:alpha val="49461"/>
              </a:schemeClr>
            </a:outerShdw>
          </a:effectLst>
        </p:spPr>
        <p:txBody>
          <a:bodyPr/>
          <a:lstStyle>
            <a:lvl1pPr algn="just">
              <a:spcBef>
                <a:spcPts val="1000"/>
              </a:spcBef>
              <a:buFont typeface="Arial"/>
              <a:defRPr b="0" i="0" sz="2800">
                <a:solidFill>
                  <a:srgbClr val="000000"/>
                </a:solidFill>
                <a:latin typeface="Bodoni SvtyTwo OS ITC TT-Book"/>
                <a:ea typeface="Bodoni SvtyTwo OS ITC TT-Book"/>
                <a:cs typeface="Bodoni SvtyTwo OS ITC TT-Book"/>
                <a:sym typeface="Bodoni SvtyTwo OS ITC TT-Book"/>
              </a:defRPr>
            </a:lvl1pPr>
          </a:lstStyle>
          <a:p>
            <a:pPr/>
            <a:r>
              <a:t>Section VI :Closing BPP </a:t>
            </a:r>
          </a:p>
        </p:txBody>
      </p:sp>
      <p:sp>
        <p:nvSpPr>
          <p:cNvPr id="443" name="The post-impact review after transformation of the PVA to BVA and closing effectively BPP…"/>
          <p:cNvSpPr txBox="1"/>
          <p:nvPr>
            <p:ph type="body" sz="quarter" idx="1"/>
          </p:nvPr>
        </p:nvSpPr>
        <p:spPr>
          <a:xfrm>
            <a:off x="503639" y="2792919"/>
            <a:ext cx="4260847" cy="1272161"/>
          </a:xfrm>
          <a:prstGeom prst="rect">
            <a:avLst/>
          </a:prstGeom>
        </p:spPr>
        <p:txBody>
          <a:bodyPr/>
          <a:lstStyle/>
          <a:p>
            <a:pPr defTabSz="731520">
              <a:spcBef>
                <a:spcPts val="800"/>
              </a:spcBef>
              <a:defRPr sz="1920"/>
            </a:pPr>
            <a:r>
              <a:t>The post-impact review after transformation of the PVA to BVA and closing effectively BPP</a:t>
            </a:r>
          </a:p>
          <a:p>
            <a:pPr defTabSz="731520">
              <a:spcBef>
                <a:spcPts val="800"/>
              </a:spcBef>
              <a:defRPr sz="1920"/>
            </a:pPr>
            <a:r>
              <a:t>(sustainable business success)</a:t>
            </a:r>
          </a:p>
        </p:txBody>
      </p:sp>
      <p:sp>
        <p:nvSpPr>
          <p:cNvPr id="4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