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diagrams/layout5.xml" ContentType="application/vnd.openxmlformats-officedocument.drawingml.diagramLayout+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colors5.xml" ContentType="application/vnd.openxmlformats-officedocument.drawingml.diagramColors+xml"/>
  <Override PartName="/ppt/diagrams/quickStyle6.xml" ContentType="application/vnd.openxmlformats-officedocument.drawingml.diagramStyle+xml"/>
  <Override PartName="/ppt/diagrams/drawing5.xml" ContentType="application/vnd.ms-office.drawingml.diagramDrawing+xml"/>
  <Override PartName="/ppt/diagrams/colors6.xml" ContentType="application/vnd.openxmlformats-officedocument.drawingml.diagramColors+xml"/>
  <Override PartName="/ppt/diagrams/drawing6.xml" ContentType="application/vnd.ms-office.drawingml.diagramDrawing+xml"/>
  <Override PartName="/ppt/diagrams/quickStyle5.xml" ContentType="application/vnd.openxmlformats-officedocument.drawingml.diagramStyle+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layout6.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2" r:id="rId1"/>
  </p:sldMasterIdLst>
  <p:notesMasterIdLst>
    <p:notesMasterId r:id="rId45"/>
  </p:notesMasterIdLst>
  <p:sldIdLst>
    <p:sldId id="480" r:id="rId2"/>
    <p:sldId id="303" r:id="rId3"/>
    <p:sldId id="257" r:id="rId4"/>
    <p:sldId id="288" r:id="rId5"/>
    <p:sldId id="266" r:id="rId6"/>
    <p:sldId id="267" r:id="rId7"/>
    <p:sldId id="268" r:id="rId8"/>
    <p:sldId id="269" r:id="rId9"/>
    <p:sldId id="273" r:id="rId10"/>
    <p:sldId id="289" r:id="rId11"/>
    <p:sldId id="270" r:id="rId12"/>
    <p:sldId id="272" r:id="rId13"/>
    <p:sldId id="271" r:id="rId14"/>
    <p:sldId id="274" r:id="rId15"/>
    <p:sldId id="275" r:id="rId16"/>
    <p:sldId id="290" r:id="rId17"/>
    <p:sldId id="276" r:id="rId18"/>
    <p:sldId id="277" r:id="rId19"/>
    <p:sldId id="278" r:id="rId20"/>
    <p:sldId id="279" r:id="rId21"/>
    <p:sldId id="281" r:id="rId22"/>
    <p:sldId id="282" r:id="rId23"/>
    <p:sldId id="380" r:id="rId24"/>
    <p:sldId id="283" r:id="rId25"/>
    <p:sldId id="284" r:id="rId26"/>
    <p:sldId id="285" r:id="rId27"/>
    <p:sldId id="286" r:id="rId28"/>
    <p:sldId id="287" r:id="rId29"/>
    <p:sldId id="291" r:id="rId30"/>
    <p:sldId id="292" r:id="rId31"/>
    <p:sldId id="482" r:id="rId32"/>
    <p:sldId id="293" r:id="rId33"/>
    <p:sldId id="294" r:id="rId34"/>
    <p:sldId id="295" r:id="rId35"/>
    <p:sldId id="373" r:id="rId36"/>
    <p:sldId id="374" r:id="rId37"/>
    <p:sldId id="376" r:id="rId38"/>
    <p:sldId id="381" r:id="rId39"/>
    <p:sldId id="299" r:id="rId40"/>
    <p:sldId id="377" r:id="rId41"/>
    <p:sldId id="378" r:id="rId42"/>
    <p:sldId id="25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ata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2.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EC0EF8-3D78-40B1-ACAC-FE5E6C6E6AF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2C90C8D0-B084-460C-942D-EAB9E840418F}">
      <dgm:prSet/>
      <dgm:spPr/>
      <dgm:t>
        <a:bodyPr/>
        <a:lstStyle/>
        <a:p>
          <a:r>
            <a:rPr lang="en-US"/>
            <a:t>The Neoliberal School.</a:t>
          </a:r>
        </a:p>
      </dgm:t>
    </dgm:pt>
    <dgm:pt modelId="{2930AE24-BEA8-4D82-B6D1-5B0C956150AA}" type="parTrans" cxnId="{ADF51333-BFB1-4ED2-94DF-F8BFD200FB5C}">
      <dgm:prSet/>
      <dgm:spPr/>
      <dgm:t>
        <a:bodyPr/>
        <a:lstStyle/>
        <a:p>
          <a:endParaRPr lang="en-US"/>
        </a:p>
      </dgm:t>
    </dgm:pt>
    <dgm:pt modelId="{B82FE948-292A-4E61-9297-1FCC4F4171B3}" type="sibTrans" cxnId="{ADF51333-BFB1-4ED2-94DF-F8BFD200FB5C}">
      <dgm:prSet/>
      <dgm:spPr/>
      <dgm:t>
        <a:bodyPr/>
        <a:lstStyle/>
        <a:p>
          <a:endParaRPr lang="en-US"/>
        </a:p>
      </dgm:t>
    </dgm:pt>
    <dgm:pt modelId="{54531A4A-533C-4A74-AC0C-79E66501F3B5}">
      <dgm:prSet/>
      <dgm:spPr/>
      <dgm:t>
        <a:bodyPr/>
        <a:lstStyle/>
        <a:p>
          <a:r>
            <a:rPr lang="en-US" dirty="0"/>
            <a:t>The Human Resource Management School.</a:t>
          </a:r>
        </a:p>
      </dgm:t>
    </dgm:pt>
    <dgm:pt modelId="{213FD7B7-E957-40B2-B92C-DA110664A42D}" type="parTrans" cxnId="{40872F87-4F57-421C-977F-F5E5FBEC6FF2}">
      <dgm:prSet/>
      <dgm:spPr/>
      <dgm:t>
        <a:bodyPr/>
        <a:lstStyle/>
        <a:p>
          <a:endParaRPr lang="en-US"/>
        </a:p>
      </dgm:t>
    </dgm:pt>
    <dgm:pt modelId="{6A10872E-50E0-4B47-87FD-24EF0ACA8E67}" type="sibTrans" cxnId="{40872F87-4F57-421C-977F-F5E5FBEC6FF2}">
      <dgm:prSet/>
      <dgm:spPr/>
      <dgm:t>
        <a:bodyPr/>
        <a:lstStyle/>
        <a:p>
          <a:endParaRPr lang="en-US"/>
        </a:p>
      </dgm:t>
    </dgm:pt>
    <dgm:pt modelId="{5901F53A-CAC5-4E06-B82E-FD69FB4FBC66}">
      <dgm:prSet/>
      <dgm:spPr/>
      <dgm:t>
        <a:bodyPr/>
        <a:lstStyle/>
        <a:p>
          <a:r>
            <a:rPr lang="en-US"/>
            <a:t>The Industrial Relations School.</a:t>
          </a:r>
        </a:p>
      </dgm:t>
    </dgm:pt>
    <dgm:pt modelId="{FBE3652F-6269-4CE4-A618-07F68041C515}" type="parTrans" cxnId="{5ED2D152-5EFC-49AF-A344-B4AB6DCAC023}">
      <dgm:prSet/>
      <dgm:spPr/>
      <dgm:t>
        <a:bodyPr/>
        <a:lstStyle/>
        <a:p>
          <a:endParaRPr lang="en-US"/>
        </a:p>
      </dgm:t>
    </dgm:pt>
    <dgm:pt modelId="{86764CB5-CD7E-4E87-98FF-10090FDD8E23}" type="sibTrans" cxnId="{5ED2D152-5EFC-49AF-A344-B4AB6DCAC023}">
      <dgm:prSet/>
      <dgm:spPr/>
      <dgm:t>
        <a:bodyPr/>
        <a:lstStyle/>
        <a:p>
          <a:endParaRPr lang="en-US"/>
        </a:p>
      </dgm:t>
    </dgm:pt>
    <dgm:pt modelId="{3F73F67F-8DC5-4909-A636-8EDD0B30726C}">
      <dgm:prSet/>
      <dgm:spPr/>
      <dgm:t>
        <a:bodyPr/>
        <a:lstStyle/>
        <a:p>
          <a:r>
            <a:rPr lang="en-US"/>
            <a:t>The Critical Industrial Relations School.</a:t>
          </a:r>
        </a:p>
      </dgm:t>
    </dgm:pt>
    <dgm:pt modelId="{5AC4465C-7684-4777-BE3F-294E6E91D529}" type="parTrans" cxnId="{14645982-51D1-4512-AB4A-111E83FDD7F5}">
      <dgm:prSet/>
      <dgm:spPr/>
      <dgm:t>
        <a:bodyPr/>
        <a:lstStyle/>
        <a:p>
          <a:endParaRPr lang="en-US"/>
        </a:p>
      </dgm:t>
    </dgm:pt>
    <dgm:pt modelId="{2E368406-900B-4FD6-96FB-390A62247310}" type="sibTrans" cxnId="{14645982-51D1-4512-AB4A-111E83FDD7F5}">
      <dgm:prSet/>
      <dgm:spPr/>
      <dgm:t>
        <a:bodyPr/>
        <a:lstStyle/>
        <a:p>
          <a:endParaRPr lang="en-US"/>
        </a:p>
      </dgm:t>
    </dgm:pt>
    <dgm:pt modelId="{7B1B0DA7-F851-4C84-AAEF-E2F637BAF80E}" type="pres">
      <dgm:prSet presAssocID="{E0EC0EF8-3D78-40B1-ACAC-FE5E6C6E6AF7}" presName="vert0" presStyleCnt="0">
        <dgm:presLayoutVars>
          <dgm:dir/>
          <dgm:animOne val="branch"/>
          <dgm:animLvl val="lvl"/>
        </dgm:presLayoutVars>
      </dgm:prSet>
      <dgm:spPr/>
    </dgm:pt>
    <dgm:pt modelId="{029250AC-CD88-4B5C-BA9E-BA40AB068973}" type="pres">
      <dgm:prSet presAssocID="{2C90C8D0-B084-460C-942D-EAB9E840418F}" presName="thickLine" presStyleLbl="alignNode1" presStyleIdx="0" presStyleCnt="4"/>
      <dgm:spPr/>
    </dgm:pt>
    <dgm:pt modelId="{247F2C47-DEDF-4EED-9DFD-BF0703D3451C}" type="pres">
      <dgm:prSet presAssocID="{2C90C8D0-B084-460C-942D-EAB9E840418F}" presName="horz1" presStyleCnt="0"/>
      <dgm:spPr/>
    </dgm:pt>
    <dgm:pt modelId="{AEA896DC-7EEF-494B-81ED-AE59AC8A5F5E}" type="pres">
      <dgm:prSet presAssocID="{2C90C8D0-B084-460C-942D-EAB9E840418F}" presName="tx1" presStyleLbl="revTx" presStyleIdx="0" presStyleCnt="4"/>
      <dgm:spPr/>
    </dgm:pt>
    <dgm:pt modelId="{BBB95CC2-5D65-4AA8-B1DE-E26B429FFB41}" type="pres">
      <dgm:prSet presAssocID="{2C90C8D0-B084-460C-942D-EAB9E840418F}" presName="vert1" presStyleCnt="0"/>
      <dgm:spPr/>
    </dgm:pt>
    <dgm:pt modelId="{D3D6A385-89F0-46C8-89E3-4BE959958AFD}" type="pres">
      <dgm:prSet presAssocID="{54531A4A-533C-4A74-AC0C-79E66501F3B5}" presName="thickLine" presStyleLbl="alignNode1" presStyleIdx="1" presStyleCnt="4"/>
      <dgm:spPr/>
    </dgm:pt>
    <dgm:pt modelId="{D910A5ED-A337-4DA8-9C73-C3D53070C6AF}" type="pres">
      <dgm:prSet presAssocID="{54531A4A-533C-4A74-AC0C-79E66501F3B5}" presName="horz1" presStyleCnt="0"/>
      <dgm:spPr/>
    </dgm:pt>
    <dgm:pt modelId="{DFCDE203-7FD1-4B29-8105-DCB6F3B0F437}" type="pres">
      <dgm:prSet presAssocID="{54531A4A-533C-4A74-AC0C-79E66501F3B5}" presName="tx1" presStyleLbl="revTx" presStyleIdx="1" presStyleCnt="4"/>
      <dgm:spPr/>
    </dgm:pt>
    <dgm:pt modelId="{08F3C164-E1C8-4517-A45D-5ECA49D52228}" type="pres">
      <dgm:prSet presAssocID="{54531A4A-533C-4A74-AC0C-79E66501F3B5}" presName="vert1" presStyleCnt="0"/>
      <dgm:spPr/>
    </dgm:pt>
    <dgm:pt modelId="{6FB4649B-2AD4-4186-9118-C388EAC71519}" type="pres">
      <dgm:prSet presAssocID="{5901F53A-CAC5-4E06-B82E-FD69FB4FBC66}" presName="thickLine" presStyleLbl="alignNode1" presStyleIdx="2" presStyleCnt="4"/>
      <dgm:spPr/>
    </dgm:pt>
    <dgm:pt modelId="{64FF9056-9B0C-4F5B-A270-B7B607C13BF7}" type="pres">
      <dgm:prSet presAssocID="{5901F53A-CAC5-4E06-B82E-FD69FB4FBC66}" presName="horz1" presStyleCnt="0"/>
      <dgm:spPr/>
    </dgm:pt>
    <dgm:pt modelId="{E9AF7662-7041-4C17-92C9-345CB94E6097}" type="pres">
      <dgm:prSet presAssocID="{5901F53A-CAC5-4E06-B82E-FD69FB4FBC66}" presName="tx1" presStyleLbl="revTx" presStyleIdx="2" presStyleCnt="4"/>
      <dgm:spPr/>
    </dgm:pt>
    <dgm:pt modelId="{74B51A8D-D018-4F55-80BD-49A337F4B46F}" type="pres">
      <dgm:prSet presAssocID="{5901F53A-CAC5-4E06-B82E-FD69FB4FBC66}" presName="vert1" presStyleCnt="0"/>
      <dgm:spPr/>
    </dgm:pt>
    <dgm:pt modelId="{21A3AA97-64F9-4A34-BB74-1BDE9AFDE4E3}" type="pres">
      <dgm:prSet presAssocID="{3F73F67F-8DC5-4909-A636-8EDD0B30726C}" presName="thickLine" presStyleLbl="alignNode1" presStyleIdx="3" presStyleCnt="4"/>
      <dgm:spPr/>
    </dgm:pt>
    <dgm:pt modelId="{3370B2F6-3B04-4337-98A4-5FA68FDBCB24}" type="pres">
      <dgm:prSet presAssocID="{3F73F67F-8DC5-4909-A636-8EDD0B30726C}" presName="horz1" presStyleCnt="0"/>
      <dgm:spPr/>
    </dgm:pt>
    <dgm:pt modelId="{46FEA4F4-5866-46A3-9FA7-7E2CB756CF60}" type="pres">
      <dgm:prSet presAssocID="{3F73F67F-8DC5-4909-A636-8EDD0B30726C}" presName="tx1" presStyleLbl="revTx" presStyleIdx="3" presStyleCnt="4"/>
      <dgm:spPr/>
    </dgm:pt>
    <dgm:pt modelId="{2B6DF6F2-FB9F-4221-AADD-A96A2E0A9AA7}" type="pres">
      <dgm:prSet presAssocID="{3F73F67F-8DC5-4909-A636-8EDD0B30726C}" presName="vert1" presStyleCnt="0"/>
      <dgm:spPr/>
    </dgm:pt>
  </dgm:ptLst>
  <dgm:cxnLst>
    <dgm:cxn modelId="{84D73E2E-8C5E-4CD2-B2FE-CFE0FC9331F9}" type="presOf" srcId="{3F73F67F-8DC5-4909-A636-8EDD0B30726C}" destId="{46FEA4F4-5866-46A3-9FA7-7E2CB756CF60}" srcOrd="0" destOrd="0" presId="urn:microsoft.com/office/officeart/2008/layout/LinedList"/>
    <dgm:cxn modelId="{ADF51333-BFB1-4ED2-94DF-F8BFD200FB5C}" srcId="{E0EC0EF8-3D78-40B1-ACAC-FE5E6C6E6AF7}" destId="{2C90C8D0-B084-460C-942D-EAB9E840418F}" srcOrd="0" destOrd="0" parTransId="{2930AE24-BEA8-4D82-B6D1-5B0C956150AA}" sibTransId="{B82FE948-292A-4E61-9297-1FCC4F4171B3}"/>
    <dgm:cxn modelId="{5C790037-90EA-4E34-A227-6E669672BD21}" type="presOf" srcId="{2C90C8D0-B084-460C-942D-EAB9E840418F}" destId="{AEA896DC-7EEF-494B-81ED-AE59AC8A5F5E}" srcOrd="0" destOrd="0" presId="urn:microsoft.com/office/officeart/2008/layout/LinedList"/>
    <dgm:cxn modelId="{19B6B76D-4D0D-4C94-9962-381FA03D8843}" type="presOf" srcId="{5901F53A-CAC5-4E06-B82E-FD69FB4FBC66}" destId="{E9AF7662-7041-4C17-92C9-345CB94E6097}" srcOrd="0" destOrd="0" presId="urn:microsoft.com/office/officeart/2008/layout/LinedList"/>
    <dgm:cxn modelId="{5ED2D152-5EFC-49AF-A344-B4AB6DCAC023}" srcId="{E0EC0EF8-3D78-40B1-ACAC-FE5E6C6E6AF7}" destId="{5901F53A-CAC5-4E06-B82E-FD69FB4FBC66}" srcOrd="2" destOrd="0" parTransId="{FBE3652F-6269-4CE4-A618-07F68041C515}" sibTransId="{86764CB5-CD7E-4E87-98FF-10090FDD8E23}"/>
    <dgm:cxn modelId="{38707E79-E897-4410-BDBE-1126A1348F7D}" type="presOf" srcId="{54531A4A-533C-4A74-AC0C-79E66501F3B5}" destId="{DFCDE203-7FD1-4B29-8105-DCB6F3B0F437}" srcOrd="0" destOrd="0" presId="urn:microsoft.com/office/officeart/2008/layout/LinedList"/>
    <dgm:cxn modelId="{14645982-51D1-4512-AB4A-111E83FDD7F5}" srcId="{E0EC0EF8-3D78-40B1-ACAC-FE5E6C6E6AF7}" destId="{3F73F67F-8DC5-4909-A636-8EDD0B30726C}" srcOrd="3" destOrd="0" parTransId="{5AC4465C-7684-4777-BE3F-294E6E91D529}" sibTransId="{2E368406-900B-4FD6-96FB-390A62247310}"/>
    <dgm:cxn modelId="{40872F87-4F57-421C-977F-F5E5FBEC6FF2}" srcId="{E0EC0EF8-3D78-40B1-ACAC-FE5E6C6E6AF7}" destId="{54531A4A-533C-4A74-AC0C-79E66501F3B5}" srcOrd="1" destOrd="0" parTransId="{213FD7B7-E957-40B2-B92C-DA110664A42D}" sibTransId="{6A10872E-50E0-4B47-87FD-24EF0ACA8E67}"/>
    <dgm:cxn modelId="{0DEEAE9B-A42E-4FA6-A8D1-208C922046FA}" type="presOf" srcId="{E0EC0EF8-3D78-40B1-ACAC-FE5E6C6E6AF7}" destId="{7B1B0DA7-F851-4C84-AAEF-E2F637BAF80E}" srcOrd="0" destOrd="0" presId="urn:microsoft.com/office/officeart/2008/layout/LinedList"/>
    <dgm:cxn modelId="{B0B49DB5-A7F6-414E-8C49-CD1F042FDD8F}" type="presParOf" srcId="{7B1B0DA7-F851-4C84-AAEF-E2F637BAF80E}" destId="{029250AC-CD88-4B5C-BA9E-BA40AB068973}" srcOrd="0" destOrd="0" presId="urn:microsoft.com/office/officeart/2008/layout/LinedList"/>
    <dgm:cxn modelId="{385AE6A7-8853-401E-9322-272F975D6127}" type="presParOf" srcId="{7B1B0DA7-F851-4C84-AAEF-E2F637BAF80E}" destId="{247F2C47-DEDF-4EED-9DFD-BF0703D3451C}" srcOrd="1" destOrd="0" presId="urn:microsoft.com/office/officeart/2008/layout/LinedList"/>
    <dgm:cxn modelId="{B1E600FF-A459-4946-8798-B1FE73C97145}" type="presParOf" srcId="{247F2C47-DEDF-4EED-9DFD-BF0703D3451C}" destId="{AEA896DC-7EEF-494B-81ED-AE59AC8A5F5E}" srcOrd="0" destOrd="0" presId="urn:microsoft.com/office/officeart/2008/layout/LinedList"/>
    <dgm:cxn modelId="{33585A1B-F1E8-403F-B1CE-5116C31BECCF}" type="presParOf" srcId="{247F2C47-DEDF-4EED-9DFD-BF0703D3451C}" destId="{BBB95CC2-5D65-4AA8-B1DE-E26B429FFB41}" srcOrd="1" destOrd="0" presId="urn:microsoft.com/office/officeart/2008/layout/LinedList"/>
    <dgm:cxn modelId="{7D2A8815-3240-4E94-9ADF-B820CAA6DDFB}" type="presParOf" srcId="{7B1B0DA7-F851-4C84-AAEF-E2F637BAF80E}" destId="{D3D6A385-89F0-46C8-89E3-4BE959958AFD}" srcOrd="2" destOrd="0" presId="urn:microsoft.com/office/officeart/2008/layout/LinedList"/>
    <dgm:cxn modelId="{A757C218-CA30-4989-B87D-6F66BDAA3849}" type="presParOf" srcId="{7B1B0DA7-F851-4C84-AAEF-E2F637BAF80E}" destId="{D910A5ED-A337-4DA8-9C73-C3D53070C6AF}" srcOrd="3" destOrd="0" presId="urn:microsoft.com/office/officeart/2008/layout/LinedList"/>
    <dgm:cxn modelId="{763C0A4D-DE14-4F1A-A3A1-20D9D2C9E19D}" type="presParOf" srcId="{D910A5ED-A337-4DA8-9C73-C3D53070C6AF}" destId="{DFCDE203-7FD1-4B29-8105-DCB6F3B0F437}" srcOrd="0" destOrd="0" presId="urn:microsoft.com/office/officeart/2008/layout/LinedList"/>
    <dgm:cxn modelId="{688DC678-BBB4-4EB8-B2C5-73F77D47DF16}" type="presParOf" srcId="{D910A5ED-A337-4DA8-9C73-C3D53070C6AF}" destId="{08F3C164-E1C8-4517-A45D-5ECA49D52228}" srcOrd="1" destOrd="0" presId="urn:microsoft.com/office/officeart/2008/layout/LinedList"/>
    <dgm:cxn modelId="{A59FC334-49FD-41AE-9297-F8876D8B8AE2}" type="presParOf" srcId="{7B1B0DA7-F851-4C84-AAEF-E2F637BAF80E}" destId="{6FB4649B-2AD4-4186-9118-C388EAC71519}" srcOrd="4" destOrd="0" presId="urn:microsoft.com/office/officeart/2008/layout/LinedList"/>
    <dgm:cxn modelId="{31C6C17F-A662-4A29-BC6C-6A3A9ED3BF79}" type="presParOf" srcId="{7B1B0DA7-F851-4C84-AAEF-E2F637BAF80E}" destId="{64FF9056-9B0C-4F5B-A270-B7B607C13BF7}" srcOrd="5" destOrd="0" presId="urn:microsoft.com/office/officeart/2008/layout/LinedList"/>
    <dgm:cxn modelId="{5056A06E-5DBE-4758-AC89-058571844244}" type="presParOf" srcId="{64FF9056-9B0C-4F5B-A270-B7B607C13BF7}" destId="{E9AF7662-7041-4C17-92C9-345CB94E6097}" srcOrd="0" destOrd="0" presId="urn:microsoft.com/office/officeart/2008/layout/LinedList"/>
    <dgm:cxn modelId="{938DBD92-2BB5-4515-8B5E-EA23A2E4C836}" type="presParOf" srcId="{64FF9056-9B0C-4F5B-A270-B7B607C13BF7}" destId="{74B51A8D-D018-4F55-80BD-49A337F4B46F}" srcOrd="1" destOrd="0" presId="urn:microsoft.com/office/officeart/2008/layout/LinedList"/>
    <dgm:cxn modelId="{5F1D72A1-25AF-466E-BBF3-FE87883AE76F}" type="presParOf" srcId="{7B1B0DA7-F851-4C84-AAEF-E2F637BAF80E}" destId="{21A3AA97-64F9-4A34-BB74-1BDE9AFDE4E3}" srcOrd="6" destOrd="0" presId="urn:microsoft.com/office/officeart/2008/layout/LinedList"/>
    <dgm:cxn modelId="{9669F3E5-3619-4AFF-AC71-3B57EF6A4DB8}" type="presParOf" srcId="{7B1B0DA7-F851-4C84-AAEF-E2F637BAF80E}" destId="{3370B2F6-3B04-4337-98A4-5FA68FDBCB24}" srcOrd="7" destOrd="0" presId="urn:microsoft.com/office/officeart/2008/layout/LinedList"/>
    <dgm:cxn modelId="{242BDFA6-009A-4DBB-A6B1-9A860E55D7A8}" type="presParOf" srcId="{3370B2F6-3B04-4337-98A4-5FA68FDBCB24}" destId="{46FEA4F4-5866-46A3-9FA7-7E2CB756CF60}" srcOrd="0" destOrd="0" presId="urn:microsoft.com/office/officeart/2008/layout/LinedList"/>
    <dgm:cxn modelId="{245A2AF9-0EB6-4BAB-B1A2-2A474CDDFDFA}" type="presParOf" srcId="{3370B2F6-3B04-4337-98A4-5FA68FDBCB24}" destId="{2B6DF6F2-FB9F-4221-AADD-A96A2E0A9AA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8E051A-D56B-4F0A-9865-BFCCE250DE9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7FB3C714-6741-48D4-B95D-F087AFF140E0}">
      <dgm:prSet/>
      <dgm:spPr/>
      <dgm:t>
        <a:bodyPr/>
        <a:lstStyle/>
        <a:p>
          <a:r>
            <a:rPr lang="en-US"/>
            <a:t>Focuses on the economic activity of self-interested agents.</a:t>
          </a:r>
        </a:p>
      </dgm:t>
    </dgm:pt>
    <dgm:pt modelId="{65BA869F-9E3A-442B-A3DA-3AD16E8CD469}" type="parTrans" cxnId="{55BC0CF9-869F-45A4-8661-6A554A01B11A}">
      <dgm:prSet/>
      <dgm:spPr/>
      <dgm:t>
        <a:bodyPr/>
        <a:lstStyle/>
        <a:p>
          <a:endParaRPr lang="en-US"/>
        </a:p>
      </dgm:t>
    </dgm:pt>
    <dgm:pt modelId="{726F8006-5698-4D21-A9B4-AC77A87B99A3}" type="sibTrans" cxnId="{55BC0CF9-869F-45A4-8661-6A554A01B11A}">
      <dgm:prSet/>
      <dgm:spPr/>
      <dgm:t>
        <a:bodyPr/>
        <a:lstStyle/>
        <a:p>
          <a:endParaRPr lang="en-US"/>
        </a:p>
      </dgm:t>
    </dgm:pt>
    <dgm:pt modelId="{EBB488CF-C06F-4673-8DB0-874D56E65017}">
      <dgm:prSet/>
      <dgm:spPr/>
      <dgm:t>
        <a:bodyPr/>
        <a:lstStyle/>
        <a:p>
          <a:r>
            <a:rPr lang="en-US"/>
            <a:t>Efficiency, equity, and voice achieved through free-market competition.</a:t>
          </a:r>
        </a:p>
      </dgm:t>
    </dgm:pt>
    <dgm:pt modelId="{65939F85-F006-4142-9B17-E1F3AEAB9A2D}" type="parTrans" cxnId="{2560B307-FA2B-440E-BAE8-2FDFED02B65C}">
      <dgm:prSet/>
      <dgm:spPr/>
      <dgm:t>
        <a:bodyPr/>
        <a:lstStyle/>
        <a:p>
          <a:endParaRPr lang="en-US"/>
        </a:p>
      </dgm:t>
    </dgm:pt>
    <dgm:pt modelId="{02C39E78-621E-49E4-88C0-86E52D43BDC5}" type="sibTrans" cxnId="{2560B307-FA2B-440E-BAE8-2FDFED02B65C}">
      <dgm:prSet/>
      <dgm:spPr/>
      <dgm:t>
        <a:bodyPr/>
        <a:lstStyle/>
        <a:p>
          <a:endParaRPr lang="en-US"/>
        </a:p>
      </dgm:t>
    </dgm:pt>
    <dgm:pt modelId="{69207BB8-C0AB-45F7-B12D-E1EE4D86A65B}">
      <dgm:prSet/>
      <dgm:spPr/>
      <dgm:t>
        <a:bodyPr/>
        <a:lstStyle/>
        <a:p>
          <a:r>
            <a:rPr lang="en-US"/>
            <a:t>Idealized, prefect competition results in the optimal allocation and pricing of resources.</a:t>
          </a:r>
        </a:p>
      </dgm:t>
    </dgm:pt>
    <dgm:pt modelId="{4C2BFAB1-EFAF-4428-8573-D8C83A49212B}" type="parTrans" cxnId="{AE94DF59-7F0B-4F71-9776-6EB2A67B0C3B}">
      <dgm:prSet/>
      <dgm:spPr/>
      <dgm:t>
        <a:bodyPr/>
        <a:lstStyle/>
        <a:p>
          <a:endParaRPr lang="en-US"/>
        </a:p>
      </dgm:t>
    </dgm:pt>
    <dgm:pt modelId="{892D3EBE-3238-4A61-B582-8C9E53DEDB50}" type="sibTrans" cxnId="{AE94DF59-7F0B-4F71-9776-6EB2A67B0C3B}">
      <dgm:prSet/>
      <dgm:spPr/>
      <dgm:t>
        <a:bodyPr/>
        <a:lstStyle/>
        <a:p>
          <a:endParaRPr lang="en-US"/>
        </a:p>
      </dgm:t>
    </dgm:pt>
    <dgm:pt modelId="{6ABD4F37-8C5F-4C6F-8AAB-DE71780E8F14}" type="pres">
      <dgm:prSet presAssocID="{5B8E051A-D56B-4F0A-9865-BFCCE250DE93}" presName="linear" presStyleCnt="0">
        <dgm:presLayoutVars>
          <dgm:animLvl val="lvl"/>
          <dgm:resizeHandles val="exact"/>
        </dgm:presLayoutVars>
      </dgm:prSet>
      <dgm:spPr/>
    </dgm:pt>
    <dgm:pt modelId="{679FA832-DB0D-496C-AA96-EC70B7BEACC5}" type="pres">
      <dgm:prSet presAssocID="{7FB3C714-6741-48D4-B95D-F087AFF140E0}" presName="parentText" presStyleLbl="node1" presStyleIdx="0" presStyleCnt="3">
        <dgm:presLayoutVars>
          <dgm:chMax val="0"/>
          <dgm:bulletEnabled val="1"/>
        </dgm:presLayoutVars>
      </dgm:prSet>
      <dgm:spPr/>
    </dgm:pt>
    <dgm:pt modelId="{D3E8E33C-FE68-4F3D-909F-3260F5F7A0ED}" type="pres">
      <dgm:prSet presAssocID="{726F8006-5698-4D21-A9B4-AC77A87B99A3}" presName="spacer" presStyleCnt="0"/>
      <dgm:spPr/>
    </dgm:pt>
    <dgm:pt modelId="{8FFAC8BD-F116-4E9F-8D81-7D6146CC129D}" type="pres">
      <dgm:prSet presAssocID="{EBB488CF-C06F-4673-8DB0-874D56E65017}" presName="parentText" presStyleLbl="node1" presStyleIdx="1" presStyleCnt="3">
        <dgm:presLayoutVars>
          <dgm:chMax val="0"/>
          <dgm:bulletEnabled val="1"/>
        </dgm:presLayoutVars>
      </dgm:prSet>
      <dgm:spPr/>
    </dgm:pt>
    <dgm:pt modelId="{F23B2C1A-0FC5-47F5-939C-E3E009A80161}" type="pres">
      <dgm:prSet presAssocID="{02C39E78-621E-49E4-88C0-86E52D43BDC5}" presName="spacer" presStyleCnt="0"/>
      <dgm:spPr/>
    </dgm:pt>
    <dgm:pt modelId="{BB032866-4EC5-4BAF-A9B9-2E52EC8CE051}" type="pres">
      <dgm:prSet presAssocID="{69207BB8-C0AB-45F7-B12D-E1EE4D86A65B}" presName="parentText" presStyleLbl="node1" presStyleIdx="2" presStyleCnt="3">
        <dgm:presLayoutVars>
          <dgm:chMax val="0"/>
          <dgm:bulletEnabled val="1"/>
        </dgm:presLayoutVars>
      </dgm:prSet>
      <dgm:spPr/>
    </dgm:pt>
  </dgm:ptLst>
  <dgm:cxnLst>
    <dgm:cxn modelId="{2560B307-FA2B-440E-BAE8-2FDFED02B65C}" srcId="{5B8E051A-D56B-4F0A-9865-BFCCE250DE93}" destId="{EBB488CF-C06F-4673-8DB0-874D56E65017}" srcOrd="1" destOrd="0" parTransId="{65939F85-F006-4142-9B17-E1F3AEAB9A2D}" sibTransId="{02C39E78-621E-49E4-88C0-86E52D43BDC5}"/>
    <dgm:cxn modelId="{3FE75B1A-0EB2-4312-980E-B2A572E4A975}" type="presOf" srcId="{EBB488CF-C06F-4673-8DB0-874D56E65017}" destId="{8FFAC8BD-F116-4E9F-8D81-7D6146CC129D}" srcOrd="0" destOrd="0" presId="urn:microsoft.com/office/officeart/2005/8/layout/vList2"/>
    <dgm:cxn modelId="{5E4D0F51-32BC-4386-920A-14A3C84B511B}" type="presOf" srcId="{69207BB8-C0AB-45F7-B12D-E1EE4D86A65B}" destId="{BB032866-4EC5-4BAF-A9B9-2E52EC8CE051}" srcOrd="0" destOrd="0" presId="urn:microsoft.com/office/officeart/2005/8/layout/vList2"/>
    <dgm:cxn modelId="{AE94DF59-7F0B-4F71-9776-6EB2A67B0C3B}" srcId="{5B8E051A-D56B-4F0A-9865-BFCCE250DE93}" destId="{69207BB8-C0AB-45F7-B12D-E1EE4D86A65B}" srcOrd="2" destOrd="0" parTransId="{4C2BFAB1-EFAF-4428-8573-D8C83A49212B}" sibTransId="{892D3EBE-3238-4A61-B582-8C9E53DEDB50}"/>
    <dgm:cxn modelId="{A6835795-AB82-4146-91EE-1331A9EAD872}" type="presOf" srcId="{7FB3C714-6741-48D4-B95D-F087AFF140E0}" destId="{679FA832-DB0D-496C-AA96-EC70B7BEACC5}" srcOrd="0" destOrd="0" presId="urn:microsoft.com/office/officeart/2005/8/layout/vList2"/>
    <dgm:cxn modelId="{B9AB0AA7-1669-45A8-8D6D-B8CDB8A6C899}" type="presOf" srcId="{5B8E051A-D56B-4F0A-9865-BFCCE250DE93}" destId="{6ABD4F37-8C5F-4C6F-8AAB-DE71780E8F14}" srcOrd="0" destOrd="0" presId="urn:microsoft.com/office/officeart/2005/8/layout/vList2"/>
    <dgm:cxn modelId="{55BC0CF9-869F-45A4-8661-6A554A01B11A}" srcId="{5B8E051A-D56B-4F0A-9865-BFCCE250DE93}" destId="{7FB3C714-6741-48D4-B95D-F087AFF140E0}" srcOrd="0" destOrd="0" parTransId="{65BA869F-9E3A-442B-A3DA-3AD16E8CD469}" sibTransId="{726F8006-5698-4D21-A9B4-AC77A87B99A3}"/>
    <dgm:cxn modelId="{D706D051-30D1-42A9-8A66-310EF3248805}" type="presParOf" srcId="{6ABD4F37-8C5F-4C6F-8AAB-DE71780E8F14}" destId="{679FA832-DB0D-496C-AA96-EC70B7BEACC5}" srcOrd="0" destOrd="0" presId="urn:microsoft.com/office/officeart/2005/8/layout/vList2"/>
    <dgm:cxn modelId="{9241E146-1B13-4091-A7BC-C421FDD09AC8}" type="presParOf" srcId="{6ABD4F37-8C5F-4C6F-8AAB-DE71780E8F14}" destId="{D3E8E33C-FE68-4F3D-909F-3260F5F7A0ED}" srcOrd="1" destOrd="0" presId="urn:microsoft.com/office/officeart/2005/8/layout/vList2"/>
    <dgm:cxn modelId="{AB1B15B2-6A4F-4131-8F73-6FB6CC8CCD0B}" type="presParOf" srcId="{6ABD4F37-8C5F-4C6F-8AAB-DE71780E8F14}" destId="{8FFAC8BD-F116-4E9F-8D81-7D6146CC129D}" srcOrd="2" destOrd="0" presId="urn:microsoft.com/office/officeart/2005/8/layout/vList2"/>
    <dgm:cxn modelId="{29BF566A-BDDD-46CF-A1C9-EA7B37D57E48}" type="presParOf" srcId="{6ABD4F37-8C5F-4C6F-8AAB-DE71780E8F14}" destId="{F23B2C1A-0FC5-47F5-939C-E3E009A80161}" srcOrd="3" destOrd="0" presId="urn:microsoft.com/office/officeart/2005/8/layout/vList2"/>
    <dgm:cxn modelId="{AF0EF4A0-0616-4217-AEF6-BFFDFA450EB5}" type="presParOf" srcId="{6ABD4F37-8C5F-4C6F-8AAB-DE71780E8F14}" destId="{BB032866-4EC5-4BAF-A9B9-2E52EC8CE05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5B7CA2-D9FE-4DA0-B4CE-1380DD2CE71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A4AC87BE-5718-4067-B6A7-DC2E4FE91366}">
      <dgm:prSet/>
      <dgm:spPr/>
      <dgm:t>
        <a:bodyPr/>
        <a:lstStyle/>
        <a:p>
          <a:r>
            <a:rPr lang="en-US"/>
            <a:t>The conditions of the labor problem are not seen as exploitation</a:t>
          </a:r>
        </a:p>
      </dgm:t>
    </dgm:pt>
    <dgm:pt modelId="{605C66B3-B349-4AB0-B3BA-4212028B170E}" type="parTrans" cxnId="{D8D14E02-972A-4241-A31C-469E02F597AA}">
      <dgm:prSet/>
      <dgm:spPr/>
      <dgm:t>
        <a:bodyPr/>
        <a:lstStyle/>
        <a:p>
          <a:endParaRPr lang="en-US"/>
        </a:p>
      </dgm:t>
    </dgm:pt>
    <dgm:pt modelId="{2B7DE963-7B98-47CE-B85D-BF087ADA4998}" type="sibTrans" cxnId="{D8D14E02-972A-4241-A31C-469E02F597AA}">
      <dgm:prSet/>
      <dgm:spPr/>
      <dgm:t>
        <a:bodyPr/>
        <a:lstStyle/>
        <a:p>
          <a:endParaRPr lang="en-US"/>
        </a:p>
      </dgm:t>
    </dgm:pt>
    <dgm:pt modelId="{C885F38D-C6EF-4DD0-8D6A-FF50AA98941A}">
      <dgm:prSet/>
      <dgm:spPr/>
      <dgm:t>
        <a:bodyPr/>
        <a:lstStyle/>
        <a:p>
          <a:r>
            <a:rPr lang="en-US"/>
            <a:t>Rather, employees are paid their economic value.</a:t>
          </a:r>
        </a:p>
      </dgm:t>
    </dgm:pt>
    <dgm:pt modelId="{CDE5EA64-EFD6-4536-94C6-84781EC2DCAC}" type="parTrans" cxnId="{E926C0D7-CF35-416F-B5FB-713DDA1C5732}">
      <dgm:prSet/>
      <dgm:spPr/>
      <dgm:t>
        <a:bodyPr/>
        <a:lstStyle/>
        <a:p>
          <a:endParaRPr lang="en-US"/>
        </a:p>
      </dgm:t>
    </dgm:pt>
    <dgm:pt modelId="{70423F3B-F780-4B43-B17B-22276DAEE02E}" type="sibTrans" cxnId="{E926C0D7-CF35-416F-B5FB-713DDA1C5732}">
      <dgm:prSet/>
      <dgm:spPr/>
      <dgm:t>
        <a:bodyPr/>
        <a:lstStyle/>
        <a:p>
          <a:endParaRPr lang="en-US"/>
        </a:p>
      </dgm:t>
    </dgm:pt>
    <dgm:pt modelId="{E060CD21-2011-4AD4-B7DE-CDBC67BA1B6E}">
      <dgm:prSet/>
      <dgm:spPr/>
      <dgm:t>
        <a:bodyPr/>
        <a:lstStyle/>
        <a:p>
          <a:r>
            <a:rPr lang="en-US"/>
            <a:t>Employees are free to quit if they feel they are being exploited.</a:t>
          </a:r>
        </a:p>
      </dgm:t>
    </dgm:pt>
    <dgm:pt modelId="{05DDCF8D-8527-4C05-8D3D-759C91064195}" type="parTrans" cxnId="{F7DF21FE-4B77-4D3A-846B-5DEFC82A328C}">
      <dgm:prSet/>
      <dgm:spPr/>
      <dgm:t>
        <a:bodyPr/>
        <a:lstStyle/>
        <a:p>
          <a:endParaRPr lang="en-US"/>
        </a:p>
      </dgm:t>
    </dgm:pt>
    <dgm:pt modelId="{953DB3C2-0830-4678-A990-3FA1C043F61A}" type="sibTrans" cxnId="{F7DF21FE-4B77-4D3A-846B-5DEFC82A328C}">
      <dgm:prSet/>
      <dgm:spPr/>
      <dgm:t>
        <a:bodyPr/>
        <a:lstStyle/>
        <a:p>
          <a:endParaRPr lang="en-US"/>
        </a:p>
      </dgm:t>
    </dgm:pt>
    <dgm:pt modelId="{D4491FFA-8923-4954-9189-856B4F0FF0CD}" type="pres">
      <dgm:prSet presAssocID="{445B7CA2-D9FE-4DA0-B4CE-1380DD2CE714}" presName="linear" presStyleCnt="0">
        <dgm:presLayoutVars>
          <dgm:animLvl val="lvl"/>
          <dgm:resizeHandles val="exact"/>
        </dgm:presLayoutVars>
      </dgm:prSet>
      <dgm:spPr/>
    </dgm:pt>
    <dgm:pt modelId="{211B2B07-E191-4677-9E9A-A65B597039BE}" type="pres">
      <dgm:prSet presAssocID="{A4AC87BE-5718-4067-B6A7-DC2E4FE91366}" presName="parentText" presStyleLbl="node1" presStyleIdx="0" presStyleCnt="3">
        <dgm:presLayoutVars>
          <dgm:chMax val="0"/>
          <dgm:bulletEnabled val="1"/>
        </dgm:presLayoutVars>
      </dgm:prSet>
      <dgm:spPr/>
    </dgm:pt>
    <dgm:pt modelId="{C445EC73-44A7-45EE-AA70-A898745F72FE}" type="pres">
      <dgm:prSet presAssocID="{2B7DE963-7B98-47CE-B85D-BF087ADA4998}" presName="spacer" presStyleCnt="0"/>
      <dgm:spPr/>
    </dgm:pt>
    <dgm:pt modelId="{02FC4C13-A3A5-4DC2-9A3E-33290008AE98}" type="pres">
      <dgm:prSet presAssocID="{C885F38D-C6EF-4DD0-8D6A-FF50AA98941A}" presName="parentText" presStyleLbl="node1" presStyleIdx="1" presStyleCnt="3">
        <dgm:presLayoutVars>
          <dgm:chMax val="0"/>
          <dgm:bulletEnabled val="1"/>
        </dgm:presLayoutVars>
      </dgm:prSet>
      <dgm:spPr/>
    </dgm:pt>
    <dgm:pt modelId="{416A2338-CE78-41A8-9453-D99B50A3D367}" type="pres">
      <dgm:prSet presAssocID="{70423F3B-F780-4B43-B17B-22276DAEE02E}" presName="spacer" presStyleCnt="0"/>
      <dgm:spPr/>
    </dgm:pt>
    <dgm:pt modelId="{7F7ABF04-8D2F-43A4-80A8-ADBA182C4C90}" type="pres">
      <dgm:prSet presAssocID="{E060CD21-2011-4AD4-B7DE-CDBC67BA1B6E}" presName="parentText" presStyleLbl="node1" presStyleIdx="2" presStyleCnt="3">
        <dgm:presLayoutVars>
          <dgm:chMax val="0"/>
          <dgm:bulletEnabled val="1"/>
        </dgm:presLayoutVars>
      </dgm:prSet>
      <dgm:spPr/>
    </dgm:pt>
  </dgm:ptLst>
  <dgm:cxnLst>
    <dgm:cxn modelId="{D8D14E02-972A-4241-A31C-469E02F597AA}" srcId="{445B7CA2-D9FE-4DA0-B4CE-1380DD2CE714}" destId="{A4AC87BE-5718-4067-B6A7-DC2E4FE91366}" srcOrd="0" destOrd="0" parTransId="{605C66B3-B349-4AB0-B3BA-4212028B170E}" sibTransId="{2B7DE963-7B98-47CE-B85D-BF087ADA4998}"/>
    <dgm:cxn modelId="{39A55405-1774-471F-87AF-BF51190A460C}" type="presOf" srcId="{445B7CA2-D9FE-4DA0-B4CE-1380DD2CE714}" destId="{D4491FFA-8923-4954-9189-856B4F0FF0CD}" srcOrd="0" destOrd="0" presId="urn:microsoft.com/office/officeart/2005/8/layout/vList2"/>
    <dgm:cxn modelId="{9534111C-22B1-4266-AD73-B170B731F6F4}" type="presOf" srcId="{C885F38D-C6EF-4DD0-8D6A-FF50AA98941A}" destId="{02FC4C13-A3A5-4DC2-9A3E-33290008AE98}" srcOrd="0" destOrd="0" presId="urn:microsoft.com/office/officeart/2005/8/layout/vList2"/>
    <dgm:cxn modelId="{ADBD1427-6FB3-4760-BD02-F6FE0FE033A7}" type="presOf" srcId="{A4AC87BE-5718-4067-B6A7-DC2E4FE91366}" destId="{211B2B07-E191-4677-9E9A-A65B597039BE}" srcOrd="0" destOrd="0" presId="urn:microsoft.com/office/officeart/2005/8/layout/vList2"/>
    <dgm:cxn modelId="{722FB89F-D949-4CEC-84FB-04369F87FDF4}" type="presOf" srcId="{E060CD21-2011-4AD4-B7DE-CDBC67BA1B6E}" destId="{7F7ABF04-8D2F-43A4-80A8-ADBA182C4C90}" srcOrd="0" destOrd="0" presId="urn:microsoft.com/office/officeart/2005/8/layout/vList2"/>
    <dgm:cxn modelId="{E926C0D7-CF35-416F-B5FB-713DDA1C5732}" srcId="{445B7CA2-D9FE-4DA0-B4CE-1380DD2CE714}" destId="{C885F38D-C6EF-4DD0-8D6A-FF50AA98941A}" srcOrd="1" destOrd="0" parTransId="{CDE5EA64-EFD6-4536-94C6-84781EC2DCAC}" sibTransId="{70423F3B-F780-4B43-B17B-22276DAEE02E}"/>
    <dgm:cxn modelId="{F7DF21FE-4B77-4D3A-846B-5DEFC82A328C}" srcId="{445B7CA2-D9FE-4DA0-B4CE-1380DD2CE714}" destId="{E060CD21-2011-4AD4-B7DE-CDBC67BA1B6E}" srcOrd="2" destOrd="0" parTransId="{05DDCF8D-8527-4C05-8D3D-759C91064195}" sibTransId="{953DB3C2-0830-4678-A990-3FA1C043F61A}"/>
    <dgm:cxn modelId="{ABD4A768-BEA4-4ED9-9BBA-40507C87ECA3}" type="presParOf" srcId="{D4491FFA-8923-4954-9189-856B4F0FF0CD}" destId="{211B2B07-E191-4677-9E9A-A65B597039BE}" srcOrd="0" destOrd="0" presId="urn:microsoft.com/office/officeart/2005/8/layout/vList2"/>
    <dgm:cxn modelId="{5275354A-5F58-4143-A82E-63AACD23BAC9}" type="presParOf" srcId="{D4491FFA-8923-4954-9189-856B4F0FF0CD}" destId="{C445EC73-44A7-45EE-AA70-A898745F72FE}" srcOrd="1" destOrd="0" presId="urn:microsoft.com/office/officeart/2005/8/layout/vList2"/>
    <dgm:cxn modelId="{8E35A47C-39D9-4623-83D7-2419338A058E}" type="presParOf" srcId="{D4491FFA-8923-4954-9189-856B4F0FF0CD}" destId="{02FC4C13-A3A5-4DC2-9A3E-33290008AE98}" srcOrd="2" destOrd="0" presId="urn:microsoft.com/office/officeart/2005/8/layout/vList2"/>
    <dgm:cxn modelId="{81DAF36E-FA18-412A-A498-0F105A4D876B}" type="presParOf" srcId="{D4491FFA-8923-4954-9189-856B4F0FF0CD}" destId="{416A2338-CE78-41A8-9453-D99B50A3D367}" srcOrd="3" destOrd="0" presId="urn:microsoft.com/office/officeart/2005/8/layout/vList2"/>
    <dgm:cxn modelId="{AD914E1A-A40A-4479-A0D8-E85B1FB008AE}" type="presParOf" srcId="{D4491FFA-8923-4954-9189-856B4F0FF0CD}" destId="{7F7ABF04-8D2F-43A4-80A8-ADBA182C4C9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8F44F9-AEEE-427E-BB00-775744704141}"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4B2421E9-0C4B-4758-82B9-85533356B06C}">
      <dgm:prSet/>
      <dgm:spPr/>
      <dgm:t>
        <a:bodyPr/>
        <a:lstStyle/>
        <a:p>
          <a:r>
            <a:rPr lang="en-US"/>
            <a:t>Solution to the labor problem?</a:t>
          </a:r>
        </a:p>
      </dgm:t>
    </dgm:pt>
    <dgm:pt modelId="{EB9B1E3F-7626-4086-809A-D2CDD02A7B75}" type="parTrans" cxnId="{C87DDE45-6A86-43F5-A61C-2B8E8DA921A1}">
      <dgm:prSet/>
      <dgm:spPr/>
      <dgm:t>
        <a:bodyPr/>
        <a:lstStyle/>
        <a:p>
          <a:endParaRPr lang="en-US"/>
        </a:p>
      </dgm:t>
    </dgm:pt>
    <dgm:pt modelId="{F3C901B9-EC45-4AFD-AFC5-5F505E784036}" type="sibTrans" cxnId="{C87DDE45-6A86-43F5-A61C-2B8E8DA921A1}">
      <dgm:prSet/>
      <dgm:spPr/>
      <dgm:t>
        <a:bodyPr/>
        <a:lstStyle/>
        <a:p>
          <a:endParaRPr lang="en-US"/>
        </a:p>
      </dgm:t>
    </dgm:pt>
    <dgm:pt modelId="{BC835D61-A7C6-4F09-AE75-24E7B12C0FFF}">
      <dgm:prSet/>
      <dgm:spPr/>
      <dgm:t>
        <a:bodyPr/>
        <a:lstStyle/>
        <a:p>
          <a:r>
            <a:rPr lang="en-US"/>
            <a:t>Ensure competition.</a:t>
          </a:r>
        </a:p>
      </dgm:t>
    </dgm:pt>
    <dgm:pt modelId="{464C7FDE-FB50-4B78-BFAE-659BD2B20ED9}" type="parTrans" cxnId="{1DB77A08-B86C-4774-9620-7EE248410A69}">
      <dgm:prSet/>
      <dgm:spPr/>
      <dgm:t>
        <a:bodyPr/>
        <a:lstStyle/>
        <a:p>
          <a:endParaRPr lang="en-US"/>
        </a:p>
      </dgm:t>
    </dgm:pt>
    <dgm:pt modelId="{BD6DE6AA-D78D-4392-AE24-85C05F9C024E}" type="sibTrans" cxnId="{1DB77A08-B86C-4774-9620-7EE248410A69}">
      <dgm:prSet/>
      <dgm:spPr/>
      <dgm:t>
        <a:bodyPr/>
        <a:lstStyle/>
        <a:p>
          <a:endParaRPr lang="en-US"/>
        </a:p>
      </dgm:t>
    </dgm:pt>
    <dgm:pt modelId="{485BE057-DEF2-441D-AA3A-329739139F4F}">
      <dgm:prSet/>
      <dgm:spPr/>
      <dgm:t>
        <a:bodyPr/>
        <a:lstStyle/>
        <a:p>
          <a:r>
            <a:rPr lang="en-US"/>
            <a:t>Macroeconomic stimuli to reduce unemployment.</a:t>
          </a:r>
        </a:p>
      </dgm:t>
    </dgm:pt>
    <dgm:pt modelId="{2740F77B-352E-4938-AEFA-6076DE6C5609}" type="parTrans" cxnId="{73A84F82-0C85-4B7D-B1D6-D3CFB961180A}">
      <dgm:prSet/>
      <dgm:spPr/>
      <dgm:t>
        <a:bodyPr/>
        <a:lstStyle/>
        <a:p>
          <a:endParaRPr lang="en-US"/>
        </a:p>
      </dgm:t>
    </dgm:pt>
    <dgm:pt modelId="{472F58FC-6925-45CA-9C13-80D1A9591CAC}" type="sibTrans" cxnId="{73A84F82-0C85-4B7D-B1D6-D3CFB961180A}">
      <dgm:prSet/>
      <dgm:spPr/>
      <dgm:t>
        <a:bodyPr/>
        <a:lstStyle/>
        <a:p>
          <a:endParaRPr lang="en-US"/>
        </a:p>
      </dgm:t>
    </dgm:pt>
    <dgm:pt modelId="{011EA5AC-4158-4DE1-B469-19B7FF8F31F7}">
      <dgm:prSet/>
      <dgm:spPr/>
      <dgm:t>
        <a:bodyPr/>
        <a:lstStyle/>
        <a:p>
          <a:r>
            <a:rPr lang="en-US" dirty="0"/>
            <a:t>Remove unnecessary government regulation.</a:t>
          </a:r>
        </a:p>
      </dgm:t>
    </dgm:pt>
    <dgm:pt modelId="{9DB61C44-ED09-4163-9B34-BC6829520767}" type="parTrans" cxnId="{1C1BC2BA-DFF7-4F58-AF84-4FB61045D1B0}">
      <dgm:prSet/>
      <dgm:spPr/>
      <dgm:t>
        <a:bodyPr/>
        <a:lstStyle/>
        <a:p>
          <a:endParaRPr lang="en-US"/>
        </a:p>
      </dgm:t>
    </dgm:pt>
    <dgm:pt modelId="{8D8A6156-904D-4EB1-B334-68684EFF2398}" type="sibTrans" cxnId="{1C1BC2BA-DFF7-4F58-AF84-4FB61045D1B0}">
      <dgm:prSet/>
      <dgm:spPr/>
      <dgm:t>
        <a:bodyPr/>
        <a:lstStyle/>
        <a:p>
          <a:endParaRPr lang="en-US"/>
        </a:p>
      </dgm:t>
    </dgm:pt>
    <dgm:pt modelId="{30D6C667-539D-48D4-A53A-104CDC7AA49E}">
      <dgm:prSet/>
      <dgm:spPr/>
      <dgm:t>
        <a:bodyPr/>
        <a:lstStyle/>
        <a:p>
          <a:r>
            <a:rPr lang="en-US"/>
            <a:t>The best protection an employee has against his or her current employer are other employers.</a:t>
          </a:r>
        </a:p>
      </dgm:t>
    </dgm:pt>
    <dgm:pt modelId="{0A12FA36-6603-466E-AB27-B2C8588C0486}" type="parTrans" cxnId="{DD8D26AD-C823-4AE3-AA8A-FEB6DFB86A58}">
      <dgm:prSet/>
      <dgm:spPr/>
      <dgm:t>
        <a:bodyPr/>
        <a:lstStyle/>
        <a:p>
          <a:endParaRPr lang="en-US"/>
        </a:p>
      </dgm:t>
    </dgm:pt>
    <dgm:pt modelId="{5B4BADB1-1F4D-4734-A633-A351FFF0C2AF}" type="sibTrans" cxnId="{DD8D26AD-C823-4AE3-AA8A-FEB6DFB86A58}">
      <dgm:prSet/>
      <dgm:spPr/>
      <dgm:t>
        <a:bodyPr/>
        <a:lstStyle/>
        <a:p>
          <a:endParaRPr lang="en-US"/>
        </a:p>
      </dgm:t>
    </dgm:pt>
    <dgm:pt modelId="{313A43A5-5983-4C78-BA81-5D6C6F1B456F}">
      <dgm:prSet/>
      <dgm:spPr/>
      <dgm:t>
        <a:bodyPr/>
        <a:lstStyle/>
        <a:p>
          <a:r>
            <a:rPr lang="en-US"/>
            <a:t>As long as there is (perfect) competition, employment outcomes are not seen as a problem.</a:t>
          </a:r>
        </a:p>
      </dgm:t>
    </dgm:pt>
    <dgm:pt modelId="{7F6C8600-0F23-465F-BB0E-64CCADDB5133}" type="parTrans" cxnId="{E1A41D18-065B-43ED-8D12-A6B0C2C14EC2}">
      <dgm:prSet/>
      <dgm:spPr/>
      <dgm:t>
        <a:bodyPr/>
        <a:lstStyle/>
        <a:p>
          <a:endParaRPr lang="en-US"/>
        </a:p>
      </dgm:t>
    </dgm:pt>
    <dgm:pt modelId="{2A51F9A2-46D5-41AC-A08B-5D872A0A4398}" type="sibTrans" cxnId="{E1A41D18-065B-43ED-8D12-A6B0C2C14EC2}">
      <dgm:prSet/>
      <dgm:spPr/>
      <dgm:t>
        <a:bodyPr/>
        <a:lstStyle/>
        <a:p>
          <a:endParaRPr lang="en-US"/>
        </a:p>
      </dgm:t>
    </dgm:pt>
    <dgm:pt modelId="{4343EDA8-E9E3-4D4A-B49D-611CC5654144}" type="pres">
      <dgm:prSet presAssocID="{938F44F9-AEEE-427E-BB00-775744704141}" presName="vert0" presStyleCnt="0">
        <dgm:presLayoutVars>
          <dgm:dir/>
          <dgm:animOne val="branch"/>
          <dgm:animLvl val="lvl"/>
        </dgm:presLayoutVars>
      </dgm:prSet>
      <dgm:spPr/>
    </dgm:pt>
    <dgm:pt modelId="{4955AA47-B5AF-4695-8D8E-3163A68F1279}" type="pres">
      <dgm:prSet presAssocID="{4B2421E9-0C4B-4758-82B9-85533356B06C}" presName="thickLine" presStyleLbl="alignNode1" presStyleIdx="0" presStyleCnt="6"/>
      <dgm:spPr/>
    </dgm:pt>
    <dgm:pt modelId="{D1590837-17B5-482B-BC13-51F222FA860E}" type="pres">
      <dgm:prSet presAssocID="{4B2421E9-0C4B-4758-82B9-85533356B06C}" presName="horz1" presStyleCnt="0"/>
      <dgm:spPr/>
    </dgm:pt>
    <dgm:pt modelId="{D5D9B3B2-48ED-4EE9-BC6C-BDC701467696}" type="pres">
      <dgm:prSet presAssocID="{4B2421E9-0C4B-4758-82B9-85533356B06C}" presName="tx1" presStyleLbl="revTx" presStyleIdx="0" presStyleCnt="6"/>
      <dgm:spPr/>
    </dgm:pt>
    <dgm:pt modelId="{D7C6A4B3-9D03-4AE6-957B-277E15B0D6AC}" type="pres">
      <dgm:prSet presAssocID="{4B2421E9-0C4B-4758-82B9-85533356B06C}" presName="vert1" presStyleCnt="0"/>
      <dgm:spPr/>
    </dgm:pt>
    <dgm:pt modelId="{5ED20C0B-0874-4F6F-9138-F207956695D0}" type="pres">
      <dgm:prSet presAssocID="{BC835D61-A7C6-4F09-AE75-24E7B12C0FFF}" presName="thickLine" presStyleLbl="alignNode1" presStyleIdx="1" presStyleCnt="6"/>
      <dgm:spPr/>
    </dgm:pt>
    <dgm:pt modelId="{DDF91946-0487-43C0-A36B-A160B1A96C3E}" type="pres">
      <dgm:prSet presAssocID="{BC835D61-A7C6-4F09-AE75-24E7B12C0FFF}" presName="horz1" presStyleCnt="0"/>
      <dgm:spPr/>
    </dgm:pt>
    <dgm:pt modelId="{AB5DD978-1B26-4F52-B46D-63A2D8CA5406}" type="pres">
      <dgm:prSet presAssocID="{BC835D61-A7C6-4F09-AE75-24E7B12C0FFF}" presName="tx1" presStyleLbl="revTx" presStyleIdx="1" presStyleCnt="6"/>
      <dgm:spPr/>
    </dgm:pt>
    <dgm:pt modelId="{83195638-CFD9-4D87-8FBB-749461174650}" type="pres">
      <dgm:prSet presAssocID="{BC835D61-A7C6-4F09-AE75-24E7B12C0FFF}" presName="vert1" presStyleCnt="0"/>
      <dgm:spPr/>
    </dgm:pt>
    <dgm:pt modelId="{270D2E5A-5DBE-4A7C-BB18-FEBC5748A85A}" type="pres">
      <dgm:prSet presAssocID="{485BE057-DEF2-441D-AA3A-329739139F4F}" presName="thickLine" presStyleLbl="alignNode1" presStyleIdx="2" presStyleCnt="6"/>
      <dgm:spPr/>
    </dgm:pt>
    <dgm:pt modelId="{15DD115C-FA68-4E4D-8836-D08FF5E78D36}" type="pres">
      <dgm:prSet presAssocID="{485BE057-DEF2-441D-AA3A-329739139F4F}" presName="horz1" presStyleCnt="0"/>
      <dgm:spPr/>
    </dgm:pt>
    <dgm:pt modelId="{B54D9830-F1D6-4DA4-89A9-1DCE862D2C10}" type="pres">
      <dgm:prSet presAssocID="{485BE057-DEF2-441D-AA3A-329739139F4F}" presName="tx1" presStyleLbl="revTx" presStyleIdx="2" presStyleCnt="6"/>
      <dgm:spPr/>
    </dgm:pt>
    <dgm:pt modelId="{501CA4EB-85DC-4179-91D8-D73D20DFBC8B}" type="pres">
      <dgm:prSet presAssocID="{485BE057-DEF2-441D-AA3A-329739139F4F}" presName="vert1" presStyleCnt="0"/>
      <dgm:spPr/>
    </dgm:pt>
    <dgm:pt modelId="{5D118901-9655-4B00-9912-B4B7639E7C06}" type="pres">
      <dgm:prSet presAssocID="{011EA5AC-4158-4DE1-B469-19B7FF8F31F7}" presName="thickLine" presStyleLbl="alignNode1" presStyleIdx="3" presStyleCnt="6"/>
      <dgm:spPr/>
    </dgm:pt>
    <dgm:pt modelId="{7D150390-1A79-4EF5-B5AA-62FEE62F8866}" type="pres">
      <dgm:prSet presAssocID="{011EA5AC-4158-4DE1-B469-19B7FF8F31F7}" presName="horz1" presStyleCnt="0"/>
      <dgm:spPr/>
    </dgm:pt>
    <dgm:pt modelId="{5E6EEDAA-36AF-45F0-BF13-EE2AE868542B}" type="pres">
      <dgm:prSet presAssocID="{011EA5AC-4158-4DE1-B469-19B7FF8F31F7}" presName="tx1" presStyleLbl="revTx" presStyleIdx="3" presStyleCnt="6"/>
      <dgm:spPr/>
    </dgm:pt>
    <dgm:pt modelId="{C2E8D5AF-EAC4-4189-9789-18295C508950}" type="pres">
      <dgm:prSet presAssocID="{011EA5AC-4158-4DE1-B469-19B7FF8F31F7}" presName="vert1" presStyleCnt="0"/>
      <dgm:spPr/>
    </dgm:pt>
    <dgm:pt modelId="{083D38E7-D320-4A81-8FC3-AF472D853D24}" type="pres">
      <dgm:prSet presAssocID="{30D6C667-539D-48D4-A53A-104CDC7AA49E}" presName="thickLine" presStyleLbl="alignNode1" presStyleIdx="4" presStyleCnt="6"/>
      <dgm:spPr/>
    </dgm:pt>
    <dgm:pt modelId="{817FB62F-EB6D-4173-B847-E8AB285E9614}" type="pres">
      <dgm:prSet presAssocID="{30D6C667-539D-48D4-A53A-104CDC7AA49E}" presName="horz1" presStyleCnt="0"/>
      <dgm:spPr/>
    </dgm:pt>
    <dgm:pt modelId="{4FBB1022-A720-4662-809F-F53342654ADD}" type="pres">
      <dgm:prSet presAssocID="{30D6C667-539D-48D4-A53A-104CDC7AA49E}" presName="tx1" presStyleLbl="revTx" presStyleIdx="4" presStyleCnt="6"/>
      <dgm:spPr/>
    </dgm:pt>
    <dgm:pt modelId="{5AA8E0C8-285F-4AEE-A93C-3E04DCED3448}" type="pres">
      <dgm:prSet presAssocID="{30D6C667-539D-48D4-A53A-104CDC7AA49E}" presName="vert1" presStyleCnt="0"/>
      <dgm:spPr/>
    </dgm:pt>
    <dgm:pt modelId="{1AC818FB-A773-43CD-9C2B-8A6338F9AF20}" type="pres">
      <dgm:prSet presAssocID="{313A43A5-5983-4C78-BA81-5D6C6F1B456F}" presName="thickLine" presStyleLbl="alignNode1" presStyleIdx="5" presStyleCnt="6"/>
      <dgm:spPr/>
    </dgm:pt>
    <dgm:pt modelId="{C4780583-7AF6-4AC0-8C2D-C5EF9097F3C5}" type="pres">
      <dgm:prSet presAssocID="{313A43A5-5983-4C78-BA81-5D6C6F1B456F}" presName="horz1" presStyleCnt="0"/>
      <dgm:spPr/>
    </dgm:pt>
    <dgm:pt modelId="{D0FCCE3D-2B87-4018-A474-EA970B59A195}" type="pres">
      <dgm:prSet presAssocID="{313A43A5-5983-4C78-BA81-5D6C6F1B456F}" presName="tx1" presStyleLbl="revTx" presStyleIdx="5" presStyleCnt="6"/>
      <dgm:spPr/>
    </dgm:pt>
    <dgm:pt modelId="{47816F62-39BA-41AB-B211-2C870B411FC4}" type="pres">
      <dgm:prSet presAssocID="{313A43A5-5983-4C78-BA81-5D6C6F1B456F}" presName="vert1" presStyleCnt="0"/>
      <dgm:spPr/>
    </dgm:pt>
  </dgm:ptLst>
  <dgm:cxnLst>
    <dgm:cxn modelId="{9277C205-2327-414E-952D-24E4C90FAE58}" type="presOf" srcId="{4B2421E9-0C4B-4758-82B9-85533356B06C}" destId="{D5D9B3B2-48ED-4EE9-BC6C-BDC701467696}" srcOrd="0" destOrd="0" presId="urn:microsoft.com/office/officeart/2008/layout/LinedList"/>
    <dgm:cxn modelId="{1DB77A08-B86C-4774-9620-7EE248410A69}" srcId="{938F44F9-AEEE-427E-BB00-775744704141}" destId="{BC835D61-A7C6-4F09-AE75-24E7B12C0FFF}" srcOrd="1" destOrd="0" parTransId="{464C7FDE-FB50-4B78-BFAE-659BD2B20ED9}" sibTransId="{BD6DE6AA-D78D-4392-AE24-85C05F9C024E}"/>
    <dgm:cxn modelId="{E1A41D18-065B-43ED-8D12-A6B0C2C14EC2}" srcId="{938F44F9-AEEE-427E-BB00-775744704141}" destId="{313A43A5-5983-4C78-BA81-5D6C6F1B456F}" srcOrd="5" destOrd="0" parTransId="{7F6C8600-0F23-465F-BB0E-64CCADDB5133}" sibTransId="{2A51F9A2-46D5-41AC-A08B-5D872A0A4398}"/>
    <dgm:cxn modelId="{482ABE2A-0453-43B6-994F-6084D36058CB}" type="presOf" srcId="{011EA5AC-4158-4DE1-B469-19B7FF8F31F7}" destId="{5E6EEDAA-36AF-45F0-BF13-EE2AE868542B}" srcOrd="0" destOrd="0" presId="urn:microsoft.com/office/officeart/2008/layout/LinedList"/>
    <dgm:cxn modelId="{673D9D5D-18B9-4D6D-8287-E7631ED9CE0C}" type="presOf" srcId="{313A43A5-5983-4C78-BA81-5D6C6F1B456F}" destId="{D0FCCE3D-2B87-4018-A474-EA970B59A195}" srcOrd="0" destOrd="0" presId="urn:microsoft.com/office/officeart/2008/layout/LinedList"/>
    <dgm:cxn modelId="{4F60A762-CD0E-4932-886A-A7435BB806D7}" type="presOf" srcId="{938F44F9-AEEE-427E-BB00-775744704141}" destId="{4343EDA8-E9E3-4D4A-B49D-611CC5654144}" srcOrd="0" destOrd="0" presId="urn:microsoft.com/office/officeart/2008/layout/LinedList"/>
    <dgm:cxn modelId="{C87DDE45-6A86-43F5-A61C-2B8E8DA921A1}" srcId="{938F44F9-AEEE-427E-BB00-775744704141}" destId="{4B2421E9-0C4B-4758-82B9-85533356B06C}" srcOrd="0" destOrd="0" parTransId="{EB9B1E3F-7626-4086-809A-D2CDD02A7B75}" sibTransId="{F3C901B9-EC45-4AFD-AFC5-5F505E784036}"/>
    <dgm:cxn modelId="{9A278769-2190-4A60-9C65-7C10B344B3E7}" type="presOf" srcId="{485BE057-DEF2-441D-AA3A-329739139F4F}" destId="{B54D9830-F1D6-4DA4-89A9-1DCE862D2C10}" srcOrd="0" destOrd="0" presId="urn:microsoft.com/office/officeart/2008/layout/LinedList"/>
    <dgm:cxn modelId="{73A84F82-0C85-4B7D-B1D6-D3CFB961180A}" srcId="{938F44F9-AEEE-427E-BB00-775744704141}" destId="{485BE057-DEF2-441D-AA3A-329739139F4F}" srcOrd="2" destOrd="0" parTransId="{2740F77B-352E-4938-AEFA-6076DE6C5609}" sibTransId="{472F58FC-6925-45CA-9C13-80D1A9591CAC}"/>
    <dgm:cxn modelId="{92DBE98D-6A96-4A08-864F-BC5DCF45C796}" type="presOf" srcId="{30D6C667-539D-48D4-A53A-104CDC7AA49E}" destId="{4FBB1022-A720-4662-809F-F53342654ADD}" srcOrd="0" destOrd="0" presId="urn:microsoft.com/office/officeart/2008/layout/LinedList"/>
    <dgm:cxn modelId="{DD8D26AD-C823-4AE3-AA8A-FEB6DFB86A58}" srcId="{938F44F9-AEEE-427E-BB00-775744704141}" destId="{30D6C667-539D-48D4-A53A-104CDC7AA49E}" srcOrd="4" destOrd="0" parTransId="{0A12FA36-6603-466E-AB27-B2C8588C0486}" sibTransId="{5B4BADB1-1F4D-4734-A633-A351FFF0C2AF}"/>
    <dgm:cxn modelId="{1C1BC2BA-DFF7-4F58-AF84-4FB61045D1B0}" srcId="{938F44F9-AEEE-427E-BB00-775744704141}" destId="{011EA5AC-4158-4DE1-B469-19B7FF8F31F7}" srcOrd="3" destOrd="0" parTransId="{9DB61C44-ED09-4163-9B34-BC6829520767}" sibTransId="{8D8A6156-904D-4EB1-B334-68684EFF2398}"/>
    <dgm:cxn modelId="{B740B6C3-B5B7-4649-A66D-64DA96D09539}" type="presOf" srcId="{BC835D61-A7C6-4F09-AE75-24E7B12C0FFF}" destId="{AB5DD978-1B26-4F52-B46D-63A2D8CA5406}" srcOrd="0" destOrd="0" presId="urn:microsoft.com/office/officeart/2008/layout/LinedList"/>
    <dgm:cxn modelId="{920BD771-A251-451C-AF09-ABF8DC229FAF}" type="presParOf" srcId="{4343EDA8-E9E3-4D4A-B49D-611CC5654144}" destId="{4955AA47-B5AF-4695-8D8E-3163A68F1279}" srcOrd="0" destOrd="0" presId="urn:microsoft.com/office/officeart/2008/layout/LinedList"/>
    <dgm:cxn modelId="{C7F64774-8583-4961-9E29-1EC5881D8B03}" type="presParOf" srcId="{4343EDA8-E9E3-4D4A-B49D-611CC5654144}" destId="{D1590837-17B5-482B-BC13-51F222FA860E}" srcOrd="1" destOrd="0" presId="urn:microsoft.com/office/officeart/2008/layout/LinedList"/>
    <dgm:cxn modelId="{136639A9-47F7-4CDC-986C-9037F45E5163}" type="presParOf" srcId="{D1590837-17B5-482B-BC13-51F222FA860E}" destId="{D5D9B3B2-48ED-4EE9-BC6C-BDC701467696}" srcOrd="0" destOrd="0" presId="urn:microsoft.com/office/officeart/2008/layout/LinedList"/>
    <dgm:cxn modelId="{55D30C34-AE61-4647-B7BE-C79701CB5475}" type="presParOf" srcId="{D1590837-17B5-482B-BC13-51F222FA860E}" destId="{D7C6A4B3-9D03-4AE6-957B-277E15B0D6AC}" srcOrd="1" destOrd="0" presId="urn:microsoft.com/office/officeart/2008/layout/LinedList"/>
    <dgm:cxn modelId="{42B8F1EE-AAF1-4F08-81DA-F20B68BD9DA2}" type="presParOf" srcId="{4343EDA8-E9E3-4D4A-B49D-611CC5654144}" destId="{5ED20C0B-0874-4F6F-9138-F207956695D0}" srcOrd="2" destOrd="0" presId="urn:microsoft.com/office/officeart/2008/layout/LinedList"/>
    <dgm:cxn modelId="{A256666A-B207-44C3-B866-24E988B8C54F}" type="presParOf" srcId="{4343EDA8-E9E3-4D4A-B49D-611CC5654144}" destId="{DDF91946-0487-43C0-A36B-A160B1A96C3E}" srcOrd="3" destOrd="0" presId="urn:microsoft.com/office/officeart/2008/layout/LinedList"/>
    <dgm:cxn modelId="{EFE7DBBD-43A9-4B8A-B62C-CF1F1DC6A4AB}" type="presParOf" srcId="{DDF91946-0487-43C0-A36B-A160B1A96C3E}" destId="{AB5DD978-1B26-4F52-B46D-63A2D8CA5406}" srcOrd="0" destOrd="0" presId="urn:microsoft.com/office/officeart/2008/layout/LinedList"/>
    <dgm:cxn modelId="{CC8331F9-0174-40A1-BE7D-24199B5A74A3}" type="presParOf" srcId="{DDF91946-0487-43C0-A36B-A160B1A96C3E}" destId="{83195638-CFD9-4D87-8FBB-749461174650}" srcOrd="1" destOrd="0" presId="urn:microsoft.com/office/officeart/2008/layout/LinedList"/>
    <dgm:cxn modelId="{9678B367-E034-42D5-8E4F-7C99D652C02E}" type="presParOf" srcId="{4343EDA8-E9E3-4D4A-B49D-611CC5654144}" destId="{270D2E5A-5DBE-4A7C-BB18-FEBC5748A85A}" srcOrd="4" destOrd="0" presId="urn:microsoft.com/office/officeart/2008/layout/LinedList"/>
    <dgm:cxn modelId="{39283269-A12C-4C7A-B959-3CA342F50A89}" type="presParOf" srcId="{4343EDA8-E9E3-4D4A-B49D-611CC5654144}" destId="{15DD115C-FA68-4E4D-8836-D08FF5E78D36}" srcOrd="5" destOrd="0" presId="urn:microsoft.com/office/officeart/2008/layout/LinedList"/>
    <dgm:cxn modelId="{304717C7-54DB-4546-B147-DB9B02B3CEA2}" type="presParOf" srcId="{15DD115C-FA68-4E4D-8836-D08FF5E78D36}" destId="{B54D9830-F1D6-4DA4-89A9-1DCE862D2C10}" srcOrd="0" destOrd="0" presId="urn:microsoft.com/office/officeart/2008/layout/LinedList"/>
    <dgm:cxn modelId="{F5211E06-7009-4B30-9E52-287EE3AEA89C}" type="presParOf" srcId="{15DD115C-FA68-4E4D-8836-D08FF5E78D36}" destId="{501CA4EB-85DC-4179-91D8-D73D20DFBC8B}" srcOrd="1" destOrd="0" presId="urn:microsoft.com/office/officeart/2008/layout/LinedList"/>
    <dgm:cxn modelId="{73914425-8368-472F-8984-C7185C85AAF2}" type="presParOf" srcId="{4343EDA8-E9E3-4D4A-B49D-611CC5654144}" destId="{5D118901-9655-4B00-9912-B4B7639E7C06}" srcOrd="6" destOrd="0" presId="urn:microsoft.com/office/officeart/2008/layout/LinedList"/>
    <dgm:cxn modelId="{B612DC13-56BA-4D90-B3E6-63F1104E13AE}" type="presParOf" srcId="{4343EDA8-E9E3-4D4A-B49D-611CC5654144}" destId="{7D150390-1A79-4EF5-B5AA-62FEE62F8866}" srcOrd="7" destOrd="0" presId="urn:microsoft.com/office/officeart/2008/layout/LinedList"/>
    <dgm:cxn modelId="{0CB9DB93-8E77-4E2B-9A4F-B0067212FBF0}" type="presParOf" srcId="{7D150390-1A79-4EF5-B5AA-62FEE62F8866}" destId="{5E6EEDAA-36AF-45F0-BF13-EE2AE868542B}" srcOrd="0" destOrd="0" presId="urn:microsoft.com/office/officeart/2008/layout/LinedList"/>
    <dgm:cxn modelId="{DED5221E-8EEE-44AD-B31E-53E46C9C9AE1}" type="presParOf" srcId="{7D150390-1A79-4EF5-B5AA-62FEE62F8866}" destId="{C2E8D5AF-EAC4-4189-9789-18295C508950}" srcOrd="1" destOrd="0" presId="urn:microsoft.com/office/officeart/2008/layout/LinedList"/>
    <dgm:cxn modelId="{0F6A60CD-0696-4A89-9182-688507980F58}" type="presParOf" srcId="{4343EDA8-E9E3-4D4A-B49D-611CC5654144}" destId="{083D38E7-D320-4A81-8FC3-AF472D853D24}" srcOrd="8" destOrd="0" presId="urn:microsoft.com/office/officeart/2008/layout/LinedList"/>
    <dgm:cxn modelId="{B268762A-4529-4BC8-8D8F-FC86AFD7D81C}" type="presParOf" srcId="{4343EDA8-E9E3-4D4A-B49D-611CC5654144}" destId="{817FB62F-EB6D-4173-B847-E8AB285E9614}" srcOrd="9" destOrd="0" presId="urn:microsoft.com/office/officeart/2008/layout/LinedList"/>
    <dgm:cxn modelId="{1F69981F-4544-4D65-A0EA-778D82636E77}" type="presParOf" srcId="{817FB62F-EB6D-4173-B847-E8AB285E9614}" destId="{4FBB1022-A720-4662-809F-F53342654ADD}" srcOrd="0" destOrd="0" presId="urn:microsoft.com/office/officeart/2008/layout/LinedList"/>
    <dgm:cxn modelId="{1F5DB8AD-635A-4411-87FE-1E5AB9101BD4}" type="presParOf" srcId="{817FB62F-EB6D-4173-B847-E8AB285E9614}" destId="{5AA8E0C8-285F-4AEE-A93C-3E04DCED3448}" srcOrd="1" destOrd="0" presId="urn:microsoft.com/office/officeart/2008/layout/LinedList"/>
    <dgm:cxn modelId="{D3868ED5-02EF-45B9-8512-B98DF04BDA3D}" type="presParOf" srcId="{4343EDA8-E9E3-4D4A-B49D-611CC5654144}" destId="{1AC818FB-A773-43CD-9C2B-8A6338F9AF20}" srcOrd="10" destOrd="0" presId="urn:microsoft.com/office/officeart/2008/layout/LinedList"/>
    <dgm:cxn modelId="{5E6DE4FB-6F20-485F-B2EF-50187D6609AF}" type="presParOf" srcId="{4343EDA8-E9E3-4D4A-B49D-611CC5654144}" destId="{C4780583-7AF6-4AC0-8C2D-C5EF9097F3C5}" srcOrd="11" destOrd="0" presId="urn:microsoft.com/office/officeart/2008/layout/LinedList"/>
    <dgm:cxn modelId="{33E3B390-A94E-47DE-AC73-5E1D2CE58E9B}" type="presParOf" srcId="{C4780583-7AF6-4AC0-8C2D-C5EF9097F3C5}" destId="{D0FCCE3D-2B87-4018-A474-EA970B59A195}" srcOrd="0" destOrd="0" presId="urn:microsoft.com/office/officeart/2008/layout/LinedList"/>
    <dgm:cxn modelId="{EA0E082B-3701-472F-9C7D-34495527EC9C}" type="presParOf" srcId="{C4780583-7AF6-4AC0-8C2D-C5EF9097F3C5}" destId="{47816F62-39BA-41AB-B211-2C870B411FC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37FEE37-1885-445B-8062-082E907A795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8C40D99-9177-43E0-A1C8-274174A131D6}">
      <dgm:prSet/>
      <dgm:spPr/>
      <dgm:t>
        <a:bodyPr/>
        <a:lstStyle/>
        <a:p>
          <a:pPr>
            <a:lnSpc>
              <a:spcPct val="100000"/>
            </a:lnSpc>
          </a:pPr>
          <a:r>
            <a:rPr lang="en-US"/>
            <a:t>Compared to the other schools of thought, the causes of the labor problem are different</a:t>
          </a:r>
        </a:p>
      </dgm:t>
    </dgm:pt>
    <dgm:pt modelId="{53BDA489-265C-4764-8814-6C40E099EF33}" type="parTrans" cxnId="{0D81BE46-F1F0-4D1B-8273-DB7A914E5924}">
      <dgm:prSet/>
      <dgm:spPr/>
      <dgm:t>
        <a:bodyPr/>
        <a:lstStyle/>
        <a:p>
          <a:endParaRPr lang="en-US"/>
        </a:p>
      </dgm:t>
    </dgm:pt>
    <dgm:pt modelId="{B0BBCCC8-E3DA-40FA-8EA5-70DE121FD939}" type="sibTrans" cxnId="{0D81BE46-F1F0-4D1B-8273-DB7A914E5924}">
      <dgm:prSet/>
      <dgm:spPr/>
      <dgm:t>
        <a:bodyPr/>
        <a:lstStyle/>
        <a:p>
          <a:endParaRPr lang="en-US"/>
        </a:p>
      </dgm:t>
    </dgm:pt>
    <dgm:pt modelId="{81E2A0E1-7A0E-466E-AA91-82AC03134772}">
      <dgm:prSet/>
      <dgm:spPr/>
      <dgm:t>
        <a:bodyPr/>
        <a:lstStyle/>
        <a:p>
          <a:pPr>
            <a:lnSpc>
              <a:spcPct val="100000"/>
            </a:lnSpc>
          </a:pPr>
          <a:r>
            <a:rPr lang="en-US"/>
            <a:t>So the solutions are different.</a:t>
          </a:r>
        </a:p>
      </dgm:t>
    </dgm:pt>
    <dgm:pt modelId="{ED65D4A1-8949-4BAF-91CB-806C0B8DA556}" type="parTrans" cxnId="{F9E50179-AA00-4D01-9955-1223792B4467}">
      <dgm:prSet/>
      <dgm:spPr/>
      <dgm:t>
        <a:bodyPr/>
        <a:lstStyle/>
        <a:p>
          <a:endParaRPr lang="en-US"/>
        </a:p>
      </dgm:t>
    </dgm:pt>
    <dgm:pt modelId="{48248C29-8AE7-4E22-89BC-B0F119816451}" type="sibTrans" cxnId="{F9E50179-AA00-4D01-9955-1223792B4467}">
      <dgm:prSet/>
      <dgm:spPr/>
      <dgm:t>
        <a:bodyPr/>
        <a:lstStyle/>
        <a:p>
          <a:endParaRPr lang="en-US"/>
        </a:p>
      </dgm:t>
    </dgm:pt>
    <dgm:pt modelId="{942F4B85-0CE3-436B-A473-A7A782F944AC}">
      <dgm:prSet/>
      <dgm:spPr/>
      <dgm:t>
        <a:bodyPr/>
        <a:lstStyle/>
        <a:p>
          <a:pPr>
            <a:lnSpc>
              <a:spcPct val="100000"/>
            </a:lnSpc>
          </a:pPr>
          <a:r>
            <a:rPr lang="en-US"/>
            <a:t>Labor unions and other government policies (for example, minimum wage laws) to help increase worker power to better balance employer power.</a:t>
          </a:r>
        </a:p>
      </dgm:t>
    </dgm:pt>
    <dgm:pt modelId="{8544C529-8DC0-4979-A566-400E6453E25F}" type="parTrans" cxnId="{D94DF0F5-AF26-4AD0-88B6-C48B97702E1D}">
      <dgm:prSet/>
      <dgm:spPr/>
      <dgm:t>
        <a:bodyPr/>
        <a:lstStyle/>
        <a:p>
          <a:endParaRPr lang="en-US"/>
        </a:p>
      </dgm:t>
    </dgm:pt>
    <dgm:pt modelId="{097C91FC-0FF8-4BF6-9CC3-DA8A55ED0062}" type="sibTrans" cxnId="{D94DF0F5-AF26-4AD0-88B6-C48B97702E1D}">
      <dgm:prSet/>
      <dgm:spPr/>
      <dgm:t>
        <a:bodyPr/>
        <a:lstStyle/>
        <a:p>
          <a:endParaRPr lang="en-US"/>
        </a:p>
      </dgm:t>
    </dgm:pt>
    <dgm:pt modelId="{A9E1647A-5C6D-470D-AF89-1C1220114324}" type="pres">
      <dgm:prSet presAssocID="{B37FEE37-1885-445B-8062-082E907A7953}" presName="root" presStyleCnt="0">
        <dgm:presLayoutVars>
          <dgm:dir/>
          <dgm:resizeHandles val="exact"/>
        </dgm:presLayoutVars>
      </dgm:prSet>
      <dgm:spPr/>
    </dgm:pt>
    <dgm:pt modelId="{1DC0453F-853B-440A-A489-15771FCD7B4C}" type="pres">
      <dgm:prSet presAssocID="{B8C40D99-9177-43E0-A1C8-274174A131D6}" presName="compNode" presStyleCnt="0"/>
      <dgm:spPr/>
    </dgm:pt>
    <dgm:pt modelId="{BCD4ECC6-7DB9-40C5-9AF8-10A59F53BD46}" type="pres">
      <dgm:prSet presAssocID="{B8C40D99-9177-43E0-A1C8-274174A131D6}" presName="bgRect" presStyleLbl="bgShp" presStyleIdx="0" presStyleCnt="2"/>
      <dgm:spPr/>
    </dgm:pt>
    <dgm:pt modelId="{088F5972-C252-47D3-AE4C-85DCC982C04B}" type="pres">
      <dgm:prSet presAssocID="{B8C40D99-9177-43E0-A1C8-274174A131D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AD180974-B7C3-4F18-962E-E70DFF18A7FA}" type="pres">
      <dgm:prSet presAssocID="{B8C40D99-9177-43E0-A1C8-274174A131D6}" presName="spaceRect" presStyleCnt="0"/>
      <dgm:spPr/>
    </dgm:pt>
    <dgm:pt modelId="{E2EC8A7F-A5D0-4E91-898A-86A6396A93B3}" type="pres">
      <dgm:prSet presAssocID="{B8C40D99-9177-43E0-A1C8-274174A131D6}" presName="parTx" presStyleLbl="revTx" presStyleIdx="0" presStyleCnt="3">
        <dgm:presLayoutVars>
          <dgm:chMax val="0"/>
          <dgm:chPref val="0"/>
        </dgm:presLayoutVars>
      </dgm:prSet>
      <dgm:spPr/>
    </dgm:pt>
    <dgm:pt modelId="{2DCF1083-98BF-4D7A-A78D-4B8CB817CEDF}" type="pres">
      <dgm:prSet presAssocID="{B0BBCCC8-E3DA-40FA-8EA5-70DE121FD939}" presName="sibTrans" presStyleCnt="0"/>
      <dgm:spPr/>
    </dgm:pt>
    <dgm:pt modelId="{59EBE4D7-F262-4F79-8CB1-7E0EDEC2D9B5}" type="pres">
      <dgm:prSet presAssocID="{81E2A0E1-7A0E-466E-AA91-82AC03134772}" presName="compNode" presStyleCnt="0"/>
      <dgm:spPr/>
    </dgm:pt>
    <dgm:pt modelId="{2D9E5D93-19E7-4159-9158-53E0A391160B}" type="pres">
      <dgm:prSet presAssocID="{81E2A0E1-7A0E-466E-AA91-82AC03134772}" presName="bgRect" presStyleLbl="bgShp" presStyleIdx="1" presStyleCnt="2"/>
      <dgm:spPr/>
    </dgm:pt>
    <dgm:pt modelId="{7D3F71CE-A04D-4175-972D-7A1A96D093B1}" type="pres">
      <dgm:prSet presAssocID="{81E2A0E1-7A0E-466E-AA91-82AC0313477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k"/>
        </a:ext>
      </dgm:extLst>
    </dgm:pt>
    <dgm:pt modelId="{9BC75297-091F-4685-9EC0-568F1AA7DEB6}" type="pres">
      <dgm:prSet presAssocID="{81E2A0E1-7A0E-466E-AA91-82AC03134772}" presName="spaceRect" presStyleCnt="0"/>
      <dgm:spPr/>
    </dgm:pt>
    <dgm:pt modelId="{299A92B4-833D-4E4D-89DC-7E7D05FB4F1D}" type="pres">
      <dgm:prSet presAssocID="{81E2A0E1-7A0E-466E-AA91-82AC03134772}" presName="parTx" presStyleLbl="revTx" presStyleIdx="1" presStyleCnt="3">
        <dgm:presLayoutVars>
          <dgm:chMax val="0"/>
          <dgm:chPref val="0"/>
        </dgm:presLayoutVars>
      </dgm:prSet>
      <dgm:spPr/>
    </dgm:pt>
    <dgm:pt modelId="{675732C4-D2FB-4C98-8F91-07ECDAC04023}" type="pres">
      <dgm:prSet presAssocID="{81E2A0E1-7A0E-466E-AA91-82AC03134772}" presName="desTx" presStyleLbl="revTx" presStyleIdx="2" presStyleCnt="3">
        <dgm:presLayoutVars/>
      </dgm:prSet>
      <dgm:spPr/>
    </dgm:pt>
  </dgm:ptLst>
  <dgm:cxnLst>
    <dgm:cxn modelId="{0D81BE46-F1F0-4D1B-8273-DB7A914E5924}" srcId="{B37FEE37-1885-445B-8062-082E907A7953}" destId="{B8C40D99-9177-43E0-A1C8-274174A131D6}" srcOrd="0" destOrd="0" parTransId="{53BDA489-265C-4764-8814-6C40E099EF33}" sibTransId="{B0BBCCC8-E3DA-40FA-8EA5-70DE121FD939}"/>
    <dgm:cxn modelId="{CA090469-96F7-48D7-8E23-159B0D7F9778}" type="presOf" srcId="{81E2A0E1-7A0E-466E-AA91-82AC03134772}" destId="{299A92B4-833D-4E4D-89DC-7E7D05FB4F1D}" srcOrd="0" destOrd="0" presId="urn:microsoft.com/office/officeart/2018/2/layout/IconVerticalSolidList"/>
    <dgm:cxn modelId="{D25DC66A-FDB7-4EDB-ADE7-AED238E1FCCA}" type="presOf" srcId="{B37FEE37-1885-445B-8062-082E907A7953}" destId="{A9E1647A-5C6D-470D-AF89-1C1220114324}" srcOrd="0" destOrd="0" presId="urn:microsoft.com/office/officeart/2018/2/layout/IconVerticalSolidList"/>
    <dgm:cxn modelId="{D1B4BE76-AA44-4BAD-B3D1-205474DAF705}" type="presOf" srcId="{B8C40D99-9177-43E0-A1C8-274174A131D6}" destId="{E2EC8A7F-A5D0-4E91-898A-86A6396A93B3}" srcOrd="0" destOrd="0" presId="urn:microsoft.com/office/officeart/2018/2/layout/IconVerticalSolidList"/>
    <dgm:cxn modelId="{F9E50179-AA00-4D01-9955-1223792B4467}" srcId="{B37FEE37-1885-445B-8062-082E907A7953}" destId="{81E2A0E1-7A0E-466E-AA91-82AC03134772}" srcOrd="1" destOrd="0" parTransId="{ED65D4A1-8949-4BAF-91CB-806C0B8DA556}" sibTransId="{48248C29-8AE7-4E22-89BC-B0F119816451}"/>
    <dgm:cxn modelId="{365091B0-1FC0-447A-82C6-83ABD3DD8784}" type="presOf" srcId="{942F4B85-0CE3-436B-A473-A7A782F944AC}" destId="{675732C4-D2FB-4C98-8F91-07ECDAC04023}" srcOrd="0" destOrd="0" presId="urn:microsoft.com/office/officeart/2018/2/layout/IconVerticalSolidList"/>
    <dgm:cxn modelId="{D94DF0F5-AF26-4AD0-88B6-C48B97702E1D}" srcId="{81E2A0E1-7A0E-466E-AA91-82AC03134772}" destId="{942F4B85-0CE3-436B-A473-A7A782F944AC}" srcOrd="0" destOrd="0" parTransId="{8544C529-8DC0-4979-A566-400E6453E25F}" sibTransId="{097C91FC-0FF8-4BF6-9CC3-DA8A55ED0062}"/>
    <dgm:cxn modelId="{FC850AEE-3EE7-49E3-A79E-E1D9EBF90419}" type="presParOf" srcId="{A9E1647A-5C6D-470D-AF89-1C1220114324}" destId="{1DC0453F-853B-440A-A489-15771FCD7B4C}" srcOrd="0" destOrd="0" presId="urn:microsoft.com/office/officeart/2018/2/layout/IconVerticalSolidList"/>
    <dgm:cxn modelId="{F60A5C67-007F-43E2-AAC4-A32B788332E9}" type="presParOf" srcId="{1DC0453F-853B-440A-A489-15771FCD7B4C}" destId="{BCD4ECC6-7DB9-40C5-9AF8-10A59F53BD46}" srcOrd="0" destOrd="0" presId="urn:microsoft.com/office/officeart/2018/2/layout/IconVerticalSolidList"/>
    <dgm:cxn modelId="{81CC7E37-2F00-4035-8A10-1D8752DF6A04}" type="presParOf" srcId="{1DC0453F-853B-440A-A489-15771FCD7B4C}" destId="{088F5972-C252-47D3-AE4C-85DCC982C04B}" srcOrd="1" destOrd="0" presId="urn:microsoft.com/office/officeart/2018/2/layout/IconVerticalSolidList"/>
    <dgm:cxn modelId="{3C358289-0E6F-49AF-8E9D-59EF64EAB3A1}" type="presParOf" srcId="{1DC0453F-853B-440A-A489-15771FCD7B4C}" destId="{AD180974-B7C3-4F18-962E-E70DFF18A7FA}" srcOrd="2" destOrd="0" presId="urn:microsoft.com/office/officeart/2018/2/layout/IconVerticalSolidList"/>
    <dgm:cxn modelId="{2CE9A8A0-3BBC-4D45-9A8E-D4671D9E0008}" type="presParOf" srcId="{1DC0453F-853B-440A-A489-15771FCD7B4C}" destId="{E2EC8A7F-A5D0-4E91-898A-86A6396A93B3}" srcOrd="3" destOrd="0" presId="urn:microsoft.com/office/officeart/2018/2/layout/IconVerticalSolidList"/>
    <dgm:cxn modelId="{98E78E66-B9C1-4DDD-A7C2-67999FD6D579}" type="presParOf" srcId="{A9E1647A-5C6D-470D-AF89-1C1220114324}" destId="{2DCF1083-98BF-4D7A-A78D-4B8CB817CEDF}" srcOrd="1" destOrd="0" presId="urn:microsoft.com/office/officeart/2018/2/layout/IconVerticalSolidList"/>
    <dgm:cxn modelId="{A4289550-B428-46C1-9F47-4BF7B2735BF0}" type="presParOf" srcId="{A9E1647A-5C6D-470D-AF89-1C1220114324}" destId="{59EBE4D7-F262-4F79-8CB1-7E0EDEC2D9B5}" srcOrd="2" destOrd="0" presId="urn:microsoft.com/office/officeart/2018/2/layout/IconVerticalSolidList"/>
    <dgm:cxn modelId="{2B26FB53-3D54-455B-BE6D-5AC0FCB1836E}" type="presParOf" srcId="{59EBE4D7-F262-4F79-8CB1-7E0EDEC2D9B5}" destId="{2D9E5D93-19E7-4159-9158-53E0A391160B}" srcOrd="0" destOrd="0" presId="urn:microsoft.com/office/officeart/2018/2/layout/IconVerticalSolidList"/>
    <dgm:cxn modelId="{D2DC91A1-72D4-41E7-ACC9-785872C341AC}" type="presParOf" srcId="{59EBE4D7-F262-4F79-8CB1-7E0EDEC2D9B5}" destId="{7D3F71CE-A04D-4175-972D-7A1A96D093B1}" srcOrd="1" destOrd="0" presId="urn:microsoft.com/office/officeart/2018/2/layout/IconVerticalSolidList"/>
    <dgm:cxn modelId="{C54BB830-86AA-4B10-A1F3-3DE15FB7AA7A}" type="presParOf" srcId="{59EBE4D7-F262-4F79-8CB1-7E0EDEC2D9B5}" destId="{9BC75297-091F-4685-9EC0-568F1AA7DEB6}" srcOrd="2" destOrd="0" presId="urn:microsoft.com/office/officeart/2018/2/layout/IconVerticalSolidList"/>
    <dgm:cxn modelId="{4E0DB410-1B20-4C57-8449-54786D2A4E88}" type="presParOf" srcId="{59EBE4D7-F262-4F79-8CB1-7E0EDEC2D9B5}" destId="{299A92B4-833D-4E4D-89DC-7E7D05FB4F1D}" srcOrd="3" destOrd="0" presId="urn:microsoft.com/office/officeart/2018/2/layout/IconVerticalSolidList"/>
    <dgm:cxn modelId="{016CDC32-9AE9-4B7D-A4B9-BD105FCC094F}" type="presParOf" srcId="{59EBE4D7-F262-4F79-8CB1-7E0EDEC2D9B5}" destId="{675732C4-D2FB-4C98-8F91-07ECDAC04023}"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A22C17F-36E9-47E4-9AE4-0DE7494F657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87CDE6A-7A4B-447B-A61B-128BEE83FC0F}">
      <dgm:prSet/>
      <dgm:spPr/>
      <dgm:t>
        <a:bodyPr/>
        <a:lstStyle/>
        <a:p>
          <a:pPr>
            <a:lnSpc>
              <a:spcPct val="100000"/>
            </a:lnSpc>
          </a:pPr>
          <a:r>
            <a:rPr lang="en-US"/>
            <a:t>The critical school</a:t>
          </a:r>
        </a:p>
      </dgm:t>
    </dgm:pt>
    <dgm:pt modelId="{DA6B308D-86A0-4AE5-B0DC-76231D3C4CDA}" type="parTrans" cxnId="{79811AFE-8C01-4889-8F0E-C3EFEE7957D9}">
      <dgm:prSet/>
      <dgm:spPr/>
      <dgm:t>
        <a:bodyPr/>
        <a:lstStyle/>
        <a:p>
          <a:endParaRPr lang="en-US"/>
        </a:p>
      </dgm:t>
    </dgm:pt>
    <dgm:pt modelId="{17FEC528-AD48-430D-AE55-24D92247C021}" type="sibTrans" cxnId="{79811AFE-8C01-4889-8F0E-C3EFEE7957D9}">
      <dgm:prSet/>
      <dgm:spPr/>
      <dgm:t>
        <a:bodyPr/>
        <a:lstStyle/>
        <a:p>
          <a:endParaRPr lang="en-US"/>
        </a:p>
      </dgm:t>
    </dgm:pt>
    <dgm:pt modelId="{10F782F8-DF98-4387-A442-D2867F76C092}">
      <dgm:prSet/>
      <dgm:spPr/>
      <dgm:t>
        <a:bodyPr/>
        <a:lstStyle/>
        <a:p>
          <a:pPr>
            <a:lnSpc>
              <a:spcPct val="100000"/>
            </a:lnSpc>
          </a:pPr>
          <a:r>
            <a:rPr lang="en-US"/>
            <a:t>Emphasizes that capitalist institutions do not simply exist but are created by society.</a:t>
          </a:r>
        </a:p>
      </dgm:t>
    </dgm:pt>
    <dgm:pt modelId="{C42FF80C-A389-4BBE-9B6A-7279BD62B271}" type="parTrans" cxnId="{4FBAFA9E-513D-4FF8-9E08-B3ECA02D2EFA}">
      <dgm:prSet/>
      <dgm:spPr/>
      <dgm:t>
        <a:bodyPr/>
        <a:lstStyle/>
        <a:p>
          <a:endParaRPr lang="en-US"/>
        </a:p>
      </dgm:t>
    </dgm:pt>
    <dgm:pt modelId="{0545E4BB-2413-4092-AA7D-EA3949165544}" type="sibTrans" cxnId="{4FBAFA9E-513D-4FF8-9E08-B3ECA02D2EFA}">
      <dgm:prSet/>
      <dgm:spPr/>
      <dgm:t>
        <a:bodyPr/>
        <a:lstStyle/>
        <a:p>
          <a:endParaRPr lang="en-US"/>
        </a:p>
      </dgm:t>
    </dgm:pt>
    <dgm:pt modelId="{C398C870-B64F-401D-BEEB-16B0936A2231}">
      <dgm:prSet/>
      <dgm:spPr/>
      <dgm:t>
        <a:bodyPr/>
        <a:lstStyle/>
        <a:p>
          <a:pPr>
            <a:lnSpc>
              <a:spcPct val="100000"/>
            </a:lnSpc>
          </a:pPr>
          <a:r>
            <a:rPr lang="en-US"/>
            <a:t>Focuses on how dominant groups design and control institutions to serve their own interests.</a:t>
          </a:r>
        </a:p>
      </dgm:t>
    </dgm:pt>
    <dgm:pt modelId="{DDCAE798-42FC-4899-A60C-CBB4CB936118}" type="parTrans" cxnId="{1B9E777E-B2E0-4D9A-819D-F3C9D8C3BB0C}">
      <dgm:prSet/>
      <dgm:spPr/>
      <dgm:t>
        <a:bodyPr/>
        <a:lstStyle/>
        <a:p>
          <a:endParaRPr lang="en-US"/>
        </a:p>
      </dgm:t>
    </dgm:pt>
    <dgm:pt modelId="{18B8A9CB-C0CF-42D2-8EA6-870A88A55959}" type="sibTrans" cxnId="{1B9E777E-B2E0-4D9A-819D-F3C9D8C3BB0C}">
      <dgm:prSet/>
      <dgm:spPr/>
      <dgm:t>
        <a:bodyPr/>
        <a:lstStyle/>
        <a:p>
          <a:endParaRPr lang="en-US"/>
        </a:p>
      </dgm:t>
    </dgm:pt>
    <dgm:pt modelId="{B78376F8-B6BD-473A-BE6D-AD3451B2F0FE}" type="pres">
      <dgm:prSet presAssocID="{9A22C17F-36E9-47E4-9AE4-0DE7494F657C}" presName="root" presStyleCnt="0">
        <dgm:presLayoutVars>
          <dgm:dir/>
          <dgm:resizeHandles val="exact"/>
        </dgm:presLayoutVars>
      </dgm:prSet>
      <dgm:spPr/>
    </dgm:pt>
    <dgm:pt modelId="{28A1C6AE-C361-4EF4-A47A-CCBE8AFEB086}" type="pres">
      <dgm:prSet presAssocID="{E87CDE6A-7A4B-447B-A61B-128BEE83FC0F}" presName="compNode" presStyleCnt="0"/>
      <dgm:spPr/>
    </dgm:pt>
    <dgm:pt modelId="{5B70A718-CE7E-4EC2-BF27-20822D950A46}" type="pres">
      <dgm:prSet presAssocID="{E87CDE6A-7A4B-447B-A61B-128BEE83FC0F}" presName="bgRect" presStyleLbl="bgShp" presStyleIdx="0" presStyleCnt="3"/>
      <dgm:spPr/>
    </dgm:pt>
    <dgm:pt modelId="{B42CF024-BFCF-4781-86A8-365C03A795E1}" type="pres">
      <dgm:prSet presAssocID="{E87CDE6A-7A4B-447B-A61B-128BEE83FC0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oks"/>
        </a:ext>
      </dgm:extLst>
    </dgm:pt>
    <dgm:pt modelId="{B3F6C81D-AB10-4325-8012-4A5FE0EE35D4}" type="pres">
      <dgm:prSet presAssocID="{E87CDE6A-7A4B-447B-A61B-128BEE83FC0F}" presName="spaceRect" presStyleCnt="0"/>
      <dgm:spPr/>
    </dgm:pt>
    <dgm:pt modelId="{69C48E22-28B0-4B5F-963C-8D4B7E81C6F6}" type="pres">
      <dgm:prSet presAssocID="{E87CDE6A-7A4B-447B-A61B-128BEE83FC0F}" presName="parTx" presStyleLbl="revTx" presStyleIdx="0" presStyleCnt="3">
        <dgm:presLayoutVars>
          <dgm:chMax val="0"/>
          <dgm:chPref val="0"/>
        </dgm:presLayoutVars>
      </dgm:prSet>
      <dgm:spPr/>
    </dgm:pt>
    <dgm:pt modelId="{E2FA4383-212D-490D-AB92-C1FA306C431D}" type="pres">
      <dgm:prSet presAssocID="{17FEC528-AD48-430D-AE55-24D92247C021}" presName="sibTrans" presStyleCnt="0"/>
      <dgm:spPr/>
    </dgm:pt>
    <dgm:pt modelId="{96D09413-F79C-4832-A133-D952451766CC}" type="pres">
      <dgm:prSet presAssocID="{10F782F8-DF98-4387-A442-D2867F76C092}" presName="compNode" presStyleCnt="0"/>
      <dgm:spPr/>
    </dgm:pt>
    <dgm:pt modelId="{39077847-8539-4580-9CD7-71C9F685E3CD}" type="pres">
      <dgm:prSet presAssocID="{10F782F8-DF98-4387-A442-D2867F76C092}" presName="bgRect" presStyleLbl="bgShp" presStyleIdx="1" presStyleCnt="3"/>
      <dgm:spPr/>
    </dgm:pt>
    <dgm:pt modelId="{A54770F0-63F4-459F-8058-A977CD174F60}" type="pres">
      <dgm:prSet presAssocID="{10F782F8-DF98-4387-A442-D2867F76C09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k"/>
        </a:ext>
      </dgm:extLst>
    </dgm:pt>
    <dgm:pt modelId="{7AD044D3-1A7A-4EF6-B05C-B9C9C95AA9B8}" type="pres">
      <dgm:prSet presAssocID="{10F782F8-DF98-4387-A442-D2867F76C092}" presName="spaceRect" presStyleCnt="0"/>
      <dgm:spPr/>
    </dgm:pt>
    <dgm:pt modelId="{0F0A8CF4-B6A1-4832-87FB-309B2C2E8745}" type="pres">
      <dgm:prSet presAssocID="{10F782F8-DF98-4387-A442-D2867F76C092}" presName="parTx" presStyleLbl="revTx" presStyleIdx="1" presStyleCnt="3">
        <dgm:presLayoutVars>
          <dgm:chMax val="0"/>
          <dgm:chPref val="0"/>
        </dgm:presLayoutVars>
      </dgm:prSet>
      <dgm:spPr/>
    </dgm:pt>
    <dgm:pt modelId="{3C35483B-2893-4F02-BC8D-EF4536BFC400}" type="pres">
      <dgm:prSet presAssocID="{0545E4BB-2413-4092-AA7D-EA3949165544}" presName="sibTrans" presStyleCnt="0"/>
      <dgm:spPr/>
    </dgm:pt>
    <dgm:pt modelId="{BD7496B5-56DD-45ED-B82D-82980AAD0D7B}" type="pres">
      <dgm:prSet presAssocID="{C398C870-B64F-401D-BEEB-16B0936A2231}" presName="compNode" presStyleCnt="0"/>
      <dgm:spPr/>
    </dgm:pt>
    <dgm:pt modelId="{EF403056-9C0C-4047-8474-071A323E7121}" type="pres">
      <dgm:prSet presAssocID="{C398C870-B64F-401D-BEEB-16B0936A2231}" presName="bgRect" presStyleLbl="bgShp" presStyleIdx="2" presStyleCnt="3"/>
      <dgm:spPr/>
    </dgm:pt>
    <dgm:pt modelId="{817ECC09-1064-4394-BC96-4420F80C738D}" type="pres">
      <dgm:prSet presAssocID="{C398C870-B64F-401D-BEEB-16B0936A223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roup"/>
        </a:ext>
      </dgm:extLst>
    </dgm:pt>
    <dgm:pt modelId="{693FEB4F-5B22-48BC-A131-6B4C1046CF64}" type="pres">
      <dgm:prSet presAssocID="{C398C870-B64F-401D-BEEB-16B0936A2231}" presName="spaceRect" presStyleCnt="0"/>
      <dgm:spPr/>
    </dgm:pt>
    <dgm:pt modelId="{2484DCAF-9C24-4D0A-8D88-293513EDDD9A}" type="pres">
      <dgm:prSet presAssocID="{C398C870-B64F-401D-BEEB-16B0936A2231}" presName="parTx" presStyleLbl="revTx" presStyleIdx="2" presStyleCnt="3">
        <dgm:presLayoutVars>
          <dgm:chMax val="0"/>
          <dgm:chPref val="0"/>
        </dgm:presLayoutVars>
      </dgm:prSet>
      <dgm:spPr/>
    </dgm:pt>
  </dgm:ptLst>
  <dgm:cxnLst>
    <dgm:cxn modelId="{69FC2D00-542C-4A88-B66F-AF93794F9B0F}" type="presOf" srcId="{9A22C17F-36E9-47E4-9AE4-0DE7494F657C}" destId="{B78376F8-B6BD-473A-BE6D-AD3451B2F0FE}" srcOrd="0" destOrd="0" presId="urn:microsoft.com/office/officeart/2018/2/layout/IconVerticalSolidList"/>
    <dgm:cxn modelId="{A612C36C-3D68-4999-9121-DD5575F5736D}" type="presOf" srcId="{C398C870-B64F-401D-BEEB-16B0936A2231}" destId="{2484DCAF-9C24-4D0A-8D88-293513EDDD9A}" srcOrd="0" destOrd="0" presId="urn:microsoft.com/office/officeart/2018/2/layout/IconVerticalSolidList"/>
    <dgm:cxn modelId="{1E130452-36B7-4AE8-A790-431830A2C160}" type="presOf" srcId="{E87CDE6A-7A4B-447B-A61B-128BEE83FC0F}" destId="{69C48E22-28B0-4B5F-963C-8D4B7E81C6F6}" srcOrd="0" destOrd="0" presId="urn:microsoft.com/office/officeart/2018/2/layout/IconVerticalSolidList"/>
    <dgm:cxn modelId="{1B9E777E-B2E0-4D9A-819D-F3C9D8C3BB0C}" srcId="{9A22C17F-36E9-47E4-9AE4-0DE7494F657C}" destId="{C398C870-B64F-401D-BEEB-16B0936A2231}" srcOrd="2" destOrd="0" parTransId="{DDCAE798-42FC-4899-A60C-CBB4CB936118}" sibTransId="{18B8A9CB-C0CF-42D2-8EA6-870A88A55959}"/>
    <dgm:cxn modelId="{4FBAFA9E-513D-4FF8-9E08-B3ECA02D2EFA}" srcId="{9A22C17F-36E9-47E4-9AE4-0DE7494F657C}" destId="{10F782F8-DF98-4387-A442-D2867F76C092}" srcOrd="1" destOrd="0" parTransId="{C42FF80C-A389-4BBE-9B6A-7279BD62B271}" sibTransId="{0545E4BB-2413-4092-AA7D-EA3949165544}"/>
    <dgm:cxn modelId="{79811AFE-8C01-4889-8F0E-C3EFEE7957D9}" srcId="{9A22C17F-36E9-47E4-9AE4-0DE7494F657C}" destId="{E87CDE6A-7A4B-447B-A61B-128BEE83FC0F}" srcOrd="0" destOrd="0" parTransId="{DA6B308D-86A0-4AE5-B0DC-76231D3C4CDA}" sibTransId="{17FEC528-AD48-430D-AE55-24D92247C021}"/>
    <dgm:cxn modelId="{1FF715FF-70FF-44BC-8D89-29CFBBB2CDF8}" type="presOf" srcId="{10F782F8-DF98-4387-A442-D2867F76C092}" destId="{0F0A8CF4-B6A1-4832-87FB-309B2C2E8745}" srcOrd="0" destOrd="0" presId="urn:microsoft.com/office/officeart/2018/2/layout/IconVerticalSolidList"/>
    <dgm:cxn modelId="{6A3A46EB-591B-4332-9A72-D1EBD5BFE459}" type="presParOf" srcId="{B78376F8-B6BD-473A-BE6D-AD3451B2F0FE}" destId="{28A1C6AE-C361-4EF4-A47A-CCBE8AFEB086}" srcOrd="0" destOrd="0" presId="urn:microsoft.com/office/officeart/2018/2/layout/IconVerticalSolidList"/>
    <dgm:cxn modelId="{ECEE3BC2-49F8-4B38-BEA2-2D96B4586C5A}" type="presParOf" srcId="{28A1C6AE-C361-4EF4-A47A-CCBE8AFEB086}" destId="{5B70A718-CE7E-4EC2-BF27-20822D950A46}" srcOrd="0" destOrd="0" presId="urn:microsoft.com/office/officeart/2018/2/layout/IconVerticalSolidList"/>
    <dgm:cxn modelId="{FCE7B29D-8BBD-434F-80B3-67723511E818}" type="presParOf" srcId="{28A1C6AE-C361-4EF4-A47A-CCBE8AFEB086}" destId="{B42CF024-BFCF-4781-86A8-365C03A795E1}" srcOrd="1" destOrd="0" presId="urn:microsoft.com/office/officeart/2018/2/layout/IconVerticalSolidList"/>
    <dgm:cxn modelId="{2F9C5902-2DAD-491E-9CE3-24C1470AD6DE}" type="presParOf" srcId="{28A1C6AE-C361-4EF4-A47A-CCBE8AFEB086}" destId="{B3F6C81D-AB10-4325-8012-4A5FE0EE35D4}" srcOrd="2" destOrd="0" presId="urn:microsoft.com/office/officeart/2018/2/layout/IconVerticalSolidList"/>
    <dgm:cxn modelId="{9DCC599C-F18D-4C14-95EA-4E5B41FE8F15}" type="presParOf" srcId="{28A1C6AE-C361-4EF4-A47A-CCBE8AFEB086}" destId="{69C48E22-28B0-4B5F-963C-8D4B7E81C6F6}" srcOrd="3" destOrd="0" presId="urn:microsoft.com/office/officeart/2018/2/layout/IconVerticalSolidList"/>
    <dgm:cxn modelId="{7A2C4F70-8355-4A64-B075-5E300C9A2DB7}" type="presParOf" srcId="{B78376F8-B6BD-473A-BE6D-AD3451B2F0FE}" destId="{E2FA4383-212D-490D-AB92-C1FA306C431D}" srcOrd="1" destOrd="0" presId="urn:microsoft.com/office/officeart/2018/2/layout/IconVerticalSolidList"/>
    <dgm:cxn modelId="{6B81E752-227E-4D2C-B535-A43D86AF1BB8}" type="presParOf" srcId="{B78376F8-B6BD-473A-BE6D-AD3451B2F0FE}" destId="{96D09413-F79C-4832-A133-D952451766CC}" srcOrd="2" destOrd="0" presId="urn:microsoft.com/office/officeart/2018/2/layout/IconVerticalSolidList"/>
    <dgm:cxn modelId="{C429EB37-7BE8-4024-841D-F61C017F1336}" type="presParOf" srcId="{96D09413-F79C-4832-A133-D952451766CC}" destId="{39077847-8539-4580-9CD7-71C9F685E3CD}" srcOrd="0" destOrd="0" presId="urn:microsoft.com/office/officeart/2018/2/layout/IconVerticalSolidList"/>
    <dgm:cxn modelId="{BAF410A4-D942-4829-88FD-9A7F8EC96E4A}" type="presParOf" srcId="{96D09413-F79C-4832-A133-D952451766CC}" destId="{A54770F0-63F4-459F-8058-A977CD174F60}" srcOrd="1" destOrd="0" presId="urn:microsoft.com/office/officeart/2018/2/layout/IconVerticalSolidList"/>
    <dgm:cxn modelId="{381F667D-7E8D-4DDE-81F7-5FEA9D3B2AC6}" type="presParOf" srcId="{96D09413-F79C-4832-A133-D952451766CC}" destId="{7AD044D3-1A7A-4EF6-B05C-B9C9C95AA9B8}" srcOrd="2" destOrd="0" presId="urn:microsoft.com/office/officeart/2018/2/layout/IconVerticalSolidList"/>
    <dgm:cxn modelId="{2B186768-D834-47A0-A04F-1E0C489F2D76}" type="presParOf" srcId="{96D09413-F79C-4832-A133-D952451766CC}" destId="{0F0A8CF4-B6A1-4832-87FB-309B2C2E8745}" srcOrd="3" destOrd="0" presId="urn:microsoft.com/office/officeart/2018/2/layout/IconVerticalSolidList"/>
    <dgm:cxn modelId="{6611FAC6-01A2-4C85-87AB-84669F6B8466}" type="presParOf" srcId="{B78376F8-B6BD-473A-BE6D-AD3451B2F0FE}" destId="{3C35483B-2893-4F02-BC8D-EF4536BFC400}" srcOrd="3" destOrd="0" presId="urn:microsoft.com/office/officeart/2018/2/layout/IconVerticalSolidList"/>
    <dgm:cxn modelId="{E16E01E9-C30D-4B5F-8AB8-E239ACC22BEC}" type="presParOf" srcId="{B78376F8-B6BD-473A-BE6D-AD3451B2F0FE}" destId="{BD7496B5-56DD-45ED-B82D-82980AAD0D7B}" srcOrd="4" destOrd="0" presId="urn:microsoft.com/office/officeart/2018/2/layout/IconVerticalSolidList"/>
    <dgm:cxn modelId="{0BE35828-E0BA-49F0-ABA6-D89BC3E0DEFD}" type="presParOf" srcId="{BD7496B5-56DD-45ED-B82D-82980AAD0D7B}" destId="{EF403056-9C0C-4047-8474-071A323E7121}" srcOrd="0" destOrd="0" presId="urn:microsoft.com/office/officeart/2018/2/layout/IconVerticalSolidList"/>
    <dgm:cxn modelId="{C3A3CDE4-6FCA-4899-BFB1-AFDA11E57C38}" type="presParOf" srcId="{BD7496B5-56DD-45ED-B82D-82980AAD0D7B}" destId="{817ECC09-1064-4394-BC96-4420F80C738D}" srcOrd="1" destOrd="0" presId="urn:microsoft.com/office/officeart/2018/2/layout/IconVerticalSolidList"/>
    <dgm:cxn modelId="{6B6EBC00-E0D9-4D24-B7BB-6A313102D175}" type="presParOf" srcId="{BD7496B5-56DD-45ED-B82D-82980AAD0D7B}" destId="{693FEB4F-5B22-48BC-A131-6B4C1046CF64}" srcOrd="2" destOrd="0" presId="urn:microsoft.com/office/officeart/2018/2/layout/IconVerticalSolidList"/>
    <dgm:cxn modelId="{71F66FE3-20D9-4A89-BD9B-4DC723169CEC}" type="presParOf" srcId="{BD7496B5-56DD-45ED-B82D-82980AAD0D7B}" destId="{2484DCAF-9C24-4D0A-8D88-293513EDDD9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2578FEA-090D-40C2-B033-1EBDCE51043C}"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C288AAD7-2EBB-4571-BF84-7FB47A6FB471}">
      <dgm:prSet/>
      <dgm:spPr/>
      <dgm:t>
        <a:bodyPr/>
        <a:lstStyle/>
        <a:p>
          <a:r>
            <a:rPr lang="en-US"/>
            <a:t>The causes of labor problem </a:t>
          </a:r>
        </a:p>
      </dgm:t>
    </dgm:pt>
    <dgm:pt modelId="{9990E9F0-6D0A-4369-8E1B-7F7ECAB20CEF}" type="parTrans" cxnId="{3BE45049-B81D-4031-8BF6-61F151F63417}">
      <dgm:prSet/>
      <dgm:spPr/>
      <dgm:t>
        <a:bodyPr/>
        <a:lstStyle/>
        <a:p>
          <a:endParaRPr lang="en-US"/>
        </a:p>
      </dgm:t>
    </dgm:pt>
    <dgm:pt modelId="{2B024C28-FF8E-4A88-BFE6-02AFF5857899}" type="sibTrans" cxnId="{3BE45049-B81D-4031-8BF6-61F151F63417}">
      <dgm:prSet/>
      <dgm:spPr/>
      <dgm:t>
        <a:bodyPr/>
        <a:lstStyle/>
        <a:p>
          <a:endParaRPr lang="en-US"/>
        </a:p>
      </dgm:t>
    </dgm:pt>
    <dgm:pt modelId="{2FC05CA2-AA67-4085-A140-6184575B1E63}">
      <dgm:prSet/>
      <dgm:spPr/>
      <dgm:t>
        <a:bodyPr/>
        <a:lstStyle/>
        <a:p>
          <a:r>
            <a:rPr lang="en-US"/>
            <a:t>Employers’ dominant power in the workplace, and reinforced by significant influence over other societal institutions (for example, legal system and law enforcement).</a:t>
          </a:r>
        </a:p>
      </dgm:t>
    </dgm:pt>
    <dgm:pt modelId="{11598CF0-3F81-4117-B972-72A04666D9B0}" type="parTrans" cxnId="{6AD84E3C-CB30-4369-8061-28A6488A8096}">
      <dgm:prSet/>
      <dgm:spPr/>
      <dgm:t>
        <a:bodyPr/>
        <a:lstStyle/>
        <a:p>
          <a:endParaRPr lang="en-US"/>
        </a:p>
      </dgm:t>
    </dgm:pt>
    <dgm:pt modelId="{05723E07-60AA-4B57-8578-CCA4E4467D69}" type="sibTrans" cxnId="{6AD84E3C-CB30-4369-8061-28A6488A8096}">
      <dgm:prSet/>
      <dgm:spPr/>
      <dgm:t>
        <a:bodyPr/>
        <a:lstStyle/>
        <a:p>
          <a:endParaRPr lang="en-US"/>
        </a:p>
      </dgm:t>
    </dgm:pt>
    <dgm:pt modelId="{10CC9A99-589D-42CB-B38A-C7545C9DDC1D}" type="pres">
      <dgm:prSet presAssocID="{A2578FEA-090D-40C2-B033-1EBDCE51043C}" presName="hierChild1" presStyleCnt="0">
        <dgm:presLayoutVars>
          <dgm:chPref val="1"/>
          <dgm:dir/>
          <dgm:animOne val="branch"/>
          <dgm:animLvl val="lvl"/>
          <dgm:resizeHandles/>
        </dgm:presLayoutVars>
      </dgm:prSet>
      <dgm:spPr/>
    </dgm:pt>
    <dgm:pt modelId="{B5F153DA-1933-44C2-B8FE-787F87C59CED}" type="pres">
      <dgm:prSet presAssocID="{C288AAD7-2EBB-4571-BF84-7FB47A6FB471}" presName="hierRoot1" presStyleCnt="0"/>
      <dgm:spPr/>
    </dgm:pt>
    <dgm:pt modelId="{790FD17D-6BD1-407F-93B7-7C9A64183002}" type="pres">
      <dgm:prSet presAssocID="{C288AAD7-2EBB-4571-BF84-7FB47A6FB471}" presName="composite" presStyleCnt="0"/>
      <dgm:spPr/>
    </dgm:pt>
    <dgm:pt modelId="{40E04CA0-5788-4DC4-AA8B-B5688B51AD60}" type="pres">
      <dgm:prSet presAssocID="{C288AAD7-2EBB-4571-BF84-7FB47A6FB471}" presName="background" presStyleLbl="node0" presStyleIdx="0" presStyleCnt="2"/>
      <dgm:spPr/>
    </dgm:pt>
    <dgm:pt modelId="{D6C98839-10A2-4BAB-9E4F-BCE0DD720272}" type="pres">
      <dgm:prSet presAssocID="{C288AAD7-2EBB-4571-BF84-7FB47A6FB471}" presName="text" presStyleLbl="fgAcc0" presStyleIdx="0" presStyleCnt="2">
        <dgm:presLayoutVars>
          <dgm:chPref val="3"/>
        </dgm:presLayoutVars>
      </dgm:prSet>
      <dgm:spPr/>
    </dgm:pt>
    <dgm:pt modelId="{69B4D374-2B90-4E05-BD84-9452B688B8A9}" type="pres">
      <dgm:prSet presAssocID="{C288AAD7-2EBB-4571-BF84-7FB47A6FB471}" presName="hierChild2" presStyleCnt="0"/>
      <dgm:spPr/>
    </dgm:pt>
    <dgm:pt modelId="{29AC81C9-A235-4554-8A70-E1B80C22FA57}" type="pres">
      <dgm:prSet presAssocID="{2FC05CA2-AA67-4085-A140-6184575B1E63}" presName="hierRoot1" presStyleCnt="0"/>
      <dgm:spPr/>
    </dgm:pt>
    <dgm:pt modelId="{E5A907F0-F42B-4DCB-8C77-50EEC7422FDA}" type="pres">
      <dgm:prSet presAssocID="{2FC05CA2-AA67-4085-A140-6184575B1E63}" presName="composite" presStyleCnt="0"/>
      <dgm:spPr/>
    </dgm:pt>
    <dgm:pt modelId="{8609AD6A-F340-4BF4-8705-6B1F1CCB67B4}" type="pres">
      <dgm:prSet presAssocID="{2FC05CA2-AA67-4085-A140-6184575B1E63}" presName="background" presStyleLbl="node0" presStyleIdx="1" presStyleCnt="2"/>
      <dgm:spPr/>
    </dgm:pt>
    <dgm:pt modelId="{DEAA5A54-5C95-4D92-A05B-B2637BF25C4F}" type="pres">
      <dgm:prSet presAssocID="{2FC05CA2-AA67-4085-A140-6184575B1E63}" presName="text" presStyleLbl="fgAcc0" presStyleIdx="1" presStyleCnt="2">
        <dgm:presLayoutVars>
          <dgm:chPref val="3"/>
        </dgm:presLayoutVars>
      </dgm:prSet>
      <dgm:spPr/>
    </dgm:pt>
    <dgm:pt modelId="{3DD8BA0C-6E67-41B1-AF27-DC3AE04E05B5}" type="pres">
      <dgm:prSet presAssocID="{2FC05CA2-AA67-4085-A140-6184575B1E63}" presName="hierChild2" presStyleCnt="0"/>
      <dgm:spPr/>
    </dgm:pt>
  </dgm:ptLst>
  <dgm:cxnLst>
    <dgm:cxn modelId="{6AD84E3C-CB30-4369-8061-28A6488A8096}" srcId="{A2578FEA-090D-40C2-B033-1EBDCE51043C}" destId="{2FC05CA2-AA67-4085-A140-6184575B1E63}" srcOrd="1" destOrd="0" parTransId="{11598CF0-3F81-4117-B972-72A04666D9B0}" sibTransId="{05723E07-60AA-4B57-8578-CCA4E4467D69}"/>
    <dgm:cxn modelId="{3BE45049-B81D-4031-8BF6-61F151F63417}" srcId="{A2578FEA-090D-40C2-B033-1EBDCE51043C}" destId="{C288AAD7-2EBB-4571-BF84-7FB47A6FB471}" srcOrd="0" destOrd="0" parTransId="{9990E9F0-6D0A-4369-8E1B-7F7ECAB20CEF}" sibTransId="{2B024C28-FF8E-4A88-BFE6-02AFF5857899}"/>
    <dgm:cxn modelId="{B7453F7D-A0C5-477E-863C-6839623B806F}" type="presOf" srcId="{A2578FEA-090D-40C2-B033-1EBDCE51043C}" destId="{10CC9A99-589D-42CB-B38A-C7545C9DDC1D}" srcOrd="0" destOrd="0" presId="urn:microsoft.com/office/officeart/2005/8/layout/hierarchy1"/>
    <dgm:cxn modelId="{997300A2-C47A-49EF-9F0E-FCF55A3E8C7E}" type="presOf" srcId="{2FC05CA2-AA67-4085-A140-6184575B1E63}" destId="{DEAA5A54-5C95-4D92-A05B-B2637BF25C4F}" srcOrd="0" destOrd="0" presId="urn:microsoft.com/office/officeart/2005/8/layout/hierarchy1"/>
    <dgm:cxn modelId="{DC950DF7-93C9-4781-B49E-7F817E2F6A20}" type="presOf" srcId="{C288AAD7-2EBB-4571-BF84-7FB47A6FB471}" destId="{D6C98839-10A2-4BAB-9E4F-BCE0DD720272}" srcOrd="0" destOrd="0" presId="urn:microsoft.com/office/officeart/2005/8/layout/hierarchy1"/>
    <dgm:cxn modelId="{D4D13750-9764-4F1D-9A34-280756197920}" type="presParOf" srcId="{10CC9A99-589D-42CB-B38A-C7545C9DDC1D}" destId="{B5F153DA-1933-44C2-B8FE-787F87C59CED}" srcOrd="0" destOrd="0" presId="urn:microsoft.com/office/officeart/2005/8/layout/hierarchy1"/>
    <dgm:cxn modelId="{C05D73CD-2098-4893-A1BD-46D03B4A1E49}" type="presParOf" srcId="{B5F153DA-1933-44C2-B8FE-787F87C59CED}" destId="{790FD17D-6BD1-407F-93B7-7C9A64183002}" srcOrd="0" destOrd="0" presId="urn:microsoft.com/office/officeart/2005/8/layout/hierarchy1"/>
    <dgm:cxn modelId="{10CE72F6-1429-4727-A392-E7EF58821759}" type="presParOf" srcId="{790FD17D-6BD1-407F-93B7-7C9A64183002}" destId="{40E04CA0-5788-4DC4-AA8B-B5688B51AD60}" srcOrd="0" destOrd="0" presId="urn:microsoft.com/office/officeart/2005/8/layout/hierarchy1"/>
    <dgm:cxn modelId="{C58A235A-F38F-451E-A6DE-C86C1791DCB0}" type="presParOf" srcId="{790FD17D-6BD1-407F-93B7-7C9A64183002}" destId="{D6C98839-10A2-4BAB-9E4F-BCE0DD720272}" srcOrd="1" destOrd="0" presId="urn:microsoft.com/office/officeart/2005/8/layout/hierarchy1"/>
    <dgm:cxn modelId="{71D6D23F-4BAE-426A-8CAF-3FE794D8E603}" type="presParOf" srcId="{B5F153DA-1933-44C2-B8FE-787F87C59CED}" destId="{69B4D374-2B90-4E05-BD84-9452B688B8A9}" srcOrd="1" destOrd="0" presId="urn:microsoft.com/office/officeart/2005/8/layout/hierarchy1"/>
    <dgm:cxn modelId="{55921F1F-B543-42FA-95C1-29837B3DB0C3}" type="presParOf" srcId="{10CC9A99-589D-42CB-B38A-C7545C9DDC1D}" destId="{29AC81C9-A235-4554-8A70-E1B80C22FA57}" srcOrd="1" destOrd="0" presId="urn:microsoft.com/office/officeart/2005/8/layout/hierarchy1"/>
    <dgm:cxn modelId="{A1117F9E-E4F9-49CA-B9B7-899F78EEED4E}" type="presParOf" srcId="{29AC81C9-A235-4554-8A70-E1B80C22FA57}" destId="{E5A907F0-F42B-4DCB-8C77-50EEC7422FDA}" srcOrd="0" destOrd="0" presId="urn:microsoft.com/office/officeart/2005/8/layout/hierarchy1"/>
    <dgm:cxn modelId="{2968968E-782B-4482-B0A8-D06599E76A69}" type="presParOf" srcId="{E5A907F0-F42B-4DCB-8C77-50EEC7422FDA}" destId="{8609AD6A-F340-4BF4-8705-6B1F1CCB67B4}" srcOrd="0" destOrd="0" presId="urn:microsoft.com/office/officeart/2005/8/layout/hierarchy1"/>
    <dgm:cxn modelId="{4E8BD46F-AD13-40D5-A617-CFC9787D57A5}" type="presParOf" srcId="{E5A907F0-F42B-4DCB-8C77-50EEC7422FDA}" destId="{DEAA5A54-5C95-4D92-A05B-B2637BF25C4F}" srcOrd="1" destOrd="0" presId="urn:microsoft.com/office/officeart/2005/8/layout/hierarchy1"/>
    <dgm:cxn modelId="{01CAF8ED-C406-4225-B9F1-E2FC76D5D55C}" type="presParOf" srcId="{29AC81C9-A235-4554-8A70-E1B80C22FA57}" destId="{3DD8BA0C-6E67-41B1-AF27-DC3AE04E05B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9250AC-CD88-4B5C-BA9E-BA40AB068973}">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A896DC-7EEF-494B-81ED-AE59AC8A5F5E}">
      <dsp:nvSpPr>
        <dsp:cNvPr id="0" name=""/>
        <dsp:cNvSpPr/>
      </dsp:nvSpPr>
      <dsp:spPr>
        <a:xfrm>
          <a:off x="0" y="0"/>
          <a:ext cx="6900512" cy="1056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 Neoliberal School.</a:t>
          </a:r>
        </a:p>
      </dsp:txBody>
      <dsp:txXfrm>
        <a:off x="0" y="0"/>
        <a:ext cx="6900512" cy="1056218"/>
      </dsp:txXfrm>
    </dsp:sp>
    <dsp:sp modelId="{D3D6A385-89F0-46C8-89E3-4BE959958AFD}">
      <dsp:nvSpPr>
        <dsp:cNvPr id="0" name=""/>
        <dsp:cNvSpPr/>
      </dsp:nvSpPr>
      <dsp:spPr>
        <a:xfrm>
          <a:off x="0" y="1056218"/>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CDE203-7FD1-4B29-8105-DCB6F3B0F437}">
      <dsp:nvSpPr>
        <dsp:cNvPr id="0" name=""/>
        <dsp:cNvSpPr/>
      </dsp:nvSpPr>
      <dsp:spPr>
        <a:xfrm>
          <a:off x="0" y="1056218"/>
          <a:ext cx="6900512" cy="1056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The Human Resource Management School.</a:t>
          </a:r>
        </a:p>
      </dsp:txBody>
      <dsp:txXfrm>
        <a:off x="0" y="1056218"/>
        <a:ext cx="6900512" cy="1056218"/>
      </dsp:txXfrm>
    </dsp:sp>
    <dsp:sp modelId="{6FB4649B-2AD4-4186-9118-C388EAC71519}">
      <dsp:nvSpPr>
        <dsp:cNvPr id="0" name=""/>
        <dsp:cNvSpPr/>
      </dsp:nvSpPr>
      <dsp:spPr>
        <a:xfrm>
          <a:off x="0" y="2112436"/>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AF7662-7041-4C17-92C9-345CB94E6097}">
      <dsp:nvSpPr>
        <dsp:cNvPr id="0" name=""/>
        <dsp:cNvSpPr/>
      </dsp:nvSpPr>
      <dsp:spPr>
        <a:xfrm>
          <a:off x="0" y="2112436"/>
          <a:ext cx="6900512" cy="1056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 Industrial Relations School.</a:t>
          </a:r>
        </a:p>
      </dsp:txBody>
      <dsp:txXfrm>
        <a:off x="0" y="2112436"/>
        <a:ext cx="6900512" cy="1056218"/>
      </dsp:txXfrm>
    </dsp:sp>
    <dsp:sp modelId="{21A3AA97-64F9-4A34-BB74-1BDE9AFDE4E3}">
      <dsp:nvSpPr>
        <dsp:cNvPr id="0" name=""/>
        <dsp:cNvSpPr/>
      </dsp:nvSpPr>
      <dsp:spPr>
        <a:xfrm>
          <a:off x="0" y="3168654"/>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FEA4F4-5866-46A3-9FA7-7E2CB756CF60}">
      <dsp:nvSpPr>
        <dsp:cNvPr id="0" name=""/>
        <dsp:cNvSpPr/>
      </dsp:nvSpPr>
      <dsp:spPr>
        <a:xfrm>
          <a:off x="0" y="3168654"/>
          <a:ext cx="6900512" cy="1056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 Critical Industrial Relations School.</a:t>
          </a:r>
        </a:p>
      </dsp:txBody>
      <dsp:txXfrm>
        <a:off x="0" y="3168654"/>
        <a:ext cx="6900512" cy="10562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9FA832-DB0D-496C-AA96-EC70B7BEACC5}">
      <dsp:nvSpPr>
        <dsp:cNvPr id="0" name=""/>
        <dsp:cNvSpPr/>
      </dsp:nvSpPr>
      <dsp:spPr>
        <a:xfrm>
          <a:off x="0" y="370405"/>
          <a:ext cx="6900512" cy="11536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Focuses on the economic activity of self-interested agents.</a:t>
          </a:r>
        </a:p>
      </dsp:txBody>
      <dsp:txXfrm>
        <a:off x="56315" y="426720"/>
        <a:ext cx="6787882" cy="1040990"/>
      </dsp:txXfrm>
    </dsp:sp>
    <dsp:sp modelId="{8FFAC8BD-F116-4E9F-8D81-7D6146CC129D}">
      <dsp:nvSpPr>
        <dsp:cNvPr id="0" name=""/>
        <dsp:cNvSpPr/>
      </dsp:nvSpPr>
      <dsp:spPr>
        <a:xfrm>
          <a:off x="0" y="1607545"/>
          <a:ext cx="6900512" cy="115362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Efficiency, equity, and voice achieved through free-market competition.</a:t>
          </a:r>
        </a:p>
      </dsp:txBody>
      <dsp:txXfrm>
        <a:off x="56315" y="1663860"/>
        <a:ext cx="6787882" cy="1040990"/>
      </dsp:txXfrm>
    </dsp:sp>
    <dsp:sp modelId="{BB032866-4EC5-4BAF-A9B9-2E52EC8CE051}">
      <dsp:nvSpPr>
        <dsp:cNvPr id="0" name=""/>
        <dsp:cNvSpPr/>
      </dsp:nvSpPr>
      <dsp:spPr>
        <a:xfrm>
          <a:off x="0" y="2844685"/>
          <a:ext cx="6900512" cy="11536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Idealized, prefect competition results in the optimal allocation and pricing of resources.</a:t>
          </a:r>
        </a:p>
      </dsp:txBody>
      <dsp:txXfrm>
        <a:off x="56315" y="2901000"/>
        <a:ext cx="6787882" cy="10409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1B2B07-E191-4677-9E9A-A65B597039BE}">
      <dsp:nvSpPr>
        <dsp:cNvPr id="0" name=""/>
        <dsp:cNvSpPr/>
      </dsp:nvSpPr>
      <dsp:spPr>
        <a:xfrm>
          <a:off x="0" y="232316"/>
          <a:ext cx="6900512" cy="13525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The conditions of the labor problem are not seen as exploitation</a:t>
          </a:r>
        </a:p>
      </dsp:txBody>
      <dsp:txXfrm>
        <a:off x="66025" y="298341"/>
        <a:ext cx="6768462" cy="1220470"/>
      </dsp:txXfrm>
    </dsp:sp>
    <dsp:sp modelId="{02FC4C13-A3A5-4DC2-9A3E-33290008AE98}">
      <dsp:nvSpPr>
        <dsp:cNvPr id="0" name=""/>
        <dsp:cNvSpPr/>
      </dsp:nvSpPr>
      <dsp:spPr>
        <a:xfrm>
          <a:off x="0" y="1682756"/>
          <a:ext cx="6900512" cy="135252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Rather, employees are paid their economic value.</a:t>
          </a:r>
        </a:p>
      </dsp:txBody>
      <dsp:txXfrm>
        <a:off x="66025" y="1748781"/>
        <a:ext cx="6768462" cy="1220470"/>
      </dsp:txXfrm>
    </dsp:sp>
    <dsp:sp modelId="{7F7ABF04-8D2F-43A4-80A8-ADBA182C4C90}">
      <dsp:nvSpPr>
        <dsp:cNvPr id="0" name=""/>
        <dsp:cNvSpPr/>
      </dsp:nvSpPr>
      <dsp:spPr>
        <a:xfrm>
          <a:off x="0" y="3133196"/>
          <a:ext cx="6900512" cy="13525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Employees are free to quit if they feel they are being exploited.</a:t>
          </a:r>
        </a:p>
      </dsp:txBody>
      <dsp:txXfrm>
        <a:off x="66025" y="3199221"/>
        <a:ext cx="6768462" cy="12204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55AA47-B5AF-4695-8D8E-3163A68F1279}">
      <dsp:nvSpPr>
        <dsp:cNvPr id="0" name=""/>
        <dsp:cNvSpPr/>
      </dsp:nvSpPr>
      <dsp:spPr>
        <a:xfrm>
          <a:off x="0" y="223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D9B3B2-48ED-4EE9-BC6C-BDC701467696}">
      <dsp:nvSpPr>
        <dsp:cNvPr id="0" name=""/>
        <dsp:cNvSpPr/>
      </dsp:nvSpPr>
      <dsp:spPr>
        <a:xfrm>
          <a:off x="0" y="2238"/>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Solution to the labor problem?</a:t>
          </a:r>
        </a:p>
      </dsp:txBody>
      <dsp:txXfrm>
        <a:off x="0" y="2238"/>
        <a:ext cx="6900512" cy="763331"/>
      </dsp:txXfrm>
    </dsp:sp>
    <dsp:sp modelId="{5ED20C0B-0874-4F6F-9138-F207956695D0}">
      <dsp:nvSpPr>
        <dsp:cNvPr id="0" name=""/>
        <dsp:cNvSpPr/>
      </dsp:nvSpPr>
      <dsp:spPr>
        <a:xfrm>
          <a:off x="0" y="765570"/>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5DD978-1B26-4F52-B46D-63A2D8CA5406}">
      <dsp:nvSpPr>
        <dsp:cNvPr id="0" name=""/>
        <dsp:cNvSpPr/>
      </dsp:nvSpPr>
      <dsp:spPr>
        <a:xfrm>
          <a:off x="0" y="765570"/>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Ensure competition.</a:t>
          </a:r>
        </a:p>
      </dsp:txBody>
      <dsp:txXfrm>
        <a:off x="0" y="765570"/>
        <a:ext cx="6900512" cy="763331"/>
      </dsp:txXfrm>
    </dsp:sp>
    <dsp:sp modelId="{270D2E5A-5DBE-4A7C-BB18-FEBC5748A85A}">
      <dsp:nvSpPr>
        <dsp:cNvPr id="0" name=""/>
        <dsp:cNvSpPr/>
      </dsp:nvSpPr>
      <dsp:spPr>
        <a:xfrm>
          <a:off x="0" y="152890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4D9830-F1D6-4DA4-89A9-1DCE862D2C10}">
      <dsp:nvSpPr>
        <dsp:cNvPr id="0" name=""/>
        <dsp:cNvSpPr/>
      </dsp:nvSpPr>
      <dsp:spPr>
        <a:xfrm>
          <a:off x="0" y="1528902"/>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Macroeconomic stimuli to reduce unemployment.</a:t>
          </a:r>
        </a:p>
      </dsp:txBody>
      <dsp:txXfrm>
        <a:off x="0" y="1528902"/>
        <a:ext cx="6900512" cy="763331"/>
      </dsp:txXfrm>
    </dsp:sp>
    <dsp:sp modelId="{5D118901-9655-4B00-9912-B4B7639E7C06}">
      <dsp:nvSpPr>
        <dsp:cNvPr id="0" name=""/>
        <dsp:cNvSpPr/>
      </dsp:nvSpPr>
      <dsp:spPr>
        <a:xfrm>
          <a:off x="0" y="2292234"/>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6EEDAA-36AF-45F0-BF13-EE2AE868542B}">
      <dsp:nvSpPr>
        <dsp:cNvPr id="0" name=""/>
        <dsp:cNvSpPr/>
      </dsp:nvSpPr>
      <dsp:spPr>
        <a:xfrm>
          <a:off x="0" y="2292234"/>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Remove unnecessary government regulation.</a:t>
          </a:r>
        </a:p>
      </dsp:txBody>
      <dsp:txXfrm>
        <a:off x="0" y="2292234"/>
        <a:ext cx="6900512" cy="763331"/>
      </dsp:txXfrm>
    </dsp:sp>
    <dsp:sp modelId="{083D38E7-D320-4A81-8FC3-AF472D853D24}">
      <dsp:nvSpPr>
        <dsp:cNvPr id="0" name=""/>
        <dsp:cNvSpPr/>
      </dsp:nvSpPr>
      <dsp:spPr>
        <a:xfrm>
          <a:off x="0" y="3055566"/>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BB1022-A720-4662-809F-F53342654ADD}">
      <dsp:nvSpPr>
        <dsp:cNvPr id="0" name=""/>
        <dsp:cNvSpPr/>
      </dsp:nvSpPr>
      <dsp:spPr>
        <a:xfrm>
          <a:off x="0" y="3055566"/>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best protection an employee has against his or her current employer are other employers.</a:t>
          </a:r>
        </a:p>
      </dsp:txBody>
      <dsp:txXfrm>
        <a:off x="0" y="3055566"/>
        <a:ext cx="6900512" cy="763331"/>
      </dsp:txXfrm>
    </dsp:sp>
    <dsp:sp modelId="{1AC818FB-A773-43CD-9C2B-8A6338F9AF20}">
      <dsp:nvSpPr>
        <dsp:cNvPr id="0" name=""/>
        <dsp:cNvSpPr/>
      </dsp:nvSpPr>
      <dsp:spPr>
        <a:xfrm>
          <a:off x="0" y="381889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FCCE3D-2B87-4018-A474-EA970B59A195}">
      <dsp:nvSpPr>
        <dsp:cNvPr id="0" name=""/>
        <dsp:cNvSpPr/>
      </dsp:nvSpPr>
      <dsp:spPr>
        <a:xfrm>
          <a:off x="0" y="3818898"/>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As long as there is (perfect) competition, employment outcomes are not seen as a problem.</a:t>
          </a:r>
        </a:p>
      </dsp:txBody>
      <dsp:txXfrm>
        <a:off x="0" y="3818898"/>
        <a:ext cx="6900512" cy="76333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4ECC6-7DB9-40C5-9AF8-10A59F53BD46}">
      <dsp:nvSpPr>
        <dsp:cNvPr id="0" name=""/>
        <dsp:cNvSpPr/>
      </dsp:nvSpPr>
      <dsp:spPr>
        <a:xfrm>
          <a:off x="0" y="707092"/>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8F5972-C252-47D3-AE4C-85DCC982C04B}">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EC8A7F-A5D0-4E91-898A-86A6396A93B3}">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Compared to the other schools of thought, the causes of the labor problem are different</a:t>
          </a:r>
        </a:p>
      </dsp:txBody>
      <dsp:txXfrm>
        <a:off x="1507738" y="707092"/>
        <a:ext cx="9007861" cy="1305401"/>
      </dsp:txXfrm>
    </dsp:sp>
    <dsp:sp modelId="{2D9E5D93-19E7-4159-9158-53E0A391160B}">
      <dsp:nvSpPr>
        <dsp:cNvPr id="0" name=""/>
        <dsp:cNvSpPr/>
      </dsp:nvSpPr>
      <dsp:spPr>
        <a:xfrm>
          <a:off x="0" y="2338844"/>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3F71CE-A04D-4175-972D-7A1A96D093B1}">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9A92B4-833D-4E4D-89DC-7E7D05FB4F1D}">
      <dsp:nvSpPr>
        <dsp:cNvPr id="0" name=""/>
        <dsp:cNvSpPr/>
      </dsp:nvSpPr>
      <dsp:spPr>
        <a:xfrm>
          <a:off x="1507738" y="2338844"/>
          <a:ext cx="4732020"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So the solutions are different.</a:t>
          </a:r>
        </a:p>
      </dsp:txBody>
      <dsp:txXfrm>
        <a:off x="1507738" y="2338844"/>
        <a:ext cx="4732020" cy="1305401"/>
      </dsp:txXfrm>
    </dsp:sp>
    <dsp:sp modelId="{675732C4-D2FB-4C98-8F91-07ECDAC04023}">
      <dsp:nvSpPr>
        <dsp:cNvPr id="0" name=""/>
        <dsp:cNvSpPr/>
      </dsp:nvSpPr>
      <dsp:spPr>
        <a:xfrm>
          <a:off x="6239758" y="2338844"/>
          <a:ext cx="427584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711200">
            <a:lnSpc>
              <a:spcPct val="100000"/>
            </a:lnSpc>
            <a:spcBef>
              <a:spcPct val="0"/>
            </a:spcBef>
            <a:spcAft>
              <a:spcPct val="35000"/>
            </a:spcAft>
            <a:buNone/>
          </a:pPr>
          <a:r>
            <a:rPr lang="en-US" sz="1600" kern="1200"/>
            <a:t>Labor unions and other government policies (for example, minimum wage laws) to help increase worker power to better balance employer power.</a:t>
          </a:r>
        </a:p>
      </dsp:txBody>
      <dsp:txXfrm>
        <a:off x="6239758" y="2338844"/>
        <a:ext cx="4275841" cy="130540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70A718-CE7E-4EC2-BF27-20822D950A46}">
      <dsp:nvSpPr>
        <dsp:cNvPr id="0" name=""/>
        <dsp:cNvSpPr/>
      </dsp:nvSpPr>
      <dsp:spPr>
        <a:xfrm>
          <a:off x="0" y="449"/>
          <a:ext cx="10515600" cy="10512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2CF024-BFCF-4781-86A8-365C03A795E1}">
      <dsp:nvSpPr>
        <dsp:cNvPr id="0" name=""/>
        <dsp:cNvSpPr/>
      </dsp:nvSpPr>
      <dsp:spPr>
        <a:xfrm>
          <a:off x="318009" y="236984"/>
          <a:ext cx="578198" cy="57819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C48E22-28B0-4B5F-963C-8D4B7E81C6F6}">
      <dsp:nvSpPr>
        <dsp:cNvPr id="0" name=""/>
        <dsp:cNvSpPr/>
      </dsp:nvSpPr>
      <dsp:spPr>
        <a:xfrm>
          <a:off x="1214216" y="449"/>
          <a:ext cx="9301383" cy="1051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259" tIns="111259" rIns="111259" bIns="111259" numCol="1" spcCol="1270" anchor="ctr" anchorCtr="0">
          <a:noAutofit/>
        </a:bodyPr>
        <a:lstStyle/>
        <a:p>
          <a:pPr marL="0" lvl="0" indent="0" algn="l" defTabSz="1111250">
            <a:lnSpc>
              <a:spcPct val="100000"/>
            </a:lnSpc>
            <a:spcBef>
              <a:spcPct val="0"/>
            </a:spcBef>
            <a:spcAft>
              <a:spcPct val="35000"/>
            </a:spcAft>
            <a:buNone/>
          </a:pPr>
          <a:r>
            <a:rPr lang="en-US" sz="2500" kern="1200"/>
            <a:t>The critical school</a:t>
          </a:r>
        </a:p>
      </dsp:txBody>
      <dsp:txXfrm>
        <a:off x="1214216" y="449"/>
        <a:ext cx="9301383" cy="1051269"/>
      </dsp:txXfrm>
    </dsp:sp>
    <dsp:sp modelId="{39077847-8539-4580-9CD7-71C9F685E3CD}">
      <dsp:nvSpPr>
        <dsp:cNvPr id="0" name=""/>
        <dsp:cNvSpPr/>
      </dsp:nvSpPr>
      <dsp:spPr>
        <a:xfrm>
          <a:off x="0" y="1314536"/>
          <a:ext cx="10515600" cy="10512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4770F0-63F4-459F-8058-A977CD174F60}">
      <dsp:nvSpPr>
        <dsp:cNvPr id="0" name=""/>
        <dsp:cNvSpPr/>
      </dsp:nvSpPr>
      <dsp:spPr>
        <a:xfrm>
          <a:off x="318009" y="1551072"/>
          <a:ext cx="578198" cy="57819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0A8CF4-B6A1-4832-87FB-309B2C2E8745}">
      <dsp:nvSpPr>
        <dsp:cNvPr id="0" name=""/>
        <dsp:cNvSpPr/>
      </dsp:nvSpPr>
      <dsp:spPr>
        <a:xfrm>
          <a:off x="1214216" y="1314536"/>
          <a:ext cx="9301383" cy="1051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259" tIns="111259" rIns="111259" bIns="111259" numCol="1" spcCol="1270" anchor="ctr" anchorCtr="0">
          <a:noAutofit/>
        </a:bodyPr>
        <a:lstStyle/>
        <a:p>
          <a:pPr marL="0" lvl="0" indent="0" algn="l" defTabSz="1111250">
            <a:lnSpc>
              <a:spcPct val="100000"/>
            </a:lnSpc>
            <a:spcBef>
              <a:spcPct val="0"/>
            </a:spcBef>
            <a:spcAft>
              <a:spcPct val="35000"/>
            </a:spcAft>
            <a:buNone/>
          </a:pPr>
          <a:r>
            <a:rPr lang="en-US" sz="2500" kern="1200"/>
            <a:t>Emphasizes that capitalist institutions do not simply exist but are created by society.</a:t>
          </a:r>
        </a:p>
      </dsp:txBody>
      <dsp:txXfrm>
        <a:off x="1214216" y="1314536"/>
        <a:ext cx="9301383" cy="1051269"/>
      </dsp:txXfrm>
    </dsp:sp>
    <dsp:sp modelId="{EF403056-9C0C-4047-8474-071A323E7121}">
      <dsp:nvSpPr>
        <dsp:cNvPr id="0" name=""/>
        <dsp:cNvSpPr/>
      </dsp:nvSpPr>
      <dsp:spPr>
        <a:xfrm>
          <a:off x="0" y="2628623"/>
          <a:ext cx="10515600" cy="10512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7ECC09-1064-4394-BC96-4420F80C738D}">
      <dsp:nvSpPr>
        <dsp:cNvPr id="0" name=""/>
        <dsp:cNvSpPr/>
      </dsp:nvSpPr>
      <dsp:spPr>
        <a:xfrm>
          <a:off x="318009" y="2865159"/>
          <a:ext cx="578198" cy="57819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84DCAF-9C24-4D0A-8D88-293513EDDD9A}">
      <dsp:nvSpPr>
        <dsp:cNvPr id="0" name=""/>
        <dsp:cNvSpPr/>
      </dsp:nvSpPr>
      <dsp:spPr>
        <a:xfrm>
          <a:off x="1214216" y="2628623"/>
          <a:ext cx="9301383" cy="1051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259" tIns="111259" rIns="111259" bIns="111259" numCol="1" spcCol="1270" anchor="ctr" anchorCtr="0">
          <a:noAutofit/>
        </a:bodyPr>
        <a:lstStyle/>
        <a:p>
          <a:pPr marL="0" lvl="0" indent="0" algn="l" defTabSz="1111250">
            <a:lnSpc>
              <a:spcPct val="100000"/>
            </a:lnSpc>
            <a:spcBef>
              <a:spcPct val="0"/>
            </a:spcBef>
            <a:spcAft>
              <a:spcPct val="35000"/>
            </a:spcAft>
            <a:buNone/>
          </a:pPr>
          <a:r>
            <a:rPr lang="en-US" sz="2500" kern="1200"/>
            <a:t>Focuses on how dominant groups design and control institutions to serve their own interests.</a:t>
          </a:r>
        </a:p>
      </dsp:txBody>
      <dsp:txXfrm>
        <a:off x="1214216" y="2628623"/>
        <a:ext cx="9301383" cy="105126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E04CA0-5788-4DC4-AA8B-B5688B51AD60}">
      <dsp:nvSpPr>
        <dsp:cNvPr id="0" name=""/>
        <dsp:cNvSpPr/>
      </dsp:nvSpPr>
      <dsp:spPr>
        <a:xfrm>
          <a:off x="1283"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C98839-10A2-4BAB-9E4F-BCE0DD720272}">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The causes of labor problem </a:t>
          </a:r>
        </a:p>
      </dsp:txBody>
      <dsp:txXfrm>
        <a:off x="585701" y="1066737"/>
        <a:ext cx="4337991" cy="2693452"/>
      </dsp:txXfrm>
    </dsp:sp>
    <dsp:sp modelId="{8609AD6A-F340-4BF4-8705-6B1F1CCB67B4}">
      <dsp:nvSpPr>
        <dsp:cNvPr id="0" name=""/>
        <dsp:cNvSpPr/>
      </dsp:nvSpPr>
      <dsp:spPr>
        <a:xfrm>
          <a:off x="5508110"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A5A54-5C95-4D92-A05B-B2637BF25C4F}">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Employers’ dominant power in the workplace, and reinforced by significant influence over other societal institutions (for example, legal system and law enforcement).</a:t>
          </a:r>
        </a:p>
      </dsp:txBody>
      <dsp:txXfrm>
        <a:off x="6092527" y="1066737"/>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84155-FE36-4448-A711-E44DDE30BBD2}" type="datetimeFigureOut">
              <a:rPr lang="en-GB" smtClean="0"/>
              <a:t>07/02/2024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589B10-99F1-4C05-9A7C-225153F7EEC1}" type="slidenum">
              <a:rPr lang="en-GB" smtClean="0"/>
              <a:t>‹#›</a:t>
            </a:fld>
            <a:endParaRPr lang="en-GB"/>
          </a:p>
        </p:txBody>
      </p:sp>
    </p:spTree>
    <p:extLst>
      <p:ext uri="{BB962C8B-B14F-4D97-AF65-F5344CB8AC3E}">
        <p14:creationId xmlns:p14="http://schemas.microsoft.com/office/powerpoint/2010/main" val="3441961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55643-F07F-2B6A-92BF-4E8FB6FDC6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363013-049D-0BFA-230D-C470236150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86A60F0-59F4-CA6C-0A98-1A77E20EE77B}"/>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77AB362D-116C-2F15-89BB-CC832FE928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00CBF7-B7EE-8F6D-084B-67B96AB3A903}"/>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2985895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2EAEA-A07A-04A7-38EF-8B0BA12F09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0E545D-8344-BDC9-78D2-E6A773167D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89991F-051F-00CD-D7CE-1A672ECF8B7F}"/>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960140B1-BC9D-7C79-0999-836213AB8A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BCE33F-82D7-2757-4FB0-22DBFFC191F4}"/>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2897628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ED821-58D2-3327-BA14-37C491EBFA4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E010A1-2E20-5048-C418-82D768F784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D23C17-1B90-427D-024A-A431D975B27D}"/>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529299B1-E6F1-3B5B-95E9-D05760D8B3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E6E5D1-F758-D49E-B8F9-1A3B62F7FD80}"/>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2870652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FEFD1-4E9F-46F0-DD48-13189DE5D7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829D1C-A6AC-B1C1-78B9-DE73951CD0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12E684D-0EA8-D975-8C16-FB4CBA1FEA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5A2591A-1C51-F50A-9743-23AEFB57F0B9}"/>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75529DC3-89F4-BAD6-A342-217D189109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543BA4-5B25-21E7-0864-67E39E3215D0}"/>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41358158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17E1C-9D04-3E58-AD44-1BCBD429720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844C16-D693-992D-2B1D-9641E19E56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1EC1F0-8263-751C-159E-E6AADFE422E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C97147B-9F6F-047D-4995-A7220B9F50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44BE935-2DA3-F97F-7286-65B4DAAFDC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C60BCD-C112-4ADC-B1FA-B6FF53293D48}"/>
              </a:ext>
            </a:extLst>
          </p:cNvPr>
          <p:cNvSpPr>
            <a:spLocks noGrp="1"/>
          </p:cNvSpPr>
          <p:nvPr>
            <p:ph type="dt" sz="half" idx="10"/>
          </p:nvPr>
        </p:nvSpPr>
        <p:spPr/>
        <p:txBody>
          <a:bodyPr/>
          <a:lstStyle/>
          <a:p>
            <a:endParaRPr lang="en-GB"/>
          </a:p>
        </p:txBody>
      </p:sp>
      <p:sp>
        <p:nvSpPr>
          <p:cNvPr id="8" name="Footer Placeholder 7">
            <a:extLst>
              <a:ext uri="{FF2B5EF4-FFF2-40B4-BE49-F238E27FC236}">
                <a16:creationId xmlns:a16="http://schemas.microsoft.com/office/drawing/2014/main" id="{11FAC352-3581-BC32-7634-7593C0B5F9E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C12814-3A52-FFFE-A505-0AB9B8C6E642}"/>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969341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3B192-B25A-7327-4057-3B4EB7871F0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A6112C4-608D-50BB-13C6-B5E6B0A536B0}"/>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C1731570-91C0-9290-4051-33853C9D8B1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0BDF52-10B7-A51A-9D44-B058C63CC23D}"/>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930049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7ED47D-A01C-BB3F-F9DB-7AB99CA45DDC}"/>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a16="http://schemas.microsoft.com/office/drawing/2014/main" id="{F1AC14CF-AA4C-459B-1488-9481C6239A7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18A1DD-B86C-5EF7-31B9-EBDE7A1E7F09}"/>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582399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478A8-E920-2F50-871F-AA264D4C3D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87838D0-603B-8904-D18B-5104A71EED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72ABEF3-7567-D0DB-6EDF-F833E8F832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EBBCB5-D845-B8C1-2405-AA21183B8E3E}"/>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B5FD3998-6DC9-CA3B-0978-DE4F4FBF31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A272E6-5E7A-C7A2-C887-CCBDC44A3DC4}"/>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3844919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80975-7A32-3991-5A12-84C37403D3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841CE9D-D7C9-6958-C4EF-223405B5C9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4" name="Text Placeholder 3">
            <a:extLst>
              <a:ext uri="{FF2B5EF4-FFF2-40B4-BE49-F238E27FC236}">
                <a16:creationId xmlns:a16="http://schemas.microsoft.com/office/drawing/2014/main" id="{48F2F43E-6531-AA44-CB26-69B2AB4FA5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32DACE-DA9E-9B91-B896-B54682F164DC}"/>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4A371E8A-3A10-31CB-A326-E9AF3B4D8C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629785-22BA-8C1D-1CCF-1534FF4B4370}"/>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1386355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11314-EADE-6DFC-3E72-6860AD9FF4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98A156-59AA-349F-4FA0-5F8F33586D0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1A30AA-D5B8-8AAE-B72C-90691B422CE2}"/>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2F6A3F20-48D0-32DB-D508-16DD6C9810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F0144A-3065-F94A-90F7-B7297A24A2EE}"/>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3420454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1D6075-63B9-058D-8074-294C942B019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26820D-4ECE-4B2C-742D-39D6AF21D6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849D0F-6251-3ABC-AFCE-B00860624F7F}"/>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2555E7F2-CAC3-5749-A3D0-283503C92C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EEB21-7A42-4DEC-6DBE-30FA6D67B0C0}"/>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587493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7491255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92804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97370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64250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RedBar-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0" y="228600"/>
            <a:ext cx="12192000" cy="609600"/>
          </a:xfrm>
          <a:prstGeom prst="rect">
            <a:avLst/>
          </a:prstGeom>
        </p:spPr>
        <p:txBody>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609600" y="990600"/>
            <a:ext cx="10972800" cy="5562600"/>
          </a:xfrm>
          <a:prstGeom prst="rect">
            <a:avLst/>
          </a:prstGeom>
        </p:spPr>
        <p:txBody>
          <a:bodyPr/>
          <a:lstStyle>
            <a:lvl1pPr>
              <a:spcAft>
                <a:spcPts val="800"/>
              </a:spcAft>
              <a:defRPr sz="2400"/>
            </a:lvl1pPr>
            <a:lvl2pPr marL="800100" indent="-342900">
              <a:spcAft>
                <a:spcPts val="800"/>
              </a:spcAft>
              <a:buFont typeface="Arial" panose="020B0604020202020204" pitchFamily="34" charset="0"/>
              <a:buChar char="•"/>
              <a:defRPr sz="2400"/>
            </a:lvl2pPr>
            <a:lvl3pPr>
              <a:spcAft>
                <a:spcPts val="800"/>
              </a:spcAft>
              <a:defRPr sz="2400"/>
            </a:lvl3pPr>
            <a:lvl4pPr marL="1714500" indent="-342900">
              <a:spcAft>
                <a:spcPts val="800"/>
              </a:spcAft>
              <a:buFont typeface="Arial" panose="020B0604020202020204" pitchFamily="34" charset="0"/>
              <a:buChar char="•"/>
              <a:defRPr sz="2400"/>
            </a:lvl4pPr>
            <a:lvl5pPr>
              <a:spcAft>
                <a:spcPts val="800"/>
              </a:spcAft>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3"/>
          <p:cNvSpPr>
            <a:spLocks noGrp="1"/>
          </p:cNvSpPr>
          <p:nvPr>
            <p:ph type="body" sz="quarter" idx="16" hasCustomPrompt="1"/>
          </p:nvPr>
        </p:nvSpPr>
        <p:spPr>
          <a:xfrm>
            <a:off x="5181600" y="6553200"/>
            <a:ext cx="1828800" cy="99950"/>
          </a:xfrm>
          <a:prstGeom prst="rect">
            <a:avLst/>
          </a:prstGeom>
        </p:spPr>
        <p:txBody>
          <a:bodyPr lIns="0" tIns="0" rIns="0" bIns="0"/>
          <a:lstStyle>
            <a:lvl1pPr marL="0" indent="0" algn="ctr">
              <a:buNone/>
              <a:defRPr sz="800"/>
            </a:lvl1pPr>
          </a:lstStyle>
          <a:p>
            <a:pPr lvl="0"/>
            <a:r>
              <a:rPr lang="en-US" dirty="0"/>
              <a:t>Jump to long image description</a:t>
            </a:r>
          </a:p>
        </p:txBody>
      </p:sp>
      <p:sp>
        <p:nvSpPr>
          <p:cNvPr id="2" name="Text Placeholder 2" descr="©McGraw-Hill Education. All rights reserved. Authorized only for instructor use in the classroom.  No reproduction or further distribution permitted without the prior written consent of McGraw-Hill Education.&#10;" hidden="1">
            <a:extLst>
              <a:ext uri="{FF2B5EF4-FFF2-40B4-BE49-F238E27FC236}">
                <a16:creationId xmlns:a16="http://schemas.microsoft.com/office/drawing/2014/main" id="{E6C32796-D5CE-73B3-20D5-516CD463E73E}"/>
              </a:ext>
            </a:extLst>
          </p:cNvPr>
          <p:cNvSpPr txBox="1">
            <a:spLocks/>
          </p:cNvSpPr>
          <p:nvPr userDrawn="1"/>
        </p:nvSpPr>
        <p:spPr>
          <a:xfrm>
            <a:off x="0" y="6705600"/>
            <a:ext cx="12192000" cy="17175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kumimoji="0" lang="en-US" sz="600" b="0" i="0" u="none" strike="noStrike" kern="1200" cap="none" spc="0" normalizeH="0" baseline="0" noProof="0" dirty="0">
                <a:ln>
                  <a:noFill/>
                </a:ln>
                <a:solidFill>
                  <a:schemeClr val="bg1"/>
                </a:solidFill>
                <a:effectLst/>
                <a:uLnTx/>
                <a:uFillTx/>
                <a:latin typeface="Calibri"/>
                <a:ea typeface="+mn-ea"/>
                <a:cs typeface="+mn-cs"/>
              </a:rPr>
              <a:t>©McGraw-Hill Education. All rights reserved. Authorized </a:t>
            </a:r>
            <a:r>
              <a:rPr lang="en-US" sz="600" kern="1200" dirty="0">
                <a:solidFill>
                  <a:schemeClr val="bg1"/>
                </a:solidFill>
                <a:effectLst/>
                <a:latin typeface="+mn-lt"/>
                <a:ea typeface="+mn-ea"/>
                <a:cs typeface="+mn-cs"/>
              </a:rPr>
              <a:t>only </a:t>
            </a:r>
            <a:r>
              <a:rPr kumimoji="0" lang="en-US" sz="600" b="0" i="0" u="none" strike="noStrike" kern="1200" cap="none" spc="0" normalizeH="0" baseline="0" noProof="0" dirty="0">
                <a:ln>
                  <a:noFill/>
                </a:ln>
                <a:solidFill>
                  <a:schemeClr val="bg1"/>
                </a:solidFill>
                <a:effectLst/>
                <a:uLnTx/>
                <a:uFillTx/>
                <a:latin typeface="Calibri"/>
                <a:ea typeface="+mn-ea"/>
                <a:cs typeface="+mn-cs"/>
              </a:rPr>
              <a:t>for instructor use in the classroom.  No reproduction or further distribution permitted without the prior written consent of McGraw-Hill Education.</a:t>
            </a:r>
          </a:p>
        </p:txBody>
      </p:sp>
      <p:sp>
        <p:nvSpPr>
          <p:cNvPr id="4" name="Slide Number Placeholder 5">
            <a:extLst>
              <a:ext uri="{FF2B5EF4-FFF2-40B4-BE49-F238E27FC236}">
                <a16:creationId xmlns:a16="http://schemas.microsoft.com/office/drawing/2014/main" id="{9C8C8C9F-6B37-4CCC-38A2-DAC2535EA571}"/>
              </a:ext>
            </a:extLst>
          </p:cNvPr>
          <p:cNvSpPr>
            <a:spLocks noGrp="1"/>
          </p:cNvSpPr>
          <p:nvPr userDrawn="1"/>
        </p:nvSpPr>
        <p:spPr>
          <a:xfrm>
            <a:off x="9347200" y="6590592"/>
            <a:ext cx="2844800" cy="365125"/>
          </a:xfrm>
          <a:prstGeom prst="rect">
            <a:avLst/>
          </a:prstGeom>
        </p:spPr>
        <p:txBody>
          <a:bodyPr vert="horz" lIns="91440" tIns="45720" rIns="91440" bIns="45720" rtlCol="0" anchor="ctr"/>
          <a:lstStyle>
            <a:defPPr>
              <a:defRPr lang="en-US"/>
            </a:defPPr>
            <a:lvl1pPr algn="l" rtl="0" fontAlgn="base">
              <a:spcBef>
                <a:spcPct val="0"/>
              </a:spcBef>
              <a:spcAft>
                <a:spcPct val="0"/>
              </a:spcAft>
              <a:defRPr kern="1200">
                <a:solidFill>
                  <a:schemeClr val="tx1"/>
                </a:solidFill>
                <a:latin typeface="Arial" charset="0"/>
                <a:ea typeface="+mn-ea"/>
                <a:cs typeface="Times New Roman" pitchFamily="18" charset="0"/>
              </a:defRPr>
            </a:lvl1pPr>
            <a:lvl2pPr marL="457200" algn="l" rtl="0" fontAlgn="base">
              <a:spcBef>
                <a:spcPct val="0"/>
              </a:spcBef>
              <a:spcAft>
                <a:spcPct val="0"/>
              </a:spcAft>
              <a:defRPr kern="1200">
                <a:solidFill>
                  <a:schemeClr val="tx1"/>
                </a:solidFill>
                <a:latin typeface="Arial" charset="0"/>
                <a:ea typeface="+mn-ea"/>
                <a:cs typeface="Times New Roman" pitchFamily="18" charset="0"/>
              </a:defRPr>
            </a:lvl2pPr>
            <a:lvl3pPr marL="914400" algn="l" rtl="0" fontAlgn="base">
              <a:spcBef>
                <a:spcPct val="0"/>
              </a:spcBef>
              <a:spcAft>
                <a:spcPct val="0"/>
              </a:spcAft>
              <a:defRPr kern="1200">
                <a:solidFill>
                  <a:schemeClr val="tx1"/>
                </a:solidFill>
                <a:latin typeface="Arial" charset="0"/>
                <a:ea typeface="+mn-ea"/>
                <a:cs typeface="Times New Roman" pitchFamily="18" charset="0"/>
              </a:defRPr>
            </a:lvl3pPr>
            <a:lvl4pPr marL="1371600" algn="l" rtl="0" fontAlgn="base">
              <a:spcBef>
                <a:spcPct val="0"/>
              </a:spcBef>
              <a:spcAft>
                <a:spcPct val="0"/>
              </a:spcAft>
              <a:defRPr kern="1200">
                <a:solidFill>
                  <a:schemeClr val="tx1"/>
                </a:solidFill>
                <a:latin typeface="Arial" charset="0"/>
                <a:ea typeface="+mn-ea"/>
                <a:cs typeface="Times New Roman" pitchFamily="18" charset="0"/>
              </a:defRPr>
            </a:lvl4pPr>
            <a:lvl5pPr marL="1828800" algn="l" rtl="0" fontAlgn="base">
              <a:spcBef>
                <a:spcPct val="0"/>
              </a:spcBef>
              <a:spcAft>
                <a:spcPct val="0"/>
              </a:spcAft>
              <a:defRPr kern="1200">
                <a:solidFill>
                  <a:schemeClr val="tx1"/>
                </a:solidFill>
                <a:latin typeface="Arial" charset="0"/>
                <a:ea typeface="+mn-ea"/>
                <a:cs typeface="Times New Roman" pitchFamily="18" charset="0"/>
              </a:defRPr>
            </a:lvl5pPr>
            <a:lvl6pPr marL="2286000" algn="l" defTabSz="914400" rtl="0" eaLnBrk="1" latinLnBrk="0" hangingPunct="1">
              <a:defRPr kern="1200">
                <a:solidFill>
                  <a:schemeClr val="tx1"/>
                </a:solidFill>
                <a:latin typeface="Arial" charset="0"/>
                <a:ea typeface="+mn-ea"/>
                <a:cs typeface="Times New Roman" pitchFamily="18" charset="0"/>
              </a:defRPr>
            </a:lvl6pPr>
            <a:lvl7pPr marL="2743200" algn="l" defTabSz="914400" rtl="0" eaLnBrk="1" latinLnBrk="0" hangingPunct="1">
              <a:defRPr kern="1200">
                <a:solidFill>
                  <a:schemeClr val="tx1"/>
                </a:solidFill>
                <a:latin typeface="Arial" charset="0"/>
                <a:ea typeface="+mn-ea"/>
                <a:cs typeface="Times New Roman" pitchFamily="18" charset="0"/>
              </a:defRPr>
            </a:lvl7pPr>
            <a:lvl8pPr marL="3200400" algn="l" defTabSz="914400" rtl="0" eaLnBrk="1" latinLnBrk="0" hangingPunct="1">
              <a:defRPr kern="1200">
                <a:solidFill>
                  <a:schemeClr val="tx1"/>
                </a:solidFill>
                <a:latin typeface="Arial" charset="0"/>
                <a:ea typeface="+mn-ea"/>
                <a:cs typeface="Times New Roman" pitchFamily="18" charset="0"/>
              </a:defRPr>
            </a:lvl8pPr>
            <a:lvl9pPr marL="3657600" algn="l" defTabSz="914400" rtl="0" eaLnBrk="1" latinLnBrk="0" hangingPunct="1">
              <a:defRPr kern="1200">
                <a:solidFill>
                  <a:schemeClr val="tx1"/>
                </a:solidFill>
                <a:latin typeface="Arial" charset="0"/>
                <a:ea typeface="+mn-ea"/>
                <a:cs typeface="Times New Roman" pitchFamily="18" charset="0"/>
              </a:defRPr>
            </a:lvl9pPr>
          </a:lstStyle>
          <a:p>
            <a:pPr algn="r">
              <a:buNone/>
              <a:defRPr/>
            </a:pPr>
            <a:fld id="{413AF1B7-A50A-4A4D-8359-BDEBCC559251}" type="slidenum">
              <a:rPr lang="en-US" sz="900" kern="1200" smtClean="0">
                <a:solidFill>
                  <a:schemeClr val="bg1"/>
                </a:solidFill>
                <a:latin typeface="+mn-lt"/>
                <a:ea typeface="+mn-ea"/>
                <a:cs typeface="+mn-cs"/>
              </a:rPr>
              <a:pPr algn="r">
                <a:buNone/>
                <a:defRPr/>
              </a:pPr>
              <a:t>‹#›</a:t>
            </a:fld>
            <a:endParaRPr lang="en-US" sz="900" kern="1200" dirty="0">
              <a:solidFill>
                <a:schemeClr val="bg1"/>
              </a:solidFill>
              <a:latin typeface="+mn-lt"/>
              <a:ea typeface="+mn-ea"/>
              <a:cs typeface="+mn-cs"/>
            </a:endParaRPr>
          </a:p>
        </p:txBody>
      </p:sp>
      <p:grpSp>
        <p:nvGrpSpPr>
          <p:cNvPr id="5" name="Group 4">
            <a:extLst>
              <a:ext uri="{FF2B5EF4-FFF2-40B4-BE49-F238E27FC236}">
                <a16:creationId xmlns:a16="http://schemas.microsoft.com/office/drawing/2014/main" id="{1488FE4A-55DC-7AF5-47B4-0DBA13107260}"/>
              </a:ext>
            </a:extLst>
          </p:cNvPr>
          <p:cNvGrpSpPr/>
          <p:nvPr userDrawn="1"/>
        </p:nvGrpSpPr>
        <p:grpSpPr>
          <a:xfrm>
            <a:off x="0" y="0"/>
            <a:ext cx="12188856" cy="1381874"/>
            <a:chOff x="0" y="5476126"/>
            <a:chExt cx="9141642" cy="1381874"/>
          </a:xfrm>
        </p:grpSpPr>
        <p:pic>
          <p:nvPicPr>
            <p:cNvPr id="9" name="Picture 8">
              <a:extLst>
                <a:ext uri="{FF2B5EF4-FFF2-40B4-BE49-F238E27FC236}">
                  <a16:creationId xmlns:a16="http://schemas.microsoft.com/office/drawing/2014/main" id="{98A03BE0-B5B9-3F9B-3984-B45891206707}"/>
                </a:ext>
              </a:extLst>
            </p:cNvPr>
            <p:cNvPicPr>
              <a:picLocks noChangeAspect="1"/>
            </p:cNvPicPr>
            <p:nvPr/>
          </p:nvPicPr>
          <p:blipFill>
            <a:blip r:embed="rId2"/>
            <a:srcRect/>
            <a:stretch>
              <a:fillRect/>
            </a:stretch>
          </p:blipFill>
          <p:spPr>
            <a:xfrm>
              <a:off x="0" y="5476127"/>
              <a:ext cx="6181725" cy="1381873"/>
            </a:xfrm>
            <a:custGeom>
              <a:avLst/>
              <a:gdLst>
                <a:gd name="connsiteX0" fmla="*/ 0 w 6181725"/>
                <a:gd name="connsiteY0" fmla="*/ 0 h 1381873"/>
                <a:gd name="connsiteX1" fmla="*/ 6181725 w 6181725"/>
                <a:gd name="connsiteY1" fmla="*/ 0 h 1381873"/>
                <a:gd name="connsiteX2" fmla="*/ 6181725 w 6181725"/>
                <a:gd name="connsiteY2" fmla="*/ 174337 h 1381873"/>
                <a:gd name="connsiteX3" fmla="*/ 1228565 w 6181725"/>
                <a:gd name="connsiteY3" fmla="*/ 174337 h 1381873"/>
                <a:gd name="connsiteX4" fmla="*/ 22650 w 6181725"/>
                <a:gd name="connsiteY4" fmla="*/ 1157186 h 1381873"/>
                <a:gd name="connsiteX5" fmla="*/ 0 w 6181725"/>
                <a:gd name="connsiteY5" fmla="*/ 1381873 h 138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81725" h="1381873">
                  <a:moveTo>
                    <a:pt x="0" y="0"/>
                  </a:moveTo>
                  <a:lnTo>
                    <a:pt x="6181725" y="0"/>
                  </a:lnTo>
                  <a:lnTo>
                    <a:pt x="6181725" y="174337"/>
                  </a:lnTo>
                  <a:lnTo>
                    <a:pt x="1228565" y="174337"/>
                  </a:lnTo>
                  <a:cubicBezTo>
                    <a:pt x="633723" y="174337"/>
                    <a:pt x="137429" y="596276"/>
                    <a:pt x="22650" y="1157186"/>
                  </a:cubicBezTo>
                  <a:lnTo>
                    <a:pt x="0" y="1381873"/>
                  </a:lnTo>
                  <a:close/>
                </a:path>
              </a:pathLst>
            </a:custGeom>
          </p:spPr>
        </p:pic>
        <p:pic>
          <p:nvPicPr>
            <p:cNvPr id="14" name="Picture 13">
              <a:extLst>
                <a:ext uri="{FF2B5EF4-FFF2-40B4-BE49-F238E27FC236}">
                  <a16:creationId xmlns:a16="http://schemas.microsoft.com/office/drawing/2014/main" id="{5BF57973-4657-2FE7-175F-0846559A0F4A}"/>
                </a:ext>
              </a:extLst>
            </p:cNvPr>
            <p:cNvPicPr>
              <a:picLocks noChangeAspect="1"/>
            </p:cNvPicPr>
            <p:nvPr/>
          </p:nvPicPr>
          <p:blipFill rotWithShape="1">
            <a:blip r:embed="rId2"/>
            <a:srcRect l="87782" b="87361"/>
            <a:stretch/>
          </p:blipFill>
          <p:spPr>
            <a:xfrm>
              <a:off x="6092576" y="5476126"/>
              <a:ext cx="3049066" cy="174661"/>
            </a:xfrm>
            <a:custGeom>
              <a:avLst/>
              <a:gdLst>
                <a:gd name="connsiteX0" fmla="*/ 0 w 3049066"/>
                <a:gd name="connsiteY0" fmla="*/ 0 h 174661"/>
                <a:gd name="connsiteX1" fmla="*/ 3049066 w 3049066"/>
                <a:gd name="connsiteY1" fmla="*/ 0 h 174661"/>
                <a:gd name="connsiteX2" fmla="*/ 3049066 w 3049066"/>
                <a:gd name="connsiteY2" fmla="*/ 174661 h 174661"/>
                <a:gd name="connsiteX3" fmla="*/ 0 w 3049066"/>
                <a:gd name="connsiteY3" fmla="*/ 174661 h 174661"/>
              </a:gdLst>
              <a:ahLst/>
              <a:cxnLst>
                <a:cxn ang="0">
                  <a:pos x="connsiteX0" y="connsiteY0"/>
                </a:cxn>
                <a:cxn ang="0">
                  <a:pos x="connsiteX1" y="connsiteY1"/>
                </a:cxn>
                <a:cxn ang="0">
                  <a:pos x="connsiteX2" y="connsiteY2"/>
                </a:cxn>
                <a:cxn ang="0">
                  <a:pos x="connsiteX3" y="connsiteY3"/>
                </a:cxn>
              </a:cxnLst>
              <a:rect l="l" t="t" r="r" b="b"/>
              <a:pathLst>
                <a:path w="3049066" h="174661">
                  <a:moveTo>
                    <a:pt x="0" y="0"/>
                  </a:moveTo>
                  <a:lnTo>
                    <a:pt x="3049066" y="0"/>
                  </a:lnTo>
                  <a:lnTo>
                    <a:pt x="3049066" y="174661"/>
                  </a:lnTo>
                  <a:lnTo>
                    <a:pt x="0" y="174661"/>
                  </a:lnTo>
                  <a:close/>
                </a:path>
              </a:pathLst>
            </a:custGeom>
          </p:spPr>
        </p:pic>
      </p:grpSp>
    </p:spTree>
    <p:extLst>
      <p:ext uri="{BB962C8B-B14F-4D97-AF65-F5344CB8AC3E}">
        <p14:creationId xmlns:p14="http://schemas.microsoft.com/office/powerpoint/2010/main" val="595272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cSld name="1_RedBar-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0" y="228600"/>
            <a:ext cx="12192000" cy="609600"/>
          </a:xfrm>
          <a:prstGeom prst="rect">
            <a:avLst/>
          </a:prstGeom>
        </p:spPr>
        <p:txBody>
          <a:bodyPr/>
          <a:lstStyle>
            <a:lvl1pPr>
              <a:defRPr sz="3600">
                <a:solidFill>
                  <a:schemeClr val="bg2"/>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5E037440-5F52-5344-9D4A-C7F89A41CAC7}"/>
              </a:ext>
            </a:extLst>
          </p:cNvPr>
          <p:cNvSpPr>
            <a:spLocks noGrp="1"/>
          </p:cNvSpPr>
          <p:nvPr>
            <p:ph sz="quarter" idx="10"/>
          </p:nvPr>
        </p:nvSpPr>
        <p:spPr>
          <a:xfrm>
            <a:off x="1320800" y="1143000"/>
            <a:ext cx="9652000" cy="30480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8">
            <a:extLst>
              <a:ext uri="{FF2B5EF4-FFF2-40B4-BE49-F238E27FC236}">
                <a16:creationId xmlns:a16="http://schemas.microsoft.com/office/drawing/2014/main" id="{80875E4C-EA56-5141-ACBA-66EB0448B00D}"/>
              </a:ext>
            </a:extLst>
          </p:cNvPr>
          <p:cNvSpPr>
            <a:spLocks noGrp="1"/>
          </p:cNvSpPr>
          <p:nvPr>
            <p:ph type="body" sz="quarter" idx="11" hasCustomPrompt="1"/>
          </p:nvPr>
        </p:nvSpPr>
        <p:spPr>
          <a:xfrm>
            <a:off x="203200" y="6463085"/>
            <a:ext cx="2743200" cy="228600"/>
          </a:xfrm>
          <a:prstGeom prst="rect">
            <a:avLst/>
          </a:prstGeom>
        </p:spPr>
        <p:txBody>
          <a:bodyPr anchor="b"/>
          <a:lstStyle>
            <a:lvl1pPr marL="0" indent="0" algn="ctr">
              <a:buNone/>
              <a:defRPr sz="800"/>
            </a:lvl1pPr>
          </a:lstStyle>
          <a:p>
            <a:pPr lvl="0"/>
            <a:r>
              <a:rPr lang="en-US" dirty="0"/>
              <a:t>Jump to long image description</a:t>
            </a:r>
          </a:p>
        </p:txBody>
      </p:sp>
      <p:sp>
        <p:nvSpPr>
          <p:cNvPr id="15" name="Text Placeholder 14">
            <a:extLst>
              <a:ext uri="{FF2B5EF4-FFF2-40B4-BE49-F238E27FC236}">
                <a16:creationId xmlns:a16="http://schemas.microsoft.com/office/drawing/2014/main" id="{F5E648C2-CB87-5647-A4DD-3A2C18E35FB0}"/>
              </a:ext>
            </a:extLst>
          </p:cNvPr>
          <p:cNvSpPr>
            <a:spLocks noGrp="1"/>
          </p:cNvSpPr>
          <p:nvPr>
            <p:ph type="body" sz="quarter" idx="12" hasCustomPrompt="1"/>
          </p:nvPr>
        </p:nvSpPr>
        <p:spPr>
          <a:xfrm>
            <a:off x="3251200" y="6463085"/>
            <a:ext cx="2743200" cy="228600"/>
          </a:xfrm>
          <a:prstGeom prst="rect">
            <a:avLst/>
          </a:prstGeom>
        </p:spPr>
        <p:txBody>
          <a:bodyPr anchor="b"/>
          <a:lstStyle>
            <a:lvl1pPr marL="0" marR="0" indent="0" algn="ctr" defTabSz="457200" rtl="0" eaLnBrk="1" fontAlgn="auto" latinLnBrk="0" hangingPunct="1">
              <a:lnSpc>
                <a:spcPct val="100000"/>
              </a:lnSpc>
              <a:spcBef>
                <a:spcPct val="20000"/>
              </a:spcBef>
              <a:spcAft>
                <a:spcPts val="0"/>
              </a:spcAft>
              <a:buClrTx/>
              <a:buSzTx/>
              <a:buFont typeface="Arial"/>
              <a:buNone/>
              <a:tabLst/>
              <a:defRPr sz="800"/>
            </a:lvl1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lang="en-US" dirty="0"/>
              <a:t>Jump to long image description</a:t>
            </a:r>
          </a:p>
        </p:txBody>
      </p:sp>
      <p:sp>
        <p:nvSpPr>
          <p:cNvPr id="17" name="Text Placeholder 16">
            <a:extLst>
              <a:ext uri="{FF2B5EF4-FFF2-40B4-BE49-F238E27FC236}">
                <a16:creationId xmlns:a16="http://schemas.microsoft.com/office/drawing/2014/main" id="{555455E4-EC09-A14E-BC72-8DFBFB6A4ED3}"/>
              </a:ext>
            </a:extLst>
          </p:cNvPr>
          <p:cNvSpPr>
            <a:spLocks noGrp="1"/>
          </p:cNvSpPr>
          <p:nvPr>
            <p:ph type="body" sz="quarter" idx="13" hasCustomPrompt="1"/>
          </p:nvPr>
        </p:nvSpPr>
        <p:spPr>
          <a:xfrm>
            <a:off x="6246081" y="6459772"/>
            <a:ext cx="2743200" cy="228600"/>
          </a:xfrm>
          <a:prstGeom prst="rect">
            <a:avLst/>
          </a:prstGeom>
        </p:spPr>
        <p:txBody>
          <a:bodyPr anchor="b"/>
          <a:lstStyle>
            <a:lvl1pPr marL="0" indent="0" algn="ctr">
              <a:buNone/>
              <a:defRPr sz="800"/>
            </a:lvl1pPr>
          </a:lstStyle>
          <a:p>
            <a:pPr lvl="0"/>
            <a:r>
              <a:rPr lang="en-GB" dirty="0"/>
              <a:t>Jump to long image description</a:t>
            </a:r>
          </a:p>
        </p:txBody>
      </p:sp>
      <p:sp>
        <p:nvSpPr>
          <p:cNvPr id="19" name="Text Placeholder 18">
            <a:extLst>
              <a:ext uri="{FF2B5EF4-FFF2-40B4-BE49-F238E27FC236}">
                <a16:creationId xmlns:a16="http://schemas.microsoft.com/office/drawing/2014/main" id="{A78FE09A-5BE4-954D-ADFC-7096C6D057AD}"/>
              </a:ext>
            </a:extLst>
          </p:cNvPr>
          <p:cNvSpPr>
            <a:spLocks noGrp="1"/>
          </p:cNvSpPr>
          <p:nvPr>
            <p:ph type="body" sz="quarter" idx="14" hasCustomPrompt="1"/>
          </p:nvPr>
        </p:nvSpPr>
        <p:spPr>
          <a:xfrm>
            <a:off x="9245600" y="6455134"/>
            <a:ext cx="2743200" cy="228600"/>
          </a:xfrm>
          <a:prstGeom prst="rect">
            <a:avLst/>
          </a:prstGeom>
        </p:spPr>
        <p:txBody>
          <a:bodyPr anchor="b"/>
          <a:lstStyle>
            <a:lvl1pPr marL="0" indent="0" algn="ctr">
              <a:buNone/>
              <a:defRPr sz="800"/>
            </a:lvl1pPr>
          </a:lstStyle>
          <a:p>
            <a:pPr lvl="0"/>
            <a:r>
              <a:rPr lang="en-US" dirty="0"/>
              <a:t>Jump to long image description</a:t>
            </a:r>
          </a:p>
        </p:txBody>
      </p:sp>
      <p:sp>
        <p:nvSpPr>
          <p:cNvPr id="2" name="Text Placeholder 2" descr="©McGraw-Hill Education. All rights reserved. Authorized only for instructor use in the classroom.  No reproduction or further distribution permitted without the prior written consent of McGraw-Hill Education.&#10;" hidden="1">
            <a:extLst>
              <a:ext uri="{FF2B5EF4-FFF2-40B4-BE49-F238E27FC236}">
                <a16:creationId xmlns:a16="http://schemas.microsoft.com/office/drawing/2014/main" id="{5B6870B0-1BC9-0A0F-3606-0B39331E96D2}"/>
              </a:ext>
            </a:extLst>
          </p:cNvPr>
          <p:cNvSpPr txBox="1">
            <a:spLocks/>
          </p:cNvSpPr>
          <p:nvPr userDrawn="1"/>
        </p:nvSpPr>
        <p:spPr>
          <a:xfrm>
            <a:off x="0" y="6705600"/>
            <a:ext cx="12192000" cy="17175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kumimoji="0" lang="en-US" sz="600" b="0" i="0" u="none" strike="noStrike" kern="1200" cap="none" spc="0" normalizeH="0" baseline="0" noProof="0" dirty="0">
                <a:ln>
                  <a:noFill/>
                </a:ln>
                <a:solidFill>
                  <a:schemeClr val="bg1"/>
                </a:solidFill>
                <a:effectLst/>
                <a:uLnTx/>
                <a:uFillTx/>
                <a:latin typeface="Calibri"/>
                <a:ea typeface="+mn-ea"/>
                <a:cs typeface="+mn-cs"/>
              </a:rPr>
              <a:t>©McGraw-Hill Education. All rights reserved. Authorized </a:t>
            </a:r>
            <a:r>
              <a:rPr lang="en-US" sz="600" kern="1200" dirty="0">
                <a:solidFill>
                  <a:schemeClr val="bg1"/>
                </a:solidFill>
                <a:effectLst/>
                <a:latin typeface="+mn-lt"/>
                <a:ea typeface="+mn-ea"/>
                <a:cs typeface="+mn-cs"/>
              </a:rPr>
              <a:t>only </a:t>
            </a:r>
            <a:r>
              <a:rPr kumimoji="0" lang="en-US" sz="600" b="0" i="0" u="none" strike="noStrike" kern="1200" cap="none" spc="0" normalizeH="0" baseline="0" noProof="0" dirty="0">
                <a:ln>
                  <a:noFill/>
                </a:ln>
                <a:solidFill>
                  <a:schemeClr val="bg1"/>
                </a:solidFill>
                <a:effectLst/>
                <a:uLnTx/>
                <a:uFillTx/>
                <a:latin typeface="Calibri"/>
                <a:ea typeface="+mn-ea"/>
                <a:cs typeface="+mn-cs"/>
              </a:rPr>
              <a:t>for instructor use in the classroom.  No reproduction or further distribution permitted without the prior written consent of McGraw-Hill Education.</a:t>
            </a:r>
          </a:p>
        </p:txBody>
      </p:sp>
      <p:sp>
        <p:nvSpPr>
          <p:cNvPr id="3" name="Slide Number Placeholder 5">
            <a:extLst>
              <a:ext uri="{FF2B5EF4-FFF2-40B4-BE49-F238E27FC236}">
                <a16:creationId xmlns:a16="http://schemas.microsoft.com/office/drawing/2014/main" id="{B8203F3C-EE4A-3730-A77F-A92A004AA943}"/>
              </a:ext>
            </a:extLst>
          </p:cNvPr>
          <p:cNvSpPr>
            <a:spLocks noGrp="1"/>
          </p:cNvSpPr>
          <p:nvPr userDrawn="1"/>
        </p:nvSpPr>
        <p:spPr>
          <a:xfrm>
            <a:off x="9347200" y="6590592"/>
            <a:ext cx="2844800" cy="365125"/>
          </a:xfrm>
          <a:prstGeom prst="rect">
            <a:avLst/>
          </a:prstGeom>
        </p:spPr>
        <p:txBody>
          <a:bodyPr vert="horz" lIns="91440" tIns="45720" rIns="91440" bIns="45720" rtlCol="0" anchor="ctr"/>
          <a:lstStyle>
            <a:defPPr>
              <a:defRPr lang="en-US"/>
            </a:defPPr>
            <a:lvl1pPr algn="l" rtl="0" fontAlgn="base">
              <a:spcBef>
                <a:spcPct val="0"/>
              </a:spcBef>
              <a:spcAft>
                <a:spcPct val="0"/>
              </a:spcAft>
              <a:defRPr kern="1200">
                <a:solidFill>
                  <a:schemeClr val="tx1"/>
                </a:solidFill>
                <a:latin typeface="Arial" charset="0"/>
                <a:ea typeface="+mn-ea"/>
                <a:cs typeface="Times New Roman" pitchFamily="18" charset="0"/>
              </a:defRPr>
            </a:lvl1pPr>
            <a:lvl2pPr marL="457200" algn="l" rtl="0" fontAlgn="base">
              <a:spcBef>
                <a:spcPct val="0"/>
              </a:spcBef>
              <a:spcAft>
                <a:spcPct val="0"/>
              </a:spcAft>
              <a:defRPr kern="1200">
                <a:solidFill>
                  <a:schemeClr val="tx1"/>
                </a:solidFill>
                <a:latin typeface="Arial" charset="0"/>
                <a:ea typeface="+mn-ea"/>
                <a:cs typeface="Times New Roman" pitchFamily="18" charset="0"/>
              </a:defRPr>
            </a:lvl2pPr>
            <a:lvl3pPr marL="914400" algn="l" rtl="0" fontAlgn="base">
              <a:spcBef>
                <a:spcPct val="0"/>
              </a:spcBef>
              <a:spcAft>
                <a:spcPct val="0"/>
              </a:spcAft>
              <a:defRPr kern="1200">
                <a:solidFill>
                  <a:schemeClr val="tx1"/>
                </a:solidFill>
                <a:latin typeface="Arial" charset="0"/>
                <a:ea typeface="+mn-ea"/>
                <a:cs typeface="Times New Roman" pitchFamily="18" charset="0"/>
              </a:defRPr>
            </a:lvl3pPr>
            <a:lvl4pPr marL="1371600" algn="l" rtl="0" fontAlgn="base">
              <a:spcBef>
                <a:spcPct val="0"/>
              </a:spcBef>
              <a:spcAft>
                <a:spcPct val="0"/>
              </a:spcAft>
              <a:defRPr kern="1200">
                <a:solidFill>
                  <a:schemeClr val="tx1"/>
                </a:solidFill>
                <a:latin typeface="Arial" charset="0"/>
                <a:ea typeface="+mn-ea"/>
                <a:cs typeface="Times New Roman" pitchFamily="18" charset="0"/>
              </a:defRPr>
            </a:lvl4pPr>
            <a:lvl5pPr marL="1828800" algn="l" rtl="0" fontAlgn="base">
              <a:spcBef>
                <a:spcPct val="0"/>
              </a:spcBef>
              <a:spcAft>
                <a:spcPct val="0"/>
              </a:spcAft>
              <a:defRPr kern="1200">
                <a:solidFill>
                  <a:schemeClr val="tx1"/>
                </a:solidFill>
                <a:latin typeface="Arial" charset="0"/>
                <a:ea typeface="+mn-ea"/>
                <a:cs typeface="Times New Roman" pitchFamily="18" charset="0"/>
              </a:defRPr>
            </a:lvl5pPr>
            <a:lvl6pPr marL="2286000" algn="l" defTabSz="914400" rtl="0" eaLnBrk="1" latinLnBrk="0" hangingPunct="1">
              <a:defRPr kern="1200">
                <a:solidFill>
                  <a:schemeClr val="tx1"/>
                </a:solidFill>
                <a:latin typeface="Arial" charset="0"/>
                <a:ea typeface="+mn-ea"/>
                <a:cs typeface="Times New Roman" pitchFamily="18" charset="0"/>
              </a:defRPr>
            </a:lvl6pPr>
            <a:lvl7pPr marL="2743200" algn="l" defTabSz="914400" rtl="0" eaLnBrk="1" latinLnBrk="0" hangingPunct="1">
              <a:defRPr kern="1200">
                <a:solidFill>
                  <a:schemeClr val="tx1"/>
                </a:solidFill>
                <a:latin typeface="Arial" charset="0"/>
                <a:ea typeface="+mn-ea"/>
                <a:cs typeface="Times New Roman" pitchFamily="18" charset="0"/>
              </a:defRPr>
            </a:lvl7pPr>
            <a:lvl8pPr marL="3200400" algn="l" defTabSz="914400" rtl="0" eaLnBrk="1" latinLnBrk="0" hangingPunct="1">
              <a:defRPr kern="1200">
                <a:solidFill>
                  <a:schemeClr val="tx1"/>
                </a:solidFill>
                <a:latin typeface="Arial" charset="0"/>
                <a:ea typeface="+mn-ea"/>
                <a:cs typeface="Times New Roman" pitchFamily="18" charset="0"/>
              </a:defRPr>
            </a:lvl8pPr>
            <a:lvl9pPr marL="3657600" algn="l" defTabSz="914400" rtl="0" eaLnBrk="1" latinLnBrk="0" hangingPunct="1">
              <a:defRPr kern="1200">
                <a:solidFill>
                  <a:schemeClr val="tx1"/>
                </a:solidFill>
                <a:latin typeface="Arial" charset="0"/>
                <a:ea typeface="+mn-ea"/>
                <a:cs typeface="Times New Roman" pitchFamily="18" charset="0"/>
              </a:defRPr>
            </a:lvl9pPr>
          </a:lstStyle>
          <a:p>
            <a:pPr algn="r">
              <a:buNone/>
              <a:defRPr/>
            </a:pPr>
            <a:fld id="{413AF1B7-A50A-4A4D-8359-BDEBCC559251}" type="slidenum">
              <a:rPr lang="en-US" sz="900" kern="1200" smtClean="0">
                <a:solidFill>
                  <a:schemeClr val="bg1"/>
                </a:solidFill>
                <a:latin typeface="+mn-lt"/>
                <a:ea typeface="+mn-ea"/>
                <a:cs typeface="+mn-cs"/>
              </a:rPr>
              <a:pPr algn="r">
                <a:buNone/>
                <a:defRPr/>
              </a:pPr>
              <a:t>‹#›</a:t>
            </a:fld>
            <a:endParaRPr lang="en-US" sz="900" kern="1200" dirty="0">
              <a:solidFill>
                <a:schemeClr val="bg1"/>
              </a:solidFill>
              <a:latin typeface="+mn-lt"/>
              <a:ea typeface="+mn-ea"/>
              <a:cs typeface="+mn-cs"/>
            </a:endParaRPr>
          </a:p>
        </p:txBody>
      </p:sp>
      <p:grpSp>
        <p:nvGrpSpPr>
          <p:cNvPr id="5" name="Group 4">
            <a:extLst>
              <a:ext uri="{FF2B5EF4-FFF2-40B4-BE49-F238E27FC236}">
                <a16:creationId xmlns:a16="http://schemas.microsoft.com/office/drawing/2014/main" id="{97A33991-C8DD-B583-FE7E-FC20CB7F1200}"/>
              </a:ext>
            </a:extLst>
          </p:cNvPr>
          <p:cNvGrpSpPr/>
          <p:nvPr userDrawn="1"/>
        </p:nvGrpSpPr>
        <p:grpSpPr>
          <a:xfrm>
            <a:off x="0" y="0"/>
            <a:ext cx="12188856" cy="1381874"/>
            <a:chOff x="0" y="5476126"/>
            <a:chExt cx="9141642" cy="1381874"/>
          </a:xfrm>
        </p:grpSpPr>
        <p:pic>
          <p:nvPicPr>
            <p:cNvPr id="7" name="Picture 6">
              <a:extLst>
                <a:ext uri="{FF2B5EF4-FFF2-40B4-BE49-F238E27FC236}">
                  <a16:creationId xmlns:a16="http://schemas.microsoft.com/office/drawing/2014/main" id="{EEB24155-43F7-3E94-4453-BAA7A78AB9D3}"/>
                </a:ext>
              </a:extLst>
            </p:cNvPr>
            <p:cNvPicPr>
              <a:picLocks noChangeAspect="1"/>
            </p:cNvPicPr>
            <p:nvPr/>
          </p:nvPicPr>
          <p:blipFill>
            <a:blip r:embed="rId2"/>
            <a:srcRect/>
            <a:stretch>
              <a:fillRect/>
            </a:stretch>
          </p:blipFill>
          <p:spPr>
            <a:xfrm>
              <a:off x="0" y="5476127"/>
              <a:ext cx="6181725" cy="1381873"/>
            </a:xfrm>
            <a:custGeom>
              <a:avLst/>
              <a:gdLst>
                <a:gd name="connsiteX0" fmla="*/ 0 w 6181725"/>
                <a:gd name="connsiteY0" fmla="*/ 0 h 1381873"/>
                <a:gd name="connsiteX1" fmla="*/ 6181725 w 6181725"/>
                <a:gd name="connsiteY1" fmla="*/ 0 h 1381873"/>
                <a:gd name="connsiteX2" fmla="*/ 6181725 w 6181725"/>
                <a:gd name="connsiteY2" fmla="*/ 174337 h 1381873"/>
                <a:gd name="connsiteX3" fmla="*/ 1228565 w 6181725"/>
                <a:gd name="connsiteY3" fmla="*/ 174337 h 1381873"/>
                <a:gd name="connsiteX4" fmla="*/ 22650 w 6181725"/>
                <a:gd name="connsiteY4" fmla="*/ 1157186 h 1381873"/>
                <a:gd name="connsiteX5" fmla="*/ 0 w 6181725"/>
                <a:gd name="connsiteY5" fmla="*/ 1381873 h 138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81725" h="1381873">
                  <a:moveTo>
                    <a:pt x="0" y="0"/>
                  </a:moveTo>
                  <a:lnTo>
                    <a:pt x="6181725" y="0"/>
                  </a:lnTo>
                  <a:lnTo>
                    <a:pt x="6181725" y="174337"/>
                  </a:lnTo>
                  <a:lnTo>
                    <a:pt x="1228565" y="174337"/>
                  </a:lnTo>
                  <a:cubicBezTo>
                    <a:pt x="633723" y="174337"/>
                    <a:pt x="137429" y="596276"/>
                    <a:pt x="22650" y="1157186"/>
                  </a:cubicBezTo>
                  <a:lnTo>
                    <a:pt x="0" y="1381873"/>
                  </a:lnTo>
                  <a:close/>
                </a:path>
              </a:pathLst>
            </a:custGeom>
          </p:spPr>
        </p:pic>
        <p:pic>
          <p:nvPicPr>
            <p:cNvPr id="14" name="Picture 13">
              <a:extLst>
                <a:ext uri="{FF2B5EF4-FFF2-40B4-BE49-F238E27FC236}">
                  <a16:creationId xmlns:a16="http://schemas.microsoft.com/office/drawing/2014/main" id="{16D30D14-4B0E-F5C9-1BD8-1ED77018D020}"/>
                </a:ext>
              </a:extLst>
            </p:cNvPr>
            <p:cNvPicPr>
              <a:picLocks noChangeAspect="1"/>
            </p:cNvPicPr>
            <p:nvPr/>
          </p:nvPicPr>
          <p:blipFill rotWithShape="1">
            <a:blip r:embed="rId2"/>
            <a:srcRect l="87782" b="87361"/>
            <a:stretch/>
          </p:blipFill>
          <p:spPr>
            <a:xfrm>
              <a:off x="6092576" y="5476126"/>
              <a:ext cx="3049066" cy="174661"/>
            </a:xfrm>
            <a:custGeom>
              <a:avLst/>
              <a:gdLst>
                <a:gd name="connsiteX0" fmla="*/ 0 w 3049066"/>
                <a:gd name="connsiteY0" fmla="*/ 0 h 174661"/>
                <a:gd name="connsiteX1" fmla="*/ 3049066 w 3049066"/>
                <a:gd name="connsiteY1" fmla="*/ 0 h 174661"/>
                <a:gd name="connsiteX2" fmla="*/ 3049066 w 3049066"/>
                <a:gd name="connsiteY2" fmla="*/ 174661 h 174661"/>
                <a:gd name="connsiteX3" fmla="*/ 0 w 3049066"/>
                <a:gd name="connsiteY3" fmla="*/ 174661 h 174661"/>
              </a:gdLst>
              <a:ahLst/>
              <a:cxnLst>
                <a:cxn ang="0">
                  <a:pos x="connsiteX0" y="connsiteY0"/>
                </a:cxn>
                <a:cxn ang="0">
                  <a:pos x="connsiteX1" y="connsiteY1"/>
                </a:cxn>
                <a:cxn ang="0">
                  <a:pos x="connsiteX2" y="connsiteY2"/>
                </a:cxn>
                <a:cxn ang="0">
                  <a:pos x="connsiteX3" y="connsiteY3"/>
                </a:cxn>
              </a:cxnLst>
              <a:rect l="l" t="t" r="r" b="b"/>
              <a:pathLst>
                <a:path w="3049066" h="174661">
                  <a:moveTo>
                    <a:pt x="0" y="0"/>
                  </a:moveTo>
                  <a:lnTo>
                    <a:pt x="3049066" y="0"/>
                  </a:lnTo>
                  <a:lnTo>
                    <a:pt x="3049066" y="174661"/>
                  </a:lnTo>
                  <a:lnTo>
                    <a:pt x="0" y="174661"/>
                  </a:lnTo>
                  <a:close/>
                </a:path>
              </a:pathLst>
            </a:custGeom>
          </p:spPr>
        </p:pic>
      </p:grpSp>
    </p:spTree>
    <p:extLst>
      <p:ext uri="{BB962C8B-B14F-4D97-AF65-F5344CB8AC3E}">
        <p14:creationId xmlns:p14="http://schemas.microsoft.com/office/powerpoint/2010/main" val="24132842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9961367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6407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2_RedBar-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0" y="228600"/>
            <a:ext cx="12192000" cy="609600"/>
          </a:xfrm>
          <a:prstGeom prst="rect">
            <a:avLst/>
          </a:prstGeom>
        </p:spPr>
        <p:txBody>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609600" y="990600"/>
            <a:ext cx="10972800" cy="5562600"/>
          </a:xfrm>
          <a:prstGeom prst="rect">
            <a:avLst/>
          </a:prstGeom>
        </p:spPr>
        <p:txBody>
          <a:bodyPr/>
          <a:lstStyle>
            <a:lvl1pPr>
              <a:spcAft>
                <a:spcPts val="800"/>
              </a:spcAft>
              <a:defRPr sz="2400"/>
            </a:lvl1pPr>
            <a:lvl2pPr marL="800100" indent="-342900">
              <a:spcAft>
                <a:spcPts val="800"/>
              </a:spcAft>
              <a:buFont typeface="Arial" panose="020B0604020202020204" pitchFamily="34" charset="0"/>
              <a:buChar char="•"/>
              <a:defRPr sz="2400"/>
            </a:lvl2pPr>
            <a:lvl3pPr>
              <a:spcAft>
                <a:spcPts val="800"/>
              </a:spcAft>
              <a:defRPr sz="2400"/>
            </a:lvl3pPr>
            <a:lvl4pPr marL="1714500" indent="-342900">
              <a:spcAft>
                <a:spcPts val="800"/>
              </a:spcAft>
              <a:buFont typeface="Arial" panose="020B0604020202020204" pitchFamily="34" charset="0"/>
              <a:buChar char="•"/>
              <a:defRPr sz="2400"/>
            </a:lvl4pPr>
            <a:lvl5pPr>
              <a:spcAft>
                <a:spcPts val="800"/>
              </a:spcAft>
              <a:defRPr sz="24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3"/>
          <p:cNvSpPr>
            <a:spLocks noGrp="1"/>
          </p:cNvSpPr>
          <p:nvPr>
            <p:ph type="body" sz="quarter" idx="16" hasCustomPrompt="1"/>
          </p:nvPr>
        </p:nvSpPr>
        <p:spPr>
          <a:xfrm>
            <a:off x="5181600" y="6553200"/>
            <a:ext cx="1828800" cy="99950"/>
          </a:xfrm>
          <a:prstGeom prst="rect">
            <a:avLst/>
          </a:prstGeom>
        </p:spPr>
        <p:txBody>
          <a:bodyPr lIns="0" tIns="0" rIns="0" bIns="0"/>
          <a:lstStyle>
            <a:lvl1pPr marL="0" indent="0" algn="ctr">
              <a:buNone/>
              <a:defRPr sz="800"/>
            </a:lvl1pPr>
          </a:lstStyle>
          <a:p>
            <a:pPr lvl="0"/>
            <a:r>
              <a:rPr lang="en-US" dirty="0"/>
              <a:t>Jump to long image description</a:t>
            </a:r>
          </a:p>
        </p:txBody>
      </p:sp>
      <p:sp>
        <p:nvSpPr>
          <p:cNvPr id="10" name="Text Placeholder 2" descr="©McGraw-Hill Education. All rights reserved. Authorized only for instructor use in the classroom.  No reproduction or further distribution permitted without the prior written consent of McGraw-Hill Education.&#10;" hidden="1"/>
          <p:cNvSpPr txBox="1">
            <a:spLocks/>
          </p:cNvSpPr>
          <p:nvPr userDrawn="1"/>
        </p:nvSpPr>
        <p:spPr>
          <a:xfrm>
            <a:off x="0" y="6705600"/>
            <a:ext cx="12192000" cy="17175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kumimoji="0" lang="en-US" sz="600" b="0" i="0" u="none" strike="noStrike" kern="1200" cap="none" spc="0" normalizeH="0" baseline="0" noProof="0" dirty="0">
                <a:ln>
                  <a:noFill/>
                </a:ln>
                <a:solidFill>
                  <a:schemeClr val="bg1"/>
                </a:solidFill>
                <a:effectLst/>
                <a:uLnTx/>
                <a:uFillTx/>
                <a:latin typeface="Calibri"/>
                <a:ea typeface="+mn-ea"/>
                <a:cs typeface="+mn-cs"/>
              </a:rPr>
              <a:t>©McGraw-Hill Education. All rights reserved. Authorized </a:t>
            </a:r>
            <a:r>
              <a:rPr lang="en-US" sz="600" kern="1200" dirty="0">
                <a:solidFill>
                  <a:schemeClr val="bg1"/>
                </a:solidFill>
                <a:effectLst/>
                <a:latin typeface="+mn-lt"/>
                <a:ea typeface="+mn-ea"/>
                <a:cs typeface="+mn-cs"/>
              </a:rPr>
              <a:t>only </a:t>
            </a:r>
            <a:r>
              <a:rPr kumimoji="0" lang="en-US" sz="600" b="0" i="0" u="none" strike="noStrike" kern="1200" cap="none" spc="0" normalizeH="0" baseline="0" noProof="0" dirty="0">
                <a:ln>
                  <a:noFill/>
                </a:ln>
                <a:solidFill>
                  <a:schemeClr val="bg1"/>
                </a:solidFill>
                <a:effectLst/>
                <a:uLnTx/>
                <a:uFillTx/>
                <a:latin typeface="Calibri"/>
                <a:ea typeface="+mn-ea"/>
                <a:cs typeface="+mn-cs"/>
              </a:rPr>
              <a:t>for instructor use in the classroom.  No reproduction or further distribution permitted without the prior written consent of McGraw-Hill Education.</a:t>
            </a:r>
          </a:p>
        </p:txBody>
      </p:sp>
      <p:sp>
        <p:nvSpPr>
          <p:cNvPr id="11" name="Slide Number Placeholder 5"/>
          <p:cNvSpPr>
            <a:spLocks noGrp="1"/>
          </p:cNvSpPr>
          <p:nvPr userDrawn="1"/>
        </p:nvSpPr>
        <p:spPr>
          <a:xfrm>
            <a:off x="9347200" y="6590592"/>
            <a:ext cx="2844800" cy="365125"/>
          </a:xfrm>
          <a:prstGeom prst="rect">
            <a:avLst/>
          </a:prstGeom>
        </p:spPr>
        <p:txBody>
          <a:bodyPr vert="horz" lIns="91440" tIns="45720" rIns="91440" bIns="45720" rtlCol="0" anchor="ctr"/>
          <a:lstStyle>
            <a:defPPr>
              <a:defRPr lang="en-US"/>
            </a:defPPr>
            <a:lvl1pPr algn="l" rtl="0" fontAlgn="base">
              <a:spcBef>
                <a:spcPct val="0"/>
              </a:spcBef>
              <a:spcAft>
                <a:spcPct val="0"/>
              </a:spcAft>
              <a:defRPr kern="1200">
                <a:solidFill>
                  <a:schemeClr val="tx1"/>
                </a:solidFill>
                <a:latin typeface="Arial" charset="0"/>
                <a:ea typeface="+mn-ea"/>
                <a:cs typeface="Times New Roman" pitchFamily="18" charset="0"/>
              </a:defRPr>
            </a:lvl1pPr>
            <a:lvl2pPr marL="457200" algn="l" rtl="0" fontAlgn="base">
              <a:spcBef>
                <a:spcPct val="0"/>
              </a:spcBef>
              <a:spcAft>
                <a:spcPct val="0"/>
              </a:spcAft>
              <a:defRPr kern="1200">
                <a:solidFill>
                  <a:schemeClr val="tx1"/>
                </a:solidFill>
                <a:latin typeface="Arial" charset="0"/>
                <a:ea typeface="+mn-ea"/>
                <a:cs typeface="Times New Roman" pitchFamily="18" charset="0"/>
              </a:defRPr>
            </a:lvl2pPr>
            <a:lvl3pPr marL="914400" algn="l" rtl="0" fontAlgn="base">
              <a:spcBef>
                <a:spcPct val="0"/>
              </a:spcBef>
              <a:spcAft>
                <a:spcPct val="0"/>
              </a:spcAft>
              <a:defRPr kern="1200">
                <a:solidFill>
                  <a:schemeClr val="tx1"/>
                </a:solidFill>
                <a:latin typeface="Arial" charset="0"/>
                <a:ea typeface="+mn-ea"/>
                <a:cs typeface="Times New Roman" pitchFamily="18" charset="0"/>
              </a:defRPr>
            </a:lvl3pPr>
            <a:lvl4pPr marL="1371600" algn="l" rtl="0" fontAlgn="base">
              <a:spcBef>
                <a:spcPct val="0"/>
              </a:spcBef>
              <a:spcAft>
                <a:spcPct val="0"/>
              </a:spcAft>
              <a:defRPr kern="1200">
                <a:solidFill>
                  <a:schemeClr val="tx1"/>
                </a:solidFill>
                <a:latin typeface="Arial" charset="0"/>
                <a:ea typeface="+mn-ea"/>
                <a:cs typeface="Times New Roman" pitchFamily="18" charset="0"/>
              </a:defRPr>
            </a:lvl4pPr>
            <a:lvl5pPr marL="1828800" algn="l" rtl="0" fontAlgn="base">
              <a:spcBef>
                <a:spcPct val="0"/>
              </a:spcBef>
              <a:spcAft>
                <a:spcPct val="0"/>
              </a:spcAft>
              <a:defRPr kern="1200">
                <a:solidFill>
                  <a:schemeClr val="tx1"/>
                </a:solidFill>
                <a:latin typeface="Arial" charset="0"/>
                <a:ea typeface="+mn-ea"/>
                <a:cs typeface="Times New Roman" pitchFamily="18" charset="0"/>
              </a:defRPr>
            </a:lvl5pPr>
            <a:lvl6pPr marL="2286000" algn="l" defTabSz="914400" rtl="0" eaLnBrk="1" latinLnBrk="0" hangingPunct="1">
              <a:defRPr kern="1200">
                <a:solidFill>
                  <a:schemeClr val="tx1"/>
                </a:solidFill>
                <a:latin typeface="Arial" charset="0"/>
                <a:ea typeface="+mn-ea"/>
                <a:cs typeface="Times New Roman" pitchFamily="18" charset="0"/>
              </a:defRPr>
            </a:lvl6pPr>
            <a:lvl7pPr marL="2743200" algn="l" defTabSz="914400" rtl="0" eaLnBrk="1" latinLnBrk="0" hangingPunct="1">
              <a:defRPr kern="1200">
                <a:solidFill>
                  <a:schemeClr val="tx1"/>
                </a:solidFill>
                <a:latin typeface="Arial" charset="0"/>
                <a:ea typeface="+mn-ea"/>
                <a:cs typeface="Times New Roman" pitchFamily="18" charset="0"/>
              </a:defRPr>
            </a:lvl7pPr>
            <a:lvl8pPr marL="3200400" algn="l" defTabSz="914400" rtl="0" eaLnBrk="1" latinLnBrk="0" hangingPunct="1">
              <a:defRPr kern="1200">
                <a:solidFill>
                  <a:schemeClr val="tx1"/>
                </a:solidFill>
                <a:latin typeface="Arial" charset="0"/>
                <a:ea typeface="+mn-ea"/>
                <a:cs typeface="Times New Roman" pitchFamily="18" charset="0"/>
              </a:defRPr>
            </a:lvl8pPr>
            <a:lvl9pPr marL="3657600" algn="l" defTabSz="914400" rtl="0" eaLnBrk="1" latinLnBrk="0" hangingPunct="1">
              <a:defRPr kern="1200">
                <a:solidFill>
                  <a:schemeClr val="tx1"/>
                </a:solidFill>
                <a:latin typeface="Arial" charset="0"/>
                <a:ea typeface="+mn-ea"/>
                <a:cs typeface="Times New Roman" pitchFamily="18" charset="0"/>
              </a:defRPr>
            </a:lvl9pPr>
          </a:lstStyle>
          <a:p>
            <a:pPr algn="r">
              <a:buNone/>
              <a:defRPr/>
            </a:pPr>
            <a:fld id="{413AF1B7-A50A-4A4D-8359-BDEBCC559251}" type="slidenum">
              <a:rPr lang="en-US" sz="900" kern="1200" smtClean="0">
                <a:solidFill>
                  <a:schemeClr val="bg1"/>
                </a:solidFill>
                <a:latin typeface="+mn-lt"/>
                <a:ea typeface="+mn-ea"/>
                <a:cs typeface="+mn-cs"/>
              </a:rPr>
              <a:pPr algn="r">
                <a:buNone/>
                <a:defRPr/>
              </a:pPr>
              <a:t>‹#›</a:t>
            </a:fld>
            <a:endParaRPr lang="en-US" sz="900" kern="1200" dirty="0">
              <a:solidFill>
                <a:schemeClr val="bg1"/>
              </a:solidFill>
              <a:latin typeface="+mn-lt"/>
              <a:ea typeface="+mn-ea"/>
              <a:cs typeface="+mn-cs"/>
            </a:endParaRPr>
          </a:p>
        </p:txBody>
      </p:sp>
      <p:grpSp>
        <p:nvGrpSpPr>
          <p:cNvPr id="8" name="Group 7"/>
          <p:cNvGrpSpPr/>
          <p:nvPr userDrawn="1"/>
        </p:nvGrpSpPr>
        <p:grpSpPr>
          <a:xfrm>
            <a:off x="0" y="0"/>
            <a:ext cx="12188856" cy="1381874"/>
            <a:chOff x="0" y="5476126"/>
            <a:chExt cx="9141642" cy="1381874"/>
          </a:xfrm>
        </p:grpSpPr>
        <p:pic>
          <p:nvPicPr>
            <p:cNvPr id="12" name="Picture 11"/>
            <p:cNvPicPr>
              <a:picLocks noChangeAspect="1"/>
            </p:cNvPicPr>
            <p:nvPr/>
          </p:nvPicPr>
          <p:blipFill>
            <a:blip r:embed="rId2"/>
            <a:srcRect/>
            <a:stretch>
              <a:fillRect/>
            </a:stretch>
          </p:blipFill>
          <p:spPr>
            <a:xfrm>
              <a:off x="0" y="5476127"/>
              <a:ext cx="6181725" cy="1381873"/>
            </a:xfrm>
            <a:custGeom>
              <a:avLst/>
              <a:gdLst>
                <a:gd name="connsiteX0" fmla="*/ 0 w 6181725"/>
                <a:gd name="connsiteY0" fmla="*/ 0 h 1381873"/>
                <a:gd name="connsiteX1" fmla="*/ 6181725 w 6181725"/>
                <a:gd name="connsiteY1" fmla="*/ 0 h 1381873"/>
                <a:gd name="connsiteX2" fmla="*/ 6181725 w 6181725"/>
                <a:gd name="connsiteY2" fmla="*/ 174337 h 1381873"/>
                <a:gd name="connsiteX3" fmla="*/ 1228565 w 6181725"/>
                <a:gd name="connsiteY3" fmla="*/ 174337 h 1381873"/>
                <a:gd name="connsiteX4" fmla="*/ 22650 w 6181725"/>
                <a:gd name="connsiteY4" fmla="*/ 1157186 h 1381873"/>
                <a:gd name="connsiteX5" fmla="*/ 0 w 6181725"/>
                <a:gd name="connsiteY5" fmla="*/ 1381873 h 138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81725" h="1381873">
                  <a:moveTo>
                    <a:pt x="0" y="0"/>
                  </a:moveTo>
                  <a:lnTo>
                    <a:pt x="6181725" y="0"/>
                  </a:lnTo>
                  <a:lnTo>
                    <a:pt x="6181725" y="174337"/>
                  </a:lnTo>
                  <a:lnTo>
                    <a:pt x="1228565" y="174337"/>
                  </a:lnTo>
                  <a:cubicBezTo>
                    <a:pt x="633723" y="174337"/>
                    <a:pt x="137429" y="596276"/>
                    <a:pt x="22650" y="1157186"/>
                  </a:cubicBezTo>
                  <a:lnTo>
                    <a:pt x="0" y="1381873"/>
                  </a:lnTo>
                  <a:close/>
                </a:path>
              </a:pathLst>
            </a:custGeom>
          </p:spPr>
        </p:pic>
        <p:pic>
          <p:nvPicPr>
            <p:cNvPr id="13" name="Picture 12"/>
            <p:cNvPicPr>
              <a:picLocks noChangeAspect="1"/>
            </p:cNvPicPr>
            <p:nvPr/>
          </p:nvPicPr>
          <p:blipFill rotWithShape="1">
            <a:blip r:embed="rId2"/>
            <a:srcRect l="87782" b="87361"/>
            <a:stretch/>
          </p:blipFill>
          <p:spPr>
            <a:xfrm>
              <a:off x="6092576" y="5476126"/>
              <a:ext cx="3049066" cy="174661"/>
            </a:xfrm>
            <a:custGeom>
              <a:avLst/>
              <a:gdLst>
                <a:gd name="connsiteX0" fmla="*/ 0 w 3049066"/>
                <a:gd name="connsiteY0" fmla="*/ 0 h 174661"/>
                <a:gd name="connsiteX1" fmla="*/ 3049066 w 3049066"/>
                <a:gd name="connsiteY1" fmla="*/ 0 h 174661"/>
                <a:gd name="connsiteX2" fmla="*/ 3049066 w 3049066"/>
                <a:gd name="connsiteY2" fmla="*/ 174661 h 174661"/>
                <a:gd name="connsiteX3" fmla="*/ 0 w 3049066"/>
                <a:gd name="connsiteY3" fmla="*/ 174661 h 174661"/>
              </a:gdLst>
              <a:ahLst/>
              <a:cxnLst>
                <a:cxn ang="0">
                  <a:pos x="connsiteX0" y="connsiteY0"/>
                </a:cxn>
                <a:cxn ang="0">
                  <a:pos x="connsiteX1" y="connsiteY1"/>
                </a:cxn>
                <a:cxn ang="0">
                  <a:pos x="connsiteX2" y="connsiteY2"/>
                </a:cxn>
                <a:cxn ang="0">
                  <a:pos x="connsiteX3" y="connsiteY3"/>
                </a:cxn>
              </a:cxnLst>
              <a:rect l="l" t="t" r="r" b="b"/>
              <a:pathLst>
                <a:path w="3049066" h="174661">
                  <a:moveTo>
                    <a:pt x="0" y="0"/>
                  </a:moveTo>
                  <a:lnTo>
                    <a:pt x="3049066" y="0"/>
                  </a:lnTo>
                  <a:lnTo>
                    <a:pt x="3049066" y="174661"/>
                  </a:lnTo>
                  <a:lnTo>
                    <a:pt x="0" y="174661"/>
                  </a:lnTo>
                  <a:close/>
                </a:path>
              </a:pathLst>
            </a:custGeom>
          </p:spPr>
        </p:pic>
      </p:grpSp>
    </p:spTree>
    <p:extLst>
      <p:ext uri="{BB962C8B-B14F-4D97-AF65-F5344CB8AC3E}">
        <p14:creationId xmlns:p14="http://schemas.microsoft.com/office/powerpoint/2010/main" val="1824287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3_RedBar-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0" y="228600"/>
            <a:ext cx="12192000" cy="609600"/>
          </a:xfrm>
          <a:prstGeom prst="rect">
            <a:avLst/>
          </a:prstGeom>
        </p:spPr>
        <p:txBody>
          <a:bodyPr/>
          <a:lstStyle>
            <a:lvl1pPr>
              <a:defRPr sz="3600">
                <a:solidFill>
                  <a:schemeClr val="bg2"/>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5E037440-5F52-5344-9D4A-C7F89A41CAC7}"/>
              </a:ext>
            </a:extLst>
          </p:cNvPr>
          <p:cNvSpPr>
            <a:spLocks noGrp="1"/>
          </p:cNvSpPr>
          <p:nvPr>
            <p:ph sz="quarter" idx="10"/>
          </p:nvPr>
        </p:nvSpPr>
        <p:spPr>
          <a:xfrm>
            <a:off x="1320800" y="1143000"/>
            <a:ext cx="9652000" cy="3048000"/>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Text Placeholder 8">
            <a:extLst>
              <a:ext uri="{FF2B5EF4-FFF2-40B4-BE49-F238E27FC236}">
                <a16:creationId xmlns:a16="http://schemas.microsoft.com/office/drawing/2014/main" id="{80875E4C-EA56-5141-ACBA-66EB0448B00D}"/>
              </a:ext>
            </a:extLst>
          </p:cNvPr>
          <p:cNvSpPr>
            <a:spLocks noGrp="1"/>
          </p:cNvSpPr>
          <p:nvPr>
            <p:ph type="body" sz="quarter" idx="11" hasCustomPrompt="1"/>
          </p:nvPr>
        </p:nvSpPr>
        <p:spPr>
          <a:xfrm>
            <a:off x="203200" y="6463085"/>
            <a:ext cx="2743200" cy="228600"/>
          </a:xfrm>
          <a:prstGeom prst="rect">
            <a:avLst/>
          </a:prstGeom>
        </p:spPr>
        <p:txBody>
          <a:bodyPr anchor="b"/>
          <a:lstStyle>
            <a:lvl1pPr marL="0" indent="0" algn="ctr">
              <a:buNone/>
              <a:defRPr sz="800"/>
            </a:lvl1pPr>
          </a:lstStyle>
          <a:p>
            <a:pPr lvl="0"/>
            <a:r>
              <a:rPr lang="en-US" dirty="0"/>
              <a:t>Jump to long image description</a:t>
            </a:r>
          </a:p>
        </p:txBody>
      </p:sp>
      <p:sp>
        <p:nvSpPr>
          <p:cNvPr id="15" name="Text Placeholder 14">
            <a:extLst>
              <a:ext uri="{FF2B5EF4-FFF2-40B4-BE49-F238E27FC236}">
                <a16:creationId xmlns:a16="http://schemas.microsoft.com/office/drawing/2014/main" id="{F5E648C2-CB87-5647-A4DD-3A2C18E35FB0}"/>
              </a:ext>
            </a:extLst>
          </p:cNvPr>
          <p:cNvSpPr>
            <a:spLocks noGrp="1"/>
          </p:cNvSpPr>
          <p:nvPr>
            <p:ph type="body" sz="quarter" idx="12" hasCustomPrompt="1"/>
          </p:nvPr>
        </p:nvSpPr>
        <p:spPr>
          <a:xfrm>
            <a:off x="3251200" y="6463085"/>
            <a:ext cx="2743200" cy="228600"/>
          </a:xfrm>
          <a:prstGeom prst="rect">
            <a:avLst/>
          </a:prstGeom>
        </p:spPr>
        <p:txBody>
          <a:bodyPr anchor="b"/>
          <a:lstStyle>
            <a:lvl1pPr marL="0" marR="0" indent="0" algn="ctr" defTabSz="457200" rtl="0" eaLnBrk="1" fontAlgn="auto" latinLnBrk="0" hangingPunct="1">
              <a:lnSpc>
                <a:spcPct val="100000"/>
              </a:lnSpc>
              <a:spcBef>
                <a:spcPct val="20000"/>
              </a:spcBef>
              <a:spcAft>
                <a:spcPts val="0"/>
              </a:spcAft>
              <a:buClrTx/>
              <a:buSzTx/>
              <a:buFont typeface="Arial"/>
              <a:buNone/>
              <a:tabLst/>
              <a:defRPr sz="800"/>
            </a:lvl1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lang="en-US" dirty="0"/>
              <a:t>Jump to long image description</a:t>
            </a:r>
          </a:p>
        </p:txBody>
      </p:sp>
      <p:sp>
        <p:nvSpPr>
          <p:cNvPr id="17" name="Text Placeholder 16">
            <a:extLst>
              <a:ext uri="{FF2B5EF4-FFF2-40B4-BE49-F238E27FC236}">
                <a16:creationId xmlns:a16="http://schemas.microsoft.com/office/drawing/2014/main" id="{555455E4-EC09-A14E-BC72-8DFBFB6A4ED3}"/>
              </a:ext>
            </a:extLst>
          </p:cNvPr>
          <p:cNvSpPr>
            <a:spLocks noGrp="1"/>
          </p:cNvSpPr>
          <p:nvPr>
            <p:ph type="body" sz="quarter" idx="13" hasCustomPrompt="1"/>
          </p:nvPr>
        </p:nvSpPr>
        <p:spPr>
          <a:xfrm>
            <a:off x="6246081" y="6459772"/>
            <a:ext cx="2743200" cy="228600"/>
          </a:xfrm>
          <a:prstGeom prst="rect">
            <a:avLst/>
          </a:prstGeom>
        </p:spPr>
        <p:txBody>
          <a:bodyPr anchor="b"/>
          <a:lstStyle>
            <a:lvl1pPr marL="0" indent="0" algn="ctr">
              <a:buNone/>
              <a:defRPr sz="800"/>
            </a:lvl1pPr>
          </a:lstStyle>
          <a:p>
            <a:pPr lvl="0"/>
            <a:r>
              <a:rPr lang="en-GB" dirty="0"/>
              <a:t>Jump to long image description</a:t>
            </a:r>
          </a:p>
        </p:txBody>
      </p:sp>
      <p:sp>
        <p:nvSpPr>
          <p:cNvPr id="19" name="Text Placeholder 18">
            <a:extLst>
              <a:ext uri="{FF2B5EF4-FFF2-40B4-BE49-F238E27FC236}">
                <a16:creationId xmlns:a16="http://schemas.microsoft.com/office/drawing/2014/main" id="{A78FE09A-5BE4-954D-ADFC-7096C6D057AD}"/>
              </a:ext>
            </a:extLst>
          </p:cNvPr>
          <p:cNvSpPr>
            <a:spLocks noGrp="1"/>
          </p:cNvSpPr>
          <p:nvPr>
            <p:ph type="body" sz="quarter" idx="14" hasCustomPrompt="1"/>
          </p:nvPr>
        </p:nvSpPr>
        <p:spPr>
          <a:xfrm>
            <a:off x="9245600" y="6455134"/>
            <a:ext cx="2743200" cy="228600"/>
          </a:xfrm>
          <a:prstGeom prst="rect">
            <a:avLst/>
          </a:prstGeom>
        </p:spPr>
        <p:txBody>
          <a:bodyPr anchor="b"/>
          <a:lstStyle>
            <a:lvl1pPr marL="0" indent="0" algn="ctr">
              <a:buNone/>
              <a:defRPr sz="800"/>
            </a:lvl1pPr>
          </a:lstStyle>
          <a:p>
            <a:pPr lvl="0"/>
            <a:r>
              <a:rPr lang="en-US" dirty="0"/>
              <a:t>Jump to long image description</a:t>
            </a:r>
          </a:p>
        </p:txBody>
      </p:sp>
      <p:sp>
        <p:nvSpPr>
          <p:cNvPr id="10" name="Text Placeholder 2" descr="©McGraw-Hill Education. All rights reserved. Authorized only for instructor use in the classroom.  No reproduction or further distribution permitted without the prior written consent of McGraw-Hill Education.&#10;" hidden="1"/>
          <p:cNvSpPr txBox="1">
            <a:spLocks/>
          </p:cNvSpPr>
          <p:nvPr userDrawn="1"/>
        </p:nvSpPr>
        <p:spPr>
          <a:xfrm>
            <a:off x="0" y="6705600"/>
            <a:ext cx="12192000" cy="17175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kumimoji="0" lang="en-US" sz="600" b="0" i="0" u="none" strike="noStrike" kern="1200" cap="none" spc="0" normalizeH="0" baseline="0" noProof="0" dirty="0">
                <a:ln>
                  <a:noFill/>
                </a:ln>
                <a:solidFill>
                  <a:schemeClr val="bg1"/>
                </a:solidFill>
                <a:effectLst/>
                <a:uLnTx/>
                <a:uFillTx/>
                <a:latin typeface="Calibri"/>
                <a:ea typeface="+mn-ea"/>
                <a:cs typeface="+mn-cs"/>
              </a:rPr>
              <a:t>©McGraw-Hill Education. All rights reserved. Authorized </a:t>
            </a:r>
            <a:r>
              <a:rPr lang="en-US" sz="600" kern="1200" dirty="0">
                <a:solidFill>
                  <a:schemeClr val="bg1"/>
                </a:solidFill>
                <a:effectLst/>
                <a:latin typeface="+mn-lt"/>
                <a:ea typeface="+mn-ea"/>
                <a:cs typeface="+mn-cs"/>
              </a:rPr>
              <a:t>only </a:t>
            </a:r>
            <a:r>
              <a:rPr kumimoji="0" lang="en-US" sz="600" b="0" i="0" u="none" strike="noStrike" kern="1200" cap="none" spc="0" normalizeH="0" baseline="0" noProof="0" dirty="0">
                <a:ln>
                  <a:noFill/>
                </a:ln>
                <a:solidFill>
                  <a:schemeClr val="bg1"/>
                </a:solidFill>
                <a:effectLst/>
                <a:uLnTx/>
                <a:uFillTx/>
                <a:latin typeface="Calibri"/>
                <a:ea typeface="+mn-ea"/>
                <a:cs typeface="+mn-cs"/>
              </a:rPr>
              <a:t>for instructor use in the classroom.  No reproduction or further distribution permitted without the prior written consent of McGraw-Hill Education.</a:t>
            </a:r>
          </a:p>
        </p:txBody>
      </p:sp>
      <p:sp>
        <p:nvSpPr>
          <p:cNvPr id="11" name="Slide Number Placeholder 5"/>
          <p:cNvSpPr>
            <a:spLocks noGrp="1"/>
          </p:cNvSpPr>
          <p:nvPr userDrawn="1"/>
        </p:nvSpPr>
        <p:spPr>
          <a:xfrm>
            <a:off x="9347200" y="6590592"/>
            <a:ext cx="2844800" cy="365125"/>
          </a:xfrm>
          <a:prstGeom prst="rect">
            <a:avLst/>
          </a:prstGeom>
        </p:spPr>
        <p:txBody>
          <a:bodyPr vert="horz" lIns="91440" tIns="45720" rIns="91440" bIns="45720" rtlCol="0" anchor="ctr"/>
          <a:lstStyle>
            <a:defPPr>
              <a:defRPr lang="en-US"/>
            </a:defPPr>
            <a:lvl1pPr algn="l" rtl="0" fontAlgn="base">
              <a:spcBef>
                <a:spcPct val="0"/>
              </a:spcBef>
              <a:spcAft>
                <a:spcPct val="0"/>
              </a:spcAft>
              <a:defRPr kern="1200">
                <a:solidFill>
                  <a:schemeClr val="tx1"/>
                </a:solidFill>
                <a:latin typeface="Arial" charset="0"/>
                <a:ea typeface="+mn-ea"/>
                <a:cs typeface="Times New Roman" pitchFamily="18" charset="0"/>
              </a:defRPr>
            </a:lvl1pPr>
            <a:lvl2pPr marL="457200" algn="l" rtl="0" fontAlgn="base">
              <a:spcBef>
                <a:spcPct val="0"/>
              </a:spcBef>
              <a:spcAft>
                <a:spcPct val="0"/>
              </a:spcAft>
              <a:defRPr kern="1200">
                <a:solidFill>
                  <a:schemeClr val="tx1"/>
                </a:solidFill>
                <a:latin typeface="Arial" charset="0"/>
                <a:ea typeface="+mn-ea"/>
                <a:cs typeface="Times New Roman" pitchFamily="18" charset="0"/>
              </a:defRPr>
            </a:lvl2pPr>
            <a:lvl3pPr marL="914400" algn="l" rtl="0" fontAlgn="base">
              <a:spcBef>
                <a:spcPct val="0"/>
              </a:spcBef>
              <a:spcAft>
                <a:spcPct val="0"/>
              </a:spcAft>
              <a:defRPr kern="1200">
                <a:solidFill>
                  <a:schemeClr val="tx1"/>
                </a:solidFill>
                <a:latin typeface="Arial" charset="0"/>
                <a:ea typeface="+mn-ea"/>
                <a:cs typeface="Times New Roman" pitchFamily="18" charset="0"/>
              </a:defRPr>
            </a:lvl3pPr>
            <a:lvl4pPr marL="1371600" algn="l" rtl="0" fontAlgn="base">
              <a:spcBef>
                <a:spcPct val="0"/>
              </a:spcBef>
              <a:spcAft>
                <a:spcPct val="0"/>
              </a:spcAft>
              <a:defRPr kern="1200">
                <a:solidFill>
                  <a:schemeClr val="tx1"/>
                </a:solidFill>
                <a:latin typeface="Arial" charset="0"/>
                <a:ea typeface="+mn-ea"/>
                <a:cs typeface="Times New Roman" pitchFamily="18" charset="0"/>
              </a:defRPr>
            </a:lvl4pPr>
            <a:lvl5pPr marL="1828800" algn="l" rtl="0" fontAlgn="base">
              <a:spcBef>
                <a:spcPct val="0"/>
              </a:spcBef>
              <a:spcAft>
                <a:spcPct val="0"/>
              </a:spcAft>
              <a:defRPr kern="1200">
                <a:solidFill>
                  <a:schemeClr val="tx1"/>
                </a:solidFill>
                <a:latin typeface="Arial" charset="0"/>
                <a:ea typeface="+mn-ea"/>
                <a:cs typeface="Times New Roman" pitchFamily="18" charset="0"/>
              </a:defRPr>
            </a:lvl5pPr>
            <a:lvl6pPr marL="2286000" algn="l" defTabSz="914400" rtl="0" eaLnBrk="1" latinLnBrk="0" hangingPunct="1">
              <a:defRPr kern="1200">
                <a:solidFill>
                  <a:schemeClr val="tx1"/>
                </a:solidFill>
                <a:latin typeface="Arial" charset="0"/>
                <a:ea typeface="+mn-ea"/>
                <a:cs typeface="Times New Roman" pitchFamily="18" charset="0"/>
              </a:defRPr>
            </a:lvl6pPr>
            <a:lvl7pPr marL="2743200" algn="l" defTabSz="914400" rtl="0" eaLnBrk="1" latinLnBrk="0" hangingPunct="1">
              <a:defRPr kern="1200">
                <a:solidFill>
                  <a:schemeClr val="tx1"/>
                </a:solidFill>
                <a:latin typeface="Arial" charset="0"/>
                <a:ea typeface="+mn-ea"/>
                <a:cs typeface="Times New Roman" pitchFamily="18" charset="0"/>
              </a:defRPr>
            </a:lvl7pPr>
            <a:lvl8pPr marL="3200400" algn="l" defTabSz="914400" rtl="0" eaLnBrk="1" latinLnBrk="0" hangingPunct="1">
              <a:defRPr kern="1200">
                <a:solidFill>
                  <a:schemeClr val="tx1"/>
                </a:solidFill>
                <a:latin typeface="Arial" charset="0"/>
                <a:ea typeface="+mn-ea"/>
                <a:cs typeface="Times New Roman" pitchFamily="18" charset="0"/>
              </a:defRPr>
            </a:lvl8pPr>
            <a:lvl9pPr marL="3657600" algn="l" defTabSz="914400" rtl="0" eaLnBrk="1" latinLnBrk="0" hangingPunct="1">
              <a:defRPr kern="1200">
                <a:solidFill>
                  <a:schemeClr val="tx1"/>
                </a:solidFill>
                <a:latin typeface="Arial" charset="0"/>
                <a:ea typeface="+mn-ea"/>
                <a:cs typeface="Times New Roman" pitchFamily="18" charset="0"/>
              </a:defRPr>
            </a:lvl9pPr>
          </a:lstStyle>
          <a:p>
            <a:pPr algn="r">
              <a:buNone/>
              <a:defRPr/>
            </a:pPr>
            <a:fld id="{413AF1B7-A50A-4A4D-8359-BDEBCC559251}" type="slidenum">
              <a:rPr lang="en-US" sz="900" kern="1200" smtClean="0">
                <a:solidFill>
                  <a:schemeClr val="bg1"/>
                </a:solidFill>
                <a:latin typeface="+mn-lt"/>
                <a:ea typeface="+mn-ea"/>
                <a:cs typeface="+mn-cs"/>
              </a:rPr>
              <a:pPr algn="r">
                <a:buNone/>
                <a:defRPr/>
              </a:pPr>
              <a:t>‹#›</a:t>
            </a:fld>
            <a:endParaRPr lang="en-US" sz="900" kern="1200" dirty="0">
              <a:solidFill>
                <a:schemeClr val="bg1"/>
              </a:solidFill>
              <a:latin typeface="+mn-lt"/>
              <a:ea typeface="+mn-ea"/>
              <a:cs typeface="+mn-cs"/>
            </a:endParaRPr>
          </a:p>
        </p:txBody>
      </p:sp>
      <p:grpSp>
        <p:nvGrpSpPr>
          <p:cNvPr id="8" name="Group 7"/>
          <p:cNvGrpSpPr/>
          <p:nvPr userDrawn="1"/>
        </p:nvGrpSpPr>
        <p:grpSpPr>
          <a:xfrm>
            <a:off x="0" y="0"/>
            <a:ext cx="12188856" cy="1381874"/>
            <a:chOff x="0" y="5476126"/>
            <a:chExt cx="9141642" cy="1381874"/>
          </a:xfrm>
        </p:grpSpPr>
        <p:pic>
          <p:nvPicPr>
            <p:cNvPr id="12" name="Picture 11"/>
            <p:cNvPicPr>
              <a:picLocks noChangeAspect="1"/>
            </p:cNvPicPr>
            <p:nvPr/>
          </p:nvPicPr>
          <p:blipFill>
            <a:blip r:embed="rId2"/>
            <a:srcRect/>
            <a:stretch>
              <a:fillRect/>
            </a:stretch>
          </p:blipFill>
          <p:spPr>
            <a:xfrm>
              <a:off x="0" y="5476127"/>
              <a:ext cx="6181725" cy="1381873"/>
            </a:xfrm>
            <a:custGeom>
              <a:avLst/>
              <a:gdLst>
                <a:gd name="connsiteX0" fmla="*/ 0 w 6181725"/>
                <a:gd name="connsiteY0" fmla="*/ 0 h 1381873"/>
                <a:gd name="connsiteX1" fmla="*/ 6181725 w 6181725"/>
                <a:gd name="connsiteY1" fmla="*/ 0 h 1381873"/>
                <a:gd name="connsiteX2" fmla="*/ 6181725 w 6181725"/>
                <a:gd name="connsiteY2" fmla="*/ 174337 h 1381873"/>
                <a:gd name="connsiteX3" fmla="*/ 1228565 w 6181725"/>
                <a:gd name="connsiteY3" fmla="*/ 174337 h 1381873"/>
                <a:gd name="connsiteX4" fmla="*/ 22650 w 6181725"/>
                <a:gd name="connsiteY4" fmla="*/ 1157186 h 1381873"/>
                <a:gd name="connsiteX5" fmla="*/ 0 w 6181725"/>
                <a:gd name="connsiteY5" fmla="*/ 1381873 h 138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81725" h="1381873">
                  <a:moveTo>
                    <a:pt x="0" y="0"/>
                  </a:moveTo>
                  <a:lnTo>
                    <a:pt x="6181725" y="0"/>
                  </a:lnTo>
                  <a:lnTo>
                    <a:pt x="6181725" y="174337"/>
                  </a:lnTo>
                  <a:lnTo>
                    <a:pt x="1228565" y="174337"/>
                  </a:lnTo>
                  <a:cubicBezTo>
                    <a:pt x="633723" y="174337"/>
                    <a:pt x="137429" y="596276"/>
                    <a:pt x="22650" y="1157186"/>
                  </a:cubicBezTo>
                  <a:lnTo>
                    <a:pt x="0" y="1381873"/>
                  </a:lnTo>
                  <a:close/>
                </a:path>
              </a:pathLst>
            </a:custGeom>
          </p:spPr>
        </p:pic>
        <p:pic>
          <p:nvPicPr>
            <p:cNvPr id="13" name="Picture 12"/>
            <p:cNvPicPr>
              <a:picLocks noChangeAspect="1"/>
            </p:cNvPicPr>
            <p:nvPr/>
          </p:nvPicPr>
          <p:blipFill rotWithShape="1">
            <a:blip r:embed="rId2"/>
            <a:srcRect l="87782" b="87361"/>
            <a:stretch/>
          </p:blipFill>
          <p:spPr>
            <a:xfrm>
              <a:off x="6092576" y="5476126"/>
              <a:ext cx="3049066" cy="174661"/>
            </a:xfrm>
            <a:custGeom>
              <a:avLst/>
              <a:gdLst>
                <a:gd name="connsiteX0" fmla="*/ 0 w 3049066"/>
                <a:gd name="connsiteY0" fmla="*/ 0 h 174661"/>
                <a:gd name="connsiteX1" fmla="*/ 3049066 w 3049066"/>
                <a:gd name="connsiteY1" fmla="*/ 0 h 174661"/>
                <a:gd name="connsiteX2" fmla="*/ 3049066 w 3049066"/>
                <a:gd name="connsiteY2" fmla="*/ 174661 h 174661"/>
                <a:gd name="connsiteX3" fmla="*/ 0 w 3049066"/>
                <a:gd name="connsiteY3" fmla="*/ 174661 h 174661"/>
              </a:gdLst>
              <a:ahLst/>
              <a:cxnLst>
                <a:cxn ang="0">
                  <a:pos x="connsiteX0" y="connsiteY0"/>
                </a:cxn>
                <a:cxn ang="0">
                  <a:pos x="connsiteX1" y="connsiteY1"/>
                </a:cxn>
                <a:cxn ang="0">
                  <a:pos x="connsiteX2" y="connsiteY2"/>
                </a:cxn>
                <a:cxn ang="0">
                  <a:pos x="connsiteX3" y="connsiteY3"/>
                </a:cxn>
              </a:cxnLst>
              <a:rect l="l" t="t" r="r" b="b"/>
              <a:pathLst>
                <a:path w="3049066" h="174661">
                  <a:moveTo>
                    <a:pt x="0" y="0"/>
                  </a:moveTo>
                  <a:lnTo>
                    <a:pt x="3049066" y="0"/>
                  </a:lnTo>
                  <a:lnTo>
                    <a:pt x="3049066" y="174661"/>
                  </a:lnTo>
                  <a:lnTo>
                    <a:pt x="0" y="174661"/>
                  </a:lnTo>
                  <a:close/>
                </a:path>
              </a:pathLst>
            </a:custGeom>
          </p:spPr>
        </p:pic>
      </p:grpSp>
    </p:spTree>
    <p:extLst>
      <p:ext uri="{BB962C8B-B14F-4D97-AF65-F5344CB8AC3E}">
        <p14:creationId xmlns:p14="http://schemas.microsoft.com/office/powerpoint/2010/main" val="20064497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3092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E6CF62-D5E1-B95F-8F18-1C44AC980F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9888FD-EF26-999F-FBD4-0306A4FB6A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2FE16C-CE4D-30D7-0A8B-D5424656DF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a:extLst>
              <a:ext uri="{FF2B5EF4-FFF2-40B4-BE49-F238E27FC236}">
                <a16:creationId xmlns:a16="http://schemas.microsoft.com/office/drawing/2014/main" id="{927524F9-1386-F9EC-F45F-A6499EB8F4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D9004D8-2A46-3AB0-99D0-4CEE1711D3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787B0B-585E-4AA7-9402-ADCD7289B5DD}" type="slidenum">
              <a:rPr lang="en-GB" smtClean="0"/>
              <a:t>‹#›</a:t>
            </a:fld>
            <a:endParaRPr lang="en-GB"/>
          </a:p>
        </p:txBody>
      </p:sp>
    </p:spTree>
    <p:extLst>
      <p:ext uri="{BB962C8B-B14F-4D97-AF65-F5344CB8AC3E}">
        <p14:creationId xmlns:p14="http://schemas.microsoft.com/office/powerpoint/2010/main" val="3652465822"/>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 id="2147483756" r:id="rId14"/>
    <p:sldLayoutId id="2147483757" r:id="rId15"/>
    <p:sldLayoutId id="2147483758" r:id="rId16"/>
    <p:sldLayoutId id="2147483759" r:id="rId17"/>
    <p:sldLayoutId id="2147483703" r:id="rId18"/>
    <p:sldLayoutId id="2147483704" r:id="rId19"/>
    <p:sldLayoutId id="2147483705" r:id="rId20"/>
    <p:sldLayoutId id="2147483706" r:id="rId21"/>
    <p:sldLayoutId id="2147483707"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9.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9.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9.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9.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1.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7.svg"/><Relationship Id="rId2" Type="http://schemas.openxmlformats.org/officeDocument/2006/relationships/image" Target="../media/image33.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58867" cy="1938992"/>
          </a:xfrm>
          <a:prstGeom prst="rect">
            <a:avLst/>
          </a:prstGeom>
          <a:noFill/>
        </p:spPr>
        <p:txBody>
          <a:bodyPr wrap="none" rtlCol="0">
            <a:spAutoFit/>
          </a:bodyPr>
          <a:lstStyle/>
          <a:p>
            <a:r>
              <a:rPr lang="en-US" sz="4400" b="1" dirty="0">
                <a:solidFill>
                  <a:srgbClr val="00B0F0"/>
                </a:solidFill>
                <a:latin typeface="Alexandria" charset="0"/>
                <a:cs typeface="Alexandria" charset="0"/>
              </a:rPr>
              <a:t>Employment Relations</a:t>
            </a:r>
          </a:p>
          <a:p>
            <a:r>
              <a:rPr lang="en-US" sz="3200" b="1" dirty="0">
                <a:solidFill>
                  <a:srgbClr val="00B0F0"/>
                </a:solidFill>
                <a:latin typeface="Alexandria" charset="0"/>
                <a:cs typeface="Alexandria" charset="0"/>
              </a:rPr>
              <a:t>Labor unions – Good or bad?</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826141"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2</a:t>
            </a:r>
            <a:r>
              <a:rPr lang="en-US" sz="2000" baseline="30000" dirty="0">
                <a:latin typeface="Alexandria" charset="0"/>
                <a:cs typeface="Alexandria" charset="0"/>
              </a:rPr>
              <a:t>nd</a:t>
            </a:r>
            <a:r>
              <a:rPr lang="en-US" sz="2000" dirty="0">
                <a:latin typeface="Alexandria" charset="0"/>
                <a:cs typeface="Alexandria" charset="0"/>
              </a:rPr>
              <a: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095"/>
    </mc:Choice>
    <mc:Fallback xmlns="">
      <p:transition spd="slow" advTm="11095"/>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200329"/>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US" sz="2800" b="1" dirty="0">
                <a:solidFill>
                  <a:srgbClr val="00B0F0"/>
                </a:solidFill>
                <a:latin typeface="Alexandria" charset="0"/>
                <a:cs typeface="Alexandria" charset="0"/>
              </a:rPr>
              <a:t>Labor unions – Good or bad?</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1421992"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2nd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159"/>
    </mc:Choice>
    <mc:Fallback xmlns="">
      <p:transition spd="slow" advTm="20159"/>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09A58-9875-0833-03BD-F256E54EBC30}"/>
              </a:ext>
            </a:extLst>
          </p:cNvPr>
          <p:cNvSpPr>
            <a:spLocks noGrp="1"/>
          </p:cNvSpPr>
          <p:nvPr>
            <p:ph type="title"/>
          </p:nvPr>
        </p:nvSpPr>
        <p:spPr>
          <a:xfrm>
            <a:off x="635000" y="640823"/>
            <a:ext cx="3418659" cy="5583148"/>
          </a:xfrm>
        </p:spPr>
        <p:txBody>
          <a:bodyPr anchor="ctr">
            <a:normAutofit/>
          </a:bodyPr>
          <a:lstStyle/>
          <a:p>
            <a:r>
              <a:rPr lang="en-US" sz="5400"/>
              <a:t>Four Schools of Thought </a:t>
            </a:r>
            <a:endParaRPr lang="en-GB" sz="5400"/>
          </a:p>
        </p:txBody>
      </p:sp>
      <p:graphicFrame>
        <p:nvGraphicFramePr>
          <p:cNvPr id="5" name="Content Placeholder 2">
            <a:extLst>
              <a:ext uri="{FF2B5EF4-FFF2-40B4-BE49-F238E27FC236}">
                <a16:creationId xmlns:a16="http://schemas.microsoft.com/office/drawing/2014/main" id="{561D92FE-6A9B-02C5-3D7A-142994FC54C8}"/>
              </a:ext>
            </a:extLst>
          </p:cNvPr>
          <p:cNvGraphicFramePr>
            <a:graphicFrameLocks noGrp="1"/>
          </p:cNvGraphicFramePr>
          <p:nvPr>
            <p:ph idx="1"/>
            <p:extLst>
              <p:ext uri="{D42A27DB-BD31-4B8C-83A1-F6EECF244321}">
                <p14:modId xmlns:p14="http://schemas.microsoft.com/office/powerpoint/2010/main" val="1458375855"/>
              </p:ext>
            </p:extLst>
          </p:nvPr>
        </p:nvGraphicFramePr>
        <p:xfrm>
          <a:off x="4648018" y="1952090"/>
          <a:ext cx="6900512" cy="42248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FE300BC6-4F5B-D572-414D-8570DC70B1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341381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C64F88F-55F1-EAE8-4335-35F985D8EE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3BD5C8-214F-C383-31FD-DE8E33C2CE03}"/>
              </a:ext>
            </a:extLst>
          </p:cNvPr>
          <p:cNvSpPr>
            <a:spLocks noGrp="1"/>
          </p:cNvSpPr>
          <p:nvPr>
            <p:ph type="ctrTitle"/>
          </p:nvPr>
        </p:nvSpPr>
        <p:spPr>
          <a:xfrm>
            <a:off x="1285241" y="1008993"/>
            <a:ext cx="9231410" cy="3542045"/>
          </a:xfrm>
        </p:spPr>
        <p:txBody>
          <a:bodyPr anchor="b">
            <a:normAutofit/>
          </a:bodyPr>
          <a:lstStyle/>
          <a:p>
            <a:pPr algn="l"/>
            <a:r>
              <a:rPr lang="en-GB" sz="8100" dirty="0"/>
              <a:t>1</a:t>
            </a:r>
            <a:r>
              <a:rPr lang="en-GB" sz="8100" baseline="30000" dirty="0"/>
              <a:t>st</a:t>
            </a:r>
            <a:r>
              <a:rPr lang="en-GB" sz="8100" dirty="0"/>
              <a:t> school: </a:t>
            </a:r>
            <a:r>
              <a:rPr lang="en-US" sz="8100" dirty="0"/>
              <a:t>The Neoliberal School</a:t>
            </a:r>
            <a:br>
              <a:rPr lang="en-GB" sz="8100" dirty="0"/>
            </a:br>
            <a:endParaRPr lang="en-GB" sz="8100" dirty="0"/>
          </a:p>
        </p:txBody>
      </p:sp>
      <p:sp>
        <p:nvSpPr>
          <p:cNvPr id="3" name="Subtitle 2">
            <a:extLst>
              <a:ext uri="{FF2B5EF4-FFF2-40B4-BE49-F238E27FC236}">
                <a16:creationId xmlns:a16="http://schemas.microsoft.com/office/drawing/2014/main" id="{2360DFAE-A084-1E7E-1232-8B61CE1960EC}"/>
              </a:ext>
            </a:extLst>
          </p:cNvPr>
          <p:cNvSpPr>
            <a:spLocks noGrp="1"/>
          </p:cNvSpPr>
          <p:nvPr>
            <p:ph type="subTitle" idx="1"/>
          </p:nvPr>
        </p:nvSpPr>
        <p:spPr>
          <a:xfrm>
            <a:off x="1285241" y="4582814"/>
            <a:ext cx="7132335" cy="1312657"/>
          </a:xfrm>
        </p:spPr>
        <p:txBody>
          <a:bodyPr anchor="t">
            <a:normAutofit/>
          </a:bodyPr>
          <a:lstStyle/>
          <a:p>
            <a:pPr algn="l"/>
            <a:endParaRPr lang="en-GB" dirty="0"/>
          </a:p>
        </p:txBody>
      </p:sp>
      <p:pic>
        <p:nvPicPr>
          <p:cNvPr id="4" name="Picture 3">
            <a:extLst>
              <a:ext uri="{FF2B5EF4-FFF2-40B4-BE49-F238E27FC236}">
                <a16:creationId xmlns:a16="http://schemas.microsoft.com/office/drawing/2014/main" id="{1D6227F1-9BB1-C228-5D71-7055FAC3BC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549113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8B7DE-FD96-FDEE-0D23-71A322F2589D}"/>
              </a:ext>
            </a:extLst>
          </p:cNvPr>
          <p:cNvSpPr>
            <a:spLocks noGrp="1"/>
          </p:cNvSpPr>
          <p:nvPr>
            <p:ph type="title"/>
          </p:nvPr>
        </p:nvSpPr>
        <p:spPr>
          <a:xfrm>
            <a:off x="635000" y="640823"/>
            <a:ext cx="3418659" cy="5583148"/>
          </a:xfrm>
        </p:spPr>
        <p:txBody>
          <a:bodyPr anchor="ctr">
            <a:normAutofit/>
          </a:bodyPr>
          <a:lstStyle/>
          <a:p>
            <a:r>
              <a:rPr lang="en-US" sz="5400" dirty="0"/>
              <a:t>The Neoliberal School</a:t>
            </a:r>
            <a:endParaRPr lang="en-GB" sz="5400" dirty="0"/>
          </a:p>
        </p:txBody>
      </p:sp>
      <p:graphicFrame>
        <p:nvGraphicFramePr>
          <p:cNvPr id="5" name="Content Placeholder 2">
            <a:extLst>
              <a:ext uri="{FF2B5EF4-FFF2-40B4-BE49-F238E27FC236}">
                <a16:creationId xmlns:a16="http://schemas.microsoft.com/office/drawing/2014/main" id="{F432A18C-AEC9-ECDD-E601-3FCC0BBB75F8}"/>
              </a:ext>
            </a:extLst>
          </p:cNvPr>
          <p:cNvGraphicFramePr>
            <a:graphicFrameLocks noGrp="1"/>
          </p:cNvGraphicFramePr>
          <p:nvPr>
            <p:ph idx="1"/>
            <p:extLst>
              <p:ext uri="{D42A27DB-BD31-4B8C-83A1-F6EECF244321}">
                <p14:modId xmlns:p14="http://schemas.microsoft.com/office/powerpoint/2010/main" val="1011747834"/>
              </p:ext>
            </p:extLst>
          </p:nvPr>
        </p:nvGraphicFramePr>
        <p:xfrm>
          <a:off x="4648018" y="1808252"/>
          <a:ext cx="6900512" cy="43687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6EB388C7-9B9D-FA24-12ED-760EF7F3AD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97790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9B426-BD00-DCB6-ABAB-83C97B1AB1A4}"/>
              </a:ext>
            </a:extLst>
          </p:cNvPr>
          <p:cNvSpPr>
            <a:spLocks noGrp="1"/>
          </p:cNvSpPr>
          <p:nvPr>
            <p:ph type="title"/>
          </p:nvPr>
        </p:nvSpPr>
        <p:spPr>
          <a:xfrm>
            <a:off x="635000" y="640823"/>
            <a:ext cx="3418659" cy="5583148"/>
          </a:xfrm>
        </p:spPr>
        <p:txBody>
          <a:bodyPr anchor="ctr">
            <a:normAutofit/>
          </a:bodyPr>
          <a:lstStyle/>
          <a:p>
            <a:r>
              <a:rPr lang="en-US" sz="5400"/>
              <a:t>The Neoliberal School</a:t>
            </a:r>
            <a:endParaRPr lang="en-GB" sz="5400"/>
          </a:p>
        </p:txBody>
      </p:sp>
      <p:graphicFrame>
        <p:nvGraphicFramePr>
          <p:cNvPr id="5" name="Content Placeholder 2">
            <a:extLst>
              <a:ext uri="{FF2B5EF4-FFF2-40B4-BE49-F238E27FC236}">
                <a16:creationId xmlns:a16="http://schemas.microsoft.com/office/drawing/2014/main" id="{C6D1D764-3EF7-DCF7-EB5F-3041628F2AAF}"/>
              </a:ext>
            </a:extLst>
          </p:cNvPr>
          <p:cNvGraphicFramePr>
            <a:graphicFrameLocks noGrp="1"/>
          </p:cNvGraphicFramePr>
          <p:nvPr>
            <p:ph idx="1"/>
            <p:extLst>
              <p:ext uri="{D42A27DB-BD31-4B8C-83A1-F6EECF244321}">
                <p14:modId xmlns:p14="http://schemas.microsoft.com/office/powerpoint/2010/main" val="2354820889"/>
              </p:ext>
            </p:extLst>
          </p:nvPr>
        </p:nvGraphicFramePr>
        <p:xfrm>
          <a:off x="4648018" y="1458930"/>
          <a:ext cx="6900512" cy="4718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80293CBA-E0E4-29DB-AD1C-428CB35AABA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37483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B9F2B-97A5-6108-B45A-0C7AB30368F9}"/>
              </a:ext>
            </a:extLst>
          </p:cNvPr>
          <p:cNvSpPr>
            <a:spLocks noGrp="1"/>
          </p:cNvSpPr>
          <p:nvPr>
            <p:ph type="title"/>
          </p:nvPr>
        </p:nvSpPr>
        <p:spPr>
          <a:xfrm>
            <a:off x="635000" y="640823"/>
            <a:ext cx="3418659" cy="5583148"/>
          </a:xfrm>
        </p:spPr>
        <p:txBody>
          <a:bodyPr anchor="ctr">
            <a:normAutofit/>
          </a:bodyPr>
          <a:lstStyle/>
          <a:p>
            <a:r>
              <a:rPr lang="en-US" sz="5400" dirty="0"/>
              <a:t>The Neoliberal School</a:t>
            </a:r>
            <a:endParaRPr lang="en-GB" sz="5400" dirty="0"/>
          </a:p>
        </p:txBody>
      </p:sp>
      <p:graphicFrame>
        <p:nvGraphicFramePr>
          <p:cNvPr id="5" name="Content Placeholder 2">
            <a:extLst>
              <a:ext uri="{FF2B5EF4-FFF2-40B4-BE49-F238E27FC236}">
                <a16:creationId xmlns:a16="http://schemas.microsoft.com/office/drawing/2014/main" id="{01236BC6-BB97-1C1E-8FDD-498C6251C68F}"/>
              </a:ext>
            </a:extLst>
          </p:cNvPr>
          <p:cNvGraphicFramePr>
            <a:graphicFrameLocks noGrp="1"/>
          </p:cNvGraphicFramePr>
          <p:nvPr>
            <p:ph idx="1"/>
            <p:extLst>
              <p:ext uri="{D42A27DB-BD31-4B8C-83A1-F6EECF244321}">
                <p14:modId xmlns:p14="http://schemas.microsoft.com/office/powerpoint/2010/main" val="1783048406"/>
              </p:ext>
            </p:extLst>
          </p:nvPr>
        </p:nvGraphicFramePr>
        <p:xfrm>
          <a:off x="4648018" y="1592493"/>
          <a:ext cx="6900512" cy="45844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011B512B-E639-6870-E676-E3044A38D9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07574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CE1E5-BEC9-E89C-37F6-00A6C560596E}"/>
              </a:ext>
            </a:extLst>
          </p:cNvPr>
          <p:cNvSpPr>
            <a:spLocks noGrp="1"/>
          </p:cNvSpPr>
          <p:nvPr>
            <p:ph type="title"/>
          </p:nvPr>
        </p:nvSpPr>
        <p:spPr>
          <a:xfrm>
            <a:off x="838200" y="1058238"/>
            <a:ext cx="10515600" cy="632450"/>
          </a:xfrm>
        </p:spPr>
        <p:txBody>
          <a:bodyPr>
            <a:normAutofit fontScale="90000"/>
          </a:bodyPr>
          <a:lstStyle/>
          <a:p>
            <a:pPr algn="ctr"/>
            <a:r>
              <a:rPr lang="en-US" b="1" dirty="0">
                <a:solidFill>
                  <a:schemeClr val="accent1">
                    <a:lumMod val="50000"/>
                  </a:schemeClr>
                </a:solidFill>
              </a:rPr>
              <a:t>The Neoliberal School</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BE1F360F-32DB-2990-290A-E528DEAACB88}"/>
              </a:ext>
            </a:extLst>
          </p:cNvPr>
          <p:cNvSpPr>
            <a:spLocks noGrp="1"/>
          </p:cNvSpPr>
          <p:nvPr>
            <p:ph idx="1"/>
          </p:nvPr>
        </p:nvSpPr>
        <p:spPr/>
        <p:txBody>
          <a:bodyPr>
            <a:normAutofit/>
          </a:bodyPr>
          <a:lstStyle/>
          <a:p>
            <a:pPr marL="0" indent="0">
              <a:lnSpc>
                <a:spcPct val="90000"/>
              </a:lnSpc>
              <a:spcBef>
                <a:spcPts val="0"/>
              </a:spcBef>
              <a:spcAft>
                <a:spcPts val="1600"/>
              </a:spcAft>
              <a:buNone/>
            </a:pPr>
            <a:r>
              <a:rPr lang="en-US" altLang="en-US" sz="3200" dirty="0">
                <a:solidFill>
                  <a:prstClr val="black"/>
                </a:solidFill>
              </a:rPr>
              <a:t>View of labor unions in the neoliberal school of thought</a:t>
            </a:r>
          </a:p>
          <a:p>
            <a:pPr>
              <a:lnSpc>
                <a:spcPct val="90000"/>
              </a:lnSpc>
              <a:spcBef>
                <a:spcPts val="0"/>
              </a:spcBef>
              <a:spcAft>
                <a:spcPts val="1600"/>
              </a:spcAft>
            </a:pPr>
            <a:r>
              <a:rPr lang="en-US" altLang="en-US" b="1" dirty="0">
                <a:solidFill>
                  <a:prstClr val="black"/>
                </a:solidFill>
              </a:rPr>
              <a:t>Unions are seen as labor market monopolies that interfere with the invisible hand of free market competition; distort efficient outcomes.</a:t>
            </a:r>
          </a:p>
          <a:p>
            <a:pPr>
              <a:lnSpc>
                <a:spcPct val="90000"/>
              </a:lnSpc>
              <a:spcBef>
                <a:spcPts val="0"/>
              </a:spcBef>
              <a:spcAft>
                <a:spcPts val="1600"/>
              </a:spcAft>
            </a:pPr>
            <a:r>
              <a:rPr lang="en-US" altLang="en-US" dirty="0">
                <a:solidFill>
                  <a:prstClr val="black"/>
                </a:solidFill>
              </a:rPr>
              <a:t>Strike threat is used to raise wages above their competitive levels.</a:t>
            </a:r>
          </a:p>
          <a:p>
            <a:pPr>
              <a:lnSpc>
                <a:spcPct val="90000"/>
              </a:lnSpc>
              <a:spcBef>
                <a:spcPts val="0"/>
              </a:spcBef>
              <a:spcAft>
                <a:spcPts val="3600"/>
              </a:spcAft>
            </a:pPr>
            <a:r>
              <a:rPr lang="en-US" altLang="en-US" dirty="0">
                <a:solidFill>
                  <a:prstClr val="black"/>
                </a:solidFill>
              </a:rPr>
              <a:t>Restrictive work rules interfere with the discipline of the market by protecting lazy workers.</a:t>
            </a:r>
          </a:p>
          <a:p>
            <a:endParaRPr lang="en-GB" dirty="0"/>
          </a:p>
        </p:txBody>
      </p:sp>
      <p:pic>
        <p:nvPicPr>
          <p:cNvPr id="4" name="Picture 3">
            <a:extLst>
              <a:ext uri="{FF2B5EF4-FFF2-40B4-BE49-F238E27FC236}">
                <a16:creationId xmlns:a16="http://schemas.microsoft.com/office/drawing/2014/main" id="{57724CD0-ACD8-57EF-08B4-963881BFEC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931960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Orange coloured pencil standing out from the crowd of black pencils">
            <a:extLst>
              <a:ext uri="{FF2B5EF4-FFF2-40B4-BE49-F238E27FC236}">
                <a16:creationId xmlns:a16="http://schemas.microsoft.com/office/drawing/2014/main" id="{D1CA53BB-A684-6589-1BA5-1FE33A5BCD37}"/>
              </a:ext>
            </a:extLst>
          </p:cNvPr>
          <p:cNvPicPr>
            <a:picLocks noChangeAspect="1"/>
          </p:cNvPicPr>
          <p:nvPr/>
        </p:nvPicPr>
        <p:blipFill rotWithShape="1">
          <a:blip r:embed="rId2"/>
          <a:srcRect l="9119" r="43548"/>
          <a:stretch/>
        </p:blipFill>
        <p:spPr>
          <a:xfrm>
            <a:off x="-1" y="934948"/>
            <a:ext cx="5410198" cy="5923052"/>
          </a:xfrm>
          <a:prstGeom prst="rect">
            <a:avLst/>
          </a:prstGeom>
        </p:spPr>
      </p:pic>
      <p:sp>
        <p:nvSpPr>
          <p:cNvPr id="2" name="Title 1">
            <a:extLst>
              <a:ext uri="{FF2B5EF4-FFF2-40B4-BE49-F238E27FC236}">
                <a16:creationId xmlns:a16="http://schemas.microsoft.com/office/drawing/2014/main" id="{FBB17BD9-C7DC-B557-D289-55F572D32939}"/>
              </a:ext>
            </a:extLst>
          </p:cNvPr>
          <p:cNvSpPr>
            <a:spLocks noGrp="1"/>
          </p:cNvSpPr>
          <p:nvPr>
            <p:ph type="title"/>
          </p:nvPr>
        </p:nvSpPr>
        <p:spPr>
          <a:xfrm>
            <a:off x="6115317" y="405685"/>
            <a:ext cx="5464968" cy="1559301"/>
          </a:xfrm>
        </p:spPr>
        <p:txBody>
          <a:bodyPr>
            <a:normAutofit/>
          </a:bodyPr>
          <a:lstStyle/>
          <a:p>
            <a:r>
              <a:rPr lang="en-US" sz="4000"/>
              <a:t>The Neoliberal School</a:t>
            </a:r>
            <a:endParaRPr lang="en-GB" sz="4000"/>
          </a:p>
        </p:txBody>
      </p:sp>
      <p:sp>
        <p:nvSpPr>
          <p:cNvPr id="3" name="Content Placeholder 2">
            <a:extLst>
              <a:ext uri="{FF2B5EF4-FFF2-40B4-BE49-F238E27FC236}">
                <a16:creationId xmlns:a16="http://schemas.microsoft.com/office/drawing/2014/main" id="{3CE5392D-16AD-9C39-6B8E-1F562A5F6ADF}"/>
              </a:ext>
            </a:extLst>
          </p:cNvPr>
          <p:cNvSpPr>
            <a:spLocks noGrp="1"/>
          </p:cNvSpPr>
          <p:nvPr>
            <p:ph idx="1"/>
          </p:nvPr>
        </p:nvSpPr>
        <p:spPr>
          <a:xfrm>
            <a:off x="6115317" y="2743200"/>
            <a:ext cx="5247340" cy="3496878"/>
          </a:xfrm>
        </p:spPr>
        <p:txBody>
          <a:bodyPr anchor="ctr">
            <a:normAutofit/>
          </a:bodyPr>
          <a:lstStyle/>
          <a:p>
            <a:pPr marL="0" indent="0">
              <a:spcBef>
                <a:spcPts val="0"/>
              </a:spcBef>
              <a:spcAft>
                <a:spcPts val="1600"/>
              </a:spcAft>
              <a:buNone/>
            </a:pPr>
            <a:r>
              <a:rPr lang="en-US" altLang="en-US" sz="2000"/>
              <a:t>To those who believe in perfect competition</a:t>
            </a:r>
          </a:p>
          <a:p>
            <a:pPr>
              <a:spcBef>
                <a:spcPts val="0"/>
              </a:spcBef>
              <a:spcAft>
                <a:spcPts val="1600"/>
              </a:spcAft>
            </a:pPr>
            <a:r>
              <a:rPr lang="en-US" altLang="en-US" sz="2000"/>
              <a:t>Labor unions are bad.</a:t>
            </a:r>
          </a:p>
          <a:p>
            <a:pPr marL="0" indent="0">
              <a:buNone/>
            </a:pPr>
            <a:endParaRPr lang="en-GB" sz="2000"/>
          </a:p>
        </p:txBody>
      </p:sp>
      <p:pic>
        <p:nvPicPr>
          <p:cNvPr id="4" name="Picture 3">
            <a:extLst>
              <a:ext uri="{FF2B5EF4-FFF2-40B4-BE49-F238E27FC236}">
                <a16:creationId xmlns:a16="http://schemas.microsoft.com/office/drawing/2014/main" id="{D05A6E99-4019-4117-A862-AB8F2F437C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104766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C76D868-1DFD-5A0E-0AC0-D395A76B5C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0DB3FB-0E03-CB36-0BED-042BCA1E0754}"/>
              </a:ext>
            </a:extLst>
          </p:cNvPr>
          <p:cNvSpPr>
            <a:spLocks noGrp="1"/>
          </p:cNvSpPr>
          <p:nvPr>
            <p:ph type="ctrTitle"/>
          </p:nvPr>
        </p:nvSpPr>
        <p:spPr>
          <a:xfrm>
            <a:off x="1285241" y="1008993"/>
            <a:ext cx="9231410" cy="3542045"/>
          </a:xfrm>
        </p:spPr>
        <p:txBody>
          <a:bodyPr anchor="b">
            <a:normAutofit/>
          </a:bodyPr>
          <a:lstStyle/>
          <a:p>
            <a:pPr algn="l"/>
            <a:r>
              <a:rPr lang="en-GB" sz="8100" dirty="0"/>
              <a:t>2</a:t>
            </a:r>
            <a:r>
              <a:rPr lang="en-GB" sz="8100" baseline="30000" dirty="0"/>
              <a:t>nd</a:t>
            </a:r>
            <a:r>
              <a:rPr lang="en-GB" sz="8100" dirty="0"/>
              <a:t> school:</a:t>
            </a:r>
            <a:r>
              <a:rPr lang="en-US" sz="8100" dirty="0"/>
              <a:t>Human Resource Management School</a:t>
            </a:r>
            <a:endParaRPr lang="en-GB" sz="8100" dirty="0"/>
          </a:p>
        </p:txBody>
      </p:sp>
      <p:sp>
        <p:nvSpPr>
          <p:cNvPr id="3" name="Subtitle 2">
            <a:extLst>
              <a:ext uri="{FF2B5EF4-FFF2-40B4-BE49-F238E27FC236}">
                <a16:creationId xmlns:a16="http://schemas.microsoft.com/office/drawing/2014/main" id="{24DA3EE0-6319-7B1B-09AD-44A8324D1A88}"/>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8475E4B9-111B-D52D-18D4-083C0E1C3B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19975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0A598-25BD-AB31-EA25-01DAEE69BDFF}"/>
              </a:ext>
            </a:extLst>
          </p:cNvPr>
          <p:cNvSpPr>
            <a:spLocks noGrp="1"/>
          </p:cNvSpPr>
          <p:nvPr>
            <p:ph type="title"/>
          </p:nvPr>
        </p:nvSpPr>
        <p:spPr>
          <a:xfrm>
            <a:off x="5868557" y="1138036"/>
            <a:ext cx="5444382" cy="1402470"/>
          </a:xfrm>
        </p:spPr>
        <p:txBody>
          <a:bodyPr anchor="t">
            <a:normAutofit/>
          </a:bodyPr>
          <a:lstStyle/>
          <a:p>
            <a:pPr algn="ctr"/>
            <a:r>
              <a:rPr lang="en-US" sz="3200" b="1" dirty="0">
                <a:solidFill>
                  <a:schemeClr val="accent1">
                    <a:lumMod val="50000"/>
                  </a:schemeClr>
                </a:solidFill>
              </a:rPr>
              <a:t>Human Resource Management School</a:t>
            </a:r>
            <a:endParaRPr lang="en-GB" sz="3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4EA503B3-24F5-B82F-13E2-F2C8BCFA9A99}"/>
              </a:ext>
            </a:extLst>
          </p:cNvPr>
          <p:cNvSpPr>
            <a:spLocks noGrp="1"/>
          </p:cNvSpPr>
          <p:nvPr>
            <p:ph idx="1"/>
          </p:nvPr>
        </p:nvSpPr>
        <p:spPr>
          <a:xfrm>
            <a:off x="5868557" y="2551176"/>
            <a:ext cx="5444382" cy="3591207"/>
          </a:xfrm>
        </p:spPr>
        <p:txBody>
          <a:bodyPr>
            <a:normAutofit/>
          </a:bodyPr>
          <a:lstStyle/>
          <a:p>
            <a:pPr marL="0" indent="0">
              <a:spcBef>
                <a:spcPts val="0"/>
              </a:spcBef>
              <a:spcAft>
                <a:spcPts val="2400"/>
              </a:spcAft>
              <a:buNone/>
            </a:pPr>
            <a:r>
              <a:rPr lang="en-US" altLang="en-US" sz="2000"/>
              <a:t>Believes that the labor problem stems from poor management</a:t>
            </a:r>
          </a:p>
          <a:p>
            <a:pPr>
              <a:spcBef>
                <a:spcPts val="0"/>
              </a:spcBef>
              <a:spcAft>
                <a:spcPts val="3600"/>
              </a:spcAft>
            </a:pPr>
            <a:r>
              <a:rPr lang="en-US" altLang="en-US" sz="2000"/>
              <a:t>Poor selection, motivation, training, supervision.</a:t>
            </a:r>
          </a:p>
          <a:p>
            <a:pPr marL="0" indent="0">
              <a:spcBef>
                <a:spcPts val="0"/>
              </a:spcBef>
              <a:spcAft>
                <a:spcPts val="2400"/>
              </a:spcAft>
              <a:buNone/>
            </a:pPr>
            <a:r>
              <a:rPr lang="en-US" altLang="en-US" sz="2000"/>
              <a:t>Solution to the labor problem?</a:t>
            </a:r>
          </a:p>
          <a:p>
            <a:pPr>
              <a:spcBef>
                <a:spcPts val="0"/>
              </a:spcBef>
              <a:spcAft>
                <a:spcPts val="2400"/>
              </a:spcAft>
            </a:pPr>
            <a:r>
              <a:rPr lang="en-US" altLang="en-US" sz="2000"/>
              <a:t>Better management.</a:t>
            </a:r>
          </a:p>
          <a:p>
            <a:pPr marL="0" indent="0">
              <a:buNone/>
            </a:pPr>
            <a:endParaRPr lang="en-GB" sz="2000"/>
          </a:p>
        </p:txBody>
      </p:sp>
      <p:pic>
        <p:nvPicPr>
          <p:cNvPr id="5" name="Picture 4" descr="Red toy person in front of two lines of white figures">
            <a:extLst>
              <a:ext uri="{FF2B5EF4-FFF2-40B4-BE49-F238E27FC236}">
                <a16:creationId xmlns:a16="http://schemas.microsoft.com/office/drawing/2014/main" id="{34D0EACD-BD1D-4565-E33E-676560544B14}"/>
              </a:ext>
            </a:extLst>
          </p:cNvPr>
          <p:cNvPicPr>
            <a:picLocks noChangeAspect="1"/>
          </p:cNvPicPr>
          <p:nvPr/>
        </p:nvPicPr>
        <p:blipFill rotWithShape="1">
          <a:blip r:embed="rId2"/>
          <a:srcRect l="27235" r="23379"/>
          <a:stretch/>
        </p:blipFill>
        <p:spPr>
          <a:xfrm>
            <a:off x="-1" y="1138036"/>
            <a:ext cx="5151179" cy="5719964"/>
          </a:xfrm>
          <a:prstGeom prst="rect">
            <a:avLst/>
          </a:prstGeom>
        </p:spPr>
      </p:pic>
      <p:pic>
        <p:nvPicPr>
          <p:cNvPr id="4" name="Picture 3">
            <a:extLst>
              <a:ext uri="{FF2B5EF4-FFF2-40B4-BE49-F238E27FC236}">
                <a16:creationId xmlns:a16="http://schemas.microsoft.com/office/drawing/2014/main" id="{709E9F3B-9FF7-171E-B5BD-752F39DAF4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89347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3E790-FDD0-0F11-CB37-B764CE47E7FB}"/>
              </a:ext>
            </a:extLst>
          </p:cNvPr>
          <p:cNvSpPr>
            <a:spLocks noGrp="1"/>
          </p:cNvSpPr>
          <p:nvPr>
            <p:ph type="title"/>
          </p:nvPr>
        </p:nvSpPr>
        <p:spPr>
          <a:xfrm>
            <a:off x="640080" y="1222625"/>
            <a:ext cx="4368602" cy="1059585"/>
          </a:xfrm>
        </p:spPr>
        <p:txBody>
          <a:bodyPr anchor="b">
            <a:normAutofit fontScale="90000"/>
          </a:bodyPr>
          <a:lstStyle/>
          <a:p>
            <a:pPr algn="ctr"/>
            <a:r>
              <a:rPr lang="en-US" sz="4200" b="1" dirty="0">
                <a:solidFill>
                  <a:schemeClr val="accent1">
                    <a:lumMod val="50000"/>
                  </a:schemeClr>
                </a:solidFill>
              </a:rPr>
              <a:t>Human Resource Management School</a:t>
            </a:r>
            <a:endParaRPr lang="en-GB" sz="4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CB19C354-673D-5B9A-CE87-284DA9627EF1}"/>
              </a:ext>
            </a:extLst>
          </p:cNvPr>
          <p:cNvSpPr>
            <a:spLocks noGrp="1"/>
          </p:cNvSpPr>
          <p:nvPr>
            <p:ph idx="1"/>
          </p:nvPr>
        </p:nvSpPr>
        <p:spPr>
          <a:xfrm>
            <a:off x="640080" y="2872899"/>
            <a:ext cx="4243589" cy="3320668"/>
          </a:xfrm>
        </p:spPr>
        <p:txBody>
          <a:bodyPr>
            <a:normAutofit/>
          </a:bodyPr>
          <a:lstStyle/>
          <a:p>
            <a:pPr marL="0" indent="0">
              <a:spcBef>
                <a:spcPts val="0"/>
              </a:spcBef>
              <a:spcAft>
                <a:spcPts val="2400"/>
              </a:spcAft>
              <a:buNone/>
            </a:pPr>
            <a:r>
              <a:rPr lang="en-US" altLang="en-US" sz="2200"/>
              <a:t>Solution to the labor problem?</a:t>
            </a:r>
          </a:p>
          <a:p>
            <a:pPr>
              <a:spcBef>
                <a:spcPts val="0"/>
              </a:spcBef>
              <a:spcAft>
                <a:spcPts val="2400"/>
              </a:spcAft>
            </a:pPr>
            <a:r>
              <a:rPr lang="en-US" altLang="en-US" sz="2200"/>
              <a:t>Better management.</a:t>
            </a:r>
          </a:p>
          <a:p>
            <a:pPr marL="0" indent="0">
              <a:buNone/>
            </a:pPr>
            <a:endParaRPr lang="en-GB" sz="2200"/>
          </a:p>
        </p:txBody>
      </p:sp>
      <p:pic>
        <p:nvPicPr>
          <p:cNvPr id="5" name="Picture 4" descr="Light bulb on yellow background with sketched light beams and cord">
            <a:extLst>
              <a:ext uri="{FF2B5EF4-FFF2-40B4-BE49-F238E27FC236}">
                <a16:creationId xmlns:a16="http://schemas.microsoft.com/office/drawing/2014/main" id="{C9C6E18D-2D0B-1CAB-6EF7-644EC7107D3D}"/>
              </a:ext>
            </a:extLst>
          </p:cNvPr>
          <p:cNvPicPr>
            <a:picLocks noChangeAspect="1"/>
          </p:cNvPicPr>
          <p:nvPr/>
        </p:nvPicPr>
        <p:blipFill rotWithShape="1">
          <a:blip r:embed="rId2"/>
          <a:srcRect l="38314"/>
          <a:stretch/>
        </p:blipFill>
        <p:spPr>
          <a:xfrm>
            <a:off x="5311702" y="1325366"/>
            <a:ext cx="6878775" cy="553263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6C8C77EF-231E-59B2-FC2A-658CF634E4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117227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5840C-AED2-0621-89CB-832E5D97D736}"/>
              </a:ext>
            </a:extLst>
          </p:cNvPr>
          <p:cNvSpPr>
            <a:spLocks noGrp="1"/>
          </p:cNvSpPr>
          <p:nvPr>
            <p:ph type="title"/>
          </p:nvPr>
        </p:nvSpPr>
        <p:spPr>
          <a:xfrm>
            <a:off x="6823878" y="741391"/>
            <a:ext cx="4491821" cy="1616203"/>
          </a:xfrm>
        </p:spPr>
        <p:txBody>
          <a:bodyPr anchor="b">
            <a:normAutofit/>
          </a:bodyPr>
          <a:lstStyle/>
          <a:p>
            <a:pPr algn="ctr"/>
            <a:r>
              <a:rPr lang="en-US" altLang="en-US" sz="3200" b="1" dirty="0">
                <a:solidFill>
                  <a:schemeClr val="accent1">
                    <a:lumMod val="50000"/>
                  </a:schemeClr>
                </a:solidFill>
              </a:rPr>
              <a:t>Human resource management philosophy</a:t>
            </a:r>
            <a:br>
              <a:rPr lang="en-US" altLang="en-US" sz="3200" dirty="0"/>
            </a:br>
            <a:endParaRPr lang="en-GB" sz="3200" dirty="0"/>
          </a:p>
        </p:txBody>
      </p:sp>
      <p:sp>
        <p:nvSpPr>
          <p:cNvPr id="3" name="Content Placeholder 2">
            <a:extLst>
              <a:ext uri="{FF2B5EF4-FFF2-40B4-BE49-F238E27FC236}">
                <a16:creationId xmlns:a16="http://schemas.microsoft.com/office/drawing/2014/main" id="{0B838CF5-A778-AE45-7352-1ACCCD2F801F}"/>
              </a:ext>
            </a:extLst>
          </p:cNvPr>
          <p:cNvSpPr>
            <a:spLocks noGrp="1"/>
          </p:cNvSpPr>
          <p:nvPr>
            <p:ph idx="1"/>
          </p:nvPr>
        </p:nvSpPr>
        <p:spPr>
          <a:xfrm>
            <a:off x="6823878" y="2533476"/>
            <a:ext cx="4491820" cy="3447832"/>
          </a:xfrm>
        </p:spPr>
        <p:txBody>
          <a:bodyPr anchor="t">
            <a:normAutofit/>
          </a:bodyPr>
          <a:lstStyle/>
          <a:p>
            <a:pPr marL="0" indent="0">
              <a:spcBef>
                <a:spcPts val="0"/>
              </a:spcBef>
              <a:spcAft>
                <a:spcPts val="1600"/>
              </a:spcAft>
              <a:buNone/>
            </a:pPr>
            <a:r>
              <a:rPr lang="en-US" altLang="en-US" sz="1700"/>
              <a:t>Align the interests of workers and the firm via better management.</a:t>
            </a:r>
          </a:p>
          <a:p>
            <a:pPr>
              <a:spcBef>
                <a:spcPts val="0"/>
              </a:spcBef>
              <a:spcAft>
                <a:spcPts val="1600"/>
              </a:spcAft>
            </a:pPr>
            <a:r>
              <a:rPr lang="en-US" altLang="en-US" sz="1700"/>
              <a:t>Create motivated and efficient workers.</a:t>
            </a:r>
          </a:p>
          <a:p>
            <a:pPr>
              <a:spcBef>
                <a:spcPts val="0"/>
              </a:spcBef>
              <a:spcAft>
                <a:spcPts val="1600"/>
              </a:spcAft>
            </a:pPr>
            <a:r>
              <a:rPr lang="en-US" altLang="en-US" sz="1700"/>
              <a:t>Firms should design and implement better supervisory methods.</a:t>
            </a:r>
          </a:p>
          <a:p>
            <a:pPr>
              <a:spcBef>
                <a:spcPts val="0"/>
              </a:spcBef>
              <a:spcAft>
                <a:spcPts val="1600"/>
              </a:spcAft>
            </a:pPr>
            <a:r>
              <a:rPr lang="en-US" altLang="en-US" sz="1700"/>
              <a:t>Selection procedures.</a:t>
            </a:r>
          </a:p>
          <a:p>
            <a:pPr>
              <a:spcBef>
                <a:spcPts val="0"/>
              </a:spcBef>
              <a:spcAft>
                <a:spcPts val="1600"/>
              </a:spcAft>
            </a:pPr>
            <a:r>
              <a:rPr lang="en-US" altLang="en-US" sz="1700"/>
              <a:t>Training methods.</a:t>
            </a:r>
          </a:p>
          <a:p>
            <a:pPr>
              <a:spcBef>
                <a:spcPts val="0"/>
              </a:spcBef>
              <a:spcAft>
                <a:spcPts val="1600"/>
              </a:spcAft>
            </a:pPr>
            <a:r>
              <a:rPr lang="en-US" altLang="en-US" sz="1700"/>
              <a:t>Compensation systems.</a:t>
            </a:r>
          </a:p>
          <a:p>
            <a:pPr>
              <a:spcBef>
                <a:spcPts val="0"/>
              </a:spcBef>
              <a:spcAft>
                <a:spcPts val="1600"/>
              </a:spcAft>
            </a:pPr>
            <a:r>
              <a:rPr lang="en-US" altLang="en-US" sz="1700"/>
              <a:t>Evaluation and promotion mechanisms.</a:t>
            </a:r>
            <a:endParaRPr lang="en-GB" sz="1700"/>
          </a:p>
        </p:txBody>
      </p:sp>
      <p:pic>
        <p:nvPicPr>
          <p:cNvPr id="5" name="Picture 4" descr="Person holding a puzzle piece">
            <a:extLst>
              <a:ext uri="{FF2B5EF4-FFF2-40B4-BE49-F238E27FC236}">
                <a16:creationId xmlns:a16="http://schemas.microsoft.com/office/drawing/2014/main" id="{018140A8-C6AB-DE84-255B-0DE7B1677E5A}"/>
              </a:ext>
            </a:extLst>
          </p:cNvPr>
          <p:cNvPicPr>
            <a:picLocks noChangeAspect="1"/>
          </p:cNvPicPr>
          <p:nvPr/>
        </p:nvPicPr>
        <p:blipFill rotWithShape="1">
          <a:blip r:embed="rId2"/>
          <a:srcRect l="20051" r="19726" b="-1"/>
          <a:stretch/>
        </p:blipFill>
        <p:spPr>
          <a:xfrm>
            <a:off x="20" y="1058238"/>
            <a:ext cx="6095980" cy="5799762"/>
          </a:xfrm>
          <a:prstGeom prst="rect">
            <a:avLst/>
          </a:prstGeom>
        </p:spPr>
      </p:pic>
      <p:pic>
        <p:nvPicPr>
          <p:cNvPr id="4" name="Picture 3">
            <a:extLst>
              <a:ext uri="{FF2B5EF4-FFF2-40B4-BE49-F238E27FC236}">
                <a16:creationId xmlns:a16="http://schemas.microsoft.com/office/drawing/2014/main" id="{A5D58A6A-1626-1DA4-AC92-724CA853D8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3979842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Puzzle pieces">
            <a:extLst>
              <a:ext uri="{FF2B5EF4-FFF2-40B4-BE49-F238E27FC236}">
                <a16:creationId xmlns:a16="http://schemas.microsoft.com/office/drawing/2014/main" id="{6B3F4C79-97A5-BEA5-6B28-479E1EE4ABE2}"/>
              </a:ext>
            </a:extLst>
          </p:cNvPr>
          <p:cNvPicPr>
            <a:picLocks noChangeAspect="1"/>
          </p:cNvPicPr>
          <p:nvPr/>
        </p:nvPicPr>
        <p:blipFill rotWithShape="1">
          <a:blip r:embed="rId2"/>
          <a:srcRect l="27578" r="19961"/>
          <a:stretch/>
        </p:blipFill>
        <p:spPr>
          <a:xfrm>
            <a:off x="-1" y="1561672"/>
            <a:ext cx="5410198" cy="5296328"/>
          </a:xfrm>
          <a:prstGeom prst="rect">
            <a:avLst/>
          </a:prstGeom>
        </p:spPr>
      </p:pic>
      <p:sp>
        <p:nvSpPr>
          <p:cNvPr id="2" name="Title 1">
            <a:extLst>
              <a:ext uri="{FF2B5EF4-FFF2-40B4-BE49-F238E27FC236}">
                <a16:creationId xmlns:a16="http://schemas.microsoft.com/office/drawing/2014/main" id="{B5E34617-DC5A-A719-D042-66BC9C1639DB}"/>
              </a:ext>
            </a:extLst>
          </p:cNvPr>
          <p:cNvSpPr>
            <a:spLocks noGrp="1"/>
          </p:cNvSpPr>
          <p:nvPr>
            <p:ph type="title"/>
          </p:nvPr>
        </p:nvSpPr>
        <p:spPr>
          <a:xfrm>
            <a:off x="6006503" y="1561672"/>
            <a:ext cx="5464968" cy="762910"/>
          </a:xfrm>
        </p:spPr>
        <p:txBody>
          <a:bodyPr>
            <a:normAutofit fontScale="90000"/>
          </a:bodyPr>
          <a:lstStyle/>
          <a:p>
            <a:pPr algn="ctr"/>
            <a:r>
              <a:rPr lang="en-US" sz="4000" b="1" dirty="0">
                <a:solidFill>
                  <a:schemeClr val="accent1">
                    <a:lumMod val="50000"/>
                  </a:schemeClr>
                </a:solidFill>
              </a:rPr>
              <a:t>Human Resource Management School </a:t>
            </a:r>
            <a:endParaRPr lang="en-GB" sz="4000" b="1" dirty="0">
              <a:solidFill>
                <a:schemeClr val="accent1">
                  <a:lumMod val="50000"/>
                </a:schemeClr>
              </a:solidFill>
            </a:endParaRPr>
          </a:p>
        </p:txBody>
      </p:sp>
      <p:sp>
        <p:nvSpPr>
          <p:cNvPr id="3" name="Content Placeholder 2">
            <a:extLst>
              <a:ext uri="{FF2B5EF4-FFF2-40B4-BE49-F238E27FC236}">
                <a16:creationId xmlns:a16="http://schemas.microsoft.com/office/drawing/2014/main" id="{643B8E5B-792C-EA18-31C4-FAD8B3301B9F}"/>
              </a:ext>
            </a:extLst>
          </p:cNvPr>
          <p:cNvSpPr>
            <a:spLocks noGrp="1"/>
          </p:cNvSpPr>
          <p:nvPr>
            <p:ph idx="1"/>
          </p:nvPr>
        </p:nvSpPr>
        <p:spPr>
          <a:xfrm>
            <a:off x="6115317" y="2743200"/>
            <a:ext cx="5247340" cy="3496878"/>
          </a:xfrm>
        </p:spPr>
        <p:txBody>
          <a:bodyPr anchor="ctr">
            <a:normAutofit/>
          </a:bodyPr>
          <a:lstStyle/>
          <a:p>
            <a:pPr marL="0" lvl="0" indent="0">
              <a:buNone/>
            </a:pPr>
            <a:r>
              <a:rPr lang="en-US" sz="2000" dirty="0"/>
              <a:t>View of unions in this school of thought</a:t>
            </a:r>
          </a:p>
          <a:p>
            <a:pPr marL="0" lvl="0" indent="0">
              <a:buNone/>
            </a:pPr>
            <a:r>
              <a:rPr lang="en-US" sz="2000" dirty="0"/>
              <a:t>Unions are unnecessary “outside, third parties”.</a:t>
            </a:r>
          </a:p>
          <a:p>
            <a:r>
              <a:rPr lang="en-US" sz="2000" dirty="0"/>
              <a:t>If a company has well-designed HR practices, workers will be satisfied and will not support a union.</a:t>
            </a:r>
          </a:p>
          <a:p>
            <a:r>
              <a:rPr lang="en-US" sz="2000" dirty="0"/>
              <a:t>Independent labor unions are also seen as adversarial, a barrier to cooperation.</a:t>
            </a:r>
          </a:p>
        </p:txBody>
      </p:sp>
      <p:pic>
        <p:nvPicPr>
          <p:cNvPr id="4" name="Picture 3">
            <a:extLst>
              <a:ext uri="{FF2B5EF4-FFF2-40B4-BE49-F238E27FC236}">
                <a16:creationId xmlns:a16="http://schemas.microsoft.com/office/drawing/2014/main" id="{15114AD4-51B8-F9E5-3FE9-56212FE04B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664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Outdoor warehouse">
            <a:extLst>
              <a:ext uri="{FF2B5EF4-FFF2-40B4-BE49-F238E27FC236}">
                <a16:creationId xmlns:a16="http://schemas.microsoft.com/office/drawing/2014/main" id="{FD66E8B7-F934-E61D-A8D7-21B346C2B283}"/>
              </a:ext>
            </a:extLst>
          </p:cNvPr>
          <p:cNvPicPr>
            <a:picLocks noChangeAspect="1"/>
          </p:cNvPicPr>
          <p:nvPr/>
        </p:nvPicPr>
        <p:blipFill rotWithShape="1">
          <a:blip r:embed="rId2"/>
          <a:srcRect l="18197" r="29342"/>
          <a:stretch/>
        </p:blipFill>
        <p:spPr>
          <a:xfrm>
            <a:off x="-1" y="1623316"/>
            <a:ext cx="5410198" cy="5234683"/>
          </a:xfrm>
          <a:prstGeom prst="rect">
            <a:avLst/>
          </a:prstGeom>
        </p:spPr>
      </p:pic>
      <p:sp>
        <p:nvSpPr>
          <p:cNvPr id="2" name="Title 1">
            <a:extLst>
              <a:ext uri="{FF2B5EF4-FFF2-40B4-BE49-F238E27FC236}">
                <a16:creationId xmlns:a16="http://schemas.microsoft.com/office/drawing/2014/main" id="{1AA527DB-7EF4-9062-52A5-211A0B654937}"/>
              </a:ext>
            </a:extLst>
          </p:cNvPr>
          <p:cNvSpPr>
            <a:spLocks noGrp="1"/>
          </p:cNvSpPr>
          <p:nvPr>
            <p:ph type="title"/>
          </p:nvPr>
        </p:nvSpPr>
        <p:spPr>
          <a:xfrm>
            <a:off x="6006503" y="1443375"/>
            <a:ext cx="5464968" cy="1559301"/>
          </a:xfrm>
        </p:spPr>
        <p:txBody>
          <a:bodyPr>
            <a:normAutofit/>
          </a:bodyPr>
          <a:lstStyle/>
          <a:p>
            <a:pPr algn="ctr"/>
            <a:r>
              <a:rPr lang="en-US" sz="4000" b="1" dirty="0">
                <a:solidFill>
                  <a:schemeClr val="accent1">
                    <a:lumMod val="50000"/>
                  </a:schemeClr>
                </a:solidFill>
              </a:rPr>
              <a:t>Human Resource Management School </a:t>
            </a:r>
            <a:endParaRPr lang="en-GB" sz="4000" b="1" dirty="0">
              <a:solidFill>
                <a:schemeClr val="accent1">
                  <a:lumMod val="50000"/>
                </a:schemeClr>
              </a:solidFill>
            </a:endParaRPr>
          </a:p>
        </p:txBody>
      </p:sp>
      <p:sp>
        <p:nvSpPr>
          <p:cNvPr id="3" name="Content Placeholder 2">
            <a:extLst>
              <a:ext uri="{FF2B5EF4-FFF2-40B4-BE49-F238E27FC236}">
                <a16:creationId xmlns:a16="http://schemas.microsoft.com/office/drawing/2014/main" id="{273AF204-5D47-87B8-94AD-B10F069660AD}"/>
              </a:ext>
            </a:extLst>
          </p:cNvPr>
          <p:cNvSpPr>
            <a:spLocks noGrp="1"/>
          </p:cNvSpPr>
          <p:nvPr>
            <p:ph idx="1"/>
          </p:nvPr>
        </p:nvSpPr>
        <p:spPr>
          <a:xfrm>
            <a:off x="6115317" y="2743200"/>
            <a:ext cx="5247340" cy="3496878"/>
          </a:xfrm>
        </p:spPr>
        <p:txBody>
          <a:bodyPr anchor="ctr">
            <a:normAutofit/>
          </a:bodyPr>
          <a:lstStyle/>
          <a:p>
            <a:pPr marL="0" lvl="0" indent="0">
              <a:buNone/>
            </a:pPr>
            <a:r>
              <a:rPr lang="en-US" sz="2000"/>
              <a:t>But companies get the union they deserve.</a:t>
            </a:r>
          </a:p>
          <a:p>
            <a:r>
              <a:rPr lang="en-US" sz="2000"/>
              <a:t>If a company is practicing bad management, workers will seek unionization to combat these poor practices.</a:t>
            </a:r>
          </a:p>
          <a:p>
            <a:pPr marL="0" indent="0">
              <a:buNone/>
            </a:pPr>
            <a:endParaRPr lang="en-GB" sz="2000"/>
          </a:p>
        </p:txBody>
      </p:sp>
      <p:pic>
        <p:nvPicPr>
          <p:cNvPr id="4" name="Picture 3">
            <a:extLst>
              <a:ext uri="{FF2B5EF4-FFF2-40B4-BE49-F238E27FC236}">
                <a16:creationId xmlns:a16="http://schemas.microsoft.com/office/drawing/2014/main" id="{079E9F12-3E37-96EA-6A82-109EB0FCC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564084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79C597C-6915-1CA2-29D2-28DAC6E529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E3864D-2D08-E062-6E75-C6D6287510BB}"/>
              </a:ext>
            </a:extLst>
          </p:cNvPr>
          <p:cNvSpPr>
            <a:spLocks noGrp="1"/>
          </p:cNvSpPr>
          <p:nvPr>
            <p:ph type="ctrTitle"/>
          </p:nvPr>
        </p:nvSpPr>
        <p:spPr>
          <a:xfrm>
            <a:off x="1285241" y="1008993"/>
            <a:ext cx="9231410" cy="3542045"/>
          </a:xfrm>
        </p:spPr>
        <p:txBody>
          <a:bodyPr anchor="b">
            <a:normAutofit fontScale="90000"/>
          </a:bodyPr>
          <a:lstStyle/>
          <a:p>
            <a:pPr algn="l"/>
            <a:r>
              <a:rPr lang="en-GB" sz="8100" dirty="0"/>
              <a:t>3</a:t>
            </a:r>
            <a:r>
              <a:rPr lang="en-GB" sz="8100" baseline="30000" dirty="0"/>
              <a:t>rd</a:t>
            </a:r>
            <a:r>
              <a:rPr lang="en-GB" sz="8100" dirty="0"/>
              <a:t> School:</a:t>
            </a:r>
            <a:r>
              <a:rPr lang="en-US" sz="8800" dirty="0"/>
              <a:t>The Industrial Relations School</a:t>
            </a:r>
            <a:endParaRPr lang="en-GB" sz="8100" dirty="0"/>
          </a:p>
        </p:txBody>
      </p:sp>
      <p:sp>
        <p:nvSpPr>
          <p:cNvPr id="3" name="Subtitle 2">
            <a:extLst>
              <a:ext uri="{FF2B5EF4-FFF2-40B4-BE49-F238E27FC236}">
                <a16:creationId xmlns:a16="http://schemas.microsoft.com/office/drawing/2014/main" id="{3B4DE35C-72C6-77AD-E20C-31CF9BF034C3}"/>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FB401B7C-8F6E-452C-3345-677F8BD173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60372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5B5E4-D685-B8CB-36BF-7C72C0C30C55}"/>
              </a:ext>
            </a:extLst>
          </p:cNvPr>
          <p:cNvSpPr>
            <a:spLocks noGrp="1"/>
          </p:cNvSpPr>
          <p:nvPr>
            <p:ph type="title"/>
          </p:nvPr>
        </p:nvSpPr>
        <p:spPr>
          <a:xfrm>
            <a:off x="6823878" y="1561672"/>
            <a:ext cx="4491821" cy="795922"/>
          </a:xfrm>
        </p:spPr>
        <p:txBody>
          <a:bodyPr anchor="b">
            <a:normAutofit fontScale="90000"/>
          </a:bodyPr>
          <a:lstStyle/>
          <a:p>
            <a:pPr algn="ctr"/>
            <a:r>
              <a:rPr lang="en-US" sz="3200" b="1" dirty="0">
                <a:solidFill>
                  <a:schemeClr val="accent1">
                    <a:lumMod val="50000"/>
                  </a:schemeClr>
                </a:solidFill>
              </a:rPr>
              <a:t>The Industrial Relations School</a:t>
            </a:r>
            <a:endParaRPr lang="en-GB" sz="3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E25F88BB-CFEB-02FF-408A-FE33CEEB0869}"/>
              </a:ext>
            </a:extLst>
          </p:cNvPr>
          <p:cNvSpPr>
            <a:spLocks noGrp="1"/>
          </p:cNvSpPr>
          <p:nvPr>
            <p:ph idx="1"/>
          </p:nvPr>
        </p:nvSpPr>
        <p:spPr>
          <a:xfrm>
            <a:off x="6823878" y="3092520"/>
            <a:ext cx="4491820" cy="2888787"/>
          </a:xfrm>
        </p:spPr>
        <p:txBody>
          <a:bodyPr anchor="t">
            <a:normAutofit/>
          </a:bodyPr>
          <a:lstStyle/>
          <a:p>
            <a:pPr>
              <a:lnSpc>
                <a:spcPct val="150000"/>
              </a:lnSpc>
            </a:pPr>
            <a:r>
              <a:rPr lang="en-US" altLang="en-US" sz="2000" dirty="0"/>
              <a:t>Key belief: The labor problem stems from unequal bargaining power between corporations and individual workers</a:t>
            </a:r>
          </a:p>
          <a:p>
            <a:pPr marL="0" indent="0">
              <a:buNone/>
            </a:pPr>
            <a:endParaRPr lang="en-GB" sz="2000" dirty="0"/>
          </a:p>
        </p:txBody>
      </p:sp>
      <p:pic>
        <p:nvPicPr>
          <p:cNvPr id="5" name="Picture 4" descr="One in a crowd">
            <a:extLst>
              <a:ext uri="{FF2B5EF4-FFF2-40B4-BE49-F238E27FC236}">
                <a16:creationId xmlns:a16="http://schemas.microsoft.com/office/drawing/2014/main" id="{40EDE781-A12D-7B33-0A9C-3AB09041EA09}"/>
              </a:ext>
            </a:extLst>
          </p:cNvPr>
          <p:cNvPicPr>
            <a:picLocks noChangeAspect="1"/>
          </p:cNvPicPr>
          <p:nvPr/>
        </p:nvPicPr>
        <p:blipFill rotWithShape="1">
          <a:blip r:embed="rId2"/>
          <a:srcRect l="20762" r="12572"/>
          <a:stretch/>
        </p:blipFill>
        <p:spPr>
          <a:xfrm>
            <a:off x="20" y="1561672"/>
            <a:ext cx="6095980" cy="5296328"/>
          </a:xfrm>
          <a:prstGeom prst="rect">
            <a:avLst/>
          </a:prstGeom>
        </p:spPr>
      </p:pic>
      <p:pic>
        <p:nvPicPr>
          <p:cNvPr id="4" name="Picture 3">
            <a:extLst>
              <a:ext uri="{FF2B5EF4-FFF2-40B4-BE49-F238E27FC236}">
                <a16:creationId xmlns:a16="http://schemas.microsoft.com/office/drawing/2014/main" id="{06F92B56-8BD0-E170-220C-78A86372C7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847522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1DC1C-C2C7-DD0A-4508-5434F1A13EE5}"/>
              </a:ext>
            </a:extLst>
          </p:cNvPr>
          <p:cNvSpPr>
            <a:spLocks noGrp="1"/>
          </p:cNvSpPr>
          <p:nvPr>
            <p:ph type="title"/>
          </p:nvPr>
        </p:nvSpPr>
        <p:spPr>
          <a:xfrm>
            <a:off x="838200" y="1315092"/>
            <a:ext cx="10515600" cy="375596"/>
          </a:xfrm>
        </p:spPr>
        <p:txBody>
          <a:bodyPr>
            <a:normAutofit fontScale="90000"/>
          </a:bodyPr>
          <a:lstStyle/>
          <a:p>
            <a:pPr algn="ctr"/>
            <a:r>
              <a:rPr lang="en-US" b="1" dirty="0">
                <a:solidFill>
                  <a:schemeClr val="accent1">
                    <a:lumMod val="50000"/>
                  </a:schemeClr>
                </a:solidFill>
              </a:rPr>
              <a:t>The Industrial Relations School</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DC41E1C1-D68D-1734-2BE3-A4A0B554F082}"/>
              </a:ext>
            </a:extLst>
          </p:cNvPr>
          <p:cNvSpPr>
            <a:spLocks noGrp="1"/>
          </p:cNvSpPr>
          <p:nvPr>
            <p:ph idx="1"/>
          </p:nvPr>
        </p:nvSpPr>
        <p:spPr>
          <a:xfrm>
            <a:off x="838200" y="2260315"/>
            <a:ext cx="10515600" cy="3916648"/>
          </a:xfrm>
        </p:spPr>
        <p:txBody>
          <a:bodyPr/>
          <a:lstStyle/>
          <a:p>
            <a:pPr marL="0" lvl="0" indent="0">
              <a:lnSpc>
                <a:spcPct val="150000"/>
              </a:lnSpc>
              <a:spcBef>
                <a:spcPts val="0"/>
              </a:spcBef>
              <a:buNone/>
            </a:pPr>
            <a:r>
              <a:rPr lang="en-US" altLang="en-US" sz="2800" dirty="0">
                <a:solidFill>
                  <a:prstClr val="black"/>
                </a:solidFill>
              </a:rPr>
              <a:t>The IR school accepts corporations as efficient, valuable organizations</a:t>
            </a:r>
          </a:p>
          <a:p>
            <a:pPr marL="0" indent="0">
              <a:lnSpc>
                <a:spcPct val="150000"/>
              </a:lnSpc>
              <a:spcBef>
                <a:spcPts val="0"/>
              </a:spcBef>
              <a:buNone/>
            </a:pPr>
            <a:r>
              <a:rPr lang="en-US" altLang="en-US" dirty="0">
                <a:solidFill>
                  <a:prstClr val="black"/>
                </a:solidFill>
              </a:rPr>
              <a:t>So not opposed in principle to markets or corporations.</a:t>
            </a:r>
          </a:p>
          <a:p>
            <a:pPr marL="0" indent="0">
              <a:lnSpc>
                <a:spcPct val="150000"/>
              </a:lnSpc>
              <a:spcBef>
                <a:spcPts val="0"/>
              </a:spcBef>
              <a:buNone/>
            </a:pPr>
            <a:r>
              <a:rPr lang="en-US" altLang="en-US" dirty="0">
                <a:solidFill>
                  <a:prstClr val="black"/>
                </a:solidFill>
              </a:rPr>
              <a:t>But sees labor markets as destructively competitive.</a:t>
            </a:r>
          </a:p>
          <a:p>
            <a:pPr lvl="1">
              <a:lnSpc>
                <a:spcPct val="150000"/>
              </a:lnSpc>
              <a:spcBef>
                <a:spcPts val="0"/>
              </a:spcBef>
            </a:pPr>
            <a:r>
              <a:rPr lang="en-US" altLang="en-US" sz="2000" dirty="0">
                <a:solidFill>
                  <a:prstClr val="black"/>
                </a:solidFill>
              </a:rPr>
              <a:t>Need institutional checks and balances to achieve equity and voice.</a:t>
            </a:r>
            <a:endParaRPr lang="en-GB" dirty="0"/>
          </a:p>
        </p:txBody>
      </p:sp>
      <p:pic>
        <p:nvPicPr>
          <p:cNvPr id="4" name="Picture 3">
            <a:extLst>
              <a:ext uri="{FF2B5EF4-FFF2-40B4-BE49-F238E27FC236}">
                <a16:creationId xmlns:a16="http://schemas.microsoft.com/office/drawing/2014/main" id="{25AC68B3-0725-2138-3F8D-1569013456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736126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A23FC-2CFE-9A2E-B55C-E06C4D1C7697}"/>
              </a:ext>
            </a:extLst>
          </p:cNvPr>
          <p:cNvSpPr>
            <a:spLocks noGrp="1"/>
          </p:cNvSpPr>
          <p:nvPr>
            <p:ph type="title"/>
          </p:nvPr>
        </p:nvSpPr>
        <p:spPr>
          <a:xfrm>
            <a:off x="876693" y="741391"/>
            <a:ext cx="5219307" cy="1616203"/>
          </a:xfrm>
        </p:spPr>
        <p:txBody>
          <a:bodyPr anchor="b">
            <a:normAutofit/>
          </a:bodyPr>
          <a:lstStyle/>
          <a:p>
            <a:pPr algn="ctr"/>
            <a:r>
              <a:rPr lang="en-US" sz="3200" b="1" dirty="0">
                <a:solidFill>
                  <a:schemeClr val="accent1">
                    <a:lumMod val="50000"/>
                  </a:schemeClr>
                </a:solidFill>
              </a:rPr>
              <a:t>The Industrial Relations School</a:t>
            </a:r>
            <a:endParaRPr lang="en-GB" sz="3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EC7E53CF-5ADE-094C-4BDD-9FDA66AF95AB}"/>
              </a:ext>
            </a:extLst>
          </p:cNvPr>
          <p:cNvSpPr>
            <a:spLocks noGrp="1"/>
          </p:cNvSpPr>
          <p:nvPr>
            <p:ph idx="1"/>
          </p:nvPr>
        </p:nvSpPr>
        <p:spPr>
          <a:xfrm>
            <a:off x="876692" y="2533476"/>
            <a:ext cx="5219307" cy="3537410"/>
          </a:xfrm>
        </p:spPr>
        <p:txBody>
          <a:bodyPr anchor="t">
            <a:normAutofit/>
          </a:bodyPr>
          <a:lstStyle/>
          <a:p>
            <a:pPr marL="0" lvl="0" indent="0">
              <a:lnSpc>
                <a:spcPct val="150000"/>
              </a:lnSpc>
              <a:spcBef>
                <a:spcPts val="0"/>
              </a:spcBef>
              <a:buNone/>
            </a:pPr>
            <a:r>
              <a:rPr lang="en-US" altLang="en-US" sz="2000" dirty="0"/>
              <a:t>Institutional labor economists believed that there were many labor market imperfections</a:t>
            </a:r>
          </a:p>
          <a:p>
            <a:pPr>
              <a:lnSpc>
                <a:spcPct val="150000"/>
              </a:lnSpc>
              <a:spcBef>
                <a:spcPts val="0"/>
              </a:spcBef>
            </a:pPr>
            <a:r>
              <a:rPr lang="en-US" altLang="en-US" sz="2000" dirty="0"/>
              <a:t>Persistent unemployment.</a:t>
            </a:r>
          </a:p>
          <a:p>
            <a:pPr>
              <a:lnSpc>
                <a:spcPct val="150000"/>
              </a:lnSpc>
              <a:spcBef>
                <a:spcPts val="0"/>
              </a:spcBef>
            </a:pPr>
            <a:r>
              <a:rPr lang="en-US" altLang="en-US" sz="2000" dirty="0"/>
              <a:t>Company towns dominated by a single employer.</a:t>
            </a:r>
          </a:p>
          <a:p>
            <a:pPr>
              <a:lnSpc>
                <a:spcPct val="150000"/>
              </a:lnSpc>
              <a:spcBef>
                <a:spcPts val="0"/>
              </a:spcBef>
              <a:spcAft>
                <a:spcPts val="3600"/>
              </a:spcAft>
            </a:pPr>
            <a:r>
              <a:rPr lang="en-US" altLang="en-US" sz="2000" dirty="0"/>
              <a:t>Lack of worker savings and other safety nets.</a:t>
            </a:r>
          </a:p>
          <a:p>
            <a:endParaRPr lang="en-GB" sz="2000" dirty="0"/>
          </a:p>
        </p:txBody>
      </p:sp>
      <p:pic>
        <p:nvPicPr>
          <p:cNvPr id="7" name="Graphic 6" descr="Financial">
            <a:extLst>
              <a:ext uri="{FF2B5EF4-FFF2-40B4-BE49-F238E27FC236}">
                <a16:creationId xmlns:a16="http://schemas.microsoft.com/office/drawing/2014/main" id="{1D3FEF0F-8F5C-59A0-5193-FAF28377195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08019" y="1292268"/>
            <a:ext cx="4273463" cy="4273463"/>
          </a:xfrm>
          <a:prstGeom prst="rect">
            <a:avLst/>
          </a:prstGeom>
        </p:spPr>
      </p:pic>
      <p:pic>
        <p:nvPicPr>
          <p:cNvPr id="4" name="Picture 3">
            <a:extLst>
              <a:ext uri="{FF2B5EF4-FFF2-40B4-BE49-F238E27FC236}">
                <a16:creationId xmlns:a16="http://schemas.microsoft.com/office/drawing/2014/main" id="{4758E4BB-7264-29D4-E800-3F4DA2F73C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37256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9F3FA-95D4-B1D6-4EE4-F25E74A27B2B}"/>
              </a:ext>
            </a:extLst>
          </p:cNvPr>
          <p:cNvSpPr>
            <a:spLocks noGrp="1"/>
          </p:cNvSpPr>
          <p:nvPr>
            <p:ph type="title"/>
          </p:nvPr>
        </p:nvSpPr>
        <p:spPr>
          <a:xfrm>
            <a:off x="838200" y="832207"/>
            <a:ext cx="10515600" cy="858481"/>
          </a:xfrm>
        </p:spPr>
        <p:txBody>
          <a:bodyPr/>
          <a:lstStyle/>
          <a:p>
            <a:pPr algn="ctr"/>
            <a:r>
              <a:rPr lang="en-US" b="1" dirty="0">
                <a:solidFill>
                  <a:schemeClr val="accent1">
                    <a:lumMod val="50000"/>
                  </a:schemeClr>
                </a:solidFill>
              </a:rPr>
              <a:t>The Industrial Relations School</a:t>
            </a:r>
            <a:endParaRPr lang="en-GB" b="1" dirty="0">
              <a:solidFill>
                <a:schemeClr val="accent1">
                  <a:lumMod val="50000"/>
                </a:schemeClr>
              </a:solidFill>
            </a:endParaRPr>
          </a:p>
        </p:txBody>
      </p:sp>
      <p:graphicFrame>
        <p:nvGraphicFramePr>
          <p:cNvPr id="5" name="Content Placeholder 2">
            <a:extLst>
              <a:ext uri="{FF2B5EF4-FFF2-40B4-BE49-F238E27FC236}">
                <a16:creationId xmlns:a16="http://schemas.microsoft.com/office/drawing/2014/main" id="{A85C384E-306D-E6B3-B61C-64181376560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086F431F-BF60-404F-D6E9-3A4B8AAFF0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72863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Red toy person in front of two lines of white figures">
            <a:extLst>
              <a:ext uri="{FF2B5EF4-FFF2-40B4-BE49-F238E27FC236}">
                <a16:creationId xmlns:a16="http://schemas.microsoft.com/office/drawing/2014/main" id="{E2C19B9B-19B7-F54B-6469-D139198802B1}"/>
              </a:ext>
            </a:extLst>
          </p:cNvPr>
          <p:cNvPicPr>
            <a:picLocks noChangeAspect="1"/>
          </p:cNvPicPr>
          <p:nvPr/>
        </p:nvPicPr>
        <p:blipFill rotWithShape="1">
          <a:blip r:embed="rId2"/>
          <a:srcRect l="22739" r="18884"/>
          <a:stretch/>
        </p:blipFill>
        <p:spPr>
          <a:xfrm>
            <a:off x="6103027" y="965770"/>
            <a:ext cx="6088971" cy="5892230"/>
          </a:xfrm>
          <a:prstGeom prst="rect">
            <a:avLst/>
          </a:prstGeom>
        </p:spPr>
      </p:pic>
      <p:sp>
        <p:nvSpPr>
          <p:cNvPr id="2" name="Title 1">
            <a:extLst>
              <a:ext uri="{FF2B5EF4-FFF2-40B4-BE49-F238E27FC236}">
                <a16:creationId xmlns:a16="http://schemas.microsoft.com/office/drawing/2014/main" id="{188FE5A6-5B3B-0558-B167-DEEF3442A776}"/>
              </a:ext>
            </a:extLst>
          </p:cNvPr>
          <p:cNvSpPr>
            <a:spLocks noGrp="1"/>
          </p:cNvSpPr>
          <p:nvPr>
            <p:ph type="title"/>
          </p:nvPr>
        </p:nvSpPr>
        <p:spPr>
          <a:xfrm>
            <a:off x="761801" y="965770"/>
            <a:ext cx="4778387" cy="991711"/>
          </a:xfrm>
        </p:spPr>
        <p:txBody>
          <a:bodyPr anchor="ctr">
            <a:normAutofit fontScale="90000"/>
          </a:bodyPr>
          <a:lstStyle/>
          <a:p>
            <a:pPr algn="ctr"/>
            <a:r>
              <a:rPr lang="en-US" sz="4000" b="1" dirty="0">
                <a:solidFill>
                  <a:schemeClr val="accent1">
                    <a:lumMod val="50000"/>
                  </a:schemeClr>
                </a:solidFill>
              </a:rPr>
              <a:t>The Industrial Relations School </a:t>
            </a:r>
            <a:endParaRPr lang="en-GB" sz="4000" b="1" dirty="0">
              <a:solidFill>
                <a:schemeClr val="accent1">
                  <a:lumMod val="50000"/>
                </a:schemeClr>
              </a:solidFill>
            </a:endParaRPr>
          </a:p>
        </p:txBody>
      </p:sp>
      <p:sp>
        <p:nvSpPr>
          <p:cNvPr id="3" name="Content Placeholder 2">
            <a:extLst>
              <a:ext uri="{FF2B5EF4-FFF2-40B4-BE49-F238E27FC236}">
                <a16:creationId xmlns:a16="http://schemas.microsoft.com/office/drawing/2014/main" id="{14389D38-B4C0-2662-0409-A14DB0C5E972}"/>
              </a:ext>
            </a:extLst>
          </p:cNvPr>
          <p:cNvSpPr>
            <a:spLocks noGrp="1"/>
          </p:cNvSpPr>
          <p:nvPr>
            <p:ph idx="1"/>
          </p:nvPr>
        </p:nvSpPr>
        <p:spPr>
          <a:xfrm>
            <a:off x="761801" y="2884929"/>
            <a:ext cx="4659756" cy="3374137"/>
          </a:xfrm>
        </p:spPr>
        <p:txBody>
          <a:bodyPr anchor="ctr">
            <a:normAutofit/>
          </a:bodyPr>
          <a:lstStyle/>
          <a:p>
            <a:pPr marL="0" lvl="0" indent="0">
              <a:spcBef>
                <a:spcPts val="0"/>
              </a:spcBef>
              <a:spcAft>
                <a:spcPts val="400"/>
              </a:spcAft>
              <a:buNone/>
            </a:pPr>
            <a:r>
              <a:rPr lang="en-US" altLang="en-US" sz="1700" b="1"/>
              <a:t>View of unions in this school of thought</a:t>
            </a:r>
          </a:p>
          <a:p>
            <a:pPr marL="0" indent="0">
              <a:spcBef>
                <a:spcPts val="0"/>
              </a:spcBef>
              <a:spcAft>
                <a:spcPts val="400"/>
              </a:spcAft>
              <a:buNone/>
            </a:pPr>
            <a:r>
              <a:rPr lang="en-US" altLang="en-US" sz="1700"/>
              <a:t>Unions are important as a way to better balance corporate power in the labor market.</a:t>
            </a:r>
          </a:p>
          <a:p>
            <a:pPr marL="0" indent="0">
              <a:spcBef>
                <a:spcPts val="0"/>
              </a:spcBef>
              <a:spcAft>
                <a:spcPts val="400"/>
              </a:spcAft>
              <a:buNone/>
            </a:pPr>
            <a:r>
              <a:rPr lang="en-US" altLang="en-US" sz="1700"/>
              <a:t>Can provide meaningful voice to employees by being independent rather than controlled by companies.</a:t>
            </a:r>
          </a:p>
          <a:p>
            <a:pPr marL="702000">
              <a:spcBef>
                <a:spcPts val="0"/>
              </a:spcBef>
              <a:spcAft>
                <a:spcPts val="2400"/>
              </a:spcAft>
            </a:pPr>
            <a:r>
              <a:rPr lang="en-US" altLang="en-US" sz="1700"/>
              <a:t>Independent labor unions can elect their own leaders, collect and spend their own dues money, establish their organizational objectives and strategies, and strike.</a:t>
            </a:r>
          </a:p>
          <a:p>
            <a:endParaRPr lang="en-GB" sz="1700"/>
          </a:p>
        </p:txBody>
      </p:sp>
      <p:pic>
        <p:nvPicPr>
          <p:cNvPr id="4" name="Picture 3">
            <a:extLst>
              <a:ext uri="{FF2B5EF4-FFF2-40B4-BE49-F238E27FC236}">
                <a16:creationId xmlns:a16="http://schemas.microsoft.com/office/drawing/2014/main" id="{5BC0A180-391D-3A2C-D230-625526273D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292248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99A97-425F-8264-BAA8-828BD50A083C}"/>
              </a:ext>
            </a:extLst>
          </p:cNvPr>
          <p:cNvSpPr>
            <a:spLocks noGrp="1"/>
          </p:cNvSpPr>
          <p:nvPr>
            <p:ph type="title"/>
          </p:nvPr>
        </p:nvSpPr>
        <p:spPr>
          <a:xfrm>
            <a:off x="6513788" y="1489753"/>
            <a:ext cx="4840010" cy="682677"/>
          </a:xfrm>
        </p:spPr>
        <p:txBody>
          <a:bodyPr>
            <a:normAutofit fontScale="90000"/>
          </a:bodyPr>
          <a:lstStyle/>
          <a:p>
            <a:pPr algn="ctr"/>
            <a:r>
              <a:rPr lang="en-US" b="1" dirty="0">
                <a:solidFill>
                  <a:schemeClr val="accent1">
                    <a:lumMod val="50000"/>
                  </a:schemeClr>
                </a:solidFill>
              </a:rPr>
              <a:t>The Industrial Relations School </a:t>
            </a:r>
            <a:endParaRPr lang="en-GB" b="1" dirty="0">
              <a:solidFill>
                <a:schemeClr val="accent1">
                  <a:lumMod val="50000"/>
                </a:schemeClr>
              </a:solidFill>
            </a:endParaRPr>
          </a:p>
        </p:txBody>
      </p:sp>
      <p:sp>
        <p:nvSpPr>
          <p:cNvPr id="28" name="Content Placeholder 2">
            <a:extLst>
              <a:ext uri="{FF2B5EF4-FFF2-40B4-BE49-F238E27FC236}">
                <a16:creationId xmlns:a16="http://schemas.microsoft.com/office/drawing/2014/main" id="{117753E3-F173-7979-AE74-9D2476D86E78}"/>
              </a:ext>
            </a:extLst>
          </p:cNvPr>
          <p:cNvSpPr>
            <a:spLocks noGrp="1"/>
          </p:cNvSpPr>
          <p:nvPr>
            <p:ph idx="1"/>
          </p:nvPr>
        </p:nvSpPr>
        <p:spPr>
          <a:xfrm>
            <a:off x="6513788" y="2712377"/>
            <a:ext cx="4840010" cy="3464585"/>
          </a:xfrm>
        </p:spPr>
        <p:txBody>
          <a:bodyPr>
            <a:normAutofit fontScale="92500"/>
          </a:bodyPr>
          <a:lstStyle/>
          <a:p>
            <a:pPr marL="0" lvl="0" indent="0">
              <a:spcBef>
                <a:spcPts val="0"/>
              </a:spcBef>
              <a:spcAft>
                <a:spcPts val="400"/>
              </a:spcAft>
              <a:buNone/>
            </a:pPr>
            <a:r>
              <a:rPr lang="en-US" altLang="en-US" dirty="0"/>
              <a:t>So based on the assumptions and beliefs of the IR school, unions are important for striking a balance between efficiency, equity, and voice</a:t>
            </a:r>
          </a:p>
          <a:p>
            <a:pPr>
              <a:spcBef>
                <a:spcPts val="0"/>
              </a:spcBef>
              <a:spcAft>
                <a:spcPts val="400"/>
              </a:spcAft>
            </a:pPr>
            <a:r>
              <a:rPr lang="en-US" altLang="en-US" dirty="0"/>
              <a:t>This school of thought provides the intellectual foundations for United States labor law and supporters of labor unions.</a:t>
            </a:r>
          </a:p>
          <a:p>
            <a:pPr marL="0" indent="0">
              <a:buNone/>
            </a:pPr>
            <a:endParaRPr lang="en-GB" sz="2000" dirty="0"/>
          </a:p>
        </p:txBody>
      </p:sp>
      <p:pic>
        <p:nvPicPr>
          <p:cNvPr id="27" name="Picture 26" descr="Abstract blurred public library with bookshelves">
            <a:extLst>
              <a:ext uri="{FF2B5EF4-FFF2-40B4-BE49-F238E27FC236}">
                <a16:creationId xmlns:a16="http://schemas.microsoft.com/office/drawing/2014/main" id="{BE726C54-7D8A-892A-CED9-5CF1A8F8F37F}"/>
              </a:ext>
            </a:extLst>
          </p:cNvPr>
          <p:cNvPicPr>
            <a:picLocks noChangeAspect="1"/>
          </p:cNvPicPr>
          <p:nvPr/>
        </p:nvPicPr>
        <p:blipFill rotWithShape="1">
          <a:blip r:embed="rId2"/>
          <a:srcRect l="9063" r="31403" b="-1"/>
          <a:stretch/>
        </p:blipFill>
        <p:spPr>
          <a:xfrm>
            <a:off x="20" y="1273996"/>
            <a:ext cx="6116549" cy="5584004"/>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pic>
        <p:nvPicPr>
          <p:cNvPr id="4" name="Picture 3">
            <a:extLst>
              <a:ext uri="{FF2B5EF4-FFF2-40B4-BE49-F238E27FC236}">
                <a16:creationId xmlns:a16="http://schemas.microsoft.com/office/drawing/2014/main" id="{76C11DAE-304B-DB01-A449-47F4DA4C56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636915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8346FEC-4416-D229-F5D0-D2AA421CB0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6369B0-7575-68BF-F39E-FEBCA303C18F}"/>
              </a:ext>
            </a:extLst>
          </p:cNvPr>
          <p:cNvSpPr>
            <a:spLocks noGrp="1"/>
          </p:cNvSpPr>
          <p:nvPr>
            <p:ph type="ctrTitle"/>
          </p:nvPr>
        </p:nvSpPr>
        <p:spPr>
          <a:xfrm>
            <a:off x="1285241" y="1008993"/>
            <a:ext cx="9231410" cy="3542045"/>
          </a:xfrm>
        </p:spPr>
        <p:txBody>
          <a:bodyPr anchor="b">
            <a:normAutofit fontScale="90000"/>
          </a:bodyPr>
          <a:lstStyle/>
          <a:p>
            <a:pPr algn="l"/>
            <a:r>
              <a:rPr lang="en-GB" sz="8100" dirty="0"/>
              <a:t>4th School:</a:t>
            </a:r>
            <a:r>
              <a:rPr lang="en-US" sz="8800" dirty="0"/>
              <a:t>The Critical Industrial Relations School</a:t>
            </a:r>
            <a:endParaRPr lang="en-GB" sz="8100" dirty="0"/>
          </a:p>
        </p:txBody>
      </p:sp>
      <p:sp>
        <p:nvSpPr>
          <p:cNvPr id="3" name="Subtitle 2">
            <a:extLst>
              <a:ext uri="{FF2B5EF4-FFF2-40B4-BE49-F238E27FC236}">
                <a16:creationId xmlns:a16="http://schemas.microsoft.com/office/drawing/2014/main" id="{A9377C26-C097-CCFE-99F2-AFAEDAF5020A}"/>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20AB7C36-184B-D461-53FB-CD53664566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38554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F0730-730D-7F90-3E58-C4C338737E39}"/>
              </a:ext>
            </a:extLst>
          </p:cNvPr>
          <p:cNvSpPr>
            <a:spLocks noGrp="1"/>
          </p:cNvSpPr>
          <p:nvPr>
            <p:ph type="title"/>
          </p:nvPr>
        </p:nvSpPr>
        <p:spPr>
          <a:xfrm>
            <a:off x="762000" y="1138036"/>
            <a:ext cx="4085665" cy="1402470"/>
          </a:xfrm>
        </p:spPr>
        <p:txBody>
          <a:bodyPr anchor="t">
            <a:normAutofit/>
          </a:bodyPr>
          <a:lstStyle/>
          <a:p>
            <a:pPr algn="ctr"/>
            <a:r>
              <a:rPr lang="en-US" sz="3200" b="1" dirty="0">
                <a:solidFill>
                  <a:schemeClr val="accent1">
                    <a:lumMod val="50000"/>
                  </a:schemeClr>
                </a:solidFill>
              </a:rPr>
              <a:t>The Critical Industrial Relations School</a:t>
            </a:r>
            <a:endParaRPr lang="en-GB" sz="3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22BB73CC-696A-16F4-E459-A4D04FFF72EE}"/>
              </a:ext>
            </a:extLst>
          </p:cNvPr>
          <p:cNvSpPr>
            <a:spLocks noGrp="1"/>
          </p:cNvSpPr>
          <p:nvPr>
            <p:ph idx="1"/>
          </p:nvPr>
        </p:nvSpPr>
        <p:spPr>
          <a:xfrm>
            <a:off x="762000" y="2551176"/>
            <a:ext cx="4085665" cy="3591207"/>
          </a:xfrm>
        </p:spPr>
        <p:txBody>
          <a:bodyPr>
            <a:noAutofit/>
          </a:bodyPr>
          <a:lstStyle/>
          <a:p>
            <a:pPr marL="0" lvl="0" indent="0">
              <a:spcBef>
                <a:spcPts val="0"/>
              </a:spcBef>
              <a:buNone/>
            </a:pPr>
            <a:r>
              <a:rPr lang="en-US" altLang="en-US" dirty="0"/>
              <a:t>Grows out of earlier “Marxist industrial relations” school, and also referred to as a radical perspective</a:t>
            </a:r>
          </a:p>
          <a:p>
            <a:pPr>
              <a:spcBef>
                <a:spcPts val="0"/>
              </a:spcBef>
              <a:spcAft>
                <a:spcPts val="3600"/>
              </a:spcAft>
            </a:pPr>
            <a:r>
              <a:rPr lang="en-US" altLang="en-US" dirty="0"/>
              <a:t>The “critical” label comes from being critical of existing societal institutions and social orderings.</a:t>
            </a:r>
          </a:p>
        </p:txBody>
      </p:sp>
      <p:pic>
        <p:nvPicPr>
          <p:cNvPr id="5" name="Picture 4" descr="Many question marks on black background">
            <a:extLst>
              <a:ext uri="{FF2B5EF4-FFF2-40B4-BE49-F238E27FC236}">
                <a16:creationId xmlns:a16="http://schemas.microsoft.com/office/drawing/2014/main" id="{8376FB81-C0A4-BEBE-DCD1-B7F233364A74}"/>
              </a:ext>
            </a:extLst>
          </p:cNvPr>
          <p:cNvPicPr>
            <a:picLocks noChangeAspect="1"/>
          </p:cNvPicPr>
          <p:nvPr/>
        </p:nvPicPr>
        <p:blipFill rotWithShape="1">
          <a:blip r:embed="rId2"/>
          <a:srcRect l="41819" r="2" b="2"/>
          <a:stretch/>
        </p:blipFill>
        <p:spPr>
          <a:xfrm>
            <a:off x="5650992" y="1138036"/>
            <a:ext cx="6541008" cy="5719964"/>
          </a:xfrm>
          <a:prstGeom prst="rect">
            <a:avLst/>
          </a:prstGeom>
        </p:spPr>
      </p:pic>
      <p:pic>
        <p:nvPicPr>
          <p:cNvPr id="4" name="Picture 3">
            <a:extLst>
              <a:ext uri="{FF2B5EF4-FFF2-40B4-BE49-F238E27FC236}">
                <a16:creationId xmlns:a16="http://schemas.microsoft.com/office/drawing/2014/main" id="{AF5862B5-4283-21F9-E447-1090517AD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479176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95B34-754E-0DF3-60F7-71AE5C42809D}"/>
              </a:ext>
            </a:extLst>
          </p:cNvPr>
          <p:cNvSpPr>
            <a:spLocks noGrp="1"/>
          </p:cNvSpPr>
          <p:nvPr>
            <p:ph type="title"/>
          </p:nvPr>
        </p:nvSpPr>
        <p:spPr>
          <a:xfrm>
            <a:off x="838200" y="1068512"/>
            <a:ext cx="10515600" cy="622176"/>
          </a:xfrm>
        </p:spPr>
        <p:txBody>
          <a:bodyPr>
            <a:normAutofit fontScale="90000"/>
          </a:bodyPr>
          <a:lstStyle/>
          <a:p>
            <a:pPr algn="ctr"/>
            <a:r>
              <a:rPr lang="en-US" sz="4400" b="1" dirty="0">
                <a:solidFill>
                  <a:schemeClr val="accent1">
                    <a:lumMod val="50000"/>
                  </a:schemeClr>
                </a:solidFill>
              </a:rPr>
              <a:t>The Critical Industrial Relations School</a:t>
            </a:r>
            <a:endParaRPr lang="en-GB" b="1" dirty="0">
              <a:solidFill>
                <a:schemeClr val="accent1">
                  <a:lumMod val="50000"/>
                </a:schemeClr>
              </a:solidFill>
            </a:endParaRPr>
          </a:p>
        </p:txBody>
      </p:sp>
      <p:graphicFrame>
        <p:nvGraphicFramePr>
          <p:cNvPr id="5" name="Content Placeholder 2">
            <a:extLst>
              <a:ext uri="{FF2B5EF4-FFF2-40B4-BE49-F238E27FC236}">
                <a16:creationId xmlns:a16="http://schemas.microsoft.com/office/drawing/2014/main" id="{90C35BC7-54F1-3372-744B-2959333A2D34}"/>
              </a:ext>
            </a:extLst>
          </p:cNvPr>
          <p:cNvGraphicFramePr>
            <a:graphicFrameLocks noGrp="1"/>
          </p:cNvGraphicFramePr>
          <p:nvPr>
            <p:ph idx="1"/>
            <p:extLst>
              <p:ext uri="{D42A27DB-BD31-4B8C-83A1-F6EECF244321}">
                <p14:modId xmlns:p14="http://schemas.microsoft.com/office/powerpoint/2010/main" val="2662926326"/>
              </p:ext>
            </p:extLst>
          </p:nvPr>
        </p:nvGraphicFramePr>
        <p:xfrm>
          <a:off x="838200" y="2496619"/>
          <a:ext cx="10515600" cy="36803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CEFB8FCF-363D-AE8C-A708-FCF66903A49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583552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4EA5B-7995-FA0D-474A-5B46C4E95081}"/>
              </a:ext>
            </a:extLst>
          </p:cNvPr>
          <p:cNvSpPr>
            <a:spLocks noGrp="1"/>
          </p:cNvSpPr>
          <p:nvPr>
            <p:ph type="title"/>
          </p:nvPr>
        </p:nvSpPr>
        <p:spPr>
          <a:xfrm>
            <a:off x="838200" y="1078787"/>
            <a:ext cx="10515600" cy="611901"/>
          </a:xfrm>
        </p:spPr>
        <p:txBody>
          <a:bodyPr>
            <a:normAutofit fontScale="90000"/>
          </a:bodyPr>
          <a:lstStyle/>
          <a:p>
            <a:pPr algn="ctr"/>
            <a:r>
              <a:rPr lang="en-US" b="1" dirty="0">
                <a:solidFill>
                  <a:schemeClr val="accent1">
                    <a:lumMod val="50000"/>
                  </a:schemeClr>
                </a:solidFill>
              </a:rPr>
              <a:t>The Critical Industrial Relations School</a:t>
            </a:r>
            <a:r>
              <a:rPr lang="en-US" sz="2000" b="1" dirty="0">
                <a:solidFill>
                  <a:schemeClr val="accent1">
                    <a:lumMod val="50000"/>
                  </a:schemeClr>
                </a:solidFill>
              </a:rPr>
              <a:t> </a:t>
            </a:r>
            <a:endParaRPr lang="en-GB" b="1" dirty="0">
              <a:solidFill>
                <a:schemeClr val="accent1">
                  <a:lumMod val="50000"/>
                </a:schemeClr>
              </a:solidFill>
            </a:endParaRPr>
          </a:p>
        </p:txBody>
      </p:sp>
      <p:graphicFrame>
        <p:nvGraphicFramePr>
          <p:cNvPr id="5" name="Content Placeholder 2">
            <a:extLst>
              <a:ext uri="{FF2B5EF4-FFF2-40B4-BE49-F238E27FC236}">
                <a16:creationId xmlns:a16="http://schemas.microsoft.com/office/drawing/2014/main" id="{AC85DA3E-FBE3-CA97-7E4A-74C438F6223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44806271-FAE4-CFCB-AF8D-3A864B5C6B7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19999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8FEFD-AA1E-BBB5-C7A7-93C0323DE46F}"/>
              </a:ext>
            </a:extLst>
          </p:cNvPr>
          <p:cNvSpPr>
            <a:spLocks noGrp="1"/>
          </p:cNvSpPr>
          <p:nvPr>
            <p:ph type="title"/>
          </p:nvPr>
        </p:nvSpPr>
        <p:spPr>
          <a:xfrm>
            <a:off x="6823878" y="741391"/>
            <a:ext cx="4491821" cy="1616203"/>
          </a:xfrm>
        </p:spPr>
        <p:txBody>
          <a:bodyPr anchor="b">
            <a:normAutofit/>
          </a:bodyPr>
          <a:lstStyle/>
          <a:p>
            <a:pPr algn="ctr"/>
            <a:r>
              <a:rPr lang="en-US" sz="3200" b="1" dirty="0">
                <a:solidFill>
                  <a:schemeClr val="accent1">
                    <a:lumMod val="50000"/>
                  </a:schemeClr>
                </a:solidFill>
              </a:rPr>
              <a:t>The Critical Industrial Relations School </a:t>
            </a:r>
            <a:endParaRPr lang="en-GB" sz="3200" b="1" dirty="0">
              <a:solidFill>
                <a:schemeClr val="accent1">
                  <a:lumMod val="50000"/>
                </a:schemeClr>
              </a:solidFill>
            </a:endParaRPr>
          </a:p>
        </p:txBody>
      </p:sp>
      <p:sp>
        <p:nvSpPr>
          <p:cNvPr id="13" name="Content Placeholder 2">
            <a:extLst>
              <a:ext uri="{FF2B5EF4-FFF2-40B4-BE49-F238E27FC236}">
                <a16:creationId xmlns:a16="http://schemas.microsoft.com/office/drawing/2014/main" id="{DECF3EB6-E7C7-F4D9-6D46-943D6B36FA33}"/>
              </a:ext>
            </a:extLst>
          </p:cNvPr>
          <p:cNvSpPr>
            <a:spLocks noGrp="1"/>
          </p:cNvSpPr>
          <p:nvPr>
            <p:ph idx="1"/>
          </p:nvPr>
        </p:nvSpPr>
        <p:spPr>
          <a:xfrm>
            <a:off x="6823878" y="2533476"/>
            <a:ext cx="4491820" cy="3447832"/>
          </a:xfrm>
        </p:spPr>
        <p:txBody>
          <a:bodyPr anchor="t">
            <a:normAutofit/>
          </a:bodyPr>
          <a:lstStyle/>
          <a:p>
            <a:pPr marL="0" lvl="0" indent="0">
              <a:spcBef>
                <a:spcPts val="0"/>
              </a:spcBef>
              <a:buNone/>
            </a:pPr>
            <a:r>
              <a:rPr lang="en-US" altLang="en-US" sz="2400" dirty="0"/>
              <a:t>The solutions to the labor problem </a:t>
            </a:r>
          </a:p>
          <a:p>
            <a:pPr marL="0" indent="0">
              <a:spcBef>
                <a:spcPts val="0"/>
              </a:spcBef>
              <a:buNone/>
            </a:pPr>
            <a:r>
              <a:rPr lang="en-US" altLang="en-US" sz="2400" dirty="0"/>
              <a:t>Restructuring the nature of capitalism.</a:t>
            </a:r>
          </a:p>
          <a:p>
            <a:pPr marL="702000">
              <a:spcBef>
                <a:spcPts val="0"/>
              </a:spcBef>
            </a:pPr>
            <a:r>
              <a:rPr lang="en-US" altLang="en-US" sz="2400" dirty="0"/>
              <a:t>For some: replacing capitalism with socialism.</a:t>
            </a:r>
          </a:p>
          <a:p>
            <a:pPr marL="702000">
              <a:spcBef>
                <a:spcPts val="0"/>
              </a:spcBef>
            </a:pPr>
            <a:r>
              <a:rPr lang="en-US" altLang="en-US" sz="2400" dirty="0"/>
              <a:t>For others: significant changes in power structures and influence.</a:t>
            </a:r>
          </a:p>
          <a:p>
            <a:endParaRPr lang="en-GB" sz="2000" dirty="0"/>
          </a:p>
        </p:txBody>
      </p:sp>
      <p:pic>
        <p:nvPicPr>
          <p:cNvPr id="5" name="Picture 4">
            <a:extLst>
              <a:ext uri="{FF2B5EF4-FFF2-40B4-BE49-F238E27FC236}">
                <a16:creationId xmlns:a16="http://schemas.microsoft.com/office/drawing/2014/main" id="{66917107-B3FA-9B9A-C60A-6267804DDE7A}"/>
              </a:ext>
            </a:extLst>
          </p:cNvPr>
          <p:cNvPicPr>
            <a:picLocks noChangeAspect="1"/>
          </p:cNvPicPr>
          <p:nvPr/>
        </p:nvPicPr>
        <p:blipFill rotWithShape="1">
          <a:blip r:embed="rId2"/>
          <a:srcRect l="22181" r="27819"/>
          <a:stretch/>
        </p:blipFill>
        <p:spPr>
          <a:xfrm>
            <a:off x="20" y="1448656"/>
            <a:ext cx="6095980" cy="5409344"/>
          </a:xfrm>
          <a:prstGeom prst="rect">
            <a:avLst/>
          </a:prstGeom>
        </p:spPr>
      </p:pic>
      <p:pic>
        <p:nvPicPr>
          <p:cNvPr id="4" name="Picture 3">
            <a:extLst>
              <a:ext uri="{FF2B5EF4-FFF2-40B4-BE49-F238E27FC236}">
                <a16:creationId xmlns:a16="http://schemas.microsoft.com/office/drawing/2014/main" id="{2CCC7AE2-5883-520D-6524-D863C9FF2E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3174706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C19FB-F561-CD8D-A978-79D88E2902F9}"/>
              </a:ext>
            </a:extLst>
          </p:cNvPr>
          <p:cNvSpPr>
            <a:spLocks noGrp="1"/>
          </p:cNvSpPr>
          <p:nvPr>
            <p:ph type="title"/>
          </p:nvPr>
        </p:nvSpPr>
        <p:spPr>
          <a:xfrm>
            <a:off x="838200" y="1191802"/>
            <a:ext cx="10515600" cy="498886"/>
          </a:xfrm>
        </p:spPr>
        <p:txBody>
          <a:bodyPr>
            <a:normAutofit fontScale="90000"/>
          </a:bodyPr>
          <a:lstStyle/>
          <a:p>
            <a:pPr algn="ctr"/>
            <a:r>
              <a:rPr lang="en-US" sz="4400" b="1" dirty="0">
                <a:solidFill>
                  <a:schemeClr val="accent1">
                    <a:lumMod val="50000"/>
                  </a:schemeClr>
                </a:solidFill>
              </a:rPr>
              <a:t>The Critical Industrial Relations School </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3679DC40-D95C-E479-0859-0ECDCFFB3115}"/>
              </a:ext>
            </a:extLst>
          </p:cNvPr>
          <p:cNvSpPr>
            <a:spLocks noGrp="1"/>
          </p:cNvSpPr>
          <p:nvPr>
            <p:ph idx="1"/>
          </p:nvPr>
        </p:nvSpPr>
        <p:spPr>
          <a:xfrm>
            <a:off x="838200" y="2250039"/>
            <a:ext cx="10515600" cy="3926923"/>
          </a:xfrm>
        </p:spPr>
        <p:txBody>
          <a:bodyPr/>
          <a:lstStyle/>
          <a:p>
            <a:pPr marL="0" lvl="0" indent="0">
              <a:spcBef>
                <a:spcPts val="0"/>
              </a:spcBef>
              <a:buNone/>
            </a:pPr>
            <a:r>
              <a:rPr lang="en-US" sz="3600" dirty="0">
                <a:solidFill>
                  <a:prstClr val="black"/>
                </a:solidFill>
              </a:rPr>
              <a:t>View of unions in this school of thought</a:t>
            </a:r>
          </a:p>
          <a:p>
            <a:pPr marL="0" indent="0">
              <a:spcBef>
                <a:spcPts val="0"/>
              </a:spcBef>
              <a:buNone/>
            </a:pPr>
            <a:r>
              <a:rPr lang="en-US" dirty="0">
                <a:solidFill>
                  <a:prstClr val="black"/>
                </a:solidFill>
              </a:rPr>
              <a:t>Strong, militant unions can benefit workers.</a:t>
            </a:r>
          </a:p>
          <a:p>
            <a:pPr marL="702000">
              <a:spcBef>
                <a:spcPts val="0"/>
              </a:spcBef>
            </a:pPr>
            <a:r>
              <a:rPr lang="en-US" sz="2800" dirty="0">
                <a:solidFill>
                  <a:prstClr val="black"/>
                </a:solidFill>
              </a:rPr>
              <a:t>Fighting for improved compensation, better working conditions, and greater control over workplace decision making.</a:t>
            </a:r>
          </a:p>
          <a:p>
            <a:pPr marL="702000">
              <a:spcBef>
                <a:spcPts val="0"/>
              </a:spcBef>
            </a:pPr>
            <a:r>
              <a:rPr lang="en-US" sz="2800" dirty="0">
                <a:solidFill>
                  <a:prstClr val="black"/>
                </a:solidFill>
              </a:rPr>
              <a:t>Mobilizing and raising working class consciousness.</a:t>
            </a:r>
          </a:p>
          <a:p>
            <a:endParaRPr lang="en-GB" dirty="0"/>
          </a:p>
        </p:txBody>
      </p:sp>
      <p:pic>
        <p:nvPicPr>
          <p:cNvPr id="4" name="Picture 3">
            <a:extLst>
              <a:ext uri="{FF2B5EF4-FFF2-40B4-BE49-F238E27FC236}">
                <a16:creationId xmlns:a16="http://schemas.microsoft.com/office/drawing/2014/main" id="{09C3B1A6-13DF-2BA3-45FF-DA3B52A9D1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626412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04A90-20DF-4A80-5BE2-90E4E2209075}"/>
              </a:ext>
            </a:extLst>
          </p:cNvPr>
          <p:cNvSpPr>
            <a:spLocks noGrp="1"/>
          </p:cNvSpPr>
          <p:nvPr>
            <p:ph type="title"/>
          </p:nvPr>
        </p:nvSpPr>
        <p:spPr>
          <a:xfrm>
            <a:off x="838200" y="1191802"/>
            <a:ext cx="10515600" cy="498886"/>
          </a:xfrm>
        </p:spPr>
        <p:txBody>
          <a:bodyPr>
            <a:normAutofit fontScale="90000"/>
          </a:bodyPr>
          <a:lstStyle/>
          <a:p>
            <a:pPr algn="ctr"/>
            <a:r>
              <a:rPr lang="en-US" sz="4400" b="1" dirty="0">
                <a:solidFill>
                  <a:schemeClr val="accent1">
                    <a:lumMod val="50000"/>
                  </a:schemeClr>
                </a:solidFill>
              </a:rPr>
              <a:t>The Critical Industrial Relations School </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024E2079-9DB2-25E5-C23B-E2A87E82AE2A}"/>
              </a:ext>
            </a:extLst>
          </p:cNvPr>
          <p:cNvSpPr>
            <a:spLocks noGrp="1"/>
          </p:cNvSpPr>
          <p:nvPr>
            <p:ph idx="1"/>
          </p:nvPr>
        </p:nvSpPr>
        <p:spPr>
          <a:xfrm>
            <a:off x="838200" y="2178121"/>
            <a:ext cx="10515600" cy="3998842"/>
          </a:xfrm>
        </p:spPr>
        <p:txBody>
          <a:bodyPr/>
          <a:lstStyle/>
          <a:p>
            <a:pPr marL="0" indent="0">
              <a:spcBef>
                <a:spcPts val="0"/>
              </a:spcBef>
              <a:buNone/>
            </a:pPr>
            <a:r>
              <a:rPr lang="en-US" dirty="0">
                <a:solidFill>
                  <a:prstClr val="black"/>
                </a:solidFill>
              </a:rPr>
              <a:t>Emphasis is on aggressive, labor movement activism that links workers across industries, occupations, and regions.</a:t>
            </a:r>
          </a:p>
          <a:p>
            <a:pPr marL="702000" lvl="1">
              <a:spcBef>
                <a:spcPts val="0"/>
              </a:spcBef>
              <a:buFont typeface="Arial"/>
              <a:buChar char="•"/>
            </a:pPr>
            <a:r>
              <a:rPr lang="en-US" dirty="0">
                <a:solidFill>
                  <a:prstClr val="black"/>
                </a:solidFill>
              </a:rPr>
              <a:t>Adherents to this school of thought are critical of the pragmatic, collective-bargaining focus of many United States unions.</a:t>
            </a:r>
          </a:p>
          <a:p>
            <a:pPr marL="1062000">
              <a:spcBef>
                <a:spcPts val="0"/>
              </a:spcBef>
            </a:pPr>
            <a:r>
              <a:rPr lang="en-US" sz="2000" dirty="0">
                <a:solidFill>
                  <a:prstClr val="black"/>
                </a:solidFill>
              </a:rPr>
              <a:t>Believe that they do enough to challenge capital’s power in the workplace and society.</a:t>
            </a:r>
          </a:p>
          <a:p>
            <a:pPr marL="0" indent="0">
              <a:buNone/>
            </a:pPr>
            <a:endParaRPr lang="en-GB" dirty="0"/>
          </a:p>
        </p:txBody>
      </p:sp>
      <p:pic>
        <p:nvPicPr>
          <p:cNvPr id="4" name="Picture 3">
            <a:extLst>
              <a:ext uri="{FF2B5EF4-FFF2-40B4-BE49-F238E27FC236}">
                <a16:creationId xmlns:a16="http://schemas.microsoft.com/office/drawing/2014/main" id="{286F0286-49CB-E96A-CC01-1AD957DE71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6917733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15B2A-0DFF-D7E5-6442-AA2403C63AC5}"/>
              </a:ext>
            </a:extLst>
          </p:cNvPr>
          <p:cNvSpPr>
            <a:spLocks noGrp="1"/>
          </p:cNvSpPr>
          <p:nvPr>
            <p:ph type="title"/>
          </p:nvPr>
        </p:nvSpPr>
        <p:spPr>
          <a:xfrm>
            <a:off x="838200" y="1160980"/>
            <a:ext cx="10515600" cy="529708"/>
          </a:xfrm>
        </p:spPr>
        <p:txBody>
          <a:bodyPr>
            <a:normAutofit fontScale="90000"/>
          </a:bodyPr>
          <a:lstStyle/>
          <a:p>
            <a:pPr algn="ctr"/>
            <a:r>
              <a:rPr lang="en-US" b="1" dirty="0">
                <a:solidFill>
                  <a:schemeClr val="accent1">
                    <a:lumMod val="50000"/>
                  </a:schemeClr>
                </a:solidFill>
              </a:rPr>
              <a:t>Four Schools of Thought</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0FD72C49-B194-2B9A-0089-ADD92639A32C}"/>
              </a:ext>
            </a:extLst>
          </p:cNvPr>
          <p:cNvSpPr>
            <a:spLocks noGrp="1"/>
          </p:cNvSpPr>
          <p:nvPr>
            <p:ph idx="1"/>
          </p:nvPr>
        </p:nvSpPr>
        <p:spPr>
          <a:xfrm>
            <a:off x="838200" y="1903717"/>
            <a:ext cx="10515600" cy="4273245"/>
          </a:xfrm>
        </p:spPr>
        <p:txBody>
          <a:bodyPr/>
          <a:lstStyle/>
          <a:p>
            <a:pPr marL="0" lvl="0" indent="0">
              <a:spcBef>
                <a:spcPts val="0"/>
              </a:spcBef>
              <a:spcAft>
                <a:spcPts val="1200"/>
              </a:spcAft>
              <a:buNone/>
            </a:pPr>
            <a:r>
              <a:rPr lang="en-US" altLang="en-US" sz="2800" dirty="0">
                <a:solidFill>
                  <a:prstClr val="black"/>
                </a:solidFill>
              </a:rPr>
              <a:t>The schools reflect alternative perspectives on the fundamental assumptions of human resources and industrial relations</a:t>
            </a:r>
          </a:p>
          <a:p>
            <a:pPr>
              <a:spcBef>
                <a:spcPts val="0"/>
              </a:spcBef>
              <a:spcAft>
                <a:spcPts val="1200"/>
              </a:spcAft>
            </a:pPr>
            <a:r>
              <a:rPr lang="en-US" altLang="en-US" dirty="0">
                <a:solidFill>
                  <a:prstClr val="black"/>
                </a:solidFill>
              </a:rPr>
              <a:t>Is labor just a commodity?</a:t>
            </a:r>
          </a:p>
          <a:p>
            <a:pPr>
              <a:spcBef>
                <a:spcPts val="0"/>
              </a:spcBef>
              <a:spcAft>
                <a:spcPts val="1200"/>
              </a:spcAft>
            </a:pPr>
            <a:r>
              <a:rPr lang="en-US" altLang="en-US" dirty="0">
                <a:solidFill>
                  <a:prstClr val="black"/>
                </a:solidFill>
              </a:rPr>
              <a:t>Are employers and employees equals in competitive labor markets?</a:t>
            </a:r>
          </a:p>
          <a:p>
            <a:pPr>
              <a:spcBef>
                <a:spcPts val="0"/>
              </a:spcBef>
              <a:spcAft>
                <a:spcPts val="3600"/>
              </a:spcAft>
            </a:pPr>
            <a:r>
              <a:rPr lang="en-US" altLang="en-US" dirty="0">
                <a:solidFill>
                  <a:prstClr val="black"/>
                </a:solidFill>
              </a:rPr>
              <a:t>What is the nature of conflict between employers and employees?</a:t>
            </a:r>
          </a:p>
          <a:p>
            <a:pPr marL="0" lvl="0" indent="0">
              <a:spcBef>
                <a:spcPts val="0"/>
              </a:spcBef>
              <a:spcAft>
                <a:spcPts val="1200"/>
              </a:spcAft>
              <a:buNone/>
            </a:pPr>
            <a:r>
              <a:rPr lang="en-US" altLang="en-US" sz="2800" dirty="0">
                <a:solidFill>
                  <a:prstClr val="black"/>
                </a:solidFill>
              </a:rPr>
              <a:t>Essential for understanding views of labor unions (plus views of HRM and other work-related institutions)</a:t>
            </a:r>
          </a:p>
          <a:p>
            <a:pPr marL="0" indent="0">
              <a:buNone/>
            </a:pPr>
            <a:endParaRPr lang="en-GB" dirty="0"/>
          </a:p>
        </p:txBody>
      </p:sp>
      <p:pic>
        <p:nvPicPr>
          <p:cNvPr id="4" name="Picture 3">
            <a:extLst>
              <a:ext uri="{FF2B5EF4-FFF2-40B4-BE49-F238E27FC236}">
                <a16:creationId xmlns:a16="http://schemas.microsoft.com/office/drawing/2014/main" id="{AD434A81-A7FB-5FB1-059E-15736FD991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472647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86112-7CAD-9133-B556-CF2465286D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E76198-74AB-A40E-E652-B7B2AD94887F}"/>
              </a:ext>
            </a:extLst>
          </p:cNvPr>
          <p:cNvSpPr>
            <a:spLocks noGrp="1"/>
          </p:cNvSpPr>
          <p:nvPr>
            <p:ph type="ctrTitle"/>
          </p:nvPr>
        </p:nvSpPr>
        <p:spPr>
          <a:xfrm>
            <a:off x="1285241" y="1008993"/>
            <a:ext cx="10036880" cy="3542045"/>
          </a:xfrm>
        </p:spPr>
        <p:txBody>
          <a:bodyPr anchor="b">
            <a:normAutofit/>
          </a:bodyPr>
          <a:lstStyle/>
          <a:p>
            <a:r>
              <a:rPr lang="en-US" sz="4400" b="1" dirty="0">
                <a:solidFill>
                  <a:schemeClr val="accent1">
                    <a:lumMod val="50000"/>
                  </a:schemeClr>
                </a:solidFill>
              </a:rPr>
              <a:t>Importance of Views on </a:t>
            </a:r>
            <a:r>
              <a:rPr lang="en-US" sz="4400" b="1" dirty="0" err="1">
                <a:solidFill>
                  <a:schemeClr val="accent1">
                    <a:lumMod val="50000"/>
                  </a:schemeClr>
                </a:solidFill>
              </a:rPr>
              <a:t>Empl</a:t>
            </a:r>
            <a:r>
              <a:rPr lang="en-US" sz="4400" b="1" dirty="0">
                <a:solidFill>
                  <a:schemeClr val="accent1">
                    <a:lumMod val="50000"/>
                  </a:schemeClr>
                </a:solidFill>
              </a:rPr>
              <a:t>. Rel. Conflict</a:t>
            </a:r>
            <a:endParaRPr lang="en-GB" sz="4400" dirty="0"/>
          </a:p>
        </p:txBody>
      </p:sp>
      <p:sp>
        <p:nvSpPr>
          <p:cNvPr id="3" name="Subtitle 2">
            <a:extLst>
              <a:ext uri="{FF2B5EF4-FFF2-40B4-BE49-F238E27FC236}">
                <a16:creationId xmlns:a16="http://schemas.microsoft.com/office/drawing/2014/main" id="{DA2C1604-6ABB-5874-11EA-10F732F662CE}"/>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946530DF-FC06-02DE-08E8-8C0471846C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5652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2A44E-10DE-B2E8-4957-D5DA2786EAF2}"/>
              </a:ext>
            </a:extLst>
          </p:cNvPr>
          <p:cNvSpPr>
            <a:spLocks noGrp="1"/>
          </p:cNvSpPr>
          <p:nvPr>
            <p:ph type="title"/>
          </p:nvPr>
        </p:nvSpPr>
        <p:spPr>
          <a:xfrm>
            <a:off x="838200" y="1181528"/>
            <a:ext cx="10515600" cy="509160"/>
          </a:xfrm>
        </p:spPr>
        <p:txBody>
          <a:bodyPr>
            <a:normAutofit fontScale="90000"/>
          </a:bodyPr>
          <a:lstStyle/>
          <a:p>
            <a:pPr algn="ctr"/>
            <a:r>
              <a:rPr lang="en-US" b="1" dirty="0">
                <a:solidFill>
                  <a:schemeClr val="accent1">
                    <a:lumMod val="50000"/>
                  </a:schemeClr>
                </a:solidFill>
              </a:rPr>
              <a:t>Importance of Views on </a:t>
            </a:r>
            <a:r>
              <a:rPr lang="en-US" b="1" dirty="0" err="1">
                <a:solidFill>
                  <a:schemeClr val="accent1">
                    <a:lumMod val="50000"/>
                  </a:schemeClr>
                </a:solidFill>
              </a:rPr>
              <a:t>Empl</a:t>
            </a:r>
            <a:r>
              <a:rPr lang="en-US" b="1" dirty="0">
                <a:solidFill>
                  <a:schemeClr val="accent1">
                    <a:lumMod val="50000"/>
                  </a:schemeClr>
                </a:solidFill>
              </a:rPr>
              <a:t>. Rel. Conflict</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EA1F36F0-9BBE-FB09-4991-815430611061}"/>
              </a:ext>
            </a:extLst>
          </p:cNvPr>
          <p:cNvSpPr>
            <a:spLocks noGrp="1"/>
          </p:cNvSpPr>
          <p:nvPr>
            <p:ph idx="1"/>
          </p:nvPr>
        </p:nvSpPr>
        <p:spPr>
          <a:xfrm>
            <a:off x="838200" y="2301411"/>
            <a:ext cx="10515600" cy="3875552"/>
          </a:xfrm>
        </p:spPr>
        <p:txBody>
          <a:bodyPr/>
          <a:lstStyle/>
          <a:p>
            <a:pPr marL="0" indent="0">
              <a:spcBef>
                <a:spcPts val="0"/>
              </a:spcBef>
              <a:spcAft>
                <a:spcPts val="600"/>
              </a:spcAft>
              <a:buNone/>
            </a:pPr>
            <a:r>
              <a:rPr lang="en-US" sz="3200" dirty="0" err="1"/>
              <a:t>Unitarism</a:t>
            </a:r>
            <a:r>
              <a:rPr lang="en-US" sz="3200" dirty="0"/>
              <a:t> (HR School)</a:t>
            </a:r>
          </a:p>
          <a:p>
            <a:pPr>
              <a:spcBef>
                <a:spcPts val="0"/>
              </a:spcBef>
              <a:spcAft>
                <a:spcPts val="600"/>
              </a:spcAft>
            </a:pPr>
            <a:r>
              <a:rPr lang="en-US" dirty="0"/>
              <a:t>Employees and employers have a unity of interests so effective management policies can align these interests for the benefit of all.</a:t>
            </a:r>
          </a:p>
          <a:p>
            <a:pPr>
              <a:spcBef>
                <a:spcPts val="0"/>
              </a:spcBef>
              <a:spcAft>
                <a:spcPts val="2400"/>
              </a:spcAft>
            </a:pPr>
            <a:r>
              <a:rPr lang="en-US" dirty="0"/>
              <a:t>Conflict is not an inherent or a permanent feature of the employment relationship (rather, it’s a manifestation of poor HR policies or specific interpersonal clashes).</a:t>
            </a:r>
          </a:p>
          <a:p>
            <a:pPr marL="0" indent="0">
              <a:buNone/>
            </a:pPr>
            <a:endParaRPr lang="en-GB" dirty="0"/>
          </a:p>
        </p:txBody>
      </p:sp>
      <p:pic>
        <p:nvPicPr>
          <p:cNvPr id="4" name="Picture 3">
            <a:extLst>
              <a:ext uri="{FF2B5EF4-FFF2-40B4-BE49-F238E27FC236}">
                <a16:creationId xmlns:a16="http://schemas.microsoft.com/office/drawing/2014/main" id="{464FEEE8-52D6-EE1A-0978-AE32B6561A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1463420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FF14F-EAAA-4C56-468A-8BC6D2898087}"/>
              </a:ext>
            </a:extLst>
          </p:cNvPr>
          <p:cNvSpPr>
            <a:spLocks noGrp="1"/>
          </p:cNvSpPr>
          <p:nvPr>
            <p:ph type="title"/>
          </p:nvPr>
        </p:nvSpPr>
        <p:spPr>
          <a:xfrm>
            <a:off x="838200" y="1078787"/>
            <a:ext cx="10515600" cy="611901"/>
          </a:xfrm>
        </p:spPr>
        <p:txBody>
          <a:bodyPr>
            <a:normAutofit fontScale="90000"/>
          </a:bodyPr>
          <a:lstStyle/>
          <a:p>
            <a:pPr algn="ctr"/>
            <a:r>
              <a:rPr lang="en-US" b="1" dirty="0">
                <a:solidFill>
                  <a:schemeClr val="accent1">
                    <a:lumMod val="50000"/>
                  </a:schemeClr>
                </a:solidFill>
              </a:rPr>
              <a:t>Importance of Views on </a:t>
            </a:r>
            <a:r>
              <a:rPr lang="en-US" b="1" dirty="0" err="1">
                <a:solidFill>
                  <a:schemeClr val="accent1">
                    <a:lumMod val="50000"/>
                  </a:schemeClr>
                </a:solidFill>
              </a:rPr>
              <a:t>Empl</a:t>
            </a:r>
            <a:r>
              <a:rPr lang="en-US" b="1" dirty="0">
                <a:solidFill>
                  <a:schemeClr val="accent1">
                    <a:lumMod val="50000"/>
                  </a:schemeClr>
                </a:solidFill>
              </a:rPr>
              <a:t>. Rel. Conflict</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50DA78FE-4623-8D0B-29A2-1011451C44BF}"/>
              </a:ext>
            </a:extLst>
          </p:cNvPr>
          <p:cNvSpPr>
            <a:spLocks noGrp="1"/>
          </p:cNvSpPr>
          <p:nvPr>
            <p:ph idx="1"/>
          </p:nvPr>
        </p:nvSpPr>
        <p:spPr/>
        <p:txBody>
          <a:bodyPr/>
          <a:lstStyle/>
          <a:p>
            <a:pPr marL="0" indent="0">
              <a:spcBef>
                <a:spcPts val="0"/>
              </a:spcBef>
              <a:spcAft>
                <a:spcPts val="600"/>
              </a:spcAft>
              <a:buNone/>
            </a:pPr>
            <a:r>
              <a:rPr lang="en-US" sz="3200" dirty="0"/>
              <a:t>Pluralism (IR School)</a:t>
            </a:r>
          </a:p>
          <a:p>
            <a:pPr>
              <a:spcBef>
                <a:spcPts val="0"/>
              </a:spcBef>
              <a:spcAft>
                <a:spcPts val="600"/>
              </a:spcAft>
            </a:pPr>
            <a:r>
              <a:rPr lang="en-US" dirty="0"/>
              <a:t>Employees and employers have some inherent conflicts of interests and some mutual interests.</a:t>
            </a:r>
          </a:p>
          <a:p>
            <a:pPr>
              <a:spcBef>
                <a:spcPts val="0"/>
              </a:spcBef>
              <a:spcAft>
                <a:spcPts val="600"/>
              </a:spcAft>
            </a:pPr>
            <a:r>
              <a:rPr lang="en-US" dirty="0"/>
              <a:t>All interests are legitimate (similar to a pluralist political system) so cannot always prioritize employer or employee interests.</a:t>
            </a:r>
          </a:p>
          <a:p>
            <a:pPr marL="0" indent="0">
              <a:buNone/>
            </a:pPr>
            <a:endParaRPr lang="en-GB" dirty="0"/>
          </a:p>
        </p:txBody>
      </p:sp>
      <p:pic>
        <p:nvPicPr>
          <p:cNvPr id="4" name="Picture 3">
            <a:extLst>
              <a:ext uri="{FF2B5EF4-FFF2-40B4-BE49-F238E27FC236}">
                <a16:creationId xmlns:a16="http://schemas.microsoft.com/office/drawing/2014/main" id="{65846945-150A-890D-15AA-0347ECDC57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3193994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26922-494D-C5D2-03BC-4D8D9A94B072}"/>
              </a:ext>
            </a:extLst>
          </p:cNvPr>
          <p:cNvSpPr>
            <a:spLocks noGrp="1"/>
          </p:cNvSpPr>
          <p:nvPr>
            <p:ph type="title"/>
          </p:nvPr>
        </p:nvSpPr>
        <p:spPr>
          <a:xfrm>
            <a:off x="838200" y="1171254"/>
            <a:ext cx="10515600" cy="519434"/>
          </a:xfrm>
        </p:spPr>
        <p:txBody>
          <a:bodyPr>
            <a:normAutofit fontScale="90000"/>
          </a:bodyPr>
          <a:lstStyle/>
          <a:p>
            <a:pPr algn="ctr"/>
            <a:r>
              <a:rPr lang="en-US" b="1" dirty="0">
                <a:solidFill>
                  <a:schemeClr val="accent1">
                    <a:lumMod val="50000"/>
                  </a:schemeClr>
                </a:solidFill>
              </a:rPr>
              <a:t>Importance of Views on </a:t>
            </a:r>
            <a:r>
              <a:rPr lang="en-US" b="1" dirty="0" err="1">
                <a:solidFill>
                  <a:schemeClr val="accent1">
                    <a:lumMod val="50000"/>
                  </a:schemeClr>
                </a:solidFill>
              </a:rPr>
              <a:t>Empl</a:t>
            </a:r>
            <a:r>
              <a:rPr lang="en-US" b="1" dirty="0">
                <a:solidFill>
                  <a:schemeClr val="accent1">
                    <a:lumMod val="50000"/>
                  </a:schemeClr>
                </a:solidFill>
              </a:rPr>
              <a:t>. Rel. Conflict </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D45AD999-2C21-9098-A7B6-593B06F9110A}"/>
              </a:ext>
            </a:extLst>
          </p:cNvPr>
          <p:cNvSpPr>
            <a:spLocks noGrp="1"/>
          </p:cNvSpPr>
          <p:nvPr>
            <p:ph idx="1"/>
          </p:nvPr>
        </p:nvSpPr>
        <p:spPr>
          <a:xfrm>
            <a:off x="838200" y="2198669"/>
            <a:ext cx="10515600" cy="3978293"/>
          </a:xfrm>
        </p:spPr>
        <p:txBody>
          <a:bodyPr/>
          <a:lstStyle/>
          <a:p>
            <a:pPr marL="0" indent="0">
              <a:spcBef>
                <a:spcPts val="0"/>
              </a:spcBef>
              <a:spcAft>
                <a:spcPts val="1200"/>
              </a:spcAft>
              <a:buNone/>
            </a:pPr>
            <a:r>
              <a:rPr lang="en-US" sz="3200" dirty="0"/>
              <a:t>Class-based (Critical IR School)</a:t>
            </a:r>
          </a:p>
          <a:p>
            <a:pPr marL="0" indent="0">
              <a:spcBef>
                <a:spcPts val="0"/>
              </a:spcBef>
              <a:spcAft>
                <a:spcPts val="1200"/>
              </a:spcAft>
              <a:buNone/>
            </a:pPr>
            <a:r>
              <a:rPr lang="en-US" dirty="0"/>
              <a:t>Emphasizes inherent and antagonistic conflicts of interest between employers and employees.</a:t>
            </a:r>
          </a:p>
          <a:p>
            <a:pPr marL="0" indent="0">
              <a:spcBef>
                <a:spcPts val="0"/>
              </a:spcBef>
              <a:spcAft>
                <a:spcPts val="1200"/>
              </a:spcAft>
              <a:buNone/>
            </a:pPr>
            <a:r>
              <a:rPr lang="en-US" dirty="0"/>
              <a:t>But not limited to clashes over terms and conditions of employment (pluralism).</a:t>
            </a:r>
          </a:p>
          <a:p>
            <a:pPr marL="702000">
              <a:spcBef>
                <a:spcPts val="0"/>
              </a:spcBef>
              <a:spcAft>
                <a:spcPts val="3600"/>
              </a:spcAft>
              <a:buFont typeface="Arial" panose="020B0604020202020204" pitchFamily="34" charset="0"/>
              <a:buChar char="•"/>
            </a:pPr>
            <a:r>
              <a:rPr lang="en-US" sz="2400" dirty="0"/>
              <a:t>More of a social conflict of unequal power relations in many aspects of society.</a:t>
            </a:r>
          </a:p>
          <a:p>
            <a:pPr marL="0" indent="0">
              <a:buNone/>
            </a:pPr>
            <a:endParaRPr lang="en-GB" dirty="0"/>
          </a:p>
        </p:txBody>
      </p:sp>
      <p:pic>
        <p:nvPicPr>
          <p:cNvPr id="4" name="Picture 3">
            <a:extLst>
              <a:ext uri="{FF2B5EF4-FFF2-40B4-BE49-F238E27FC236}">
                <a16:creationId xmlns:a16="http://schemas.microsoft.com/office/drawing/2014/main" id="{41165242-1BD3-6732-5C2E-45DCABE74B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4600386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0" y="955306"/>
            <a:ext cx="12192000" cy="609600"/>
          </a:xfrm>
        </p:spPr>
        <p:txBody>
          <a:bodyPr/>
          <a:lstStyle/>
          <a:p>
            <a:pPr algn="ctr"/>
            <a:r>
              <a:rPr lang="en-US" b="1" dirty="0">
                <a:solidFill>
                  <a:schemeClr val="accent1">
                    <a:lumMod val="50000"/>
                  </a:schemeClr>
                </a:solidFill>
              </a:rPr>
              <a:t>Competing Views of Labor Unions</a:t>
            </a:r>
            <a:endParaRPr lang="en-US" sz="1600" b="1" dirty="0">
              <a:solidFill>
                <a:schemeClr val="accent1">
                  <a:lumMod val="50000"/>
                </a:schemeClr>
              </a:solidFill>
            </a:endParaRPr>
          </a:p>
        </p:txBody>
      </p:sp>
      <p:sp>
        <p:nvSpPr>
          <p:cNvPr id="4" name="Content Placeholder 3" hidden="1"/>
          <p:cNvSpPr>
            <a:spLocks noGrp="1"/>
          </p:cNvSpPr>
          <p:nvPr>
            <p:ph idx="1"/>
          </p:nvPr>
        </p:nvSpPr>
        <p:spPr>
          <a:xfrm>
            <a:off x="3429000" y="2057400"/>
            <a:ext cx="5257800" cy="2286000"/>
          </a:xfrm>
        </p:spPr>
        <p:txBody>
          <a:bodyPr/>
          <a:lstStyle/>
          <a:p>
            <a:pPr marL="0" indent="0">
              <a:spcBef>
                <a:spcPts val="0"/>
              </a:spcBef>
              <a:spcAft>
                <a:spcPts val="1200"/>
              </a:spcAft>
              <a:buNone/>
            </a:pPr>
            <a:r>
              <a:rPr lang="en-US" dirty="0"/>
              <a:t>Table divided into two columns summarizes four schools of thoughts. Column 1 represents "In each school of thought" and column 2 represents "Labor Unions are…"</a:t>
            </a:r>
          </a:p>
        </p:txBody>
      </p:sp>
      <p:graphicFrame>
        <p:nvGraphicFramePr>
          <p:cNvPr id="2" name="Table 1">
            <a:extLst>
              <a:ext uri="{FF2B5EF4-FFF2-40B4-BE49-F238E27FC236}">
                <a16:creationId xmlns:a16="http://schemas.microsoft.com/office/drawing/2014/main" id="{EA238E6F-0506-A548-98ED-C43BC16442AD}"/>
              </a:ext>
            </a:extLst>
          </p:cNvPr>
          <p:cNvGraphicFramePr>
            <a:graphicFrameLocks noGrp="1"/>
          </p:cNvGraphicFramePr>
          <p:nvPr>
            <p:extLst>
              <p:ext uri="{D42A27DB-BD31-4B8C-83A1-F6EECF244321}">
                <p14:modId xmlns:p14="http://schemas.microsoft.com/office/powerpoint/2010/main" val="1006506372"/>
              </p:ext>
            </p:extLst>
          </p:nvPr>
        </p:nvGraphicFramePr>
        <p:xfrm>
          <a:off x="1956391" y="1811078"/>
          <a:ext cx="8406809" cy="4419600"/>
        </p:xfrm>
        <a:graphic>
          <a:graphicData uri="http://schemas.openxmlformats.org/drawingml/2006/table">
            <a:tbl>
              <a:tblPr firstRow="1" bandRow="1">
                <a:tableStyleId>{2D5ABB26-0587-4C30-8999-92F81FD0307C}</a:tableStyleId>
              </a:tblPr>
              <a:tblGrid>
                <a:gridCol w="2617214">
                  <a:extLst>
                    <a:ext uri="{9D8B030D-6E8A-4147-A177-3AD203B41FA5}">
                      <a16:colId xmlns:a16="http://schemas.microsoft.com/office/drawing/2014/main" val="985009237"/>
                    </a:ext>
                  </a:extLst>
                </a:gridCol>
                <a:gridCol w="5789595">
                  <a:extLst>
                    <a:ext uri="{9D8B030D-6E8A-4147-A177-3AD203B41FA5}">
                      <a16:colId xmlns:a16="http://schemas.microsoft.com/office/drawing/2014/main" val="3142771104"/>
                    </a:ext>
                  </a:extLst>
                </a:gridCol>
              </a:tblGrid>
              <a:tr h="565611">
                <a:tc>
                  <a:txBody>
                    <a:bodyPr/>
                    <a:lstStyle/>
                    <a:p>
                      <a:r>
                        <a:rPr lang="en-US" sz="2000" dirty="0"/>
                        <a:t>In Each School of Thought…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Labor Unions are…</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0237826"/>
                  </a:ext>
                </a:extLst>
              </a:tr>
              <a:tr h="565611">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008000"/>
                          </a:solidFill>
                          <a:effectLst/>
                          <a:latin typeface="+mn-lt"/>
                          <a:ea typeface="+mn-ea"/>
                          <a:cs typeface="+mn-cs"/>
                        </a:rPr>
                        <a:t>Neoliberalism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kumimoji="0" lang="en-US" sz="2000" b="1" i="1" u="none" strike="noStrike" kern="1200" cap="none" normalizeH="0" baseline="0" dirty="0">
                          <a:ln>
                            <a:noFill/>
                          </a:ln>
                          <a:solidFill>
                            <a:srgbClr val="008000"/>
                          </a:solidFill>
                          <a:effectLst/>
                          <a:latin typeface="+mn-lt"/>
                          <a:ea typeface="+mn-ea"/>
                          <a:cs typeface="+mn-cs"/>
                        </a:rPr>
                        <a:t>Bad: </a:t>
                      </a:r>
                      <a:r>
                        <a:rPr lang="en-US" sz="2000" dirty="0"/>
                        <a:t>monopolies that benefit a few at the expense of everyone else.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47282121"/>
                  </a:ext>
                </a:extLst>
              </a:tr>
              <a:tr h="6096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996600"/>
                          </a:solidFill>
                          <a:effectLst/>
                          <a:latin typeface="+mn-lt"/>
                          <a:ea typeface="+mn-ea"/>
                          <a:cs typeface="+mn-cs"/>
                        </a:rPr>
                        <a:t>Human Resource</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996600"/>
                          </a:solidFill>
                          <a:effectLst/>
                          <a:latin typeface="+mn-lt"/>
                          <a:ea typeface="+mn-ea"/>
                          <a:cs typeface="+mn-cs"/>
                        </a:rPr>
                        <a:t>Management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0" lang="en-US" sz="2000" b="1" i="1" u="none" strike="noStrike" kern="1200" cap="none" normalizeH="0" baseline="0" dirty="0">
                          <a:ln>
                            <a:noFill/>
                          </a:ln>
                          <a:solidFill>
                            <a:srgbClr val="996600"/>
                          </a:solidFill>
                          <a:effectLst/>
                          <a:latin typeface="+mn-lt"/>
                          <a:ea typeface="+mn-ea"/>
                          <a:cs typeface="+mn-cs"/>
                        </a:rPr>
                        <a:t>Unnecessary: </a:t>
                      </a:r>
                      <a:r>
                        <a:rPr lang="en-US" sz="2000" dirty="0"/>
                        <a:t>effective management policies are best. Also, unions add unproductive conflict.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08825772"/>
                  </a:ext>
                </a:extLst>
              </a:tr>
              <a:tr h="815412">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0000CC"/>
                          </a:solidFill>
                          <a:effectLst/>
                          <a:latin typeface="+mn-lt"/>
                          <a:ea typeface="+mn-ea"/>
                          <a:cs typeface="+mn-cs"/>
                        </a:rPr>
                        <a:t>Industrial Relations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0" lang="en-US" sz="2000" b="1" i="1" u="none" strike="noStrike" kern="1200" cap="none" normalizeH="0" baseline="0" dirty="0">
                          <a:ln>
                            <a:noFill/>
                          </a:ln>
                          <a:solidFill>
                            <a:srgbClr val="0000CC"/>
                          </a:solidFill>
                          <a:effectLst/>
                          <a:latin typeface="+mn-lt"/>
                          <a:ea typeface="+mn-ea"/>
                          <a:cs typeface="+mn-cs"/>
                        </a:rPr>
                        <a:t>Important: </a:t>
                      </a:r>
                      <a:r>
                        <a:rPr lang="en-US" sz="2000" dirty="0"/>
                        <a:t>necessary to counter corporate bargaining power and to balance efficiency, equity, and voice in democratic, capitalist societies.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7062443"/>
                  </a:ext>
                </a:extLst>
              </a:tr>
              <a:tr h="13033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C30C20"/>
                          </a:solidFill>
                          <a:effectLst/>
                          <a:latin typeface="+mn-lt"/>
                          <a:ea typeface="+mn-ea"/>
                          <a:cs typeface="+mn-cs"/>
                        </a:rPr>
                        <a:t>Critical (Marxist) Industrial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C30C20"/>
                          </a:solidFill>
                          <a:effectLst/>
                          <a:latin typeface="+mn-lt"/>
                          <a:ea typeface="+mn-ea"/>
                          <a:cs typeface="+mn-cs"/>
                        </a:rPr>
                        <a:t>Relations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0" lang="en-US" sz="2000" b="1" i="1" u="none" strike="noStrike" kern="1200" cap="none" normalizeH="0" baseline="0" dirty="0">
                          <a:ln>
                            <a:noFill/>
                          </a:ln>
                          <a:solidFill>
                            <a:srgbClr val="C30C20"/>
                          </a:solidFill>
                          <a:effectLst/>
                          <a:latin typeface="+mn-lt"/>
                          <a:ea typeface="+mn-ea"/>
                          <a:cs typeface="+mn-cs"/>
                        </a:rPr>
                        <a:t>Important but inadequate:</a:t>
                      </a:r>
                      <a:r>
                        <a:rPr kumimoji="0" lang="en-US" sz="2000" b="1" i="1" u="none" strike="noStrike" kern="1200" cap="none" normalizeH="0" baseline="0" dirty="0">
                          <a:ln>
                            <a:noFill/>
                          </a:ln>
                          <a:solidFill>
                            <a:srgbClr val="FF0000"/>
                          </a:solidFill>
                          <a:effectLst/>
                          <a:latin typeface="+mn-lt"/>
                          <a:ea typeface="+mn-ea"/>
                          <a:cs typeface="+mn-cs"/>
                        </a:rPr>
                        <a:t> </a:t>
                      </a:r>
                      <a:r>
                        <a:rPr lang="en-US" sz="2000" dirty="0"/>
                        <a:t>An important mechanism for the struggle against capitalists and for protecting workers, but with systemic imbalances, need greater socio-political changes for true reform.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05620201"/>
                  </a:ext>
                </a:extLst>
              </a:tr>
            </a:tbl>
          </a:graphicData>
        </a:graphic>
      </p:graphicFrame>
      <p:pic>
        <p:nvPicPr>
          <p:cNvPr id="5" name="Picture 4">
            <a:extLst>
              <a:ext uri="{FF2B5EF4-FFF2-40B4-BE49-F238E27FC236}">
                <a16:creationId xmlns:a16="http://schemas.microsoft.com/office/drawing/2014/main" id="{BD1C43B4-C85A-B2B9-259A-4239C3DE5F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567491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B0E88-AA90-720F-7BAB-7E0497A14522}"/>
              </a:ext>
            </a:extLst>
          </p:cNvPr>
          <p:cNvSpPr>
            <a:spLocks noGrp="1"/>
          </p:cNvSpPr>
          <p:nvPr>
            <p:ph type="title"/>
          </p:nvPr>
        </p:nvSpPr>
        <p:spPr>
          <a:xfrm>
            <a:off x="838200" y="996593"/>
            <a:ext cx="10515600" cy="694095"/>
          </a:xfrm>
        </p:spPr>
        <p:txBody>
          <a:bodyPr>
            <a:normAutofit fontScale="90000"/>
          </a:bodyPr>
          <a:lstStyle/>
          <a:p>
            <a:pPr algn="ctr"/>
            <a:r>
              <a:rPr lang="en-US" b="1" dirty="0">
                <a:solidFill>
                  <a:schemeClr val="accent1">
                    <a:lumMod val="50000"/>
                  </a:schemeClr>
                </a:solidFill>
              </a:rPr>
              <a:t>Competing Views of Labor Unions</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4E081167-2153-741C-A5E1-B7381ED96E7B}"/>
              </a:ext>
            </a:extLst>
          </p:cNvPr>
          <p:cNvSpPr>
            <a:spLocks noGrp="1"/>
          </p:cNvSpPr>
          <p:nvPr>
            <p:ph idx="1"/>
          </p:nvPr>
        </p:nvSpPr>
        <p:spPr/>
        <p:txBody>
          <a:bodyPr/>
          <a:lstStyle/>
          <a:p>
            <a:pPr marL="0" indent="0">
              <a:spcBef>
                <a:spcPts val="0"/>
              </a:spcBef>
              <a:spcAft>
                <a:spcPts val="1600"/>
              </a:spcAft>
              <a:buNone/>
            </a:pPr>
            <a:r>
              <a:rPr lang="en-US" altLang="en-US" sz="2800" dirty="0">
                <a:solidFill>
                  <a:prstClr val="black"/>
                </a:solidFill>
              </a:rPr>
              <a:t>To understand labor unions and labor relations it is imperative to understand the beliefs of the different schools of thought</a:t>
            </a:r>
          </a:p>
          <a:p>
            <a:pPr marL="0" indent="0">
              <a:spcBef>
                <a:spcPts val="0"/>
              </a:spcBef>
              <a:spcAft>
                <a:spcPts val="1600"/>
              </a:spcAft>
              <a:buNone/>
            </a:pPr>
            <a:r>
              <a:rPr lang="en-US" altLang="en-US" sz="2800" dirty="0">
                <a:solidFill>
                  <a:prstClr val="black"/>
                </a:solidFill>
              </a:rPr>
              <a:t>More generally, these four schools of thought continue to be the key frameworks for analyzing all aspects of the employment relationship in the 21st century and for thinking about how to improve employment issues</a:t>
            </a:r>
          </a:p>
          <a:p>
            <a:endParaRPr lang="en-GB" dirty="0"/>
          </a:p>
        </p:txBody>
      </p:sp>
      <p:pic>
        <p:nvPicPr>
          <p:cNvPr id="4" name="Picture 3">
            <a:extLst>
              <a:ext uri="{FF2B5EF4-FFF2-40B4-BE49-F238E27FC236}">
                <a16:creationId xmlns:a16="http://schemas.microsoft.com/office/drawing/2014/main" id="{E21F74B8-241B-B84E-8C85-74A3AC353F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5003249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786BD01-4750-6F46-A4F4-D8866168625A}"/>
              </a:ext>
            </a:extLst>
          </p:cNvPr>
          <p:cNvSpPr>
            <a:spLocks noGrp="1"/>
          </p:cNvSpPr>
          <p:nvPr>
            <p:ph type="title"/>
          </p:nvPr>
        </p:nvSpPr>
        <p:spPr>
          <a:xfrm>
            <a:off x="1524000" y="228600"/>
            <a:ext cx="9144000" cy="1143000"/>
          </a:xfrm>
        </p:spPr>
        <p:txBody>
          <a:bodyPr/>
          <a:lstStyle/>
          <a:p>
            <a:r>
              <a:rPr lang="en-US" dirty="0"/>
              <a:t>The Intellectual Foundations of the Options for Governing the Workplace</a:t>
            </a:r>
          </a:p>
        </p:txBody>
      </p:sp>
      <p:sp>
        <p:nvSpPr>
          <p:cNvPr id="3" name="Content Placeholder 2">
            <a:extLst>
              <a:ext uri="{FF2B5EF4-FFF2-40B4-BE49-F238E27FC236}">
                <a16:creationId xmlns:a16="http://schemas.microsoft.com/office/drawing/2014/main" id="{330E2DF1-BB53-AA4C-9D88-50D7BDB6E8B3}"/>
              </a:ext>
            </a:extLst>
          </p:cNvPr>
          <p:cNvSpPr>
            <a:spLocks noGrp="1"/>
          </p:cNvSpPr>
          <p:nvPr>
            <p:ph sz="quarter" idx="10"/>
          </p:nvPr>
        </p:nvSpPr>
        <p:spPr>
          <a:xfrm>
            <a:off x="2209800" y="1981200"/>
            <a:ext cx="1981201" cy="2209800"/>
          </a:xfrm>
          <a:solidFill>
            <a:schemeClr val="bg1">
              <a:lumMod val="85000"/>
            </a:schemeClr>
          </a:solidFill>
          <a:ln w="25400">
            <a:noFill/>
          </a:ln>
        </p:spPr>
        <p:txBody>
          <a:bodyPr anchor="ctr"/>
          <a:lstStyle/>
          <a:p>
            <a:pPr marL="0" indent="0" algn="ctr">
              <a:spcBef>
                <a:spcPts val="0"/>
              </a:spcBef>
              <a:buNone/>
            </a:pPr>
            <a:r>
              <a:rPr lang="en-US" sz="1800" i="1" dirty="0">
                <a:ln w="0">
                  <a:noFill/>
                </a:ln>
              </a:rPr>
              <a:t>The Intellectual</a:t>
            </a:r>
          </a:p>
          <a:p>
            <a:pPr marL="0" indent="0" algn="ctr">
              <a:spcBef>
                <a:spcPts val="0"/>
              </a:spcBef>
              <a:buNone/>
            </a:pPr>
            <a:r>
              <a:rPr lang="en-US" sz="1800" i="1" dirty="0">
                <a:ln w="0">
                  <a:noFill/>
                </a:ln>
              </a:rPr>
              <a:t>Foundations of the</a:t>
            </a:r>
          </a:p>
          <a:p>
            <a:pPr marL="0" indent="0" algn="ctr">
              <a:spcBef>
                <a:spcPts val="0"/>
              </a:spcBef>
              <a:buNone/>
            </a:pPr>
            <a:r>
              <a:rPr lang="en-US" sz="1800" i="1" dirty="0">
                <a:ln w="0">
                  <a:noFill/>
                </a:ln>
              </a:rPr>
              <a:t>Options for</a:t>
            </a:r>
          </a:p>
          <a:p>
            <a:pPr marL="0" indent="0" algn="ctr">
              <a:spcBef>
                <a:spcPts val="0"/>
              </a:spcBef>
              <a:buNone/>
            </a:pPr>
            <a:r>
              <a:rPr lang="en-US" sz="1800" i="1" dirty="0">
                <a:ln w="0">
                  <a:noFill/>
                </a:ln>
              </a:rPr>
              <a:t>Determining</a:t>
            </a:r>
          </a:p>
          <a:p>
            <a:pPr marL="0" indent="0" algn="ctr">
              <a:spcBef>
                <a:spcPts val="0"/>
              </a:spcBef>
              <a:buNone/>
            </a:pPr>
            <a:r>
              <a:rPr lang="en-US" sz="1800" i="1" dirty="0">
                <a:ln w="0">
                  <a:noFill/>
                </a:ln>
              </a:rPr>
              <a:t>Employment Terms and</a:t>
            </a:r>
          </a:p>
          <a:p>
            <a:pPr marL="0" indent="0" algn="ctr">
              <a:spcBef>
                <a:spcPts val="0"/>
              </a:spcBef>
              <a:buNone/>
            </a:pPr>
            <a:r>
              <a:rPr lang="en-US" sz="1800" i="1" dirty="0">
                <a:ln w="0">
                  <a:noFill/>
                </a:ln>
              </a:rPr>
              <a:t>Conditions</a:t>
            </a:r>
          </a:p>
        </p:txBody>
      </p:sp>
      <p:sp>
        <p:nvSpPr>
          <p:cNvPr id="9" name="Text Placeholder 8">
            <a:extLst>
              <a:ext uri="{FF2B5EF4-FFF2-40B4-BE49-F238E27FC236}">
                <a16:creationId xmlns:a16="http://schemas.microsoft.com/office/drawing/2014/main" id="{56CA5258-7EB0-D011-C0DA-67D906A820BB}"/>
              </a:ext>
            </a:extLst>
          </p:cNvPr>
          <p:cNvSpPr>
            <a:spLocks noGrp="1"/>
          </p:cNvSpPr>
          <p:nvPr>
            <p:ph type="body" sz="quarter" idx="11"/>
          </p:nvPr>
        </p:nvSpPr>
        <p:spPr/>
        <p:txBody>
          <a:bodyPr/>
          <a:lstStyle/>
          <a:p>
            <a:endParaRPr lang="en-GB"/>
          </a:p>
        </p:txBody>
      </p:sp>
      <p:sp>
        <p:nvSpPr>
          <p:cNvPr id="11" name="Text Placeholder 10">
            <a:extLst>
              <a:ext uri="{FF2B5EF4-FFF2-40B4-BE49-F238E27FC236}">
                <a16:creationId xmlns:a16="http://schemas.microsoft.com/office/drawing/2014/main" id="{E0ECA374-F831-08F8-8F46-D35C2DA9A7B3}"/>
              </a:ext>
            </a:extLst>
          </p:cNvPr>
          <p:cNvSpPr>
            <a:spLocks noGrp="1"/>
          </p:cNvSpPr>
          <p:nvPr>
            <p:ph type="body" sz="quarter" idx="12"/>
          </p:nvPr>
        </p:nvSpPr>
        <p:spPr/>
        <p:txBody>
          <a:bodyPr/>
          <a:lstStyle/>
          <a:p>
            <a:endParaRPr lang="en-GB"/>
          </a:p>
        </p:txBody>
      </p:sp>
      <p:sp>
        <p:nvSpPr>
          <p:cNvPr id="13" name="Text Placeholder 12">
            <a:extLst>
              <a:ext uri="{FF2B5EF4-FFF2-40B4-BE49-F238E27FC236}">
                <a16:creationId xmlns:a16="http://schemas.microsoft.com/office/drawing/2014/main" id="{12F93469-E354-A318-21B1-63EFFEB09904}"/>
              </a:ext>
            </a:extLst>
          </p:cNvPr>
          <p:cNvSpPr>
            <a:spLocks noGrp="1"/>
          </p:cNvSpPr>
          <p:nvPr>
            <p:ph type="body" sz="quarter" idx="13"/>
          </p:nvPr>
        </p:nvSpPr>
        <p:spPr/>
        <p:txBody>
          <a:bodyPr/>
          <a:lstStyle/>
          <a:p>
            <a:endParaRPr lang="en-GB"/>
          </a:p>
        </p:txBody>
      </p:sp>
      <p:pic>
        <p:nvPicPr>
          <p:cNvPr id="8" name="Picture 7" descr="The flowchart shows the intellectual foundations of the options for governing the workplace.">
            <a:extLst>
              <a:ext uri="{FF2B5EF4-FFF2-40B4-BE49-F238E27FC236}">
                <a16:creationId xmlns:a16="http://schemas.microsoft.com/office/drawing/2014/main" id="{C904715E-D68A-0642-9321-41E5F749BD9C}"/>
              </a:ext>
            </a:extLst>
          </p:cNvPr>
          <p:cNvPicPr>
            <a:picLocks noChangeAspect="1"/>
          </p:cNvPicPr>
          <p:nvPr/>
        </p:nvPicPr>
        <p:blipFill>
          <a:blip r:embed="rId2"/>
          <a:stretch>
            <a:fillRect/>
          </a:stretch>
        </p:blipFill>
        <p:spPr>
          <a:xfrm>
            <a:off x="1905869" y="1530849"/>
            <a:ext cx="8380261" cy="4648201"/>
          </a:xfrm>
          <a:prstGeom prst="rect">
            <a:avLst/>
          </a:prstGeom>
        </p:spPr>
      </p:pic>
      <p:pic>
        <p:nvPicPr>
          <p:cNvPr id="14" name="Picture 13">
            <a:extLst>
              <a:ext uri="{FF2B5EF4-FFF2-40B4-BE49-F238E27FC236}">
                <a16:creationId xmlns:a16="http://schemas.microsoft.com/office/drawing/2014/main" id="{A5884650-E14C-209A-3FE8-1846B84990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879525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92C8506-991D-1BE5-B3D6-C3DF3E0352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00E3DF-98E4-0B48-3B71-7EB07F081F7B}"/>
              </a:ext>
            </a:extLst>
          </p:cNvPr>
          <p:cNvSpPr>
            <a:spLocks noGrp="1"/>
          </p:cNvSpPr>
          <p:nvPr>
            <p:ph type="ctrTitle"/>
          </p:nvPr>
        </p:nvSpPr>
        <p:spPr>
          <a:xfrm>
            <a:off x="1285241" y="1008993"/>
            <a:ext cx="9231410" cy="3542045"/>
          </a:xfrm>
        </p:spPr>
        <p:txBody>
          <a:bodyPr anchor="b">
            <a:normAutofit/>
          </a:bodyPr>
          <a:lstStyle/>
          <a:p>
            <a:pPr algn="l"/>
            <a:r>
              <a:rPr lang="en-US" sz="8000" b="1" dirty="0">
                <a:solidFill>
                  <a:schemeClr val="accent1">
                    <a:lumMod val="50000"/>
                  </a:schemeClr>
                </a:solidFill>
              </a:rPr>
              <a:t>What Do Unions Do? </a:t>
            </a:r>
            <a:endParaRPr lang="en-GB" sz="8000" b="1" dirty="0">
              <a:solidFill>
                <a:schemeClr val="accent1">
                  <a:lumMod val="50000"/>
                </a:schemeClr>
              </a:solidFill>
            </a:endParaRPr>
          </a:p>
        </p:txBody>
      </p:sp>
      <p:sp>
        <p:nvSpPr>
          <p:cNvPr id="3" name="Subtitle 2">
            <a:extLst>
              <a:ext uri="{FF2B5EF4-FFF2-40B4-BE49-F238E27FC236}">
                <a16:creationId xmlns:a16="http://schemas.microsoft.com/office/drawing/2014/main" id="{F27F5C95-B777-37E1-4031-50C6164A9E35}"/>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4BEF3611-5451-6D4D-1971-886E0F3272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4042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Title 1"/>
          <p:cNvSpPr>
            <a:spLocks noGrp="1"/>
          </p:cNvSpPr>
          <p:nvPr>
            <p:ph type="title"/>
          </p:nvPr>
        </p:nvSpPr>
        <p:spPr>
          <a:xfrm>
            <a:off x="0" y="1050533"/>
            <a:ext cx="12192000" cy="609600"/>
          </a:xfrm>
        </p:spPr>
        <p:txBody>
          <a:bodyPr>
            <a:noAutofit/>
          </a:bodyPr>
          <a:lstStyle/>
          <a:p>
            <a:pPr algn="ctr">
              <a:defRPr/>
            </a:pPr>
            <a:r>
              <a:rPr lang="en-US" b="1" dirty="0">
                <a:solidFill>
                  <a:schemeClr val="accent1">
                    <a:lumMod val="50000"/>
                  </a:schemeClr>
                </a:solidFill>
              </a:rPr>
              <a:t>What Do Unions Do? </a:t>
            </a:r>
            <a:endParaRPr lang="en-US" sz="1600" b="1" dirty="0">
              <a:solidFill>
                <a:schemeClr val="accent1">
                  <a:lumMod val="50000"/>
                </a:schemeClr>
              </a:solidFill>
            </a:endParaRPr>
          </a:p>
        </p:txBody>
      </p:sp>
      <p:sp>
        <p:nvSpPr>
          <p:cNvPr id="28674" name="Content Placeholder 2"/>
          <p:cNvSpPr>
            <a:spLocks noGrp="1"/>
          </p:cNvSpPr>
          <p:nvPr>
            <p:ph idx="1"/>
          </p:nvPr>
        </p:nvSpPr>
        <p:spPr>
          <a:xfrm>
            <a:off x="609600" y="1797978"/>
            <a:ext cx="10972800" cy="4755222"/>
          </a:xfrm>
        </p:spPr>
        <p:txBody>
          <a:bodyPr/>
          <a:lstStyle/>
          <a:p>
            <a:pPr marL="0" indent="0">
              <a:spcBef>
                <a:spcPts val="0"/>
              </a:spcBef>
              <a:spcAft>
                <a:spcPts val="3600"/>
              </a:spcAft>
              <a:buNone/>
            </a:pPr>
            <a:r>
              <a:rPr lang="en-US" altLang="en-US" sz="2800" dirty="0"/>
              <a:t>So…are unions good or bad?</a:t>
            </a:r>
          </a:p>
          <a:p>
            <a:pPr marL="0" indent="0">
              <a:spcBef>
                <a:spcPts val="0"/>
              </a:spcBef>
              <a:spcAft>
                <a:spcPts val="3600"/>
              </a:spcAft>
              <a:buNone/>
            </a:pPr>
            <a:r>
              <a:rPr lang="en-US" altLang="en-US" sz="2800" dirty="0"/>
              <a:t>Approach 1: Conceptual</a:t>
            </a:r>
          </a:p>
          <a:p>
            <a:pPr marL="0" indent="0">
              <a:spcBef>
                <a:spcPts val="0"/>
              </a:spcBef>
              <a:buNone/>
            </a:pPr>
            <a:r>
              <a:rPr lang="en-US" altLang="en-US" sz="2800" dirty="0"/>
              <a:t>Approach 2: Empirical</a:t>
            </a:r>
          </a:p>
          <a:p>
            <a:pPr marL="0" indent="0">
              <a:spcBef>
                <a:spcPts val="0"/>
              </a:spcBef>
              <a:buNone/>
            </a:pPr>
            <a:r>
              <a:rPr lang="en-US" altLang="en-US" dirty="0"/>
              <a:t>Evaluate the research evidence on what unions tend to do.</a:t>
            </a:r>
          </a:p>
          <a:p>
            <a:pPr marL="702000">
              <a:spcBef>
                <a:spcPts val="0"/>
              </a:spcBef>
            </a:pPr>
            <a:r>
              <a:rPr lang="en-US" altLang="en-US" sz="2000" dirty="0"/>
              <a:t>On balance, are these things beneficial or harmful, and to whom?</a:t>
            </a:r>
          </a:p>
          <a:p>
            <a:pPr marL="702000">
              <a:spcBef>
                <a:spcPts val="0"/>
              </a:spcBef>
            </a:pPr>
            <a:r>
              <a:rPr lang="en-US" altLang="en-US" sz="2000" b="1" dirty="0"/>
              <a:t>But requires using one of the schools as a frame of reference to evaluate!</a:t>
            </a:r>
          </a:p>
          <a:p>
            <a:pPr marL="1062000">
              <a:spcBef>
                <a:spcPts val="0"/>
              </a:spcBef>
            </a:pPr>
            <a:r>
              <a:rPr lang="en-US" altLang="en-US" sz="2000" dirty="0"/>
              <a:t>For example, is the union wage premium good or bad?</a:t>
            </a:r>
          </a:p>
        </p:txBody>
      </p:sp>
      <p:pic>
        <p:nvPicPr>
          <p:cNvPr id="2" name="Picture 1">
            <a:extLst>
              <a:ext uri="{FF2B5EF4-FFF2-40B4-BE49-F238E27FC236}">
                <a16:creationId xmlns:a16="http://schemas.microsoft.com/office/drawing/2014/main" id="{8112861D-6056-6900-8E10-F5BE57B563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184935" y="1101904"/>
            <a:ext cx="12192000" cy="609600"/>
          </a:xfrm>
        </p:spPr>
        <p:txBody>
          <a:bodyPr/>
          <a:lstStyle/>
          <a:p>
            <a:pPr algn="ctr"/>
            <a:r>
              <a:rPr lang="en-US" b="1" dirty="0">
                <a:solidFill>
                  <a:schemeClr val="accent1">
                    <a:lumMod val="50000"/>
                  </a:schemeClr>
                </a:solidFill>
              </a:rPr>
              <a:t>More Broadly, What Do Unions Do? </a:t>
            </a:r>
            <a:endParaRPr lang="en-US" sz="1600" b="1" dirty="0">
              <a:solidFill>
                <a:schemeClr val="accent1">
                  <a:lumMod val="50000"/>
                </a:schemeClr>
              </a:solidFill>
            </a:endParaRPr>
          </a:p>
        </p:txBody>
      </p:sp>
      <p:sp>
        <p:nvSpPr>
          <p:cNvPr id="4" name="Content Placeholder 3"/>
          <p:cNvSpPr>
            <a:spLocks noGrp="1"/>
          </p:cNvSpPr>
          <p:nvPr>
            <p:ph idx="1"/>
          </p:nvPr>
        </p:nvSpPr>
        <p:spPr>
          <a:xfrm>
            <a:off x="609600" y="2157573"/>
            <a:ext cx="10972800" cy="4395627"/>
          </a:xfrm>
        </p:spPr>
        <p:txBody>
          <a:bodyPr/>
          <a:lstStyle/>
          <a:p>
            <a:pPr marL="0" indent="0">
              <a:spcBef>
                <a:spcPts val="0"/>
              </a:spcBef>
              <a:buNone/>
            </a:pPr>
            <a:r>
              <a:rPr lang="en-US" altLang="en-US" sz="2800" dirty="0">
                <a:solidFill>
                  <a:prstClr val="black"/>
                </a:solidFill>
              </a:rPr>
              <a:t>A labor movement is a social movement</a:t>
            </a:r>
          </a:p>
          <a:p>
            <a:pPr>
              <a:spcBef>
                <a:spcPts val="0"/>
              </a:spcBef>
            </a:pPr>
            <a:r>
              <a:rPr lang="en-US" altLang="en-US" dirty="0">
                <a:solidFill>
                  <a:prstClr val="black"/>
                </a:solidFill>
              </a:rPr>
              <a:t>Workers and unions from multiple workplaces join together to pursue common interests.</a:t>
            </a:r>
          </a:p>
          <a:p>
            <a:pPr>
              <a:spcBef>
                <a:spcPts val="0"/>
              </a:spcBef>
              <a:spcAft>
                <a:spcPts val="3600"/>
              </a:spcAft>
            </a:pPr>
            <a:r>
              <a:rPr lang="en-US" altLang="en-US" dirty="0">
                <a:solidFill>
                  <a:prstClr val="black"/>
                </a:solidFill>
              </a:rPr>
              <a:t>Unions are not purely workplace institutions.</a:t>
            </a:r>
          </a:p>
        </p:txBody>
      </p:sp>
      <p:pic>
        <p:nvPicPr>
          <p:cNvPr id="7" name="Picture 6">
            <a:extLst>
              <a:ext uri="{FF2B5EF4-FFF2-40B4-BE49-F238E27FC236}">
                <a16:creationId xmlns:a16="http://schemas.microsoft.com/office/drawing/2014/main" id="{656A815E-E1C1-F819-CEF1-2802A21FA9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1976919" y="1112177"/>
            <a:ext cx="8686800" cy="609600"/>
          </a:xfrm>
        </p:spPr>
        <p:txBody>
          <a:bodyPr/>
          <a:lstStyle/>
          <a:p>
            <a:pPr algn="ctr"/>
            <a:r>
              <a:rPr lang="en-US" b="1" dirty="0">
                <a:solidFill>
                  <a:schemeClr val="accent1">
                    <a:lumMod val="50000"/>
                  </a:schemeClr>
                </a:solidFill>
              </a:rPr>
              <a:t>More Broadly, What Do Unions Do? </a:t>
            </a:r>
            <a:endParaRPr lang="en-US" sz="1600" b="1" dirty="0">
              <a:solidFill>
                <a:schemeClr val="accent1">
                  <a:lumMod val="50000"/>
                </a:schemeClr>
              </a:solidFill>
            </a:endParaRPr>
          </a:p>
        </p:txBody>
      </p:sp>
      <p:sp>
        <p:nvSpPr>
          <p:cNvPr id="4" name="Content Placeholder 3"/>
          <p:cNvSpPr>
            <a:spLocks noGrp="1"/>
          </p:cNvSpPr>
          <p:nvPr>
            <p:ph idx="1"/>
          </p:nvPr>
        </p:nvSpPr>
        <p:spPr>
          <a:xfrm>
            <a:off x="609600" y="2321960"/>
            <a:ext cx="10972800" cy="4231240"/>
          </a:xfrm>
        </p:spPr>
        <p:txBody>
          <a:bodyPr/>
          <a:lstStyle/>
          <a:p>
            <a:pPr marL="0" indent="0">
              <a:spcBef>
                <a:spcPts val="0"/>
              </a:spcBef>
              <a:buNone/>
            </a:pPr>
            <a:r>
              <a:rPr lang="en-US" altLang="en-US" sz="2800" dirty="0">
                <a:solidFill>
                  <a:prstClr val="black"/>
                </a:solidFill>
              </a:rPr>
              <a:t>Extending the I R view</a:t>
            </a:r>
          </a:p>
          <a:p>
            <a:pPr marL="0" indent="0">
              <a:spcBef>
                <a:spcPts val="0"/>
              </a:spcBef>
              <a:buNone/>
            </a:pPr>
            <a:r>
              <a:rPr lang="en-US" altLang="en-US" dirty="0">
                <a:solidFill>
                  <a:prstClr val="black"/>
                </a:solidFill>
              </a:rPr>
              <a:t>A democratic society is seen as a pluralist society in which numerous groups have common and conflicting interests.</a:t>
            </a:r>
          </a:p>
          <a:p>
            <a:pPr marL="0" indent="0">
              <a:spcBef>
                <a:spcPts val="0"/>
              </a:spcBef>
              <a:buNone/>
            </a:pPr>
            <a:r>
              <a:rPr lang="en-US" altLang="en-US" dirty="0">
                <a:solidFill>
                  <a:prstClr val="black"/>
                </a:solidFill>
              </a:rPr>
              <a:t>The labor movement represents workers in the political.</a:t>
            </a:r>
          </a:p>
          <a:p>
            <a:pPr marL="702000">
              <a:spcBef>
                <a:spcPts val="0"/>
              </a:spcBef>
            </a:pPr>
            <a:r>
              <a:rPr lang="en-US" altLang="en-US" sz="2000" dirty="0">
                <a:solidFill>
                  <a:prstClr val="black"/>
                </a:solidFill>
              </a:rPr>
              <a:t>Unions are seen as balancing the economic power of employers in the workplace, and as balancing the political power of employers in the political arena.</a:t>
            </a:r>
          </a:p>
          <a:p>
            <a:pPr marL="0" indent="0">
              <a:spcBef>
                <a:spcPts val="0"/>
              </a:spcBef>
              <a:buNone/>
            </a:pPr>
            <a:r>
              <a:rPr lang="en-US" altLang="en-US" dirty="0">
                <a:solidFill>
                  <a:prstClr val="black"/>
                </a:solidFill>
              </a:rPr>
              <a:t>Labor unions can also be important organizations in civil society where individuals gather to socialize, discuss issues, pursue charitable goals, and form a sense of community.</a:t>
            </a:r>
          </a:p>
          <a:p>
            <a:pPr marL="702000">
              <a:spcBef>
                <a:spcPts val="0"/>
              </a:spcBef>
            </a:pPr>
            <a:r>
              <a:rPr lang="en-US" altLang="en-US" sz="2000" dirty="0">
                <a:solidFill>
                  <a:prstClr val="black"/>
                </a:solidFill>
              </a:rPr>
              <a:t>Often with a much greater diversity of individuals than when people gather with friends and others outside of the workplace.</a:t>
            </a:r>
          </a:p>
        </p:txBody>
      </p:sp>
      <p:pic>
        <p:nvPicPr>
          <p:cNvPr id="2" name="Graphic 21">
            <a:extLst>
              <a:ext uri="{FF2B5EF4-FFF2-40B4-BE49-F238E27FC236}">
                <a16:creationId xmlns:a16="http://schemas.microsoft.com/office/drawing/2014/main" id="{50DA9068-BD3E-763F-3AA7-6DC2F6B205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a:extLst>
              <a:ext uri="{FF2B5EF4-FFF2-40B4-BE49-F238E27FC236}">
                <a16:creationId xmlns:a16="http://schemas.microsoft.com/office/drawing/2014/main" id="{4D41F025-9DA3-45AA-63C0-4AE66C0FD4F6}"/>
              </a:ext>
            </a:extLst>
          </p:cNvPr>
          <p:cNvSpPr/>
          <p:nvPr/>
        </p:nvSpPr>
        <p:spPr>
          <a:xfrm>
            <a:off x="2626179" y="57989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D708E5C1-19E6-30FC-C50B-49CE954CDA28}"/>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883147"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7272" y="1468531"/>
            <a:ext cx="782890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John W. Budd , Labor relations text </a:t>
            </a:r>
            <a:r>
              <a:rPr lang="en-GB" dirty="0" err="1"/>
              <a:t>bok</a:t>
            </a:r>
            <a:r>
              <a:rPr lang="en-GB" dirty="0"/>
              <a:t> , MC Graw-Hill , 6</a:t>
            </a:r>
            <a:r>
              <a:rPr lang="en-GB" baseline="30000" dirty="0"/>
              <a:t>th</a:t>
            </a:r>
            <a:r>
              <a:rPr lang="en-GB" dirty="0"/>
              <a:t> edition .</a:t>
            </a:r>
          </a:p>
        </p:txBody>
      </p:sp>
      <p:sp>
        <p:nvSpPr>
          <p:cNvPr id="24" name="TextBox 23"/>
          <p:cNvSpPr txBox="1"/>
          <p:nvPr/>
        </p:nvSpPr>
        <p:spPr>
          <a:xfrm>
            <a:off x="1675976" y="1468531"/>
            <a:ext cx="8187215" cy="646331"/>
          </a:xfrm>
          <a:prstGeom prst="rect">
            <a:avLst/>
          </a:prstGeom>
          <a:noFill/>
        </p:spPr>
        <p:txBody>
          <a:bodyPr wrap="square" rtlCol="0">
            <a:spAutoFit/>
          </a:bodyPr>
          <a:lstStyle/>
          <a:p>
            <a:r>
              <a:rPr lang="en-GB" sz="3600" b="1" dirty="0">
                <a:solidFill>
                  <a:schemeClr val="accent1">
                    <a:lumMod val="50000"/>
                  </a:schemeClr>
                </a:solidFill>
              </a:rPr>
              <a:t>List of references</a:t>
            </a:r>
            <a:endParaRPr lang="en-US" sz="3600" b="1" dirty="0">
              <a:solidFill>
                <a:schemeClr val="accent1">
                  <a:lumMod val="50000"/>
                </a:schemeClr>
              </a:solidFill>
              <a:latin typeface="Alexandria" charset="0"/>
              <a:cs typeface="Alexandria" charset="0"/>
            </a:endParaRPr>
          </a:p>
        </p:txBody>
      </p:sp>
      <p:sp>
        <p:nvSpPr>
          <p:cNvPr id="4" name="TextBox 3">
            <a:extLst>
              <a:ext uri="{FF2B5EF4-FFF2-40B4-BE49-F238E27FC236}">
                <a16:creationId xmlns:a16="http://schemas.microsoft.com/office/drawing/2014/main" id="{049F697D-F26A-E1BA-BF90-FE2EFF64A735}"/>
              </a:ext>
            </a:extLst>
          </p:cNvPr>
          <p:cNvSpPr txBox="1"/>
          <p:nvPr/>
        </p:nvSpPr>
        <p:spPr>
          <a:xfrm>
            <a:off x="1913562" y="2197775"/>
            <a:ext cx="6149082" cy="1477328"/>
          </a:xfrm>
          <a:prstGeom prst="rect">
            <a:avLst/>
          </a:prstGeom>
          <a:noFill/>
        </p:spPr>
        <p:txBody>
          <a:bodyPr wrap="square">
            <a:spAutoFit/>
          </a:bodyPr>
          <a:lstStyle/>
          <a:p>
            <a:endParaRPr lang="en-GB" dirty="0"/>
          </a:p>
          <a:p>
            <a:r>
              <a:rPr lang="en-GB" dirty="0"/>
              <a:t>Textbook: </a:t>
            </a:r>
          </a:p>
          <a:p>
            <a:endParaRPr lang="en-GB" dirty="0"/>
          </a:p>
          <a:p>
            <a:r>
              <a:rPr lang="en-GB" dirty="0"/>
              <a:t>John W. Budd , Labor relations textbook , MC Graw-Hill , 6</a:t>
            </a:r>
            <a:r>
              <a:rPr lang="en-GB" baseline="30000" dirty="0"/>
              <a:t>th</a:t>
            </a:r>
            <a:r>
              <a:rPr lang="en-GB" dirty="0"/>
              <a:t> edition .</a:t>
            </a:r>
          </a:p>
        </p:txBody>
      </p:sp>
      <p:pic>
        <p:nvPicPr>
          <p:cNvPr id="6" name="Picture 5" descr="A book cover with text and blue text&#10;&#10;Description automatically generated">
            <a:extLst>
              <a:ext uri="{FF2B5EF4-FFF2-40B4-BE49-F238E27FC236}">
                <a16:creationId xmlns:a16="http://schemas.microsoft.com/office/drawing/2014/main" id="{7801B330-5755-5141-6B44-F3DCAF3F96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48100" y="1155870"/>
            <a:ext cx="3332726" cy="4515466"/>
          </a:xfrm>
          <a:prstGeom prst="rect">
            <a:avLst/>
          </a:prstGeom>
        </p:spPr>
      </p:pic>
      <p:pic>
        <p:nvPicPr>
          <p:cNvPr id="7" name="Picture 6">
            <a:extLst>
              <a:ext uri="{FF2B5EF4-FFF2-40B4-BE49-F238E27FC236}">
                <a16:creationId xmlns:a16="http://schemas.microsoft.com/office/drawing/2014/main" id="{290AF92B-3757-8E96-830B-08335E9DAA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cean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cean theme" id="{97D23FCC-CD4C-44E7-9ACF-74C8639EAC19}" vid="{1652E826-EB7D-4183-86C9-458A586C28C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D226393-8ADA-4569-A973-B5FB6E0989FF}"/>
</file>

<file path=customXml/itemProps2.xml><?xml version="1.0" encoding="utf-8"?>
<ds:datastoreItem xmlns:ds="http://schemas.openxmlformats.org/officeDocument/2006/customXml" ds:itemID="{2793C0F8-476E-4B99-B4AF-155536D6F569}"/>
</file>

<file path=customXml/itemProps3.xml><?xml version="1.0" encoding="utf-8"?>
<ds:datastoreItem xmlns:ds="http://schemas.openxmlformats.org/officeDocument/2006/customXml" ds:itemID="{4DAF6B38-D8E5-4CA2-A564-506984FDFBC6}"/>
</file>

<file path=docProps/app.xml><?xml version="1.0" encoding="utf-8"?>
<Properties xmlns="http://schemas.openxmlformats.org/officeDocument/2006/extended-properties" xmlns:vt="http://schemas.openxmlformats.org/officeDocument/2006/docPropsVTypes">
  <Template>ocean theme</Template>
  <TotalTime>721</TotalTime>
  <Words>1749</Words>
  <Application>Microsoft Office PowerPoint</Application>
  <PresentationFormat>Widescreen</PresentationFormat>
  <Paragraphs>192</Paragraphs>
  <Slides>43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Wingdings</vt:lpstr>
      <vt:lpstr>ocean theme</vt:lpstr>
      <vt:lpstr>PowerPoint Presentation</vt:lpstr>
      <vt:lpstr>PowerPoint Presentation</vt:lpstr>
      <vt:lpstr>Four Schools of Thought </vt:lpstr>
      <vt:lpstr>1st school: The Neoliberal School </vt:lpstr>
      <vt:lpstr>The Neoliberal School</vt:lpstr>
      <vt:lpstr>The Neoliberal School</vt:lpstr>
      <vt:lpstr>The Neoliberal School</vt:lpstr>
      <vt:lpstr>The Neoliberal School</vt:lpstr>
      <vt:lpstr>The Neoliberal School</vt:lpstr>
      <vt:lpstr>2nd school:Human Resource Management School</vt:lpstr>
      <vt:lpstr>Human Resource Management School</vt:lpstr>
      <vt:lpstr>Human Resource Management School</vt:lpstr>
      <vt:lpstr>Human resource management philosophy </vt:lpstr>
      <vt:lpstr>Human Resource Management School </vt:lpstr>
      <vt:lpstr>Human Resource Management School </vt:lpstr>
      <vt:lpstr>3rd School:The Industrial Relations School</vt:lpstr>
      <vt:lpstr>The Industrial Relations School</vt:lpstr>
      <vt:lpstr>The Industrial Relations School</vt:lpstr>
      <vt:lpstr>The Industrial Relations School</vt:lpstr>
      <vt:lpstr>The Industrial Relations School</vt:lpstr>
      <vt:lpstr>The Industrial Relations School </vt:lpstr>
      <vt:lpstr>The Industrial Relations School </vt:lpstr>
      <vt:lpstr>4th School:The Critical Industrial Relations School</vt:lpstr>
      <vt:lpstr>The Critical Industrial Relations School</vt:lpstr>
      <vt:lpstr>The Critical Industrial Relations School</vt:lpstr>
      <vt:lpstr>The Critical Industrial Relations School </vt:lpstr>
      <vt:lpstr>The Critical Industrial Relations School </vt:lpstr>
      <vt:lpstr>The Critical Industrial Relations School </vt:lpstr>
      <vt:lpstr>The Critical Industrial Relations School </vt:lpstr>
      <vt:lpstr>Four Schools of Thought</vt:lpstr>
      <vt:lpstr>Importance of Views on Empl. Rel. Conflict</vt:lpstr>
      <vt:lpstr>Importance of Views on Empl. Rel. Conflict</vt:lpstr>
      <vt:lpstr>Importance of Views on Empl. Rel. Conflict</vt:lpstr>
      <vt:lpstr>Importance of Views on Empl. Rel. Conflict </vt:lpstr>
      <vt:lpstr>Competing Views of Labor Unions</vt:lpstr>
      <vt:lpstr>Competing Views of Labor Unions</vt:lpstr>
      <vt:lpstr>The Intellectual Foundations of the Options for Governing the Workplace</vt:lpstr>
      <vt:lpstr>What Do Unions Do? </vt:lpstr>
      <vt:lpstr>What Do Unions Do? </vt:lpstr>
      <vt:lpstr>More Broadly, What Do Unions Do? </vt:lpstr>
      <vt:lpstr>More Broadly, What Do Unions Do?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4</cp:revision>
  <dcterms:created xsi:type="dcterms:W3CDTF">2024-02-06T19:48:49Z</dcterms:created>
  <dcterms:modified xsi:type="dcterms:W3CDTF">2024-02-07T07:49:57Z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