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notesSlides/notesSlide2.xml" ContentType="application/vnd.openxmlformats-officedocument.presentationml.notesSl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notesSlides/notesSlide3.xml" ContentType="application/vnd.openxmlformats-officedocument.presentationml.notesSlide+xml"/>
  <Override PartName="/ppt/theme/themeOverride12.xml" ContentType="application/vnd.openxmlformats-officedocument.themeOverride+xml"/>
  <Override PartName="/ppt/notesSlides/notesSlide4.xml" ContentType="application/vnd.openxmlformats-officedocument.presentationml.notesSl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notesSlides/notesSlide5.xml" ContentType="application/vnd.openxmlformats-officedocument.presentationml.notesSl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notesSlides/notesSlide6.xml" ContentType="application/vnd.openxmlformats-officedocument.presentationml.notesSlide+xml"/>
  <Override PartName="/ppt/theme/themeOverride29.xml" ContentType="application/vnd.openxmlformats-officedocument.themeOverride+xml"/>
  <Override PartName="/ppt/theme/themeOverride30.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 id="2147483667" r:id="rId5"/>
    <p:sldMasterId id="2147483685" r:id="rId6"/>
  </p:sldMasterIdLst>
  <p:notesMasterIdLst>
    <p:notesMasterId r:id="rId48"/>
  </p:notesMasterIdLst>
  <p:sldIdLst>
    <p:sldId id="546" r:id="rId7"/>
    <p:sldId id="609" r:id="rId8"/>
    <p:sldId id="531" r:id="rId9"/>
    <p:sldId id="814" r:id="rId10"/>
    <p:sldId id="813" r:id="rId11"/>
    <p:sldId id="869" r:id="rId12"/>
    <p:sldId id="817" r:id="rId13"/>
    <p:sldId id="901" r:id="rId14"/>
    <p:sldId id="870" r:id="rId15"/>
    <p:sldId id="902" r:id="rId16"/>
    <p:sldId id="875" r:id="rId17"/>
    <p:sldId id="872" r:id="rId18"/>
    <p:sldId id="873" r:id="rId19"/>
    <p:sldId id="874" r:id="rId20"/>
    <p:sldId id="903" r:id="rId21"/>
    <p:sldId id="879" r:id="rId22"/>
    <p:sldId id="880" r:id="rId23"/>
    <p:sldId id="883" r:id="rId24"/>
    <p:sldId id="908" r:id="rId25"/>
    <p:sldId id="909" r:id="rId26"/>
    <p:sldId id="882" r:id="rId27"/>
    <p:sldId id="886" r:id="rId28"/>
    <p:sldId id="885" r:id="rId29"/>
    <p:sldId id="888" r:id="rId30"/>
    <p:sldId id="889" r:id="rId31"/>
    <p:sldId id="905" r:id="rId32"/>
    <p:sldId id="890" r:id="rId33"/>
    <p:sldId id="891" r:id="rId34"/>
    <p:sldId id="911" r:id="rId35"/>
    <p:sldId id="912" r:id="rId36"/>
    <p:sldId id="897" r:id="rId37"/>
    <p:sldId id="913" r:id="rId38"/>
    <p:sldId id="914" r:id="rId39"/>
    <p:sldId id="915" r:id="rId40"/>
    <p:sldId id="916" r:id="rId41"/>
    <p:sldId id="607" r:id="rId42"/>
    <p:sldId id="606" r:id="rId43"/>
    <p:sldId id="513" r:id="rId44"/>
    <p:sldId id="827" r:id="rId45"/>
    <p:sldId id="749" r:id="rId46"/>
    <p:sldId id="54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6"/>
            <p14:sldId id="609"/>
            <p14:sldId id="531"/>
            <p14:sldId id="814"/>
            <p14:sldId id="813"/>
            <p14:sldId id="869"/>
            <p14:sldId id="817"/>
            <p14:sldId id="901"/>
            <p14:sldId id="870"/>
            <p14:sldId id="902"/>
            <p14:sldId id="875"/>
            <p14:sldId id="872"/>
            <p14:sldId id="873"/>
            <p14:sldId id="874"/>
            <p14:sldId id="903"/>
            <p14:sldId id="879"/>
            <p14:sldId id="880"/>
            <p14:sldId id="883"/>
            <p14:sldId id="908"/>
            <p14:sldId id="909"/>
            <p14:sldId id="882"/>
            <p14:sldId id="886"/>
            <p14:sldId id="885"/>
            <p14:sldId id="888"/>
            <p14:sldId id="889"/>
            <p14:sldId id="905"/>
            <p14:sldId id="890"/>
            <p14:sldId id="891"/>
            <p14:sldId id="911"/>
            <p14:sldId id="912"/>
            <p14:sldId id="897"/>
            <p14:sldId id="913"/>
            <p14:sldId id="914"/>
            <p14:sldId id="915"/>
            <p14:sldId id="916"/>
            <p14:sldId id="607"/>
            <p14:sldId id="606"/>
            <p14:sldId id="513"/>
            <p14:sldId id="827"/>
            <p14:sldId id="749"/>
            <p14:sldId id="545"/>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9BBC"/>
    <a:srgbClr val="00AEEF"/>
    <a:srgbClr val="006C92"/>
    <a:srgbClr val="FFD200"/>
    <a:srgbClr val="203E5F"/>
    <a:srgbClr val="F58221"/>
    <a:srgbClr val="000000"/>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626" autoAdjust="0"/>
    <p:restoredTop sz="94660"/>
  </p:normalViewPr>
  <p:slideViewPr>
    <p:cSldViewPr snapToGrid="0">
      <p:cViewPr varScale="1">
        <p:scale>
          <a:sx n="104" d="100"/>
          <a:sy n="104" d="100"/>
        </p:scale>
        <p:origin x="508" y="80"/>
      </p:cViewPr>
      <p:guideLst/>
    </p:cSldViewPr>
  </p:slideViewPr>
  <p:notesTextViewPr>
    <p:cViewPr>
      <p:scale>
        <a:sx n="1" d="1"/>
        <a:sy n="1" d="1"/>
      </p:scale>
      <p:origin x="0" y="0"/>
    </p:cViewPr>
  </p:notesTextViewPr>
  <p:sorterViewPr>
    <p:cViewPr>
      <p:scale>
        <a:sx n="100" d="100"/>
        <a:sy n="100" d="100"/>
      </p:scale>
      <p:origin x="0" y="-648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viewProps" Target="view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450124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535400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4043252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114131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527732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0538375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749931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345949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01019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38052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218676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129430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505229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484876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6456538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907315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6928262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3"/>
        <p:cNvGrpSpPr/>
        <p:nvPr/>
      </p:nvGrpSpPr>
      <p:grpSpPr>
        <a:xfrm>
          <a:off x="0" y="0"/>
          <a:ext cx="0" cy="0"/>
          <a:chOff x="0" y="0"/>
          <a:chExt cx="0" cy="0"/>
        </a:xfrm>
      </p:grpSpPr>
      <p:sp>
        <p:nvSpPr>
          <p:cNvPr id="24" name="Google Shape;24;p31"/>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3734333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789401"/>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dirty="0"/>
          </a:p>
        </p:txBody>
      </p:sp>
    </p:spTree>
    <p:extLst>
      <p:ext uri="{BB962C8B-B14F-4D97-AF65-F5344CB8AC3E}">
        <p14:creationId xmlns:p14="http://schemas.microsoft.com/office/powerpoint/2010/main" val="356593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703103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1861946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2944601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021054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1406932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137022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896312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05523896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0377102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39396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83236645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06210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3"/>
        <p:cNvGrpSpPr/>
        <p:nvPr/>
      </p:nvGrpSpPr>
      <p:grpSpPr>
        <a:xfrm>
          <a:off x="0" y="0"/>
          <a:ext cx="0" cy="0"/>
          <a:chOff x="0" y="0"/>
          <a:chExt cx="0" cy="0"/>
        </a:xfrm>
      </p:grpSpPr>
      <p:sp>
        <p:nvSpPr>
          <p:cNvPr id="24" name="Google Shape;24;p31"/>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2572890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959898173"/>
      </p:ext>
    </p:extLst>
  </p:cSld>
  <p:clrMapOvr>
    <a:masterClrMapping/>
  </p:clrMapOvr>
  <mc:AlternateContent xmlns:mc="http://schemas.openxmlformats.org/markup-compatibility/2006" xmlns:p14="http://schemas.microsoft.com/office/powerpoint/2010/main">
    <mc:Choice Requires="p14">
      <p:transition spd="slow" p14:dur="2000" advTm="0"/>
    </mc:Choice>
    <mc:Fallback xmlns="">
      <p:transition spd="slow" advTm="0"/>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dirty="0"/>
          </a:p>
        </p:txBody>
      </p:sp>
    </p:spTree>
    <p:extLst>
      <p:ext uri="{BB962C8B-B14F-4D97-AF65-F5344CB8AC3E}">
        <p14:creationId xmlns:p14="http://schemas.microsoft.com/office/powerpoint/2010/main" val="28074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image" Target="../media/image2.JP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theme" Target="../theme/theme2.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image" Target="../media/image2.JPG"/><Relationship Id="rId2" Type="http://schemas.openxmlformats.org/officeDocument/2006/relationships/slideLayout" Target="../slideLayouts/slideLayout28.xml"/><Relationship Id="rId16" Type="http://schemas.openxmlformats.org/officeDocument/2006/relationships/theme" Target="../theme/theme3.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alphaModFix amt="7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78301039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81" r:id="rId12"/>
    <p:sldLayoutId id="2147483682" r:id="rId13"/>
    <p:sldLayoutId id="214748368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10/27/2025</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58863020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7/06/relationships/model3d" Target="../media/model3d1.glb"/><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hemeOverride" Target="../theme/themeOverride3.xml"/><Relationship Id="rId5" Type="http://schemas.openxmlformats.org/officeDocument/2006/relationships/image" Target="../media/image10.png"/><Relationship Id="rId4" Type="http://schemas.openxmlformats.org/officeDocument/2006/relationships/image" Target="../media/image2.JPG"/></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4.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5.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6.xml"/><Relationship Id="rId5" Type="http://schemas.openxmlformats.org/officeDocument/2006/relationships/image" Target="../media/image12.png"/><Relationship Id="rId4" Type="http://schemas.openxmlformats.org/officeDocument/2006/relationships/hyperlink" Target="https://podcasts.apple.com/us/podcast/the-daily/id1200361736"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7.xml"/><Relationship Id="rId5" Type="http://schemas.openxmlformats.org/officeDocument/2006/relationships/hyperlink" Target="https://podcasts.apple.com/om/podcast/%D8%B5%D9%88%D8%AA/id1749959096?l=ar" TargetMode="Externa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8.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9.xml"/><Relationship Id="rId4" Type="http://schemas.openxmlformats.org/officeDocument/2006/relationships/image" Target="../media/image15.png"/></Relationships>
</file>

<file path=ppt/slides/_rels/slide1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0.xml"/><Relationship Id="rId5" Type="http://schemas.openxmlformats.org/officeDocument/2006/relationships/hyperlink" Target="https://soundcloud.com/atheerplatform/last-king-of-andalus" TargetMode="Externa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8" Type="http://schemas.openxmlformats.org/officeDocument/2006/relationships/hyperlink" Target="https://soundcloud.com/user-600545766-851174139/m6pting9yzpq?in=user-600545766-851174139/sets/nsetdun5nrfa" TargetMode="External"/><Relationship Id="rId3" Type="http://schemas.openxmlformats.org/officeDocument/2006/relationships/notesSlide" Target="../notesSlides/notesSlide3.xml"/><Relationship Id="rId7" Type="http://schemas.openxmlformats.org/officeDocument/2006/relationships/image" Target="../media/image18.png"/><Relationship Id="rId2" Type="http://schemas.openxmlformats.org/officeDocument/2006/relationships/slideLayout" Target="../slideLayouts/slideLayout13.xml"/><Relationship Id="rId1" Type="http://schemas.openxmlformats.org/officeDocument/2006/relationships/themeOverride" Target="../theme/themeOverride11.xml"/><Relationship Id="rId6" Type="http://schemas.openxmlformats.org/officeDocument/2006/relationships/image" Target="../media/image17.png"/><Relationship Id="rId5" Type="http://schemas.openxmlformats.org/officeDocument/2006/relationships/hyperlink" Target="https://ar.player.fm/series/bdy-lhky/lmntq-51" TargetMode="External"/><Relationship Id="rId4" Type="http://schemas.openxmlformats.org/officeDocument/2006/relationships/image" Target="../media/image2.JP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hemeOverride" Target="../theme/themeOverride12.xml"/><Relationship Id="rId6" Type="http://schemas.openxmlformats.org/officeDocument/2006/relationships/hyperlink" Target="https://open.spotify.com/show/0eTqLOFkLMbDza5NQytqqi?si=U2vXHwX8Qgejm2dGrQtXwA&amp;nd=1&amp;dlsi=e35e5c3aabbf4bde" TargetMode="External"/><Relationship Id="rId5" Type="http://schemas.openxmlformats.org/officeDocument/2006/relationships/image" Target="../media/image19.png"/><Relationship Id="rId4" Type="http://schemas.openxmlformats.org/officeDocument/2006/relationships/image" Target="../media/image2.JP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3.xml"/><Relationship Id="rId5" Type="http://schemas.openxmlformats.org/officeDocument/2006/relationships/image" Target="../media/image20.png"/><Relationship Id="rId4" Type="http://schemas.openxmlformats.org/officeDocument/2006/relationships/hyperlink" Target="https://soundcloud.com/sherytawfeeq/f0002e31-a386-4434-a4a8-7ef49ed0f2f0?ref=clipboard&amp;p=a&amp;c=1&amp;si=138a789088494bf6950d29cdd170ccec&amp;utm_source=clipboard&amp;utm_medium=text&amp;utm_campaign=social_sharing"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4.xml"/><Relationship Id="rId5" Type="http://schemas.openxmlformats.org/officeDocument/2006/relationships/hyperlink" Target="https://soundcloud.com/sherytawfeeq/eqeepmzvrux2?ref=clipboard&amp;p=a&amp;c=1&amp;si=223d993a28a64ee8a6ff702ede39f3b5&amp;utm_source=clipboard&amp;utm_medium=text&amp;utm_campaign=social_sharing" TargetMode="External"/><Relationship Id="rId4" Type="http://schemas.openxmlformats.org/officeDocument/2006/relationships/image" Target="../media/image21.png"/></Relationships>
</file>

<file path=ppt/slides/_rels/slide1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5.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6.xml"/><Relationship Id="rId5" Type="http://schemas.openxmlformats.org/officeDocument/2006/relationships/image" Target="../media/image23.png"/><Relationship Id="rId4" Type="http://schemas.openxmlformats.org/officeDocument/2006/relationships/hyperlink" Target="https://podcasts.apple.com/at/podcast/%D8%B7%D8%A8%D9%8A%D8%A8%D8%A7%D8%AA-%D9%81%D9%8A-%D9%85%D9%88%D8%A7%D8%AC%D9%87%D8%A9-%D8%A7%D9%84%D8%AD%D8%B1%D8%A8/id1828651971?i=1000720032984"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7.xml"/><Relationship Id="rId5" Type="http://schemas.openxmlformats.org/officeDocument/2006/relationships/hyperlink" Target="https://soundcloud.com/sowtpodcasts/mahdoomep01" TargetMode="Externa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8.xm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19.xml"/><Relationship Id="rId5" Type="http://schemas.openxmlformats.org/officeDocument/2006/relationships/image" Target="../media/image26.png"/><Relationship Id="rId4" Type="http://schemas.openxmlformats.org/officeDocument/2006/relationships/hyperlink" Target="https://www.youtube.com/@thmanyahpodcast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0.xml"/><Relationship Id="rId4" Type="http://schemas.openxmlformats.org/officeDocument/2006/relationships/image" Target="../media/image27.png"/></Relationships>
</file>

<file path=ppt/slides/_rels/slide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1.xml"/><Relationship Id="rId5" Type="http://schemas.openxmlformats.org/officeDocument/2006/relationships/hyperlink" Target="https://www.youtube.com/watch?v=edQUrYkFrQ4" TargetMode="Externa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jodisdemos.s3.amazonaws.com/414+John+Videos/story.html" TargetMode="External"/><Relationship Id="rId2" Type="http://schemas.openxmlformats.org/officeDocument/2006/relationships/slideLayout" Target="../slideLayouts/slideLayout13.xml"/><Relationship Id="rId1" Type="http://schemas.openxmlformats.org/officeDocument/2006/relationships/themeOverride" Target="../theme/themeOverride22.xml"/><Relationship Id="rId6" Type="http://schemas.openxmlformats.org/officeDocument/2006/relationships/image" Target="../media/image30.png"/><Relationship Id="rId5" Type="http://schemas.openxmlformats.org/officeDocument/2006/relationships/hyperlink" Target="https://www.youtube.com/watch?v=qUjTP9VWc3Q" TargetMode="External"/><Relationship Id="rId4" Type="http://schemas.openxmlformats.org/officeDocument/2006/relationships/image" Target="../media/image29.png"/></Relationships>
</file>

<file path=ppt/slides/_rels/slide28.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www.youtube.com/@AtheerPlatform" TargetMode="External"/><Relationship Id="rId2" Type="http://schemas.openxmlformats.org/officeDocument/2006/relationships/slideLayout" Target="../slideLayouts/slideLayout13.xml"/><Relationship Id="rId1" Type="http://schemas.openxmlformats.org/officeDocument/2006/relationships/themeOverride" Target="../theme/themeOverride23.xml"/><Relationship Id="rId6" Type="http://schemas.openxmlformats.org/officeDocument/2006/relationships/image" Target="../media/image32.png"/><Relationship Id="rId5" Type="http://schemas.openxmlformats.org/officeDocument/2006/relationships/hyperlink" Target="https://www.youtube.com/watch?v=0yD3uBshJB0" TargetMode="External"/><Relationship Id="rId4" Type="http://schemas.openxmlformats.org/officeDocument/2006/relationships/image" Target="../media/image3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hemeOverride" Target="../theme/themeOverride24.xml"/><Relationship Id="rId6" Type="http://schemas.openxmlformats.org/officeDocument/2006/relationships/image" Target="../media/image33.png"/><Relationship Id="rId5" Type="http://schemas.openxmlformats.org/officeDocument/2006/relationships/hyperlink" Target="https://www.youtube.com/watch?v=YAl4PWSihTc&amp;list=PLeNNUmE-BlnEls2kOkiV2CXMezV6oaq8I&amp;index=2" TargetMode="External"/><Relationship Id="rId4" Type="http://schemas.openxmlformats.org/officeDocument/2006/relationships/image" Target="../media/image2.JPG"/></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5.xml"/><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6.xml"/><Relationship Id="rId4" Type="http://schemas.openxmlformats.org/officeDocument/2006/relationships/image" Target="../media/image35.png"/></Relationships>
</file>

<file path=ppt/slides/_rels/slide3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7.xml"/><Relationship Id="rId6" Type="http://schemas.openxmlformats.org/officeDocument/2006/relationships/hyperlink" Target="https://www.capcut.com/" TargetMode="External"/><Relationship Id="rId5" Type="http://schemas.openxmlformats.org/officeDocument/2006/relationships/hyperlink" Target="https://www.audacityteam.org/download/" TargetMode="External"/><Relationship Id="rId4" Type="http://schemas.openxmlformats.org/officeDocument/2006/relationships/image" Target="../media/image36.png"/></Relationships>
</file>

<file path=ppt/slides/_rels/slide34.xml.rels><?xml version="1.0" encoding="UTF-8" standalone="yes"?>
<Relationships xmlns="http://schemas.openxmlformats.org/package/2006/relationships"><Relationship Id="rId8" Type="http://schemas.openxmlformats.org/officeDocument/2006/relationships/hyperlink" Target="https://sound-effects.bbcrewind.co.uk/" TargetMode="External"/><Relationship Id="rId3" Type="http://schemas.openxmlformats.org/officeDocument/2006/relationships/notesSlide" Target="../notesSlides/notesSlide6.xml"/><Relationship Id="rId7" Type="http://schemas.openxmlformats.org/officeDocument/2006/relationships/hyperlink" Target="https://www.youtube.com/audiolibrary" TargetMode="External"/><Relationship Id="rId2" Type="http://schemas.openxmlformats.org/officeDocument/2006/relationships/slideLayout" Target="../slideLayouts/slideLayout13.xml"/><Relationship Id="rId1" Type="http://schemas.openxmlformats.org/officeDocument/2006/relationships/themeOverride" Target="../theme/themeOverride28.xml"/><Relationship Id="rId6" Type="http://schemas.openxmlformats.org/officeDocument/2006/relationships/hyperlink" Target="https://script-timer.com/" TargetMode="External"/><Relationship Id="rId5" Type="http://schemas.openxmlformats.org/officeDocument/2006/relationships/image" Target="../media/image37.png"/><Relationship Id="rId4" Type="http://schemas.openxmlformats.org/officeDocument/2006/relationships/image" Target="../media/image2.JPG"/><Relationship Id="rId9" Type="http://schemas.openxmlformats.org/officeDocument/2006/relationships/hyperlink" Target="https://pixabay.com/music/"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29.xml"/><Relationship Id="rId4" Type="http://schemas.openxmlformats.org/officeDocument/2006/relationships/image" Target="../media/image38.png"/></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slideLayout" Target="../slideLayouts/slideLayout13.xml"/><Relationship Id="rId1" Type="http://schemas.openxmlformats.org/officeDocument/2006/relationships/themeOverride" Target="../theme/themeOverride30.xml"/><Relationship Id="rId4" Type="http://schemas.openxmlformats.org/officeDocument/2006/relationships/image" Target="../media/image6.jpeg"/></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6.xml"/></Relationships>
</file>

<file path=ppt/slides/_rels/slide39.xml.rels><?xml version="1.0" encoding="UTF-8" standalone="yes"?>
<Relationships xmlns="http://schemas.openxmlformats.org/package/2006/relationships"><Relationship Id="rId3" Type="http://schemas.openxmlformats.org/officeDocument/2006/relationships/hyperlink" Target="https://doi.org/10.1016/j.appet.2018.12.001" TargetMode="External"/><Relationship Id="rId2" Type="http://schemas.openxmlformats.org/officeDocument/2006/relationships/hyperlink" Target="https://doi.org/10.1016/j.appet.2014.12.224" TargetMode="External"/><Relationship Id="rId1" Type="http://schemas.openxmlformats.org/officeDocument/2006/relationships/slideLayout" Target="../slideLayouts/slideLayout13.xml"/><Relationship Id="rId4" Type="http://schemas.openxmlformats.org/officeDocument/2006/relationships/hyperlink" Target="https://doi.org/10.1089/tmj.2018.0180"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doi.org/10.1080/17439880903141497" TargetMode="External"/><Relationship Id="rId2" Type="http://schemas.openxmlformats.org/officeDocument/2006/relationships/hyperlink" Target="https://doi.org/10.1148/rg.347130122" TargetMode="External"/><Relationship Id="rId1" Type="http://schemas.openxmlformats.org/officeDocument/2006/relationships/slideLayout" Target="../slideLayouts/slideLayout13.xml"/><Relationship Id="rId5" Type="http://schemas.openxmlformats.org/officeDocument/2006/relationships/hyperlink" Target="https://doi.org/10.1186/s12909-017-0926-z" TargetMode="External"/><Relationship Id="rId4" Type="http://schemas.openxmlformats.org/officeDocument/2006/relationships/hyperlink" Target="https://doi.org/10.2147/AMEP.S164751"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jpeg"/><Relationship Id="rId1" Type="http://schemas.openxmlformats.org/officeDocument/2006/relationships/slideLayout" Target="../slideLayouts/slideLayout38.xml"/><Relationship Id="rId5" Type="http://schemas.openxmlformats.org/officeDocument/2006/relationships/image" Target="../media/image42.png"/><Relationship Id="rId4" Type="http://schemas.openxmlformats.org/officeDocument/2006/relationships/image" Target="../media/image4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62630" y="3740305"/>
            <a:ext cx="5029756" cy="398780"/>
          </a:xfrm>
          <a:prstGeom prst="rect">
            <a:avLst/>
          </a:prstGeom>
          <a:noFill/>
        </p:spPr>
        <p:txBody>
          <a:bodyPr wrap="square" rtlCol="0">
            <a:spAutoFit/>
          </a:bodyPr>
          <a:lstStyle/>
          <a:p>
            <a:pPr algn="ctr" rtl="1"/>
            <a:r>
              <a:rPr lang="ar-EG" sz="2000" b="1" dirty="0">
                <a:latin typeface="Alexandria" charset="0"/>
                <a:cs typeface="Alexandria" charset="0"/>
              </a:rPr>
              <a:t>إعداد: </a:t>
            </a:r>
            <a:r>
              <a:rPr lang="ar-EG" sz="2000" b="1" dirty="0">
                <a:solidFill>
                  <a:srgbClr val="00AEEF"/>
                </a:solidFill>
                <a:effectLst>
                  <a:outerShdw blurRad="38100" dist="38100" dir="2700000" algn="tl">
                    <a:srgbClr val="000000">
                      <a:alpha val="43137"/>
                    </a:srgbClr>
                  </a:outerShdw>
                </a:effectLst>
                <a:latin typeface="Alexandria" charset="0"/>
                <a:cs typeface="Alexandria" charset="0"/>
              </a:rPr>
              <a:t>د. علياء قمر</a:t>
            </a:r>
            <a:endParaRPr lang="en-US" sz="2000" b="1"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38616" y="5479171"/>
            <a:ext cx="4194833" cy="780919"/>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400" b="1" dirty="0"/>
              <a:t>السرد القصصي الرقمي: من </a:t>
            </a:r>
            <a:r>
              <a:rPr lang="ar-EG" sz="2400" b="1" dirty="0" err="1"/>
              <a:t>البودكاست</a:t>
            </a:r>
            <a:r>
              <a:rPr lang="ar-EG" sz="2400" b="1" dirty="0"/>
              <a:t> إلى </a:t>
            </a:r>
            <a:r>
              <a:rPr lang="ar-EG" sz="2400" b="1" dirty="0" err="1"/>
              <a:t>الفودكاست</a:t>
            </a:r>
            <a:endParaRPr lang="en-US" sz="2400" b="1" dirty="0"/>
          </a:p>
        </p:txBody>
      </p:sp>
      <p:sp>
        <p:nvSpPr>
          <p:cNvPr id="46" name="TextBox 45"/>
          <p:cNvSpPr txBox="1"/>
          <p:nvPr/>
        </p:nvSpPr>
        <p:spPr>
          <a:xfrm>
            <a:off x="1291675" y="4679274"/>
            <a:ext cx="1260281" cy="400110"/>
          </a:xfrm>
          <a:prstGeom prst="rect">
            <a:avLst/>
          </a:prstGeom>
          <a:noFill/>
        </p:spPr>
        <p:txBody>
          <a:bodyPr wrap="none" rtlCol="0">
            <a:spAutoFit/>
          </a:bodyPr>
          <a:lstStyle/>
          <a:p>
            <a:r>
              <a:rPr lang="en-US" sz="2000" b="1" dirty="0">
                <a:latin typeface="Times New Roman" panose="02020603050405020304" pitchFamily="18" charset="0"/>
                <a:cs typeface="Times New Roman" panose="02020603050405020304" pitchFamily="18" charset="0"/>
              </a:rPr>
              <a:t>DGM 414</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9" name="TextBox 8"/>
          <p:cNvSpPr txBox="1"/>
          <p:nvPr/>
        </p:nvSpPr>
        <p:spPr>
          <a:xfrm>
            <a:off x="1106348" y="2928860"/>
            <a:ext cx="2801921" cy="584775"/>
          </a:xfrm>
          <a:prstGeom prst="rect">
            <a:avLst/>
          </a:prstGeom>
          <a:noFill/>
        </p:spPr>
        <p:txBody>
          <a:bodyPr wrap="none" rtlCol="0">
            <a:spAutoFit/>
          </a:bodyPr>
          <a:lstStyle/>
          <a:p>
            <a:r>
              <a:rPr lang="en-US" sz="3200" b="1" dirty="0">
                <a:latin typeface="Times New Roman" panose="02020603050405020304" pitchFamily="18" charset="0"/>
                <a:cs typeface="Times New Roman" panose="02020603050405020304" pitchFamily="18" charset="0"/>
              </a:rPr>
              <a:t>TV Production</a:t>
            </a:r>
          </a:p>
        </p:txBody>
      </p:sp>
      <p:sp>
        <p:nvSpPr>
          <p:cNvPr id="2" name="TextBox 1">
            <a:extLst>
              <a:ext uri="{FF2B5EF4-FFF2-40B4-BE49-F238E27FC236}">
                <a16:creationId xmlns:a16="http://schemas.microsoft.com/office/drawing/2014/main" id="{F3709298-8B98-8FAF-83F5-E566848C865E}"/>
              </a:ext>
            </a:extLst>
          </p:cNvPr>
          <p:cNvSpPr txBox="1"/>
          <p:nvPr/>
        </p:nvSpPr>
        <p:spPr>
          <a:xfrm>
            <a:off x="812032" y="2184296"/>
            <a:ext cx="3344185" cy="769441"/>
          </a:xfrm>
          <a:prstGeom prst="rect">
            <a:avLst/>
          </a:prstGeom>
          <a:noFill/>
        </p:spPr>
        <p:txBody>
          <a:bodyPr wrap="none" rtlCol="0">
            <a:spAutoFit/>
          </a:bodyPr>
          <a:lstStyle/>
          <a:p>
            <a:pPr algn="ctr"/>
            <a:r>
              <a:rPr lang="ar-SA" sz="4400" b="1" dirty="0">
                <a:solidFill>
                  <a:srgbClr val="00B0F0"/>
                </a:solidFill>
                <a:effectLst>
                  <a:outerShdw blurRad="38100" dist="38100" dir="2700000" algn="tl">
                    <a:srgbClr val="000000">
                      <a:alpha val="43137"/>
                    </a:srgbClr>
                  </a:outerShdw>
                </a:effectLst>
                <a:latin typeface="Alexandria" charset="0"/>
                <a:cs typeface="Alexandria" charset="0"/>
              </a:rPr>
              <a:t>الإنتاج التلفزيوني</a:t>
            </a:r>
            <a:endParaRPr lang="en-US" sz="4400" b="1" dirty="0">
              <a:solidFill>
                <a:srgbClr val="00B0F0"/>
              </a:solidFill>
              <a:effectLst>
                <a:outerShdw blurRad="38100" dist="38100" dir="2700000" algn="tl">
                  <a:srgbClr val="000000">
                    <a:alpha val="43137"/>
                  </a:srgbClr>
                </a:outerShdw>
              </a:effectLst>
              <a:latin typeface="Alexandria" charset="0"/>
              <a:cs typeface="Alexandria" charset="0"/>
            </a:endParaRPr>
          </a:p>
        </p:txBody>
      </p:sp>
      <p:sp>
        <p:nvSpPr>
          <p:cNvPr id="7" name="TextBox 6">
            <a:extLst>
              <a:ext uri="{FF2B5EF4-FFF2-40B4-BE49-F238E27FC236}">
                <a16:creationId xmlns:a16="http://schemas.microsoft.com/office/drawing/2014/main" id="{D6FC0227-EA99-D5EE-20A6-7BAD0EB86DE3}"/>
              </a:ext>
            </a:extLst>
          </p:cNvPr>
          <p:cNvSpPr txBox="1"/>
          <p:nvPr/>
        </p:nvSpPr>
        <p:spPr>
          <a:xfrm>
            <a:off x="196827" y="6313235"/>
            <a:ext cx="3332398" cy="369332"/>
          </a:xfrm>
          <a:prstGeom prst="rect">
            <a:avLst/>
          </a:prstGeom>
          <a:noFill/>
        </p:spPr>
        <p:txBody>
          <a:bodyPr wrap="square" rtlCol="0">
            <a:spAutoFit/>
          </a:bodyPr>
          <a:lstStyle/>
          <a:p>
            <a:pPr algn="ctr"/>
            <a:r>
              <a:rPr lang="ar-EG" dirty="0">
                <a:solidFill>
                  <a:srgbClr val="2E3957"/>
                </a:solidFill>
                <a:latin typeface="Alexandria"/>
                <a:cs typeface="+mj-cs"/>
              </a:rPr>
              <a:t>ل</a:t>
            </a:r>
            <a:r>
              <a:rPr lang="ar-SA" dirty="0">
                <a:solidFill>
                  <a:srgbClr val="2E3957"/>
                </a:solidFill>
                <a:latin typeface="Alexandria"/>
                <a:cs typeface="+mj-cs"/>
              </a:rPr>
              <a:t>ط</a:t>
            </a:r>
            <a:r>
              <a:rPr lang="ar-EG" dirty="0">
                <a:solidFill>
                  <a:srgbClr val="2E3957"/>
                </a:solidFill>
                <a:latin typeface="Alexandria"/>
                <a:cs typeface="+mj-cs"/>
              </a:rPr>
              <a:t>ُ</a:t>
            </a:r>
            <a:r>
              <a:rPr lang="ar-SA" dirty="0">
                <a:solidFill>
                  <a:srgbClr val="2E3957"/>
                </a:solidFill>
                <a:latin typeface="Alexandria"/>
                <a:cs typeface="+mj-cs"/>
              </a:rPr>
              <a:t>لاب الإعلام</a:t>
            </a:r>
            <a:r>
              <a:rPr lang="ar-EG" dirty="0">
                <a:solidFill>
                  <a:srgbClr val="2E3957"/>
                </a:solidFill>
                <a:latin typeface="Alexandria"/>
                <a:cs typeface="+mj-cs"/>
              </a:rPr>
              <a:t> الرقمي</a:t>
            </a:r>
          </a:p>
        </p:txBody>
      </p:sp>
      <p:sp>
        <p:nvSpPr>
          <p:cNvPr id="3" name="TextBox 2">
            <a:extLst>
              <a:ext uri="{FF2B5EF4-FFF2-40B4-BE49-F238E27FC236}">
                <a16:creationId xmlns:a16="http://schemas.microsoft.com/office/drawing/2014/main" id="{2D7F5230-6030-DF98-99F4-F3E8D2218140}"/>
              </a:ext>
            </a:extLst>
          </p:cNvPr>
          <p:cNvSpPr txBox="1"/>
          <p:nvPr/>
        </p:nvSpPr>
        <p:spPr>
          <a:xfrm>
            <a:off x="1269533" y="5079062"/>
            <a:ext cx="1345241" cy="338554"/>
          </a:xfrm>
          <a:prstGeom prst="rect">
            <a:avLst/>
          </a:prstGeom>
          <a:noFill/>
        </p:spPr>
        <p:txBody>
          <a:bodyPr wrap="none" rtlCol="0">
            <a:spAutoFit/>
          </a:bodyPr>
          <a:lstStyle/>
          <a:p>
            <a:pPr algn="ctr"/>
            <a:r>
              <a:rPr lang="ar-EG" sz="1600" dirty="0">
                <a:effectLst>
                  <a:outerShdw blurRad="38100" dist="38100" dir="2700000" algn="tl">
                    <a:srgbClr val="000000">
                      <a:alpha val="43137"/>
                    </a:srgbClr>
                  </a:outerShdw>
                </a:effectLst>
                <a:latin typeface="Alexandria" charset="0"/>
              </a:rPr>
              <a:t>المُحاضرة التاسِعَة</a:t>
            </a:r>
            <a:endParaRPr lang="en-US" sz="1600" dirty="0">
              <a:effectLst>
                <a:outerShdw blurRad="38100" dist="38100" dir="2700000" algn="tl">
                  <a:srgbClr val="000000">
                    <a:alpha val="43137"/>
                  </a:srgbClr>
                </a:outerShdw>
              </a:effectLst>
              <a:latin typeface="Alexandria"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Click="0" advTm="30700"/>
    </mc:Choice>
    <mc:Fallback xmlns="">
      <p:transition spd="slow" advClick="0" advTm="30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withEffect">
                                  <p:stCondLst>
                                    <p:cond delay="200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2000"/>
                                        <p:tgtEl>
                                          <p:spTgt spid="4"/>
                                        </p:tgtEl>
                                      </p:cBhvr>
                                    </p:animEffect>
                                  </p:childTnLst>
                                </p:cTn>
                              </p:par>
                              <p:par>
                                <p:cTn id="8" presetID="42" presetClass="entr" presetSubtype="0" fill="hold" grpId="0" nodeType="withEffect">
                                  <p:stCondLst>
                                    <p:cond delay="100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2000"/>
                                        <p:tgtEl>
                                          <p:spTgt spid="3"/>
                                        </p:tgtEl>
                                      </p:cBhvr>
                                    </p:animEffect>
                                    <p:anim calcmode="lin" valueType="num">
                                      <p:cBhvr>
                                        <p:cTn id="11" dur="2000" fill="hold"/>
                                        <p:tgtEl>
                                          <p:spTgt spid="3"/>
                                        </p:tgtEl>
                                        <p:attrNameLst>
                                          <p:attrName>ppt_x</p:attrName>
                                        </p:attrNameLst>
                                      </p:cBhvr>
                                      <p:tavLst>
                                        <p:tav tm="0">
                                          <p:val>
                                            <p:strVal val="#ppt_x"/>
                                          </p:val>
                                        </p:tav>
                                        <p:tav tm="100000">
                                          <p:val>
                                            <p:strVal val="#ppt_x"/>
                                          </p:val>
                                        </p:tav>
                                      </p:tavLst>
                                    </p:anim>
                                    <p:anim calcmode="lin" valueType="num">
                                      <p:cBhvr>
                                        <p:cTn id="12" dur="2000" fill="hold"/>
                                        <p:tgtEl>
                                          <p:spTgt spid="3"/>
                                        </p:tgtEl>
                                        <p:attrNameLst>
                                          <p:attrName>ppt_y</p:attrName>
                                        </p:attrNameLst>
                                      </p:cBhvr>
                                      <p:tavLst>
                                        <p:tav tm="0">
                                          <p:val>
                                            <p:strVal val="#ppt_y+.1"/>
                                          </p:val>
                                        </p:tav>
                                        <p:tav tm="100000">
                                          <p:val>
                                            <p:strVal val="#ppt_y"/>
                                          </p:val>
                                        </p:tav>
                                      </p:tavLst>
                                    </p:anim>
                                  </p:childTnLst>
                                </p:cTn>
                              </p:par>
                              <p:par>
                                <p:cTn id="13" presetID="42" presetClass="entr" presetSubtype="0" fill="hold" grpId="0" nodeType="withEffect">
                                  <p:stCondLst>
                                    <p:cond delay="300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2000"/>
                                        <p:tgtEl>
                                          <p:spTgt spid="2"/>
                                        </p:tgtEl>
                                      </p:cBhvr>
                                    </p:animEffect>
                                    <p:anim calcmode="lin" valueType="num">
                                      <p:cBhvr>
                                        <p:cTn id="16" dur="2000" fill="hold"/>
                                        <p:tgtEl>
                                          <p:spTgt spid="2"/>
                                        </p:tgtEl>
                                        <p:attrNameLst>
                                          <p:attrName>ppt_x</p:attrName>
                                        </p:attrNameLst>
                                      </p:cBhvr>
                                      <p:tavLst>
                                        <p:tav tm="0">
                                          <p:val>
                                            <p:strVal val="#ppt_x"/>
                                          </p:val>
                                        </p:tav>
                                        <p:tav tm="100000">
                                          <p:val>
                                            <p:strVal val="#ppt_x"/>
                                          </p:val>
                                        </p:tav>
                                      </p:tavLst>
                                    </p:anim>
                                    <p:anim calcmode="lin" valueType="num">
                                      <p:cBhvr>
                                        <p:cTn id="17" dur="2000" fill="hold"/>
                                        <p:tgtEl>
                                          <p:spTgt spid="2"/>
                                        </p:tgtEl>
                                        <p:attrNameLst>
                                          <p:attrName>ppt_y</p:attrName>
                                        </p:attrNameLst>
                                      </p:cBhvr>
                                      <p:tavLst>
                                        <p:tav tm="0">
                                          <p:val>
                                            <p:strVal val="#ppt_y+.1"/>
                                          </p:val>
                                        </p:tav>
                                        <p:tav tm="100000">
                                          <p:val>
                                            <p:strVal val="#ppt_y"/>
                                          </p:val>
                                        </p:tav>
                                      </p:tavLst>
                                    </p:anim>
                                  </p:childTnLst>
                                </p:cTn>
                              </p:par>
                              <p:par>
                                <p:cTn id="18" presetID="42" presetClass="entr" presetSubtype="0" fill="hold" grpId="0" nodeType="withEffect">
                                  <p:stCondLst>
                                    <p:cond delay="400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2000"/>
                                        <p:tgtEl>
                                          <p:spTgt spid="9"/>
                                        </p:tgtEl>
                                      </p:cBhvr>
                                    </p:animEffect>
                                    <p:anim calcmode="lin" valueType="num">
                                      <p:cBhvr>
                                        <p:cTn id="21" dur="2000" fill="hold"/>
                                        <p:tgtEl>
                                          <p:spTgt spid="9"/>
                                        </p:tgtEl>
                                        <p:attrNameLst>
                                          <p:attrName>ppt_x</p:attrName>
                                        </p:attrNameLst>
                                      </p:cBhvr>
                                      <p:tavLst>
                                        <p:tav tm="0">
                                          <p:val>
                                            <p:strVal val="#ppt_x"/>
                                          </p:val>
                                        </p:tav>
                                        <p:tav tm="100000">
                                          <p:val>
                                            <p:strVal val="#ppt_x"/>
                                          </p:val>
                                        </p:tav>
                                      </p:tavLst>
                                    </p:anim>
                                    <p:anim calcmode="lin" valueType="num">
                                      <p:cBhvr>
                                        <p:cTn id="22" dur="2000" fill="hold"/>
                                        <p:tgtEl>
                                          <p:spTgt spid="9"/>
                                        </p:tgtEl>
                                        <p:attrNameLst>
                                          <p:attrName>ppt_y</p:attrName>
                                        </p:attrNameLst>
                                      </p:cBhvr>
                                      <p:tavLst>
                                        <p:tav tm="0">
                                          <p:val>
                                            <p:strVal val="#ppt_y+.1"/>
                                          </p:val>
                                        </p:tav>
                                        <p:tav tm="100000">
                                          <p:val>
                                            <p:strVal val="#ppt_y"/>
                                          </p:val>
                                        </p:tav>
                                      </p:tavLst>
                                    </p:anim>
                                  </p:childTnLst>
                                </p:cTn>
                              </p:par>
                              <p:par>
                                <p:cTn id="23" presetID="42" presetClass="entr" presetSubtype="0" fill="hold" grpId="0" nodeType="withEffect">
                                  <p:stCondLst>
                                    <p:cond delay="5000"/>
                                  </p:stCondLst>
                                  <p:childTnLst>
                                    <p:set>
                                      <p:cBhvr>
                                        <p:cTn id="24" dur="1" fill="hold">
                                          <p:stCondLst>
                                            <p:cond delay="0"/>
                                          </p:stCondLst>
                                        </p:cTn>
                                        <p:tgtEl>
                                          <p:spTgt spid="46"/>
                                        </p:tgtEl>
                                        <p:attrNameLst>
                                          <p:attrName>style.visibility</p:attrName>
                                        </p:attrNameLst>
                                      </p:cBhvr>
                                      <p:to>
                                        <p:strVal val="visible"/>
                                      </p:to>
                                    </p:set>
                                    <p:animEffect transition="in" filter="fade">
                                      <p:cBhvr>
                                        <p:cTn id="25" dur="2000"/>
                                        <p:tgtEl>
                                          <p:spTgt spid="46"/>
                                        </p:tgtEl>
                                      </p:cBhvr>
                                    </p:animEffect>
                                    <p:anim calcmode="lin" valueType="num">
                                      <p:cBhvr>
                                        <p:cTn id="26" dur="2000" fill="hold"/>
                                        <p:tgtEl>
                                          <p:spTgt spid="46"/>
                                        </p:tgtEl>
                                        <p:attrNameLst>
                                          <p:attrName>ppt_x</p:attrName>
                                        </p:attrNameLst>
                                      </p:cBhvr>
                                      <p:tavLst>
                                        <p:tav tm="0">
                                          <p:val>
                                            <p:strVal val="#ppt_x"/>
                                          </p:val>
                                        </p:tav>
                                        <p:tav tm="100000">
                                          <p:val>
                                            <p:strVal val="#ppt_x"/>
                                          </p:val>
                                        </p:tav>
                                      </p:tavLst>
                                    </p:anim>
                                    <p:anim calcmode="lin" valueType="num">
                                      <p:cBhvr>
                                        <p:cTn id="27" dur="2000" fill="hold"/>
                                        <p:tgtEl>
                                          <p:spTgt spid="46"/>
                                        </p:tgtEl>
                                        <p:attrNameLst>
                                          <p:attrName>ppt_y</p:attrName>
                                        </p:attrNameLst>
                                      </p:cBhvr>
                                      <p:tavLst>
                                        <p:tav tm="0">
                                          <p:val>
                                            <p:strVal val="#ppt_y+.1"/>
                                          </p:val>
                                        </p:tav>
                                        <p:tav tm="100000">
                                          <p:val>
                                            <p:strVal val="#ppt_y"/>
                                          </p:val>
                                        </p:tav>
                                      </p:tavLst>
                                    </p:anim>
                                  </p:childTnLst>
                                </p:cTn>
                              </p:par>
                              <p:par>
                                <p:cTn id="28" presetID="31" presetClass="entr" presetSubtype="0" fill="hold" grpId="0" nodeType="withEffect">
                                  <p:stCondLst>
                                    <p:cond delay="5000"/>
                                  </p:stCondLst>
                                  <p:childTnLst>
                                    <p:set>
                                      <p:cBhvr>
                                        <p:cTn id="29" dur="1" fill="hold">
                                          <p:stCondLst>
                                            <p:cond delay="0"/>
                                          </p:stCondLst>
                                        </p:cTn>
                                        <p:tgtEl>
                                          <p:spTgt spid="14"/>
                                        </p:tgtEl>
                                        <p:attrNameLst>
                                          <p:attrName>style.visibility</p:attrName>
                                        </p:attrNameLst>
                                      </p:cBhvr>
                                      <p:to>
                                        <p:strVal val="visible"/>
                                      </p:to>
                                    </p:set>
                                    <p:anim calcmode="lin" valueType="num">
                                      <p:cBhvr>
                                        <p:cTn id="30" dur="1000" fill="hold"/>
                                        <p:tgtEl>
                                          <p:spTgt spid="14"/>
                                        </p:tgtEl>
                                        <p:attrNameLst>
                                          <p:attrName>ppt_w</p:attrName>
                                        </p:attrNameLst>
                                      </p:cBhvr>
                                      <p:tavLst>
                                        <p:tav tm="0">
                                          <p:val>
                                            <p:fltVal val="0"/>
                                          </p:val>
                                        </p:tav>
                                        <p:tav tm="100000">
                                          <p:val>
                                            <p:strVal val="#ppt_w"/>
                                          </p:val>
                                        </p:tav>
                                      </p:tavLst>
                                    </p:anim>
                                    <p:anim calcmode="lin" valueType="num">
                                      <p:cBhvr>
                                        <p:cTn id="31" dur="1000" fill="hold"/>
                                        <p:tgtEl>
                                          <p:spTgt spid="14"/>
                                        </p:tgtEl>
                                        <p:attrNameLst>
                                          <p:attrName>ppt_h</p:attrName>
                                        </p:attrNameLst>
                                      </p:cBhvr>
                                      <p:tavLst>
                                        <p:tav tm="0">
                                          <p:val>
                                            <p:fltVal val="0"/>
                                          </p:val>
                                        </p:tav>
                                        <p:tav tm="100000">
                                          <p:val>
                                            <p:strVal val="#ppt_h"/>
                                          </p:val>
                                        </p:tav>
                                      </p:tavLst>
                                    </p:anim>
                                    <p:anim calcmode="lin" valueType="num">
                                      <p:cBhvr>
                                        <p:cTn id="32" dur="1000" fill="hold"/>
                                        <p:tgtEl>
                                          <p:spTgt spid="14"/>
                                        </p:tgtEl>
                                        <p:attrNameLst>
                                          <p:attrName>style.rotation</p:attrName>
                                        </p:attrNameLst>
                                      </p:cBhvr>
                                      <p:tavLst>
                                        <p:tav tm="0">
                                          <p:val>
                                            <p:fltVal val="90"/>
                                          </p:val>
                                        </p:tav>
                                        <p:tav tm="100000">
                                          <p:val>
                                            <p:fltVal val="0"/>
                                          </p:val>
                                        </p:tav>
                                      </p:tavLst>
                                    </p:anim>
                                    <p:animEffect transition="in" filter="fade">
                                      <p:cBhvr>
                                        <p:cTn id="33" dur="1000"/>
                                        <p:tgtEl>
                                          <p:spTgt spid="14"/>
                                        </p:tgtEl>
                                      </p:cBhvr>
                                    </p:animEffect>
                                  </p:childTnLst>
                                </p:cTn>
                              </p:par>
                              <p:par>
                                <p:cTn id="34" presetID="42" presetClass="entr" presetSubtype="0" fill="hold" grpId="0" nodeType="withEffect">
                                  <p:stCondLst>
                                    <p:cond delay="7000"/>
                                  </p:stCondLst>
                                  <p:childTnLst>
                                    <p:set>
                                      <p:cBhvr>
                                        <p:cTn id="35" dur="1" fill="hold">
                                          <p:stCondLst>
                                            <p:cond delay="0"/>
                                          </p:stCondLst>
                                        </p:cTn>
                                        <p:tgtEl>
                                          <p:spTgt spid="7"/>
                                        </p:tgtEl>
                                        <p:attrNameLst>
                                          <p:attrName>style.visibility</p:attrName>
                                        </p:attrNameLst>
                                      </p:cBhvr>
                                      <p:to>
                                        <p:strVal val="visible"/>
                                      </p:to>
                                    </p:set>
                                    <p:animEffect transition="in" filter="fade">
                                      <p:cBhvr>
                                        <p:cTn id="36" dur="2000"/>
                                        <p:tgtEl>
                                          <p:spTgt spid="7"/>
                                        </p:tgtEl>
                                      </p:cBhvr>
                                    </p:animEffect>
                                    <p:anim calcmode="lin" valueType="num">
                                      <p:cBhvr>
                                        <p:cTn id="37" dur="2000" fill="hold"/>
                                        <p:tgtEl>
                                          <p:spTgt spid="7"/>
                                        </p:tgtEl>
                                        <p:attrNameLst>
                                          <p:attrName>ppt_x</p:attrName>
                                        </p:attrNameLst>
                                      </p:cBhvr>
                                      <p:tavLst>
                                        <p:tav tm="0">
                                          <p:val>
                                            <p:strVal val="#ppt_x"/>
                                          </p:val>
                                        </p:tav>
                                        <p:tav tm="100000">
                                          <p:val>
                                            <p:strVal val="#ppt_x"/>
                                          </p:val>
                                        </p:tav>
                                      </p:tavLst>
                                    </p:anim>
                                    <p:anim calcmode="lin" valueType="num">
                                      <p:cBhvr>
                                        <p:cTn id="38" dur="2000" fill="hold"/>
                                        <p:tgtEl>
                                          <p:spTgt spid="7"/>
                                        </p:tgtEl>
                                        <p:attrNameLst>
                                          <p:attrName>ppt_y</p:attrName>
                                        </p:attrNameLst>
                                      </p:cBhvr>
                                      <p:tavLst>
                                        <p:tav tm="0">
                                          <p:val>
                                            <p:strVal val="#ppt_y+.1"/>
                                          </p:val>
                                        </p:tav>
                                        <p:tav tm="100000">
                                          <p:val>
                                            <p:strVal val="#ppt_y"/>
                                          </p:val>
                                        </p:tav>
                                      </p:tavLst>
                                    </p:anim>
                                  </p:childTnLst>
                                </p:cTn>
                              </p:par>
                              <p:par>
                                <p:cTn id="39" presetID="26" presetClass="emph" presetSubtype="0" fill="hold" grpId="1" nodeType="withEffect">
                                  <p:stCondLst>
                                    <p:cond delay="5000"/>
                                  </p:stCondLst>
                                  <p:childTnLst>
                                    <p:animEffect transition="out" filter="fade">
                                      <p:cBhvr>
                                        <p:cTn id="40" dur="17000" tmFilter="0, 0; .2, .5; .8, .5; 1, 0"/>
                                        <p:tgtEl>
                                          <p:spTgt spid="14"/>
                                        </p:tgtEl>
                                      </p:cBhvr>
                                    </p:animEffect>
                                    <p:animScale>
                                      <p:cBhvr>
                                        <p:cTn id="41" dur="8500" autoRev="1" fill="hold"/>
                                        <p:tgtEl>
                                          <p:spTgt spid="14"/>
                                        </p:tgtEl>
                                      </p:cBhvr>
                                      <p:by x="105000" y="105000"/>
                                    </p:animScale>
                                  </p:childTnLst>
                                </p:cTn>
                              </p:par>
                              <p:par>
                                <p:cTn id="42" presetID="31" presetClass="entr" presetSubtype="0" fill="hold" grpId="0" nodeType="withEffect">
                                  <p:stCondLst>
                                    <p:cond delay="10000"/>
                                  </p:stCondLst>
                                  <p:childTnLst>
                                    <p:set>
                                      <p:cBhvr>
                                        <p:cTn id="43" dur="1" fill="hold">
                                          <p:stCondLst>
                                            <p:cond delay="0"/>
                                          </p:stCondLst>
                                        </p:cTn>
                                        <p:tgtEl>
                                          <p:spTgt spid="34"/>
                                        </p:tgtEl>
                                        <p:attrNameLst>
                                          <p:attrName>style.visibility</p:attrName>
                                        </p:attrNameLst>
                                      </p:cBhvr>
                                      <p:to>
                                        <p:strVal val="visible"/>
                                      </p:to>
                                    </p:set>
                                    <p:anim calcmode="lin" valueType="num">
                                      <p:cBhvr>
                                        <p:cTn id="44" dur="2000" fill="hold"/>
                                        <p:tgtEl>
                                          <p:spTgt spid="34"/>
                                        </p:tgtEl>
                                        <p:attrNameLst>
                                          <p:attrName>ppt_w</p:attrName>
                                        </p:attrNameLst>
                                      </p:cBhvr>
                                      <p:tavLst>
                                        <p:tav tm="0">
                                          <p:val>
                                            <p:fltVal val="0"/>
                                          </p:val>
                                        </p:tav>
                                        <p:tav tm="100000">
                                          <p:val>
                                            <p:strVal val="#ppt_w"/>
                                          </p:val>
                                        </p:tav>
                                      </p:tavLst>
                                    </p:anim>
                                    <p:anim calcmode="lin" valueType="num">
                                      <p:cBhvr>
                                        <p:cTn id="45" dur="2000" fill="hold"/>
                                        <p:tgtEl>
                                          <p:spTgt spid="34"/>
                                        </p:tgtEl>
                                        <p:attrNameLst>
                                          <p:attrName>ppt_h</p:attrName>
                                        </p:attrNameLst>
                                      </p:cBhvr>
                                      <p:tavLst>
                                        <p:tav tm="0">
                                          <p:val>
                                            <p:fltVal val="0"/>
                                          </p:val>
                                        </p:tav>
                                        <p:tav tm="100000">
                                          <p:val>
                                            <p:strVal val="#ppt_h"/>
                                          </p:val>
                                        </p:tav>
                                      </p:tavLst>
                                    </p:anim>
                                    <p:anim calcmode="lin" valueType="num">
                                      <p:cBhvr>
                                        <p:cTn id="46" dur="2000" fill="hold"/>
                                        <p:tgtEl>
                                          <p:spTgt spid="34"/>
                                        </p:tgtEl>
                                        <p:attrNameLst>
                                          <p:attrName>style.rotation</p:attrName>
                                        </p:attrNameLst>
                                      </p:cBhvr>
                                      <p:tavLst>
                                        <p:tav tm="0">
                                          <p:val>
                                            <p:fltVal val="90"/>
                                          </p:val>
                                        </p:tav>
                                        <p:tav tm="100000">
                                          <p:val>
                                            <p:fltVal val="0"/>
                                          </p:val>
                                        </p:tav>
                                      </p:tavLst>
                                    </p:anim>
                                    <p:animEffect transition="in" filter="fade">
                                      <p:cBhvr>
                                        <p:cTn id="47" dur="2000"/>
                                        <p:tgtEl>
                                          <p:spTgt spid="34"/>
                                        </p:tgtEl>
                                      </p:cBhvr>
                                    </p:animEffect>
                                  </p:childTnLst>
                                </p:cTn>
                              </p:par>
                              <p:par>
                                <p:cTn id="48" presetID="42" presetClass="entr" presetSubtype="0" fill="hold" grpId="0" nodeType="withEffect">
                                  <p:stCondLst>
                                    <p:cond delay="1500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1000"/>
                                        <p:tgtEl>
                                          <p:spTgt spid="30"/>
                                        </p:tgtEl>
                                      </p:cBhvr>
                                    </p:animEffect>
                                    <p:anim calcmode="lin" valueType="num">
                                      <p:cBhvr>
                                        <p:cTn id="51" dur="1000" fill="hold"/>
                                        <p:tgtEl>
                                          <p:spTgt spid="30"/>
                                        </p:tgtEl>
                                        <p:attrNameLst>
                                          <p:attrName>ppt_x</p:attrName>
                                        </p:attrNameLst>
                                      </p:cBhvr>
                                      <p:tavLst>
                                        <p:tav tm="0">
                                          <p:val>
                                            <p:strVal val="#ppt_x"/>
                                          </p:val>
                                        </p:tav>
                                        <p:tav tm="100000">
                                          <p:val>
                                            <p:strVal val="#ppt_x"/>
                                          </p:val>
                                        </p:tav>
                                      </p:tavLst>
                                    </p:anim>
                                    <p:anim calcmode="lin" valueType="num">
                                      <p:cBhvr>
                                        <p:cTn id="52"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4" grpId="0" animBg="1"/>
      <p:bldP spid="46" grpId="0"/>
      <p:bldP spid="14" grpId="0" animBg="1"/>
      <p:bldP spid="14" grpId="1" animBg="1"/>
      <p:bldP spid="9" grpId="0"/>
      <p:bldP spid="2" grpId="0"/>
      <p:bldP spid="7"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2E03C1-32F4-6E05-BD3A-75F3857857F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C5C958C-E1FB-0CBB-B4EC-2E18F2A8A675}"/>
              </a:ext>
            </a:extLst>
          </p:cNvPr>
          <p:cNvSpPr txBox="1"/>
          <p:nvPr/>
        </p:nvSpPr>
        <p:spPr>
          <a:xfrm>
            <a:off x="3767109" y="2110033"/>
            <a:ext cx="7135255" cy="523220"/>
          </a:xfrm>
          <a:prstGeom prst="rect">
            <a:avLst/>
          </a:prstGeom>
          <a:noFill/>
        </p:spPr>
        <p:txBody>
          <a:bodyPr wrap="square" rtlCol="0">
            <a:spAutoFit/>
          </a:bodyPr>
          <a:lstStyle/>
          <a:p>
            <a:pPr algn="just" rtl="1"/>
            <a:r>
              <a:rPr lang="ar-EG" sz="2800" b="1" u="sng" dirty="0">
                <a:solidFill>
                  <a:schemeClr val="accent5">
                    <a:lumMod val="75000"/>
                  </a:schemeClr>
                </a:solidFill>
                <a:latin typeface="Alexandria"/>
                <a:cs typeface="+mj-cs"/>
              </a:rPr>
              <a:t>تناولنا في المُحاضرة السابقة:</a:t>
            </a:r>
          </a:p>
        </p:txBody>
      </p:sp>
      <p:sp>
        <p:nvSpPr>
          <p:cNvPr id="5" name="TextBox 4">
            <a:extLst>
              <a:ext uri="{FF2B5EF4-FFF2-40B4-BE49-F238E27FC236}">
                <a16:creationId xmlns:a16="http://schemas.microsoft.com/office/drawing/2014/main" id="{BB3B5A3B-8212-BC93-329C-251E5FA3059B}"/>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mc:AlternateContent xmlns:mc="http://schemas.openxmlformats.org/markup-compatibility/2006">
        <mc:Choice xmlns:am3d="http://schemas.microsoft.com/office/drawing/2017/model3d" Requires="am3d">
          <p:graphicFrame>
            <p:nvGraphicFramePr>
              <p:cNvPr id="2" name="3D Model 1" descr="Checklist">
                <a:extLst>
                  <a:ext uri="{FF2B5EF4-FFF2-40B4-BE49-F238E27FC236}">
                    <a16:creationId xmlns:a16="http://schemas.microsoft.com/office/drawing/2014/main" id="{421804BE-B612-B988-702C-8B070F108337}"/>
                  </a:ext>
                </a:extLst>
              </p:cNvPr>
              <p:cNvGraphicFramePr>
                <a:graphicFrameLocks noChangeAspect="1"/>
              </p:cNvGraphicFramePr>
              <p:nvPr>
                <p:extLst>
                  <p:ext uri="{D42A27DB-BD31-4B8C-83A1-F6EECF244321}">
                    <p14:modId xmlns:p14="http://schemas.microsoft.com/office/powerpoint/2010/main" val="706018708"/>
                  </p:ext>
                </p:extLst>
              </p:nvPr>
            </p:nvGraphicFramePr>
            <p:xfrm>
              <a:off x="1082832" y="988246"/>
              <a:ext cx="3662538" cy="4504295"/>
            </p:xfrm>
            <a:graphic>
              <a:graphicData uri="http://schemas.microsoft.com/office/drawing/2017/model3d">
                <am3d:model3d r:embed="rId2">
                  <am3d:spPr>
                    <a:xfrm>
                      <a:off x="0" y="0"/>
                      <a:ext cx="3662538" cy="4504295"/>
                    </a:xfrm>
                    <a:prstGeom prst="rect">
                      <a:avLst/>
                    </a:prstGeom>
                  </am3d:spPr>
                  <am3d:camera>
                    <am3d:pos x="0" y="0" z="61616842"/>
                    <am3d:up dx="0" dy="36000000" dz="0"/>
                    <am3d:lookAt x="0" y="0" z="0"/>
                    <am3d:perspective fov="2700000"/>
                  </am3d:camera>
                  <am3d:trans>
                    <am3d:meterPerModelUnit n="83313" d="1000000"/>
                    <am3d:preTrans dx="-2" dy="-8018320" dz="-1001795"/>
                    <am3d:scale>
                      <am3d:sx n="1000000" d="1000000"/>
                      <am3d:sy n="1000000" d="1000000"/>
                      <am3d:sz n="1000000" d="1000000"/>
                    </am3d:scale>
                    <am3d:rot ax="3810879" ay="1128212" az="1973900"/>
                    <am3d:postTrans dx="0" dy="0" dz="0"/>
                  </am3d:trans>
                  <am3d:raster rName="Office3DRenderer" rVer="16.0.8326">
                    <am3d:blip r:embed="rId3"/>
                  </am3d:raster>
                  <am3d:objViewport viewportSz="5005767"/>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Checklist">
                <a:extLst>
                  <a:ext uri="{FF2B5EF4-FFF2-40B4-BE49-F238E27FC236}">
                    <a16:creationId xmlns:a16="http://schemas.microsoft.com/office/drawing/2014/main" id="{421804BE-B612-B988-702C-8B070F108337}"/>
                  </a:ext>
                </a:extLst>
              </p:cNvPr>
              <p:cNvPicPr>
                <a:picLocks noGrp="1" noRot="1" noChangeAspect="1" noMove="1" noResize="1" noEditPoints="1" noAdjustHandles="1" noChangeArrowheads="1" noChangeShapeType="1" noCrop="1"/>
              </p:cNvPicPr>
              <p:nvPr/>
            </p:nvPicPr>
            <p:blipFill>
              <a:blip r:embed="rId3"/>
              <a:stretch>
                <a:fillRect/>
              </a:stretch>
            </p:blipFill>
            <p:spPr>
              <a:xfrm>
                <a:off x="1082832" y="988246"/>
                <a:ext cx="3662538" cy="4504295"/>
              </a:xfrm>
              <a:prstGeom prst="rect">
                <a:avLst/>
              </a:prstGeom>
            </p:spPr>
          </p:pic>
        </mc:Fallback>
      </mc:AlternateContent>
      <p:sp>
        <p:nvSpPr>
          <p:cNvPr id="3" name="TextBox 2">
            <a:extLst>
              <a:ext uri="{FF2B5EF4-FFF2-40B4-BE49-F238E27FC236}">
                <a16:creationId xmlns:a16="http://schemas.microsoft.com/office/drawing/2014/main" id="{83460903-1929-9860-8629-8829CFFBDF05}"/>
              </a:ext>
            </a:extLst>
          </p:cNvPr>
          <p:cNvSpPr txBox="1"/>
          <p:nvPr/>
        </p:nvSpPr>
        <p:spPr>
          <a:xfrm>
            <a:off x="4443125" y="3223804"/>
            <a:ext cx="6667358" cy="1631216"/>
          </a:xfrm>
          <a:prstGeom prst="rect">
            <a:avLst/>
          </a:prstGeom>
          <a:noFill/>
        </p:spPr>
        <p:txBody>
          <a:bodyPr wrap="square" rtlCol="0">
            <a:spAutoFit/>
          </a:bodyPr>
          <a:lstStyle/>
          <a:p>
            <a:pPr marL="457200" indent="-457200" algn="just" rtl="1">
              <a:buFont typeface="+mj-lt"/>
              <a:buAutoNum type="arabicParenR"/>
            </a:pPr>
            <a:r>
              <a:rPr lang="ar-EG" sz="2000" b="1" dirty="0">
                <a:solidFill>
                  <a:srgbClr val="2E3957"/>
                </a:solidFill>
                <a:effectLst>
                  <a:outerShdw blurRad="38100" dist="38100" dir="2700000" algn="tl">
                    <a:srgbClr val="000000">
                      <a:alpha val="43137"/>
                    </a:srgbClr>
                  </a:outerShdw>
                </a:effectLst>
                <a:latin typeface="Alexandria"/>
              </a:rPr>
              <a:t>ما هي إعلانات الخدمة العامّة.</a:t>
            </a:r>
            <a:endParaRPr lang="en-US" sz="2000" b="1" dirty="0">
              <a:solidFill>
                <a:srgbClr val="2E3957"/>
              </a:solidFill>
              <a:effectLst>
                <a:outerShdw blurRad="38100" dist="38100" dir="2700000" algn="tl">
                  <a:srgbClr val="000000">
                    <a:alpha val="43137"/>
                  </a:srgbClr>
                </a:outerShdw>
              </a:effectLst>
              <a:latin typeface="Alexandria"/>
            </a:endParaRPr>
          </a:p>
          <a:p>
            <a:pPr marL="457200" indent="-457200" algn="just" rtl="1">
              <a:buFont typeface="+mj-lt"/>
              <a:buAutoNum type="arabicParenR"/>
            </a:pPr>
            <a:r>
              <a:rPr lang="ar-EG" sz="2000" b="1" dirty="0">
                <a:solidFill>
                  <a:srgbClr val="2E3957"/>
                </a:solidFill>
                <a:effectLst>
                  <a:outerShdw blurRad="38100" dist="38100" dir="2700000" algn="tl">
                    <a:srgbClr val="000000">
                      <a:alpha val="43137"/>
                    </a:srgbClr>
                  </a:outerShdw>
                </a:effectLst>
                <a:latin typeface="Alexandria"/>
              </a:rPr>
              <a:t>أهداف إعلانات الخدمة العامّة.</a:t>
            </a:r>
            <a:endParaRPr lang="en-US" sz="2000" b="1" dirty="0">
              <a:solidFill>
                <a:srgbClr val="2E3957"/>
              </a:solidFill>
              <a:effectLst>
                <a:outerShdw blurRad="38100" dist="38100" dir="2700000" algn="tl">
                  <a:srgbClr val="000000">
                    <a:alpha val="43137"/>
                  </a:srgbClr>
                </a:outerShdw>
              </a:effectLst>
              <a:latin typeface="Alexandria"/>
            </a:endParaRPr>
          </a:p>
          <a:p>
            <a:pPr marL="457200" indent="-457200" algn="just" rtl="1">
              <a:buFont typeface="+mj-lt"/>
              <a:buAutoNum type="arabicParenR"/>
            </a:pPr>
            <a:r>
              <a:rPr lang="ar-EG" sz="2000" b="1" dirty="0">
                <a:solidFill>
                  <a:srgbClr val="2E3957"/>
                </a:solidFill>
                <a:effectLst>
                  <a:outerShdw blurRad="38100" dist="38100" dir="2700000" algn="tl">
                    <a:srgbClr val="000000">
                      <a:alpha val="43137"/>
                    </a:srgbClr>
                  </a:outerShdw>
                </a:effectLst>
                <a:latin typeface="Alexandria"/>
              </a:rPr>
              <a:t>الخصائص المميزة لإعلانات الخدمة العامّة.</a:t>
            </a:r>
            <a:endParaRPr lang="en-US" sz="2000" b="1" dirty="0">
              <a:solidFill>
                <a:srgbClr val="2E3957"/>
              </a:solidFill>
              <a:effectLst>
                <a:outerShdw blurRad="38100" dist="38100" dir="2700000" algn="tl">
                  <a:srgbClr val="000000">
                    <a:alpha val="43137"/>
                  </a:srgbClr>
                </a:outerShdw>
              </a:effectLst>
              <a:latin typeface="Alexandria"/>
            </a:endParaRPr>
          </a:p>
          <a:p>
            <a:pPr marL="457200" indent="-457200" algn="just" rtl="1">
              <a:buFont typeface="+mj-lt"/>
              <a:buAutoNum type="arabicParenR"/>
            </a:pPr>
            <a:r>
              <a:rPr lang="ar-EG" sz="2000" b="1" dirty="0">
                <a:solidFill>
                  <a:srgbClr val="2E3957"/>
                </a:solidFill>
                <a:effectLst>
                  <a:outerShdw blurRad="38100" dist="38100" dir="2700000" algn="tl">
                    <a:srgbClr val="000000">
                      <a:alpha val="43137"/>
                    </a:srgbClr>
                  </a:outerShdw>
                </a:effectLst>
                <a:latin typeface="Alexandria"/>
              </a:rPr>
              <a:t>عناصر إنتاج الفيديو التوعوي.</a:t>
            </a:r>
            <a:endParaRPr lang="en-US" sz="2000" b="1" dirty="0">
              <a:solidFill>
                <a:srgbClr val="2E3957"/>
              </a:solidFill>
              <a:effectLst>
                <a:outerShdw blurRad="38100" dist="38100" dir="2700000" algn="tl">
                  <a:srgbClr val="000000">
                    <a:alpha val="43137"/>
                  </a:srgbClr>
                </a:outerShdw>
              </a:effectLst>
              <a:latin typeface="Alexandria"/>
            </a:endParaRPr>
          </a:p>
          <a:p>
            <a:pPr marL="457200" indent="-457200" algn="just" rtl="1">
              <a:buFont typeface="+mj-lt"/>
              <a:buAutoNum type="arabicParenR"/>
            </a:pPr>
            <a:r>
              <a:rPr lang="ar-EG" sz="2000" b="1" dirty="0">
                <a:solidFill>
                  <a:srgbClr val="2E3957"/>
                </a:solidFill>
                <a:effectLst>
                  <a:outerShdw blurRad="38100" dist="38100" dir="2700000" algn="tl">
                    <a:srgbClr val="000000">
                      <a:alpha val="43137"/>
                    </a:srgbClr>
                  </a:outerShdw>
                </a:effectLst>
                <a:latin typeface="Alexandria"/>
              </a:rPr>
              <a:t>إنتاج إعلان خدمة عامّة باستخدام منصة (</a:t>
            </a:r>
            <a:r>
              <a:rPr lang="en-US" sz="2000" b="1" dirty="0">
                <a:solidFill>
                  <a:srgbClr val="2E3957"/>
                </a:solidFill>
                <a:effectLst>
                  <a:outerShdw blurRad="38100" dist="38100" dir="2700000" algn="tl">
                    <a:srgbClr val="000000">
                      <a:alpha val="43137"/>
                    </a:srgbClr>
                  </a:outerShdw>
                </a:effectLst>
                <a:latin typeface="Alexandria"/>
              </a:rPr>
              <a:t>Canva</a:t>
            </a:r>
            <a:r>
              <a:rPr lang="ar-EG" sz="2000" b="1" dirty="0">
                <a:solidFill>
                  <a:srgbClr val="2E3957"/>
                </a:solidFill>
                <a:effectLst>
                  <a:outerShdw blurRad="38100" dist="38100" dir="2700000" algn="tl">
                    <a:srgbClr val="000000">
                      <a:alpha val="43137"/>
                    </a:srgbClr>
                  </a:outerShdw>
                </a:effectLst>
                <a:latin typeface="Alexandria"/>
              </a:rPr>
              <a:t>).</a:t>
            </a:r>
          </a:p>
        </p:txBody>
      </p:sp>
    </p:spTree>
    <p:extLst>
      <p:ext uri="{BB962C8B-B14F-4D97-AF65-F5344CB8AC3E}">
        <p14:creationId xmlns:p14="http://schemas.microsoft.com/office/powerpoint/2010/main" val="1769831105"/>
      </p:ext>
    </p:extLst>
  </p:cSld>
  <p:clrMapOvr>
    <a:masterClrMapping/>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2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250"/>
                            </p:stCondLst>
                            <p:childTnLst>
                              <p:par>
                                <p:cTn id="11" presetID="42" presetClass="entr" presetSubtype="0" fill="hold" grpId="0" nodeType="afterEffect">
                                  <p:stCondLst>
                                    <p:cond delay="250"/>
                                  </p:stCondLst>
                                  <p:childTnLst>
                                    <p:set>
                                      <p:cBhvr>
                                        <p:cTn id="12" dur="1" fill="hold">
                                          <p:stCondLst>
                                            <p:cond delay="0"/>
                                          </p:stCondLst>
                                        </p:cTn>
                                        <p:tgtEl>
                                          <p:spTgt spid="3"/>
                                        </p:tgtEl>
                                        <p:attrNameLst>
                                          <p:attrName>style.visibility</p:attrName>
                                        </p:attrNameLst>
                                      </p:cBhvr>
                                      <p:to>
                                        <p:strVal val="visible"/>
                                      </p:to>
                                    </p:set>
                                    <p:animEffect transition="in" filter="fade">
                                      <p:cBhvr>
                                        <p:cTn id="13" dur="1000"/>
                                        <p:tgtEl>
                                          <p:spTgt spid="3"/>
                                        </p:tgtEl>
                                      </p:cBhvr>
                                    </p:animEffect>
                                    <p:anim calcmode="lin" valueType="num">
                                      <p:cBhvr>
                                        <p:cTn id="14" dur="1000" fill="hold"/>
                                        <p:tgtEl>
                                          <p:spTgt spid="3"/>
                                        </p:tgtEl>
                                        <p:attrNameLst>
                                          <p:attrName>ppt_x</p:attrName>
                                        </p:attrNameLst>
                                      </p:cBhvr>
                                      <p:tavLst>
                                        <p:tav tm="0">
                                          <p:val>
                                            <p:strVal val="#ppt_x"/>
                                          </p:val>
                                        </p:tav>
                                        <p:tav tm="100000">
                                          <p:val>
                                            <p:strVal val="#ppt_x"/>
                                          </p:val>
                                        </p:tav>
                                      </p:tavLst>
                                    </p:anim>
                                    <p:anim calcmode="lin" valueType="num">
                                      <p:cBhvr>
                                        <p:cTn id="15"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343368B5-E627-4D89-F5DA-D2308B5D145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DEA3064-D768-E884-F736-08F6C277A455}"/>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79D750F7-1B47-DEC3-465A-BD182A50AE6A}"/>
              </a:ext>
            </a:extLst>
          </p:cNvPr>
          <p:cNvSpPr txBox="1"/>
          <p:nvPr/>
        </p:nvSpPr>
        <p:spPr>
          <a:xfrm>
            <a:off x="6329597" y="1128103"/>
            <a:ext cx="3902032" cy="584775"/>
          </a:xfrm>
          <a:prstGeom prst="rect">
            <a:avLst/>
          </a:prstGeom>
          <a:noFill/>
        </p:spPr>
        <p:txBody>
          <a:bodyPr wrap="square" rtlCol="0">
            <a:spAutoFit/>
          </a:bodyPr>
          <a:lstStyle/>
          <a:p>
            <a:pPr algn="ctr"/>
            <a:r>
              <a:rPr lang="ar-SA" sz="3200" b="1" dirty="0">
                <a:effectLst>
                  <a:outerShdw blurRad="38100" dist="38100" dir="2700000" algn="tl">
                    <a:srgbClr val="000000">
                      <a:alpha val="43137"/>
                    </a:srgbClr>
                  </a:outerShdw>
                </a:effectLst>
                <a:latin typeface="Alexandria" charset="0"/>
                <a:cs typeface="Alexandria" charset="0"/>
              </a:rPr>
              <a:t>محاور الم</a:t>
            </a:r>
            <a:r>
              <a:rPr lang="ar-EG" sz="3200" b="1" dirty="0">
                <a:effectLst>
                  <a:outerShdw blurRad="38100" dist="38100" dir="2700000" algn="tl">
                    <a:srgbClr val="000000">
                      <a:alpha val="43137"/>
                    </a:srgbClr>
                  </a:outerShdw>
                </a:effectLst>
                <a:latin typeface="Alexandria" charset="0"/>
                <a:cs typeface="Alexandria" charset="0"/>
              </a:rPr>
              <a:t>ُ</a:t>
            </a:r>
            <a:r>
              <a:rPr lang="ar-SA" sz="3200" b="1" dirty="0">
                <a:effectLst>
                  <a:outerShdw blurRad="38100" dist="38100" dir="2700000" algn="tl">
                    <a:srgbClr val="000000">
                      <a:alpha val="43137"/>
                    </a:srgbClr>
                  </a:outerShdw>
                </a:effectLst>
                <a:latin typeface="Alexandria" charset="0"/>
                <a:cs typeface="Alexandria" charset="0"/>
              </a:rPr>
              <a:t>حاضرة</a:t>
            </a:r>
            <a:endParaRPr lang="en-US" sz="3200" b="1" dirty="0">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F93D3F2A-63B7-688E-7FA2-D37A6B1E0389}"/>
              </a:ext>
            </a:extLst>
          </p:cNvPr>
          <p:cNvSpPr txBox="1"/>
          <p:nvPr/>
        </p:nvSpPr>
        <p:spPr>
          <a:xfrm>
            <a:off x="3588152" y="1871811"/>
            <a:ext cx="7556843" cy="553998"/>
          </a:xfrm>
          <a:prstGeom prst="rect">
            <a:avLst/>
          </a:prstGeom>
          <a:noFill/>
        </p:spPr>
        <p:txBody>
          <a:bodyPr wrap="square" rtlCol="0">
            <a:spAutoFit/>
          </a:bodyPr>
          <a:lstStyle/>
          <a:p>
            <a:pPr algn="just" rtl="1"/>
            <a:r>
              <a:rPr lang="ar-EG" sz="3000" b="1" u="sng" dirty="0">
                <a:solidFill>
                  <a:schemeClr val="accent5">
                    <a:lumMod val="75000"/>
                  </a:schemeClr>
                </a:solidFill>
                <a:effectLst>
                  <a:outerShdw blurRad="38100" dist="38100" dir="2700000" algn="tl">
                    <a:srgbClr val="000000">
                      <a:alpha val="43137"/>
                    </a:srgbClr>
                  </a:outerShdw>
                </a:effectLst>
                <a:latin typeface="Alexandria"/>
              </a:rPr>
              <a:t>السرد القصصي الرقمي: من </a:t>
            </a:r>
            <a:r>
              <a:rPr lang="ar-EG" sz="3000" b="1" u="sng" dirty="0" err="1">
                <a:solidFill>
                  <a:schemeClr val="accent5">
                    <a:lumMod val="75000"/>
                  </a:schemeClr>
                </a:solidFill>
                <a:effectLst>
                  <a:outerShdw blurRad="38100" dist="38100" dir="2700000" algn="tl">
                    <a:srgbClr val="000000">
                      <a:alpha val="43137"/>
                    </a:srgbClr>
                  </a:outerShdw>
                </a:effectLst>
                <a:latin typeface="Alexandria"/>
              </a:rPr>
              <a:t>البودكاست</a:t>
            </a:r>
            <a:r>
              <a:rPr lang="ar-EG" sz="3000" b="1" u="sng" dirty="0">
                <a:solidFill>
                  <a:schemeClr val="accent5">
                    <a:lumMod val="75000"/>
                  </a:schemeClr>
                </a:solidFill>
                <a:effectLst>
                  <a:outerShdw blurRad="38100" dist="38100" dir="2700000" algn="tl">
                    <a:srgbClr val="000000">
                      <a:alpha val="43137"/>
                    </a:srgbClr>
                  </a:outerShdw>
                </a:effectLst>
                <a:latin typeface="Alexandria"/>
              </a:rPr>
              <a:t> إلى </a:t>
            </a:r>
            <a:r>
              <a:rPr lang="ar-EG" sz="3000" b="1" u="sng" dirty="0" err="1">
                <a:solidFill>
                  <a:schemeClr val="accent5">
                    <a:lumMod val="75000"/>
                  </a:schemeClr>
                </a:solidFill>
                <a:effectLst>
                  <a:outerShdw blurRad="38100" dist="38100" dir="2700000" algn="tl">
                    <a:srgbClr val="000000">
                      <a:alpha val="43137"/>
                    </a:srgbClr>
                  </a:outerShdw>
                </a:effectLst>
                <a:latin typeface="Alexandria"/>
              </a:rPr>
              <a:t>الفودكاست</a:t>
            </a:r>
            <a:r>
              <a:rPr lang="ar-EG" sz="3000" b="1" u="sng" dirty="0">
                <a:solidFill>
                  <a:schemeClr val="accent5">
                    <a:lumMod val="75000"/>
                  </a:schemeClr>
                </a:solidFill>
                <a:effectLst>
                  <a:outerShdw blurRad="38100" dist="38100" dir="2700000" algn="tl">
                    <a:srgbClr val="000000">
                      <a:alpha val="43137"/>
                    </a:srgbClr>
                  </a:outerShdw>
                </a:effectLst>
                <a:latin typeface="Alexandria"/>
              </a:rPr>
              <a:t>:</a:t>
            </a:r>
            <a:endParaRPr lang="ar-EG" sz="3000" b="1" dirty="0">
              <a:solidFill>
                <a:srgbClr val="2E3957"/>
              </a:solidFill>
              <a:effectLst>
                <a:outerShdw blurRad="38100" dist="38100" dir="2700000" algn="tl">
                  <a:srgbClr val="000000">
                    <a:alpha val="43137"/>
                  </a:srgbClr>
                </a:outerShdw>
              </a:effectLst>
              <a:latin typeface="Alexandria"/>
            </a:endParaRPr>
          </a:p>
        </p:txBody>
      </p:sp>
      <p:sp>
        <p:nvSpPr>
          <p:cNvPr id="4" name="TextBox 3">
            <a:extLst>
              <a:ext uri="{FF2B5EF4-FFF2-40B4-BE49-F238E27FC236}">
                <a16:creationId xmlns:a16="http://schemas.microsoft.com/office/drawing/2014/main" id="{230A8CDE-E37E-FF4A-49A2-407239A60464}"/>
              </a:ext>
            </a:extLst>
          </p:cNvPr>
          <p:cNvSpPr txBox="1"/>
          <p:nvPr/>
        </p:nvSpPr>
        <p:spPr>
          <a:xfrm>
            <a:off x="4589175" y="2760730"/>
            <a:ext cx="6667358" cy="2677656"/>
          </a:xfrm>
          <a:prstGeom prst="rect">
            <a:avLst/>
          </a:prstGeom>
          <a:noFill/>
        </p:spPr>
        <p:txBody>
          <a:bodyPr wrap="square" rtlCol="0">
            <a:spAutoFit/>
          </a:bodyPr>
          <a:lstStyle/>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مُقدمة.</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التدوين الصوتي (</a:t>
            </a:r>
            <a:r>
              <a:rPr lang="ar-EG" sz="2400" b="1" dirty="0" err="1">
                <a:solidFill>
                  <a:srgbClr val="2E3957"/>
                </a:solidFill>
                <a:effectLst>
                  <a:outerShdw blurRad="38100" dist="38100" dir="2700000" algn="tl">
                    <a:srgbClr val="000000">
                      <a:alpha val="43137"/>
                    </a:srgbClr>
                  </a:outerShdw>
                </a:effectLst>
                <a:latin typeface="Alexandria"/>
              </a:rPr>
              <a:t>البودكاست</a:t>
            </a:r>
            <a:r>
              <a:rPr lang="ar-EG" sz="2400" b="1" dirty="0">
                <a:solidFill>
                  <a:srgbClr val="2E3957"/>
                </a:solidFill>
                <a:effectLst>
                  <a:outerShdw blurRad="38100" dist="38100" dir="2700000" algn="tl">
                    <a:srgbClr val="000000">
                      <a:alpha val="43137"/>
                    </a:srgbClr>
                  </a:outerShdw>
                </a:effectLst>
                <a:latin typeface="Alexandria"/>
              </a:rPr>
              <a:t>).</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التدوين الصوتي المرئي (</a:t>
            </a:r>
            <a:r>
              <a:rPr lang="ar-EG" sz="2400" b="1" dirty="0" err="1">
                <a:solidFill>
                  <a:srgbClr val="2E3957"/>
                </a:solidFill>
                <a:effectLst>
                  <a:outerShdw blurRad="38100" dist="38100" dir="2700000" algn="tl">
                    <a:srgbClr val="000000">
                      <a:alpha val="43137"/>
                    </a:srgbClr>
                  </a:outerShdw>
                </a:effectLst>
                <a:latin typeface="Alexandria"/>
              </a:rPr>
              <a:t>الفودكاست</a:t>
            </a:r>
            <a:r>
              <a:rPr lang="ar-EG" sz="2400" b="1" dirty="0">
                <a:solidFill>
                  <a:srgbClr val="2E3957"/>
                </a:solidFill>
                <a:effectLst>
                  <a:outerShdw blurRad="38100" dist="38100" dir="2700000" algn="tl">
                    <a:srgbClr val="000000">
                      <a:alpha val="43137"/>
                    </a:srgbClr>
                  </a:outerShdw>
                </a:effectLst>
                <a:latin typeface="Alexandria"/>
              </a:rPr>
              <a:t>).</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إرشادات مهنية للتدوين الصوتي والمرئي.</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تدريب تطبيقي.</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الخُلاصة</a:t>
            </a:r>
            <a:r>
              <a:rPr lang="en-US" sz="2400" b="1" dirty="0">
                <a:solidFill>
                  <a:srgbClr val="2E3957"/>
                </a:solidFill>
                <a:effectLst>
                  <a:outerShdw blurRad="38100" dist="38100" dir="2700000" algn="tl">
                    <a:srgbClr val="000000">
                      <a:alpha val="43137"/>
                    </a:srgbClr>
                  </a:outerShdw>
                </a:effectLst>
                <a:latin typeface="Alexandria"/>
              </a:rPr>
              <a:t>.</a:t>
            </a:r>
            <a:endParaRPr lang="ar-EG" sz="2400" b="1" dirty="0">
              <a:solidFill>
                <a:srgbClr val="2E3957"/>
              </a:solidFill>
              <a:effectLst>
                <a:outerShdw blurRad="38100" dist="38100" dir="2700000" algn="tl">
                  <a:srgbClr val="000000">
                    <a:alpha val="43137"/>
                  </a:srgbClr>
                </a:outerShdw>
              </a:effectLst>
              <a:latin typeface="Alexandria"/>
            </a:endParaRP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المَراجِع.</a:t>
            </a:r>
          </a:p>
        </p:txBody>
      </p:sp>
      <p:pic>
        <p:nvPicPr>
          <p:cNvPr id="7" name="Picture 6" descr="A cover of a book with cartoon characters&#10;&#10;AI-generated content may be incorrect.">
            <a:extLst>
              <a:ext uri="{FF2B5EF4-FFF2-40B4-BE49-F238E27FC236}">
                <a16:creationId xmlns:a16="http://schemas.microsoft.com/office/drawing/2014/main" id="{37EC0767-0486-91B3-CEB0-CD69F95CF2F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58995" y="2280213"/>
            <a:ext cx="2341928" cy="351289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17115859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25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grpId="0" nodeType="afterEffect">
                                  <p:stCondLst>
                                    <p:cond delay="25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F30684-757C-AADB-D02E-7AC98F701F94}"/>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1FE050F4-0948-DE06-D9AA-E851CC50DDF4}"/>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2A2F28DC-E66B-A538-E10B-13900D3F3C15}"/>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82D58052-41EF-6A82-6AF2-AA7BE7D84C4E}"/>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3659BFE6-9348-479C-2340-E3EC9EB96B4E}"/>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F8DD0810-A0AE-1CA2-3052-9425041FA42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B51D9A74-C2C0-32EF-2CD2-7BFB08C243F3}"/>
              </a:ext>
            </a:extLst>
          </p:cNvPr>
          <p:cNvSpPr txBox="1"/>
          <p:nvPr/>
        </p:nvSpPr>
        <p:spPr>
          <a:xfrm>
            <a:off x="621234" y="5043284"/>
            <a:ext cx="5496260" cy="769441"/>
          </a:xfrm>
          <a:prstGeom prst="rect">
            <a:avLst/>
          </a:prstGeom>
          <a:noFill/>
        </p:spPr>
        <p:txBody>
          <a:bodyPr wrap="square" rtlCol="0">
            <a:spAutoFit/>
          </a:bodyPr>
          <a:lstStyle/>
          <a:p>
            <a:pPr algn="ctr" rtl="1"/>
            <a:r>
              <a:rPr lang="ar-EG" sz="4400" b="1" dirty="0">
                <a:solidFill>
                  <a:schemeClr val="accent1"/>
                </a:solidFill>
                <a:effectLst>
                  <a:outerShdw blurRad="38100" dist="38100" dir="2700000" algn="tl">
                    <a:srgbClr val="000000">
                      <a:alpha val="43137"/>
                    </a:srgbClr>
                  </a:outerShdw>
                </a:effectLst>
              </a:rPr>
              <a:t>مُقدمة</a:t>
            </a:r>
            <a:endParaRPr lang="ar-EG" sz="4000" b="1" dirty="0">
              <a:solidFill>
                <a:schemeClr val="accent5">
                  <a:lumMod val="75000"/>
                </a:schemeClr>
              </a:solidFill>
              <a:effectLst>
                <a:outerShdw blurRad="38100" dist="38100" dir="2700000" algn="tl">
                  <a:srgbClr val="000000">
                    <a:alpha val="43137"/>
                  </a:srgbClr>
                </a:outerShdw>
              </a:effectLst>
              <a:latin typeface="Alexandria" charset="0"/>
              <a:cs typeface="+mj-cs"/>
            </a:endParaRPr>
          </a:p>
        </p:txBody>
      </p:sp>
      <p:sp>
        <p:nvSpPr>
          <p:cNvPr id="43" name="TextBox 42">
            <a:extLst>
              <a:ext uri="{FF2B5EF4-FFF2-40B4-BE49-F238E27FC236}">
                <a16:creationId xmlns:a16="http://schemas.microsoft.com/office/drawing/2014/main" id="{A6520B8E-8793-6F0F-34AA-07980288CA7E}"/>
              </a:ext>
            </a:extLst>
          </p:cNvPr>
          <p:cNvSpPr txBox="1"/>
          <p:nvPr/>
        </p:nvSpPr>
        <p:spPr>
          <a:xfrm>
            <a:off x="5011358" y="129282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EG" sz="4000" b="1" dirty="0">
                <a:solidFill>
                  <a:schemeClr val="bg1"/>
                </a:solidFill>
                <a:latin typeface="Alexandria" charset="0"/>
                <a:cs typeface="Alexandria" charset="0"/>
              </a:rPr>
              <a:t>1</a:t>
            </a:r>
            <a:endParaRPr lang="en-US" sz="4000" b="1" dirty="0">
              <a:solidFill>
                <a:schemeClr val="bg1"/>
              </a:solidFill>
              <a:latin typeface="Alexandria" charset="0"/>
              <a:cs typeface="Alexandria" charset="0"/>
            </a:endParaRPr>
          </a:p>
        </p:txBody>
      </p:sp>
      <p:pic>
        <p:nvPicPr>
          <p:cNvPr id="5" name="Graphic 21">
            <a:extLst>
              <a:ext uri="{FF2B5EF4-FFF2-40B4-BE49-F238E27FC236}">
                <a16:creationId xmlns:a16="http://schemas.microsoft.com/office/drawing/2014/main" id="{F6A8F545-F48F-A841-5716-DA32D66A567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5162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22" presetClass="entr" presetSubtype="4" fill="hold" grpId="0" nodeType="withEffect">
                                  <p:stCondLst>
                                    <p:cond delay="250"/>
                                  </p:stCondLst>
                                  <p:childTnLst>
                                    <p:set>
                                      <p:cBhvr>
                                        <p:cTn id="12" dur="1" fill="hold">
                                          <p:stCondLst>
                                            <p:cond delay="0"/>
                                          </p:stCondLst>
                                        </p:cTn>
                                        <p:tgtEl>
                                          <p:spTgt spid="43"/>
                                        </p:tgtEl>
                                        <p:attrNameLst>
                                          <p:attrName>style.visibility</p:attrName>
                                        </p:attrNameLst>
                                      </p:cBhvr>
                                      <p:to>
                                        <p:strVal val="visible"/>
                                      </p:to>
                                    </p:set>
                                    <p:animEffect transition="in" filter="wipe(down)">
                                      <p:cBhvr>
                                        <p:cTn id="13" dur="500"/>
                                        <p:tgtEl>
                                          <p:spTgt spid="43"/>
                                        </p:tgtEl>
                                      </p:cBhvr>
                                    </p:animEffect>
                                  </p:childTnLst>
                                </p:cTn>
                              </p:par>
                              <p:par>
                                <p:cTn id="14" presetID="22" presetClass="entr" presetSubtype="4" fill="hold" grpId="0" nodeType="withEffect">
                                  <p:stCondLst>
                                    <p:cond delay="250"/>
                                  </p:stCondLst>
                                  <p:childTnLst>
                                    <p:set>
                                      <p:cBhvr>
                                        <p:cTn id="15" dur="1" fill="hold">
                                          <p:stCondLst>
                                            <p:cond delay="0"/>
                                          </p:stCondLst>
                                        </p:cTn>
                                        <p:tgtEl>
                                          <p:spTgt spid="41"/>
                                        </p:tgtEl>
                                        <p:attrNameLst>
                                          <p:attrName>style.visibility</p:attrName>
                                        </p:attrNameLst>
                                      </p:cBhvr>
                                      <p:to>
                                        <p:strVal val="visible"/>
                                      </p:to>
                                    </p:set>
                                    <p:animEffect transition="in" filter="wipe(down)">
                                      <p:cBhvr>
                                        <p:cTn id="1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FAFDBDF3-B11B-4C2F-7B0E-A8C3DB05F932}"/>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98B0660-18F3-2DCB-681D-1C28BBB8DCF7}"/>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06822323-4C90-2D83-EBC6-0399553D6957}"/>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1. مُقدمة:</a:t>
            </a:r>
          </a:p>
        </p:txBody>
      </p:sp>
      <p:sp>
        <p:nvSpPr>
          <p:cNvPr id="10" name="TextBox 9">
            <a:extLst>
              <a:ext uri="{FF2B5EF4-FFF2-40B4-BE49-F238E27FC236}">
                <a16:creationId xmlns:a16="http://schemas.microsoft.com/office/drawing/2014/main" id="{A2443731-DCA0-DEE0-E769-F99D831BE133}"/>
              </a:ext>
            </a:extLst>
          </p:cNvPr>
          <p:cNvSpPr txBox="1"/>
          <p:nvPr/>
        </p:nvSpPr>
        <p:spPr>
          <a:xfrm>
            <a:off x="3692216" y="2142038"/>
            <a:ext cx="7516472" cy="3477875"/>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مُقدمة:</a:t>
            </a:r>
          </a:p>
          <a:p>
            <a:pPr algn="just" rtl="1"/>
            <a:endParaRPr lang="ar-EG" sz="800" b="1" dirty="0"/>
          </a:p>
          <a:p>
            <a:pPr marL="342900" indent="-342900" algn="just" rtl="1">
              <a:buFont typeface="Arial" panose="020B0604020202020204" pitchFamily="34" charset="0"/>
              <a:buChar char="•"/>
            </a:pPr>
            <a:r>
              <a:rPr lang="ar-EG" sz="2000" dirty="0"/>
              <a:t>أصبحت </a:t>
            </a:r>
            <a:r>
              <a:rPr lang="ar-EG" sz="2000" b="1" dirty="0"/>
              <a:t>صناعة المحتوى الصوتي (</a:t>
            </a:r>
            <a:r>
              <a:rPr lang="ar-EG" sz="2000" b="1" dirty="0" err="1"/>
              <a:t>البودكاست</a:t>
            </a:r>
            <a:r>
              <a:rPr lang="ar-EG" sz="2000" b="1" dirty="0"/>
              <a:t>)</a:t>
            </a:r>
            <a:r>
              <a:rPr lang="ar-EG" sz="2000" dirty="0"/>
              <a:t> والمحتوى </a:t>
            </a:r>
            <a:r>
              <a:rPr lang="ar-EG" sz="2000" b="1" dirty="0"/>
              <a:t>المرئي المرافق له (</a:t>
            </a:r>
            <a:r>
              <a:rPr lang="ar-EG" sz="2000" b="1" dirty="0" err="1"/>
              <a:t>الفودكاست</a:t>
            </a:r>
            <a:r>
              <a:rPr lang="ar-EG" sz="2000" b="1" dirty="0"/>
              <a:t>) </a:t>
            </a:r>
            <a:r>
              <a:rPr lang="ar-EG" sz="2000" dirty="0"/>
              <a:t>من أهم أشكال الإعلام الرقمي الحديثة التي أحدثت تحولًا كبيرًا في </a:t>
            </a:r>
            <a:r>
              <a:rPr lang="ar-EG" sz="2000" b="1" dirty="0"/>
              <a:t>طريقة إنتاج المحتوى وتوزيعه واستهلاكه</a:t>
            </a:r>
            <a:r>
              <a:rPr lang="ar-EG" sz="2000" dirty="0"/>
              <a:t>.</a:t>
            </a:r>
          </a:p>
          <a:p>
            <a:pPr marL="342900" indent="-342900" algn="just" rtl="1">
              <a:buFont typeface="Arial" panose="020B0604020202020204" pitchFamily="34" charset="0"/>
              <a:buChar char="•"/>
            </a:pPr>
            <a:r>
              <a:rPr lang="ar-EG" sz="2000" dirty="0"/>
              <a:t>وقد غيّر </a:t>
            </a:r>
            <a:r>
              <a:rPr lang="ar-EG" sz="2000" dirty="0" err="1"/>
              <a:t>البودكاست</a:t>
            </a:r>
            <a:r>
              <a:rPr lang="ar-EG" sz="2000" dirty="0"/>
              <a:t> </a:t>
            </a:r>
            <a:r>
              <a:rPr lang="ar-EG" sz="2000" dirty="0" err="1"/>
              <a:t>والفودكاست</a:t>
            </a:r>
            <a:r>
              <a:rPr lang="ar-EG" sz="2000" dirty="0"/>
              <a:t> مفهوم الاستماع والمشاهدة من نمط البث الخطي التقليدي إلى </a:t>
            </a:r>
            <a:r>
              <a:rPr lang="ar-EG" sz="2000" b="1" dirty="0"/>
              <a:t>محتوى تفاعلي عند الطلب</a:t>
            </a:r>
            <a:r>
              <a:rPr lang="ar-EG" sz="2000" dirty="0"/>
              <a:t>، يمكن للجمهور الوصول إليه في أي وقت ومن أي مكان.</a:t>
            </a:r>
          </a:p>
          <a:p>
            <a:pPr marL="342900" indent="-342900" algn="just" rtl="1">
              <a:buFont typeface="Arial" panose="020B0604020202020204" pitchFamily="34" charset="0"/>
              <a:buChar char="•"/>
            </a:pPr>
            <a:r>
              <a:rPr lang="ar-EG" sz="2000" dirty="0"/>
              <a:t>ولذلك، لم يعد إتقان إنتاج هذه الأنماط مهارة إضافية، بل أصبح </a:t>
            </a:r>
            <a:r>
              <a:rPr lang="ar-EG" sz="2000" b="1" dirty="0"/>
              <a:t>ضرورة أساسية لكل منتج رقمي وصانع محتوى</a:t>
            </a:r>
            <a:r>
              <a:rPr lang="ar-EG" sz="2000" dirty="0"/>
              <a:t> يريد النجاح في بيئة الإعلام الجديدة، حيث يتقاطع الصوت بالصورة، والرسالة بالتفاعل، والفكرة بالتجربة الشخصية للمشاهد والمستمع.</a:t>
            </a:r>
          </a:p>
        </p:txBody>
      </p:sp>
      <p:pic>
        <p:nvPicPr>
          <p:cNvPr id="3" name="Picture 2" descr="A cartoon character with a microphone and a person&#10;&#10;AI-generated content may be incorrect.">
            <a:extLst>
              <a:ext uri="{FF2B5EF4-FFF2-40B4-BE49-F238E27FC236}">
                <a16:creationId xmlns:a16="http://schemas.microsoft.com/office/drawing/2014/main" id="{88FFC283-A781-6AF1-A486-8785B82D4E6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3312" y="2195479"/>
            <a:ext cx="2474199" cy="371129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365498389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C7DAE8-83CC-E797-D507-A3E4C727ABE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E73F54DC-B752-7719-78AB-BA6F50999053}"/>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85627924-1889-B03E-8FB9-FF428415C5E6}"/>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A8676C75-EA64-08CC-1ABF-7518C6814F7F}"/>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EF383BE4-7A7E-654F-9F11-EE81B1EE7B55}"/>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E01BF4C9-2E79-2FBD-37AB-8D276F71753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C385EF09-B952-57FF-FD97-497407196B87}"/>
              </a:ext>
            </a:extLst>
          </p:cNvPr>
          <p:cNvSpPr txBox="1"/>
          <p:nvPr/>
        </p:nvSpPr>
        <p:spPr>
          <a:xfrm>
            <a:off x="621234" y="5123065"/>
            <a:ext cx="5496260" cy="646331"/>
          </a:xfrm>
          <a:prstGeom prst="rect">
            <a:avLst/>
          </a:prstGeom>
          <a:noFill/>
        </p:spPr>
        <p:txBody>
          <a:bodyPr wrap="square" rtlCol="0">
            <a:spAutoFit/>
          </a:bodyPr>
          <a:lstStyle/>
          <a:p>
            <a:pPr algn="ctr" rtl="1"/>
            <a:r>
              <a:rPr lang="ar-EG" sz="3600" b="1" dirty="0">
                <a:solidFill>
                  <a:schemeClr val="accent1"/>
                </a:solidFill>
                <a:effectLst>
                  <a:outerShdw blurRad="38100" dist="38100" dir="2700000" algn="tl">
                    <a:srgbClr val="000000">
                      <a:alpha val="43137"/>
                    </a:srgbClr>
                  </a:outerShdw>
                </a:effectLst>
              </a:rPr>
              <a:t>التدوين الصوتي (</a:t>
            </a:r>
            <a:r>
              <a:rPr lang="ar-EG" sz="3600" b="1" dirty="0" err="1">
                <a:solidFill>
                  <a:schemeClr val="accent1"/>
                </a:solidFill>
                <a:effectLst>
                  <a:outerShdw blurRad="38100" dist="38100" dir="2700000" algn="tl">
                    <a:srgbClr val="000000">
                      <a:alpha val="43137"/>
                    </a:srgbClr>
                  </a:outerShdw>
                </a:effectLst>
              </a:rPr>
              <a:t>البودكاست</a:t>
            </a:r>
            <a:r>
              <a:rPr lang="ar-EG" sz="3600" b="1" dirty="0">
                <a:solidFill>
                  <a:schemeClr val="accent1"/>
                </a:solidFill>
                <a:effectLst>
                  <a:outerShdw blurRad="38100" dist="38100" dir="2700000" algn="tl">
                    <a:srgbClr val="000000">
                      <a:alpha val="43137"/>
                    </a:srgbClr>
                  </a:outerShdw>
                </a:effectLst>
              </a:rPr>
              <a:t>)</a:t>
            </a:r>
            <a:endParaRPr lang="ar-EG" sz="3200" b="1" dirty="0">
              <a:solidFill>
                <a:schemeClr val="accent5">
                  <a:lumMod val="75000"/>
                </a:schemeClr>
              </a:solidFill>
              <a:effectLst>
                <a:outerShdw blurRad="38100" dist="38100" dir="2700000" algn="tl">
                  <a:srgbClr val="000000">
                    <a:alpha val="43137"/>
                  </a:srgbClr>
                </a:outerShdw>
              </a:effectLst>
              <a:latin typeface="Alexandria" charset="0"/>
              <a:cs typeface="+mj-cs"/>
            </a:endParaRPr>
          </a:p>
        </p:txBody>
      </p:sp>
      <p:sp>
        <p:nvSpPr>
          <p:cNvPr id="43" name="TextBox 42">
            <a:extLst>
              <a:ext uri="{FF2B5EF4-FFF2-40B4-BE49-F238E27FC236}">
                <a16:creationId xmlns:a16="http://schemas.microsoft.com/office/drawing/2014/main" id="{4F944DCA-672B-9C32-8DF4-0F41F37DF558}"/>
              </a:ext>
            </a:extLst>
          </p:cNvPr>
          <p:cNvSpPr txBox="1"/>
          <p:nvPr/>
        </p:nvSpPr>
        <p:spPr>
          <a:xfrm>
            <a:off x="5011358" y="129282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EG"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pic>
        <p:nvPicPr>
          <p:cNvPr id="5" name="Graphic 21">
            <a:extLst>
              <a:ext uri="{FF2B5EF4-FFF2-40B4-BE49-F238E27FC236}">
                <a16:creationId xmlns:a16="http://schemas.microsoft.com/office/drawing/2014/main" id="{C515FAE2-2D3D-2CC6-864C-941B3F10F95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072295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22" presetClass="entr" presetSubtype="4" fill="hold" grpId="0" nodeType="withEffect">
                                  <p:stCondLst>
                                    <p:cond delay="250"/>
                                  </p:stCondLst>
                                  <p:childTnLst>
                                    <p:set>
                                      <p:cBhvr>
                                        <p:cTn id="12" dur="1" fill="hold">
                                          <p:stCondLst>
                                            <p:cond delay="0"/>
                                          </p:stCondLst>
                                        </p:cTn>
                                        <p:tgtEl>
                                          <p:spTgt spid="43"/>
                                        </p:tgtEl>
                                        <p:attrNameLst>
                                          <p:attrName>style.visibility</p:attrName>
                                        </p:attrNameLst>
                                      </p:cBhvr>
                                      <p:to>
                                        <p:strVal val="visible"/>
                                      </p:to>
                                    </p:set>
                                    <p:animEffect transition="in" filter="wipe(down)">
                                      <p:cBhvr>
                                        <p:cTn id="13" dur="500"/>
                                        <p:tgtEl>
                                          <p:spTgt spid="43"/>
                                        </p:tgtEl>
                                      </p:cBhvr>
                                    </p:animEffect>
                                  </p:childTnLst>
                                </p:cTn>
                              </p:par>
                              <p:par>
                                <p:cTn id="14" presetID="22" presetClass="entr" presetSubtype="4" fill="hold" grpId="0" nodeType="withEffect">
                                  <p:stCondLst>
                                    <p:cond delay="250"/>
                                  </p:stCondLst>
                                  <p:childTnLst>
                                    <p:set>
                                      <p:cBhvr>
                                        <p:cTn id="15" dur="1" fill="hold">
                                          <p:stCondLst>
                                            <p:cond delay="0"/>
                                          </p:stCondLst>
                                        </p:cTn>
                                        <p:tgtEl>
                                          <p:spTgt spid="41"/>
                                        </p:tgtEl>
                                        <p:attrNameLst>
                                          <p:attrName>style.visibility</p:attrName>
                                        </p:attrNameLst>
                                      </p:cBhvr>
                                      <p:to>
                                        <p:strVal val="visible"/>
                                      </p:to>
                                    </p:set>
                                    <p:animEffect transition="in" filter="wipe(down)">
                                      <p:cBhvr>
                                        <p:cTn id="1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6000"/>
            <a:lum/>
          </a:blip>
          <a:srcRect/>
          <a:stretch>
            <a:fillRect/>
          </a:stretch>
        </a:blipFill>
        <a:effectLst/>
      </p:bgPr>
    </p:bg>
    <p:spTree>
      <p:nvGrpSpPr>
        <p:cNvPr id="1" name="">
          <a:extLst>
            <a:ext uri="{FF2B5EF4-FFF2-40B4-BE49-F238E27FC236}">
              <a16:creationId xmlns:a16="http://schemas.microsoft.com/office/drawing/2014/main" id="{037475C1-AD02-014A-3048-15221D05AFD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13EE6AA-DDE8-2C8D-6AA0-4E396F9FC7D4}"/>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CA268E5C-80C5-B349-F71D-C53B9ACE9169}"/>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0C9CDA78-C4FB-B281-1B57-E8C4326D7AB8}"/>
              </a:ext>
            </a:extLst>
          </p:cNvPr>
          <p:cNvSpPr txBox="1"/>
          <p:nvPr/>
        </p:nvSpPr>
        <p:spPr>
          <a:xfrm>
            <a:off x="3710672" y="2084589"/>
            <a:ext cx="7532195" cy="3362459"/>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105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أولًا: ما هو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1000" b="1" dirty="0"/>
          </a:p>
          <a:p>
            <a:pPr marL="342900" indent="-342900" algn="just" rtl="1">
              <a:buFont typeface="Arial" panose="020B0604020202020204" pitchFamily="34" charset="0"/>
              <a:buChar char="•"/>
            </a:pPr>
            <a:r>
              <a:rPr lang="ar-EG" sz="2000" u="sng" dirty="0"/>
              <a:t>يتكون مصطلح </a:t>
            </a:r>
            <a:r>
              <a:rPr lang="ar-EG" sz="2000" b="1" u="sng" dirty="0"/>
              <a:t>البودكاست (</a:t>
            </a:r>
            <a:r>
              <a:rPr lang="en-US" sz="2000" b="1" u="sng" dirty="0"/>
              <a:t>Podcast</a:t>
            </a:r>
            <a:r>
              <a:rPr lang="ar-EG" sz="2000" b="1" u="sng" dirty="0"/>
              <a:t>)</a:t>
            </a:r>
            <a:r>
              <a:rPr lang="en-US" sz="2000" u="sng" dirty="0"/>
              <a:t> </a:t>
            </a:r>
            <a:r>
              <a:rPr lang="ar-EG" sz="2000" u="sng" dirty="0"/>
              <a:t>من كلمتين:</a:t>
            </a:r>
          </a:p>
          <a:p>
            <a:pPr marL="800100" lvl="1" indent="-342900" algn="just" rtl="1">
              <a:buFont typeface="Wingdings" panose="05000000000000000000" pitchFamily="2" charset="2"/>
              <a:buChar char="§"/>
            </a:pPr>
            <a:r>
              <a:rPr lang="en-US" sz="2000" b="1" dirty="0"/>
              <a:t>Pod)</a:t>
            </a:r>
            <a:r>
              <a:rPr lang="ar-EG" sz="2000" b="1" dirty="0"/>
              <a:t>):</a:t>
            </a:r>
            <a:r>
              <a:rPr lang="ar-EG" sz="2000" dirty="0"/>
              <a:t> وهي مأخوذة من جهاز الـ</a:t>
            </a:r>
            <a:r>
              <a:rPr lang="en-US" sz="2000" dirty="0"/>
              <a:t>iPod) </a:t>
            </a:r>
            <a:r>
              <a:rPr lang="ar-EG" sz="2000" dirty="0"/>
              <a:t>) الذي أحدث ثورة في عالم الاستماع.</a:t>
            </a:r>
          </a:p>
          <a:p>
            <a:pPr marL="800100" lvl="1" indent="-342900" algn="just" rtl="1">
              <a:buFont typeface="Wingdings" panose="05000000000000000000" pitchFamily="2" charset="2"/>
              <a:buChar char="§"/>
            </a:pPr>
            <a:r>
              <a:rPr lang="ar-EG" sz="2000" dirty="0"/>
              <a:t>و</a:t>
            </a:r>
            <a:r>
              <a:rPr lang="ar-EG" sz="2000" b="1" dirty="0"/>
              <a:t>(</a:t>
            </a:r>
            <a:r>
              <a:rPr lang="en-US" sz="2000" b="1" dirty="0"/>
              <a:t>Cast</a:t>
            </a:r>
            <a:r>
              <a:rPr lang="ar-EG" sz="2000" b="1" dirty="0"/>
              <a:t>):</a:t>
            </a:r>
            <a:r>
              <a:rPr lang="ar-EG" sz="2000" dirty="0"/>
              <a:t> وهي اختصار لكلمة (</a:t>
            </a:r>
            <a:r>
              <a:rPr lang="en-US" sz="2000" dirty="0"/>
              <a:t>Broadcast</a:t>
            </a:r>
            <a:r>
              <a:rPr lang="ar-EG" sz="2000" dirty="0"/>
              <a:t>)</a:t>
            </a:r>
            <a:r>
              <a:rPr lang="en-US" sz="2000" dirty="0"/>
              <a:t>، </a:t>
            </a:r>
            <a:r>
              <a:rPr lang="ar-EG" sz="2000" dirty="0"/>
              <a:t>أي "إذاعة".</a:t>
            </a:r>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r>
              <a:rPr lang="ar-EG" sz="2000" dirty="0"/>
              <a:t>إذن </a:t>
            </a:r>
            <a:r>
              <a:rPr lang="ar-EG" sz="2000" b="1" dirty="0" err="1"/>
              <a:t>البودكاست</a:t>
            </a:r>
            <a:r>
              <a:rPr lang="ar-EG" sz="2000" dirty="0"/>
              <a:t> هو </a:t>
            </a:r>
            <a:r>
              <a:rPr lang="ar-EG" sz="2000" dirty="0">
                <a:effectLst>
                  <a:outerShdw blurRad="38100" dist="38100" dir="2700000" algn="tl">
                    <a:srgbClr val="000000">
                      <a:alpha val="43137"/>
                    </a:srgbClr>
                  </a:outerShdw>
                </a:effectLst>
              </a:rPr>
              <a:t>تسجيل صوتي رقمي </a:t>
            </a:r>
            <a:r>
              <a:rPr lang="ar-EG" sz="2000" dirty="0"/>
              <a:t>يمكن الاستماع إليه عبر الإنترنت، من خلال الأجهزة الرقمية أو الهواتف الذكية، </a:t>
            </a:r>
            <a:r>
              <a:rPr lang="ar-EG" sz="2000" dirty="0">
                <a:effectLst>
                  <a:outerShdw blurRad="38100" dist="38100" dir="2700000" algn="tl">
                    <a:srgbClr val="000000">
                      <a:alpha val="43137"/>
                    </a:srgbClr>
                  </a:outerShdw>
                </a:effectLst>
              </a:rPr>
              <a:t>في أي وقت وأي مكان</a:t>
            </a:r>
            <a:r>
              <a:rPr lang="ar-EG" sz="2000" dirty="0"/>
              <a:t>.</a:t>
            </a:r>
          </a:p>
          <a:p>
            <a:pPr marL="342900" indent="-342900" algn="just" rtl="1">
              <a:buFont typeface="Arial" panose="020B0604020202020204" pitchFamily="34" charset="0"/>
              <a:buChar char="•"/>
            </a:pPr>
            <a:r>
              <a:rPr lang="ar-EG" sz="2000" dirty="0"/>
              <a:t>وقد انتشر لأنه يتيح للمستمع أن يختار المحتوى ويستمع إليه "عند الطلب".</a:t>
            </a:r>
          </a:p>
        </p:txBody>
      </p:sp>
      <p:pic>
        <p:nvPicPr>
          <p:cNvPr id="3" name="Picture 2" descr="A cartoon of a person wearing headphones and a microphone&#10;&#10;AI-generated content may be incorrect.">
            <a:extLst>
              <a:ext uri="{FF2B5EF4-FFF2-40B4-BE49-F238E27FC236}">
                <a16:creationId xmlns:a16="http://schemas.microsoft.com/office/drawing/2014/main" id="{F5C9D065-707B-D7A4-7E60-6F038F948C6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55880" y="2200339"/>
            <a:ext cx="2357598" cy="353639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4419745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037475C1-AD02-014A-3048-15221D05AFD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13EE6AA-DDE8-2C8D-6AA0-4E396F9FC7D4}"/>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CA268E5C-80C5-B349-F71D-C53B9ACE9169}"/>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0C9CDA78-C4FB-B281-1B57-E8C4326D7AB8}"/>
              </a:ext>
            </a:extLst>
          </p:cNvPr>
          <p:cNvSpPr txBox="1"/>
          <p:nvPr/>
        </p:nvSpPr>
        <p:spPr>
          <a:xfrm>
            <a:off x="3389468" y="1743136"/>
            <a:ext cx="7963359" cy="4285789"/>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105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أولًا: ما هو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1000" b="1" dirty="0"/>
          </a:p>
          <a:p>
            <a:pPr algn="just" rtl="1"/>
            <a:r>
              <a:rPr lang="ar-EG" sz="2000" dirty="0"/>
              <a:t>البودكاست عادةً ما يكون </a:t>
            </a:r>
            <a:r>
              <a:rPr lang="ar-EG" sz="2000" b="1" dirty="0"/>
              <a:t>سلسلة من الحلقات الصوتية</a:t>
            </a:r>
            <a:r>
              <a:rPr lang="ar-EG" sz="2000" dirty="0"/>
              <a:t> أو </a:t>
            </a:r>
            <a:r>
              <a:rPr lang="ar-EG" sz="2000" dirty="0">
                <a:effectLst>
                  <a:outerShdw blurRad="38100" dist="38100" dir="2700000" algn="tl">
                    <a:srgbClr val="000000">
                      <a:alpha val="43137"/>
                    </a:srgbClr>
                  </a:outerShdw>
                </a:effectLst>
              </a:rPr>
              <a:t>”مدوّنة صوتية“ </a:t>
            </a:r>
            <a:r>
              <a:rPr lang="ar-EG" sz="2000" u="sng" dirty="0"/>
              <a:t>تتناول موضوعًا محددًا:</a:t>
            </a:r>
          </a:p>
          <a:p>
            <a:pPr marL="342900" indent="-342900" algn="just" rtl="1">
              <a:buFont typeface="Arial" panose="020B0604020202020204" pitchFamily="34" charset="0"/>
              <a:buChar char="•"/>
            </a:pPr>
            <a:r>
              <a:rPr lang="ar-EG" sz="2000" dirty="0"/>
              <a:t>تجارب شخصية وقصص نجاح أو فشل.</a:t>
            </a:r>
          </a:p>
          <a:p>
            <a:pPr marL="342900" indent="-342900" algn="just" rtl="1">
              <a:buFont typeface="Arial" panose="020B0604020202020204" pitchFamily="34" charset="0"/>
              <a:buChar char="•"/>
            </a:pPr>
            <a:r>
              <a:rPr lang="ar-EG" sz="2000" dirty="0"/>
              <a:t>قضايا اجتماعية.</a:t>
            </a:r>
          </a:p>
          <a:p>
            <a:pPr marL="342900" indent="-342900" algn="just" rtl="1">
              <a:buFont typeface="Arial" panose="020B0604020202020204" pitchFamily="34" charset="0"/>
              <a:buChar char="•"/>
            </a:pPr>
            <a:r>
              <a:rPr lang="ar-EG" sz="2000" dirty="0"/>
              <a:t>موضوعات ثقافية، وتعليمية، واقتصادية، وتاريخية، وفنية، وغيرها.</a:t>
            </a:r>
          </a:p>
          <a:p>
            <a:pPr marL="342900" indent="-342900" algn="just" rtl="1">
              <a:buFont typeface="Arial" panose="020B0604020202020204" pitchFamily="34" charset="0"/>
              <a:buChar char="•"/>
            </a:pPr>
            <a:endParaRPr lang="ar-EG" sz="2000" dirty="0"/>
          </a:p>
          <a:p>
            <a:pPr algn="just" rtl="1"/>
            <a:r>
              <a:rPr lang="ar-EG" sz="2000" dirty="0"/>
              <a:t>ويستطيع المستمع </a:t>
            </a:r>
            <a:r>
              <a:rPr lang="ar-EG" sz="2000" b="1" dirty="0"/>
              <a:t>تحميل الحلقات أو الاستماع لها مباشرة</a:t>
            </a:r>
            <a:r>
              <a:rPr lang="ar-EG" sz="2000" dirty="0"/>
              <a:t> عبر منصات النشر المختلفة،</a:t>
            </a:r>
            <a:br>
              <a:rPr lang="ar-EG" sz="2000" dirty="0"/>
            </a:br>
            <a:r>
              <a:rPr lang="ar-EG" sz="2000" dirty="0"/>
              <a:t>كما يمكنه متابعة الحلقات، أو عمل </a:t>
            </a:r>
            <a:r>
              <a:rPr lang="en-US" sz="2000" dirty="0"/>
              <a:t>“Follow”</a:t>
            </a:r>
            <a:r>
              <a:rPr lang="ar-EG" sz="2000" dirty="0"/>
              <a:t> لمتابعة كل جديد.</a:t>
            </a:r>
          </a:p>
          <a:p>
            <a:pPr algn="just" rtl="1"/>
            <a:endParaRPr lang="ar-EG" sz="2000" dirty="0"/>
          </a:p>
          <a:p>
            <a:pPr algn="just" rtl="1"/>
            <a:r>
              <a:rPr lang="ar-EG" sz="2000" dirty="0"/>
              <a:t> بذلك يُمثل البودكاست مزيجًا بين الإذاعة التقليدية والتكنولوجيا الحديثة، ويُعد شكلًا من أشكال </a:t>
            </a:r>
            <a:r>
              <a:rPr lang="ar-EG" sz="2000" b="1" dirty="0"/>
              <a:t>الاستماع عند الطلب (</a:t>
            </a:r>
            <a:r>
              <a:rPr lang="en-US" sz="2000" b="1" dirty="0"/>
              <a:t>On Demand</a:t>
            </a:r>
            <a:r>
              <a:rPr lang="ar-EG" sz="2000" b="1" dirty="0"/>
              <a:t>).</a:t>
            </a:r>
          </a:p>
        </p:txBody>
      </p:sp>
      <p:pic>
        <p:nvPicPr>
          <p:cNvPr id="3" name="Picture 2" descr="A microphone and headphones on a table&#10;&#10;AI-generated content may be incorrect.">
            <a:extLst>
              <a:ext uri="{FF2B5EF4-FFF2-40B4-BE49-F238E27FC236}">
                <a16:creationId xmlns:a16="http://schemas.microsoft.com/office/drawing/2014/main" id="{3BADFE12-0CE3-02A8-478B-ED765C4DF5D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69018" y="3255220"/>
            <a:ext cx="2720450" cy="181363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55012074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4588BD53-B6F9-002F-C3BC-D92E2980032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3318CF6-5C95-AA86-69DE-5EA0B2A7DBAD}"/>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6E928887-360D-6725-942F-EBABB20BF8D7}"/>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51B8E104-C6AA-653C-C7EF-D4E4C5C9AD3E}"/>
              </a:ext>
            </a:extLst>
          </p:cNvPr>
          <p:cNvSpPr txBox="1"/>
          <p:nvPr/>
        </p:nvSpPr>
        <p:spPr>
          <a:xfrm>
            <a:off x="1402538" y="1633136"/>
            <a:ext cx="9950289" cy="1000274"/>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ثانيًا: الفرق بين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 والإذاعة التقليدية: </a:t>
            </a:r>
            <a:r>
              <a:rPr lang="ar-EG" sz="2000" dirty="0"/>
              <a:t>رغم أن كليهما </a:t>
            </a:r>
            <a:r>
              <a:rPr lang="ar-EG" sz="2000" b="1" dirty="0"/>
              <a:t>يقدمان محتوى صوتيًّا</a:t>
            </a:r>
            <a:r>
              <a:rPr lang="ar-EG" sz="2000" dirty="0"/>
              <a:t>، إلا أن هناك فروقًا واضحة:</a:t>
            </a:r>
          </a:p>
        </p:txBody>
      </p:sp>
      <p:graphicFrame>
        <p:nvGraphicFramePr>
          <p:cNvPr id="9" name="Table 8">
            <a:extLst>
              <a:ext uri="{FF2B5EF4-FFF2-40B4-BE49-F238E27FC236}">
                <a16:creationId xmlns:a16="http://schemas.microsoft.com/office/drawing/2014/main" id="{3F652FAD-1CDA-1259-47B9-10E44D3F0F10}"/>
              </a:ext>
            </a:extLst>
          </p:cNvPr>
          <p:cNvGraphicFramePr>
            <a:graphicFrameLocks noGrp="1"/>
          </p:cNvGraphicFramePr>
          <p:nvPr>
            <p:extLst>
              <p:ext uri="{D42A27DB-BD31-4B8C-83A1-F6EECF244321}">
                <p14:modId xmlns:p14="http://schemas.microsoft.com/office/powerpoint/2010/main" val="1130750912"/>
              </p:ext>
            </p:extLst>
          </p:nvPr>
        </p:nvGraphicFramePr>
        <p:xfrm>
          <a:off x="632517" y="2637538"/>
          <a:ext cx="10775312" cy="3393059"/>
        </p:xfrm>
        <a:graphic>
          <a:graphicData uri="http://schemas.openxmlformats.org/drawingml/2006/table">
            <a:tbl>
              <a:tblPr firstRow="1" bandRow="1">
                <a:tableStyleId>{5C22544A-7EE6-4342-B048-85BDC9FD1C3A}</a:tableStyleId>
              </a:tblPr>
              <a:tblGrid>
                <a:gridCol w="3148835">
                  <a:extLst>
                    <a:ext uri="{9D8B030D-6E8A-4147-A177-3AD203B41FA5}">
                      <a16:colId xmlns:a16="http://schemas.microsoft.com/office/drawing/2014/main" val="2983113904"/>
                    </a:ext>
                  </a:extLst>
                </a:gridCol>
                <a:gridCol w="5588043">
                  <a:extLst>
                    <a:ext uri="{9D8B030D-6E8A-4147-A177-3AD203B41FA5}">
                      <a16:colId xmlns:a16="http://schemas.microsoft.com/office/drawing/2014/main" val="2156382211"/>
                    </a:ext>
                  </a:extLst>
                </a:gridCol>
                <a:gridCol w="2038434">
                  <a:extLst>
                    <a:ext uri="{9D8B030D-6E8A-4147-A177-3AD203B41FA5}">
                      <a16:colId xmlns:a16="http://schemas.microsoft.com/office/drawing/2014/main" val="1366787551"/>
                    </a:ext>
                  </a:extLst>
                </a:gridCol>
              </a:tblGrid>
              <a:tr h="400528">
                <a:tc>
                  <a:txBody>
                    <a:bodyPr/>
                    <a:lstStyle/>
                    <a:p>
                      <a:pPr algn="ctr">
                        <a:buNone/>
                      </a:pPr>
                      <a:r>
                        <a:rPr lang="ar-EG" sz="2000" dirty="0"/>
                        <a:t>الإذاعة التقليدية</a:t>
                      </a:r>
                    </a:p>
                  </a:txBody>
                  <a:tcPr anchor="ctr"/>
                </a:tc>
                <a:tc>
                  <a:txBody>
                    <a:bodyPr/>
                    <a:lstStyle/>
                    <a:p>
                      <a:pPr algn="ctr">
                        <a:buNone/>
                      </a:pPr>
                      <a:r>
                        <a:rPr lang="ar-EG" sz="2000" dirty="0"/>
                        <a:t>البودكاست</a:t>
                      </a:r>
                    </a:p>
                  </a:txBody>
                  <a:tcPr anchor="ctr"/>
                </a:tc>
                <a:tc>
                  <a:txBody>
                    <a:bodyPr/>
                    <a:lstStyle/>
                    <a:p>
                      <a:pPr algn="ctr">
                        <a:buNone/>
                      </a:pPr>
                      <a:r>
                        <a:rPr lang="ar-EG" sz="2000" dirty="0"/>
                        <a:t>العنصر</a:t>
                      </a:r>
                    </a:p>
                  </a:txBody>
                  <a:tcPr anchor="ctr"/>
                </a:tc>
                <a:extLst>
                  <a:ext uri="{0D108BD9-81ED-4DB2-BD59-A6C34878D82A}">
                    <a16:rowId xmlns:a16="http://schemas.microsoft.com/office/drawing/2014/main" val="2110652257"/>
                  </a:ext>
                </a:extLst>
              </a:tr>
              <a:tr h="640735">
                <a:tc>
                  <a:txBody>
                    <a:bodyPr/>
                    <a:lstStyle/>
                    <a:p>
                      <a:pPr algn="ctr">
                        <a:buNone/>
                      </a:pPr>
                      <a:r>
                        <a:rPr lang="ar-EG" sz="2000" dirty="0"/>
                        <a:t>محتوى مباشر أو محدد بوقت بث</a:t>
                      </a:r>
                    </a:p>
                  </a:txBody>
                  <a:tcPr anchor="ctr"/>
                </a:tc>
                <a:tc>
                  <a:txBody>
                    <a:bodyPr/>
                    <a:lstStyle/>
                    <a:p>
                      <a:pPr algn="ctr">
                        <a:buNone/>
                      </a:pPr>
                      <a:r>
                        <a:rPr lang="ar-EG" sz="2000" dirty="0"/>
                        <a:t>محتوى مسجل مسبقًا يُستمع إليه في أي وقت</a:t>
                      </a:r>
                    </a:p>
                  </a:txBody>
                  <a:tcPr anchor="ctr"/>
                </a:tc>
                <a:tc>
                  <a:txBody>
                    <a:bodyPr/>
                    <a:lstStyle/>
                    <a:p>
                      <a:pPr algn="ctr">
                        <a:buNone/>
                      </a:pPr>
                      <a:r>
                        <a:rPr lang="ar-EG" sz="2000" b="1" dirty="0"/>
                        <a:t>طبيعة المحتوى</a:t>
                      </a:r>
                      <a:endParaRPr lang="ar-EG" sz="2000" dirty="0"/>
                    </a:p>
                  </a:txBody>
                  <a:tcPr anchor="ctr"/>
                </a:tc>
                <a:extLst>
                  <a:ext uri="{0D108BD9-81ED-4DB2-BD59-A6C34878D82A}">
                    <a16:rowId xmlns:a16="http://schemas.microsoft.com/office/drawing/2014/main" val="1214460889"/>
                  </a:ext>
                </a:extLst>
              </a:tr>
              <a:tr h="508764">
                <a:tc>
                  <a:txBody>
                    <a:bodyPr/>
                    <a:lstStyle/>
                    <a:p>
                      <a:pPr algn="ctr">
                        <a:buNone/>
                      </a:pPr>
                      <a:r>
                        <a:rPr lang="ar-EG" sz="2000" dirty="0"/>
                        <a:t>محلي أو إقليمي حسب التردد</a:t>
                      </a:r>
                    </a:p>
                  </a:txBody>
                  <a:tcPr anchor="ctr"/>
                </a:tc>
                <a:tc>
                  <a:txBody>
                    <a:bodyPr/>
                    <a:lstStyle/>
                    <a:p>
                      <a:pPr algn="ctr">
                        <a:buNone/>
                      </a:pPr>
                      <a:r>
                        <a:rPr lang="ar-EG" sz="2000" dirty="0"/>
                        <a:t>عالمي من خلال المنصات الرقمية</a:t>
                      </a:r>
                    </a:p>
                  </a:txBody>
                  <a:tcPr anchor="ctr"/>
                </a:tc>
                <a:tc>
                  <a:txBody>
                    <a:bodyPr/>
                    <a:lstStyle/>
                    <a:p>
                      <a:pPr algn="ctr">
                        <a:buNone/>
                      </a:pPr>
                      <a:r>
                        <a:rPr lang="ar-EG" sz="2000" b="1" dirty="0"/>
                        <a:t>الوصول إلى الجمهور</a:t>
                      </a:r>
                      <a:endParaRPr lang="ar-EG" sz="2000" dirty="0"/>
                    </a:p>
                  </a:txBody>
                  <a:tcPr anchor="ctr"/>
                </a:tc>
                <a:extLst>
                  <a:ext uri="{0D108BD9-81ED-4DB2-BD59-A6C34878D82A}">
                    <a16:rowId xmlns:a16="http://schemas.microsoft.com/office/drawing/2014/main" val="3650165042"/>
                  </a:ext>
                </a:extLst>
              </a:tr>
              <a:tr h="570996">
                <a:tc>
                  <a:txBody>
                    <a:bodyPr/>
                    <a:lstStyle/>
                    <a:p>
                      <a:pPr algn="ctr">
                        <a:buNone/>
                      </a:pPr>
                      <a:r>
                        <a:rPr lang="ar-EG" sz="2000" dirty="0"/>
                        <a:t>يخاطب جمهورًا عامًا بموضوعات متنوعة</a:t>
                      </a:r>
                    </a:p>
                  </a:txBody>
                  <a:tcPr anchor="ctr"/>
                </a:tc>
                <a:tc>
                  <a:txBody>
                    <a:bodyPr/>
                    <a:lstStyle/>
                    <a:p>
                      <a:pPr algn="ctr">
                        <a:buNone/>
                      </a:pPr>
                      <a:r>
                        <a:rPr lang="ar-EG" sz="2000" dirty="0"/>
                        <a:t>يخاطب جمهورًا محددًا بموضوعات دقيقة </a:t>
                      </a:r>
                      <a:br>
                        <a:rPr lang="ar-EG" sz="2000" dirty="0"/>
                      </a:br>
                      <a:r>
                        <a:rPr lang="ar-EG" sz="2000" dirty="0"/>
                        <a:t>(مثل بودكاست عن الصحة النفسية أو التكنولوجيا)</a:t>
                      </a:r>
                    </a:p>
                  </a:txBody>
                  <a:tcPr anchor="ctr"/>
                </a:tc>
                <a:tc>
                  <a:txBody>
                    <a:bodyPr/>
                    <a:lstStyle/>
                    <a:p>
                      <a:pPr algn="ctr">
                        <a:buNone/>
                      </a:pPr>
                      <a:r>
                        <a:rPr lang="ar-EG" sz="2000" b="1" dirty="0"/>
                        <a:t>التخصص</a:t>
                      </a:r>
                      <a:endParaRPr lang="ar-EG" sz="2000" dirty="0"/>
                    </a:p>
                  </a:txBody>
                  <a:tcPr anchor="ctr"/>
                </a:tc>
                <a:extLst>
                  <a:ext uri="{0D108BD9-81ED-4DB2-BD59-A6C34878D82A}">
                    <a16:rowId xmlns:a16="http://schemas.microsoft.com/office/drawing/2014/main" val="4084013354"/>
                  </a:ext>
                </a:extLst>
              </a:tr>
              <a:tr h="570996">
                <a:tc>
                  <a:txBody>
                    <a:bodyPr/>
                    <a:lstStyle/>
                    <a:p>
                      <a:pPr algn="ctr">
                        <a:buNone/>
                      </a:pPr>
                      <a:r>
                        <a:rPr lang="ar-EG" sz="2000" dirty="0"/>
                        <a:t>أجهزة بث وأستوديوهات متكاملة</a:t>
                      </a:r>
                    </a:p>
                  </a:txBody>
                  <a:tcPr anchor="ctr"/>
                </a:tc>
                <a:tc>
                  <a:txBody>
                    <a:bodyPr/>
                    <a:lstStyle/>
                    <a:p>
                      <a:pPr algn="ctr">
                        <a:buNone/>
                      </a:pPr>
                      <a:r>
                        <a:rPr lang="ar-EG" sz="2000" dirty="0"/>
                        <a:t>أدوات بسيطة وتكلفة منخفضة (</a:t>
                      </a:r>
                      <a:r>
                        <a:rPr lang="ar-EG" sz="2000" dirty="0" err="1"/>
                        <a:t>مايكروفون</a:t>
                      </a:r>
                      <a:r>
                        <a:rPr lang="ar-EG" sz="2000" dirty="0"/>
                        <a:t> + برامج تحرير صوتي)</a:t>
                      </a:r>
                    </a:p>
                  </a:txBody>
                  <a:tcPr anchor="ctr"/>
                </a:tc>
                <a:tc>
                  <a:txBody>
                    <a:bodyPr/>
                    <a:lstStyle/>
                    <a:p>
                      <a:pPr algn="ctr">
                        <a:buNone/>
                      </a:pPr>
                      <a:r>
                        <a:rPr lang="ar-EG" sz="2000" b="1" dirty="0"/>
                        <a:t>أدوات الإنتاج</a:t>
                      </a:r>
                      <a:endParaRPr lang="ar-EG" sz="2000" dirty="0"/>
                    </a:p>
                  </a:txBody>
                  <a:tcPr anchor="ctr"/>
                </a:tc>
                <a:extLst>
                  <a:ext uri="{0D108BD9-81ED-4DB2-BD59-A6C34878D82A}">
                    <a16:rowId xmlns:a16="http://schemas.microsoft.com/office/drawing/2014/main" val="2804972202"/>
                  </a:ext>
                </a:extLst>
              </a:tr>
              <a:tr h="570996">
                <a:tc>
                  <a:txBody>
                    <a:bodyPr/>
                    <a:lstStyle/>
                    <a:p>
                      <a:pPr algn="ctr">
                        <a:buNone/>
                      </a:pPr>
                      <a:r>
                        <a:rPr lang="ar-EG" sz="2000" dirty="0"/>
                        <a:t>محدود، غالبًا عبر الاتصالات الهاتفية</a:t>
                      </a:r>
                    </a:p>
                  </a:txBody>
                  <a:tcPr anchor="ctr"/>
                </a:tc>
                <a:tc>
                  <a:txBody>
                    <a:bodyPr/>
                    <a:lstStyle/>
                    <a:p>
                      <a:pPr algn="ctr">
                        <a:buNone/>
                      </a:pPr>
                      <a:r>
                        <a:rPr lang="ar-EG" sz="2000" dirty="0"/>
                        <a:t>تفاعلي، يمكن الإعجاب بالحلقات، ومشاركتها، والتعليق عليها</a:t>
                      </a:r>
                    </a:p>
                  </a:txBody>
                  <a:tcPr anchor="ctr"/>
                </a:tc>
                <a:tc>
                  <a:txBody>
                    <a:bodyPr/>
                    <a:lstStyle/>
                    <a:p>
                      <a:pPr algn="ctr">
                        <a:buNone/>
                      </a:pPr>
                      <a:r>
                        <a:rPr lang="ar-EG" sz="2000" b="1" dirty="0"/>
                        <a:t>التفاعل</a:t>
                      </a:r>
                      <a:endParaRPr lang="ar-EG" sz="2000" dirty="0"/>
                    </a:p>
                  </a:txBody>
                  <a:tcPr anchor="ctr"/>
                </a:tc>
                <a:extLst>
                  <a:ext uri="{0D108BD9-81ED-4DB2-BD59-A6C34878D82A}">
                    <a16:rowId xmlns:a16="http://schemas.microsoft.com/office/drawing/2014/main" val="2805369583"/>
                  </a:ext>
                </a:extLst>
              </a:tr>
            </a:tbl>
          </a:graphicData>
        </a:graphic>
      </p:graphicFrame>
    </p:spTree>
    <p:extLst>
      <p:ext uri="{BB962C8B-B14F-4D97-AF65-F5344CB8AC3E}">
        <p14:creationId xmlns:p14="http://schemas.microsoft.com/office/powerpoint/2010/main" val="14977340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1000"/>
                                        <p:tgtEl>
                                          <p:spTgt spid="9"/>
                                        </p:tgtEl>
                                      </p:cBhvr>
                                    </p:animEffect>
                                    <p:anim calcmode="lin" valueType="num">
                                      <p:cBhvr>
                                        <p:cTn id="13" dur="1000" fill="hold"/>
                                        <p:tgtEl>
                                          <p:spTgt spid="9"/>
                                        </p:tgtEl>
                                        <p:attrNameLst>
                                          <p:attrName>ppt_x</p:attrName>
                                        </p:attrNameLst>
                                      </p:cBhvr>
                                      <p:tavLst>
                                        <p:tav tm="0">
                                          <p:val>
                                            <p:strVal val="#ppt_x"/>
                                          </p:val>
                                        </p:tav>
                                        <p:tav tm="100000">
                                          <p:val>
                                            <p:strVal val="#ppt_x"/>
                                          </p:val>
                                        </p:tav>
                                      </p:tavLst>
                                    </p:anim>
                                    <p:anim calcmode="lin" valueType="num">
                                      <p:cBhvr>
                                        <p:cTn id="1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4588BD53-B6F9-002F-C3BC-D92E2980032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3318CF6-5C95-AA86-69DE-5EA0B2A7DBAD}"/>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6E928887-360D-6725-942F-EBABB20BF8D7}"/>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51B8E104-C6AA-653C-C7EF-D4E4C5C9AD3E}"/>
              </a:ext>
            </a:extLst>
          </p:cNvPr>
          <p:cNvSpPr txBox="1"/>
          <p:nvPr/>
        </p:nvSpPr>
        <p:spPr>
          <a:xfrm>
            <a:off x="3820632" y="1695011"/>
            <a:ext cx="7532195" cy="1054135"/>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105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ثانيًا: الفرق بين البودكاست والإذاعة التقليدية:</a:t>
            </a:r>
          </a:p>
        </p:txBody>
      </p:sp>
      <p:sp>
        <p:nvSpPr>
          <p:cNvPr id="8" name="Rectangle 1">
            <a:extLst>
              <a:ext uri="{FF2B5EF4-FFF2-40B4-BE49-F238E27FC236}">
                <a16:creationId xmlns:a16="http://schemas.microsoft.com/office/drawing/2014/main" id="{165092A6-7F9B-EADB-55BB-11EAFB987BA6}"/>
              </a:ext>
            </a:extLst>
          </p:cNvPr>
          <p:cNvSpPr>
            <a:spLocks noChangeArrowheads="1"/>
          </p:cNvSpPr>
          <p:nvPr/>
        </p:nvSpPr>
        <p:spPr bwMode="auto">
          <a:xfrm>
            <a:off x="859404" y="2829841"/>
            <a:ext cx="10369675"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marR="0" lvl="0" indent="-342900" algn="just" defTabSz="914400" rtl="1" eaLnBrk="0" fontAlgn="base" latinLnBrk="0" hangingPunct="0">
              <a:lnSpc>
                <a:spcPct val="100000"/>
              </a:lnSpc>
              <a:spcBef>
                <a:spcPct val="0"/>
              </a:spcBef>
              <a:spcAft>
                <a:spcPct val="0"/>
              </a:spcAft>
              <a:buClrTx/>
              <a:buSzTx/>
              <a:buFont typeface="Wingdings" panose="05000000000000000000" pitchFamily="2" charset="2"/>
              <a:buChar char="ü"/>
              <a:tabLst/>
            </a:pPr>
            <a:r>
              <a:rPr kumimoji="0" lang="ar-SA" altLang="en-US" sz="2000" b="1" u="none" strike="noStrike" cap="none" normalizeH="0" baseline="0" dirty="0">
                <a:ln>
                  <a:noFill/>
                </a:ln>
                <a:solidFill>
                  <a:schemeClr val="accent1"/>
                </a:solidFill>
                <a:effectLst/>
                <a:latin typeface="Arial" panose="020B0604020202020204" pitchFamily="34" charset="0"/>
                <a:cs typeface="Arial" panose="020B0604020202020204" pitchFamily="34" charset="0"/>
              </a:rPr>
              <a:t>مثال تطبيقي</a:t>
            </a:r>
            <a:r>
              <a:rPr kumimoji="0" lang="en-US" altLang="en-US" sz="2000" b="1" u="none" strike="noStrike" cap="none" normalizeH="0" baseline="0" dirty="0">
                <a:ln>
                  <a:noFill/>
                </a:ln>
                <a:solidFill>
                  <a:schemeClr val="accent1"/>
                </a:solidFill>
                <a:effectLst/>
                <a:latin typeface="Arial" panose="020B0604020202020204" pitchFamily="34" charset="0"/>
                <a:cs typeface="Arial" panose="020B0604020202020204" pitchFamily="34" charset="0"/>
              </a:rPr>
              <a:t>:</a:t>
            </a:r>
            <a:r>
              <a:rPr kumimoji="0" lang="ar-EG" altLang="en-US" sz="2000" b="0" u="none" strike="noStrike" cap="none" normalizeH="0" baseline="0" dirty="0">
                <a:ln>
                  <a:noFill/>
                </a:ln>
                <a:solidFill>
                  <a:schemeClr val="tx1"/>
                </a:solidFill>
                <a:effectLst/>
                <a:latin typeface="Arial" panose="020B0604020202020204" pitchFamily="34" charset="0"/>
              </a:rPr>
              <a:t> </a:t>
            </a:r>
            <a:r>
              <a:rPr kumimoji="0" lang="ar-EG" altLang="en-US" sz="2000" b="0" u="none" strike="noStrike" cap="none" normalizeH="0" baseline="0" dirty="0">
                <a:ln>
                  <a:noFill/>
                </a:ln>
                <a:solidFill>
                  <a:schemeClr val="tx1"/>
                </a:solidFill>
                <a:effectLst/>
                <a:latin typeface="Arial" panose="020B0604020202020204" pitchFamily="34" charset="0"/>
                <a:cs typeface="Arial" panose="020B0604020202020204" pitchFamily="34" charset="0"/>
              </a:rPr>
              <a:t>حلقات</a:t>
            </a:r>
            <a:r>
              <a:rPr kumimoji="0" lang="en-US" altLang="en-US" sz="2000" b="0" u="none" strike="noStrike" cap="none" normalizeH="0" baseline="0" dirty="0">
                <a:ln>
                  <a:noFill/>
                </a:ln>
                <a:solidFill>
                  <a:schemeClr val="tx1"/>
                </a:solidFill>
                <a:effectLst/>
                <a:latin typeface="Arial" panose="020B0604020202020204" pitchFamily="34" charset="0"/>
              </a:rPr>
              <a:t> </a:t>
            </a:r>
            <a:r>
              <a:rPr kumimoji="0" lang="en-US" altLang="en-US" sz="2000" b="1" u="none" strike="noStrike" cap="none" normalizeH="0" baseline="0" dirty="0">
                <a:ln>
                  <a:noFill/>
                </a:ln>
                <a:solidFill>
                  <a:schemeClr val="tx1"/>
                </a:solidFill>
                <a:effectLst/>
                <a:latin typeface="Arial" panose="020B0604020202020204" pitchFamily="34" charset="0"/>
              </a:rPr>
              <a:t>“The Daily” </a:t>
            </a:r>
            <a:r>
              <a:rPr kumimoji="0" lang="ar-SA" altLang="en-US" sz="2000" b="0" u="none" strike="noStrike" cap="none" normalizeH="0" baseline="0" dirty="0">
                <a:ln>
                  <a:noFill/>
                </a:ln>
                <a:solidFill>
                  <a:schemeClr val="tx1"/>
                </a:solidFill>
                <a:effectLst/>
                <a:latin typeface="Arial" panose="020B0604020202020204" pitchFamily="34" charset="0"/>
                <a:cs typeface="Arial" panose="020B0604020202020204" pitchFamily="34" charset="0"/>
              </a:rPr>
              <a:t>من صحيفة</a:t>
            </a:r>
            <a:r>
              <a:rPr kumimoji="0" lang="en-US" altLang="en-US" sz="2000" b="0" u="none" strike="noStrike" cap="none" normalizeH="0" baseline="0" dirty="0">
                <a:ln>
                  <a:noFill/>
                </a:ln>
                <a:solidFill>
                  <a:schemeClr val="tx1"/>
                </a:solidFill>
                <a:effectLst/>
                <a:latin typeface="Arial" panose="020B0604020202020204" pitchFamily="34" charset="0"/>
              </a:rPr>
              <a:t> </a:t>
            </a:r>
            <a:r>
              <a:rPr kumimoji="0" lang="en-US" altLang="en-US" sz="200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“The New York Times” </a:t>
            </a:r>
            <a:r>
              <a:rPr kumimoji="0" lang="ar-SA" altLang="en-US" sz="2000" b="0" u="none" strike="noStrike" cap="none" normalizeH="0" baseline="0" dirty="0">
                <a:ln>
                  <a:noFill/>
                </a:ln>
                <a:solidFill>
                  <a:schemeClr val="tx1"/>
                </a:solidFill>
                <a:effectLst/>
                <a:latin typeface="Arial" panose="020B0604020202020204" pitchFamily="34" charset="0"/>
                <a:cs typeface="Arial" panose="020B0604020202020204" pitchFamily="34" charset="0"/>
              </a:rPr>
              <a:t>مثال على بودكاست ناجح يقدم تحليلًا يوميًا للأخبار،</a:t>
            </a:r>
            <a:r>
              <a:rPr kumimoji="0" lang="ar-EG" altLang="en-US" sz="2000" b="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ar-SA" altLang="en-US" sz="2000" b="0" u="none" strike="noStrike" cap="none" normalizeH="0" baseline="0" dirty="0">
                <a:ln>
                  <a:noFill/>
                </a:ln>
                <a:solidFill>
                  <a:schemeClr val="tx1"/>
                </a:solidFill>
                <a:effectLst/>
                <a:latin typeface="Arial" panose="020B0604020202020204" pitchFamily="34" charset="0"/>
                <a:cs typeface="Arial" panose="020B0604020202020204" pitchFamily="34" charset="0"/>
              </a:rPr>
              <a:t>يختلف عن نشرات الأخبار الإذاعية التقليدية لأنه يُنتج مسبقًا ويُتاح في أي وقت</a:t>
            </a:r>
            <a:r>
              <a:rPr kumimoji="0" lang="en-US" altLang="en-US" sz="2000" b="0" u="none" strike="noStrike" cap="none" normalizeH="0" baseline="0" dirty="0">
                <a:ln>
                  <a:noFill/>
                </a:ln>
                <a:solidFill>
                  <a:schemeClr val="tx1"/>
                </a:solidFill>
                <a:effectLst/>
                <a:latin typeface="Arial" panose="020B0604020202020204" pitchFamily="34" charset="0"/>
              </a:rPr>
              <a:t>.</a:t>
            </a:r>
          </a:p>
        </p:txBody>
      </p:sp>
      <p:sp>
        <p:nvSpPr>
          <p:cNvPr id="2" name="TextBox 1">
            <a:extLst>
              <a:ext uri="{FF2B5EF4-FFF2-40B4-BE49-F238E27FC236}">
                <a16:creationId xmlns:a16="http://schemas.microsoft.com/office/drawing/2014/main" id="{C35782E5-BA77-BCAE-8DA9-ABC4826AE235}"/>
              </a:ext>
            </a:extLst>
          </p:cNvPr>
          <p:cNvSpPr txBox="1"/>
          <p:nvPr/>
        </p:nvSpPr>
        <p:spPr>
          <a:xfrm>
            <a:off x="3522350" y="6218634"/>
            <a:ext cx="4935850" cy="307777"/>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400" dirty="0">
                <a:hlinkClick r:id="rId4"/>
              </a:rPr>
              <a:t>https://podcasts.apple.com/us/podcast/the-daily/id1200361736</a:t>
            </a:r>
            <a:endParaRPr lang="en-US" sz="1400" dirty="0"/>
          </a:p>
        </p:txBody>
      </p:sp>
      <p:pic>
        <p:nvPicPr>
          <p:cNvPr id="4" name="Picture 3">
            <a:extLst>
              <a:ext uri="{FF2B5EF4-FFF2-40B4-BE49-F238E27FC236}">
                <a16:creationId xmlns:a16="http://schemas.microsoft.com/office/drawing/2014/main" id="{2B946CF8-37BF-0106-A5EC-BB6B03E04C95}"/>
              </a:ext>
            </a:extLst>
          </p:cNvPr>
          <p:cNvPicPr>
            <a:picLocks noChangeAspect="1"/>
          </p:cNvPicPr>
          <p:nvPr/>
        </p:nvPicPr>
        <p:blipFill>
          <a:blip r:embed="rId5"/>
          <a:stretch>
            <a:fillRect/>
          </a:stretch>
        </p:blipFill>
        <p:spPr>
          <a:xfrm>
            <a:off x="3129155" y="3767145"/>
            <a:ext cx="5665155" cy="209580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extLst>
      <p:ext uri="{BB962C8B-B14F-4D97-AF65-F5344CB8AC3E}">
        <p14:creationId xmlns:p14="http://schemas.microsoft.com/office/powerpoint/2010/main" val="20605915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56D03304-D171-382F-99EC-84B8F050648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EF90565-560A-431A-EB65-2FF876EE74D8}"/>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E2C9797B-54D6-C22F-72E6-1F4198079D6C}"/>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EE40802E-A988-EE11-3ECB-B232391549DC}"/>
              </a:ext>
            </a:extLst>
          </p:cNvPr>
          <p:cNvSpPr txBox="1"/>
          <p:nvPr/>
        </p:nvSpPr>
        <p:spPr>
          <a:xfrm>
            <a:off x="835535" y="1952261"/>
            <a:ext cx="10520930" cy="4093428"/>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10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ثالثًا: الأهمية الاستراتيجية </a:t>
            </a:r>
            <a:r>
              <a:rPr lang="ar-EG" sz="2000" b="1" dirty="0" err="1">
                <a:solidFill>
                  <a:schemeClr val="accent1"/>
                </a:solidFill>
                <a:effectLst>
                  <a:outerShdw blurRad="38100" dist="38100" dir="2700000" algn="tl">
                    <a:srgbClr val="000000">
                      <a:alpha val="43137"/>
                    </a:srgbClr>
                  </a:outerShdw>
                </a:effectLst>
              </a:rPr>
              <a:t>للبودكاست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1000" b="1" dirty="0">
              <a:solidFill>
                <a:schemeClr val="accent1"/>
              </a:solidFill>
              <a:effectLst>
                <a:outerShdw blurRad="38100" dist="38100" dir="2700000" algn="tl">
                  <a:srgbClr val="000000">
                    <a:alpha val="43137"/>
                  </a:srgbClr>
                </a:outerShdw>
              </a:effectLst>
            </a:endParaRPr>
          </a:p>
          <a:p>
            <a:pPr algn="just" rtl="1"/>
            <a:r>
              <a:rPr lang="ar-EG" sz="2000" u="sng" dirty="0"/>
              <a:t>تنبع أهمية </a:t>
            </a:r>
            <a:r>
              <a:rPr lang="ar-EG" sz="2000" u="sng" dirty="0" err="1"/>
              <a:t>البودكاست</a:t>
            </a:r>
            <a:r>
              <a:rPr lang="ar-EG" sz="2000" u="sng" dirty="0"/>
              <a:t> من ثلاث قيم رئيسة:</a:t>
            </a:r>
          </a:p>
          <a:p>
            <a:pPr algn="just" rtl="1"/>
            <a:endParaRPr lang="ar-EG" sz="500" u="sng" dirty="0"/>
          </a:p>
          <a:p>
            <a:pPr algn="just" rtl="1"/>
            <a:r>
              <a:rPr lang="ar-EG" sz="2000" b="1" dirty="0"/>
              <a:t>1) سهولة الوصول وبناء العلاقة مع الجُمهور: </a:t>
            </a:r>
            <a:r>
              <a:rPr lang="ar-EG" sz="2000" dirty="0"/>
              <a:t>صوت المُقدم يصل إلى المستمع مباشرة في أي وقت ومكان، </a:t>
            </a:r>
            <a:r>
              <a:rPr lang="ar-EG" sz="2000" u="sng" dirty="0"/>
              <a:t>مثل:</a:t>
            </a:r>
            <a:r>
              <a:rPr lang="ar-EG" sz="2000" dirty="0"/>
              <a:t> السيارة أو أثناء ممارسة الرياضة، ما يخلق علاقة شخصية بين المقدم والمستمع.</a:t>
            </a:r>
          </a:p>
          <a:p>
            <a:pPr algn="just" rtl="1"/>
            <a:endParaRPr lang="ar-EG" sz="500" dirty="0"/>
          </a:p>
          <a:p>
            <a:pPr marL="342900" indent="-342900" algn="just" rtl="1">
              <a:buFont typeface="Wingdings" panose="05000000000000000000" pitchFamily="2" charset="2"/>
              <a:buChar char="ü"/>
            </a:pPr>
            <a:r>
              <a:rPr lang="ar-EG" sz="2000" u="sng" dirty="0">
                <a:solidFill>
                  <a:schemeClr val="accent1"/>
                </a:solidFill>
              </a:rPr>
              <a:t>مثال:</a:t>
            </a:r>
            <a:r>
              <a:rPr lang="ar-EG" sz="2000" dirty="0">
                <a:solidFill>
                  <a:schemeClr val="accent1"/>
                </a:solidFill>
              </a:rPr>
              <a:t> </a:t>
            </a:r>
            <a:r>
              <a:rPr lang="ar-EG" sz="2000" dirty="0"/>
              <a:t>بودكاست "</a:t>
            </a:r>
            <a:r>
              <a:rPr lang="ar-EG" sz="2000" dirty="0">
                <a:effectLst>
                  <a:outerShdw blurRad="38100" dist="38100" dir="2700000" algn="tl">
                    <a:srgbClr val="000000">
                      <a:alpha val="43137"/>
                    </a:srgbClr>
                  </a:outerShdw>
                </a:effectLst>
              </a:rPr>
              <a:t>صوت</a:t>
            </a:r>
            <a:r>
              <a:rPr lang="ar-EG" sz="2000" dirty="0"/>
              <a:t>" الذي يناقش قضايا اجتماعية وإنسانية بصوت متميز يجعل المستمع يشعر أنه جزء من القصة.</a:t>
            </a:r>
          </a:p>
          <a:p>
            <a:pPr marL="342900" indent="-342900" algn="just" rtl="1">
              <a:buFont typeface="Wingdings" panose="05000000000000000000" pitchFamily="2" charset="2"/>
              <a:buChar char="ü"/>
            </a:pPr>
            <a:endParaRPr lang="ar-EG" sz="900" dirty="0"/>
          </a:p>
          <a:p>
            <a:pPr algn="just" rtl="1"/>
            <a:r>
              <a:rPr lang="ar-EG" sz="2000" b="1" dirty="0"/>
              <a:t>2) راحة من الشاشات وتحفيز الخيال: </a:t>
            </a:r>
            <a:r>
              <a:rPr lang="ar-EG" sz="2000" dirty="0"/>
              <a:t>يريح الجمهور من الشاشات ويحفّز خيالهم، لأنه يجعلهم "يرون بالكلمات"، مما يجعله وسيلة مثالية في عصر ازدحام الشاشات.</a:t>
            </a:r>
          </a:p>
          <a:p>
            <a:pPr algn="just" rtl="1"/>
            <a:endParaRPr lang="ar-EG" sz="900" dirty="0"/>
          </a:p>
          <a:p>
            <a:pPr algn="just" rtl="1"/>
            <a:r>
              <a:rPr lang="ar-EG" sz="2000" b="1" dirty="0"/>
              <a:t>3) سهولة الإنتاج والاستهلاك: </a:t>
            </a:r>
            <a:r>
              <a:rPr lang="ar-EG" sz="2000" dirty="0"/>
              <a:t>صناعة البودكاست اليوم أصبحت سهلة، فكل ما تحتاجه هو فكرة واضحة، وميكروفون بسيط، ومنصة نشر. كما أن منصات </a:t>
            </a:r>
            <a:r>
              <a:rPr lang="ar-EG" sz="2000" u="sng" dirty="0"/>
              <a:t>مثل:</a:t>
            </a:r>
            <a:r>
              <a:rPr lang="ar-EG" sz="2000" dirty="0"/>
              <a:t>  </a:t>
            </a:r>
            <a:r>
              <a:rPr lang="en-US" sz="2000" dirty="0"/>
              <a:t>Spotify</a:t>
            </a:r>
            <a:r>
              <a:rPr lang="ar-EG" sz="2000" dirty="0"/>
              <a:t> و</a:t>
            </a:r>
            <a:r>
              <a:rPr lang="en-US" sz="2000" dirty="0"/>
              <a:t>Apple Podcasts </a:t>
            </a:r>
            <a:r>
              <a:rPr lang="ar-EG" sz="2000" dirty="0"/>
              <a:t> جعلت من الاستماع ومشاركة الحلقات عملية بسيطة وسريعة.</a:t>
            </a:r>
          </a:p>
        </p:txBody>
      </p:sp>
      <p:pic>
        <p:nvPicPr>
          <p:cNvPr id="3" name="Picture 2">
            <a:extLst>
              <a:ext uri="{FF2B5EF4-FFF2-40B4-BE49-F238E27FC236}">
                <a16:creationId xmlns:a16="http://schemas.microsoft.com/office/drawing/2014/main" id="{AEF16D90-06C2-2252-43B4-36F258A24538}"/>
              </a:ext>
            </a:extLst>
          </p:cNvPr>
          <p:cNvPicPr>
            <a:picLocks noChangeAspect="1"/>
          </p:cNvPicPr>
          <p:nvPr/>
        </p:nvPicPr>
        <p:blipFill>
          <a:blip r:embed="rId4"/>
          <a:stretch>
            <a:fillRect/>
          </a:stretch>
        </p:blipFill>
        <p:spPr>
          <a:xfrm>
            <a:off x="2482456" y="1806824"/>
            <a:ext cx="3338061" cy="1350991"/>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4" name="TextBox 3">
            <a:extLst>
              <a:ext uri="{FF2B5EF4-FFF2-40B4-BE49-F238E27FC236}">
                <a16:creationId xmlns:a16="http://schemas.microsoft.com/office/drawing/2014/main" id="{8662B8D8-C094-E858-45D7-EA6E822E7216}"/>
              </a:ext>
            </a:extLst>
          </p:cNvPr>
          <p:cNvSpPr txBox="1"/>
          <p:nvPr/>
        </p:nvSpPr>
        <p:spPr>
          <a:xfrm>
            <a:off x="2766166" y="6197352"/>
            <a:ext cx="3054351" cy="461665"/>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dirty="0">
                <a:hlinkClick r:id="rId5"/>
              </a:rPr>
              <a:t>https://podcasts.apple.com/om/podcast/%D8%B5%D9%88%D8%AA/id1749959096?l=ar</a:t>
            </a:r>
            <a:endParaRPr lang="en-US" dirty="0"/>
          </a:p>
        </p:txBody>
      </p:sp>
    </p:spTree>
    <p:extLst>
      <p:ext uri="{BB962C8B-B14F-4D97-AF65-F5344CB8AC3E}">
        <p14:creationId xmlns:p14="http://schemas.microsoft.com/office/powerpoint/2010/main" val="236261651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3100A7A7-CC96-5590-AF35-A09B62E9BC2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9CAB019-FB7F-F889-DBB8-E9C23459EE2E}"/>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95BB3BD2-53DE-8D59-1705-A69E813D0B7E}"/>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201E2541-8180-1448-8C41-AB77B1D3AF82}"/>
              </a:ext>
            </a:extLst>
          </p:cNvPr>
          <p:cNvSpPr txBox="1"/>
          <p:nvPr/>
        </p:nvSpPr>
        <p:spPr>
          <a:xfrm>
            <a:off x="3183212" y="1844736"/>
            <a:ext cx="8169616" cy="4008790"/>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105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رابعًا: التخطيط </a:t>
            </a:r>
            <a:r>
              <a:rPr lang="ar-EG" sz="2000" b="1" dirty="0" err="1">
                <a:solidFill>
                  <a:schemeClr val="accent1"/>
                </a:solidFill>
                <a:effectLst>
                  <a:outerShdw blurRad="38100" dist="38100" dir="2700000" algn="tl">
                    <a:srgbClr val="000000">
                      <a:alpha val="43137"/>
                    </a:srgbClr>
                  </a:outerShdw>
                </a:effectLst>
              </a:rPr>
              <a:t>للبودكاست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1200" b="1" dirty="0">
              <a:solidFill>
                <a:schemeClr val="accent1"/>
              </a:solidFill>
              <a:effectLst>
                <a:outerShdw blurRad="38100" dist="38100" dir="2700000" algn="tl">
                  <a:srgbClr val="000000">
                    <a:alpha val="43137"/>
                  </a:srgbClr>
                </a:outerShdw>
              </a:effectLst>
            </a:endParaRPr>
          </a:p>
          <a:p>
            <a:pPr marL="342900" indent="-342900" algn="just" rtl="1">
              <a:buFont typeface="Arial" panose="020B0604020202020204" pitchFamily="34" charset="0"/>
              <a:buChar char="•"/>
            </a:pPr>
            <a:r>
              <a:rPr lang="ar-EG" sz="2000" dirty="0"/>
              <a:t>التخطيط هو الأساس الذي يقوم عليه نجاح أي </a:t>
            </a:r>
            <a:r>
              <a:rPr lang="ar-EG" sz="2000" dirty="0" err="1"/>
              <a:t>بودكاست</a:t>
            </a:r>
            <a:r>
              <a:rPr lang="ar-EG" sz="2000" dirty="0"/>
              <a:t>. </a:t>
            </a:r>
            <a:r>
              <a:rPr lang="ar-EG" sz="2000" u="sng" dirty="0"/>
              <a:t>وتبدأ هذه المرحلة بتحديد:</a:t>
            </a:r>
          </a:p>
          <a:p>
            <a:pPr marL="800100" lvl="1" indent="-342900" algn="just" rtl="1">
              <a:buFont typeface="Wingdings" panose="05000000000000000000" pitchFamily="2" charset="2"/>
              <a:buChar char="§"/>
            </a:pPr>
            <a:r>
              <a:rPr lang="ar-SA" sz="2000" b="1" dirty="0"/>
              <a:t>موضوع</a:t>
            </a:r>
            <a:r>
              <a:rPr lang="ar-SA" sz="2000" dirty="0"/>
              <a:t> </a:t>
            </a:r>
            <a:r>
              <a:rPr lang="ar-SA" sz="2000" dirty="0" err="1"/>
              <a:t>البودكاست</a:t>
            </a:r>
            <a:r>
              <a:rPr lang="ar-SA" sz="2000" dirty="0"/>
              <a:t> الذي ترغب في تناوله</a:t>
            </a:r>
            <a:r>
              <a:rPr lang="ar-EG" sz="2000" dirty="0"/>
              <a:t>.</a:t>
            </a:r>
            <a:endParaRPr lang="en-US" sz="2000" dirty="0"/>
          </a:p>
          <a:p>
            <a:pPr marL="800100" lvl="1" indent="-342900" algn="just" rtl="1">
              <a:buFont typeface="Wingdings" panose="05000000000000000000" pitchFamily="2" charset="2"/>
              <a:buChar char="§"/>
            </a:pPr>
            <a:r>
              <a:rPr lang="ar-SA" sz="2000" b="1" dirty="0"/>
              <a:t>الطريقة التي تريد أن يبدو ويُسمع بها</a:t>
            </a:r>
            <a:r>
              <a:rPr lang="ar-EG" sz="2000" b="1" dirty="0"/>
              <a:t>.</a:t>
            </a:r>
            <a:endParaRPr lang="en-US" sz="2000" dirty="0"/>
          </a:p>
          <a:p>
            <a:pPr marL="800100" lvl="1" indent="-342900" algn="just" rtl="1">
              <a:buFont typeface="Wingdings" panose="05000000000000000000" pitchFamily="2" charset="2"/>
              <a:buChar char="§"/>
            </a:pPr>
            <a:r>
              <a:rPr lang="ar-SA" sz="2000" dirty="0"/>
              <a:t>و</a:t>
            </a:r>
            <a:r>
              <a:rPr lang="ar-SA" sz="2000" b="1" dirty="0"/>
              <a:t>الإحساس أو الجو العام</a:t>
            </a:r>
            <a:r>
              <a:rPr lang="ar-SA" sz="2000" dirty="0"/>
              <a:t> الذي تريد أن يتركه لدى المستمع</a:t>
            </a:r>
            <a:r>
              <a:rPr lang="en-US" sz="2000" dirty="0"/>
              <a:t>.</a:t>
            </a:r>
          </a:p>
          <a:p>
            <a:pPr marL="800100" lvl="1" indent="-342900" algn="just" rtl="1">
              <a:buFont typeface="Wingdings" panose="05000000000000000000" pitchFamily="2" charset="2"/>
              <a:buChar char="§"/>
            </a:pPr>
            <a:endParaRPr lang="ar-EG" sz="2000" dirty="0"/>
          </a:p>
          <a:p>
            <a:pPr marL="342900" indent="-342900" algn="just" rtl="1">
              <a:buFont typeface="Arial" panose="020B0604020202020204" pitchFamily="34" charset="0"/>
              <a:buChar char="•"/>
            </a:pPr>
            <a:r>
              <a:rPr lang="ar-EG" sz="2000" dirty="0"/>
              <a:t>من هنا، نبدأ اختيار </a:t>
            </a:r>
            <a:r>
              <a:rPr lang="ar-EG" sz="2000" b="1" dirty="0"/>
              <a:t>الفكرة الأساسية</a:t>
            </a:r>
            <a:r>
              <a:rPr lang="ar-EG" sz="2000" dirty="0"/>
              <a:t> و</a:t>
            </a:r>
            <a:r>
              <a:rPr lang="ar-EG" sz="2000" b="1" dirty="0"/>
              <a:t>زاوية التناول</a:t>
            </a:r>
            <a:r>
              <a:rPr lang="ar-EG" sz="2000" dirty="0"/>
              <a:t>. </a:t>
            </a:r>
            <a:r>
              <a:rPr lang="ar-EG" sz="2000" u="sng" dirty="0"/>
              <a:t>مثلًا:</a:t>
            </a:r>
            <a:r>
              <a:rPr lang="ar-EG" sz="2000" dirty="0"/>
              <a:t> نحدد فكرة وزاوية تناول علمية أو تاريخية أو تعليمية أو اجتماعية، أو غير ذلك.</a:t>
            </a:r>
          </a:p>
          <a:p>
            <a:pPr marL="342900" indent="-342900" algn="just" rtl="1">
              <a:buFont typeface="Arial" panose="020B0604020202020204" pitchFamily="34" charset="0"/>
              <a:buChar char="•"/>
            </a:pPr>
            <a:r>
              <a:rPr lang="ar-EG" sz="2000" dirty="0"/>
              <a:t>ومن المهم أن </a:t>
            </a:r>
            <a:r>
              <a:rPr lang="ar-EG" sz="2000" b="1" dirty="0"/>
              <a:t>نستمع لأكبر عدد من حلقات </a:t>
            </a:r>
            <a:r>
              <a:rPr lang="ar-EG" sz="2000" b="1" dirty="0" err="1"/>
              <a:t>البودكاست</a:t>
            </a:r>
            <a:r>
              <a:rPr lang="ar-EG" sz="2000" dirty="0"/>
              <a:t> لنتعلم كيف تُبنى الحلقات وتُروى القصص في التدوين الصوتي.</a:t>
            </a:r>
            <a:endParaRPr lang="ar-EG" sz="2000" b="1" dirty="0">
              <a:solidFill>
                <a:schemeClr val="accent1"/>
              </a:solidFill>
              <a:effectLst>
                <a:outerShdw blurRad="38100" dist="38100" dir="2700000" algn="tl">
                  <a:srgbClr val="000000">
                    <a:alpha val="43137"/>
                  </a:srgbClr>
                </a:outerShdw>
              </a:effectLst>
            </a:endParaRPr>
          </a:p>
        </p:txBody>
      </p:sp>
      <p:pic>
        <p:nvPicPr>
          <p:cNvPr id="3" name="Picture 2" descr="A poster with a cartoon character and text&#10;&#10;AI-generated content may be incorrect.">
            <a:extLst>
              <a:ext uri="{FF2B5EF4-FFF2-40B4-BE49-F238E27FC236}">
                <a16:creationId xmlns:a16="http://schemas.microsoft.com/office/drawing/2014/main" id="{2FCD53A7-AD1A-C167-0692-6B0067FDBB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9172" y="2358109"/>
            <a:ext cx="2204175" cy="33062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2715073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0840A52A-0CA5-071D-2511-8D6F46F65F0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D2140A5-7600-4395-5C4A-4074910DA3B9}"/>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41340B06-E8D5-F418-D928-A0E90F3FB261}"/>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A296E187-B5F0-E495-8979-E5EF45ABF062}"/>
              </a:ext>
            </a:extLst>
          </p:cNvPr>
          <p:cNvSpPr txBox="1"/>
          <p:nvPr/>
        </p:nvSpPr>
        <p:spPr>
          <a:xfrm>
            <a:off x="3820632" y="1743136"/>
            <a:ext cx="7532195" cy="4347344"/>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105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خامسًا: تحديد الجمهور والموضوع:</a:t>
            </a:r>
          </a:p>
          <a:p>
            <a:pPr algn="just" rtl="1"/>
            <a:endParaRPr lang="ar-EG" sz="1400" b="1" dirty="0">
              <a:solidFill>
                <a:schemeClr val="accent1"/>
              </a:solidFill>
              <a:effectLst>
                <a:outerShdw blurRad="38100" dist="38100" dir="2700000" algn="tl">
                  <a:srgbClr val="000000">
                    <a:alpha val="43137"/>
                  </a:srgbClr>
                </a:outerShdw>
              </a:effectLst>
            </a:endParaRPr>
          </a:p>
          <a:p>
            <a:pPr marL="342900" indent="-342900" algn="just" rtl="1">
              <a:buFont typeface="Arial" panose="020B0604020202020204" pitchFamily="34" charset="0"/>
              <a:buChar char="•"/>
            </a:pPr>
            <a:r>
              <a:rPr lang="ar-EG" sz="2000" dirty="0"/>
              <a:t>وهنا، قد نستهدف كبار السن أو الشباب أو المراهقين أو المهتمين بالعلوم أو الفنون أو الطهي أو التاريخ أو غير ذلك.</a:t>
            </a:r>
          </a:p>
          <a:p>
            <a:pPr marL="342900" indent="-342900" algn="just" rtl="1">
              <a:buFont typeface="Arial" panose="020B0604020202020204" pitchFamily="34" charset="0"/>
              <a:buChar char="•"/>
            </a:pPr>
            <a:r>
              <a:rPr lang="ar-EG" sz="2000" dirty="0"/>
              <a:t>لذا، وقبل أن نبدأ، يجب أن نحدد الجمهور المستهدف بدقة: (بما يشمل: أعمارهم، ونوعهم الاجتماعي، وخلفياتهم، واهتماماتهم، ولغتهم، وخصائصهم المختلفة).</a:t>
            </a:r>
          </a:p>
          <a:p>
            <a:pPr marL="342900" indent="-342900" algn="just" rtl="1">
              <a:buFont typeface="Arial" panose="020B0604020202020204" pitchFamily="34" charset="0"/>
              <a:buChar char="•"/>
            </a:pPr>
            <a:r>
              <a:rPr lang="ar-EG" sz="2000" dirty="0"/>
              <a:t>فكل هذه العوامل يتحدد على أساسها </a:t>
            </a:r>
            <a:r>
              <a:rPr lang="ar-EG" sz="2000" b="1" dirty="0"/>
              <a:t>الأسلوب المناسب للحوار داخل </a:t>
            </a:r>
            <a:r>
              <a:rPr lang="ar-EG" sz="2000" b="1" dirty="0" err="1"/>
              <a:t>البودكاست</a:t>
            </a:r>
            <a:r>
              <a:rPr lang="ar-EG" sz="2000" b="1" dirty="0"/>
              <a:t>، واللغة المستخدمة، والمؤثرات الصوتية الملائمة، وطريقة التقديم المُثلى، والموسيقى المناسبة للموضوع والجمهور </a:t>
            </a:r>
            <a:r>
              <a:rPr lang="ar-EG" sz="2000" dirty="0"/>
              <a:t>وغيرها من عناصر </a:t>
            </a:r>
            <a:r>
              <a:rPr lang="ar-EG" sz="2000" dirty="0" err="1"/>
              <a:t>البودكاست</a:t>
            </a:r>
            <a:r>
              <a:rPr lang="ar-EG" sz="2000" dirty="0"/>
              <a:t>.</a:t>
            </a:r>
          </a:p>
          <a:p>
            <a:pPr marL="342900" indent="-342900" algn="just" rtl="1">
              <a:buFont typeface="Arial" panose="020B0604020202020204" pitchFamily="34" charset="0"/>
              <a:buChar char="•"/>
            </a:pPr>
            <a:r>
              <a:rPr lang="ar-EG" sz="2000" dirty="0"/>
              <a:t>أما بشأن الموضوع، فيجب أن نتأكد أنه </a:t>
            </a:r>
            <a:r>
              <a:rPr lang="ar-EG" sz="2000" b="1" dirty="0"/>
              <a:t>موضوع حيوي ومتجدد وقابل للاستمرار</a:t>
            </a:r>
            <a:r>
              <a:rPr lang="ar-EG" sz="2000" dirty="0"/>
              <a:t>، بحيث يمكننا الاستمرار في تناوله على مدار الوقت دون ملل أو تكرار. والأهم من ذلك، معرفة </a:t>
            </a:r>
            <a:r>
              <a:rPr lang="ar-EG" sz="2000" b="1" dirty="0"/>
              <a:t>كيفية تطوير </a:t>
            </a:r>
            <a:r>
              <a:rPr lang="ar-EG" sz="2000" b="1" dirty="0" err="1"/>
              <a:t>البودكاست</a:t>
            </a:r>
            <a:r>
              <a:rPr lang="ar-EG" sz="2000" b="1" dirty="0"/>
              <a:t> بمرور الوقت</a:t>
            </a:r>
            <a:r>
              <a:rPr lang="ar-EG" sz="2000" dirty="0"/>
              <a:t>، والاتجاه الذي نود أن يصل إليه في المستقبل.</a:t>
            </a:r>
            <a:endParaRPr lang="ar-EG" sz="2000" b="1" dirty="0">
              <a:solidFill>
                <a:schemeClr val="accent1"/>
              </a:solidFill>
              <a:effectLst>
                <a:outerShdw blurRad="38100" dist="38100" dir="2700000" algn="tl">
                  <a:srgbClr val="000000">
                    <a:alpha val="43137"/>
                  </a:srgbClr>
                </a:outerShdw>
              </a:effectLst>
            </a:endParaRPr>
          </a:p>
        </p:txBody>
      </p:sp>
      <p:pic>
        <p:nvPicPr>
          <p:cNvPr id="3" name="Picture 2" descr="A poster of a group of people&#10;&#10;AI-generated content may be incorrect.">
            <a:extLst>
              <a:ext uri="{FF2B5EF4-FFF2-40B4-BE49-F238E27FC236}">
                <a16:creationId xmlns:a16="http://schemas.microsoft.com/office/drawing/2014/main" id="{9CF3BA09-804E-C683-E8F9-26ADBB2A165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2145" y="2197015"/>
            <a:ext cx="2296789" cy="344518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7270434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398D8584-0FB1-1F02-0985-389C598ECB6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89BC5D6-4BDA-ED9F-EE37-26D02ACBB3D6}"/>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7091A678-3264-F524-87C6-752C8F9B6F44}"/>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CCF1CD25-1F59-1FE2-9246-3FE3B250E3A5}"/>
              </a:ext>
            </a:extLst>
          </p:cNvPr>
          <p:cNvSpPr txBox="1"/>
          <p:nvPr/>
        </p:nvSpPr>
        <p:spPr>
          <a:xfrm>
            <a:off x="2543820" y="1675629"/>
            <a:ext cx="8809007" cy="4385816"/>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8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سادسًا: تحديد نوع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a:t>
            </a:r>
          </a:p>
          <a:p>
            <a:pPr marL="342900" indent="-342900" algn="just" rtl="1">
              <a:buFont typeface="Arial" panose="020B0604020202020204" pitchFamily="34" charset="0"/>
              <a:buChar char="•"/>
            </a:pPr>
            <a:r>
              <a:rPr lang="ar-EG" sz="2000" dirty="0"/>
              <a:t>بعد تحديد الهدف والجمهور، ننتقل لتحديد </a:t>
            </a:r>
            <a:r>
              <a:rPr lang="ar-EG" sz="2000" b="1" dirty="0"/>
              <a:t>النوع أو النمط الفني </a:t>
            </a:r>
            <a:r>
              <a:rPr lang="ar-EG" sz="2000" b="1" dirty="0" err="1"/>
              <a:t>للبودكاست</a:t>
            </a:r>
            <a:r>
              <a:rPr lang="ar-EG" sz="2000" dirty="0"/>
              <a:t>. وهنا، ينبغي </a:t>
            </a:r>
            <a:r>
              <a:rPr lang="ar-EG" sz="2000" b="1" dirty="0"/>
              <a:t>تصميم قالب أو تنسيق محدد </a:t>
            </a:r>
            <a:r>
              <a:rPr lang="ar-EG" sz="2000" b="1" dirty="0" err="1"/>
              <a:t>للبودكاست</a:t>
            </a:r>
            <a:r>
              <a:rPr lang="ar-EG" sz="2000" dirty="0"/>
              <a:t> بحيث يشعر المستمع أن كل حلقة جديدة هي جزء من سلسلة واحدة متجانسة.</a:t>
            </a:r>
          </a:p>
          <a:p>
            <a:pPr marL="342900" indent="-342900" algn="just" rtl="1">
              <a:buFont typeface="Arial" panose="020B0604020202020204" pitchFamily="34" charset="0"/>
              <a:buChar char="•"/>
            </a:pPr>
            <a:r>
              <a:rPr lang="ar-EG" sz="2000" dirty="0"/>
              <a:t>لذا، يجب أن نعي الفرق بين </a:t>
            </a:r>
            <a:r>
              <a:rPr lang="ar-EG" sz="2000" u="sng" dirty="0"/>
              <a:t>الأنواع والتصنيفات المُختلفة </a:t>
            </a:r>
            <a:r>
              <a:rPr lang="ar-EG" sz="2000" u="sng" dirty="0" err="1"/>
              <a:t>للبودكاست</a:t>
            </a:r>
            <a:r>
              <a:rPr lang="ar-EG" sz="2000" u="sng" dirty="0"/>
              <a:t>، ومنها:</a:t>
            </a:r>
          </a:p>
          <a:p>
            <a:pPr marL="342900" indent="-342900" algn="just" rtl="1">
              <a:buFont typeface="Arial" panose="020B0604020202020204" pitchFamily="34" charset="0"/>
              <a:buChar char="•"/>
            </a:pPr>
            <a:endParaRPr lang="ar-EG" sz="500" u="sng" dirty="0"/>
          </a:p>
          <a:p>
            <a:pPr algn="just" rtl="1"/>
            <a:r>
              <a:rPr lang="ar-EG" sz="2000" b="1" dirty="0"/>
              <a:t>1) التصنيف وفقًا للأسلوب المُستخدم:</a:t>
            </a:r>
            <a:r>
              <a:rPr lang="ar-EG" sz="2000" dirty="0"/>
              <a:t> </a:t>
            </a:r>
            <a:r>
              <a:rPr lang="ar-EG" sz="2000" u="sng" dirty="0"/>
              <a:t>وينقسم إلى:</a:t>
            </a:r>
            <a:endParaRPr lang="ar-EG" sz="2000" b="1" u="sng" dirty="0"/>
          </a:p>
          <a:p>
            <a:pPr marL="800100" lvl="1" indent="-342900" algn="just" rtl="1">
              <a:buFont typeface="Wingdings" panose="05000000000000000000" pitchFamily="2" charset="2"/>
              <a:buChar char="§"/>
            </a:pPr>
            <a:r>
              <a:rPr lang="ar-EG" sz="2000" b="1" dirty="0"/>
              <a:t>أُسلوب مباشر (</a:t>
            </a:r>
            <a:r>
              <a:rPr lang="en-US" sz="2000" b="1" dirty="0"/>
              <a:t>Personal Talk</a:t>
            </a:r>
            <a:r>
              <a:rPr lang="ar-EG" sz="2000" b="1" dirty="0"/>
              <a:t>): </a:t>
            </a:r>
            <a:r>
              <a:rPr lang="ar-EG" sz="2000" dirty="0"/>
              <a:t>يتحدث فيه المقدم بشخصيته واسمه الحقيقيين.</a:t>
            </a:r>
          </a:p>
          <a:p>
            <a:pPr marL="800100" lvl="1" indent="-342900" algn="just" rtl="1">
              <a:buFont typeface="Wingdings" panose="05000000000000000000" pitchFamily="2" charset="2"/>
              <a:buChar char="§"/>
            </a:pPr>
            <a:r>
              <a:rPr lang="ar-EG" sz="2000" b="1" dirty="0"/>
              <a:t>أسلوب تمثيلي أو درامي (</a:t>
            </a:r>
            <a:r>
              <a:rPr lang="en-US" sz="2000" b="1" dirty="0"/>
              <a:t>Fictional</a:t>
            </a:r>
            <a:r>
              <a:rPr lang="ar-EG" sz="2000" b="1" dirty="0"/>
              <a:t>): </a:t>
            </a:r>
            <a:r>
              <a:rPr lang="en-US" sz="2000" dirty="0"/>
              <a:t> </a:t>
            </a:r>
            <a:r>
              <a:rPr lang="ar-EG" sz="2000" dirty="0"/>
              <a:t>يتقمص فيه المقدم شخصية أخرى ويقوم بتمثيل دورها.</a:t>
            </a:r>
          </a:p>
          <a:p>
            <a:pPr marL="800100" lvl="1" indent="-342900" algn="just" rtl="1">
              <a:buFont typeface="Wingdings" panose="05000000000000000000" pitchFamily="2" charset="2"/>
              <a:buChar char="ü"/>
            </a:pPr>
            <a:r>
              <a:rPr lang="ar-EG" sz="2000" u="sng" dirty="0">
                <a:solidFill>
                  <a:srgbClr val="0070C0"/>
                </a:solidFill>
              </a:rPr>
              <a:t>مثل:</a:t>
            </a:r>
            <a:r>
              <a:rPr lang="ar-EG" sz="2000" dirty="0"/>
              <a:t> تقمص أدوار الشخصيات التاريخية في </a:t>
            </a:r>
            <a:r>
              <a:rPr lang="ar-EG" sz="2000" dirty="0" err="1"/>
              <a:t>بودكاست</a:t>
            </a:r>
            <a:r>
              <a:rPr lang="ar-EG" sz="2000" dirty="0"/>
              <a:t> "رموز" من إنتاج شبكة الجزيرة.</a:t>
            </a:r>
          </a:p>
          <a:p>
            <a:pPr algn="just" rtl="1"/>
            <a:endParaRPr lang="ar-EG" sz="1400" b="1" dirty="0"/>
          </a:p>
          <a:p>
            <a:pPr algn="just" rtl="1"/>
            <a:r>
              <a:rPr lang="ar-EG" sz="2000" b="1" dirty="0"/>
              <a:t>2) التصنيف وفقًا للموضوع: </a:t>
            </a:r>
            <a:r>
              <a:rPr lang="ar-EG" sz="2000" dirty="0"/>
              <a:t>تتنوع موضوعات </a:t>
            </a:r>
            <a:r>
              <a:rPr lang="ar-EG" sz="2000" dirty="0" err="1"/>
              <a:t>البودكاست</a:t>
            </a:r>
            <a:r>
              <a:rPr lang="ar-EG" sz="2000" dirty="0"/>
              <a:t> فتشمل مختلف المجالات، مثل: الإخبارية، والمجتمعية، والطبية، والسياسية، والتكنولوجية، والاقتصادية، وغيرها. كما تنقسم بعض هذه المجالات مثل المجال الإخباري ليشمل: النشرات الإخبارية القصيرة، والمطوّلة، </a:t>
            </a:r>
            <a:r>
              <a:rPr lang="ar-EG" sz="2000" dirty="0" err="1"/>
              <a:t>والبودكاست</a:t>
            </a:r>
            <a:r>
              <a:rPr lang="ar-EG" sz="2000" dirty="0"/>
              <a:t> التحليلي المتعمق، وغيرهم.</a:t>
            </a:r>
          </a:p>
        </p:txBody>
      </p:sp>
      <p:pic>
        <p:nvPicPr>
          <p:cNvPr id="6" name="Picture 5">
            <a:extLst>
              <a:ext uri="{FF2B5EF4-FFF2-40B4-BE49-F238E27FC236}">
                <a16:creationId xmlns:a16="http://schemas.microsoft.com/office/drawing/2014/main" id="{F0AC7BF8-C79C-513D-43A4-6E134D075731}"/>
              </a:ext>
            </a:extLst>
          </p:cNvPr>
          <p:cNvPicPr>
            <a:picLocks noChangeAspect="1"/>
          </p:cNvPicPr>
          <p:nvPr/>
        </p:nvPicPr>
        <p:blipFill>
          <a:blip r:embed="rId4"/>
          <a:stretch>
            <a:fillRect/>
          </a:stretch>
        </p:blipFill>
        <p:spPr>
          <a:xfrm>
            <a:off x="657214" y="2970081"/>
            <a:ext cx="1906464" cy="19064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id="{BA4AA611-1DB1-3D7C-12D3-DA86F9B10390}"/>
              </a:ext>
            </a:extLst>
          </p:cNvPr>
          <p:cNvSpPr txBox="1"/>
          <p:nvPr/>
        </p:nvSpPr>
        <p:spPr>
          <a:xfrm>
            <a:off x="839173" y="5168913"/>
            <a:ext cx="1616328" cy="600164"/>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100" dirty="0">
                <a:hlinkClick r:id="rId5"/>
              </a:rPr>
              <a:t>https://soundcloud.com/atheerplatform/last-king-of-andalus</a:t>
            </a:r>
            <a:endParaRPr lang="en-US" sz="1100" dirty="0"/>
          </a:p>
        </p:txBody>
      </p:sp>
    </p:spTree>
    <p:extLst>
      <p:ext uri="{BB962C8B-B14F-4D97-AF65-F5344CB8AC3E}">
        <p14:creationId xmlns:p14="http://schemas.microsoft.com/office/powerpoint/2010/main" val="5379259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6000"/>
            <a:lum/>
          </a:blip>
          <a:srcRect/>
          <a:stretch>
            <a:fillRect/>
          </a:stretch>
        </a:blipFill>
        <a:effectLst/>
      </p:bgPr>
    </p:bg>
    <p:spTree>
      <p:nvGrpSpPr>
        <p:cNvPr id="1" name="">
          <a:extLst>
            <a:ext uri="{FF2B5EF4-FFF2-40B4-BE49-F238E27FC236}">
              <a16:creationId xmlns:a16="http://schemas.microsoft.com/office/drawing/2014/main" id="{0E25DB92-1F2F-9966-B98E-7A692E4A23B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50B510F6-9444-C5D5-6AB4-1A66F4F78049}"/>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0340299D-3192-3DAD-2ACF-974D82F24FBA}"/>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7A80928C-2493-4456-7C39-F2A4CAADE9E3}"/>
              </a:ext>
            </a:extLst>
          </p:cNvPr>
          <p:cNvSpPr txBox="1"/>
          <p:nvPr/>
        </p:nvSpPr>
        <p:spPr>
          <a:xfrm>
            <a:off x="3258698" y="1638807"/>
            <a:ext cx="8137090" cy="4339650"/>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سادسًا: تحديد نوع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500" b="1" dirty="0"/>
          </a:p>
          <a:p>
            <a:pPr algn="just" rtl="1"/>
            <a:r>
              <a:rPr lang="ar-EG" sz="2000" b="1" dirty="0"/>
              <a:t>3) التصنيف وفقًا للقالب: </a:t>
            </a:r>
            <a:r>
              <a:rPr lang="ar-EG" sz="2000" u="sng" dirty="0"/>
              <a:t>ويشمل</a:t>
            </a:r>
            <a:r>
              <a:rPr lang="en-US" sz="2000" u="sng" dirty="0"/>
              <a:t> </a:t>
            </a:r>
            <a:r>
              <a:rPr lang="ar-EG" sz="2000" u="sng" dirty="0"/>
              <a:t>العديد من القوالب، مثل:</a:t>
            </a:r>
            <a:endParaRPr lang="ar-EG" sz="2000" b="1" u="sng" dirty="0"/>
          </a:p>
          <a:p>
            <a:pPr marL="342900" indent="-342900" algn="just" rtl="1">
              <a:buFont typeface="Arial" panose="020B0604020202020204" pitchFamily="34" charset="0"/>
              <a:buChar char="•"/>
            </a:pPr>
            <a:r>
              <a:rPr lang="ar-EG" sz="2000" b="1" dirty="0" err="1"/>
              <a:t>بودكاست</a:t>
            </a:r>
            <a:r>
              <a:rPr lang="ar-EG" sz="2000" b="1" dirty="0"/>
              <a:t> المُقدم الواحد (</a:t>
            </a:r>
            <a:r>
              <a:rPr lang="en-US" sz="2000" b="1" dirty="0"/>
              <a:t>Solo Host</a:t>
            </a:r>
            <a:r>
              <a:rPr lang="ar-EG" sz="2000" b="1" dirty="0"/>
              <a:t>):</a:t>
            </a:r>
            <a:r>
              <a:rPr lang="ar-EG" sz="2000" dirty="0"/>
              <a:t> يقدمه مقدم واحد يظل يتحدث وحده طوال الحلقة.</a:t>
            </a:r>
          </a:p>
          <a:p>
            <a:pPr marL="342900" indent="-342900" algn="just" rtl="1">
              <a:buFont typeface="Arial" panose="020B0604020202020204" pitchFamily="34" charset="0"/>
              <a:buChar char="•"/>
            </a:pPr>
            <a:r>
              <a:rPr lang="ar-EG" sz="2000" b="1" dirty="0"/>
              <a:t>حوار بين أكثر من مُقدم (</a:t>
            </a:r>
            <a:r>
              <a:rPr lang="en-US" sz="2000" b="1" dirty="0"/>
              <a:t>Chat Cast</a:t>
            </a:r>
            <a:r>
              <a:rPr lang="ar-EG" sz="2000" b="1" dirty="0"/>
              <a:t>): </a:t>
            </a:r>
            <a:r>
              <a:rPr lang="ar-EG" sz="2000" dirty="0"/>
              <a:t>يقدمه اثنان أو أكثر يتحدثون سويًا، دون ضيوف.</a:t>
            </a:r>
          </a:p>
          <a:p>
            <a:pPr marL="342900" indent="-342900" algn="just" rtl="1">
              <a:buFont typeface="Arial" panose="020B0604020202020204" pitchFamily="34" charset="0"/>
              <a:buChar char="•"/>
            </a:pPr>
            <a:r>
              <a:rPr lang="ar-EG" sz="2000" b="1" dirty="0"/>
              <a:t>مُقابلات الضيوف</a:t>
            </a:r>
            <a:r>
              <a:rPr lang="en-US" sz="2000" b="1" dirty="0"/>
              <a:t> </a:t>
            </a:r>
            <a:r>
              <a:rPr lang="ar-EG" sz="2000" b="1" dirty="0"/>
              <a:t>(</a:t>
            </a:r>
            <a:r>
              <a:rPr lang="en-US" sz="2000" b="1" dirty="0"/>
              <a:t>Interviews</a:t>
            </a:r>
            <a:r>
              <a:rPr lang="ar-EG" sz="2000" b="1" dirty="0"/>
              <a:t>):</a:t>
            </a:r>
            <a:r>
              <a:rPr lang="ar-EG" sz="2000" dirty="0"/>
              <a:t> يتضمن استضافة ضيوف لمناقشة موضوعات الحلقات.</a:t>
            </a:r>
          </a:p>
          <a:p>
            <a:pPr marL="342900" indent="-342900" algn="just" rtl="1">
              <a:buFont typeface="Arial" panose="020B0604020202020204" pitchFamily="34" charset="0"/>
              <a:buChar char="•"/>
            </a:pPr>
            <a:r>
              <a:rPr lang="ar-EG" sz="2000" b="1" dirty="0" err="1"/>
              <a:t>البودكاست</a:t>
            </a:r>
            <a:r>
              <a:rPr lang="ar-EG" sz="2000" b="1" dirty="0"/>
              <a:t> الوثائقي (</a:t>
            </a:r>
            <a:r>
              <a:rPr lang="en-US" sz="2000" b="1" dirty="0"/>
              <a:t>Investigative/Documentary</a:t>
            </a:r>
            <a:r>
              <a:rPr lang="ar-EG" sz="2000" b="1" dirty="0"/>
              <a:t>):</a:t>
            </a:r>
            <a:r>
              <a:rPr lang="ar-EG" sz="2000" dirty="0"/>
              <a:t> ويتقصى أو يتعمق في أمر ما (مثل المنطقة 51) من </a:t>
            </a:r>
            <a:r>
              <a:rPr lang="ar-EG" sz="2000" dirty="0" err="1"/>
              <a:t>بودكاست</a:t>
            </a:r>
            <a:r>
              <a:rPr lang="ar-EG" sz="2000" dirty="0"/>
              <a:t> "بداية الحكاية" من إنتاج (</a:t>
            </a:r>
            <a:r>
              <a:rPr lang="en-US" sz="2000" dirty="0"/>
              <a:t>Sky news</a:t>
            </a:r>
            <a:r>
              <a:rPr lang="ar-EG" sz="2000" dirty="0"/>
              <a:t> عربية).</a:t>
            </a:r>
          </a:p>
          <a:p>
            <a:pPr marL="342900" indent="-342900" algn="just" rtl="1">
              <a:buFont typeface="Arial" panose="020B0604020202020204" pitchFamily="34" charset="0"/>
              <a:buChar char="•"/>
            </a:pPr>
            <a:r>
              <a:rPr lang="ar-EG" sz="2000" b="1" dirty="0" err="1"/>
              <a:t>البودكاست</a:t>
            </a:r>
            <a:r>
              <a:rPr lang="ar-EG" sz="2000" b="1" dirty="0"/>
              <a:t> الخيالي (</a:t>
            </a:r>
            <a:r>
              <a:rPr lang="en-US" sz="2000" b="1" dirty="0"/>
              <a:t>Fiction</a:t>
            </a:r>
            <a:r>
              <a:rPr lang="ar-EG" sz="2000" b="1" dirty="0"/>
              <a:t>):</a:t>
            </a:r>
            <a:r>
              <a:rPr lang="ar-EG" sz="2000" dirty="0"/>
              <a:t> تقدم محتوى خيالي، مثل </a:t>
            </a:r>
            <a:r>
              <a:rPr lang="ar-EG" sz="2000" dirty="0" err="1"/>
              <a:t>بودكاست</a:t>
            </a:r>
            <a:r>
              <a:rPr lang="ar-EG" sz="2000" dirty="0"/>
              <a:t> "على رقعة التاريخ" القائم على تخيل تغير أمر ما في التاريخ (مثل ماذا لو لم تقم الحرب العالمية الأولى؟).</a:t>
            </a:r>
          </a:p>
          <a:p>
            <a:pPr marL="342900" indent="-342900" algn="just" rtl="1">
              <a:buFont typeface="Arial" panose="020B0604020202020204" pitchFamily="34" charset="0"/>
              <a:buChar char="•"/>
            </a:pPr>
            <a:r>
              <a:rPr lang="ar-EG" sz="2000" b="1" dirty="0" err="1"/>
              <a:t>البودكاست</a:t>
            </a:r>
            <a:r>
              <a:rPr lang="ar-EG" sz="2000" b="1" dirty="0"/>
              <a:t> الواقعي</a:t>
            </a:r>
            <a:r>
              <a:rPr lang="en-US" sz="2000" b="1" dirty="0"/>
              <a:t>Nonfiction Storytelling)</a:t>
            </a:r>
            <a:r>
              <a:rPr lang="en-US" sz="2000" dirty="0"/>
              <a:t> </a:t>
            </a:r>
            <a:r>
              <a:rPr lang="ar-EG" sz="2000" b="1" dirty="0"/>
              <a:t>): </a:t>
            </a:r>
            <a:r>
              <a:rPr lang="ar-EG" sz="2000" dirty="0"/>
              <a:t>يقوم على مناقشة قضايا ومشكلات واقعية.</a:t>
            </a:r>
          </a:p>
          <a:p>
            <a:pPr algn="just" rtl="1"/>
            <a:endParaRPr lang="ar-EG" sz="1400" dirty="0"/>
          </a:p>
          <a:p>
            <a:pPr algn="just" rtl="1"/>
            <a:r>
              <a:rPr lang="ar-EG" sz="2000" dirty="0"/>
              <a:t>وبناءً على الإلمام بهذه الأنماط، نحدد النوع الأنسب لموضوع </a:t>
            </a:r>
            <a:r>
              <a:rPr lang="ar-EG" sz="2000" dirty="0" err="1"/>
              <a:t>البودكاست</a:t>
            </a:r>
            <a:r>
              <a:rPr lang="ar-EG" sz="2000" dirty="0"/>
              <a:t> وأيضًا جمهوره المستهدف.</a:t>
            </a:r>
          </a:p>
        </p:txBody>
      </p:sp>
      <p:sp>
        <p:nvSpPr>
          <p:cNvPr id="11" name="TextBox 10">
            <a:extLst>
              <a:ext uri="{FF2B5EF4-FFF2-40B4-BE49-F238E27FC236}">
                <a16:creationId xmlns:a16="http://schemas.microsoft.com/office/drawing/2014/main" id="{099A2967-4320-08CC-5E7E-F0705E09CDFB}"/>
              </a:ext>
            </a:extLst>
          </p:cNvPr>
          <p:cNvSpPr txBox="1"/>
          <p:nvPr/>
        </p:nvSpPr>
        <p:spPr>
          <a:xfrm>
            <a:off x="661623" y="3702126"/>
            <a:ext cx="2364301" cy="232903"/>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900" dirty="0">
                <a:hlinkClick r:id="rId5"/>
              </a:rPr>
              <a:t>https://ar.player.fm/series/bdy-lhky/lmntq-51</a:t>
            </a:r>
            <a:endParaRPr lang="en-US" sz="900" dirty="0"/>
          </a:p>
        </p:txBody>
      </p:sp>
      <p:pic>
        <p:nvPicPr>
          <p:cNvPr id="14" name="Picture 13">
            <a:extLst>
              <a:ext uri="{FF2B5EF4-FFF2-40B4-BE49-F238E27FC236}">
                <a16:creationId xmlns:a16="http://schemas.microsoft.com/office/drawing/2014/main" id="{9BA25BE0-D764-22B5-21D5-B59DADD366B9}"/>
              </a:ext>
            </a:extLst>
          </p:cNvPr>
          <p:cNvPicPr>
            <a:picLocks noChangeAspect="1"/>
          </p:cNvPicPr>
          <p:nvPr/>
        </p:nvPicPr>
        <p:blipFill>
          <a:blip r:embed="rId6"/>
          <a:srcRect t="2995"/>
          <a:stretch>
            <a:fillRect/>
          </a:stretch>
        </p:blipFill>
        <p:spPr>
          <a:xfrm>
            <a:off x="1067518" y="2149311"/>
            <a:ext cx="1492854" cy="1485550"/>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pic>
        <p:nvPicPr>
          <p:cNvPr id="16" name="Picture 15">
            <a:extLst>
              <a:ext uri="{FF2B5EF4-FFF2-40B4-BE49-F238E27FC236}">
                <a16:creationId xmlns:a16="http://schemas.microsoft.com/office/drawing/2014/main" id="{B9279DB1-BA8B-37BD-211F-EDCA95D225FA}"/>
              </a:ext>
            </a:extLst>
          </p:cNvPr>
          <p:cNvPicPr>
            <a:picLocks noChangeAspect="1"/>
          </p:cNvPicPr>
          <p:nvPr/>
        </p:nvPicPr>
        <p:blipFill>
          <a:blip r:embed="rId7"/>
          <a:srcRect l="2946" t="24235"/>
          <a:stretch>
            <a:fillRect/>
          </a:stretch>
        </p:blipFill>
        <p:spPr>
          <a:xfrm>
            <a:off x="1029417" y="4112303"/>
            <a:ext cx="1701509" cy="1358654"/>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17" name="TextBox 16">
            <a:extLst>
              <a:ext uri="{FF2B5EF4-FFF2-40B4-BE49-F238E27FC236}">
                <a16:creationId xmlns:a16="http://schemas.microsoft.com/office/drawing/2014/main" id="{DC84B15E-0E9B-C678-449A-74A5A9B57D1B}"/>
              </a:ext>
            </a:extLst>
          </p:cNvPr>
          <p:cNvSpPr txBox="1"/>
          <p:nvPr/>
        </p:nvSpPr>
        <p:spPr>
          <a:xfrm>
            <a:off x="839172" y="5538222"/>
            <a:ext cx="2174052" cy="461665"/>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800" dirty="0">
                <a:hlinkClick r:id="rId8"/>
              </a:rPr>
              <a:t>https://soundcloud.com/user-600545766-851174139/m6pting9yzpq?in=user-600545766-851174139/sets/nsetdun5nrfa</a:t>
            </a:r>
            <a:endParaRPr lang="en-US" sz="800" dirty="0"/>
          </a:p>
        </p:txBody>
      </p:sp>
    </p:spTree>
    <p:extLst>
      <p:ext uri="{BB962C8B-B14F-4D97-AF65-F5344CB8AC3E}">
        <p14:creationId xmlns:p14="http://schemas.microsoft.com/office/powerpoint/2010/main" val="38767829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6000"/>
            <a:lum/>
          </a:blip>
          <a:srcRect/>
          <a:stretch>
            <a:fillRect/>
          </a:stretch>
        </a:blipFill>
        <a:effectLst/>
      </p:bgPr>
    </p:bg>
    <p:spTree>
      <p:nvGrpSpPr>
        <p:cNvPr id="1" name="">
          <a:extLst>
            <a:ext uri="{FF2B5EF4-FFF2-40B4-BE49-F238E27FC236}">
              <a16:creationId xmlns:a16="http://schemas.microsoft.com/office/drawing/2014/main" id="{E8140F6D-97A9-0570-7FD4-248B69CD64FE}"/>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A29E53D-79AD-1259-9AEA-89280597D58B}"/>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489BE499-96B0-4703-9308-574D63E6B5FB}"/>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807DDE42-C92E-B87F-969F-F29BE8C2DD54}"/>
              </a:ext>
            </a:extLst>
          </p:cNvPr>
          <p:cNvSpPr txBox="1"/>
          <p:nvPr/>
        </p:nvSpPr>
        <p:spPr>
          <a:xfrm>
            <a:off x="721895" y="1836953"/>
            <a:ext cx="10621103" cy="4078039"/>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سابعًا: تحديد العناصر الرئيسة </a:t>
            </a:r>
            <a:r>
              <a:rPr lang="ar-EG" sz="2000" b="1" dirty="0" err="1">
                <a:solidFill>
                  <a:schemeClr val="accent1"/>
                </a:solidFill>
                <a:effectLst>
                  <a:outerShdw blurRad="38100" dist="38100" dir="2700000" algn="tl">
                    <a:srgbClr val="000000">
                      <a:alpha val="43137"/>
                    </a:srgbClr>
                  </a:outerShdw>
                </a:effectLst>
              </a:rPr>
              <a:t>للبودكاست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2000" b="1" dirty="0"/>
          </a:p>
          <a:p>
            <a:pPr algn="just" rtl="1"/>
            <a:r>
              <a:rPr lang="ar-EG" sz="2000" b="1" dirty="0"/>
              <a:t>1) مدة الحلقة: </a:t>
            </a:r>
            <a:r>
              <a:rPr lang="ar-EG" sz="2000" dirty="0"/>
              <a:t>تتراوح عادةً بين 10 إلى 30 دقيقة، ويُفضّل أن تتناسب مع طبيعة الموضوع ونوع </a:t>
            </a:r>
            <a:r>
              <a:rPr lang="ar-EG" sz="2000" dirty="0" err="1"/>
              <a:t>البودكاست</a:t>
            </a:r>
            <a:r>
              <a:rPr lang="ar-EG" sz="2000" dirty="0"/>
              <a:t>.</a:t>
            </a:r>
          </a:p>
          <a:p>
            <a:pPr marL="342900" indent="-342900" algn="just" rtl="1">
              <a:buFont typeface="Wingdings" panose="05000000000000000000" pitchFamily="2" charset="2"/>
              <a:buChar char="ü"/>
            </a:pPr>
            <a:r>
              <a:rPr lang="ar-EG" sz="2000" u="sng" dirty="0">
                <a:solidFill>
                  <a:srgbClr val="0070C0"/>
                </a:solidFill>
              </a:rPr>
              <a:t>مثال:</a:t>
            </a:r>
            <a:r>
              <a:rPr lang="ar-EG" sz="2000" dirty="0"/>
              <a:t> </a:t>
            </a:r>
            <a:r>
              <a:rPr lang="ar-EG" sz="2000" dirty="0" err="1"/>
              <a:t>البودكاست</a:t>
            </a:r>
            <a:r>
              <a:rPr lang="ar-EG" sz="2000" dirty="0"/>
              <a:t> الحواري يحتاج وقتًا أطول من </a:t>
            </a:r>
            <a:r>
              <a:rPr lang="ar-EG" sz="2000" dirty="0" err="1"/>
              <a:t>البودكاست</a:t>
            </a:r>
            <a:r>
              <a:rPr lang="ar-EG" sz="2000" dirty="0"/>
              <a:t> السردي القصير.</a:t>
            </a:r>
          </a:p>
          <a:p>
            <a:pPr marL="342900" indent="-342900" algn="just" rtl="1">
              <a:buFont typeface="Wingdings" panose="05000000000000000000" pitchFamily="2" charset="2"/>
              <a:buChar char="ü"/>
            </a:pPr>
            <a:endParaRPr lang="ar-EG" sz="1200" dirty="0"/>
          </a:p>
          <a:p>
            <a:pPr algn="just" rtl="1"/>
            <a:r>
              <a:rPr lang="ar-EG" sz="2000" b="1" dirty="0"/>
              <a:t>2) دورية النشر: </a:t>
            </a:r>
            <a:r>
              <a:rPr lang="ar-EG" sz="2000" dirty="0"/>
              <a:t>يُفضَّل الالتزام بموعد مُحدد (مثلًا أسبوعي أو نصف شهري)، لأن الاستمرارية تخلق علاقة وثيقة بين المُقدم والمستمِع. لذا، يجب الالتزام بجدول زمني ثابت.</a:t>
            </a:r>
          </a:p>
          <a:p>
            <a:pPr marL="342900" indent="-342900" algn="just" rtl="1">
              <a:buFont typeface="Wingdings" panose="05000000000000000000" pitchFamily="2" charset="2"/>
              <a:buChar char="ü"/>
            </a:pPr>
            <a:r>
              <a:rPr lang="ar-EG" sz="2000" u="sng" dirty="0">
                <a:solidFill>
                  <a:srgbClr val="0070C0"/>
                </a:solidFill>
              </a:rPr>
              <a:t>مثلًا:</a:t>
            </a:r>
            <a:r>
              <a:rPr lang="ar-EG" sz="2000" dirty="0"/>
              <a:t> حلقة كل يوم الخميس، في تمام الساعة الثامنة مساءً.</a:t>
            </a:r>
          </a:p>
          <a:p>
            <a:pPr marL="342900" indent="-342900" algn="just" rtl="1">
              <a:buFont typeface="Wingdings" panose="05000000000000000000" pitchFamily="2" charset="2"/>
              <a:buChar char="ü"/>
            </a:pPr>
            <a:endParaRPr lang="ar-EG" sz="1200" dirty="0"/>
          </a:p>
          <a:p>
            <a:pPr algn="just" rtl="1"/>
            <a:r>
              <a:rPr lang="ar-EG" sz="2000" b="1" dirty="0"/>
              <a:t>3) اسم </a:t>
            </a:r>
            <a:r>
              <a:rPr lang="ar-EG" sz="2000" b="1" dirty="0" err="1"/>
              <a:t>البودكاست</a:t>
            </a:r>
            <a:r>
              <a:rPr lang="ar-EG" sz="2000" b="1" dirty="0"/>
              <a:t> ووصفه: </a:t>
            </a:r>
            <a:r>
              <a:rPr lang="ar-EG" sz="2000" dirty="0"/>
              <a:t>الاسم هو "</a:t>
            </a:r>
            <a:r>
              <a:rPr lang="ar-EG" sz="2000" dirty="0">
                <a:effectLst>
                  <a:outerShdw blurRad="38100" dist="38100" dir="2700000" algn="tl">
                    <a:srgbClr val="000000">
                      <a:alpha val="43137"/>
                    </a:srgbClr>
                  </a:outerShdw>
                </a:effectLst>
              </a:rPr>
              <a:t>البوابة الأولى</a:t>
            </a:r>
            <a:r>
              <a:rPr lang="ar-EG" sz="2000" dirty="0"/>
              <a:t>" للعبور إلى الجمهور. </a:t>
            </a:r>
            <a:r>
              <a:rPr lang="ar-EG" sz="2000" u="sng" dirty="0"/>
              <a:t>لذا يجب أن يكون:</a:t>
            </a:r>
            <a:r>
              <a:rPr lang="ar-EG" sz="2000" dirty="0"/>
              <a:t> معبرًا عن المضمون، وسهلًا في النطق والبحث، وأيضًا يقبل تنويع الموضوعات. وهنا، يتم اختيار اسمًا عامًّا </a:t>
            </a:r>
            <a:r>
              <a:rPr lang="ar-EG" sz="2000" dirty="0" err="1"/>
              <a:t>للبودكاست</a:t>
            </a:r>
            <a:r>
              <a:rPr lang="ar-EG" sz="2000" dirty="0"/>
              <a:t>، بالإضافة لعنوان مُميز لكل حلقة.</a:t>
            </a:r>
          </a:p>
          <a:p>
            <a:pPr marL="342900" indent="-342900" algn="just" rtl="1">
              <a:buFont typeface="Wingdings" panose="05000000000000000000" pitchFamily="2" charset="2"/>
              <a:buChar char="ü"/>
            </a:pPr>
            <a:r>
              <a:rPr lang="ar-EG" sz="2000" u="sng" dirty="0">
                <a:solidFill>
                  <a:srgbClr val="0070C0"/>
                </a:solidFill>
              </a:rPr>
              <a:t>مثال:</a:t>
            </a:r>
            <a:r>
              <a:rPr lang="ar-EG" sz="2000" dirty="0">
                <a:solidFill>
                  <a:srgbClr val="0070C0"/>
                </a:solidFill>
              </a:rPr>
              <a:t> </a:t>
            </a:r>
            <a:r>
              <a:rPr lang="ar-EG" sz="2000" dirty="0"/>
              <a:t>"الورشة"، "مهضوم"، "رموز"، "بداية الحكاية"، "بذور"، "على رقعة التاريخ"، وغيرهم.</a:t>
            </a:r>
            <a:endParaRPr lang="ar-EG" sz="2000" u="sng" dirty="0">
              <a:solidFill>
                <a:srgbClr val="0070C0"/>
              </a:solidFill>
            </a:endParaRPr>
          </a:p>
        </p:txBody>
      </p:sp>
      <p:pic>
        <p:nvPicPr>
          <p:cNvPr id="3" name="Picture 2">
            <a:extLst>
              <a:ext uri="{FF2B5EF4-FFF2-40B4-BE49-F238E27FC236}">
                <a16:creationId xmlns:a16="http://schemas.microsoft.com/office/drawing/2014/main" id="{D53FC333-CB87-E3C3-1835-6CD5E35119E4}"/>
              </a:ext>
            </a:extLst>
          </p:cNvPr>
          <p:cNvPicPr>
            <a:picLocks noChangeAspect="1"/>
          </p:cNvPicPr>
          <p:nvPr/>
        </p:nvPicPr>
        <p:blipFill>
          <a:blip r:embed="rId5"/>
          <a:srcRect l="813" t="4594" b="2561"/>
          <a:stretch>
            <a:fillRect/>
          </a:stretch>
        </p:blipFill>
        <p:spPr>
          <a:xfrm>
            <a:off x="2161081" y="1933953"/>
            <a:ext cx="4207888" cy="8661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C3C7ACF2-0934-E4A6-7AF6-330E08867556}"/>
              </a:ext>
            </a:extLst>
          </p:cNvPr>
          <p:cNvSpPr txBox="1"/>
          <p:nvPr/>
        </p:nvSpPr>
        <p:spPr>
          <a:xfrm>
            <a:off x="2654300" y="6100622"/>
            <a:ext cx="3659352" cy="400110"/>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000" dirty="0">
                <a:hlinkClick r:id="rId6"/>
              </a:rPr>
              <a:t>https://open.spotify.com/show/0eTqLOFkLMbDza5NQytqqi?si=U2vXHwX8Qgejm2dGrQtXwA&amp;nd=1&amp;dlsi=e35e5c3aabbf4bde</a:t>
            </a:r>
            <a:endParaRPr lang="en-US" sz="1000" dirty="0"/>
          </a:p>
        </p:txBody>
      </p:sp>
    </p:spTree>
    <p:extLst>
      <p:ext uri="{BB962C8B-B14F-4D97-AF65-F5344CB8AC3E}">
        <p14:creationId xmlns:p14="http://schemas.microsoft.com/office/powerpoint/2010/main" val="233155149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BBFED79A-A801-044B-9881-6E9EA7B3D05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74D36CA-B736-BC9C-44CF-432BAC126FEA}"/>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95F75059-D55E-CCED-3CD7-92C2B42EC9DC}"/>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2700D96D-681B-EDC5-64CC-09FE4E33D472}"/>
              </a:ext>
            </a:extLst>
          </p:cNvPr>
          <p:cNvSpPr txBox="1"/>
          <p:nvPr/>
        </p:nvSpPr>
        <p:spPr>
          <a:xfrm>
            <a:off x="613692" y="1651323"/>
            <a:ext cx="10755732" cy="4601260"/>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سابعًا: تحديد عناصر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500" b="1" dirty="0"/>
          </a:p>
          <a:p>
            <a:pPr algn="just" rtl="1"/>
            <a:r>
              <a:rPr lang="ar-EG" sz="2000" b="1" dirty="0"/>
              <a:t>4) الهيكل العام للحلقة: </a:t>
            </a:r>
            <a:r>
              <a:rPr lang="ar-EG" sz="2000" dirty="0"/>
              <a:t>يُعَد وجود هيكل واضح للحلقة أمرًا مهمًا. كما أن الحلقة الجيدة تشبه القصة، </a:t>
            </a:r>
            <a:r>
              <a:rPr lang="ar-EG" sz="2000" u="sng" dirty="0"/>
              <a:t>لابد وأن تتكون من:</a:t>
            </a:r>
            <a:r>
              <a:rPr lang="ar-EG" sz="2000" dirty="0"/>
              <a:t> بداية جاذبة، ووسط ثري، ونهاية تترك أثرًا. </a:t>
            </a:r>
            <a:r>
              <a:rPr lang="ar-EG" sz="2000" u="sng" dirty="0"/>
              <a:t>لذا يُفضل أن يتكون بناء الحلقة من:</a:t>
            </a:r>
          </a:p>
          <a:p>
            <a:pPr marL="342900" indent="-342900" algn="just" rtl="1">
              <a:buFont typeface="Arial" panose="020B0604020202020204" pitchFamily="34" charset="0"/>
              <a:buChar char="•"/>
            </a:pPr>
            <a:r>
              <a:rPr lang="ar-EG" sz="2000" b="1" dirty="0" err="1"/>
              <a:t>تيترات</a:t>
            </a:r>
            <a:r>
              <a:rPr lang="ar-EG" sz="2000" b="1" dirty="0"/>
              <a:t> ثابتة للبداية والنهاية </a:t>
            </a:r>
            <a:r>
              <a:rPr lang="ar-EG" sz="2000" dirty="0"/>
              <a:t>تعزز هوية </a:t>
            </a:r>
            <a:r>
              <a:rPr lang="ar-EG" sz="2000" dirty="0" err="1"/>
              <a:t>البودكاست</a:t>
            </a:r>
            <a:r>
              <a:rPr lang="ar-EG" sz="2000" dirty="0"/>
              <a:t>.</a:t>
            </a:r>
          </a:p>
          <a:p>
            <a:pPr marL="342900" indent="-342900" algn="just" rtl="1">
              <a:buFont typeface="Arial" panose="020B0604020202020204" pitchFamily="34" charset="0"/>
              <a:buChar char="•"/>
            </a:pPr>
            <a:r>
              <a:rPr lang="ar-EG" sz="2000" b="1" dirty="0"/>
              <a:t>مقدمة تشويقية</a:t>
            </a:r>
            <a:r>
              <a:rPr lang="ar-EG" sz="2000" dirty="0"/>
              <a:t> — تبدأ بسؤال مثير، أو موقف درامي أو اقتباس يحفز الفضول.</a:t>
            </a:r>
          </a:p>
          <a:p>
            <a:pPr marL="342900" indent="-342900" algn="just" rtl="1">
              <a:buFont typeface="Arial" panose="020B0604020202020204" pitchFamily="34" charset="0"/>
              <a:buChar char="•"/>
            </a:pPr>
            <a:r>
              <a:rPr lang="ar-EG" sz="2000" b="1" dirty="0"/>
              <a:t>تعريف بالمُقدم والموضوع</a:t>
            </a:r>
            <a:r>
              <a:rPr lang="ar-EG" sz="2000" dirty="0"/>
              <a:t> — يساعد في خلق علاقة ودية ومُباشرة مع المستمع.</a:t>
            </a:r>
          </a:p>
          <a:p>
            <a:pPr marL="342900" indent="-342900" algn="just" rtl="1">
              <a:buFont typeface="Arial" panose="020B0604020202020204" pitchFamily="34" charset="0"/>
              <a:buChar char="•"/>
            </a:pPr>
            <a:r>
              <a:rPr lang="ar-EG" sz="2000" b="1" dirty="0"/>
              <a:t>فقرات الحلقة</a:t>
            </a:r>
            <a:r>
              <a:rPr lang="ar-EG" sz="2000" dirty="0"/>
              <a:t>— تتناول السرد أو الحوار مع الضيوف.</a:t>
            </a:r>
          </a:p>
          <a:p>
            <a:pPr marL="342900" indent="-342900" algn="just" rtl="1">
              <a:buFont typeface="Arial" panose="020B0604020202020204" pitchFamily="34" charset="0"/>
              <a:buChar char="•"/>
            </a:pPr>
            <a:r>
              <a:rPr lang="ar-EG" sz="2000" b="1" dirty="0"/>
              <a:t>موسيقى ثابتة لفواصل الحلقات</a:t>
            </a:r>
            <a:r>
              <a:rPr lang="ar-EG" sz="2000" dirty="0"/>
              <a:t>.</a:t>
            </a:r>
          </a:p>
          <a:p>
            <a:pPr marL="342900" indent="-342900" algn="just" rtl="1">
              <a:buFont typeface="Arial" panose="020B0604020202020204" pitchFamily="34" charset="0"/>
              <a:buChar char="•"/>
            </a:pPr>
            <a:r>
              <a:rPr lang="ar-EG" sz="2000" b="1" dirty="0"/>
              <a:t>الختام</a:t>
            </a:r>
            <a:r>
              <a:rPr lang="ar-EG" sz="2000" dirty="0"/>
              <a:t> — خلاصة سريعة ودعوة للتفاعل.</a:t>
            </a:r>
          </a:p>
          <a:p>
            <a:pPr algn="just" rtl="1"/>
            <a:endParaRPr lang="ar-EG" sz="400" dirty="0"/>
          </a:p>
          <a:p>
            <a:pPr marL="342900" indent="-342900" algn="just" rtl="1">
              <a:buFont typeface="Wingdings" panose="05000000000000000000" pitchFamily="2" charset="2"/>
              <a:buChar char="ü"/>
            </a:pPr>
            <a:r>
              <a:rPr lang="ar-EG" sz="2000" u="sng" dirty="0">
                <a:solidFill>
                  <a:srgbClr val="0070C0"/>
                </a:solidFill>
              </a:rPr>
              <a:t>مثال:</a:t>
            </a:r>
            <a:r>
              <a:rPr lang="ar-EG" sz="2000" dirty="0"/>
              <a:t> في حلقة "جسر المراهقة: عبور آمِن" من </a:t>
            </a:r>
            <a:r>
              <a:rPr lang="ar-EG" sz="2000" dirty="0" err="1"/>
              <a:t>بودكاست</a:t>
            </a:r>
            <a:r>
              <a:rPr lang="ar-EG" sz="2000" dirty="0"/>
              <a:t> "بذور"، بدأت الحلقة بمُقدمة تشويقية من كلام الضيفة، ثم موسيقى انتقالية ثابتة، ثم تعليق مُقدمة الحلقة، ثم </a:t>
            </a:r>
            <a:r>
              <a:rPr lang="ar-EG" sz="2000" dirty="0" err="1"/>
              <a:t>تيتر</a:t>
            </a:r>
            <a:r>
              <a:rPr lang="ar-EG" sz="2000" dirty="0"/>
              <a:t> البداية، ثم مُقدمة الحلقة، ثم فقرات حوارية مع إحدى الخبراء، ثم ختام الحلقة وشُكر المُستمعين والدعوة للمتابعة والمُشاركة، ثم </a:t>
            </a:r>
            <a:r>
              <a:rPr lang="ar-EG" sz="2000" dirty="0" err="1"/>
              <a:t>تيتر</a:t>
            </a:r>
            <a:r>
              <a:rPr lang="ar-EG" sz="2000" dirty="0"/>
              <a:t> النهاية.</a:t>
            </a:r>
            <a:endParaRPr lang="ar-EG" sz="1200" dirty="0"/>
          </a:p>
        </p:txBody>
      </p:sp>
      <p:sp>
        <p:nvSpPr>
          <p:cNvPr id="4" name="TextBox 3">
            <a:extLst>
              <a:ext uri="{FF2B5EF4-FFF2-40B4-BE49-F238E27FC236}">
                <a16:creationId xmlns:a16="http://schemas.microsoft.com/office/drawing/2014/main" id="{58781693-55A8-C90A-E726-B0245C95AD31}"/>
              </a:ext>
            </a:extLst>
          </p:cNvPr>
          <p:cNvSpPr txBox="1"/>
          <p:nvPr/>
        </p:nvSpPr>
        <p:spPr>
          <a:xfrm>
            <a:off x="898201" y="4620715"/>
            <a:ext cx="3268161" cy="415498"/>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700" dirty="0">
                <a:hlinkClick r:id="rId4"/>
              </a:rPr>
              <a:t>https://soundcloud.com/sherytawfeeq/f0002e31-a386-4434-a4a8-7ef49ed0f2f0?ref=clipboard&amp;p=a&amp;c=1&amp;si=138a789088494bf6950d29cdd170ccec&amp;utm_source=clipboard&amp;utm_medium=text&amp;utm_campaign=social_sharing</a:t>
            </a:r>
            <a:endParaRPr lang="en-US" sz="700" dirty="0"/>
          </a:p>
        </p:txBody>
      </p:sp>
      <p:pic>
        <p:nvPicPr>
          <p:cNvPr id="7" name="Picture 6">
            <a:extLst>
              <a:ext uri="{FF2B5EF4-FFF2-40B4-BE49-F238E27FC236}">
                <a16:creationId xmlns:a16="http://schemas.microsoft.com/office/drawing/2014/main" id="{C1999F99-8330-84B4-8E8E-1BB84F7416AC}"/>
              </a:ext>
            </a:extLst>
          </p:cNvPr>
          <p:cNvPicPr>
            <a:picLocks noChangeAspect="1"/>
          </p:cNvPicPr>
          <p:nvPr/>
        </p:nvPicPr>
        <p:blipFill>
          <a:blip r:embed="rId5"/>
          <a:stretch>
            <a:fillRect/>
          </a:stretch>
        </p:blipFill>
        <p:spPr>
          <a:xfrm>
            <a:off x="655792" y="3246348"/>
            <a:ext cx="3857756" cy="12297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365186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E2EA95AC-B904-94AE-AD7E-D7B6F4EB670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A8D2728-143A-F6A5-17AC-A90704FC2207}"/>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9B4E5ECA-91E7-A18C-83F9-CFE29672BAEC}"/>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A058C2DA-84D9-5519-901E-8158C229EA2A}"/>
              </a:ext>
            </a:extLst>
          </p:cNvPr>
          <p:cNvSpPr txBox="1"/>
          <p:nvPr/>
        </p:nvSpPr>
        <p:spPr>
          <a:xfrm>
            <a:off x="673813" y="1952261"/>
            <a:ext cx="10666740" cy="4001095"/>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ثامنًا: كتابة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 وإعداد نص الحلقة:</a:t>
            </a:r>
          </a:p>
          <a:p>
            <a:pPr algn="just" rtl="1"/>
            <a:endParaRPr lang="ar-EG" sz="700" b="1" dirty="0">
              <a:solidFill>
                <a:schemeClr val="accent1"/>
              </a:solidFill>
              <a:effectLst>
                <a:outerShdw blurRad="38100" dist="38100" dir="2700000" algn="tl">
                  <a:srgbClr val="000000">
                    <a:alpha val="43137"/>
                  </a:srgbClr>
                </a:outerShdw>
              </a:effectLst>
            </a:endParaRPr>
          </a:p>
          <a:p>
            <a:pPr algn="just" rtl="1"/>
            <a:r>
              <a:rPr lang="ar-EG" sz="2000" u="sng" dirty="0"/>
              <a:t>قبل البدء في الكتابة لابد من:</a:t>
            </a:r>
          </a:p>
          <a:p>
            <a:pPr marL="342900" indent="-342900" algn="just" rtl="1">
              <a:buFont typeface="Arial" panose="020B0604020202020204" pitchFamily="34" charset="0"/>
              <a:buChar char="•"/>
            </a:pPr>
            <a:r>
              <a:rPr lang="ar-EG" sz="2000" dirty="0"/>
              <a:t>معرفة أن الكتابة الجيدة تبدأ بـ </a:t>
            </a:r>
            <a:r>
              <a:rPr lang="ar-EG" sz="2000" b="1" dirty="0"/>
              <a:t>فكرة محددة</a:t>
            </a:r>
            <a:r>
              <a:rPr lang="ar-EG" sz="2000" dirty="0"/>
              <a:t> وسؤال رئيس واضح.</a:t>
            </a:r>
          </a:p>
          <a:p>
            <a:pPr marL="342900" indent="-342900" algn="just" rtl="1">
              <a:buFont typeface="Arial" panose="020B0604020202020204" pitchFamily="34" charset="0"/>
              <a:buChar char="•"/>
            </a:pPr>
            <a:r>
              <a:rPr lang="ar-EG" sz="2000" dirty="0"/>
              <a:t>البحث عن المعلومات بدقة من مصادر موثوقة، وتحديد زاوية محددة للحلقة.</a:t>
            </a:r>
          </a:p>
          <a:p>
            <a:pPr marL="342900" indent="-342900" algn="just" rtl="1">
              <a:buFont typeface="Arial" panose="020B0604020202020204" pitchFamily="34" charset="0"/>
              <a:buChar char="•"/>
            </a:pPr>
            <a:r>
              <a:rPr lang="ar-EG" sz="2000" u="sng" dirty="0"/>
              <a:t>اختيار الضيوف بعناية:</a:t>
            </a:r>
          </a:p>
          <a:p>
            <a:pPr marL="800100" lvl="1" indent="-342900" algn="just" rtl="1">
              <a:buFont typeface="Wingdings" panose="05000000000000000000" pitchFamily="2" charset="2"/>
              <a:buChar char="§"/>
            </a:pPr>
            <a:r>
              <a:rPr lang="ar-EG" sz="2000" b="1" dirty="0"/>
              <a:t>خبراء</a:t>
            </a:r>
            <a:r>
              <a:rPr lang="ar-EG" sz="2000" dirty="0"/>
              <a:t> يضيفون المعلومة والتحليل.</a:t>
            </a:r>
          </a:p>
          <a:p>
            <a:pPr marL="800100" lvl="1" indent="-342900" algn="just" rtl="1">
              <a:buFont typeface="Wingdings" panose="05000000000000000000" pitchFamily="2" charset="2"/>
              <a:buChar char="§"/>
            </a:pPr>
            <a:r>
              <a:rPr lang="ar-EG" sz="2000" b="1" dirty="0"/>
              <a:t>حالات</a:t>
            </a:r>
            <a:r>
              <a:rPr lang="ar-EG" sz="2000" dirty="0"/>
              <a:t> تقدم تجربة واقعية وشعورًا إنسانيًا.</a:t>
            </a:r>
          </a:p>
          <a:p>
            <a:pPr lvl="1" algn="just" rtl="1"/>
            <a:endParaRPr lang="ar-EG" sz="1000" dirty="0"/>
          </a:p>
          <a:p>
            <a:pPr marL="342900" indent="-342900" algn="just" rtl="1">
              <a:buFont typeface="Wingdings" panose="05000000000000000000" pitchFamily="2" charset="2"/>
              <a:buChar char="ü"/>
            </a:pPr>
            <a:r>
              <a:rPr lang="ar-EG" sz="2000" u="sng" dirty="0">
                <a:solidFill>
                  <a:srgbClr val="0070C0"/>
                </a:solidFill>
              </a:rPr>
              <a:t>مثال:</a:t>
            </a:r>
            <a:r>
              <a:rPr lang="ar-EG" sz="2000" dirty="0"/>
              <a:t> في حلقة عن اضطراب علاقة المُراهِق بوالديه، يمكن استضافة بعض المُراهِقين لمشاركة تجاربهم الشخصية.</a:t>
            </a:r>
          </a:p>
          <a:p>
            <a:pPr marL="342900" indent="-342900" algn="just" rtl="1">
              <a:buFont typeface="Wingdings" panose="05000000000000000000" pitchFamily="2" charset="2"/>
              <a:buChar char="ü"/>
            </a:pPr>
            <a:r>
              <a:rPr lang="ar-EG" sz="2000" dirty="0"/>
              <a:t>أو قد تتم استضافة أحد المُراهِقين، إلى جانب طبيب نفسي يفسّر هذه العلاقة من منظور علمي. وبهذا، يتم الدمج بين </a:t>
            </a:r>
            <a:r>
              <a:rPr lang="ar-EG" sz="2000" b="1" dirty="0"/>
              <a:t>الجانب الإنساني</a:t>
            </a:r>
            <a:r>
              <a:rPr lang="ar-EG" sz="2000" dirty="0"/>
              <a:t> و</a:t>
            </a:r>
            <a:r>
              <a:rPr lang="ar-EG" sz="2000" b="1" dirty="0"/>
              <a:t>الجانب التحليلي</a:t>
            </a:r>
            <a:r>
              <a:rPr lang="ar-EG" sz="2000" dirty="0"/>
              <a:t> في حلقة واحدة متكاملة.</a:t>
            </a:r>
          </a:p>
        </p:txBody>
      </p:sp>
      <p:pic>
        <p:nvPicPr>
          <p:cNvPr id="3" name="Picture 2">
            <a:extLst>
              <a:ext uri="{FF2B5EF4-FFF2-40B4-BE49-F238E27FC236}">
                <a16:creationId xmlns:a16="http://schemas.microsoft.com/office/drawing/2014/main" id="{C0EAEE7B-1F3F-F529-8C29-E57CBA09AACA}"/>
              </a:ext>
            </a:extLst>
          </p:cNvPr>
          <p:cNvPicPr>
            <a:picLocks noChangeAspect="1"/>
          </p:cNvPicPr>
          <p:nvPr/>
        </p:nvPicPr>
        <p:blipFill>
          <a:blip r:embed="rId4"/>
          <a:stretch>
            <a:fillRect/>
          </a:stretch>
        </p:blipFill>
        <p:spPr>
          <a:xfrm>
            <a:off x="673813" y="2832123"/>
            <a:ext cx="4137528" cy="127308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C4DEFECC-4D23-E7D2-04C2-72ACF992709B}"/>
              </a:ext>
            </a:extLst>
          </p:cNvPr>
          <p:cNvSpPr txBox="1"/>
          <p:nvPr/>
        </p:nvSpPr>
        <p:spPr>
          <a:xfrm>
            <a:off x="786652" y="4296707"/>
            <a:ext cx="3801335" cy="307777"/>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700" dirty="0">
                <a:hlinkClick r:id="rId5"/>
              </a:rPr>
              <a:t>https://soundcloud.com/sherytawfeeq/eqeepmzvrux2?ref=clipboard&amp;p=a&amp;c=1&amp;si=223d993a28a64ee8a6ff702ede39f3b5&amp;utm_source=clipboard&amp;utm_medium=text&amp;utm_campaign=social_sharing</a:t>
            </a:r>
            <a:endParaRPr lang="en-US" sz="700" dirty="0"/>
          </a:p>
        </p:txBody>
      </p:sp>
    </p:spTree>
    <p:extLst>
      <p:ext uri="{BB962C8B-B14F-4D97-AF65-F5344CB8AC3E}">
        <p14:creationId xmlns:p14="http://schemas.microsoft.com/office/powerpoint/2010/main" val="386082006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EFF7A230-0DAF-256E-86C5-941AB14C485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6FD6C4B-0152-54FA-B314-A3B85CA78023}"/>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BF442B55-B632-65FC-E35C-AD8BEB74FF95}"/>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20666BE2-A702-C93C-1544-D728CB15E539}"/>
              </a:ext>
            </a:extLst>
          </p:cNvPr>
          <p:cNvSpPr txBox="1"/>
          <p:nvPr/>
        </p:nvSpPr>
        <p:spPr>
          <a:xfrm>
            <a:off x="3731244" y="1730862"/>
            <a:ext cx="7621584" cy="4308872"/>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ثامنًا: كتابة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 وإعداد نص الحلقة:</a:t>
            </a:r>
          </a:p>
          <a:p>
            <a:pPr algn="just" rtl="1"/>
            <a:endParaRPr lang="ar-EG" sz="700" b="1" dirty="0">
              <a:solidFill>
                <a:schemeClr val="accent1"/>
              </a:solidFill>
              <a:effectLst>
                <a:outerShdw blurRad="38100" dist="38100" dir="2700000" algn="tl">
                  <a:srgbClr val="000000">
                    <a:alpha val="43137"/>
                  </a:srgbClr>
                </a:outerShdw>
              </a:effectLst>
            </a:endParaRPr>
          </a:p>
          <a:p>
            <a:pPr algn="just" rtl="1"/>
            <a:r>
              <a:rPr lang="ar-EG" sz="2000" u="sng" dirty="0"/>
              <a:t>عند البدء في الكتابة، لابد أن:</a:t>
            </a:r>
          </a:p>
          <a:p>
            <a:pPr algn="just" rtl="1"/>
            <a:endParaRPr lang="ar-EG" sz="1000" dirty="0"/>
          </a:p>
          <a:p>
            <a:pPr marL="342900" indent="-342900" algn="just" rtl="1">
              <a:buFont typeface="Arial" panose="020B0604020202020204" pitchFamily="34" charset="0"/>
              <a:buChar char="•"/>
            </a:pPr>
            <a:r>
              <a:rPr lang="ar-EG" sz="2000" dirty="0"/>
              <a:t>نعي جيدًا أن الكتابة </a:t>
            </a:r>
            <a:r>
              <a:rPr lang="ar-EG" sz="2000" dirty="0" err="1"/>
              <a:t>للبودكاست</a:t>
            </a:r>
            <a:r>
              <a:rPr lang="ar-EG" sz="2000" dirty="0"/>
              <a:t> هي </a:t>
            </a:r>
            <a:r>
              <a:rPr lang="ar-EG" sz="2000" b="1" dirty="0"/>
              <a:t>كتابة تُسمع لا تُقرأ</a:t>
            </a:r>
            <a:r>
              <a:rPr lang="ar-EG" sz="2000" dirty="0"/>
              <a:t> — أي نكتب للأذن، لا للعين. لأن المستمع يعتمد على الصوت وحده، لذلك يجب أن يكون النص واضحًا، وسلسًا، وحيويًا.</a:t>
            </a:r>
            <a:endParaRPr lang="ar-EG" sz="2000" u="sng" dirty="0"/>
          </a:p>
          <a:p>
            <a:pPr marL="342900" indent="-342900" algn="just" rtl="1">
              <a:buFont typeface="Arial" panose="020B0604020202020204" pitchFamily="34" charset="0"/>
              <a:buChar char="•"/>
            </a:pPr>
            <a:r>
              <a:rPr lang="ar-EG" sz="2000" dirty="0"/>
              <a:t>نكتب كما نتحدث، لا كما نكتب لوسائل الإعلام المقروءة.</a:t>
            </a:r>
          </a:p>
          <a:p>
            <a:pPr marL="342900" indent="-342900" algn="just" rtl="1">
              <a:buFont typeface="Arial" panose="020B0604020202020204" pitchFamily="34" charset="0"/>
              <a:buChar char="•"/>
            </a:pPr>
            <a:r>
              <a:rPr lang="ar-EG" sz="2000" dirty="0"/>
              <a:t>نستخدم لغة بسيطة قريبة من الجمهور.</a:t>
            </a:r>
          </a:p>
          <a:p>
            <a:pPr marL="342900" indent="-342900" algn="just" rtl="1">
              <a:buFont typeface="Arial" panose="020B0604020202020204" pitchFamily="34" charset="0"/>
              <a:buChar char="•"/>
            </a:pPr>
            <a:r>
              <a:rPr lang="ar-EG" sz="2000" dirty="0"/>
              <a:t>نتجنّب الجمل الطويلة والمصطلحات أو الأرقام المعقدة.</a:t>
            </a:r>
          </a:p>
          <a:p>
            <a:pPr marL="342900" indent="-342900" algn="just" rtl="1">
              <a:buFont typeface="Arial" panose="020B0604020202020204" pitchFamily="34" charset="0"/>
              <a:buChar char="•"/>
            </a:pPr>
            <a:r>
              <a:rPr lang="ar-EG" sz="2000" dirty="0"/>
              <a:t>نقرأ النص بصوت مرتفع لنختبر انسيابه وسهولة نطقه، وبالتالي فهمه.</a:t>
            </a:r>
          </a:p>
          <a:p>
            <a:pPr marL="342900" indent="-342900" algn="just" rtl="1">
              <a:buFont typeface="Arial" panose="020B0604020202020204" pitchFamily="34" charset="0"/>
              <a:buChar char="•"/>
            </a:pPr>
            <a:r>
              <a:rPr lang="ar-EG" sz="2000" dirty="0"/>
              <a:t>نجعل المستمع "</a:t>
            </a:r>
            <a:r>
              <a:rPr lang="ar-EG" sz="2000" dirty="0">
                <a:effectLst>
                  <a:outerShdw blurRad="38100" dist="38100" dir="2700000" algn="tl">
                    <a:srgbClr val="000000">
                      <a:alpha val="43137"/>
                    </a:srgbClr>
                  </a:outerShdw>
                </a:effectLst>
              </a:rPr>
              <a:t>يرى بالصوت</a:t>
            </a:r>
            <a:r>
              <a:rPr lang="ar-EG" sz="2000" dirty="0"/>
              <a:t>" من خلال وصف المشاهد والأحاسيس.</a:t>
            </a:r>
          </a:p>
          <a:p>
            <a:pPr marL="342900" indent="-342900" algn="just" rtl="1">
              <a:buFont typeface="Arial" panose="020B0604020202020204" pitchFamily="34" charset="0"/>
              <a:buChar char="•"/>
            </a:pPr>
            <a:endParaRPr lang="ar-EG" sz="1400" dirty="0"/>
          </a:p>
          <a:p>
            <a:pPr marL="342900" indent="-342900" algn="just" rtl="1">
              <a:buFont typeface="Wingdings" panose="05000000000000000000" pitchFamily="2" charset="2"/>
              <a:buChar char="ü"/>
            </a:pPr>
            <a:r>
              <a:rPr lang="ar-EG" sz="2000" u="sng" dirty="0">
                <a:solidFill>
                  <a:srgbClr val="0070C0"/>
                </a:solidFill>
              </a:rPr>
              <a:t>مثال:</a:t>
            </a:r>
            <a:r>
              <a:rPr lang="ar-EG" sz="2000" dirty="0"/>
              <a:t> بدلًا من قول: "الشارع مزدحم"، نقول: "كل بوق سيارة كان يصرخ ليعبر أولًا".</a:t>
            </a:r>
          </a:p>
        </p:txBody>
      </p:sp>
      <p:pic>
        <p:nvPicPr>
          <p:cNvPr id="3" name="Picture 2" descr="A cartoon character holding a pencil and pointing to a microphone&#10;&#10;AI-generated content may be incorrect.">
            <a:extLst>
              <a:ext uri="{FF2B5EF4-FFF2-40B4-BE49-F238E27FC236}">
                <a16:creationId xmlns:a16="http://schemas.microsoft.com/office/drawing/2014/main" id="{6D853753-AB21-DDA8-A802-17501E532DC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02179" y="2199367"/>
            <a:ext cx="2413564" cy="36203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3706300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C5D85639-E211-1ADA-D2B9-29B721F0E6A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EEA32BB-49BF-1989-A08F-9AEF57508B57}"/>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5C5633D3-616C-C831-3607-80EB96712D9A}"/>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501C0FD0-FA2E-1688-05DC-3EE94EACE4B0}"/>
              </a:ext>
            </a:extLst>
          </p:cNvPr>
          <p:cNvSpPr txBox="1"/>
          <p:nvPr/>
        </p:nvSpPr>
        <p:spPr>
          <a:xfrm>
            <a:off x="3140138" y="1626533"/>
            <a:ext cx="8212690" cy="4539704"/>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تاسعًا: الموسيقى والمؤثرات الصوتية في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a:t>
            </a:r>
          </a:p>
          <a:p>
            <a:pPr algn="just" rtl="1"/>
            <a:r>
              <a:rPr lang="ar-EG" sz="2000" dirty="0"/>
              <a:t>العناصر الصوتية هي القلب النابض </a:t>
            </a:r>
            <a:r>
              <a:rPr lang="ar-EG" sz="2000" dirty="0" err="1"/>
              <a:t>للبودكاست</a:t>
            </a:r>
            <a:r>
              <a:rPr lang="ar-EG" sz="2000" dirty="0"/>
              <a:t>. فهي </a:t>
            </a:r>
            <a:r>
              <a:rPr lang="ar-EG" sz="2000" b="1" dirty="0"/>
              <a:t>تصنع الجو وتخلق المشهد في ذهن المستمع</a:t>
            </a:r>
            <a:r>
              <a:rPr lang="ar-EG" sz="2000" dirty="0"/>
              <a:t>، لتجعل التجربة أقرب إلى قصة تُسمع وتُحسّ في الوقت نفسه.</a:t>
            </a:r>
          </a:p>
          <a:p>
            <a:pPr algn="just" rtl="1"/>
            <a:endParaRPr lang="ar-EG" sz="800" dirty="0"/>
          </a:p>
          <a:p>
            <a:pPr algn="just" rtl="1"/>
            <a:r>
              <a:rPr lang="ar-EG" sz="2000" b="1" dirty="0">
                <a:effectLst>
                  <a:outerShdw blurRad="38100" dist="38100" dir="2700000" algn="tl">
                    <a:srgbClr val="000000">
                      <a:alpha val="43137"/>
                    </a:srgbClr>
                  </a:outerShdw>
                </a:effectLst>
              </a:rPr>
              <a:t>أولًا: الموسيقى: </a:t>
            </a:r>
            <a:r>
              <a:rPr lang="ar-EG" sz="2000" dirty="0"/>
              <a:t>وتمثل </a:t>
            </a:r>
            <a:r>
              <a:rPr lang="ar-EG" sz="2000" b="1" dirty="0"/>
              <a:t>هوية </a:t>
            </a:r>
            <a:r>
              <a:rPr lang="ar-EG" sz="2000" b="1" dirty="0" err="1"/>
              <a:t>البودكاست</a:t>
            </a:r>
            <a:r>
              <a:rPr lang="ar-EG" sz="2000" b="1" dirty="0"/>
              <a:t> السمعية</a:t>
            </a:r>
            <a:r>
              <a:rPr lang="ar-EG" sz="2000" dirty="0"/>
              <a:t>، فهي تُستخدم لتحديد الإيقاع والمزاج العام للحلقة، </a:t>
            </a:r>
            <a:r>
              <a:rPr lang="ar-EG" sz="2000" u="sng" dirty="0"/>
              <a:t>وتشمل عادة:</a:t>
            </a:r>
          </a:p>
          <a:p>
            <a:pPr marL="342900" indent="-342900" algn="just" rtl="1">
              <a:buFont typeface="Arial" panose="020B0604020202020204" pitchFamily="34" charset="0"/>
              <a:buChar char="•"/>
            </a:pPr>
            <a:r>
              <a:rPr lang="ar-EG" sz="2000" b="1" dirty="0"/>
              <a:t>موسيقى الافتتاح/ </a:t>
            </a:r>
            <a:r>
              <a:rPr lang="ar-EG" sz="2000" b="1" dirty="0" err="1"/>
              <a:t>تيتر</a:t>
            </a:r>
            <a:r>
              <a:rPr lang="ar-EG" sz="2000" b="1" dirty="0"/>
              <a:t> البداية:</a:t>
            </a:r>
            <a:r>
              <a:rPr lang="ar-EG" sz="2000" dirty="0"/>
              <a:t> تُعرّف المستمع على </a:t>
            </a:r>
            <a:r>
              <a:rPr lang="ar-EG" sz="2000" dirty="0" err="1"/>
              <a:t>البودكاست</a:t>
            </a:r>
            <a:r>
              <a:rPr lang="ar-EG" sz="2000" dirty="0"/>
              <a:t> وتُهيئه للأجواء.</a:t>
            </a:r>
          </a:p>
          <a:p>
            <a:pPr marL="342900" indent="-342900" algn="just" rtl="1">
              <a:buFont typeface="Arial" panose="020B0604020202020204" pitchFamily="34" charset="0"/>
              <a:buChar char="•"/>
            </a:pPr>
            <a:r>
              <a:rPr lang="ar-EG" sz="2000" b="1" dirty="0"/>
              <a:t>الفواصل:</a:t>
            </a:r>
            <a:r>
              <a:rPr lang="ar-EG" sz="2000" dirty="0"/>
              <a:t> تمنح لحظات راحة بين الفقرات.</a:t>
            </a:r>
          </a:p>
          <a:p>
            <a:pPr marL="342900" indent="-342900" algn="just" rtl="1">
              <a:buFont typeface="Arial" panose="020B0604020202020204" pitchFamily="34" charset="0"/>
              <a:buChar char="•"/>
            </a:pPr>
            <a:r>
              <a:rPr lang="ar-EG" sz="2000" b="1" dirty="0"/>
              <a:t>الخاتمة/ </a:t>
            </a:r>
            <a:r>
              <a:rPr lang="ar-EG" sz="2000" b="1" dirty="0" err="1"/>
              <a:t>تيتر</a:t>
            </a:r>
            <a:r>
              <a:rPr lang="ar-EG" sz="2000" b="1" dirty="0"/>
              <a:t> النهاية:</a:t>
            </a:r>
            <a:r>
              <a:rPr lang="ar-EG" sz="2000" dirty="0"/>
              <a:t> تترك بصمة مميزة بعد انتهاء الحلقة.</a:t>
            </a:r>
          </a:p>
          <a:p>
            <a:pPr marL="342900" indent="-342900" algn="just" rtl="1">
              <a:buFont typeface="Arial" panose="020B0604020202020204" pitchFamily="34" charset="0"/>
              <a:buChar char="•"/>
            </a:pPr>
            <a:endParaRPr lang="ar-EG" sz="700" dirty="0"/>
          </a:p>
          <a:p>
            <a:pPr algn="just" rtl="1"/>
            <a:r>
              <a:rPr lang="ar-EG" sz="2000" dirty="0"/>
              <a:t>ومن المهم هنا اختيار موسيقى تتوافق مع طبيعة المحتوى — خفيفة لمُحتوى المنوّعات، وعاطفية للحوارات الإنسانية، وجادة في البرامج التحليلية.</a:t>
            </a:r>
          </a:p>
          <a:p>
            <a:pPr marL="342900" indent="-342900" algn="just" rtl="1">
              <a:buFont typeface="Wingdings" panose="05000000000000000000" pitchFamily="2" charset="2"/>
              <a:buChar char="ü"/>
            </a:pPr>
            <a:r>
              <a:rPr lang="ar-EG" sz="2000" u="sng" dirty="0">
                <a:solidFill>
                  <a:srgbClr val="0070C0"/>
                </a:solidFill>
              </a:rPr>
              <a:t>مثال:</a:t>
            </a:r>
            <a:r>
              <a:rPr lang="ar-EG" sz="2000" dirty="0"/>
              <a:t> الاعتماد على موسيقى حزينة ومؤثرة لسرد معاناة الأطقم الطبية في زمن الحرب من حلقة "طبيبات في مواجهة الحرب" من </a:t>
            </a:r>
            <a:r>
              <a:rPr lang="ar-EG" sz="2000" dirty="0" err="1"/>
              <a:t>بودكاست</a:t>
            </a:r>
            <a:r>
              <a:rPr lang="ar-EG" sz="2000" dirty="0"/>
              <a:t> "أصوات من الحرب".</a:t>
            </a:r>
          </a:p>
        </p:txBody>
      </p:sp>
      <p:sp>
        <p:nvSpPr>
          <p:cNvPr id="4" name="TextBox 3">
            <a:extLst>
              <a:ext uri="{FF2B5EF4-FFF2-40B4-BE49-F238E27FC236}">
                <a16:creationId xmlns:a16="http://schemas.microsoft.com/office/drawing/2014/main" id="{F187BE0C-7F19-D396-49C6-B9A724C9BC2B}"/>
              </a:ext>
            </a:extLst>
          </p:cNvPr>
          <p:cNvSpPr txBox="1"/>
          <p:nvPr/>
        </p:nvSpPr>
        <p:spPr>
          <a:xfrm>
            <a:off x="716205" y="5326841"/>
            <a:ext cx="2160192" cy="553998"/>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600" dirty="0">
                <a:hlinkClick r:id="rId4"/>
              </a:rPr>
              <a:t>https://podcasts.apple.com/at/podcast/%D8%B7%D8%A8%D9%8A%D8%A8%D8%A7%D8%AA-%D9%81%D9%8A-%D9%85%D9%88%D8%A7%D8%AC%D9%87%D8%A9-%D8%A7%D9%84%D8%AD%D8%B1%D8%A8/id1828651971?i=1000720032984</a:t>
            </a:r>
            <a:endParaRPr lang="en-US" sz="600" dirty="0"/>
          </a:p>
        </p:txBody>
      </p:sp>
      <p:pic>
        <p:nvPicPr>
          <p:cNvPr id="6" name="Picture 5">
            <a:extLst>
              <a:ext uri="{FF2B5EF4-FFF2-40B4-BE49-F238E27FC236}">
                <a16:creationId xmlns:a16="http://schemas.microsoft.com/office/drawing/2014/main" id="{1070B079-5555-6728-9318-23DBD60EAD5F}"/>
              </a:ext>
            </a:extLst>
          </p:cNvPr>
          <p:cNvPicPr>
            <a:picLocks noChangeAspect="1"/>
          </p:cNvPicPr>
          <p:nvPr/>
        </p:nvPicPr>
        <p:blipFill>
          <a:blip r:embed="rId5"/>
          <a:stretch>
            <a:fillRect/>
          </a:stretch>
        </p:blipFill>
        <p:spPr>
          <a:xfrm>
            <a:off x="716205" y="2932003"/>
            <a:ext cx="2160192" cy="21709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02837987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8DAD7920-7047-64EB-5D8E-33F73692AF4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661785E-3E72-8BC0-58B7-83DDD8564CFD}"/>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5C1269DC-3107-55DA-2DB0-FA689E337EB9}"/>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2. التدوين الصوتي (</a:t>
            </a:r>
            <a:r>
              <a:rPr lang="ar-EG" sz="2800" b="1" dirty="0" err="1">
                <a:solidFill>
                  <a:srgbClr val="2E3957"/>
                </a:solidFill>
                <a:latin typeface="Alexandria"/>
                <a:cs typeface="+mj-cs"/>
              </a:rPr>
              <a:t>البودكاست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171C4E9D-1695-658E-622C-1A04B9F55030}"/>
              </a:ext>
            </a:extLst>
          </p:cNvPr>
          <p:cNvSpPr txBox="1"/>
          <p:nvPr/>
        </p:nvSpPr>
        <p:spPr>
          <a:xfrm>
            <a:off x="2522271" y="1644944"/>
            <a:ext cx="8873515" cy="4431983"/>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(1) التدوين الصوتي (</a:t>
            </a:r>
            <a:r>
              <a:rPr lang="ar-EG" sz="3200" b="1" dirty="0" err="1">
                <a:solidFill>
                  <a:schemeClr val="accent1"/>
                </a:solidFill>
                <a:effectLst>
                  <a:outerShdw blurRad="38100" dist="38100" dir="2700000" algn="tl">
                    <a:srgbClr val="000000">
                      <a:alpha val="43137"/>
                    </a:srgbClr>
                  </a:outerShdw>
                </a:effectLst>
              </a:rPr>
              <a:t>البودكاست</a:t>
            </a:r>
            <a:r>
              <a:rPr lang="ar-EG" sz="3200" b="1" dirty="0">
                <a:solidFill>
                  <a:schemeClr val="accent1"/>
                </a:solidFill>
                <a:effectLst>
                  <a:outerShdw blurRad="38100" dist="38100" dir="2700000" algn="tl">
                    <a:srgbClr val="000000">
                      <a:alpha val="43137"/>
                    </a:srgbClr>
                  </a:outerShdw>
                </a:effectLst>
              </a:rPr>
              <a:t>)</a:t>
            </a:r>
            <a:r>
              <a:rPr lang="en-US" sz="3200" b="1" dirty="0">
                <a:solidFill>
                  <a:schemeClr val="accent1"/>
                </a:solidFill>
                <a:effectLst>
                  <a:outerShdw blurRad="38100" dist="38100" dir="2700000" algn="tl">
                    <a:srgbClr val="000000">
                      <a:alpha val="43137"/>
                    </a:srgbClr>
                  </a:outerShdw>
                </a:effectLst>
              </a:rPr>
              <a:t>:</a:t>
            </a:r>
            <a:endParaRPr lang="ar-EG" sz="32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تاسعًا: الموسيقى والمؤثرات الصوتية في </a:t>
            </a:r>
            <a:r>
              <a:rPr lang="ar-EG" sz="2000" b="1" dirty="0" err="1">
                <a:solidFill>
                  <a:schemeClr val="accent1"/>
                </a:solidFill>
                <a:effectLst>
                  <a:outerShdw blurRad="38100" dist="38100" dir="2700000" algn="tl">
                    <a:srgbClr val="000000">
                      <a:alpha val="43137"/>
                    </a:srgbClr>
                  </a:outerShdw>
                </a:effectLst>
              </a:rPr>
              <a:t>البودكاست</a:t>
            </a:r>
            <a:r>
              <a:rPr lang="ar-EG" sz="2000" b="1" dirty="0">
                <a:solidFill>
                  <a:schemeClr val="accent1"/>
                </a:solidFill>
                <a:effectLst>
                  <a:outerShdw blurRad="38100" dist="38100" dir="2700000" algn="tl">
                    <a:srgbClr val="000000">
                      <a:alpha val="43137"/>
                    </a:srgbClr>
                  </a:outerShdw>
                </a:effectLst>
              </a:rPr>
              <a:t>:</a:t>
            </a:r>
          </a:p>
          <a:p>
            <a:pPr algn="just" rtl="1"/>
            <a:r>
              <a:rPr lang="ar-EG" sz="2000" b="1" dirty="0">
                <a:effectLst>
                  <a:outerShdw blurRad="38100" dist="38100" dir="2700000" algn="tl">
                    <a:srgbClr val="000000">
                      <a:alpha val="43137"/>
                    </a:srgbClr>
                  </a:outerShdw>
                </a:effectLst>
              </a:rPr>
              <a:t>ثانيًا: المؤثرات الصوتية:</a:t>
            </a:r>
            <a:r>
              <a:rPr lang="ar-EG" sz="2000" dirty="0"/>
              <a:t> وهي ما يضيف </a:t>
            </a:r>
            <a:r>
              <a:rPr lang="ar-EG" sz="2000" b="1" dirty="0"/>
              <a:t>أبعادًا حسّية وواقعية</a:t>
            </a:r>
            <a:r>
              <a:rPr lang="ar-EG" sz="2000" dirty="0"/>
              <a:t> للمشهد، ويُساعد المستمع على تخيّل البيئة المحيطة. قد تكون أصواتًا من الحياة اليومية أو من الطبيعة أو أي أصوات أُخرى مُلائِمة.</a:t>
            </a:r>
          </a:p>
          <a:p>
            <a:pPr algn="just" rtl="1"/>
            <a:endParaRPr lang="ar-EG" sz="1000" dirty="0"/>
          </a:p>
          <a:p>
            <a:pPr marL="342900" indent="-342900" algn="just" rtl="1">
              <a:buFont typeface="Wingdings" panose="05000000000000000000" pitchFamily="2" charset="2"/>
              <a:buChar char="ü"/>
            </a:pPr>
            <a:r>
              <a:rPr lang="ar-EG" sz="2000" b="1" u="sng" dirty="0">
                <a:solidFill>
                  <a:schemeClr val="accent1"/>
                </a:solidFill>
                <a:effectLst>
                  <a:outerShdw blurRad="38100" dist="38100" dir="2700000" algn="tl">
                    <a:srgbClr val="000000">
                      <a:alpha val="43137"/>
                    </a:srgbClr>
                  </a:outerShdw>
                </a:effectLst>
              </a:rPr>
              <a:t>مثال تطبيقي:</a:t>
            </a:r>
            <a:r>
              <a:rPr lang="ar-EG" sz="2000" dirty="0"/>
              <a:t> في حلقة "في الملوخية" من </a:t>
            </a:r>
            <a:r>
              <a:rPr lang="ar-EG" sz="2000" dirty="0" err="1"/>
              <a:t>بودكاست</a:t>
            </a:r>
            <a:r>
              <a:rPr lang="ar-EG" sz="2000" dirty="0"/>
              <a:t> "مهضوم"، </a:t>
            </a:r>
            <a:r>
              <a:rPr lang="ar-EG" sz="2000" u="sng" dirty="0"/>
              <a:t>تم استخدام مؤثرات صوتية، مثل:</a:t>
            </a:r>
          </a:p>
          <a:p>
            <a:pPr marL="342900" indent="-342900" algn="just" rtl="1">
              <a:buFont typeface="Arial" panose="020B0604020202020204" pitchFamily="34" charset="0"/>
              <a:buChar char="•"/>
            </a:pPr>
            <a:r>
              <a:rPr lang="ar-EG" sz="2000" dirty="0"/>
              <a:t>أغانٍ قديمة تتحدث عن الملوخية لربط المستمع بالذاكرة الشعبية.</a:t>
            </a:r>
          </a:p>
          <a:p>
            <a:pPr marL="342900" indent="-342900" algn="just" rtl="1">
              <a:buFont typeface="Arial" panose="020B0604020202020204" pitchFamily="34" charset="0"/>
              <a:buChar char="•"/>
            </a:pPr>
            <a:r>
              <a:rPr lang="ar-EG" sz="2000" dirty="0"/>
              <a:t>مقاطع ذكرت الملوخية من مسرحيات وأفلام مصرية شهيرة لإضافة بعد ثقافي طريف.</a:t>
            </a:r>
          </a:p>
          <a:p>
            <a:pPr marL="342900" indent="-342900" algn="just" rtl="1">
              <a:buFont typeface="Arial" panose="020B0604020202020204" pitchFamily="34" charset="0"/>
              <a:buChar char="•"/>
            </a:pPr>
            <a:r>
              <a:rPr lang="ar-EG" sz="2000" dirty="0"/>
              <a:t>صوت الطهي الفعلي للملوخية — من الغليان وحتى شهقة الملوخية الشهيرة — ما جعل المشهد السمعي حيًا ومليئًا بالتفاصيل الحسية.</a:t>
            </a:r>
          </a:p>
          <a:p>
            <a:pPr marL="342900" indent="-342900" algn="just" rtl="1">
              <a:buFont typeface="Arial" panose="020B0604020202020204" pitchFamily="34" charset="0"/>
              <a:buChar char="•"/>
            </a:pPr>
            <a:r>
              <a:rPr lang="ar-EG" sz="2000" dirty="0"/>
              <a:t>وحين تم الحديث عن مكان مزدحم، سُمعت أصوات الهمس والضجيج، مما نقل المستمع إلى المشهد وكأنه يقف وسط  هذا الزحام.</a:t>
            </a:r>
          </a:p>
          <a:p>
            <a:pPr algn="just" rtl="1"/>
            <a:r>
              <a:rPr lang="ar-EG" sz="2000" dirty="0"/>
              <a:t>هذه التفاصيل الصغيرة جعلت الحلقة تجربة سمعية كاملة؛ فكل صوت كان يخدم الفكرة ويُثري السرد دون أن يطغى على الحوار.</a:t>
            </a:r>
          </a:p>
        </p:txBody>
      </p:sp>
      <p:pic>
        <p:nvPicPr>
          <p:cNvPr id="3" name="Picture 2">
            <a:extLst>
              <a:ext uri="{FF2B5EF4-FFF2-40B4-BE49-F238E27FC236}">
                <a16:creationId xmlns:a16="http://schemas.microsoft.com/office/drawing/2014/main" id="{73DFF83C-327F-6D14-2CEE-EB2BA5471E71}"/>
              </a:ext>
            </a:extLst>
          </p:cNvPr>
          <p:cNvPicPr>
            <a:picLocks noChangeAspect="1"/>
          </p:cNvPicPr>
          <p:nvPr/>
        </p:nvPicPr>
        <p:blipFill>
          <a:blip r:embed="rId4"/>
          <a:srcRect l="2290" t="3135" r="1078" b="607"/>
          <a:stretch>
            <a:fillRect/>
          </a:stretch>
        </p:blipFill>
        <p:spPr>
          <a:xfrm>
            <a:off x="710296" y="3142101"/>
            <a:ext cx="1728226" cy="169727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EA73FB05-08A4-5237-19E8-8E94A7673608}"/>
              </a:ext>
            </a:extLst>
          </p:cNvPr>
          <p:cNvSpPr txBox="1"/>
          <p:nvPr/>
        </p:nvSpPr>
        <p:spPr>
          <a:xfrm>
            <a:off x="763004" y="5098120"/>
            <a:ext cx="1595597" cy="338554"/>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800" dirty="0">
                <a:hlinkClick r:id="rId5"/>
              </a:rPr>
              <a:t>https://soundcloud.com/sowtpodcasts/mahdoomep01</a:t>
            </a:r>
            <a:endParaRPr lang="en-US" sz="800" dirty="0"/>
          </a:p>
        </p:txBody>
      </p:sp>
    </p:spTree>
    <p:extLst>
      <p:ext uri="{BB962C8B-B14F-4D97-AF65-F5344CB8AC3E}">
        <p14:creationId xmlns:p14="http://schemas.microsoft.com/office/powerpoint/2010/main" val="156493485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4D0E1C-EC63-A6E2-F6C0-62F31577616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F9C282D3-2257-C6E2-EE8C-157D1F7A2C1C}"/>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E7C3E5F2-E972-2DAA-944A-EC4FE3753A6C}"/>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90633D47-6A65-7B18-4D14-B2C5F1A2F7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C62AB6CC-CAC5-C3CD-699D-CC8FA87F9A1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5EF44A8D-E422-92AB-7CA5-E720637CC598}"/>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A9BA47BE-00A0-EF3E-AC4C-A2D0616B93AA}"/>
              </a:ext>
            </a:extLst>
          </p:cNvPr>
          <p:cNvSpPr txBox="1"/>
          <p:nvPr/>
        </p:nvSpPr>
        <p:spPr>
          <a:xfrm>
            <a:off x="703736" y="4834377"/>
            <a:ext cx="5496260" cy="1200329"/>
          </a:xfrm>
          <a:prstGeom prst="rect">
            <a:avLst/>
          </a:prstGeom>
          <a:noFill/>
        </p:spPr>
        <p:txBody>
          <a:bodyPr wrap="square" rtlCol="0">
            <a:spAutoFit/>
          </a:bodyPr>
          <a:lstStyle/>
          <a:p>
            <a:pPr algn="ctr" rtl="1"/>
            <a:r>
              <a:rPr lang="ar-EG" sz="3600" b="1" dirty="0">
                <a:solidFill>
                  <a:schemeClr val="accent1"/>
                </a:solidFill>
                <a:effectLst>
                  <a:outerShdw blurRad="38100" dist="38100" dir="2700000" algn="tl">
                    <a:srgbClr val="000000">
                      <a:alpha val="43137"/>
                    </a:srgbClr>
                  </a:outerShdw>
                </a:effectLst>
              </a:rPr>
              <a:t>التدوين الصوتي المرئي (</a:t>
            </a:r>
            <a:r>
              <a:rPr lang="ar-EG" sz="3600" b="1" dirty="0" err="1">
                <a:solidFill>
                  <a:schemeClr val="accent1"/>
                </a:solidFill>
                <a:effectLst>
                  <a:outerShdw blurRad="38100" dist="38100" dir="2700000" algn="tl">
                    <a:srgbClr val="000000">
                      <a:alpha val="43137"/>
                    </a:srgbClr>
                  </a:outerShdw>
                </a:effectLst>
              </a:rPr>
              <a:t>الفودكاست</a:t>
            </a:r>
            <a:r>
              <a:rPr lang="ar-EG" sz="3600" b="1" dirty="0">
                <a:solidFill>
                  <a:schemeClr val="accent1"/>
                </a:solidFill>
                <a:effectLst>
                  <a:outerShdw blurRad="38100" dist="38100" dir="2700000" algn="tl">
                    <a:srgbClr val="000000">
                      <a:alpha val="43137"/>
                    </a:srgbClr>
                  </a:outerShdw>
                </a:effectLst>
              </a:rPr>
              <a:t>)</a:t>
            </a:r>
            <a:endParaRPr lang="ar-EG" sz="3200" b="1" dirty="0">
              <a:solidFill>
                <a:schemeClr val="accent5">
                  <a:lumMod val="75000"/>
                </a:schemeClr>
              </a:solidFill>
              <a:effectLst>
                <a:outerShdw blurRad="38100" dist="38100" dir="2700000" algn="tl">
                  <a:srgbClr val="000000">
                    <a:alpha val="43137"/>
                  </a:srgbClr>
                </a:outerShdw>
              </a:effectLst>
              <a:latin typeface="Alexandria" charset="0"/>
              <a:cs typeface="+mj-cs"/>
            </a:endParaRPr>
          </a:p>
        </p:txBody>
      </p:sp>
      <p:sp>
        <p:nvSpPr>
          <p:cNvPr id="43" name="TextBox 42">
            <a:extLst>
              <a:ext uri="{FF2B5EF4-FFF2-40B4-BE49-F238E27FC236}">
                <a16:creationId xmlns:a16="http://schemas.microsoft.com/office/drawing/2014/main" id="{A00FA599-A356-E2EE-A631-C61E5BB23907}"/>
              </a:ext>
            </a:extLst>
          </p:cNvPr>
          <p:cNvSpPr txBox="1"/>
          <p:nvPr/>
        </p:nvSpPr>
        <p:spPr>
          <a:xfrm>
            <a:off x="5011358" y="129282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EG" sz="4000" b="1" dirty="0">
                <a:solidFill>
                  <a:schemeClr val="bg1"/>
                </a:solidFill>
                <a:latin typeface="Alexandria" charset="0"/>
                <a:cs typeface="Alexandria" charset="0"/>
              </a:rPr>
              <a:t>3</a:t>
            </a:r>
            <a:endParaRPr lang="en-US" sz="4000" b="1" dirty="0">
              <a:solidFill>
                <a:schemeClr val="bg1"/>
              </a:solidFill>
              <a:latin typeface="Alexandria" charset="0"/>
              <a:cs typeface="Alexandria" charset="0"/>
            </a:endParaRPr>
          </a:p>
        </p:txBody>
      </p:sp>
      <p:pic>
        <p:nvPicPr>
          <p:cNvPr id="5" name="Graphic 21">
            <a:extLst>
              <a:ext uri="{FF2B5EF4-FFF2-40B4-BE49-F238E27FC236}">
                <a16:creationId xmlns:a16="http://schemas.microsoft.com/office/drawing/2014/main" id="{237CE238-F329-7CB4-9AA1-B36CC575F44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88114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22" presetClass="entr" presetSubtype="4" fill="hold" grpId="0" nodeType="withEffect">
                                  <p:stCondLst>
                                    <p:cond delay="250"/>
                                  </p:stCondLst>
                                  <p:childTnLst>
                                    <p:set>
                                      <p:cBhvr>
                                        <p:cTn id="12" dur="1" fill="hold">
                                          <p:stCondLst>
                                            <p:cond delay="0"/>
                                          </p:stCondLst>
                                        </p:cTn>
                                        <p:tgtEl>
                                          <p:spTgt spid="43"/>
                                        </p:tgtEl>
                                        <p:attrNameLst>
                                          <p:attrName>style.visibility</p:attrName>
                                        </p:attrNameLst>
                                      </p:cBhvr>
                                      <p:to>
                                        <p:strVal val="visible"/>
                                      </p:to>
                                    </p:set>
                                    <p:animEffect transition="in" filter="wipe(down)">
                                      <p:cBhvr>
                                        <p:cTn id="13" dur="500"/>
                                        <p:tgtEl>
                                          <p:spTgt spid="43"/>
                                        </p:tgtEl>
                                      </p:cBhvr>
                                    </p:animEffect>
                                  </p:childTnLst>
                                </p:cTn>
                              </p:par>
                              <p:par>
                                <p:cTn id="14" presetID="22" presetClass="entr" presetSubtype="4" fill="hold" grpId="0" nodeType="withEffect">
                                  <p:stCondLst>
                                    <p:cond delay="250"/>
                                  </p:stCondLst>
                                  <p:childTnLst>
                                    <p:set>
                                      <p:cBhvr>
                                        <p:cTn id="15" dur="1" fill="hold">
                                          <p:stCondLst>
                                            <p:cond delay="0"/>
                                          </p:stCondLst>
                                        </p:cTn>
                                        <p:tgtEl>
                                          <p:spTgt spid="41"/>
                                        </p:tgtEl>
                                        <p:attrNameLst>
                                          <p:attrName>style.visibility</p:attrName>
                                        </p:attrNameLst>
                                      </p:cBhvr>
                                      <p:to>
                                        <p:strVal val="visible"/>
                                      </p:to>
                                    </p:set>
                                    <p:animEffect transition="in" filter="wipe(down)">
                                      <p:cBhvr>
                                        <p:cTn id="1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62FC9F1D-F887-F16C-9D98-757057ECC29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3FDB69A-21BB-7F9D-7B39-E7C85D3B8C7F}"/>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F0B11E90-C800-7161-1566-D890B078AF1B}"/>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3. التدوين الصوتي المرئي (</a:t>
            </a:r>
            <a:r>
              <a:rPr lang="ar-EG" sz="2800" b="1" dirty="0" err="1">
                <a:solidFill>
                  <a:srgbClr val="2E3957"/>
                </a:solidFill>
                <a:latin typeface="Alexandria"/>
                <a:cs typeface="+mj-cs"/>
              </a:rPr>
              <a:t>الفودكاست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9EF3E471-1215-919E-469A-8C5EBA8298D4}"/>
              </a:ext>
            </a:extLst>
          </p:cNvPr>
          <p:cNvSpPr txBox="1"/>
          <p:nvPr/>
        </p:nvSpPr>
        <p:spPr>
          <a:xfrm>
            <a:off x="3520096" y="1743136"/>
            <a:ext cx="7832731" cy="4185761"/>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(2) التدوين الصوتي المرئي (</a:t>
            </a:r>
            <a:r>
              <a:rPr lang="ar-EG" sz="3200" b="1" dirty="0" err="1">
                <a:solidFill>
                  <a:schemeClr val="accent1"/>
                </a:solidFill>
                <a:effectLst>
                  <a:outerShdw blurRad="38100" dist="38100" dir="2700000" algn="tl">
                    <a:srgbClr val="000000">
                      <a:alpha val="43137"/>
                    </a:srgbClr>
                  </a:outerShdw>
                </a:effectLst>
              </a:rPr>
              <a:t>الفودكاست</a:t>
            </a:r>
            <a:r>
              <a:rPr lang="ar-EG" sz="3200" b="1" dirty="0">
                <a:solidFill>
                  <a:schemeClr val="accent1"/>
                </a:solidFill>
                <a:effectLst>
                  <a:outerShdw blurRad="38100" dist="38100" dir="2700000" algn="tl">
                    <a:srgbClr val="000000">
                      <a:alpha val="43137"/>
                    </a:srgbClr>
                  </a:outerShdw>
                </a:effectLst>
              </a:rPr>
              <a:t>):</a:t>
            </a:r>
          </a:p>
          <a:p>
            <a:pPr algn="just" rtl="1"/>
            <a:endParaRPr lang="en-US" sz="20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أولًا: ما هو </a:t>
            </a:r>
            <a:r>
              <a:rPr lang="ar-EG" sz="2000" b="1" dirty="0" err="1">
                <a:solidFill>
                  <a:schemeClr val="accent1"/>
                </a:solidFill>
                <a:effectLst>
                  <a:outerShdw blurRad="38100" dist="38100" dir="2700000" algn="tl">
                    <a:srgbClr val="000000">
                      <a:alpha val="43137"/>
                    </a:srgbClr>
                  </a:outerShdw>
                </a:effectLst>
              </a:rPr>
              <a:t>الفودكاست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1400" b="1" dirty="0">
              <a:solidFill>
                <a:schemeClr val="accent1"/>
              </a:solidFill>
              <a:effectLst>
                <a:outerShdw blurRad="38100" dist="38100" dir="2700000" algn="tl">
                  <a:srgbClr val="000000">
                    <a:alpha val="43137"/>
                  </a:srgbClr>
                </a:outerShdw>
              </a:effectLst>
            </a:endParaRPr>
          </a:p>
          <a:p>
            <a:pPr marL="342900" indent="-342900" algn="just" rtl="1">
              <a:buFont typeface="Arial" panose="020B0604020202020204" pitchFamily="34" charset="0"/>
              <a:buChar char="•"/>
            </a:pPr>
            <a:r>
              <a:rPr lang="ar-EG" sz="2000" dirty="0"/>
              <a:t>الفودكاست هو الشكل ”المرئي“ من البودكاست، ويُعرف أيضًا باسم </a:t>
            </a:r>
            <a:r>
              <a:rPr lang="ar-EG" sz="2000" b="1" dirty="0"/>
              <a:t>التدوين الصوتي المرئي (</a:t>
            </a:r>
            <a:r>
              <a:rPr lang="en-US" sz="2000" b="1" dirty="0"/>
              <a:t>Video Podcast</a:t>
            </a:r>
            <a:r>
              <a:rPr lang="ar-EG" sz="2000" b="1" dirty="0"/>
              <a:t>).</a:t>
            </a:r>
            <a:endParaRPr lang="ar-EG" sz="2000" dirty="0"/>
          </a:p>
          <a:p>
            <a:pPr marL="342900" indent="-342900" algn="just" rtl="1">
              <a:buFont typeface="Arial" panose="020B0604020202020204" pitchFamily="34" charset="0"/>
              <a:buChar char="•"/>
            </a:pPr>
            <a:r>
              <a:rPr lang="ar-EG" sz="2000" dirty="0"/>
              <a:t>وهو نوع من المحتوى الرقمي الذي يجمع بين </a:t>
            </a:r>
            <a:r>
              <a:rPr lang="ar-EG" sz="2000" b="1" dirty="0"/>
              <a:t>الصوت والصورة</a:t>
            </a:r>
            <a:r>
              <a:rPr lang="ar-EG" sz="2000" dirty="0"/>
              <a:t> في سلسلة من الحلقات المصوّرة تُوزّع عبر الإنترنت، تمامًا كما تُوزَّع الحلقات الصوتية عبر منصات </a:t>
            </a:r>
            <a:r>
              <a:rPr lang="ar-EG" sz="2000" dirty="0" err="1"/>
              <a:t>البودكاست</a:t>
            </a:r>
            <a:r>
              <a:rPr lang="ar-EG" sz="2000" dirty="0"/>
              <a:t>.</a:t>
            </a:r>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r>
              <a:rPr lang="ar-EG" sz="2000" u="sng" dirty="0"/>
              <a:t>الفكرة ببساطة:</a:t>
            </a:r>
            <a:r>
              <a:rPr lang="ar-EG" sz="2000" dirty="0"/>
              <a:t> إذا كان البودكاست يعتمد على الصوت الذي يُحرك خيال المستمع،</a:t>
            </a:r>
            <a:br>
              <a:rPr lang="ar-EG" sz="2000" dirty="0"/>
            </a:br>
            <a:r>
              <a:rPr lang="ar-EG" sz="2000" dirty="0"/>
              <a:t>فإن الفودكاست يضيف </a:t>
            </a:r>
            <a:r>
              <a:rPr lang="ar-EG" sz="2000" b="1" dirty="0"/>
              <a:t>عنصر الصورة</a:t>
            </a:r>
            <a:r>
              <a:rPr lang="ar-EG" sz="2000" dirty="0"/>
              <a:t> ليتيح للمشاهد "رؤية" من يتحدث أو "مُشاهَدة" الحدث أو الحوار، وبذلك يتحول من تجربة سمعية إلى </a:t>
            </a:r>
            <a:r>
              <a:rPr lang="ar-EG" sz="2000" b="1" dirty="0"/>
              <a:t>تجربة سمعية – بصرية متكاملة</a:t>
            </a:r>
            <a:r>
              <a:rPr lang="ar-EG" sz="2000" dirty="0"/>
              <a:t>.</a:t>
            </a:r>
          </a:p>
          <a:p>
            <a:pPr marL="342900" indent="-342900" algn="just" rtl="1">
              <a:buFont typeface="Arial" panose="020B0604020202020204" pitchFamily="34" charset="0"/>
              <a:buChar char="•"/>
            </a:pPr>
            <a:r>
              <a:rPr lang="ar-EG" sz="2000" dirty="0"/>
              <a:t>ويمكن للمُشاهِد مُتابعة </a:t>
            </a:r>
            <a:r>
              <a:rPr lang="ar-EG" sz="2000" dirty="0" err="1"/>
              <a:t>الفودكاست</a:t>
            </a:r>
            <a:r>
              <a:rPr lang="ar-EG" sz="2000" dirty="0"/>
              <a:t> على المنصات المختلفة </a:t>
            </a:r>
            <a:r>
              <a:rPr lang="ar-EG" sz="2000" u="sng" dirty="0"/>
              <a:t>مثل:</a:t>
            </a:r>
            <a:r>
              <a:rPr lang="ar-EG" sz="2000" dirty="0"/>
              <a:t> </a:t>
            </a:r>
            <a:r>
              <a:rPr lang="en-US" sz="2000" b="1" dirty="0"/>
              <a:t>YouTube</a:t>
            </a:r>
            <a:r>
              <a:rPr lang="en-US" sz="2000" dirty="0"/>
              <a:t>، </a:t>
            </a:r>
            <a:r>
              <a:rPr lang="ar-EG" sz="2000" dirty="0"/>
              <a:t>أو غيرها.</a:t>
            </a:r>
          </a:p>
        </p:txBody>
      </p:sp>
      <p:pic>
        <p:nvPicPr>
          <p:cNvPr id="3" name="Picture 2" descr="A cartoon character with headphones and microphones&#10;&#10;AI-generated content may be incorrect.">
            <a:extLst>
              <a:ext uri="{FF2B5EF4-FFF2-40B4-BE49-F238E27FC236}">
                <a16:creationId xmlns:a16="http://schemas.microsoft.com/office/drawing/2014/main" id="{E9580B43-E9F9-E786-7AFB-A02F0050F28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83312" y="2167683"/>
            <a:ext cx="2286000"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73593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B24A6652-507E-4FA5-F2E5-537D3E2CC14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92F52D2-6501-A1C2-CB97-31D036ADC426}"/>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F52758B3-0407-CB88-020F-0CF774ED4F39}"/>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3. التدوين الصوتي المرئي (</a:t>
            </a:r>
            <a:r>
              <a:rPr lang="ar-EG" sz="2800" b="1" dirty="0" err="1">
                <a:solidFill>
                  <a:srgbClr val="2E3957"/>
                </a:solidFill>
                <a:latin typeface="Alexandria"/>
                <a:cs typeface="+mj-cs"/>
              </a:rPr>
              <a:t>الفودكاست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21862459-7234-44C0-C9E8-DCF29E89DB70}"/>
              </a:ext>
            </a:extLst>
          </p:cNvPr>
          <p:cNvSpPr txBox="1"/>
          <p:nvPr/>
        </p:nvSpPr>
        <p:spPr>
          <a:xfrm>
            <a:off x="767114" y="1620638"/>
            <a:ext cx="10642888" cy="2123658"/>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(2) التدوين الصوتي المرئي (</a:t>
            </a:r>
            <a:r>
              <a:rPr lang="ar-EG" sz="3200" b="1" dirty="0" err="1">
                <a:solidFill>
                  <a:schemeClr val="accent1"/>
                </a:solidFill>
                <a:effectLst>
                  <a:outerShdw blurRad="38100" dist="38100" dir="2700000" algn="tl">
                    <a:srgbClr val="000000">
                      <a:alpha val="43137"/>
                    </a:srgbClr>
                  </a:outerShdw>
                </a:effectLst>
              </a:rPr>
              <a:t>الفودكاست</a:t>
            </a:r>
            <a:r>
              <a:rPr lang="ar-EG" sz="3200" b="1" dirty="0">
                <a:solidFill>
                  <a:schemeClr val="accent1"/>
                </a:solidFill>
                <a:effectLst>
                  <a:outerShdw blurRad="38100" dist="38100" dir="2700000" algn="tl">
                    <a:srgbClr val="000000">
                      <a:alpha val="43137"/>
                    </a:srgbClr>
                  </a:outerShdw>
                </a:effectLst>
              </a:rPr>
              <a:t>):</a:t>
            </a:r>
          </a:p>
          <a:p>
            <a:pPr algn="just" rtl="1"/>
            <a:r>
              <a:rPr lang="en-US" sz="2000" b="1" dirty="0">
                <a:solidFill>
                  <a:schemeClr val="accent1"/>
                </a:solidFill>
                <a:effectLst>
                  <a:outerShdw blurRad="38100" dist="38100" dir="2700000" algn="tl">
                    <a:srgbClr val="000000">
                      <a:alpha val="43137"/>
                    </a:srgbClr>
                  </a:outerShdw>
                </a:effectLst>
              </a:rPr>
              <a:t> </a:t>
            </a:r>
            <a:r>
              <a:rPr lang="ar-EG" sz="2000" b="1" dirty="0">
                <a:solidFill>
                  <a:schemeClr val="accent1"/>
                </a:solidFill>
                <a:effectLst>
                  <a:outerShdw blurRad="38100" dist="38100" dir="2700000" algn="tl">
                    <a:srgbClr val="000000">
                      <a:alpha val="43137"/>
                    </a:srgbClr>
                  </a:outerShdw>
                </a:effectLst>
              </a:rPr>
              <a:t>ثانيًا: تطور </a:t>
            </a:r>
            <a:r>
              <a:rPr lang="ar-EG" sz="2000" b="1" dirty="0" err="1">
                <a:solidFill>
                  <a:schemeClr val="accent1"/>
                </a:solidFill>
                <a:effectLst>
                  <a:outerShdw blurRad="38100" dist="38100" dir="2700000" algn="tl">
                    <a:srgbClr val="000000">
                      <a:alpha val="43137"/>
                    </a:srgbClr>
                  </a:outerShdw>
                </a:effectLst>
              </a:rPr>
              <a:t>الفودكاست</a:t>
            </a:r>
            <a:r>
              <a:rPr lang="ar-EG" sz="2000" b="1" dirty="0">
                <a:solidFill>
                  <a:schemeClr val="accent1"/>
                </a:solidFill>
                <a:effectLst>
                  <a:outerShdw blurRad="38100" dist="38100" dir="2700000" algn="tl">
                    <a:srgbClr val="000000">
                      <a:alpha val="43137"/>
                    </a:srgbClr>
                  </a:outerShdw>
                </a:effectLst>
              </a:rPr>
              <a:t> ومستقبله الإعلامي:</a:t>
            </a:r>
          </a:p>
          <a:p>
            <a:pPr marL="342900" indent="-342900" algn="just" rtl="1">
              <a:buFont typeface="Arial" panose="020B0604020202020204" pitchFamily="34" charset="0"/>
              <a:buChar char="•"/>
            </a:pPr>
            <a:r>
              <a:rPr lang="ar-EG" sz="2000" dirty="0" err="1"/>
              <a:t>الفودكاست</a:t>
            </a:r>
            <a:r>
              <a:rPr lang="ar-EG" sz="2000" dirty="0"/>
              <a:t> يُعدّ امتدادًا طبيعيًا لتطور الوسائط الإعلامية الحديثة. وقد أصبح </a:t>
            </a:r>
            <a:r>
              <a:rPr lang="ar-EG" sz="2000" dirty="0" err="1"/>
              <a:t>الفودكاست</a:t>
            </a:r>
            <a:r>
              <a:rPr lang="ar-EG" sz="2000" dirty="0"/>
              <a:t> اليوم أكثر من مجرد "محتوى ترفيهي". إنه وسيلة </a:t>
            </a:r>
            <a:r>
              <a:rPr lang="ar-EG" sz="2000" b="1" dirty="0"/>
              <a:t>تعليمية، وتوعوية، وتفاعلية</a:t>
            </a:r>
            <a:r>
              <a:rPr lang="ar-EG" sz="2000" dirty="0"/>
              <a:t> تدمج بساطة الصوت بقوة الصورة.</a:t>
            </a:r>
          </a:p>
          <a:p>
            <a:pPr marL="342900" indent="-342900" algn="just" rtl="1">
              <a:buFont typeface="Arial" panose="020B0604020202020204" pitchFamily="34" charset="0"/>
              <a:buChar char="•"/>
            </a:pPr>
            <a:r>
              <a:rPr lang="ar-EG" sz="2000" dirty="0"/>
              <a:t>هذا التحول يُعرف في الدراسات المُعاصِرة باسم </a:t>
            </a:r>
            <a:r>
              <a:rPr lang="ar-EG" sz="2000" b="1" dirty="0"/>
              <a:t>"التدوين الصوتي المرئي"</a:t>
            </a:r>
            <a:r>
              <a:rPr lang="ar-EG" sz="2000" dirty="0"/>
              <a:t> </a:t>
            </a:r>
            <a:r>
              <a:rPr lang="ar-EG" sz="2000" b="1" dirty="0"/>
              <a:t>(</a:t>
            </a:r>
            <a:r>
              <a:rPr lang="en-US" sz="2000" b="1" dirty="0"/>
              <a:t>Visual Podcasting</a:t>
            </a:r>
            <a:r>
              <a:rPr lang="ar-EG" sz="2000" b="1" dirty="0"/>
              <a:t>)</a:t>
            </a:r>
            <a:r>
              <a:rPr lang="ar-EG" sz="2000" dirty="0"/>
              <a:t>،</a:t>
            </a:r>
            <a:r>
              <a:rPr lang="ar-EG" sz="2000" b="1" dirty="0"/>
              <a:t> </a:t>
            </a:r>
            <a:r>
              <a:rPr lang="ar-EG" sz="2000" dirty="0"/>
              <a:t>وهو مجال يجمع بين عمق الحوار الإذاعي وثراء الصورة التلفزيونية.</a:t>
            </a:r>
          </a:p>
        </p:txBody>
      </p:sp>
      <p:sp>
        <p:nvSpPr>
          <p:cNvPr id="2" name="TextBox 1">
            <a:extLst>
              <a:ext uri="{FF2B5EF4-FFF2-40B4-BE49-F238E27FC236}">
                <a16:creationId xmlns:a16="http://schemas.microsoft.com/office/drawing/2014/main" id="{508C72F2-0FF7-A0F7-C917-4D977CBD016C}"/>
              </a:ext>
            </a:extLst>
          </p:cNvPr>
          <p:cNvSpPr txBox="1"/>
          <p:nvPr/>
        </p:nvSpPr>
        <p:spPr>
          <a:xfrm>
            <a:off x="623723" y="4842022"/>
            <a:ext cx="1974697" cy="206191"/>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700" dirty="0">
                <a:hlinkClick r:id="rId4"/>
              </a:rPr>
              <a:t>https://www.youtube.com/@thmanyahpodcasts</a:t>
            </a:r>
            <a:endParaRPr lang="en-US" sz="700" dirty="0"/>
          </a:p>
        </p:txBody>
      </p:sp>
      <p:pic>
        <p:nvPicPr>
          <p:cNvPr id="6" name="Picture 5">
            <a:extLst>
              <a:ext uri="{FF2B5EF4-FFF2-40B4-BE49-F238E27FC236}">
                <a16:creationId xmlns:a16="http://schemas.microsoft.com/office/drawing/2014/main" id="{D01AD8F6-DC51-C2E1-9AF3-E7ACFC4612F7}"/>
              </a:ext>
            </a:extLst>
          </p:cNvPr>
          <p:cNvPicPr>
            <a:picLocks noChangeAspect="1"/>
          </p:cNvPicPr>
          <p:nvPr/>
        </p:nvPicPr>
        <p:blipFill>
          <a:blip r:embed="rId5"/>
          <a:srcRect r="18805"/>
          <a:stretch>
            <a:fillRect/>
          </a:stretch>
        </p:blipFill>
        <p:spPr>
          <a:xfrm>
            <a:off x="670108" y="3730225"/>
            <a:ext cx="1971767" cy="912874"/>
          </a:xfrm>
          <a:prstGeom prst="roundRect">
            <a:avLst>
              <a:gd name="adj" fmla="val 4167"/>
            </a:avLst>
          </a:prstGeom>
          <a:solidFill>
            <a:srgbClr val="FFFFFF"/>
          </a:solidFill>
          <a:ln w="76200" cap="sq">
            <a:solidFill>
              <a:srgbClr val="EAEAEA"/>
            </a:solidFill>
            <a:miter lim="800000"/>
          </a:ln>
          <a:effectLst>
            <a:glow rad="139700">
              <a:schemeClr val="accent5">
                <a:satMod val="175000"/>
                <a:alpha val="40000"/>
              </a:schemeClr>
            </a:glow>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8" name="TextBox 7">
            <a:extLst>
              <a:ext uri="{FF2B5EF4-FFF2-40B4-BE49-F238E27FC236}">
                <a16:creationId xmlns:a16="http://schemas.microsoft.com/office/drawing/2014/main" id="{FA8085A0-6C90-CBCB-0EA0-D3BFE41F1957}"/>
              </a:ext>
            </a:extLst>
          </p:cNvPr>
          <p:cNvSpPr txBox="1"/>
          <p:nvPr/>
        </p:nvSpPr>
        <p:spPr>
          <a:xfrm>
            <a:off x="663971" y="5592443"/>
            <a:ext cx="10746033" cy="400110"/>
          </a:xfrm>
          <a:prstGeom prst="rect">
            <a:avLst/>
          </a:prstGeom>
          <a:noFill/>
        </p:spPr>
        <p:txBody>
          <a:bodyPr wrap="square">
            <a:spAutoFit/>
          </a:bodyPr>
          <a:lstStyle/>
          <a:p>
            <a:pPr marL="342900" indent="-342900" algn="just" rtl="1">
              <a:buFont typeface="Arial" panose="020B0604020202020204" pitchFamily="34" charset="0"/>
              <a:buChar char="•"/>
            </a:pPr>
            <a:r>
              <a:rPr lang="ar-EG" sz="2000" dirty="0"/>
              <a:t>ومن أبرز أمثلة المؤسسات المُنتجة </a:t>
            </a:r>
            <a:r>
              <a:rPr lang="ar-EG" sz="2000" dirty="0" err="1"/>
              <a:t>للفودكاست</a:t>
            </a:r>
            <a:r>
              <a:rPr lang="ar-EG" sz="2000" dirty="0"/>
              <a:t> هي إذاعة ثمانية التي تنتج بعض أنواع </a:t>
            </a:r>
            <a:r>
              <a:rPr lang="ar-EG" sz="2000" dirty="0" err="1"/>
              <a:t>الفودكاست</a:t>
            </a:r>
            <a:r>
              <a:rPr lang="ar-EG" sz="2000" dirty="0"/>
              <a:t>، مثل "فنجان". </a:t>
            </a:r>
          </a:p>
        </p:txBody>
      </p:sp>
      <p:sp>
        <p:nvSpPr>
          <p:cNvPr id="11" name="TextBox 10">
            <a:extLst>
              <a:ext uri="{FF2B5EF4-FFF2-40B4-BE49-F238E27FC236}">
                <a16:creationId xmlns:a16="http://schemas.microsoft.com/office/drawing/2014/main" id="{ABDCEF37-5EF5-48FE-EC43-4BA4CA0906EA}"/>
              </a:ext>
            </a:extLst>
          </p:cNvPr>
          <p:cNvSpPr txBox="1"/>
          <p:nvPr/>
        </p:nvSpPr>
        <p:spPr>
          <a:xfrm>
            <a:off x="2804516" y="3691912"/>
            <a:ext cx="8605486" cy="1938992"/>
          </a:xfrm>
          <a:prstGeom prst="rect">
            <a:avLst/>
          </a:prstGeom>
          <a:noFill/>
        </p:spPr>
        <p:txBody>
          <a:bodyPr wrap="square">
            <a:spAutoFit/>
          </a:bodyPr>
          <a:lstStyle/>
          <a:p>
            <a:pPr marL="342900" indent="-342900" algn="just" rtl="1">
              <a:buFont typeface="Arial" panose="020B0604020202020204" pitchFamily="34" charset="0"/>
              <a:buChar char="•"/>
            </a:pPr>
            <a:r>
              <a:rPr lang="ar-EG" sz="2000" dirty="0"/>
              <a:t>ويتوقع بعض الباحثين أن الشكل التقليدي للأخبار التلفزيونية سيتلاشى مع تطور </a:t>
            </a:r>
            <a:r>
              <a:rPr lang="ar-EG" sz="2000" b="1" dirty="0"/>
              <a:t>الراديو المرئي أو </a:t>
            </a:r>
            <a:r>
              <a:rPr lang="ar-EG" sz="2000" b="1" dirty="0" err="1"/>
              <a:t>الفودكاست</a:t>
            </a:r>
            <a:r>
              <a:rPr lang="ar-EG" sz="2000" b="1" dirty="0"/>
              <a:t> البصري (</a:t>
            </a:r>
            <a:r>
              <a:rPr lang="en-US" sz="2000" b="1" dirty="0"/>
              <a:t>Visual Radio/Podcasts</a:t>
            </a:r>
            <a:r>
              <a:rPr lang="ar-EG" sz="2000" b="1" dirty="0"/>
              <a:t>). </a:t>
            </a:r>
          </a:p>
          <a:p>
            <a:pPr marL="342900" indent="-342900" algn="just" rtl="1">
              <a:buFont typeface="Arial" panose="020B0604020202020204" pitchFamily="34" charset="0"/>
              <a:buChar char="•"/>
            </a:pPr>
            <a:r>
              <a:rPr lang="ar-EG" sz="2000" dirty="0"/>
              <a:t>كما يُتوقع أن تدفع تقنيات الاتصال الحديثة بهذا التحول الكبير في صناعة الإعلام بحيث سيصبح بإمكان أي مؤسسة أو حتى فرد أن يُنشئ "قناة بث مرئي" بمُستوى جودة قريب من القنوات الإخبارية، لكن </a:t>
            </a:r>
            <a:r>
              <a:rPr lang="ar-EG" sz="2000" b="1" dirty="0"/>
              <a:t>بتكلفة إنتاج أقل بكثير</a:t>
            </a:r>
            <a:r>
              <a:rPr lang="ar-EG" sz="2000" dirty="0"/>
              <a:t>، بحيث يصبح </a:t>
            </a:r>
            <a:r>
              <a:rPr lang="ar-EG" sz="2000" dirty="0" err="1"/>
              <a:t>الفودكاست</a:t>
            </a:r>
            <a:r>
              <a:rPr lang="ar-EG" sz="2000" dirty="0"/>
              <a:t> خلال السنوات القليلة القادمة واحدًا من </a:t>
            </a:r>
            <a:r>
              <a:rPr lang="ar-EG" sz="2000" b="1" dirty="0"/>
              <a:t>أهم أشكال الإعلام الشخصي والمؤسسي</a:t>
            </a:r>
            <a:r>
              <a:rPr lang="ar-EG" sz="2000" dirty="0"/>
              <a:t>. أي قد يُصبح </a:t>
            </a:r>
            <a:r>
              <a:rPr lang="ar-EG" sz="2000" dirty="0" err="1"/>
              <a:t>الفودكاست</a:t>
            </a:r>
            <a:r>
              <a:rPr lang="ar-EG" sz="2000" dirty="0"/>
              <a:t> ”</a:t>
            </a:r>
            <a:r>
              <a:rPr lang="ar-EG" sz="2000" dirty="0">
                <a:effectLst>
                  <a:outerShdw blurRad="38100" dist="38100" dir="2700000" algn="tl">
                    <a:srgbClr val="000000">
                      <a:alpha val="43137"/>
                    </a:srgbClr>
                  </a:outerShdw>
                </a:effectLst>
              </a:rPr>
              <a:t>تلفزيون المُستقبَل</a:t>
            </a:r>
            <a:r>
              <a:rPr lang="ar-EG" sz="2000" dirty="0"/>
              <a:t>“ المُصَغّر.</a:t>
            </a:r>
          </a:p>
        </p:txBody>
      </p:sp>
    </p:spTree>
    <p:extLst>
      <p:ext uri="{BB962C8B-B14F-4D97-AF65-F5344CB8AC3E}">
        <p14:creationId xmlns:p14="http://schemas.microsoft.com/office/powerpoint/2010/main" val="373997722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1662F683-3D02-E574-1408-1068F4B09FE6}"/>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93B8AA6-4422-732C-A229-A54AA6521A69}"/>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2430FD8A-5656-EA9B-CFE1-B3609FCE4886}"/>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3. التدوين الصوتي المرئي (</a:t>
            </a:r>
            <a:r>
              <a:rPr lang="ar-EG" sz="2800" b="1" dirty="0" err="1">
                <a:solidFill>
                  <a:srgbClr val="2E3957"/>
                </a:solidFill>
                <a:latin typeface="Alexandria"/>
                <a:cs typeface="+mj-cs"/>
              </a:rPr>
              <a:t>الفودكاست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3C5E2959-B98B-82D0-CE8D-C40E6ABC1E0A}"/>
              </a:ext>
            </a:extLst>
          </p:cNvPr>
          <p:cNvSpPr txBox="1"/>
          <p:nvPr/>
        </p:nvSpPr>
        <p:spPr>
          <a:xfrm>
            <a:off x="2424896" y="1700751"/>
            <a:ext cx="9032720" cy="4370427"/>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(2) التدوين الصوتي المرئي (</a:t>
            </a:r>
            <a:r>
              <a:rPr lang="ar-EG" sz="3200" b="1" dirty="0" err="1">
                <a:solidFill>
                  <a:schemeClr val="accent1"/>
                </a:solidFill>
                <a:effectLst>
                  <a:outerShdw blurRad="38100" dist="38100" dir="2700000" algn="tl">
                    <a:srgbClr val="000000">
                      <a:alpha val="43137"/>
                    </a:srgbClr>
                  </a:outerShdw>
                </a:effectLst>
              </a:rPr>
              <a:t>الفودكاست</a:t>
            </a:r>
            <a:r>
              <a:rPr lang="ar-EG" sz="3200" b="1" dirty="0">
                <a:solidFill>
                  <a:schemeClr val="accent1"/>
                </a:solidFill>
                <a:effectLst>
                  <a:outerShdw blurRad="38100" dist="38100" dir="2700000" algn="tl">
                    <a:srgbClr val="000000">
                      <a:alpha val="43137"/>
                    </a:srgbClr>
                  </a:outerShdw>
                </a:effectLst>
              </a:rPr>
              <a:t>):</a:t>
            </a:r>
          </a:p>
          <a:p>
            <a:pPr algn="just" rtl="1"/>
            <a:endParaRPr lang="ar-EG" sz="800" b="1" dirty="0">
              <a:solidFill>
                <a:schemeClr val="accent1"/>
              </a:solidFill>
              <a:effectLst>
                <a:outerShdw blurRad="38100" dist="38100" dir="2700000" algn="tl">
                  <a:srgbClr val="000000">
                    <a:alpha val="43137"/>
                  </a:srgbClr>
                </a:outerShdw>
              </a:effectLst>
            </a:endParaRPr>
          </a:p>
          <a:p>
            <a:pPr algn="just" rtl="1"/>
            <a:r>
              <a:rPr lang="en-US" sz="2000" b="1" dirty="0"/>
              <a:t> </a:t>
            </a:r>
            <a:r>
              <a:rPr lang="ar-EG" sz="2000" b="1" dirty="0">
                <a:solidFill>
                  <a:schemeClr val="accent1"/>
                </a:solidFill>
                <a:effectLst>
                  <a:outerShdw blurRad="38100" dist="38100" dir="2700000" algn="tl">
                    <a:srgbClr val="000000">
                      <a:alpha val="43137"/>
                    </a:srgbClr>
                  </a:outerShdw>
                </a:effectLst>
              </a:rPr>
              <a:t>ثالثًا: خصائص </a:t>
            </a:r>
            <a:r>
              <a:rPr lang="ar-EG" sz="2000" b="1" dirty="0" err="1">
                <a:solidFill>
                  <a:schemeClr val="accent1"/>
                </a:solidFill>
                <a:effectLst>
                  <a:outerShdw blurRad="38100" dist="38100" dir="2700000" algn="tl">
                    <a:srgbClr val="000000">
                      <a:alpha val="43137"/>
                    </a:srgbClr>
                  </a:outerShdw>
                </a:effectLst>
              </a:rPr>
              <a:t>الفودكاست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800" b="1" dirty="0">
              <a:solidFill>
                <a:schemeClr val="accent1"/>
              </a:solidFill>
              <a:effectLst>
                <a:outerShdw blurRad="38100" dist="38100" dir="2700000" algn="tl">
                  <a:srgbClr val="000000">
                    <a:alpha val="43137"/>
                  </a:srgbClr>
                </a:outerShdw>
              </a:effectLst>
            </a:endParaRPr>
          </a:p>
          <a:p>
            <a:pPr marL="342900" indent="-342900" algn="just" rtl="1">
              <a:buFont typeface="Arial" panose="020B0604020202020204" pitchFamily="34" charset="0"/>
              <a:buChar char="•"/>
            </a:pPr>
            <a:r>
              <a:rPr lang="ar-EG" sz="2000" b="1" dirty="0"/>
              <a:t>يجمع بين الصوت والصورة:</a:t>
            </a:r>
            <a:r>
              <a:rPr lang="ar-EG" sz="2000" dirty="0"/>
              <a:t> أي أن المتلقي يسمع ويرى في الوقت نفسه، مما يخلق تفاعلًا بصريًا أعمق.</a:t>
            </a:r>
          </a:p>
          <a:p>
            <a:pPr marL="342900" indent="-342900" algn="just" rtl="1">
              <a:buFont typeface="Arial" panose="020B0604020202020204" pitchFamily="34" charset="0"/>
              <a:buChar char="•"/>
            </a:pPr>
            <a:r>
              <a:rPr lang="ar-EG" sz="2000" b="1" dirty="0"/>
              <a:t>يُقدم المُحتوى بأساليب متنوعة: </a:t>
            </a:r>
            <a:r>
              <a:rPr lang="ar-EG" sz="2000" dirty="0"/>
              <a:t>قد يكون حوارًا بين مقدّمين، أو دروسًا تعليمية، أو تقارير ميدانية مصوّرة، أو حتى عروضًا ترفيهية.</a:t>
            </a:r>
          </a:p>
          <a:p>
            <a:pPr marL="342900" indent="-342900" algn="just" rtl="1">
              <a:buFont typeface="Arial" panose="020B0604020202020204" pitchFamily="34" charset="0"/>
              <a:buChar char="•"/>
            </a:pPr>
            <a:r>
              <a:rPr lang="ar-EG" sz="2000" b="1" dirty="0"/>
              <a:t>مرونة المُشاهدة والاستهلاك:</a:t>
            </a:r>
            <a:r>
              <a:rPr lang="ar-EG" sz="2000" dirty="0"/>
              <a:t> يمكن مُشاهدته في أي وقت، عبر الهواتف، أو الحواسيب، أو أيٍ من الشاشات الذكية.</a:t>
            </a:r>
          </a:p>
          <a:p>
            <a:pPr marL="342900" indent="-342900" algn="just" rtl="1">
              <a:buFont typeface="Arial" panose="020B0604020202020204" pitchFamily="34" charset="0"/>
              <a:buChar char="•"/>
            </a:pPr>
            <a:r>
              <a:rPr lang="ar-EG" sz="2000" b="1" dirty="0"/>
              <a:t>سهولة النشر والتوزيع:</a:t>
            </a:r>
            <a:r>
              <a:rPr lang="ar-EG" sz="2000" dirty="0"/>
              <a:t> مثل </a:t>
            </a:r>
            <a:r>
              <a:rPr lang="ar-EG" sz="2000" dirty="0" err="1"/>
              <a:t>البودكاست</a:t>
            </a:r>
            <a:r>
              <a:rPr lang="ar-EG" sz="2000" dirty="0"/>
              <a:t>، يمكن نشر </a:t>
            </a:r>
            <a:r>
              <a:rPr lang="ar-EG" sz="2000" dirty="0" err="1"/>
              <a:t>الفودكاست</a:t>
            </a:r>
            <a:r>
              <a:rPr lang="ar-EG" sz="2000" dirty="0"/>
              <a:t> عبر منصات الفيديو العالمية مثل يوتيوب.</a:t>
            </a:r>
          </a:p>
          <a:p>
            <a:pPr marL="342900" indent="-342900" algn="just" rtl="1">
              <a:buFont typeface="Arial" panose="020B0604020202020204" pitchFamily="34" charset="0"/>
              <a:buChar char="•"/>
            </a:pPr>
            <a:r>
              <a:rPr lang="ar-EG" sz="2000" b="1" dirty="0"/>
              <a:t>انخفاض التكاليف مقارنة بالإنتاج التلفزيوني</a:t>
            </a:r>
            <a:r>
              <a:rPr lang="ar-EG" sz="2000" dirty="0"/>
              <a:t>، مع إمكانية الوصول إلى جمهور عالمي.</a:t>
            </a:r>
          </a:p>
          <a:p>
            <a:pPr marL="342900" indent="-342900" algn="just" rtl="1">
              <a:buFont typeface="Arial" panose="020B0604020202020204" pitchFamily="34" charset="0"/>
              <a:buChar char="•"/>
            </a:pPr>
            <a:endParaRPr lang="ar-EG" sz="1000" dirty="0"/>
          </a:p>
          <a:p>
            <a:pPr algn="just" rtl="1"/>
            <a:r>
              <a:rPr lang="ar-EG" sz="2000" u="sng" dirty="0"/>
              <a:t>ولعلنا نقول باختصار:</a:t>
            </a:r>
          </a:p>
          <a:p>
            <a:pPr marL="800100" lvl="1" indent="-342900" algn="just" rtl="1">
              <a:buFont typeface="Wingdings" panose="05000000000000000000" pitchFamily="2" charset="2"/>
              <a:buChar char="§"/>
            </a:pPr>
            <a:r>
              <a:rPr lang="en-US" sz="2000" dirty="0"/>
              <a:t>🎧 </a:t>
            </a:r>
            <a:r>
              <a:rPr lang="ar-EG" sz="2000" dirty="0" err="1"/>
              <a:t>البودكاست</a:t>
            </a:r>
            <a:r>
              <a:rPr lang="ar-EG" sz="2000" dirty="0"/>
              <a:t> يجعلنا نسمع الفكرة.</a:t>
            </a:r>
          </a:p>
          <a:p>
            <a:pPr marL="800100" lvl="1" indent="-342900" algn="just" rtl="1">
              <a:buFont typeface="Wingdings" panose="05000000000000000000" pitchFamily="2" charset="2"/>
              <a:buChar char="§"/>
            </a:pPr>
            <a:r>
              <a:rPr lang="en-US" sz="2000" dirty="0"/>
              <a:t>🎥 </a:t>
            </a:r>
            <a:r>
              <a:rPr lang="ar-EG" sz="2000" dirty="0" err="1"/>
              <a:t>والفودكاست</a:t>
            </a:r>
            <a:r>
              <a:rPr lang="ar-EG" sz="2000" dirty="0"/>
              <a:t> يجعلنا نراها ونعيشها.</a:t>
            </a:r>
          </a:p>
        </p:txBody>
      </p:sp>
      <p:pic>
        <p:nvPicPr>
          <p:cNvPr id="3" name="Picture 2" descr="A person sitting at a desk with a microphone and a pencil&#10;&#10;AI-generated content may be incorrect.">
            <a:extLst>
              <a:ext uri="{FF2B5EF4-FFF2-40B4-BE49-F238E27FC236}">
                <a16:creationId xmlns:a16="http://schemas.microsoft.com/office/drawing/2014/main" id="{2121E175-A713-46FA-03F5-E232642076C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5640" y="2717834"/>
            <a:ext cx="1749256" cy="262388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2880053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6D398712-81B2-74FA-CF6F-16D5AFEC436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1AE7099-3F91-5554-77A4-BFD4CCB8BD7B}"/>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F8116832-B3DF-0EFD-7F63-16373C9A5D17}"/>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3. التدوين الصوتي المرئي (</a:t>
            </a:r>
            <a:r>
              <a:rPr lang="ar-EG" sz="2800" b="1" dirty="0" err="1">
                <a:solidFill>
                  <a:srgbClr val="2E3957"/>
                </a:solidFill>
                <a:latin typeface="Alexandria"/>
                <a:cs typeface="+mj-cs"/>
              </a:rPr>
              <a:t>الفودكاست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042D35CE-8FFD-3533-1A0A-78593E1C8B54}"/>
              </a:ext>
            </a:extLst>
          </p:cNvPr>
          <p:cNvSpPr txBox="1"/>
          <p:nvPr/>
        </p:nvSpPr>
        <p:spPr>
          <a:xfrm>
            <a:off x="3148314" y="1662115"/>
            <a:ext cx="8227662" cy="4431983"/>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(2) التدوين الصوتي المرئي (</a:t>
            </a:r>
            <a:r>
              <a:rPr lang="ar-EG" sz="3200" b="1" dirty="0" err="1">
                <a:solidFill>
                  <a:schemeClr val="accent1"/>
                </a:solidFill>
                <a:effectLst>
                  <a:outerShdw blurRad="38100" dist="38100" dir="2700000" algn="tl">
                    <a:srgbClr val="000000">
                      <a:alpha val="43137"/>
                    </a:srgbClr>
                  </a:outerShdw>
                </a:effectLst>
              </a:rPr>
              <a:t>الفودكاست</a:t>
            </a:r>
            <a:r>
              <a:rPr lang="ar-EG" sz="3200" b="1" dirty="0">
                <a:solidFill>
                  <a:schemeClr val="accent1"/>
                </a:solidFill>
                <a:effectLst>
                  <a:outerShdw blurRad="38100" dist="38100" dir="2700000" algn="tl">
                    <a:srgbClr val="000000">
                      <a:alpha val="43137"/>
                    </a:srgbClr>
                  </a:outerShdw>
                </a:effectLst>
              </a:rPr>
              <a:t>):</a:t>
            </a:r>
          </a:p>
          <a:p>
            <a:pPr algn="just" rtl="1"/>
            <a:r>
              <a:rPr lang="en-US" sz="2000" b="1" dirty="0">
                <a:solidFill>
                  <a:schemeClr val="accent1"/>
                </a:solidFill>
                <a:effectLst>
                  <a:outerShdw blurRad="38100" dist="38100" dir="2700000" algn="tl">
                    <a:srgbClr val="000000">
                      <a:alpha val="43137"/>
                    </a:srgbClr>
                  </a:outerShdw>
                </a:effectLst>
              </a:rPr>
              <a:t> </a:t>
            </a:r>
            <a:r>
              <a:rPr lang="ar-EG" sz="2000" b="1" dirty="0">
                <a:solidFill>
                  <a:schemeClr val="accent1"/>
                </a:solidFill>
                <a:effectLst>
                  <a:outerShdw blurRad="38100" dist="38100" dir="2700000" algn="tl">
                    <a:srgbClr val="000000">
                      <a:alpha val="43137"/>
                    </a:srgbClr>
                  </a:outerShdw>
                </a:effectLst>
              </a:rPr>
              <a:t>رابعًا: أنواع </a:t>
            </a:r>
            <a:r>
              <a:rPr lang="ar-EG" sz="2000" b="1" dirty="0" err="1">
                <a:solidFill>
                  <a:schemeClr val="accent1"/>
                </a:solidFill>
                <a:effectLst>
                  <a:outerShdw blurRad="38100" dist="38100" dir="2700000" algn="tl">
                    <a:srgbClr val="000000">
                      <a:alpha val="43137"/>
                    </a:srgbClr>
                  </a:outerShdw>
                </a:effectLst>
              </a:rPr>
              <a:t>الفودكاست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effectLst>
                  <a:outerShdw blurRad="38100" dist="38100" dir="2700000" algn="tl">
                    <a:srgbClr val="000000">
                      <a:alpha val="43137"/>
                    </a:srgbClr>
                  </a:outerShdw>
                </a:effectLst>
              </a:rPr>
              <a:t>(1) وفقًا للجانب التقني والإنتاجي:</a:t>
            </a:r>
          </a:p>
          <a:p>
            <a:pPr marL="457200" indent="-457200" algn="just" rtl="1">
              <a:buAutoNum type="arabicParenBoth"/>
            </a:pPr>
            <a:endParaRPr lang="ar-EG" sz="500" b="1" dirty="0">
              <a:effectLst>
                <a:outerShdw blurRad="38100" dist="38100" dir="2700000" algn="tl">
                  <a:srgbClr val="000000">
                    <a:alpha val="43137"/>
                  </a:srgbClr>
                </a:outerShdw>
              </a:effectLst>
            </a:endParaRPr>
          </a:p>
          <a:p>
            <a:pPr algn="just" rtl="1"/>
            <a:r>
              <a:rPr lang="ar-EG" sz="2000" b="1" dirty="0"/>
              <a:t> 1) </a:t>
            </a:r>
            <a:r>
              <a:rPr lang="ar-EG" sz="2000" b="1" dirty="0" err="1"/>
              <a:t>الفودكاست</a:t>
            </a:r>
            <a:r>
              <a:rPr lang="ar-EG" sz="2000" b="1" dirty="0"/>
              <a:t> التقليدي (</a:t>
            </a:r>
            <a:r>
              <a:rPr lang="en-US" sz="2000" b="1" dirty="0"/>
              <a:t>Traditional Vodcast</a:t>
            </a:r>
            <a:r>
              <a:rPr lang="ar-EG" sz="2000" b="1" dirty="0"/>
              <a:t>): </a:t>
            </a:r>
            <a:r>
              <a:rPr lang="ar-EG" sz="2000" dirty="0"/>
              <a:t>هو الأكثر شيوعًا. ويعتمد على تصوير أشخاص أو أحداث حقيقية بالكاميرا، </a:t>
            </a:r>
            <a:r>
              <a:rPr lang="ar-EG" sz="2000" u="sng" dirty="0"/>
              <a:t>مثل:</a:t>
            </a:r>
            <a:r>
              <a:rPr lang="ar-EG" sz="2000" dirty="0"/>
              <a:t> المقابلات، والحوارات، أو البرامج الحوارية.</a:t>
            </a:r>
          </a:p>
          <a:p>
            <a:pPr marL="342900" indent="-342900" algn="just" rtl="1">
              <a:buFont typeface="Arial" panose="020B0604020202020204" pitchFamily="34" charset="0"/>
              <a:buChar char="•"/>
            </a:pPr>
            <a:r>
              <a:rPr lang="ar-EG" sz="2000" dirty="0"/>
              <a:t>قد يكون العنصر المرئي مجرد </a:t>
            </a:r>
            <a:r>
              <a:rPr lang="ar-EG" sz="2000" b="1" dirty="0"/>
              <a:t>صورة ثابتة</a:t>
            </a:r>
            <a:r>
              <a:rPr lang="ar-EG" sz="2000" dirty="0"/>
              <a:t> تُعرض أثناء تشغيل الحلقة، أو </a:t>
            </a:r>
            <a:r>
              <a:rPr lang="ar-EG" sz="2000" b="1" dirty="0"/>
              <a:t>تسجيل فيديو</a:t>
            </a:r>
            <a:r>
              <a:rPr lang="ar-EG" sz="2000" dirty="0"/>
              <a:t> فعلي يظهر فيه </a:t>
            </a:r>
            <a:r>
              <a:rPr lang="ar-EG" sz="2000" b="1" dirty="0"/>
              <a:t>المقدّم والضيوف</a:t>
            </a:r>
            <a:r>
              <a:rPr lang="ar-EG" sz="2000" dirty="0"/>
              <a:t> أثناء الحوار أو التسجيل.</a:t>
            </a:r>
          </a:p>
          <a:p>
            <a:pPr marL="342900" indent="-342900" algn="just" rtl="1">
              <a:buFont typeface="Arial" panose="020B0604020202020204" pitchFamily="34" charset="0"/>
              <a:buChar char="•"/>
            </a:pPr>
            <a:r>
              <a:rPr lang="ar-EG" sz="2000" dirty="0"/>
              <a:t>وقد أصبح هذا النمط شائعًا بين صُنّاع المحتوى، إذ يقومون </a:t>
            </a:r>
            <a:r>
              <a:rPr lang="ar-EG" sz="2000" b="1" dirty="0"/>
              <a:t>بتصوير تسجيلاتهم الصوتية بالفيديو</a:t>
            </a:r>
            <a:r>
              <a:rPr lang="ar-EG" sz="2000" dirty="0"/>
              <a:t> ثم </a:t>
            </a:r>
            <a:r>
              <a:rPr lang="ar-EG" sz="2000" b="1" dirty="0"/>
              <a:t>نشرها عبر منصات الفيديو</a:t>
            </a:r>
            <a:r>
              <a:rPr lang="ar-EG" sz="2000" dirty="0"/>
              <a:t> لزيادة انتشارها ووصولها إلى جمهور أوسع.</a:t>
            </a:r>
          </a:p>
          <a:p>
            <a:pPr marL="342900" indent="-342900" algn="just" rtl="1">
              <a:buFont typeface="Arial" panose="020B0604020202020204" pitchFamily="34" charset="0"/>
              <a:buChar char="•"/>
            </a:pPr>
            <a:r>
              <a:rPr lang="ar-EG" sz="2000" dirty="0"/>
              <a:t>فعلى الرغم من أن </a:t>
            </a:r>
            <a:r>
              <a:rPr lang="ar-EG" sz="2000" dirty="0" err="1"/>
              <a:t>البودكاست</a:t>
            </a:r>
            <a:r>
              <a:rPr lang="ar-EG" sz="2000" dirty="0"/>
              <a:t> الصوتي التقليدي نجح في تكوين قاعدة كبيرة ومخلصة من المستمعين، إلا أن الإنسان بطبيعته </a:t>
            </a:r>
            <a:r>
              <a:rPr lang="ar-EG" sz="2000" b="1" dirty="0"/>
              <a:t>كائن بصري</a:t>
            </a:r>
            <a:r>
              <a:rPr lang="ar-EG" sz="2000" dirty="0"/>
              <a:t> يحب أن يرى ما يسمع. لذلك، فإن إضافة عنصر الفيديو ونشر المحتوى على </a:t>
            </a:r>
            <a:r>
              <a:rPr lang="ar-EG" sz="2000" b="1" dirty="0"/>
              <a:t>يوتيوب </a:t>
            </a:r>
            <a:r>
              <a:rPr lang="ar-EG" sz="2000" dirty="0"/>
              <a:t>يُتيح لصنّاع المحتوى فرصة </a:t>
            </a:r>
            <a:r>
              <a:rPr lang="ar-EG" sz="2000" b="1" dirty="0"/>
              <a:t>الوصول إلى ملايين المشاهدين البصريين</a:t>
            </a:r>
            <a:r>
              <a:rPr lang="ar-EG" sz="2000" dirty="0"/>
              <a:t> الذين قد يتحولون إلى </a:t>
            </a:r>
            <a:r>
              <a:rPr lang="ar-EG" sz="2000" b="1" dirty="0"/>
              <a:t>متابعين دائمين </a:t>
            </a:r>
            <a:r>
              <a:rPr lang="ar-EG" sz="2000" b="1" dirty="0" err="1"/>
              <a:t>للفودكاست</a:t>
            </a:r>
            <a:r>
              <a:rPr lang="ar-EG" sz="2000" dirty="0"/>
              <a:t>.</a:t>
            </a:r>
          </a:p>
        </p:txBody>
      </p:sp>
      <p:pic>
        <p:nvPicPr>
          <p:cNvPr id="3" name="Picture 2">
            <a:extLst>
              <a:ext uri="{FF2B5EF4-FFF2-40B4-BE49-F238E27FC236}">
                <a16:creationId xmlns:a16="http://schemas.microsoft.com/office/drawing/2014/main" id="{7782D8DD-532D-D89F-559C-73ED59E4D017}"/>
              </a:ext>
            </a:extLst>
          </p:cNvPr>
          <p:cNvPicPr>
            <a:picLocks noChangeAspect="1"/>
          </p:cNvPicPr>
          <p:nvPr/>
        </p:nvPicPr>
        <p:blipFill>
          <a:blip r:embed="rId4"/>
          <a:stretch>
            <a:fillRect/>
          </a:stretch>
        </p:blipFill>
        <p:spPr>
          <a:xfrm>
            <a:off x="555048" y="3206188"/>
            <a:ext cx="2840180" cy="160886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TextBox 3">
            <a:extLst>
              <a:ext uri="{FF2B5EF4-FFF2-40B4-BE49-F238E27FC236}">
                <a16:creationId xmlns:a16="http://schemas.microsoft.com/office/drawing/2014/main" id="{3B54AEDE-1245-2524-56AA-DEE59C480C07}"/>
              </a:ext>
            </a:extLst>
          </p:cNvPr>
          <p:cNvSpPr txBox="1"/>
          <p:nvPr/>
        </p:nvSpPr>
        <p:spPr>
          <a:xfrm>
            <a:off x="768795" y="5096683"/>
            <a:ext cx="2263773" cy="400110"/>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000" dirty="0">
                <a:hlinkClick r:id="rId5"/>
              </a:rPr>
              <a:t>https://www.youtube.com/watch?v=edQUrYkFrQ4</a:t>
            </a:r>
            <a:endParaRPr lang="en-US" sz="1000" dirty="0"/>
          </a:p>
        </p:txBody>
      </p:sp>
    </p:spTree>
    <p:extLst>
      <p:ext uri="{BB962C8B-B14F-4D97-AF65-F5344CB8AC3E}">
        <p14:creationId xmlns:p14="http://schemas.microsoft.com/office/powerpoint/2010/main" val="77568255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4F2E63A8-F610-41A1-5C88-37E19CB7D81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DB29AC52-B4EE-7129-27B1-A7A394D01332}"/>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4EA76900-0D20-C38F-162A-D39B35E43691}"/>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3. التدوين الصوتي المرئي (</a:t>
            </a:r>
            <a:r>
              <a:rPr lang="ar-EG" sz="2800" b="1" dirty="0" err="1">
                <a:solidFill>
                  <a:srgbClr val="2E3957"/>
                </a:solidFill>
                <a:latin typeface="Alexandria"/>
                <a:cs typeface="+mj-cs"/>
              </a:rPr>
              <a:t>الفودكاست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71F59680-0CEA-EF4C-98AD-40FE826D9205}"/>
              </a:ext>
            </a:extLst>
          </p:cNvPr>
          <p:cNvSpPr txBox="1"/>
          <p:nvPr/>
        </p:nvSpPr>
        <p:spPr>
          <a:xfrm>
            <a:off x="3327722" y="1633179"/>
            <a:ext cx="8025106" cy="2662267"/>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(2) التدوين الصوتي المرئي (</a:t>
            </a:r>
            <a:r>
              <a:rPr lang="ar-EG" sz="3200" b="1" dirty="0" err="1">
                <a:solidFill>
                  <a:schemeClr val="accent1"/>
                </a:solidFill>
                <a:effectLst>
                  <a:outerShdw blurRad="38100" dist="38100" dir="2700000" algn="tl">
                    <a:srgbClr val="000000">
                      <a:alpha val="43137"/>
                    </a:srgbClr>
                  </a:outerShdw>
                </a:effectLst>
              </a:rPr>
              <a:t>الفودكاست</a:t>
            </a:r>
            <a:r>
              <a:rPr lang="ar-EG" sz="3200" b="1" dirty="0">
                <a:solidFill>
                  <a:schemeClr val="accent1"/>
                </a:solidFill>
                <a:effectLst>
                  <a:outerShdw blurRad="38100" dist="38100" dir="2700000" algn="tl">
                    <a:srgbClr val="000000">
                      <a:alpha val="43137"/>
                    </a:srgbClr>
                  </a:outerShdw>
                </a:effectLst>
              </a:rPr>
              <a:t>):</a:t>
            </a:r>
          </a:p>
          <a:p>
            <a:pPr algn="just" rtl="1"/>
            <a:endParaRPr lang="ar-EG" sz="500" b="1" dirty="0"/>
          </a:p>
          <a:p>
            <a:pPr algn="just" rtl="1"/>
            <a:r>
              <a:rPr lang="en-US" sz="2000" b="1" dirty="0">
                <a:solidFill>
                  <a:schemeClr val="accent1"/>
                </a:solidFill>
                <a:effectLst>
                  <a:outerShdw blurRad="38100" dist="38100" dir="2700000" algn="tl">
                    <a:srgbClr val="000000">
                      <a:alpha val="43137"/>
                    </a:srgbClr>
                  </a:outerShdw>
                </a:effectLst>
              </a:rPr>
              <a:t> </a:t>
            </a:r>
            <a:r>
              <a:rPr lang="ar-EG" sz="2000" b="1" dirty="0">
                <a:solidFill>
                  <a:schemeClr val="accent1"/>
                </a:solidFill>
                <a:effectLst>
                  <a:outerShdw blurRad="38100" dist="38100" dir="2700000" algn="tl">
                    <a:srgbClr val="000000">
                      <a:alpha val="43137"/>
                    </a:srgbClr>
                  </a:outerShdw>
                </a:effectLst>
              </a:rPr>
              <a:t>رابعًا: أنواع </a:t>
            </a:r>
            <a:r>
              <a:rPr lang="ar-EG" sz="2000" b="1" dirty="0" err="1">
                <a:solidFill>
                  <a:schemeClr val="accent1"/>
                </a:solidFill>
                <a:effectLst>
                  <a:outerShdw blurRad="38100" dist="38100" dir="2700000" algn="tl">
                    <a:srgbClr val="000000">
                      <a:alpha val="43137"/>
                    </a:srgbClr>
                  </a:outerShdw>
                </a:effectLst>
              </a:rPr>
              <a:t>الفودكاست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effectLst>
                  <a:outerShdw blurRad="38100" dist="38100" dir="2700000" algn="tl">
                    <a:srgbClr val="000000">
                      <a:alpha val="43137"/>
                    </a:srgbClr>
                  </a:outerShdw>
                </a:effectLst>
              </a:rPr>
              <a:t>(1) وفقًا للجانب التقني والإنتاجي:</a:t>
            </a:r>
          </a:p>
          <a:p>
            <a:pPr algn="just" rtl="1"/>
            <a:endParaRPr lang="ar-EG" sz="500" b="1" dirty="0">
              <a:effectLst>
                <a:outerShdw blurRad="38100" dist="38100" dir="2700000" algn="tl">
                  <a:srgbClr val="000000">
                    <a:alpha val="43137"/>
                  </a:srgbClr>
                </a:outerShdw>
              </a:effectLst>
            </a:endParaRPr>
          </a:p>
          <a:p>
            <a:pPr algn="just" rtl="1"/>
            <a:r>
              <a:rPr lang="ar-EG" sz="2000" b="1" dirty="0"/>
              <a:t>2) </a:t>
            </a:r>
            <a:r>
              <a:rPr lang="ar-EG" sz="2000" b="1" dirty="0" err="1"/>
              <a:t>فودكاست</a:t>
            </a:r>
            <a:r>
              <a:rPr lang="ar-EG" sz="2000" b="1" dirty="0"/>
              <a:t> الشاشة (</a:t>
            </a:r>
            <a:r>
              <a:rPr lang="en-US" sz="2000" b="1" dirty="0"/>
              <a:t>Screen-Capture Vodcast</a:t>
            </a:r>
            <a:r>
              <a:rPr lang="ar-EG" sz="2000" b="1" dirty="0"/>
              <a:t>): </a:t>
            </a:r>
            <a:r>
              <a:rPr lang="ar-EG" sz="2000" dirty="0"/>
              <a:t>يعتمد على تسجيل شاشة الحاسب الآلي مع تعليق صوتي من المقدم. ويُستخدَم بكثرة في </a:t>
            </a:r>
            <a:r>
              <a:rPr lang="ar-EG" sz="2000" b="1" dirty="0"/>
              <a:t>المجال التعليمي والتقني</a:t>
            </a:r>
            <a:r>
              <a:rPr lang="ar-EG" sz="2000" dirty="0"/>
              <a:t> — مثل شروحات البرامج أو العروض التفاعلية. ويمتاز بأنه بسيط في الإعداد ويمكن للمتعلمين إيقافه أو إعادته بسهولة.</a:t>
            </a:r>
          </a:p>
          <a:p>
            <a:pPr marL="342900" indent="-342900" algn="just" rtl="1">
              <a:buFont typeface="Wingdings" panose="05000000000000000000" pitchFamily="2" charset="2"/>
              <a:buChar char="ü"/>
            </a:pPr>
            <a:r>
              <a:rPr lang="ar-EG" sz="2000" u="sng" dirty="0">
                <a:solidFill>
                  <a:srgbClr val="0070C0"/>
                </a:solidFill>
              </a:rPr>
              <a:t>مثال:</a:t>
            </a:r>
            <a:r>
              <a:rPr lang="ar-EG" sz="2000" dirty="0">
                <a:solidFill>
                  <a:srgbClr val="0070C0"/>
                </a:solidFill>
              </a:rPr>
              <a:t> </a:t>
            </a:r>
            <a:r>
              <a:rPr lang="ar-EG" sz="2000" dirty="0"/>
              <a:t>شرح برنامج </a:t>
            </a:r>
            <a:r>
              <a:rPr lang="en-US" sz="2000" dirty="0"/>
              <a:t>“</a:t>
            </a:r>
            <a:r>
              <a:rPr lang="en-US" sz="2000" dirty="0">
                <a:effectLst>
                  <a:outerShdw blurRad="38100" dist="38100" dir="2700000" algn="tl">
                    <a:srgbClr val="000000">
                      <a:alpha val="43137"/>
                    </a:srgbClr>
                  </a:outerShdw>
                </a:effectLst>
              </a:rPr>
              <a:t>Audacity</a:t>
            </a:r>
            <a:r>
              <a:rPr lang="en-US" sz="2000" dirty="0"/>
              <a:t>”</a:t>
            </a:r>
            <a:r>
              <a:rPr lang="ar-EG" sz="2000" dirty="0"/>
              <a:t> لمونتاج </a:t>
            </a:r>
            <a:r>
              <a:rPr lang="ar-EG" sz="2000" dirty="0" err="1"/>
              <a:t>البودكاست</a:t>
            </a:r>
            <a:r>
              <a:rPr lang="ar-EG" sz="2000" dirty="0"/>
              <a:t> أو دروس البرمجة خطوة بخطوة.</a:t>
            </a:r>
          </a:p>
        </p:txBody>
      </p:sp>
      <p:pic>
        <p:nvPicPr>
          <p:cNvPr id="3" name="Picture 2">
            <a:extLst>
              <a:ext uri="{FF2B5EF4-FFF2-40B4-BE49-F238E27FC236}">
                <a16:creationId xmlns:a16="http://schemas.microsoft.com/office/drawing/2014/main" id="{ED98D6E6-86DA-2685-847A-29D42AF341A7}"/>
              </a:ext>
            </a:extLst>
          </p:cNvPr>
          <p:cNvPicPr>
            <a:picLocks noChangeAspect="1"/>
          </p:cNvPicPr>
          <p:nvPr/>
        </p:nvPicPr>
        <p:blipFill>
          <a:blip r:embed="rId4"/>
          <a:stretch>
            <a:fillRect/>
          </a:stretch>
        </p:blipFill>
        <p:spPr>
          <a:xfrm>
            <a:off x="570288" y="2298433"/>
            <a:ext cx="2958437" cy="1623889"/>
          </a:xfrm>
          <a:prstGeom prst="rect">
            <a:avLst/>
          </a:prstGeom>
          <a:ln>
            <a:noFill/>
          </a:ln>
          <a:effectLst>
            <a:outerShdw blurRad="50800" dist="38100" algn="l" rotWithShape="0">
              <a:prstClr val="black">
                <a:alpha val="40000"/>
              </a:prstClr>
            </a:outerShdw>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7" name="TextBox 6">
            <a:extLst>
              <a:ext uri="{FF2B5EF4-FFF2-40B4-BE49-F238E27FC236}">
                <a16:creationId xmlns:a16="http://schemas.microsoft.com/office/drawing/2014/main" id="{C5C72FA8-B96A-1A93-1608-97693525706D}"/>
              </a:ext>
            </a:extLst>
          </p:cNvPr>
          <p:cNvSpPr txBox="1"/>
          <p:nvPr/>
        </p:nvSpPr>
        <p:spPr>
          <a:xfrm>
            <a:off x="648733" y="4138303"/>
            <a:ext cx="2624725" cy="230832"/>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900" dirty="0">
                <a:hlinkClick r:id="rId5"/>
              </a:rPr>
              <a:t>https://www.youtube.com/watch?v=qUjTP9VWc3Q</a:t>
            </a:r>
            <a:endParaRPr lang="en-US" sz="900" dirty="0"/>
          </a:p>
        </p:txBody>
      </p:sp>
      <p:pic>
        <p:nvPicPr>
          <p:cNvPr id="9" name="Picture 8">
            <a:extLst>
              <a:ext uri="{FF2B5EF4-FFF2-40B4-BE49-F238E27FC236}">
                <a16:creationId xmlns:a16="http://schemas.microsoft.com/office/drawing/2014/main" id="{2CF107D4-1214-8D28-DFB9-32A1F9FE91AF}"/>
              </a:ext>
            </a:extLst>
          </p:cNvPr>
          <p:cNvPicPr>
            <a:picLocks noChangeAspect="1"/>
          </p:cNvPicPr>
          <p:nvPr/>
        </p:nvPicPr>
        <p:blipFill>
          <a:blip r:embed="rId6"/>
          <a:stretch>
            <a:fillRect/>
          </a:stretch>
        </p:blipFill>
        <p:spPr>
          <a:xfrm>
            <a:off x="8478456" y="4476980"/>
            <a:ext cx="2718118" cy="1531638"/>
          </a:xfrm>
          <a:prstGeom prst="rect">
            <a:avLst/>
          </a:prstGeom>
          <a:ln>
            <a:noFill/>
          </a:ln>
          <a:effectLst>
            <a:outerShdw blurRad="184150" dist="241300" dir="11520000" sx="110000" sy="110000" algn="ctr">
              <a:srgbClr val="000000">
                <a:alpha val="18000"/>
              </a:srgbClr>
            </a:outerShdw>
            <a:reflection blurRad="12700" stA="30000" endPos="30000" dist="5000" dir="5400000" sy="-100000" algn="bl" rotWithShape="0"/>
          </a:effectLst>
          <a:scene3d>
            <a:camera prst="perspectiveFront" fov="5100000">
              <a:rot lat="0" lon="2100000" rev="0"/>
            </a:camera>
            <a:lightRig rig="flood" dir="t">
              <a:rot lat="0" lon="0" rev="13800000"/>
            </a:lightRig>
          </a:scene3d>
          <a:sp3d extrusionH="107950" prstMaterial="plastic">
            <a:bevelT w="82550" h="63500" prst="divot"/>
            <a:bevelB/>
          </a:sp3d>
        </p:spPr>
      </p:pic>
      <p:sp>
        <p:nvSpPr>
          <p:cNvPr id="11" name="TextBox 10">
            <a:extLst>
              <a:ext uri="{FF2B5EF4-FFF2-40B4-BE49-F238E27FC236}">
                <a16:creationId xmlns:a16="http://schemas.microsoft.com/office/drawing/2014/main" id="{EE77121B-4597-3F41-4B3B-DDCC81CC7582}"/>
              </a:ext>
            </a:extLst>
          </p:cNvPr>
          <p:cNvSpPr txBox="1"/>
          <p:nvPr/>
        </p:nvSpPr>
        <p:spPr>
          <a:xfrm>
            <a:off x="8693777" y="6190152"/>
            <a:ext cx="2718118" cy="200055"/>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700" dirty="0">
                <a:hlinkClick r:id="rId7"/>
              </a:rPr>
              <a:t>https://jodisdemos.s3.amazonaws.com/414+John+Videos/story.html</a:t>
            </a:r>
            <a:endParaRPr lang="en-US" sz="700" dirty="0"/>
          </a:p>
        </p:txBody>
      </p:sp>
      <p:sp>
        <p:nvSpPr>
          <p:cNvPr id="14" name="TextBox 13">
            <a:extLst>
              <a:ext uri="{FF2B5EF4-FFF2-40B4-BE49-F238E27FC236}">
                <a16:creationId xmlns:a16="http://schemas.microsoft.com/office/drawing/2014/main" id="{D01E6515-8206-45D7-6116-AA2040264B85}"/>
              </a:ext>
            </a:extLst>
          </p:cNvPr>
          <p:cNvSpPr txBox="1"/>
          <p:nvPr/>
        </p:nvSpPr>
        <p:spPr>
          <a:xfrm>
            <a:off x="983312" y="4852689"/>
            <a:ext cx="7623376" cy="1015663"/>
          </a:xfrm>
          <a:prstGeom prst="rect">
            <a:avLst/>
          </a:prstGeom>
          <a:noFill/>
        </p:spPr>
        <p:txBody>
          <a:bodyPr wrap="square">
            <a:spAutoFit/>
          </a:bodyPr>
          <a:lstStyle/>
          <a:p>
            <a:pPr algn="just" rtl="1"/>
            <a:r>
              <a:rPr lang="ar-EG" sz="2000" b="1" dirty="0"/>
              <a:t>3) </a:t>
            </a:r>
            <a:r>
              <a:rPr lang="ar-EG" sz="2000" b="1" dirty="0" err="1"/>
              <a:t>الفودكاست</a:t>
            </a:r>
            <a:r>
              <a:rPr lang="ar-EG" sz="2000" b="1" dirty="0"/>
              <a:t> التفاعلي (</a:t>
            </a:r>
            <a:r>
              <a:rPr lang="en-US" sz="2000" b="1" dirty="0"/>
              <a:t>Interactive Vodcast</a:t>
            </a:r>
            <a:r>
              <a:rPr lang="ar-EG" sz="2000" b="1" dirty="0"/>
              <a:t>): </a:t>
            </a:r>
            <a:r>
              <a:rPr lang="ar-EG" sz="2000" dirty="0"/>
              <a:t>يتيح للمُشاهِد </a:t>
            </a:r>
            <a:r>
              <a:rPr lang="ar-EG" sz="2000" b="1" dirty="0"/>
              <a:t>التفاعل مباشرة</a:t>
            </a:r>
            <a:r>
              <a:rPr lang="ar-EG" sz="2000" dirty="0"/>
              <a:t> مع المحتوى — كأن يجيب على سؤال يظهر في الفيديو أو يختار المسار التالي للحلقة. هذا النوع يحتاج إلى مهارات تقنية أعلى، لكنه مثالي في </a:t>
            </a:r>
            <a:r>
              <a:rPr lang="ar-EG" sz="2000" b="1" dirty="0"/>
              <a:t>المجالات التدريبية والتعليم الإلكتروني</a:t>
            </a:r>
            <a:r>
              <a:rPr lang="ar-EG" sz="2000" dirty="0"/>
              <a:t>.</a:t>
            </a:r>
          </a:p>
        </p:txBody>
      </p:sp>
    </p:spTree>
    <p:extLst>
      <p:ext uri="{BB962C8B-B14F-4D97-AF65-F5344CB8AC3E}">
        <p14:creationId xmlns:p14="http://schemas.microsoft.com/office/powerpoint/2010/main" val="313329145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77E2356E-DC7F-C514-6FFC-8B04603E0A6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AD6C33C-836C-18A4-7C9F-08A67812B3D1}"/>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4113DA65-B0B1-48C0-9993-F754BB3E8BB2}"/>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3. التدوين الصوتي المرئي (</a:t>
            </a:r>
            <a:r>
              <a:rPr lang="ar-EG" sz="2800" b="1" dirty="0" err="1">
                <a:solidFill>
                  <a:srgbClr val="2E3957"/>
                </a:solidFill>
                <a:latin typeface="Alexandria"/>
                <a:cs typeface="+mj-cs"/>
              </a:rPr>
              <a:t>الفودكاست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DB1DF636-1869-9370-6E79-3F2117D2DF9B}"/>
              </a:ext>
            </a:extLst>
          </p:cNvPr>
          <p:cNvSpPr txBox="1"/>
          <p:nvPr/>
        </p:nvSpPr>
        <p:spPr>
          <a:xfrm>
            <a:off x="3996528" y="1651323"/>
            <a:ext cx="7286899" cy="4416594"/>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(2) التدوين الصوتي المرئي (</a:t>
            </a:r>
            <a:r>
              <a:rPr lang="ar-EG" sz="3200" b="1" dirty="0" err="1">
                <a:solidFill>
                  <a:schemeClr val="accent1"/>
                </a:solidFill>
                <a:effectLst>
                  <a:outerShdw blurRad="38100" dist="38100" dir="2700000" algn="tl">
                    <a:srgbClr val="000000">
                      <a:alpha val="43137"/>
                    </a:srgbClr>
                  </a:outerShdw>
                </a:effectLst>
              </a:rPr>
              <a:t>الفودكاست</a:t>
            </a:r>
            <a:r>
              <a:rPr lang="ar-EG" sz="3200" b="1" dirty="0">
                <a:solidFill>
                  <a:schemeClr val="accent1"/>
                </a:solidFill>
                <a:effectLst>
                  <a:outerShdw blurRad="38100" dist="38100" dir="2700000" algn="tl">
                    <a:srgbClr val="000000">
                      <a:alpha val="43137"/>
                    </a:srgbClr>
                  </a:outerShdw>
                </a:effectLst>
              </a:rPr>
              <a:t>):</a:t>
            </a:r>
          </a:p>
          <a:p>
            <a:pPr algn="just" rtl="1"/>
            <a:r>
              <a:rPr lang="ar-EG" sz="2000" b="1" dirty="0">
                <a:solidFill>
                  <a:schemeClr val="accent1"/>
                </a:solidFill>
                <a:effectLst>
                  <a:outerShdw blurRad="38100" dist="38100" dir="2700000" algn="tl">
                    <a:srgbClr val="000000">
                      <a:alpha val="43137"/>
                    </a:srgbClr>
                  </a:outerShdw>
                </a:effectLst>
              </a:rPr>
              <a:t>رابعًا: أنواع </a:t>
            </a:r>
            <a:r>
              <a:rPr lang="ar-EG" sz="2000" b="1" dirty="0" err="1">
                <a:solidFill>
                  <a:schemeClr val="accent1"/>
                </a:solidFill>
                <a:effectLst>
                  <a:outerShdw blurRad="38100" dist="38100" dir="2700000" algn="tl">
                    <a:srgbClr val="000000">
                      <a:alpha val="43137"/>
                    </a:srgbClr>
                  </a:outerShdw>
                </a:effectLst>
              </a:rPr>
              <a:t>الفودكاست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effectLst>
                  <a:outerShdw blurRad="38100" dist="38100" dir="2700000" algn="tl">
                    <a:srgbClr val="000000">
                      <a:alpha val="43137"/>
                    </a:srgbClr>
                  </a:outerShdw>
                </a:effectLst>
              </a:rPr>
              <a:t>(2) وفقًا للمُحتوى والاستخدام:</a:t>
            </a:r>
          </a:p>
          <a:p>
            <a:pPr algn="just" rtl="1"/>
            <a:endParaRPr lang="ar-EG" sz="1000" b="1" dirty="0">
              <a:effectLst>
                <a:outerShdw blurRad="38100" dist="38100" dir="2700000" algn="tl">
                  <a:srgbClr val="000000">
                    <a:alpha val="43137"/>
                  </a:srgbClr>
                </a:outerShdw>
              </a:effectLst>
            </a:endParaRPr>
          </a:p>
          <a:p>
            <a:pPr algn="just" rtl="1"/>
            <a:r>
              <a:rPr lang="ar-EG" sz="2000" b="1" dirty="0"/>
              <a:t>1) </a:t>
            </a:r>
            <a:r>
              <a:rPr lang="ar-EG" sz="2000" b="1" dirty="0" err="1"/>
              <a:t>فودكاست</a:t>
            </a:r>
            <a:r>
              <a:rPr lang="ar-EG" sz="2000" b="1" dirty="0"/>
              <a:t> تعليمي (</a:t>
            </a:r>
            <a:r>
              <a:rPr lang="en-US" sz="2000" b="1" dirty="0"/>
              <a:t>Educational Vodcast</a:t>
            </a:r>
            <a:r>
              <a:rPr lang="ar-EG" sz="2000" b="1" dirty="0"/>
              <a:t>): </a:t>
            </a:r>
            <a:r>
              <a:rPr lang="ar-EG" sz="2000" dirty="0"/>
              <a:t>يُستخدم في الجامعات والمدارس لتقديم المحاضرات والدروس المصورة.</a:t>
            </a:r>
          </a:p>
          <a:p>
            <a:pPr marL="342900" indent="-342900" algn="just" rtl="1">
              <a:buFont typeface="Wingdings" panose="05000000000000000000" pitchFamily="2" charset="2"/>
              <a:buChar char="ü"/>
            </a:pPr>
            <a:r>
              <a:rPr lang="ar-EG" sz="2000" u="sng" dirty="0">
                <a:solidFill>
                  <a:srgbClr val="0070C0"/>
                </a:solidFill>
              </a:rPr>
              <a:t>مثال:</a:t>
            </a:r>
            <a:r>
              <a:rPr lang="ar-EG" sz="2000" dirty="0">
                <a:solidFill>
                  <a:srgbClr val="0070C0"/>
                </a:solidFill>
              </a:rPr>
              <a:t> </a:t>
            </a:r>
            <a:r>
              <a:rPr lang="ar-EG" sz="2000" dirty="0"/>
              <a:t>جامعة ستانفورد أنتجت سلسلة</a:t>
            </a:r>
            <a:r>
              <a:rPr lang="en-US" sz="2000" dirty="0"/>
              <a:t> “Stanford Engineering Everywhere” </a:t>
            </a:r>
            <a:r>
              <a:rPr lang="ar-EG" sz="2000" dirty="0"/>
              <a:t>التي تشرح مقررات كاملة عبر </a:t>
            </a:r>
            <a:r>
              <a:rPr lang="ar-EG" sz="2000" dirty="0" err="1"/>
              <a:t>فودكاست</a:t>
            </a:r>
            <a:r>
              <a:rPr lang="ar-EG" sz="2000" dirty="0"/>
              <a:t> تعليمي.</a:t>
            </a:r>
          </a:p>
          <a:p>
            <a:pPr algn="just" rtl="1"/>
            <a:endParaRPr lang="ar-EG" sz="1400" b="1" dirty="0"/>
          </a:p>
          <a:p>
            <a:pPr algn="just" rtl="1"/>
            <a:r>
              <a:rPr lang="ar-EG" sz="2000" b="1" dirty="0"/>
              <a:t>2) </a:t>
            </a:r>
            <a:r>
              <a:rPr lang="ar-EG" sz="2000" b="1" dirty="0" err="1"/>
              <a:t>فودكاست</a:t>
            </a:r>
            <a:r>
              <a:rPr lang="ar-EG" sz="2000" b="1" dirty="0"/>
              <a:t> ترفيهي أو حواري (</a:t>
            </a:r>
            <a:r>
              <a:rPr lang="en-US" sz="2000" b="1" dirty="0"/>
              <a:t>Entertainment/Interview Vodcast</a:t>
            </a:r>
            <a:r>
              <a:rPr lang="ar-EG" sz="2000" b="1" dirty="0"/>
              <a:t>): </a:t>
            </a:r>
            <a:r>
              <a:rPr lang="ar-EG" sz="2000" dirty="0"/>
              <a:t>يضم لقاءات أو نقاشات مع ضيوف من مجالات متعددة (سياسية، وثقافية، وفنية، ورياضة، وتنمية بشرية).</a:t>
            </a:r>
          </a:p>
          <a:p>
            <a:pPr marL="342900" indent="-342900" algn="just" rtl="1">
              <a:buFont typeface="Wingdings" panose="05000000000000000000" pitchFamily="2" charset="2"/>
              <a:buChar char="ü"/>
            </a:pPr>
            <a:r>
              <a:rPr lang="ar-EG" sz="2000" u="sng" dirty="0">
                <a:solidFill>
                  <a:srgbClr val="0070C0"/>
                </a:solidFill>
              </a:rPr>
              <a:t>مثال:</a:t>
            </a:r>
            <a:r>
              <a:rPr lang="ar-EG" sz="2000" dirty="0">
                <a:solidFill>
                  <a:srgbClr val="0070C0"/>
                </a:solidFill>
              </a:rPr>
              <a:t> </a:t>
            </a:r>
            <a:r>
              <a:rPr lang="ar-EG" sz="2000" dirty="0" err="1"/>
              <a:t>فودكاست</a:t>
            </a:r>
            <a:r>
              <a:rPr lang="ar-EG" sz="2000" dirty="0"/>
              <a:t> ”أثير“ الذي يبث عبر </a:t>
            </a:r>
            <a:r>
              <a:rPr lang="en-US" sz="2000" dirty="0"/>
              <a:t>YouTube</a:t>
            </a:r>
            <a:r>
              <a:rPr lang="ar-EG" sz="2000" dirty="0"/>
              <a:t> ويستضيف شخصيات بارزة لتقديم وجهات نظرهم ورواية موضوعات مُختلفة.</a:t>
            </a:r>
          </a:p>
        </p:txBody>
      </p:sp>
      <p:pic>
        <p:nvPicPr>
          <p:cNvPr id="3" name="Picture 2">
            <a:extLst>
              <a:ext uri="{FF2B5EF4-FFF2-40B4-BE49-F238E27FC236}">
                <a16:creationId xmlns:a16="http://schemas.microsoft.com/office/drawing/2014/main" id="{1A1AE256-BC41-8495-0F3B-8A13B6F5C2DD}"/>
              </a:ext>
            </a:extLst>
          </p:cNvPr>
          <p:cNvPicPr>
            <a:picLocks noChangeAspect="1"/>
          </p:cNvPicPr>
          <p:nvPr/>
        </p:nvPicPr>
        <p:blipFill>
          <a:blip r:embed="rId4"/>
          <a:stretch>
            <a:fillRect/>
          </a:stretch>
        </p:blipFill>
        <p:spPr>
          <a:xfrm>
            <a:off x="566299" y="2166388"/>
            <a:ext cx="3385008" cy="195585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4" name="TextBox 3">
            <a:extLst>
              <a:ext uri="{FF2B5EF4-FFF2-40B4-BE49-F238E27FC236}">
                <a16:creationId xmlns:a16="http://schemas.microsoft.com/office/drawing/2014/main" id="{BD30B396-01E2-03EF-2A64-E5CD04A7F510}"/>
              </a:ext>
            </a:extLst>
          </p:cNvPr>
          <p:cNvSpPr txBox="1"/>
          <p:nvPr/>
        </p:nvSpPr>
        <p:spPr>
          <a:xfrm>
            <a:off x="908573" y="4241886"/>
            <a:ext cx="2306247" cy="215444"/>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800" dirty="0">
                <a:hlinkClick r:id="rId5"/>
              </a:rPr>
              <a:t>https://www.youtube.com/watch?v=0yD3uBshJB0</a:t>
            </a:r>
            <a:endParaRPr lang="en-US" sz="800" dirty="0"/>
          </a:p>
        </p:txBody>
      </p:sp>
      <p:pic>
        <p:nvPicPr>
          <p:cNvPr id="7" name="Picture 6">
            <a:extLst>
              <a:ext uri="{FF2B5EF4-FFF2-40B4-BE49-F238E27FC236}">
                <a16:creationId xmlns:a16="http://schemas.microsoft.com/office/drawing/2014/main" id="{C0FED154-0302-EC13-6E87-D74F3FD9DA12}"/>
              </a:ext>
            </a:extLst>
          </p:cNvPr>
          <p:cNvPicPr>
            <a:picLocks noChangeAspect="1"/>
          </p:cNvPicPr>
          <p:nvPr/>
        </p:nvPicPr>
        <p:blipFill>
          <a:blip r:embed="rId6"/>
          <a:srcRect l="4834" r="6000"/>
          <a:stretch>
            <a:fillRect/>
          </a:stretch>
        </p:blipFill>
        <p:spPr>
          <a:xfrm>
            <a:off x="705968" y="4821545"/>
            <a:ext cx="3096219" cy="8146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D5FB1C2A-D6E7-BC8A-085E-DAD76178068E}"/>
              </a:ext>
            </a:extLst>
          </p:cNvPr>
          <p:cNvSpPr txBox="1"/>
          <p:nvPr/>
        </p:nvSpPr>
        <p:spPr>
          <a:xfrm>
            <a:off x="927918" y="5720818"/>
            <a:ext cx="2579212" cy="246221"/>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000" dirty="0">
                <a:hlinkClick r:id="rId7"/>
              </a:rPr>
              <a:t>https://www.youtube.com/@AtheerPlatform</a:t>
            </a:r>
            <a:endParaRPr lang="en-US" sz="1000" dirty="0"/>
          </a:p>
        </p:txBody>
      </p:sp>
    </p:spTree>
    <p:extLst>
      <p:ext uri="{BB962C8B-B14F-4D97-AF65-F5344CB8AC3E}">
        <p14:creationId xmlns:p14="http://schemas.microsoft.com/office/powerpoint/2010/main" val="283042885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6000"/>
            <a:lum/>
          </a:blip>
          <a:srcRect/>
          <a:stretch>
            <a:fillRect/>
          </a:stretch>
        </a:blipFill>
        <a:effectLst/>
      </p:bgPr>
    </p:bg>
    <p:spTree>
      <p:nvGrpSpPr>
        <p:cNvPr id="1" name="">
          <a:extLst>
            <a:ext uri="{FF2B5EF4-FFF2-40B4-BE49-F238E27FC236}">
              <a16:creationId xmlns:a16="http://schemas.microsoft.com/office/drawing/2014/main" id="{D9A19E93-A9D0-41BB-8719-CA31192FB78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6B1CCB6-8C81-69B8-49C7-0A74915A05EF}"/>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16408794-6577-A72B-A35F-0CDD980DF8F4}"/>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3. التدوين الصوتي المرئي (</a:t>
            </a:r>
            <a:r>
              <a:rPr lang="ar-EG" sz="2800" b="1" dirty="0" err="1">
                <a:solidFill>
                  <a:srgbClr val="2E3957"/>
                </a:solidFill>
                <a:latin typeface="Alexandria"/>
                <a:cs typeface="+mj-cs"/>
              </a:rPr>
              <a:t>الفودكاست</a:t>
            </a:r>
            <a:r>
              <a:rPr lang="ar-EG" sz="2800" b="1" dirty="0">
                <a:solidFill>
                  <a:srgbClr val="2E3957"/>
                </a:solidFill>
                <a:latin typeface="Alexandria"/>
                <a:cs typeface="+mj-cs"/>
              </a:rPr>
              <a:t>):</a:t>
            </a:r>
          </a:p>
        </p:txBody>
      </p:sp>
      <p:sp>
        <p:nvSpPr>
          <p:cNvPr id="10" name="TextBox 9">
            <a:extLst>
              <a:ext uri="{FF2B5EF4-FFF2-40B4-BE49-F238E27FC236}">
                <a16:creationId xmlns:a16="http://schemas.microsoft.com/office/drawing/2014/main" id="{B2C668E0-67B1-E408-35DF-6D9057DCD5B8}"/>
              </a:ext>
            </a:extLst>
          </p:cNvPr>
          <p:cNvSpPr txBox="1"/>
          <p:nvPr/>
        </p:nvSpPr>
        <p:spPr>
          <a:xfrm>
            <a:off x="4398923" y="1822865"/>
            <a:ext cx="6809765" cy="3954929"/>
          </a:xfrm>
          <a:prstGeom prst="rect">
            <a:avLst/>
          </a:prstGeom>
          <a:noFill/>
        </p:spPr>
        <p:txBody>
          <a:bodyPr wrap="square">
            <a:spAutoFit/>
          </a:bodyPr>
          <a:lstStyle/>
          <a:p>
            <a:pPr algn="just" rtl="1"/>
            <a:r>
              <a:rPr lang="ar-EG" sz="3200" b="1" dirty="0">
                <a:solidFill>
                  <a:schemeClr val="accent1"/>
                </a:solidFill>
                <a:effectLst>
                  <a:outerShdw blurRad="38100" dist="38100" dir="2700000" algn="tl">
                    <a:srgbClr val="000000">
                      <a:alpha val="43137"/>
                    </a:srgbClr>
                  </a:outerShdw>
                </a:effectLst>
              </a:rPr>
              <a:t>(2) التدوين الصوتي المرئي (</a:t>
            </a:r>
            <a:r>
              <a:rPr lang="ar-EG" sz="3200" b="1" dirty="0" err="1">
                <a:solidFill>
                  <a:schemeClr val="accent1"/>
                </a:solidFill>
                <a:effectLst>
                  <a:outerShdw blurRad="38100" dist="38100" dir="2700000" algn="tl">
                    <a:srgbClr val="000000">
                      <a:alpha val="43137"/>
                    </a:srgbClr>
                  </a:outerShdw>
                </a:effectLst>
              </a:rPr>
              <a:t>الفودكاست</a:t>
            </a:r>
            <a:r>
              <a:rPr lang="ar-EG" sz="3200" b="1" dirty="0">
                <a:solidFill>
                  <a:schemeClr val="accent1"/>
                </a:solidFill>
                <a:effectLst>
                  <a:outerShdw blurRad="38100" dist="38100" dir="2700000" algn="tl">
                    <a:srgbClr val="000000">
                      <a:alpha val="43137"/>
                    </a:srgbClr>
                  </a:outerShdw>
                </a:effectLst>
              </a:rPr>
              <a:t>):</a:t>
            </a:r>
          </a:p>
          <a:p>
            <a:pPr algn="just" rtl="1"/>
            <a:endParaRPr lang="ar-EG" sz="1400" b="1" dirty="0">
              <a:solidFill>
                <a:schemeClr val="accent1"/>
              </a:solidFill>
              <a:effectLst>
                <a:outerShdw blurRad="38100" dist="38100" dir="2700000" algn="tl">
                  <a:srgbClr val="000000">
                    <a:alpha val="43137"/>
                  </a:srgbClr>
                </a:outerShdw>
              </a:effectLst>
            </a:endParaRPr>
          </a:p>
          <a:p>
            <a:pPr algn="just" rtl="1"/>
            <a:r>
              <a:rPr lang="ar-EG" sz="2000" b="1" dirty="0">
                <a:solidFill>
                  <a:schemeClr val="accent1"/>
                </a:solidFill>
                <a:effectLst>
                  <a:outerShdw blurRad="38100" dist="38100" dir="2700000" algn="tl">
                    <a:srgbClr val="000000">
                      <a:alpha val="43137"/>
                    </a:srgbClr>
                  </a:outerShdw>
                </a:effectLst>
              </a:rPr>
              <a:t>رابعًا: أنواع </a:t>
            </a:r>
            <a:r>
              <a:rPr lang="ar-EG" sz="2000" b="1" dirty="0" err="1">
                <a:solidFill>
                  <a:schemeClr val="accent1"/>
                </a:solidFill>
                <a:effectLst>
                  <a:outerShdw blurRad="38100" dist="38100" dir="2700000" algn="tl">
                    <a:srgbClr val="000000">
                      <a:alpha val="43137"/>
                    </a:srgbClr>
                  </a:outerShdw>
                </a:effectLst>
              </a:rPr>
              <a:t>الفودكاست</a:t>
            </a:r>
            <a:r>
              <a:rPr lang="ar-EG" sz="2000" b="1" dirty="0">
                <a:solidFill>
                  <a:schemeClr val="accent1"/>
                </a:solidFill>
                <a:effectLst>
                  <a:outerShdw blurRad="38100" dist="38100" dir="2700000" algn="tl">
                    <a:srgbClr val="000000">
                      <a:alpha val="43137"/>
                    </a:srgbClr>
                  </a:outerShdw>
                </a:effectLst>
              </a:rPr>
              <a:t>:</a:t>
            </a:r>
          </a:p>
          <a:p>
            <a:pPr algn="just" rtl="1"/>
            <a:endParaRPr lang="ar-EG" sz="1400" b="1" dirty="0">
              <a:solidFill>
                <a:schemeClr val="accent1"/>
              </a:solidFill>
              <a:effectLst>
                <a:outerShdw blurRad="38100" dist="38100" dir="2700000" algn="tl">
                  <a:srgbClr val="000000">
                    <a:alpha val="43137"/>
                  </a:srgbClr>
                </a:outerShdw>
              </a:effectLst>
            </a:endParaRPr>
          </a:p>
          <a:p>
            <a:pPr algn="just" rtl="1"/>
            <a:endParaRPr lang="ar-EG" sz="500" b="1" dirty="0">
              <a:solidFill>
                <a:schemeClr val="accent1"/>
              </a:solidFill>
              <a:effectLst>
                <a:outerShdw blurRad="38100" dist="38100" dir="2700000" algn="tl">
                  <a:srgbClr val="000000">
                    <a:alpha val="43137"/>
                  </a:srgbClr>
                </a:outerShdw>
              </a:effectLst>
            </a:endParaRPr>
          </a:p>
          <a:p>
            <a:pPr algn="just" rtl="1"/>
            <a:r>
              <a:rPr lang="ar-EG" sz="2000" b="1" dirty="0">
                <a:effectLst>
                  <a:outerShdw blurRad="38100" dist="38100" dir="2700000" algn="tl">
                    <a:srgbClr val="000000">
                      <a:alpha val="43137"/>
                    </a:srgbClr>
                  </a:outerShdw>
                </a:effectLst>
              </a:rPr>
              <a:t>(2) وفقًا للمُحتوى والاستخدام:</a:t>
            </a:r>
          </a:p>
          <a:p>
            <a:pPr algn="just" rtl="1"/>
            <a:endParaRPr lang="ar-EG" sz="1400" b="1" dirty="0">
              <a:effectLst>
                <a:outerShdw blurRad="38100" dist="38100" dir="2700000" algn="tl">
                  <a:srgbClr val="000000">
                    <a:alpha val="43137"/>
                  </a:srgbClr>
                </a:outerShdw>
              </a:effectLst>
            </a:endParaRPr>
          </a:p>
          <a:p>
            <a:pPr algn="just" rtl="1"/>
            <a:r>
              <a:rPr lang="ar-EG" sz="2000" b="1" dirty="0"/>
              <a:t>3) </a:t>
            </a:r>
            <a:r>
              <a:rPr lang="ar-EG" sz="2000" b="1" dirty="0" err="1"/>
              <a:t>فودكاست</a:t>
            </a:r>
            <a:r>
              <a:rPr lang="ar-EG" sz="2000" b="1" dirty="0"/>
              <a:t> توعوي أو علاجي (</a:t>
            </a:r>
            <a:r>
              <a:rPr lang="en-US" sz="2000" b="1" dirty="0"/>
              <a:t>Wellness/Health Vodcast</a:t>
            </a:r>
            <a:r>
              <a:rPr lang="ar-EG" sz="2000" b="1" dirty="0"/>
              <a:t>): </a:t>
            </a:r>
            <a:r>
              <a:rPr lang="ar-EG" sz="2000" dirty="0"/>
              <a:t>يُستخدم في نشر الوعي الطبي والنفسي، مثل الحلقات التي تناقش اضطرابات القلق أو أساليب التغذية الصحية. وقد ازدهر هذا النوع بعد جائحة كورونا مع تزايد الطلب على التثقيف الصحي عبر الإنترنت.</a:t>
            </a:r>
          </a:p>
          <a:p>
            <a:pPr algn="just" rtl="1"/>
            <a:endParaRPr lang="ar-EG" sz="1200" dirty="0"/>
          </a:p>
          <a:p>
            <a:pPr marL="342900" indent="-342900" algn="just" rtl="1">
              <a:buFont typeface="Wingdings" panose="05000000000000000000" pitchFamily="2" charset="2"/>
              <a:buChar char="ü"/>
            </a:pPr>
            <a:r>
              <a:rPr lang="ar-EG" sz="2000" u="sng" dirty="0">
                <a:solidFill>
                  <a:srgbClr val="0070C0"/>
                </a:solidFill>
              </a:rPr>
              <a:t>مثال:</a:t>
            </a:r>
            <a:r>
              <a:rPr lang="ar-EG" sz="2000" dirty="0">
                <a:solidFill>
                  <a:srgbClr val="0070C0"/>
                </a:solidFill>
              </a:rPr>
              <a:t> </a:t>
            </a:r>
            <a:r>
              <a:rPr lang="ar-EG" sz="2000" dirty="0"/>
              <a:t>حلقة </a:t>
            </a:r>
            <a:r>
              <a:rPr lang="ar-EG" sz="2000" dirty="0">
                <a:effectLst>
                  <a:outerShdw blurRad="38100" dist="38100" dir="2700000" algn="tl">
                    <a:srgbClr val="000000">
                      <a:alpha val="43137"/>
                    </a:srgbClr>
                  </a:outerShdw>
                </a:effectLst>
              </a:rPr>
              <a:t>"كيف تتجنب الموت المفاجئ؟" </a:t>
            </a:r>
            <a:r>
              <a:rPr lang="ar-EG" sz="2000" dirty="0"/>
              <a:t>من </a:t>
            </a:r>
            <a:r>
              <a:rPr lang="ar-EG" sz="2000" dirty="0" err="1"/>
              <a:t>فودكاست</a:t>
            </a:r>
            <a:r>
              <a:rPr lang="ar-EG" sz="2000" dirty="0"/>
              <a:t> "فنجان" التي تقدم إرشادات للتوعية بشأن كيفية تجنب الموت المُفاجئ.</a:t>
            </a:r>
          </a:p>
        </p:txBody>
      </p:sp>
      <p:sp>
        <p:nvSpPr>
          <p:cNvPr id="4" name="TextBox 3">
            <a:extLst>
              <a:ext uri="{FF2B5EF4-FFF2-40B4-BE49-F238E27FC236}">
                <a16:creationId xmlns:a16="http://schemas.microsoft.com/office/drawing/2014/main" id="{BEF55136-7CED-F7D6-22C7-743BA4A33A53}"/>
              </a:ext>
            </a:extLst>
          </p:cNvPr>
          <p:cNvSpPr txBox="1"/>
          <p:nvPr/>
        </p:nvSpPr>
        <p:spPr>
          <a:xfrm>
            <a:off x="782482" y="5167816"/>
            <a:ext cx="3028541" cy="400110"/>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000" dirty="0">
                <a:hlinkClick r:id="rId5"/>
              </a:rPr>
              <a:t>https://www.youtube.com/watch?v=YAl4PWSihTc&amp;list=PLeNNUmE-BlnEls2kOkiV2CXMezV6oaq8I&amp;index=2</a:t>
            </a:r>
            <a:endParaRPr lang="en-US" sz="1000" dirty="0"/>
          </a:p>
        </p:txBody>
      </p:sp>
      <p:pic>
        <p:nvPicPr>
          <p:cNvPr id="14" name="Picture 13">
            <a:extLst>
              <a:ext uri="{FF2B5EF4-FFF2-40B4-BE49-F238E27FC236}">
                <a16:creationId xmlns:a16="http://schemas.microsoft.com/office/drawing/2014/main" id="{06C3D702-444F-A98C-D2BC-48B1D670B53D}"/>
              </a:ext>
            </a:extLst>
          </p:cNvPr>
          <p:cNvPicPr>
            <a:picLocks noChangeAspect="1"/>
          </p:cNvPicPr>
          <p:nvPr/>
        </p:nvPicPr>
        <p:blipFill>
          <a:blip r:embed="rId6"/>
          <a:stretch>
            <a:fillRect/>
          </a:stretch>
        </p:blipFill>
        <p:spPr>
          <a:xfrm>
            <a:off x="590413" y="2827462"/>
            <a:ext cx="3680879" cy="207827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93280109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4022F8-132D-7737-3F41-89F9C0D39737}"/>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C208C12D-4DB4-A569-EFE9-64CA16E61E4F}"/>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42699C58-AE70-0534-BB16-9C3D53D0F95C}"/>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52E70A13-FDC0-3134-AF07-CBBBD8B92C23}"/>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269476BE-14FF-A17D-758A-FD673EFDF2DD}"/>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2D31388C-6404-359E-2C2B-24372DDB8B5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CDF66A88-EE32-B761-8153-68ACCC4E8DF8}"/>
              </a:ext>
            </a:extLst>
          </p:cNvPr>
          <p:cNvSpPr txBox="1"/>
          <p:nvPr/>
        </p:nvSpPr>
        <p:spPr>
          <a:xfrm>
            <a:off x="621234" y="5123065"/>
            <a:ext cx="5496260" cy="553998"/>
          </a:xfrm>
          <a:prstGeom prst="rect">
            <a:avLst/>
          </a:prstGeom>
          <a:noFill/>
        </p:spPr>
        <p:txBody>
          <a:bodyPr wrap="square" rtlCol="0">
            <a:spAutoFit/>
          </a:bodyPr>
          <a:lstStyle/>
          <a:p>
            <a:pPr algn="ctr" rtl="1"/>
            <a:r>
              <a:rPr lang="ar-EG" sz="3000" b="1" dirty="0">
                <a:solidFill>
                  <a:schemeClr val="accent1"/>
                </a:solidFill>
                <a:effectLst>
                  <a:outerShdw blurRad="38100" dist="38100" dir="2700000" algn="tl">
                    <a:srgbClr val="000000">
                      <a:alpha val="43137"/>
                    </a:srgbClr>
                  </a:outerShdw>
                </a:effectLst>
              </a:rPr>
              <a:t>إرشادات مهنية للتدوين الصوتي والمرئي</a:t>
            </a:r>
            <a:endParaRPr lang="ar-EG" sz="3000" b="1" dirty="0">
              <a:solidFill>
                <a:schemeClr val="accent5">
                  <a:lumMod val="75000"/>
                </a:schemeClr>
              </a:solidFill>
              <a:effectLst>
                <a:outerShdw blurRad="38100" dist="38100" dir="2700000" algn="tl">
                  <a:srgbClr val="000000">
                    <a:alpha val="43137"/>
                  </a:srgbClr>
                </a:outerShdw>
              </a:effectLst>
              <a:latin typeface="Alexandria" charset="0"/>
              <a:cs typeface="+mj-cs"/>
            </a:endParaRPr>
          </a:p>
        </p:txBody>
      </p:sp>
      <p:sp>
        <p:nvSpPr>
          <p:cNvPr id="43" name="TextBox 42">
            <a:extLst>
              <a:ext uri="{FF2B5EF4-FFF2-40B4-BE49-F238E27FC236}">
                <a16:creationId xmlns:a16="http://schemas.microsoft.com/office/drawing/2014/main" id="{CC0C9BEB-D7D1-BCD8-6825-9F47C79F5C55}"/>
              </a:ext>
            </a:extLst>
          </p:cNvPr>
          <p:cNvSpPr txBox="1"/>
          <p:nvPr/>
        </p:nvSpPr>
        <p:spPr>
          <a:xfrm>
            <a:off x="5011358" y="129282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EG" sz="4000" b="1" dirty="0">
                <a:solidFill>
                  <a:schemeClr val="bg1"/>
                </a:solidFill>
                <a:latin typeface="Alexandria" charset="0"/>
                <a:cs typeface="Alexandria" charset="0"/>
              </a:rPr>
              <a:t>4</a:t>
            </a:r>
            <a:endParaRPr lang="en-US" sz="4000" b="1" dirty="0">
              <a:solidFill>
                <a:schemeClr val="bg1"/>
              </a:solidFill>
              <a:latin typeface="Alexandria" charset="0"/>
              <a:cs typeface="Alexandria" charset="0"/>
            </a:endParaRPr>
          </a:p>
        </p:txBody>
      </p:sp>
      <p:pic>
        <p:nvPicPr>
          <p:cNvPr id="5" name="Graphic 21">
            <a:extLst>
              <a:ext uri="{FF2B5EF4-FFF2-40B4-BE49-F238E27FC236}">
                <a16:creationId xmlns:a16="http://schemas.microsoft.com/office/drawing/2014/main" id="{B38204BD-2D1B-354E-0A2A-F1B0BE42B51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127771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22" presetClass="entr" presetSubtype="4" fill="hold" grpId="0" nodeType="withEffect">
                                  <p:stCondLst>
                                    <p:cond delay="250"/>
                                  </p:stCondLst>
                                  <p:childTnLst>
                                    <p:set>
                                      <p:cBhvr>
                                        <p:cTn id="12" dur="1" fill="hold">
                                          <p:stCondLst>
                                            <p:cond delay="0"/>
                                          </p:stCondLst>
                                        </p:cTn>
                                        <p:tgtEl>
                                          <p:spTgt spid="43"/>
                                        </p:tgtEl>
                                        <p:attrNameLst>
                                          <p:attrName>style.visibility</p:attrName>
                                        </p:attrNameLst>
                                      </p:cBhvr>
                                      <p:to>
                                        <p:strVal val="visible"/>
                                      </p:to>
                                    </p:set>
                                    <p:animEffect transition="in" filter="wipe(down)">
                                      <p:cBhvr>
                                        <p:cTn id="13" dur="500"/>
                                        <p:tgtEl>
                                          <p:spTgt spid="43"/>
                                        </p:tgtEl>
                                      </p:cBhvr>
                                    </p:animEffect>
                                  </p:childTnLst>
                                </p:cTn>
                              </p:par>
                              <p:par>
                                <p:cTn id="14" presetID="22" presetClass="entr" presetSubtype="4" fill="hold" grpId="0" nodeType="withEffect">
                                  <p:stCondLst>
                                    <p:cond delay="250"/>
                                  </p:stCondLst>
                                  <p:childTnLst>
                                    <p:set>
                                      <p:cBhvr>
                                        <p:cTn id="15" dur="1" fill="hold">
                                          <p:stCondLst>
                                            <p:cond delay="0"/>
                                          </p:stCondLst>
                                        </p:cTn>
                                        <p:tgtEl>
                                          <p:spTgt spid="41"/>
                                        </p:tgtEl>
                                        <p:attrNameLst>
                                          <p:attrName>style.visibility</p:attrName>
                                        </p:attrNameLst>
                                      </p:cBhvr>
                                      <p:to>
                                        <p:strVal val="visible"/>
                                      </p:to>
                                    </p:set>
                                    <p:animEffect transition="in" filter="wipe(down)">
                                      <p:cBhvr>
                                        <p:cTn id="16"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CD913AF0-D150-ECC6-8B6A-5E4B5F42FF9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45A2FBF-BABC-5846-DE88-9CF645154740}"/>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A8BEED6B-8E4F-5B6A-D893-B37CB3ADCAEE}"/>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4. إرشادات مِهنية للتدوين الصوتي والمرئي:</a:t>
            </a:r>
          </a:p>
        </p:txBody>
      </p:sp>
      <p:sp>
        <p:nvSpPr>
          <p:cNvPr id="10" name="TextBox 9">
            <a:extLst>
              <a:ext uri="{FF2B5EF4-FFF2-40B4-BE49-F238E27FC236}">
                <a16:creationId xmlns:a16="http://schemas.microsoft.com/office/drawing/2014/main" id="{8B53F3B8-92B1-EB75-2DAF-5D861B30979B}"/>
              </a:ext>
            </a:extLst>
          </p:cNvPr>
          <p:cNvSpPr txBox="1"/>
          <p:nvPr/>
        </p:nvSpPr>
        <p:spPr>
          <a:xfrm>
            <a:off x="671332" y="1676723"/>
            <a:ext cx="10687283" cy="4355038"/>
          </a:xfrm>
          <a:prstGeom prst="rect">
            <a:avLst/>
          </a:prstGeom>
          <a:noFill/>
        </p:spPr>
        <p:txBody>
          <a:bodyPr wrap="square">
            <a:spAutoFit/>
          </a:bodyPr>
          <a:lstStyle/>
          <a:p>
            <a:pPr algn="just" rtl="1"/>
            <a:r>
              <a:rPr lang="ar-EG" sz="2800" b="1" dirty="0">
                <a:solidFill>
                  <a:schemeClr val="accent1"/>
                </a:solidFill>
                <a:effectLst>
                  <a:outerShdw blurRad="38100" dist="38100" dir="2700000" algn="tl">
                    <a:srgbClr val="000000">
                      <a:alpha val="43137"/>
                    </a:srgbClr>
                  </a:outerShdw>
                </a:effectLst>
              </a:rPr>
              <a:t>إرشادات مِهنية للتدوين الصوتي والمرئي:</a:t>
            </a:r>
          </a:p>
          <a:p>
            <a:pPr algn="just" rtl="1"/>
            <a:endParaRPr lang="ar-EG" sz="900" b="1" dirty="0">
              <a:solidFill>
                <a:schemeClr val="accent1"/>
              </a:solidFill>
              <a:effectLst>
                <a:outerShdw blurRad="38100" dist="38100" dir="2700000" algn="tl">
                  <a:srgbClr val="000000">
                    <a:alpha val="43137"/>
                  </a:srgbClr>
                </a:outerShdw>
              </a:effectLst>
              <a:latin typeface="Alexandria" charset="0"/>
            </a:endParaRPr>
          </a:p>
          <a:p>
            <a:pPr algn="just" rtl="1"/>
            <a:r>
              <a:rPr lang="ar-EG" sz="2000" dirty="0"/>
              <a:t>ختامًا، ولكي تصل تجربتك الصوتية أو المرئية إلى مستوى احترافي، </a:t>
            </a:r>
            <a:r>
              <a:rPr lang="ar-EG" sz="2000" u="sng" dirty="0"/>
              <a:t>هناك مجموعة من الإرشادات المهنية التي تساعدك على بناء جمهور ثابت، وتحقيق تأثير حقيقي بمحتواك، منها:</a:t>
            </a:r>
          </a:p>
          <a:p>
            <a:pPr algn="just" rtl="1"/>
            <a:endParaRPr lang="ar-EG" sz="1000" dirty="0"/>
          </a:p>
          <a:p>
            <a:pPr algn="just" rtl="1"/>
            <a:r>
              <a:rPr lang="ar-EG" sz="2000" b="1" dirty="0"/>
              <a:t>1) الاستمرارية في النشر: </a:t>
            </a:r>
            <a:r>
              <a:rPr lang="ar-EG" sz="2000" dirty="0"/>
              <a:t>الانتظام في النشر هو المفتاح لبناء الثقة مع جمهورك، سواء كانوا </a:t>
            </a:r>
            <a:r>
              <a:rPr lang="ar-EG" sz="2000" b="1" dirty="0"/>
              <a:t>مستمعين </a:t>
            </a:r>
            <a:r>
              <a:rPr lang="ar-EG" sz="2000" b="1" dirty="0" err="1"/>
              <a:t>للبودكاست</a:t>
            </a:r>
            <a:r>
              <a:rPr lang="ar-EG" sz="2000" dirty="0"/>
              <a:t> أو </a:t>
            </a:r>
            <a:r>
              <a:rPr lang="ar-EG" sz="2000" b="1" dirty="0"/>
              <a:t>مشاهدين </a:t>
            </a:r>
            <a:r>
              <a:rPr lang="ar-EG" sz="2000" b="1" dirty="0" err="1"/>
              <a:t>للفودكاست</a:t>
            </a:r>
            <a:r>
              <a:rPr lang="ar-EG" sz="2000" dirty="0"/>
              <a:t>. فالمُتابِع ينتظر حلقتك في الموعد الذي اعتاد عليه. </a:t>
            </a:r>
            <a:r>
              <a:rPr lang="ar-EG" sz="2000" u="sng" dirty="0"/>
              <a:t>لذلك، احرص على:</a:t>
            </a:r>
          </a:p>
          <a:p>
            <a:pPr marL="342900" indent="-342900" algn="just" rtl="1">
              <a:buFont typeface="Arial" panose="020B0604020202020204" pitchFamily="34" charset="0"/>
              <a:buChar char="•"/>
            </a:pPr>
            <a:r>
              <a:rPr lang="ar-EG" sz="2000" dirty="0"/>
              <a:t>وضع </a:t>
            </a:r>
            <a:r>
              <a:rPr lang="ar-EG" sz="2000" b="1" dirty="0"/>
              <a:t>جدول نشر واضح ومنتظم</a:t>
            </a:r>
            <a:r>
              <a:rPr lang="ar-EG" sz="2000" dirty="0"/>
              <a:t>.</a:t>
            </a:r>
          </a:p>
          <a:p>
            <a:pPr marL="342900" indent="-342900" algn="just" rtl="1">
              <a:buFont typeface="Arial" panose="020B0604020202020204" pitchFamily="34" charset="0"/>
              <a:buChar char="•"/>
            </a:pPr>
            <a:r>
              <a:rPr lang="ar-EG" sz="2000" b="1" dirty="0"/>
              <a:t>تحضير الحلقات مسبقًا</a:t>
            </a:r>
            <a:r>
              <a:rPr lang="ar-EG" sz="2000" dirty="0"/>
              <a:t> لتجنّب الانقطاع المفاجئ. فالاستمرارية تعني </a:t>
            </a:r>
            <a:r>
              <a:rPr lang="ar-EG" sz="2000" b="1" dirty="0"/>
              <a:t>احترافية</a:t>
            </a:r>
            <a:r>
              <a:rPr lang="ar-EG" sz="2000" dirty="0"/>
              <a:t>، وهي التي تخلق عادة متابعة دائمة لدى الجمهور.</a:t>
            </a:r>
          </a:p>
          <a:p>
            <a:pPr marL="342900" indent="-342900" algn="just" rtl="1">
              <a:buFont typeface="Arial" panose="020B0604020202020204" pitchFamily="34" charset="0"/>
              <a:buChar char="•"/>
            </a:pPr>
            <a:endParaRPr lang="ar-EG" sz="1200" dirty="0"/>
          </a:p>
          <a:p>
            <a:pPr algn="just" rtl="1"/>
            <a:r>
              <a:rPr lang="ar-EG" sz="2000" b="1" dirty="0"/>
              <a:t>2) التفاعل مع الجمهور: </a:t>
            </a:r>
            <a:r>
              <a:rPr lang="ar-EG" sz="2000" dirty="0"/>
              <a:t>نجاح أي مُنتَج رقمي يعتمد على التواصل الفعّال مع الجمهور. </a:t>
            </a:r>
            <a:r>
              <a:rPr lang="ar-EG" sz="2000" u="sng" dirty="0"/>
              <a:t>لذلك، احرص على:</a:t>
            </a:r>
          </a:p>
          <a:p>
            <a:pPr marL="342900" indent="-342900" algn="just" rtl="1">
              <a:buFont typeface="Arial" panose="020B0604020202020204" pitchFamily="34" charset="0"/>
              <a:buChar char="•"/>
            </a:pPr>
            <a:r>
              <a:rPr lang="ar-EG" sz="2000" dirty="0"/>
              <a:t>استخدام </a:t>
            </a:r>
            <a:r>
              <a:rPr lang="ar-EG" sz="2000" b="1" dirty="0"/>
              <a:t>نداءات التفاعل</a:t>
            </a:r>
            <a:r>
              <a:rPr lang="en-US" sz="2000" b="1" dirty="0"/>
              <a:t>Call to Action)</a:t>
            </a:r>
            <a:r>
              <a:rPr lang="en-US" sz="2000" dirty="0"/>
              <a:t> </a:t>
            </a:r>
            <a:r>
              <a:rPr lang="ar-EG" sz="2000" b="1" dirty="0"/>
              <a:t>)</a:t>
            </a:r>
            <a:r>
              <a:rPr lang="ar-EG" sz="2000" dirty="0"/>
              <a:t> دائمًا في نهاية الحلقة، وفي وصفها.</a:t>
            </a:r>
          </a:p>
          <a:p>
            <a:pPr marL="342900" indent="-342900" algn="just" rtl="1">
              <a:buFont typeface="Arial" panose="020B0604020202020204" pitchFamily="34" charset="0"/>
              <a:buChar char="•"/>
            </a:pPr>
            <a:r>
              <a:rPr lang="ar-EG" sz="2000" dirty="0"/>
              <a:t>تشجيع الجمهور على </a:t>
            </a:r>
            <a:r>
              <a:rPr lang="ar-EG" sz="2000" b="1" dirty="0"/>
              <a:t>التعليق والمشاركة واقتراح الموضوعات الجديدة</a:t>
            </a:r>
            <a:r>
              <a:rPr lang="ar-EG" sz="2000" dirty="0"/>
              <a:t>.</a:t>
            </a:r>
          </a:p>
          <a:p>
            <a:pPr marL="342900" indent="-342900" algn="just" rtl="1">
              <a:buFont typeface="Arial" panose="020B0604020202020204" pitchFamily="34" charset="0"/>
              <a:buChar char="•"/>
            </a:pPr>
            <a:r>
              <a:rPr lang="ar-EG" sz="2000" dirty="0"/>
              <a:t>في </a:t>
            </a:r>
            <a:r>
              <a:rPr lang="ar-EG" sz="2000" dirty="0" err="1"/>
              <a:t>الفودكاست</a:t>
            </a:r>
            <a:r>
              <a:rPr lang="ar-EG" sz="2000" dirty="0"/>
              <a:t>، يمكنك عرض بعض التعليقات على الشاشة أو إدراج </a:t>
            </a:r>
            <a:r>
              <a:rPr lang="ar-EG" sz="2000" b="1" dirty="0"/>
              <a:t>مقاطع قصيرة من ردود المُتابِعين</a:t>
            </a:r>
            <a:r>
              <a:rPr lang="ar-EG" sz="2000" dirty="0"/>
              <a:t> داخل الحلقات.</a:t>
            </a:r>
            <a:br>
              <a:rPr lang="ar-EG" sz="2000" dirty="0"/>
            </a:br>
            <a:r>
              <a:rPr lang="ar-EG" sz="2000" dirty="0"/>
              <a:t>كل تفاعل حقيقي يخلق مجتمعًا حول المُحتوى، ويحوّل المتابعين إلى داعمين دائمين.</a:t>
            </a:r>
          </a:p>
        </p:txBody>
      </p:sp>
      <p:pic>
        <p:nvPicPr>
          <p:cNvPr id="6" name="Picture 5" descr="A social media post with icons&#10;&#10;AI-generated content may be incorrect.">
            <a:extLst>
              <a:ext uri="{FF2B5EF4-FFF2-40B4-BE49-F238E27FC236}">
                <a16:creationId xmlns:a16="http://schemas.microsoft.com/office/drawing/2014/main" id="{7C5FE4A7-848C-6A21-D746-D357A88D028C}"/>
              </a:ext>
            </a:extLst>
          </p:cNvPr>
          <p:cNvPicPr>
            <a:picLocks noChangeAspect="1"/>
          </p:cNvPicPr>
          <p:nvPr/>
        </p:nvPicPr>
        <p:blipFill>
          <a:blip r:embed="rId4" cstate="print">
            <a:extLst>
              <a:ext uri="{28A0092B-C50C-407E-A947-70E740481C1C}">
                <a14:useLocalDpi xmlns:a14="http://schemas.microsoft.com/office/drawing/2010/main" val="0"/>
              </a:ext>
            </a:extLst>
          </a:blip>
          <a:srcRect t="28774"/>
          <a:stretch>
            <a:fillRect/>
          </a:stretch>
        </p:blipFill>
        <p:spPr>
          <a:xfrm>
            <a:off x="688694" y="4302260"/>
            <a:ext cx="937593" cy="100172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98433586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69AED1D9-691D-146E-CA9B-51BEF047EA4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468B82B-E77A-7C19-50AF-CE2EE488A593}"/>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F47CDB99-791B-FBC9-B665-C0D24D1C6E69}"/>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4. إرشادات مِهنية للتدوين الصوتي والمرئي:</a:t>
            </a:r>
          </a:p>
        </p:txBody>
      </p:sp>
      <p:sp>
        <p:nvSpPr>
          <p:cNvPr id="10" name="TextBox 9">
            <a:extLst>
              <a:ext uri="{FF2B5EF4-FFF2-40B4-BE49-F238E27FC236}">
                <a16:creationId xmlns:a16="http://schemas.microsoft.com/office/drawing/2014/main" id="{E46BEACA-6BEE-0540-7D06-EF93B69BF414}"/>
              </a:ext>
            </a:extLst>
          </p:cNvPr>
          <p:cNvSpPr txBox="1"/>
          <p:nvPr/>
        </p:nvSpPr>
        <p:spPr>
          <a:xfrm>
            <a:off x="3068056" y="1651323"/>
            <a:ext cx="8290559" cy="4508927"/>
          </a:xfrm>
          <a:prstGeom prst="rect">
            <a:avLst/>
          </a:prstGeom>
          <a:noFill/>
        </p:spPr>
        <p:txBody>
          <a:bodyPr wrap="square">
            <a:spAutoFit/>
          </a:bodyPr>
          <a:lstStyle/>
          <a:p>
            <a:pPr algn="just" rtl="1"/>
            <a:r>
              <a:rPr lang="ar-EG" sz="2800" b="1" dirty="0">
                <a:solidFill>
                  <a:schemeClr val="accent1"/>
                </a:solidFill>
                <a:effectLst>
                  <a:outerShdw blurRad="38100" dist="38100" dir="2700000" algn="tl">
                    <a:srgbClr val="000000">
                      <a:alpha val="43137"/>
                    </a:srgbClr>
                  </a:outerShdw>
                </a:effectLst>
              </a:rPr>
              <a:t>إرشادات مِهنية للتدوين الصوتي والمرئي:</a:t>
            </a:r>
          </a:p>
          <a:p>
            <a:pPr algn="just" rtl="1"/>
            <a:endParaRPr lang="ar-EG" sz="700" b="1" dirty="0">
              <a:solidFill>
                <a:schemeClr val="accent1"/>
              </a:solidFill>
              <a:effectLst>
                <a:outerShdw blurRad="38100" dist="38100" dir="2700000" algn="tl">
                  <a:srgbClr val="000000">
                    <a:alpha val="43137"/>
                  </a:srgbClr>
                </a:outerShdw>
              </a:effectLst>
              <a:latin typeface="Alexandria" charset="0"/>
            </a:endParaRPr>
          </a:p>
          <a:p>
            <a:pPr algn="just" rtl="1"/>
            <a:r>
              <a:rPr lang="ar-EG" sz="2000" b="1" dirty="0"/>
              <a:t>3) خلق هوية صوتية وبصرية </a:t>
            </a:r>
            <a:r>
              <a:rPr lang="ar-EG" sz="2000" b="1" dirty="0" err="1"/>
              <a:t>للبودكاست</a:t>
            </a:r>
            <a:r>
              <a:rPr lang="ar-EG" sz="2000" b="1" dirty="0"/>
              <a:t>/ </a:t>
            </a:r>
            <a:r>
              <a:rPr lang="ar-EG" sz="2000" b="1" dirty="0" err="1"/>
              <a:t>الفودكاست</a:t>
            </a:r>
            <a:r>
              <a:rPr lang="ar-EG" sz="2000" b="1" dirty="0"/>
              <a:t>: </a:t>
            </a:r>
            <a:r>
              <a:rPr lang="ar-EG" sz="2000" dirty="0"/>
              <a:t>الهوية هي ما يجعل الجُمهور يتعرّف على منتجك الرقمي فورًا. </a:t>
            </a:r>
            <a:r>
              <a:rPr lang="ar-EG" sz="2000" u="sng" dirty="0"/>
              <a:t>لذلك، احرص على:</a:t>
            </a:r>
          </a:p>
          <a:p>
            <a:pPr marL="342900" indent="-342900" algn="just" rtl="1">
              <a:buFont typeface="Arial" panose="020B0604020202020204" pitchFamily="34" charset="0"/>
              <a:buChar char="•"/>
            </a:pPr>
            <a:r>
              <a:rPr lang="ar-EG" sz="2000" dirty="0"/>
              <a:t>استخدام </a:t>
            </a:r>
            <a:r>
              <a:rPr lang="ar-EG" sz="2000" b="1" dirty="0" err="1"/>
              <a:t>تيترات</a:t>
            </a:r>
            <a:r>
              <a:rPr lang="ar-EG" sz="2000" b="1" dirty="0"/>
              <a:t> ثابتة</a:t>
            </a:r>
            <a:r>
              <a:rPr lang="ar-EG" sz="2000" dirty="0"/>
              <a:t> و</a:t>
            </a:r>
            <a:r>
              <a:rPr lang="ar-EG" sz="2000" b="1" dirty="0"/>
              <a:t>موسيقى فواصل مميزة</a:t>
            </a:r>
            <a:r>
              <a:rPr lang="ar-EG" sz="2000" dirty="0"/>
              <a:t> تكرّر في كل حلقة.</a:t>
            </a:r>
          </a:p>
          <a:p>
            <a:pPr marL="342900" indent="-342900" algn="just" rtl="1">
              <a:buFont typeface="Arial" panose="020B0604020202020204" pitchFamily="34" charset="0"/>
              <a:buChar char="•"/>
            </a:pPr>
            <a:r>
              <a:rPr lang="ar-EG" sz="2000" dirty="0"/>
              <a:t>إضافة </a:t>
            </a:r>
            <a:r>
              <a:rPr lang="ar-EG" sz="2000" b="1" dirty="0"/>
              <a:t>شعار بصري واضح</a:t>
            </a:r>
            <a:r>
              <a:rPr lang="ar-EG" sz="2000" dirty="0"/>
              <a:t>، والاهتمام في </a:t>
            </a:r>
            <a:r>
              <a:rPr lang="ar-EG" sz="2000" dirty="0" err="1"/>
              <a:t>الفودكاست</a:t>
            </a:r>
            <a:r>
              <a:rPr lang="ar-EG" sz="2000" dirty="0"/>
              <a:t> باتساق الألوان والإضاءة.</a:t>
            </a:r>
          </a:p>
          <a:p>
            <a:pPr marL="342900" indent="-342900" algn="just" rtl="1">
              <a:buFont typeface="Arial" panose="020B0604020202020204" pitchFamily="34" charset="0"/>
              <a:buChar char="•"/>
            </a:pPr>
            <a:r>
              <a:rPr lang="ar-EG" sz="2000" dirty="0"/>
              <a:t>الحفاظ على </a:t>
            </a:r>
            <a:r>
              <a:rPr lang="ar-EG" sz="2000" b="1" dirty="0"/>
              <a:t>نغمة صوت وأسلوب تقديم ثابتين</a:t>
            </a:r>
            <a:r>
              <a:rPr lang="ar-EG" sz="2000" dirty="0"/>
              <a:t> يعبّران عن الطابع العام. بهذا تصبح لكل حلقة بصمة خاصة لكنها منسجمة مع هوية </a:t>
            </a:r>
            <a:r>
              <a:rPr lang="ar-EG" sz="2000" dirty="0" err="1"/>
              <a:t>البودكاست</a:t>
            </a:r>
            <a:r>
              <a:rPr lang="ar-EG" sz="2000" dirty="0"/>
              <a:t>/ </a:t>
            </a:r>
            <a:r>
              <a:rPr lang="ar-EG" sz="2000" dirty="0" err="1"/>
              <a:t>الفودكاست</a:t>
            </a:r>
            <a:r>
              <a:rPr lang="ar-EG" sz="2000" dirty="0"/>
              <a:t> ككل.</a:t>
            </a:r>
          </a:p>
          <a:p>
            <a:pPr algn="just" rtl="1"/>
            <a:endParaRPr lang="ar-EG" sz="700" dirty="0"/>
          </a:p>
          <a:p>
            <a:pPr algn="just" rtl="1"/>
            <a:r>
              <a:rPr lang="ar-EG" sz="2000" b="1" dirty="0"/>
              <a:t>4) الترويج </a:t>
            </a:r>
            <a:r>
              <a:rPr lang="ar-EG" sz="2000" b="1" dirty="0" err="1"/>
              <a:t>للبودكاست</a:t>
            </a:r>
            <a:r>
              <a:rPr lang="ar-EG" sz="2000" b="1" dirty="0"/>
              <a:t>/ </a:t>
            </a:r>
            <a:r>
              <a:rPr lang="ar-EG" sz="2000" b="1" dirty="0" err="1"/>
              <a:t>الفودكاست</a:t>
            </a:r>
            <a:r>
              <a:rPr lang="ar-EG" sz="2000" b="1" dirty="0"/>
              <a:t>: </a:t>
            </a:r>
            <a:r>
              <a:rPr lang="ar-EG" sz="2000" dirty="0"/>
              <a:t>لا يكفي إنتاج محتوى جيد؛ يجب أن تصل به إلى الجُمهور.</a:t>
            </a:r>
            <a:r>
              <a:rPr lang="ar-EG" sz="2000" u="sng" dirty="0"/>
              <a:t> لذلك، احرص على:</a:t>
            </a:r>
          </a:p>
          <a:p>
            <a:pPr marL="342900" indent="-342900" algn="just" rtl="1">
              <a:buFont typeface="Arial" panose="020B0604020202020204" pitchFamily="34" charset="0"/>
              <a:buChar char="•"/>
            </a:pPr>
            <a:r>
              <a:rPr lang="ar-EG" sz="2000" dirty="0"/>
              <a:t>مُشاركة الحلقات عبر </a:t>
            </a:r>
            <a:r>
              <a:rPr lang="ar-EG" sz="2000" b="1" dirty="0"/>
              <a:t>منصات التواصل الاجتماعي</a:t>
            </a:r>
            <a:r>
              <a:rPr lang="ar-EG" sz="2000" dirty="0"/>
              <a:t> بانتظام.</a:t>
            </a:r>
          </a:p>
          <a:p>
            <a:pPr marL="342900" indent="-342900" algn="just" rtl="1">
              <a:buFont typeface="Arial" panose="020B0604020202020204" pitchFamily="34" charset="0"/>
              <a:buChar char="•"/>
            </a:pPr>
            <a:r>
              <a:rPr lang="ar-EG" sz="2000" dirty="0"/>
              <a:t>استخدم </a:t>
            </a:r>
            <a:r>
              <a:rPr lang="ar-EG" sz="2000" b="1" dirty="0"/>
              <a:t>مقاطع قصيرة</a:t>
            </a:r>
            <a:r>
              <a:rPr lang="en-US" sz="2000" b="1" dirty="0"/>
              <a:t>Highlights)</a:t>
            </a:r>
            <a:r>
              <a:rPr lang="en-US" sz="2000" dirty="0"/>
              <a:t> </a:t>
            </a:r>
            <a:r>
              <a:rPr lang="ar-EG" sz="2000" b="1" dirty="0"/>
              <a:t>)</a:t>
            </a:r>
            <a:r>
              <a:rPr lang="ar-EG" sz="2000" dirty="0"/>
              <a:t> لجذب جمهور جديد.</a:t>
            </a:r>
          </a:p>
          <a:p>
            <a:pPr marL="342900" indent="-342900" algn="just" rtl="1">
              <a:buFont typeface="Arial" panose="020B0604020202020204" pitchFamily="34" charset="0"/>
              <a:buChar char="•"/>
            </a:pPr>
            <a:r>
              <a:rPr lang="ar-EG" sz="2000" dirty="0"/>
              <a:t>في </a:t>
            </a:r>
            <a:r>
              <a:rPr lang="ar-EG" sz="2000" dirty="0" err="1"/>
              <a:t>الفودكاست</a:t>
            </a:r>
            <a:r>
              <a:rPr lang="ar-EG" sz="2000" dirty="0"/>
              <a:t>، اختر </a:t>
            </a:r>
            <a:r>
              <a:rPr lang="ar-EG" sz="2000" b="1" dirty="0"/>
              <a:t>لقطات مرئية قوية أو تفاعلية</a:t>
            </a:r>
            <a:r>
              <a:rPr lang="ar-EG" sz="2000" dirty="0"/>
              <a:t> تعبر عن جوهر الحلقة.</a:t>
            </a:r>
          </a:p>
          <a:p>
            <a:pPr marL="342900" indent="-342900" algn="just" rtl="1">
              <a:buFont typeface="Arial" panose="020B0604020202020204" pitchFamily="34" charset="0"/>
              <a:buChar char="•"/>
            </a:pPr>
            <a:r>
              <a:rPr lang="ar-EG" sz="2000" dirty="0"/>
              <a:t>تعاون مع </a:t>
            </a:r>
            <a:r>
              <a:rPr lang="ar-EG" sz="2000" b="1" dirty="0"/>
              <a:t>مؤثرين أو صناع محتوى آخرين</a:t>
            </a:r>
            <a:r>
              <a:rPr lang="ar-EG" sz="2000" dirty="0"/>
              <a:t> للتبادل الترويجي وتوسيع الانتشار.</a:t>
            </a:r>
          </a:p>
        </p:txBody>
      </p:sp>
      <p:pic>
        <p:nvPicPr>
          <p:cNvPr id="3" name="Picture 2" descr="A cover of a video game&#10;&#10;AI-generated content may be incorrect.">
            <a:extLst>
              <a:ext uri="{FF2B5EF4-FFF2-40B4-BE49-F238E27FC236}">
                <a16:creationId xmlns:a16="http://schemas.microsoft.com/office/drawing/2014/main" id="{3FEB7FFA-F73F-1452-9184-670DE38A8CA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428" y="2412871"/>
            <a:ext cx="2298330" cy="344749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86138603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937C35EE-CD02-EB61-A3A5-C6AFFC687E2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0CCC874-EDEC-F3F3-D84A-CDB52697DB41}"/>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BDD10735-95A6-7C27-BE51-9F27085DA69B}"/>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4. إرشادات مِهنية للتدوين الصوتي والمرئي:</a:t>
            </a:r>
          </a:p>
        </p:txBody>
      </p:sp>
      <p:sp>
        <p:nvSpPr>
          <p:cNvPr id="10" name="TextBox 9">
            <a:extLst>
              <a:ext uri="{FF2B5EF4-FFF2-40B4-BE49-F238E27FC236}">
                <a16:creationId xmlns:a16="http://schemas.microsoft.com/office/drawing/2014/main" id="{22E75030-CD0E-464E-A824-764D76A1332C}"/>
              </a:ext>
            </a:extLst>
          </p:cNvPr>
          <p:cNvSpPr txBox="1"/>
          <p:nvPr/>
        </p:nvSpPr>
        <p:spPr>
          <a:xfrm>
            <a:off x="2334680" y="1651323"/>
            <a:ext cx="8999926" cy="1308050"/>
          </a:xfrm>
          <a:prstGeom prst="rect">
            <a:avLst/>
          </a:prstGeom>
          <a:noFill/>
        </p:spPr>
        <p:txBody>
          <a:bodyPr wrap="square">
            <a:spAutoFit/>
          </a:bodyPr>
          <a:lstStyle/>
          <a:p>
            <a:pPr algn="just" rtl="1"/>
            <a:r>
              <a:rPr lang="ar-EG" sz="2800" b="1" dirty="0">
                <a:solidFill>
                  <a:schemeClr val="accent1"/>
                </a:solidFill>
                <a:effectLst>
                  <a:outerShdw blurRad="38100" dist="38100" dir="2700000" algn="tl">
                    <a:srgbClr val="000000">
                      <a:alpha val="43137"/>
                    </a:srgbClr>
                  </a:outerShdw>
                </a:effectLst>
              </a:rPr>
              <a:t>إرشادات مِهنية للتدوين الصوتي والمرئي:</a:t>
            </a:r>
          </a:p>
          <a:p>
            <a:pPr algn="just" rtl="1"/>
            <a:endParaRPr lang="ar-EG" sz="1100" b="1" dirty="0">
              <a:solidFill>
                <a:schemeClr val="accent1"/>
              </a:solidFill>
              <a:effectLst>
                <a:outerShdw blurRad="38100" dist="38100" dir="2700000" algn="tl">
                  <a:srgbClr val="000000">
                    <a:alpha val="43137"/>
                  </a:srgbClr>
                </a:outerShdw>
              </a:effectLst>
              <a:latin typeface="Alexandria" charset="0"/>
            </a:endParaRPr>
          </a:p>
          <a:p>
            <a:pPr algn="just" rtl="1"/>
            <a:r>
              <a:rPr lang="ar-EG" sz="2000" b="1" dirty="0"/>
              <a:t>5) التعامل مع الضيوف والخُبراء: </a:t>
            </a:r>
            <a:r>
              <a:rPr lang="ar-EG" sz="2000" dirty="0"/>
              <a:t>الضيوف والخُبراء يضيفون المصداقية والعمق لأي </a:t>
            </a:r>
            <a:r>
              <a:rPr lang="ar-EG" sz="2000" dirty="0" err="1"/>
              <a:t>بودكاست</a:t>
            </a:r>
            <a:r>
              <a:rPr lang="ar-EG" sz="2000" dirty="0"/>
              <a:t>/ </a:t>
            </a:r>
            <a:r>
              <a:rPr lang="ar-EG" sz="2000" dirty="0" err="1"/>
              <a:t>فودكاست</a:t>
            </a:r>
            <a:r>
              <a:rPr lang="ar-EG" sz="2000" dirty="0"/>
              <a:t>. </a:t>
            </a:r>
            <a:r>
              <a:rPr lang="ar-EG" sz="2000" u="sng" dirty="0"/>
              <a:t>لذلك، احرص على:</a:t>
            </a:r>
          </a:p>
        </p:txBody>
      </p:sp>
      <p:pic>
        <p:nvPicPr>
          <p:cNvPr id="4" name="Picture 3" descr="A poster with a couple of people shaking hands&#10;&#10;AI-generated content may be incorrect.">
            <a:extLst>
              <a:ext uri="{FF2B5EF4-FFF2-40B4-BE49-F238E27FC236}">
                <a16:creationId xmlns:a16="http://schemas.microsoft.com/office/drawing/2014/main" id="{6D0ECBB8-5DD9-6749-93C3-A9DF7869424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7394" y="2710689"/>
            <a:ext cx="2012805" cy="301920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753ACFFF-DB11-0399-390C-3C96C81E624D}"/>
              </a:ext>
            </a:extLst>
          </p:cNvPr>
          <p:cNvSpPr txBox="1"/>
          <p:nvPr/>
        </p:nvSpPr>
        <p:spPr>
          <a:xfrm>
            <a:off x="7225286" y="6118319"/>
            <a:ext cx="3313463" cy="307777"/>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400" dirty="0">
                <a:hlinkClick r:id="rId5"/>
              </a:rPr>
              <a:t>https://www.audacityteam.org/download/</a:t>
            </a:r>
            <a:endParaRPr lang="en-US" sz="1400" dirty="0"/>
          </a:p>
        </p:txBody>
      </p:sp>
      <p:sp>
        <p:nvSpPr>
          <p:cNvPr id="7" name="TextBox 6">
            <a:extLst>
              <a:ext uri="{FF2B5EF4-FFF2-40B4-BE49-F238E27FC236}">
                <a16:creationId xmlns:a16="http://schemas.microsoft.com/office/drawing/2014/main" id="{C31DDA48-085F-1DEE-FE3E-718EE52351CB}"/>
              </a:ext>
            </a:extLst>
          </p:cNvPr>
          <p:cNvSpPr txBox="1"/>
          <p:nvPr/>
        </p:nvSpPr>
        <p:spPr>
          <a:xfrm>
            <a:off x="3437682" y="6118319"/>
            <a:ext cx="2122556" cy="307777"/>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400" dirty="0">
                <a:hlinkClick r:id="rId6"/>
              </a:rPr>
              <a:t>https://www.capcut.com/</a:t>
            </a:r>
            <a:endParaRPr lang="en-US" sz="1400" dirty="0"/>
          </a:p>
        </p:txBody>
      </p:sp>
      <p:sp>
        <p:nvSpPr>
          <p:cNvPr id="9" name="TextBox 8">
            <a:extLst>
              <a:ext uri="{FF2B5EF4-FFF2-40B4-BE49-F238E27FC236}">
                <a16:creationId xmlns:a16="http://schemas.microsoft.com/office/drawing/2014/main" id="{AC983963-DCFA-64F9-7F2A-BBF9C3A658B2}"/>
              </a:ext>
            </a:extLst>
          </p:cNvPr>
          <p:cNvSpPr txBox="1"/>
          <p:nvPr/>
        </p:nvSpPr>
        <p:spPr>
          <a:xfrm>
            <a:off x="2940050" y="2959373"/>
            <a:ext cx="8369300" cy="3000821"/>
          </a:xfrm>
          <a:prstGeom prst="rect">
            <a:avLst/>
          </a:prstGeom>
          <a:noFill/>
        </p:spPr>
        <p:txBody>
          <a:bodyPr wrap="square">
            <a:spAutoFit/>
          </a:bodyPr>
          <a:lstStyle/>
          <a:p>
            <a:pPr marL="342900" indent="-342900" algn="just" rtl="1">
              <a:buFont typeface="Arial" panose="020B0604020202020204" pitchFamily="34" charset="0"/>
              <a:buChar char="•"/>
            </a:pPr>
            <a:r>
              <a:rPr lang="ar-EG" sz="2000" dirty="0"/>
              <a:t>أن تكون </a:t>
            </a:r>
            <a:r>
              <a:rPr lang="ar-EG" sz="2000" b="1" dirty="0"/>
              <a:t>صادقًا وشفافًا</a:t>
            </a:r>
            <a:r>
              <a:rPr lang="ar-EG" sz="2000" dirty="0"/>
              <a:t> في توضيح هدف الحلقة.</a:t>
            </a:r>
          </a:p>
          <a:p>
            <a:pPr marL="342900" indent="-342900" algn="just" rtl="1">
              <a:buFont typeface="Arial" panose="020B0604020202020204" pitchFamily="34" charset="0"/>
              <a:buChar char="•"/>
            </a:pPr>
            <a:r>
              <a:rPr lang="ar-EG" sz="2000" b="1" dirty="0"/>
              <a:t>التأكد من دقة المعلومات والإحصاءات</a:t>
            </a:r>
            <a:r>
              <a:rPr lang="ar-EG" sz="2000" dirty="0"/>
              <a:t> التي يقدمها الخبراء.</a:t>
            </a:r>
          </a:p>
          <a:p>
            <a:pPr marL="342900" indent="-342900" algn="just" rtl="1">
              <a:buFont typeface="Arial" panose="020B0604020202020204" pitchFamily="34" charset="0"/>
              <a:buChar char="•"/>
            </a:pPr>
            <a:r>
              <a:rPr lang="ar-EG" sz="2000" b="1" dirty="0"/>
              <a:t>احترام مشاعر الضيوف</a:t>
            </a:r>
            <a:r>
              <a:rPr lang="ar-EG" sz="2000" dirty="0"/>
              <a:t> خاصة في الموضوعات الحساسة أو الإنسانية.</a:t>
            </a:r>
          </a:p>
          <a:p>
            <a:pPr marL="342900" indent="-342900" algn="just" rtl="1">
              <a:buFont typeface="Arial" panose="020B0604020202020204" pitchFamily="34" charset="0"/>
              <a:buChar char="•"/>
            </a:pPr>
            <a:r>
              <a:rPr lang="ar-EG" sz="2000" dirty="0"/>
              <a:t>الحصول على </a:t>
            </a:r>
            <a:r>
              <a:rPr lang="ar-EG" sz="2000" b="1" dirty="0"/>
              <a:t>موافقة مسبقة على التسجيل</a:t>
            </a:r>
            <a:r>
              <a:rPr lang="ar-EG" sz="2000" dirty="0"/>
              <a:t> (الصوتي أو المرئي).</a:t>
            </a:r>
          </a:p>
          <a:p>
            <a:pPr marL="342900" indent="-342900" algn="just" rtl="1">
              <a:buFont typeface="Arial" panose="020B0604020202020204" pitchFamily="34" charset="0"/>
              <a:buChar char="•"/>
            </a:pPr>
            <a:r>
              <a:rPr lang="ar-EG" sz="2000" b="1" dirty="0"/>
              <a:t>تنسيق المكان والوقت</a:t>
            </a:r>
            <a:r>
              <a:rPr lang="ar-EG" sz="2000" dirty="0"/>
              <a:t> مسبقًا واختبار جودة الصوت والإضاءة.</a:t>
            </a:r>
          </a:p>
          <a:p>
            <a:pPr marL="342900" indent="-342900" algn="just" rtl="1">
              <a:buFont typeface="Arial" panose="020B0604020202020204" pitchFamily="34" charset="0"/>
              <a:buChar char="•"/>
            </a:pPr>
            <a:r>
              <a:rPr lang="ar-EG" sz="2000" b="1" dirty="0"/>
              <a:t>الالتزام بمدة المقابلة</a:t>
            </a:r>
            <a:r>
              <a:rPr lang="ar-EG" sz="2000" dirty="0"/>
              <a:t> ومنح الضيف حرية التعبير دون مقاطعة.</a:t>
            </a:r>
          </a:p>
          <a:p>
            <a:pPr marL="342900" indent="-342900" algn="just" rtl="1">
              <a:buFont typeface="Arial" panose="020B0604020202020204" pitchFamily="34" charset="0"/>
              <a:buChar char="•"/>
            </a:pPr>
            <a:endParaRPr lang="ar-EG" sz="900" dirty="0"/>
          </a:p>
          <a:p>
            <a:pPr algn="just" rtl="1"/>
            <a:r>
              <a:rPr lang="ar-EG" sz="2000" b="1" dirty="0"/>
              <a:t>6) تحرير/ مونتاج الحلقات: </a:t>
            </a:r>
            <a:r>
              <a:rPr lang="ar-EG" sz="2000" dirty="0"/>
              <a:t>لتحرير الحلقات باحتراف وبأدوات مجانية سهلة التحميل والاستخدام، يمكن استخدام برنامج</a:t>
            </a:r>
            <a:r>
              <a:rPr lang="en-US" sz="2000" b="1" dirty="0"/>
              <a:t>Audacity)</a:t>
            </a:r>
            <a:r>
              <a:rPr lang="en-US" sz="2000" dirty="0"/>
              <a:t> </a:t>
            </a:r>
            <a:r>
              <a:rPr lang="ar-EG" sz="2000" b="1" dirty="0"/>
              <a:t>)</a:t>
            </a:r>
            <a:r>
              <a:rPr lang="ar-EG" sz="2000" dirty="0"/>
              <a:t> لتحرير </a:t>
            </a:r>
            <a:r>
              <a:rPr lang="ar-EG" sz="2000" dirty="0" err="1"/>
              <a:t>البودكاست</a:t>
            </a:r>
            <a:r>
              <a:rPr lang="ar-EG" sz="2000" dirty="0"/>
              <a:t> الصوتي، وبرنامج </a:t>
            </a:r>
            <a:r>
              <a:rPr lang="ar-EG" sz="2000" b="1" dirty="0"/>
              <a:t>(</a:t>
            </a:r>
            <a:r>
              <a:rPr lang="en-US" sz="2000" b="1" dirty="0" err="1"/>
              <a:t>CapCut</a:t>
            </a:r>
            <a:r>
              <a:rPr lang="ar-EG" sz="2000" b="1" dirty="0"/>
              <a:t>)</a:t>
            </a:r>
            <a:r>
              <a:rPr lang="en-US" sz="2000" dirty="0"/>
              <a:t> </a:t>
            </a:r>
            <a:r>
              <a:rPr lang="ar-EG" sz="2000" dirty="0"/>
              <a:t>لتحرير </a:t>
            </a:r>
            <a:r>
              <a:rPr lang="ar-EG" sz="2000" dirty="0" err="1"/>
              <a:t>الفودكاست</a:t>
            </a:r>
            <a:r>
              <a:rPr lang="ar-EG" sz="2000" dirty="0"/>
              <a:t> المرئي وإضافة اللمسات الإخراجية بسهولة.</a:t>
            </a:r>
          </a:p>
        </p:txBody>
      </p:sp>
    </p:spTree>
    <p:extLst>
      <p:ext uri="{BB962C8B-B14F-4D97-AF65-F5344CB8AC3E}">
        <p14:creationId xmlns:p14="http://schemas.microsoft.com/office/powerpoint/2010/main" val="242141382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76000"/>
            <a:lum/>
          </a:blip>
          <a:srcRect/>
          <a:stretch>
            <a:fillRect/>
          </a:stretch>
        </a:blipFill>
        <a:effectLst/>
      </p:bgPr>
    </p:bg>
    <p:spTree>
      <p:nvGrpSpPr>
        <p:cNvPr id="1" name="">
          <a:extLst>
            <a:ext uri="{FF2B5EF4-FFF2-40B4-BE49-F238E27FC236}">
              <a16:creationId xmlns:a16="http://schemas.microsoft.com/office/drawing/2014/main" id="{E913A1ED-F8A9-E952-572D-84F7E0183C8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9743961-48AE-DBBB-D17F-753F95325AC6}"/>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B17BED91-8304-A7E3-0E0B-C0250BFE902E}"/>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4. إرشادات مِهنية للتدوين الصوتي والمرئي:</a:t>
            </a:r>
          </a:p>
        </p:txBody>
      </p:sp>
      <p:sp>
        <p:nvSpPr>
          <p:cNvPr id="10" name="TextBox 9">
            <a:extLst>
              <a:ext uri="{FF2B5EF4-FFF2-40B4-BE49-F238E27FC236}">
                <a16:creationId xmlns:a16="http://schemas.microsoft.com/office/drawing/2014/main" id="{C12BDD17-0E1B-CF4B-D541-21337FF0FE6C}"/>
              </a:ext>
            </a:extLst>
          </p:cNvPr>
          <p:cNvSpPr txBox="1"/>
          <p:nvPr/>
        </p:nvSpPr>
        <p:spPr>
          <a:xfrm>
            <a:off x="3422650" y="1693426"/>
            <a:ext cx="7918603" cy="1277273"/>
          </a:xfrm>
          <a:prstGeom prst="rect">
            <a:avLst/>
          </a:prstGeom>
          <a:noFill/>
        </p:spPr>
        <p:txBody>
          <a:bodyPr wrap="square">
            <a:spAutoFit/>
          </a:bodyPr>
          <a:lstStyle/>
          <a:p>
            <a:pPr algn="just" rtl="1"/>
            <a:r>
              <a:rPr lang="ar-EG" sz="2800" b="1" dirty="0">
                <a:solidFill>
                  <a:schemeClr val="accent1"/>
                </a:solidFill>
                <a:effectLst>
                  <a:outerShdw blurRad="38100" dist="38100" dir="2700000" algn="tl">
                    <a:srgbClr val="000000">
                      <a:alpha val="43137"/>
                    </a:srgbClr>
                  </a:outerShdw>
                </a:effectLst>
              </a:rPr>
              <a:t>إرشادات مِهنية للتدوين الصوتي والمرئي:</a:t>
            </a:r>
          </a:p>
          <a:p>
            <a:pPr algn="just" rtl="1"/>
            <a:endParaRPr lang="ar-EG" sz="900" b="1" dirty="0">
              <a:solidFill>
                <a:schemeClr val="accent1"/>
              </a:solidFill>
              <a:effectLst>
                <a:outerShdw blurRad="38100" dist="38100" dir="2700000" algn="tl">
                  <a:srgbClr val="000000">
                    <a:alpha val="43137"/>
                  </a:srgbClr>
                </a:outerShdw>
              </a:effectLst>
              <a:latin typeface="Alexandria" charset="0"/>
            </a:endParaRPr>
          </a:p>
          <a:p>
            <a:pPr algn="just" rtl="1"/>
            <a:r>
              <a:rPr lang="ar-EG" sz="2000" b="1" dirty="0"/>
              <a:t>7) الاهتمام بالجودة التقنية والحقوق: </a:t>
            </a:r>
            <a:r>
              <a:rPr lang="ar-EG" sz="2000" dirty="0"/>
              <a:t>للوصول إلى إنتاج احترافي يتوافق مع المعايير القانونية، </a:t>
            </a:r>
            <a:r>
              <a:rPr lang="ar-EG" sz="2000" u="sng" dirty="0"/>
              <a:t>احرص دائمًا على:</a:t>
            </a:r>
            <a:endParaRPr lang="ar-EG" sz="2000" b="1" u="sng" dirty="0"/>
          </a:p>
        </p:txBody>
      </p:sp>
      <p:pic>
        <p:nvPicPr>
          <p:cNvPr id="6" name="Picture 5">
            <a:extLst>
              <a:ext uri="{FF2B5EF4-FFF2-40B4-BE49-F238E27FC236}">
                <a16:creationId xmlns:a16="http://schemas.microsoft.com/office/drawing/2014/main" id="{911E1FF3-6822-B6AC-C609-22CBF522FE00}"/>
              </a:ext>
            </a:extLst>
          </p:cNvPr>
          <p:cNvPicPr>
            <a:picLocks noChangeAspect="1"/>
          </p:cNvPicPr>
          <p:nvPr/>
        </p:nvPicPr>
        <p:blipFill>
          <a:blip r:embed="rId5"/>
          <a:stretch>
            <a:fillRect/>
          </a:stretch>
        </p:blipFill>
        <p:spPr>
          <a:xfrm>
            <a:off x="850747" y="2912154"/>
            <a:ext cx="3233589" cy="2028309"/>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
        <p:nvSpPr>
          <p:cNvPr id="7" name="TextBox 6">
            <a:extLst>
              <a:ext uri="{FF2B5EF4-FFF2-40B4-BE49-F238E27FC236}">
                <a16:creationId xmlns:a16="http://schemas.microsoft.com/office/drawing/2014/main" id="{49906C5C-A06C-EBC9-F55F-4380D6A2CA41}"/>
              </a:ext>
            </a:extLst>
          </p:cNvPr>
          <p:cNvSpPr txBox="1"/>
          <p:nvPr/>
        </p:nvSpPr>
        <p:spPr>
          <a:xfrm>
            <a:off x="1113853" y="5266200"/>
            <a:ext cx="2606260" cy="369332"/>
          </a:xfrm>
          <a:prstGeom prst="rect">
            <a:avLst/>
          </a:prstGeom>
          <a:noFill/>
          <a:ln w="19050">
            <a:solidFill>
              <a:srgbClr val="C00000"/>
            </a:solidFill>
          </a:ln>
          <a:effectLst>
            <a:outerShdw blurRad="63500" sx="102000" sy="102000" algn="ctr" rotWithShape="0">
              <a:prstClr val="black">
                <a:alpha val="40000"/>
              </a:prstClr>
            </a:outerShdw>
          </a:effectLst>
        </p:spPr>
        <p:txBody>
          <a:bodyPr wrap="square">
            <a:spAutoFit/>
          </a:bodyPr>
          <a:lstStyle>
            <a:defPPr>
              <a:defRPr lang="en-US"/>
            </a:defPPr>
            <a:lvl1pPr algn="ctr">
              <a:defRPr sz="1200"/>
            </a:lvl1pPr>
          </a:lstStyle>
          <a:p>
            <a:r>
              <a:rPr lang="en-US" sz="1800" dirty="0">
                <a:hlinkClick r:id="rId6"/>
              </a:rPr>
              <a:t>https://script-timer.com/</a:t>
            </a:r>
            <a:endParaRPr lang="en-US" sz="1800" dirty="0"/>
          </a:p>
        </p:txBody>
      </p:sp>
      <p:sp>
        <p:nvSpPr>
          <p:cNvPr id="9" name="TextBox 8">
            <a:extLst>
              <a:ext uri="{FF2B5EF4-FFF2-40B4-BE49-F238E27FC236}">
                <a16:creationId xmlns:a16="http://schemas.microsoft.com/office/drawing/2014/main" id="{0BDC23D1-01F1-4B1D-A618-149C9D1EA1AA}"/>
              </a:ext>
            </a:extLst>
          </p:cNvPr>
          <p:cNvSpPr txBox="1"/>
          <p:nvPr/>
        </p:nvSpPr>
        <p:spPr>
          <a:xfrm>
            <a:off x="4375150" y="2992675"/>
            <a:ext cx="6925247" cy="3139321"/>
          </a:xfrm>
          <a:prstGeom prst="rect">
            <a:avLst/>
          </a:prstGeom>
          <a:noFill/>
        </p:spPr>
        <p:txBody>
          <a:bodyPr wrap="square">
            <a:spAutoFit/>
          </a:bodyPr>
          <a:lstStyle/>
          <a:p>
            <a:pPr marL="342900" indent="-342900" algn="just" rtl="1">
              <a:buFont typeface="Arial" panose="020B0604020202020204" pitchFamily="34" charset="0"/>
              <a:buChar char="•"/>
            </a:pPr>
            <a:r>
              <a:rPr lang="ar-EG" sz="2000" dirty="0"/>
              <a:t>مراجعة </a:t>
            </a:r>
            <a:r>
              <a:rPr lang="ar-EG" sz="2000" dirty="0">
                <a:effectLst>
                  <a:outerShdw blurRad="38100" dist="38100" dir="2700000" algn="tl">
                    <a:srgbClr val="000000">
                      <a:alpha val="43137"/>
                    </a:srgbClr>
                  </a:outerShdw>
                </a:effectLst>
              </a:rPr>
              <a:t>اللغة والنطق </a:t>
            </a:r>
            <a:r>
              <a:rPr lang="ar-EG" sz="2000" dirty="0"/>
              <a:t>بعناية.</a:t>
            </a:r>
          </a:p>
          <a:p>
            <a:pPr marL="342900" indent="-342900" algn="just" rtl="1">
              <a:buFont typeface="Arial" panose="020B0604020202020204" pitchFamily="34" charset="0"/>
              <a:buChar char="•"/>
            </a:pPr>
            <a:r>
              <a:rPr lang="ar-EG" sz="2000" dirty="0"/>
              <a:t>إضافة </a:t>
            </a:r>
            <a:r>
              <a:rPr lang="ar-EG" sz="2000" dirty="0">
                <a:effectLst>
                  <a:outerShdw blurRad="38100" dist="38100" dir="2700000" algn="tl">
                    <a:srgbClr val="000000">
                      <a:alpha val="43137"/>
                    </a:srgbClr>
                  </a:outerShdw>
                </a:effectLst>
              </a:rPr>
              <a:t>تنويهات تحذيرية </a:t>
            </a:r>
            <a:r>
              <a:rPr lang="ar-EG" sz="2000" dirty="0"/>
              <a:t>إذا كان المحتوى حساسًا.</a:t>
            </a:r>
          </a:p>
          <a:p>
            <a:pPr marL="342900" indent="-342900" algn="just" rtl="1">
              <a:buFont typeface="Arial" panose="020B0604020202020204" pitchFamily="34" charset="0"/>
              <a:buChar char="•"/>
            </a:pPr>
            <a:r>
              <a:rPr lang="ar-EG" sz="2000" dirty="0"/>
              <a:t>استخدام أدوات مثل</a:t>
            </a:r>
            <a:r>
              <a:rPr lang="en-US" sz="2000" dirty="0"/>
              <a:t> </a:t>
            </a:r>
            <a:r>
              <a:rPr lang="ar-EG" sz="2000" b="1" dirty="0"/>
              <a:t>(</a:t>
            </a:r>
            <a:r>
              <a:rPr lang="en-US" sz="2000" b="1" dirty="0"/>
              <a:t>Script Timer</a:t>
            </a:r>
            <a:r>
              <a:rPr lang="ar-EG" sz="2000" b="1" dirty="0"/>
              <a:t>) </a:t>
            </a:r>
            <a:r>
              <a:rPr lang="ar-EG" sz="2000" dirty="0"/>
              <a:t>لضبط مدة </a:t>
            </a:r>
            <a:r>
              <a:rPr lang="ar-EG" sz="2000" dirty="0" err="1"/>
              <a:t>الاسكريبت</a:t>
            </a:r>
            <a:r>
              <a:rPr lang="ar-EG" sz="2000" dirty="0"/>
              <a:t> قبل التسجيل.</a:t>
            </a:r>
          </a:p>
          <a:p>
            <a:pPr marL="342900" indent="-342900" algn="just" rtl="1">
              <a:buFont typeface="Arial" panose="020B0604020202020204" pitchFamily="34" charset="0"/>
              <a:buChar char="•"/>
            </a:pPr>
            <a:endParaRPr lang="ar-EG" sz="1000" dirty="0"/>
          </a:p>
          <a:p>
            <a:pPr marL="342900" indent="-342900" algn="just" rtl="1">
              <a:buFont typeface="Arial" panose="020B0604020202020204" pitchFamily="34" charset="0"/>
              <a:buChar char="•"/>
            </a:pPr>
            <a:r>
              <a:rPr lang="ar-EG" sz="2000" dirty="0"/>
              <a:t>استخدام موسيقى ومؤثرات مفتوحة المَصدر أو مجانية </a:t>
            </a:r>
            <a:r>
              <a:rPr lang="ar-EG" sz="2000" u="sng" dirty="0"/>
              <a:t>من مواقع مثل:</a:t>
            </a:r>
            <a:endParaRPr lang="en-US" sz="2000" u="sng" dirty="0"/>
          </a:p>
          <a:p>
            <a:pPr marL="800100" lvl="1" indent="-342900" algn="just" rtl="1">
              <a:buFont typeface="Wingdings" panose="05000000000000000000" pitchFamily="2" charset="2"/>
              <a:buChar char="§"/>
            </a:pPr>
            <a:r>
              <a:rPr lang="en-US" dirty="0"/>
              <a:t>🎧 YouTube Audio Library</a:t>
            </a:r>
            <a:r>
              <a:rPr lang="ar-EG" dirty="0"/>
              <a:t>: </a:t>
            </a:r>
            <a:r>
              <a:rPr lang="en-US" sz="1400" dirty="0">
                <a:hlinkClick r:id="rId7"/>
              </a:rPr>
              <a:t>https://www.youtube.com/audiolibrary</a:t>
            </a:r>
            <a:endParaRPr lang="en-US" sz="1400" dirty="0"/>
          </a:p>
          <a:p>
            <a:pPr marL="800100" lvl="1" indent="-342900" algn="just" rtl="1">
              <a:buFont typeface="Wingdings" panose="05000000000000000000" pitchFamily="2" charset="2"/>
              <a:buChar char="§"/>
            </a:pPr>
            <a:r>
              <a:rPr lang="en-US" sz="2000" dirty="0"/>
              <a:t>🎚️ </a:t>
            </a:r>
            <a:r>
              <a:rPr lang="en-US" dirty="0"/>
              <a:t>BBC Sound Effects Library</a:t>
            </a:r>
            <a:r>
              <a:rPr lang="ar-EG" dirty="0"/>
              <a:t>:</a:t>
            </a:r>
            <a:r>
              <a:rPr lang="ar-EG" sz="2000" dirty="0"/>
              <a:t> </a:t>
            </a:r>
            <a:r>
              <a:rPr lang="en-US" sz="1400" dirty="0">
                <a:hlinkClick r:id="rId8"/>
              </a:rPr>
              <a:t>https://sound-effects.bbcrewind.co.uk/</a:t>
            </a:r>
            <a:endParaRPr lang="ar-EG" sz="1400" dirty="0"/>
          </a:p>
          <a:p>
            <a:pPr marL="800100" lvl="1" indent="-342900" algn="just" rtl="1">
              <a:buFont typeface="Wingdings" panose="05000000000000000000" pitchFamily="2" charset="2"/>
              <a:buChar char="§"/>
            </a:pPr>
            <a:r>
              <a:rPr lang="en-US" sz="2000" dirty="0"/>
              <a:t>🎶</a:t>
            </a:r>
            <a:r>
              <a:rPr lang="en-US" dirty="0"/>
              <a:t> </a:t>
            </a:r>
            <a:r>
              <a:rPr lang="en-US" dirty="0" err="1"/>
              <a:t>Pixabay</a:t>
            </a:r>
            <a:r>
              <a:rPr lang="en-US" dirty="0"/>
              <a:t> Music</a:t>
            </a:r>
            <a:r>
              <a:rPr lang="ar-EG" dirty="0"/>
              <a:t>: </a:t>
            </a:r>
            <a:r>
              <a:rPr lang="en-US" sz="1400" dirty="0">
                <a:hlinkClick r:id="rId9"/>
              </a:rPr>
              <a:t>https://pixabay.com/music/</a:t>
            </a:r>
            <a:endParaRPr lang="ar-EG" sz="1400" dirty="0"/>
          </a:p>
          <a:p>
            <a:pPr marL="342900" indent="-342900" algn="just" rtl="1">
              <a:buFont typeface="Arial" panose="020B0604020202020204" pitchFamily="34" charset="0"/>
              <a:buChar char="•"/>
            </a:pPr>
            <a:endParaRPr lang="ar-EG" sz="1000" dirty="0"/>
          </a:p>
          <a:p>
            <a:pPr marL="342900" indent="-342900" algn="just" rtl="1">
              <a:buFont typeface="Arial" panose="020B0604020202020204" pitchFamily="34" charset="0"/>
              <a:buChar char="•"/>
            </a:pPr>
            <a:r>
              <a:rPr lang="ar-EG" sz="2000" dirty="0"/>
              <a:t>اختتام كل حلقة بجملة </a:t>
            </a:r>
            <a:r>
              <a:rPr lang="ar-EG" sz="2000" dirty="0">
                <a:effectLst>
                  <a:outerShdw blurRad="38100" dist="38100" dir="2700000" algn="tl">
                    <a:srgbClr val="000000">
                      <a:alpha val="43137"/>
                    </a:srgbClr>
                  </a:outerShdw>
                </a:effectLst>
              </a:rPr>
              <a:t>تلهم المستمع وتبقى في ذهنه</a:t>
            </a:r>
            <a:r>
              <a:rPr lang="ar-EG" sz="2000" dirty="0"/>
              <a:t>.</a:t>
            </a:r>
            <a:r>
              <a:rPr lang="ar-SA" sz="2000" dirty="0"/>
              <a:t> </a:t>
            </a:r>
            <a:r>
              <a:rPr lang="ar-EG" sz="2000" dirty="0"/>
              <a:t>ف</a:t>
            </a:r>
            <a:r>
              <a:rPr lang="ar-SA" sz="2000" dirty="0"/>
              <a:t>كل حلقة هي رسالة، وكل صوت أو مشهد هو فرصة لبناء أثر يبقى في ذاكرة الم</a:t>
            </a:r>
            <a:r>
              <a:rPr lang="ar-EG" sz="2000" dirty="0"/>
              <a:t>ُ</a:t>
            </a:r>
            <a:r>
              <a:rPr lang="ar-SA" sz="2000" dirty="0"/>
              <a:t>تاب</a:t>
            </a:r>
            <a:r>
              <a:rPr lang="ar-EG" sz="2000"/>
              <a:t>ِ</a:t>
            </a:r>
            <a:r>
              <a:rPr lang="ar-SA" sz="2000"/>
              <a:t>عين</a:t>
            </a:r>
            <a:r>
              <a:rPr lang="en-US" sz="2000" dirty="0"/>
              <a:t>.</a:t>
            </a:r>
            <a:endParaRPr lang="ar-EG" sz="2000" dirty="0"/>
          </a:p>
        </p:txBody>
      </p:sp>
    </p:spTree>
    <p:extLst>
      <p:ext uri="{BB962C8B-B14F-4D97-AF65-F5344CB8AC3E}">
        <p14:creationId xmlns:p14="http://schemas.microsoft.com/office/powerpoint/2010/main" val="7614933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EF5BE93F-25A1-98E7-0648-1635E4944E1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621A07C-4327-CA3F-1998-ADCE69B26BB3}"/>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13" name="TextBox 12">
            <a:extLst>
              <a:ext uri="{FF2B5EF4-FFF2-40B4-BE49-F238E27FC236}">
                <a16:creationId xmlns:a16="http://schemas.microsoft.com/office/drawing/2014/main" id="{428DC3A3-F4C2-CD96-2C84-DD1F13EA41A3}"/>
              </a:ext>
            </a:extLst>
          </p:cNvPr>
          <p:cNvSpPr txBox="1"/>
          <p:nvPr/>
        </p:nvSpPr>
        <p:spPr>
          <a:xfrm>
            <a:off x="2598420" y="1128103"/>
            <a:ext cx="8290559" cy="523220"/>
          </a:xfrm>
          <a:prstGeom prst="rect">
            <a:avLst/>
          </a:prstGeom>
          <a:noFill/>
        </p:spPr>
        <p:txBody>
          <a:bodyPr wrap="square" rtlCol="0">
            <a:spAutoFit/>
          </a:bodyPr>
          <a:lstStyle/>
          <a:p>
            <a:pPr algn="ctr"/>
            <a:r>
              <a:rPr lang="ar-EG" sz="2800" b="1" dirty="0">
                <a:solidFill>
                  <a:srgbClr val="2E3957"/>
                </a:solidFill>
                <a:latin typeface="Alexandria"/>
                <a:cs typeface="+mj-cs"/>
              </a:rPr>
              <a:t>4. إرشادات مِهنية للتدوين الصوتي والمرئي:</a:t>
            </a:r>
          </a:p>
        </p:txBody>
      </p:sp>
      <p:sp>
        <p:nvSpPr>
          <p:cNvPr id="10" name="TextBox 9">
            <a:extLst>
              <a:ext uri="{FF2B5EF4-FFF2-40B4-BE49-F238E27FC236}">
                <a16:creationId xmlns:a16="http://schemas.microsoft.com/office/drawing/2014/main" id="{D84F8C9E-7863-E255-D473-5B7DCF0F5287}"/>
              </a:ext>
            </a:extLst>
          </p:cNvPr>
          <p:cNvSpPr txBox="1"/>
          <p:nvPr/>
        </p:nvSpPr>
        <p:spPr>
          <a:xfrm>
            <a:off x="2992056" y="1680258"/>
            <a:ext cx="8366560" cy="4355038"/>
          </a:xfrm>
          <a:prstGeom prst="rect">
            <a:avLst/>
          </a:prstGeom>
          <a:noFill/>
        </p:spPr>
        <p:txBody>
          <a:bodyPr wrap="square">
            <a:spAutoFit/>
          </a:bodyPr>
          <a:lstStyle/>
          <a:p>
            <a:pPr algn="just" rtl="1"/>
            <a:r>
              <a:rPr lang="ar-EG" sz="2800" b="1" dirty="0">
                <a:solidFill>
                  <a:schemeClr val="accent1"/>
                </a:solidFill>
                <a:effectLst>
                  <a:outerShdw blurRad="38100" dist="38100" dir="2700000" algn="tl">
                    <a:srgbClr val="000000">
                      <a:alpha val="43137"/>
                    </a:srgbClr>
                  </a:outerShdw>
                </a:effectLst>
              </a:rPr>
              <a:t>تدريب تطبيقي: إنتاج حلقة </a:t>
            </a:r>
            <a:r>
              <a:rPr lang="ar-EG" sz="2800" b="1" dirty="0" err="1">
                <a:solidFill>
                  <a:schemeClr val="accent1"/>
                </a:solidFill>
                <a:effectLst>
                  <a:outerShdw blurRad="38100" dist="38100" dir="2700000" algn="tl">
                    <a:srgbClr val="000000">
                      <a:alpha val="43137"/>
                    </a:srgbClr>
                  </a:outerShdw>
                </a:effectLst>
              </a:rPr>
              <a:t>بودكاست</a:t>
            </a:r>
            <a:r>
              <a:rPr lang="ar-EG" sz="2800" b="1" dirty="0">
                <a:solidFill>
                  <a:schemeClr val="accent1"/>
                </a:solidFill>
                <a:effectLst>
                  <a:outerShdw blurRad="38100" dist="38100" dir="2700000" algn="tl">
                    <a:srgbClr val="000000">
                      <a:alpha val="43137"/>
                    </a:srgbClr>
                  </a:outerShdw>
                </a:effectLst>
              </a:rPr>
              <a:t> قصيرة:</a:t>
            </a:r>
          </a:p>
          <a:p>
            <a:pPr algn="just" rtl="1"/>
            <a:endParaRPr lang="ar-EG" sz="900" b="1" dirty="0">
              <a:solidFill>
                <a:schemeClr val="accent1"/>
              </a:solidFill>
              <a:effectLst>
                <a:outerShdw blurRad="38100" dist="38100" dir="2700000" algn="tl">
                  <a:srgbClr val="000000">
                    <a:alpha val="43137"/>
                  </a:srgbClr>
                </a:outerShdw>
              </a:effectLst>
              <a:latin typeface="Alexandria" charset="0"/>
            </a:endParaRPr>
          </a:p>
          <a:p>
            <a:pPr algn="just" rtl="1"/>
            <a:r>
              <a:rPr lang="en-US" sz="2000" dirty="0"/>
              <a:t>🎧 </a:t>
            </a:r>
            <a:r>
              <a:rPr lang="ar-EG" sz="2000" u="sng" dirty="0"/>
              <a:t>المطلوب:</a:t>
            </a:r>
            <a:r>
              <a:rPr lang="ar-EG" sz="2000" dirty="0"/>
              <a:t> إنتاج حلقة </a:t>
            </a:r>
            <a:r>
              <a:rPr lang="ar-EG" sz="2000" dirty="0" err="1"/>
              <a:t>بودكاست</a:t>
            </a:r>
            <a:r>
              <a:rPr lang="ar-EG" sz="2000" dirty="0"/>
              <a:t> قصيرة (من 3 إلى 5 دقائق)، مباشرة أو حوارية (مع ضيف واحد فقط)، حول موضوع من اختيارك.</a:t>
            </a:r>
          </a:p>
          <a:p>
            <a:pPr algn="just" rtl="1"/>
            <a:endParaRPr lang="ar-EG" sz="2000" dirty="0"/>
          </a:p>
          <a:p>
            <a:pPr algn="just" rtl="1"/>
            <a:r>
              <a:rPr lang="en-US" sz="2000" b="1" dirty="0"/>
              <a:t>🎯 </a:t>
            </a:r>
            <a:r>
              <a:rPr lang="ar-EG" sz="2000" b="1" dirty="0"/>
              <a:t>خطوات التنفيذ:</a:t>
            </a:r>
          </a:p>
          <a:p>
            <a:pPr marL="342900" indent="-342900" algn="just" rtl="1">
              <a:buFont typeface="Wingdings" panose="05000000000000000000" pitchFamily="2" charset="2"/>
              <a:buChar char="§"/>
            </a:pPr>
            <a:r>
              <a:rPr lang="ar-EG" sz="2000" dirty="0"/>
              <a:t>اختر فكرة محددة وسؤالًا رئيسًا واضحًا وعناوين مُلائمة </a:t>
            </a:r>
            <a:r>
              <a:rPr lang="ar-EG" sz="2000" dirty="0" err="1"/>
              <a:t>للبودكاست</a:t>
            </a:r>
            <a:r>
              <a:rPr lang="ar-EG" sz="2000" dirty="0"/>
              <a:t> وللحلقة.</a:t>
            </a:r>
          </a:p>
          <a:p>
            <a:pPr marL="342900" indent="-342900" algn="just" rtl="1">
              <a:buFont typeface="Wingdings" panose="05000000000000000000" pitchFamily="2" charset="2"/>
              <a:buChar char="§"/>
            </a:pPr>
            <a:r>
              <a:rPr lang="ar-EG" sz="2000" dirty="0"/>
              <a:t>اكتب </a:t>
            </a:r>
            <a:r>
              <a:rPr lang="ar-EG" sz="2000" dirty="0" err="1"/>
              <a:t>اسكريبتًا</a:t>
            </a:r>
            <a:r>
              <a:rPr lang="ar-EG" sz="2000" dirty="0"/>
              <a:t> بسيطًا وسلسًا ”يُسمع لا يُقرأ“.</a:t>
            </a:r>
          </a:p>
          <a:p>
            <a:pPr marL="342900" indent="-342900" algn="just" rtl="1">
              <a:buFont typeface="Wingdings" panose="05000000000000000000" pitchFamily="2" charset="2"/>
              <a:buChar char="§"/>
            </a:pPr>
            <a:r>
              <a:rPr lang="ar-EG" sz="2000" dirty="0"/>
              <a:t>سجّل الحلقة بصوت واضح باستخدام الهاتف أو ميكروفون خارجي مُلائم.</a:t>
            </a:r>
          </a:p>
          <a:p>
            <a:pPr marL="342900" indent="-342900" algn="just" rtl="1">
              <a:buFont typeface="Wingdings" panose="05000000000000000000" pitchFamily="2" charset="2"/>
              <a:buChar char="§"/>
            </a:pPr>
            <a:r>
              <a:rPr lang="ar-EG" sz="2000" dirty="0"/>
              <a:t>حرّر الصوت باستخدام برنامج (</a:t>
            </a:r>
            <a:r>
              <a:rPr lang="en-US" sz="2000" dirty="0"/>
              <a:t>Audacity</a:t>
            </a:r>
            <a:r>
              <a:rPr lang="ar-EG" sz="2000" dirty="0"/>
              <a:t>).</a:t>
            </a:r>
          </a:p>
          <a:p>
            <a:pPr marL="342900" indent="-342900" algn="just" rtl="1">
              <a:buFont typeface="Wingdings" panose="05000000000000000000" pitchFamily="2" charset="2"/>
              <a:buChar char="§"/>
            </a:pPr>
            <a:r>
              <a:rPr lang="ar-EG" sz="2000" dirty="0"/>
              <a:t>أضِف موسيقى افتتاحية </a:t>
            </a:r>
            <a:r>
              <a:rPr lang="ar-EG" sz="2000" dirty="0" err="1"/>
              <a:t>وخاتمية</a:t>
            </a:r>
            <a:r>
              <a:rPr lang="ar-EG" sz="2000" dirty="0"/>
              <a:t> وفواصل، إلى جانب مؤثرات صوتية مُناسبة.</a:t>
            </a:r>
          </a:p>
          <a:p>
            <a:pPr marL="342900" indent="-342900" algn="just" rtl="1">
              <a:buFont typeface="Wingdings" panose="05000000000000000000" pitchFamily="2" charset="2"/>
              <a:buChar char="§"/>
            </a:pPr>
            <a:r>
              <a:rPr lang="ar-EG" sz="2000" dirty="0"/>
              <a:t>قدّم الحلقة النهائية بصيغة (</a:t>
            </a:r>
            <a:r>
              <a:rPr lang="en-US" sz="2000" dirty="0"/>
              <a:t>MP3</a:t>
            </a:r>
            <a:r>
              <a:rPr lang="ar-EG" sz="2000" dirty="0"/>
              <a:t>) أو (</a:t>
            </a:r>
            <a:r>
              <a:rPr lang="en-US" sz="2000" dirty="0"/>
              <a:t>Wav</a:t>
            </a:r>
            <a:r>
              <a:rPr lang="ar-EG" sz="2000" dirty="0"/>
              <a:t>).</a:t>
            </a:r>
          </a:p>
          <a:p>
            <a:pPr algn="just" rtl="1"/>
            <a:endParaRPr lang="en-US" sz="2000" dirty="0"/>
          </a:p>
          <a:p>
            <a:pPr algn="just" rtl="1"/>
            <a:r>
              <a:rPr lang="en-US" sz="2000" dirty="0"/>
              <a:t>💡 </a:t>
            </a:r>
            <a:r>
              <a:rPr lang="ar-EG" sz="2000" b="1" dirty="0"/>
              <a:t>نصيحة: </a:t>
            </a:r>
            <a:r>
              <a:rPr lang="ar-EG" sz="2000" dirty="0"/>
              <a:t>ابدأ بفكرة بسيطة تعبّر عنك، واعتبِر هذه الحلقة </a:t>
            </a:r>
            <a:r>
              <a:rPr lang="ar-EG" sz="2000" b="1" dirty="0"/>
              <a:t>بدايتك الحقيقية في عالم </a:t>
            </a:r>
            <a:r>
              <a:rPr lang="ar-EG" sz="2000" b="1" dirty="0" err="1"/>
              <a:t>البودكاست</a:t>
            </a:r>
            <a:r>
              <a:rPr lang="ar-EG" sz="2000" b="1" dirty="0"/>
              <a:t>!</a:t>
            </a:r>
            <a:r>
              <a:rPr lang="ar-EG" sz="2000" dirty="0"/>
              <a:t> </a:t>
            </a:r>
          </a:p>
        </p:txBody>
      </p:sp>
      <p:pic>
        <p:nvPicPr>
          <p:cNvPr id="17" name="Picture 16" descr="A poster of a person with headphones&#10;&#10;AI-generated content may be incorrect.">
            <a:extLst>
              <a:ext uri="{FF2B5EF4-FFF2-40B4-BE49-F238E27FC236}">
                <a16:creationId xmlns:a16="http://schemas.microsoft.com/office/drawing/2014/main" id="{D1ABFDEC-4A81-8DD1-4C80-D8F9B9BFA5E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3937" y="2283911"/>
            <a:ext cx="2274877" cy="341231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04742744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1000"/>
                                        <p:tgtEl>
                                          <p:spTgt spid="13"/>
                                        </p:tgtEl>
                                      </p:cBhvr>
                                    </p:animEffect>
                                    <p:anim calcmode="lin" valueType="num">
                                      <p:cBhvr>
                                        <p:cTn id="8" dur="1000" fill="hold"/>
                                        <p:tgtEl>
                                          <p:spTgt spid="13"/>
                                        </p:tgtEl>
                                        <p:attrNameLst>
                                          <p:attrName>ppt_x</p:attrName>
                                        </p:attrNameLst>
                                      </p:cBhvr>
                                      <p:tavLst>
                                        <p:tav tm="0">
                                          <p:val>
                                            <p:strVal val="#ppt_x"/>
                                          </p:val>
                                        </p:tav>
                                        <p:tav tm="100000">
                                          <p:val>
                                            <p:strVal val="#ppt_x"/>
                                          </p:val>
                                        </p:tav>
                                      </p:tavLst>
                                    </p:anim>
                                    <p:anim calcmode="lin" valueType="num">
                                      <p:cBhvr>
                                        <p:cTn id="9"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2BB7DD-AF9B-4FB5-C516-4A31153E100D}"/>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874B253B-6C2F-84C2-79E9-4F5B5F615C3E}"/>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4DFDCC51-B5A6-9393-7011-187CA4E0F547}"/>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840BA46D-849F-F351-1462-2FF7DF121091}"/>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6" name="Rectangle 5">
            <a:extLst>
              <a:ext uri="{FF2B5EF4-FFF2-40B4-BE49-F238E27FC236}">
                <a16:creationId xmlns:a16="http://schemas.microsoft.com/office/drawing/2014/main" id="{C04B36A8-C53A-01AF-31E9-A1A8BA89566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F5F960C7-3AAD-4C75-E4B2-7C6C446449E1}"/>
              </a:ext>
            </a:extLst>
          </p:cNvPr>
          <p:cNvSpPr txBox="1"/>
          <p:nvPr/>
        </p:nvSpPr>
        <p:spPr>
          <a:xfrm>
            <a:off x="2467306" y="5027146"/>
            <a:ext cx="1888659" cy="954107"/>
          </a:xfrm>
          <a:prstGeom prst="rect">
            <a:avLst/>
          </a:prstGeom>
          <a:noFill/>
        </p:spPr>
        <p:txBody>
          <a:bodyPr wrap="none" rtlCol="0">
            <a:spAutoFit/>
          </a:bodyPr>
          <a:lstStyle/>
          <a:p>
            <a:pPr algn="ctr" rtl="1"/>
            <a:r>
              <a:rPr lang="ar-EG" sz="2800" b="1" dirty="0">
                <a:solidFill>
                  <a:schemeClr val="accent5">
                    <a:lumMod val="75000"/>
                  </a:schemeClr>
                </a:solidFill>
                <a:effectLst>
                  <a:outerShdw blurRad="38100" dist="38100" dir="2700000" algn="tl">
                    <a:srgbClr val="000000">
                      <a:alpha val="43137"/>
                    </a:srgbClr>
                  </a:outerShdw>
                </a:effectLst>
                <a:latin typeface="Alexandria" charset="0"/>
              </a:rPr>
              <a:t>الخُلاصَة</a:t>
            </a:r>
          </a:p>
          <a:p>
            <a:pPr algn="ctr" rtl="1"/>
            <a:r>
              <a:rPr lang="en-US" sz="2800" b="1" dirty="0">
                <a:solidFill>
                  <a:schemeClr val="accent5">
                    <a:lumMod val="75000"/>
                  </a:schemeClr>
                </a:solidFill>
                <a:effectLst>
                  <a:outerShdw blurRad="38100" dist="38100" dir="2700000" algn="tl">
                    <a:srgbClr val="000000">
                      <a:alpha val="43137"/>
                    </a:srgbClr>
                  </a:outerShdw>
                </a:effectLst>
                <a:latin typeface="Alexandria" charset="0"/>
              </a:rPr>
              <a:t>Conclusion </a:t>
            </a:r>
            <a:endParaRPr lang="ar-EG" sz="2800" b="1" dirty="0">
              <a:solidFill>
                <a:schemeClr val="accent5">
                  <a:lumMod val="75000"/>
                </a:schemeClr>
              </a:solidFill>
              <a:effectLst>
                <a:outerShdw blurRad="38100" dist="38100" dir="2700000" algn="tl">
                  <a:srgbClr val="000000">
                    <a:alpha val="43137"/>
                  </a:srgbClr>
                </a:outerShdw>
              </a:effectLst>
              <a:latin typeface="Alexandria" charset="0"/>
            </a:endParaRPr>
          </a:p>
        </p:txBody>
      </p:sp>
      <p:pic>
        <p:nvPicPr>
          <p:cNvPr id="5" name="Graphic 21">
            <a:extLst>
              <a:ext uri="{FF2B5EF4-FFF2-40B4-BE49-F238E27FC236}">
                <a16:creationId xmlns:a16="http://schemas.microsoft.com/office/drawing/2014/main" id="{79EC08AD-4F80-E683-4E91-06EB8DCD12EC}"/>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312773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1"/>
                                        </p:tgtEl>
                                        <p:attrNameLst>
                                          <p:attrName>style.visibility</p:attrName>
                                        </p:attrNameLst>
                                      </p:cBhvr>
                                      <p:to>
                                        <p:strVal val="visible"/>
                                      </p:to>
                                    </p:set>
                                    <p:animEffect transition="in" filter="wipe(down)">
                                      <p:cBhvr>
                                        <p:cTn id="14"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a:stretch>
        </a:blipFill>
        <a:effectLst/>
      </p:bgPr>
    </p:bg>
    <p:spTree>
      <p:nvGrpSpPr>
        <p:cNvPr id="1" name="">
          <a:extLst>
            <a:ext uri="{FF2B5EF4-FFF2-40B4-BE49-F238E27FC236}">
              <a16:creationId xmlns:a16="http://schemas.microsoft.com/office/drawing/2014/main" id="{343368B5-E627-4D89-F5DA-D2308B5D1453}"/>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DEA3064-D768-E884-F736-08F6C277A455}"/>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79D750F7-1B47-DEC3-465A-BD182A50AE6A}"/>
              </a:ext>
            </a:extLst>
          </p:cNvPr>
          <p:cNvSpPr txBox="1"/>
          <p:nvPr/>
        </p:nvSpPr>
        <p:spPr>
          <a:xfrm>
            <a:off x="6329597" y="1128103"/>
            <a:ext cx="3902032" cy="584775"/>
          </a:xfrm>
          <a:prstGeom prst="rect">
            <a:avLst/>
          </a:prstGeom>
          <a:noFill/>
        </p:spPr>
        <p:txBody>
          <a:bodyPr wrap="square" rtlCol="0">
            <a:spAutoFit/>
          </a:bodyPr>
          <a:lstStyle/>
          <a:p>
            <a:pPr algn="ctr"/>
            <a:r>
              <a:rPr lang="ar-EG" sz="3200" b="1" dirty="0">
                <a:effectLst>
                  <a:outerShdw blurRad="38100" dist="38100" dir="2700000" algn="tl">
                    <a:srgbClr val="000000">
                      <a:alpha val="43137"/>
                    </a:srgbClr>
                  </a:outerShdw>
                </a:effectLst>
                <a:latin typeface="Alexandria" charset="0"/>
                <a:cs typeface="Alexandria" charset="0"/>
              </a:rPr>
              <a:t>الخُلاصة</a:t>
            </a:r>
            <a:endParaRPr lang="en-US" sz="3200" b="1" dirty="0">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9152836F-674D-1BA4-6AFF-BC244AA4D459}"/>
              </a:ext>
            </a:extLst>
          </p:cNvPr>
          <p:cNvSpPr txBox="1"/>
          <p:nvPr/>
        </p:nvSpPr>
        <p:spPr>
          <a:xfrm>
            <a:off x="3588152" y="1871811"/>
            <a:ext cx="7556843" cy="553998"/>
          </a:xfrm>
          <a:prstGeom prst="rect">
            <a:avLst/>
          </a:prstGeom>
          <a:noFill/>
        </p:spPr>
        <p:txBody>
          <a:bodyPr wrap="square" rtlCol="0">
            <a:spAutoFit/>
          </a:bodyPr>
          <a:lstStyle/>
          <a:p>
            <a:pPr algn="just" rtl="1"/>
            <a:r>
              <a:rPr lang="ar-EG" sz="3000" b="1" u="sng" dirty="0">
                <a:solidFill>
                  <a:schemeClr val="accent5">
                    <a:lumMod val="75000"/>
                  </a:schemeClr>
                </a:solidFill>
                <a:effectLst>
                  <a:outerShdw blurRad="38100" dist="38100" dir="2700000" algn="tl">
                    <a:srgbClr val="000000">
                      <a:alpha val="43137"/>
                    </a:srgbClr>
                  </a:outerShdw>
                </a:effectLst>
                <a:latin typeface="Alexandria"/>
              </a:rPr>
              <a:t>السرد القصصي الرقمي: من </a:t>
            </a:r>
            <a:r>
              <a:rPr lang="ar-EG" sz="3000" b="1" u="sng" dirty="0" err="1">
                <a:solidFill>
                  <a:schemeClr val="accent5">
                    <a:lumMod val="75000"/>
                  </a:schemeClr>
                </a:solidFill>
                <a:effectLst>
                  <a:outerShdw blurRad="38100" dist="38100" dir="2700000" algn="tl">
                    <a:srgbClr val="000000">
                      <a:alpha val="43137"/>
                    </a:srgbClr>
                  </a:outerShdw>
                </a:effectLst>
                <a:latin typeface="Alexandria"/>
              </a:rPr>
              <a:t>البودكاست</a:t>
            </a:r>
            <a:r>
              <a:rPr lang="ar-EG" sz="3000" b="1" u="sng" dirty="0">
                <a:solidFill>
                  <a:schemeClr val="accent5">
                    <a:lumMod val="75000"/>
                  </a:schemeClr>
                </a:solidFill>
                <a:effectLst>
                  <a:outerShdw blurRad="38100" dist="38100" dir="2700000" algn="tl">
                    <a:srgbClr val="000000">
                      <a:alpha val="43137"/>
                    </a:srgbClr>
                  </a:outerShdw>
                </a:effectLst>
                <a:latin typeface="Alexandria"/>
              </a:rPr>
              <a:t> إلى </a:t>
            </a:r>
            <a:r>
              <a:rPr lang="ar-EG" sz="3000" b="1" u="sng" dirty="0" err="1">
                <a:solidFill>
                  <a:schemeClr val="accent5">
                    <a:lumMod val="75000"/>
                  </a:schemeClr>
                </a:solidFill>
                <a:effectLst>
                  <a:outerShdw blurRad="38100" dist="38100" dir="2700000" algn="tl">
                    <a:srgbClr val="000000">
                      <a:alpha val="43137"/>
                    </a:srgbClr>
                  </a:outerShdw>
                </a:effectLst>
                <a:latin typeface="Alexandria"/>
              </a:rPr>
              <a:t>الفودكاست</a:t>
            </a:r>
            <a:r>
              <a:rPr lang="ar-EG" sz="3000" b="1" u="sng" dirty="0">
                <a:solidFill>
                  <a:schemeClr val="accent5">
                    <a:lumMod val="75000"/>
                  </a:schemeClr>
                </a:solidFill>
                <a:effectLst>
                  <a:outerShdw blurRad="38100" dist="38100" dir="2700000" algn="tl">
                    <a:srgbClr val="000000">
                      <a:alpha val="43137"/>
                    </a:srgbClr>
                  </a:outerShdw>
                </a:effectLst>
                <a:latin typeface="Alexandria"/>
              </a:rPr>
              <a:t>:</a:t>
            </a:r>
            <a:endParaRPr lang="ar-EG" sz="3000" b="1" dirty="0">
              <a:solidFill>
                <a:srgbClr val="2E3957"/>
              </a:solidFill>
              <a:effectLst>
                <a:outerShdw blurRad="38100" dist="38100" dir="2700000" algn="tl">
                  <a:srgbClr val="000000">
                    <a:alpha val="43137"/>
                  </a:srgbClr>
                </a:outerShdw>
              </a:effectLst>
              <a:latin typeface="Alexandria"/>
            </a:endParaRPr>
          </a:p>
        </p:txBody>
      </p:sp>
      <p:sp>
        <p:nvSpPr>
          <p:cNvPr id="4" name="TextBox 3">
            <a:extLst>
              <a:ext uri="{FF2B5EF4-FFF2-40B4-BE49-F238E27FC236}">
                <a16:creationId xmlns:a16="http://schemas.microsoft.com/office/drawing/2014/main" id="{4325A0FB-6F4A-7DA9-1974-9B7D52E6B599}"/>
              </a:ext>
            </a:extLst>
          </p:cNvPr>
          <p:cNvSpPr txBox="1"/>
          <p:nvPr/>
        </p:nvSpPr>
        <p:spPr>
          <a:xfrm>
            <a:off x="4589175" y="2760730"/>
            <a:ext cx="6667358" cy="2677656"/>
          </a:xfrm>
          <a:prstGeom prst="rect">
            <a:avLst/>
          </a:prstGeom>
          <a:noFill/>
        </p:spPr>
        <p:txBody>
          <a:bodyPr wrap="square" rtlCol="0">
            <a:spAutoFit/>
          </a:bodyPr>
          <a:lstStyle/>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مُقدمة.</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التدوين الصوتي (</a:t>
            </a:r>
            <a:r>
              <a:rPr lang="ar-EG" sz="2400" b="1" dirty="0" err="1">
                <a:solidFill>
                  <a:srgbClr val="2E3957"/>
                </a:solidFill>
                <a:effectLst>
                  <a:outerShdw blurRad="38100" dist="38100" dir="2700000" algn="tl">
                    <a:srgbClr val="000000">
                      <a:alpha val="43137"/>
                    </a:srgbClr>
                  </a:outerShdw>
                </a:effectLst>
                <a:latin typeface="Alexandria"/>
              </a:rPr>
              <a:t>البودكاست</a:t>
            </a:r>
            <a:r>
              <a:rPr lang="ar-EG" sz="2400" b="1" dirty="0">
                <a:solidFill>
                  <a:srgbClr val="2E3957"/>
                </a:solidFill>
                <a:effectLst>
                  <a:outerShdw blurRad="38100" dist="38100" dir="2700000" algn="tl">
                    <a:srgbClr val="000000">
                      <a:alpha val="43137"/>
                    </a:srgbClr>
                  </a:outerShdw>
                </a:effectLst>
                <a:latin typeface="Alexandria"/>
              </a:rPr>
              <a:t>).</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التدوين الصوتي المرئي (</a:t>
            </a:r>
            <a:r>
              <a:rPr lang="ar-EG" sz="2400" b="1" dirty="0" err="1">
                <a:solidFill>
                  <a:srgbClr val="2E3957"/>
                </a:solidFill>
                <a:effectLst>
                  <a:outerShdw blurRad="38100" dist="38100" dir="2700000" algn="tl">
                    <a:srgbClr val="000000">
                      <a:alpha val="43137"/>
                    </a:srgbClr>
                  </a:outerShdw>
                </a:effectLst>
                <a:latin typeface="Alexandria"/>
              </a:rPr>
              <a:t>الفودكاست</a:t>
            </a:r>
            <a:r>
              <a:rPr lang="ar-EG" sz="2400" b="1" dirty="0">
                <a:solidFill>
                  <a:srgbClr val="2E3957"/>
                </a:solidFill>
                <a:effectLst>
                  <a:outerShdw blurRad="38100" dist="38100" dir="2700000" algn="tl">
                    <a:srgbClr val="000000">
                      <a:alpha val="43137"/>
                    </a:srgbClr>
                  </a:outerShdw>
                </a:effectLst>
                <a:latin typeface="Alexandria"/>
              </a:rPr>
              <a:t>).</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إرشادات مهنية للتدوين الصوتي والمرئي.</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تدريب تطبيقي.</a:t>
            </a: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الخُلاصة</a:t>
            </a:r>
            <a:r>
              <a:rPr lang="en-US" sz="2400" b="1" dirty="0">
                <a:solidFill>
                  <a:srgbClr val="2E3957"/>
                </a:solidFill>
                <a:effectLst>
                  <a:outerShdw blurRad="38100" dist="38100" dir="2700000" algn="tl">
                    <a:srgbClr val="000000">
                      <a:alpha val="43137"/>
                    </a:srgbClr>
                  </a:outerShdw>
                </a:effectLst>
                <a:latin typeface="Alexandria"/>
              </a:rPr>
              <a:t>.</a:t>
            </a:r>
            <a:endParaRPr lang="ar-EG" sz="2400" b="1" dirty="0">
              <a:solidFill>
                <a:srgbClr val="2E3957"/>
              </a:solidFill>
              <a:effectLst>
                <a:outerShdw blurRad="38100" dist="38100" dir="2700000" algn="tl">
                  <a:srgbClr val="000000">
                    <a:alpha val="43137"/>
                  </a:srgbClr>
                </a:outerShdw>
              </a:effectLst>
              <a:latin typeface="Alexandria"/>
            </a:endParaRPr>
          </a:p>
          <a:p>
            <a:pPr marL="457200" indent="-457200" algn="just" rtl="1">
              <a:buFont typeface="+mj-lt"/>
              <a:buAutoNum type="arabicParenR"/>
            </a:pPr>
            <a:r>
              <a:rPr lang="ar-EG" sz="2400" b="1" dirty="0">
                <a:solidFill>
                  <a:srgbClr val="2E3957"/>
                </a:solidFill>
                <a:effectLst>
                  <a:outerShdw blurRad="38100" dist="38100" dir="2700000" algn="tl">
                    <a:srgbClr val="000000">
                      <a:alpha val="43137"/>
                    </a:srgbClr>
                  </a:outerShdw>
                </a:effectLst>
                <a:latin typeface="Alexandria"/>
              </a:rPr>
              <a:t>المَراجِع.</a:t>
            </a:r>
          </a:p>
        </p:txBody>
      </p:sp>
      <p:pic>
        <p:nvPicPr>
          <p:cNvPr id="8" name="Picture 7" descr="A cover of a book with cartoon characters&#10;&#10;AI-generated content may be incorrect.">
            <a:extLst>
              <a:ext uri="{FF2B5EF4-FFF2-40B4-BE49-F238E27FC236}">
                <a16:creationId xmlns:a16="http://schemas.microsoft.com/office/drawing/2014/main" id="{E75D168F-05C0-D603-B60D-CBFFCDBF997E}"/>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658995" y="2280213"/>
            <a:ext cx="2341928" cy="351289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399272430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25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grpId="0" nodeType="afterEffect">
                                  <p:stCondLst>
                                    <p:cond delay="250"/>
                                  </p:stCondLst>
                                  <p:childTnLst>
                                    <p:set>
                                      <p:cBhvr>
                                        <p:cTn id="18" dur="1" fill="hold">
                                          <p:stCondLst>
                                            <p:cond delay="0"/>
                                          </p:stCondLst>
                                        </p:cTn>
                                        <p:tgtEl>
                                          <p:spTgt spid="4"/>
                                        </p:tgtEl>
                                        <p:attrNameLst>
                                          <p:attrName>style.visibility</p:attrName>
                                        </p:attrNameLst>
                                      </p:cBhvr>
                                      <p:to>
                                        <p:strVal val="visible"/>
                                      </p:to>
                                    </p:set>
                                    <p:animEffect transition="in" filter="fade">
                                      <p:cBhvr>
                                        <p:cTn id="19" dur="1000"/>
                                        <p:tgtEl>
                                          <p:spTgt spid="4"/>
                                        </p:tgtEl>
                                      </p:cBhvr>
                                    </p:animEffect>
                                    <p:anim calcmode="lin" valueType="num">
                                      <p:cBhvr>
                                        <p:cTn id="20" dur="1000" fill="hold"/>
                                        <p:tgtEl>
                                          <p:spTgt spid="4"/>
                                        </p:tgtEl>
                                        <p:attrNameLst>
                                          <p:attrName>ppt_x</p:attrName>
                                        </p:attrNameLst>
                                      </p:cBhvr>
                                      <p:tavLst>
                                        <p:tav tm="0">
                                          <p:val>
                                            <p:strVal val="#ppt_x"/>
                                          </p:val>
                                        </p:tav>
                                        <p:tav tm="100000">
                                          <p:val>
                                            <p:strVal val="#ppt_x"/>
                                          </p:val>
                                        </p:tav>
                                      </p:tavLst>
                                    </p:anim>
                                    <p:anim calcmode="lin" valueType="num">
                                      <p:cBhvr>
                                        <p:cTn id="21"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8A5357-7AFB-4E31-619F-FE2D06CCDC4C}"/>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6683A1F-DF9B-4AF8-1CC3-C9D66A7CEA2E}"/>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a:extLst>
              <a:ext uri="{FF2B5EF4-FFF2-40B4-BE49-F238E27FC236}">
                <a16:creationId xmlns:a16="http://schemas.microsoft.com/office/drawing/2014/main" id="{21474ED7-6C49-E61E-2778-7625BD27221F}"/>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a:extLst>
              <a:ext uri="{FF2B5EF4-FFF2-40B4-BE49-F238E27FC236}">
                <a16:creationId xmlns:a16="http://schemas.microsoft.com/office/drawing/2014/main" id="{BE502080-5282-D847-B5E8-A19D4378EE2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19349279-F1AC-633B-C7B8-58335E245909}"/>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FB763918-655F-B6E5-8982-072DD6332F0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TextBox 40">
            <a:extLst>
              <a:ext uri="{FF2B5EF4-FFF2-40B4-BE49-F238E27FC236}">
                <a16:creationId xmlns:a16="http://schemas.microsoft.com/office/drawing/2014/main" id="{EDBB785D-DF5B-012A-7E6A-3D0376B60A5B}"/>
              </a:ext>
            </a:extLst>
          </p:cNvPr>
          <p:cNvSpPr txBox="1"/>
          <p:nvPr/>
        </p:nvSpPr>
        <p:spPr>
          <a:xfrm>
            <a:off x="2479189" y="5027146"/>
            <a:ext cx="1820756" cy="954107"/>
          </a:xfrm>
          <a:prstGeom prst="rect">
            <a:avLst/>
          </a:prstGeom>
          <a:noFill/>
        </p:spPr>
        <p:txBody>
          <a:bodyPr wrap="none" rtlCol="0">
            <a:spAutoFit/>
          </a:bodyPr>
          <a:lstStyle/>
          <a:p>
            <a:pPr algn="ctr"/>
            <a:r>
              <a:rPr lang="ar-EG" sz="2800" b="1" dirty="0">
                <a:solidFill>
                  <a:schemeClr val="accent5">
                    <a:lumMod val="75000"/>
                  </a:schemeClr>
                </a:solidFill>
                <a:effectLst>
                  <a:outerShdw blurRad="38100" dist="38100" dir="2700000" algn="tl">
                    <a:srgbClr val="000000">
                      <a:alpha val="43137"/>
                    </a:srgbClr>
                  </a:outerShdw>
                </a:effectLst>
                <a:latin typeface="Alexandria" charset="0"/>
              </a:rPr>
              <a:t>المَراجِع</a:t>
            </a:r>
            <a:endParaRPr lang="en-US" sz="2800" b="1" dirty="0">
              <a:solidFill>
                <a:schemeClr val="accent5">
                  <a:lumMod val="75000"/>
                </a:schemeClr>
              </a:solidFill>
              <a:effectLst>
                <a:outerShdw blurRad="38100" dist="38100" dir="2700000" algn="tl">
                  <a:srgbClr val="000000">
                    <a:alpha val="43137"/>
                  </a:srgbClr>
                </a:outerShdw>
              </a:effectLst>
              <a:latin typeface="Alexandria" charset="0"/>
            </a:endParaRPr>
          </a:p>
          <a:p>
            <a:pPr algn="ctr"/>
            <a:r>
              <a:rPr lang="en-US" sz="2800" b="1" dirty="0">
                <a:solidFill>
                  <a:schemeClr val="accent5">
                    <a:lumMod val="75000"/>
                  </a:schemeClr>
                </a:solidFill>
                <a:effectLst>
                  <a:outerShdw blurRad="38100" dist="38100" dir="2700000" algn="tl">
                    <a:srgbClr val="000000">
                      <a:alpha val="43137"/>
                    </a:srgbClr>
                  </a:outerShdw>
                </a:effectLst>
                <a:latin typeface="Alexandria" charset="0"/>
              </a:rPr>
              <a:t>References</a:t>
            </a:r>
            <a:endParaRPr lang="ar-EG" sz="2400" b="1" dirty="0">
              <a:solidFill>
                <a:schemeClr val="accent5">
                  <a:lumMod val="75000"/>
                </a:schemeClr>
              </a:solidFill>
              <a:effectLst>
                <a:outerShdw blurRad="38100" dist="38100" dir="2700000" algn="tl">
                  <a:srgbClr val="000000">
                    <a:alpha val="43137"/>
                  </a:srgbClr>
                </a:outerShdw>
              </a:effectLst>
              <a:latin typeface="Alexandria" charset="0"/>
            </a:endParaRPr>
          </a:p>
        </p:txBody>
      </p:sp>
      <p:sp>
        <p:nvSpPr>
          <p:cNvPr id="43" name="TextBox 42">
            <a:extLst>
              <a:ext uri="{FF2B5EF4-FFF2-40B4-BE49-F238E27FC236}">
                <a16:creationId xmlns:a16="http://schemas.microsoft.com/office/drawing/2014/main" id="{25505965-86C9-E9E8-7F75-27F4582C3E48}"/>
              </a:ext>
            </a:extLst>
          </p:cNvPr>
          <p:cNvSpPr txBox="1"/>
          <p:nvPr/>
        </p:nvSpPr>
        <p:spPr>
          <a:xfrm>
            <a:off x="5005221" y="1354195"/>
            <a:ext cx="942618"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a:t>
            </a:r>
            <a:r>
              <a:rPr lang="ar-EG" sz="4000" b="1" dirty="0">
                <a:solidFill>
                  <a:schemeClr val="bg1"/>
                </a:solidFill>
                <a:latin typeface="Alexandria" charset="0"/>
                <a:cs typeface="Alexandria" charset="0"/>
              </a:rPr>
              <a:t>6</a:t>
            </a:r>
            <a:endParaRPr lang="en-US" sz="4000" b="1" dirty="0">
              <a:solidFill>
                <a:schemeClr val="bg1"/>
              </a:solidFill>
              <a:latin typeface="Alexandria" charset="0"/>
              <a:cs typeface="Alexandria" charset="0"/>
            </a:endParaRPr>
          </a:p>
        </p:txBody>
      </p:sp>
      <p:pic>
        <p:nvPicPr>
          <p:cNvPr id="5" name="Graphic 21">
            <a:extLst>
              <a:ext uri="{FF2B5EF4-FFF2-40B4-BE49-F238E27FC236}">
                <a16:creationId xmlns:a16="http://schemas.microsoft.com/office/drawing/2014/main" id="{8316BE84-A0C0-C6D1-F9CA-71C9B35982C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46191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750"/>
                            </p:stCondLst>
                            <p:childTnLst>
                              <p:par>
                                <p:cTn id="12" presetID="22" presetClass="entr" presetSubtype="4" fill="hold" grpId="0" nodeType="afterEffect">
                                  <p:stCondLst>
                                    <p:cond delay="0"/>
                                  </p:stCondLst>
                                  <p:childTnLst>
                                    <p:set>
                                      <p:cBhvr>
                                        <p:cTn id="13" dur="1" fill="hold">
                                          <p:stCondLst>
                                            <p:cond delay="0"/>
                                          </p:stCondLst>
                                        </p:cTn>
                                        <p:tgtEl>
                                          <p:spTgt spid="43"/>
                                        </p:tgtEl>
                                        <p:attrNameLst>
                                          <p:attrName>style.visibility</p:attrName>
                                        </p:attrNameLst>
                                      </p:cBhvr>
                                      <p:to>
                                        <p:strVal val="visible"/>
                                      </p:to>
                                    </p:set>
                                    <p:animEffect transition="in" filter="wipe(down)">
                                      <p:cBhvr>
                                        <p:cTn id="14" dur="500"/>
                                        <p:tgtEl>
                                          <p:spTgt spid="43"/>
                                        </p:tgtEl>
                                      </p:cBhvr>
                                    </p:animEffect>
                                  </p:childTnLst>
                                </p:cTn>
                              </p:par>
                            </p:childTnLst>
                          </p:cTn>
                        </p:par>
                        <p:par>
                          <p:cTn id="15" fill="hold">
                            <p:stCondLst>
                              <p:cond delay="1250"/>
                            </p:stCondLst>
                            <p:childTnLst>
                              <p:par>
                                <p:cTn id="16" presetID="22" presetClass="entr" presetSubtype="4" fill="hold" grpId="0" nodeType="afterEffect">
                                  <p:stCondLst>
                                    <p:cond delay="0"/>
                                  </p:stCondLst>
                                  <p:childTnLst>
                                    <p:set>
                                      <p:cBhvr>
                                        <p:cTn id="17" dur="1" fill="hold">
                                          <p:stCondLst>
                                            <p:cond delay="0"/>
                                          </p:stCondLst>
                                        </p:cTn>
                                        <p:tgtEl>
                                          <p:spTgt spid="41"/>
                                        </p:tgtEl>
                                        <p:attrNameLst>
                                          <p:attrName>style.visibility</p:attrName>
                                        </p:attrNameLst>
                                      </p:cBhvr>
                                      <p:to>
                                        <p:strVal val="visible"/>
                                      </p:to>
                                    </p:set>
                                    <p:animEffect transition="in" filter="wipe(down)">
                                      <p:cBhvr>
                                        <p:cTn id="18"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P spid="41" grpId="0"/>
      <p:bldP spid="4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33BB9-AAA7-163C-80D5-A21BAA006A4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39131B76-B91C-8376-F565-DFB6EEA51B6D}"/>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2A428BBB-913C-F5D1-E2BB-0D495A70F5BA}"/>
              </a:ext>
            </a:extLst>
          </p:cNvPr>
          <p:cNvSpPr txBox="1"/>
          <p:nvPr/>
        </p:nvSpPr>
        <p:spPr>
          <a:xfrm>
            <a:off x="4817477" y="1128103"/>
            <a:ext cx="5414152" cy="523220"/>
          </a:xfrm>
          <a:prstGeom prst="rect">
            <a:avLst/>
          </a:prstGeom>
          <a:noFill/>
        </p:spPr>
        <p:txBody>
          <a:bodyPr wrap="square" rtlCol="0">
            <a:spAutoFit/>
          </a:bodyPr>
          <a:lstStyle/>
          <a:p>
            <a:pPr algn="ctr"/>
            <a:r>
              <a:rPr lang="ar-EG" sz="2800" b="1" dirty="0">
                <a:solidFill>
                  <a:srgbClr val="2E3957"/>
                </a:solidFill>
                <a:effectLst>
                  <a:outerShdw blurRad="38100" dist="38100" dir="2700000" algn="tl">
                    <a:srgbClr val="000000">
                      <a:alpha val="43137"/>
                    </a:srgbClr>
                  </a:outerShdw>
                </a:effectLst>
                <a:latin typeface="Alexandria"/>
              </a:rPr>
              <a:t>6. المَراجِع:</a:t>
            </a:r>
            <a:endParaRPr lang="en-US" sz="2800" b="1" dirty="0">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9632AC57-31D1-6C68-21C2-C9FFF7DBF67C}"/>
              </a:ext>
            </a:extLst>
          </p:cNvPr>
          <p:cNvSpPr txBox="1"/>
          <p:nvPr/>
        </p:nvSpPr>
        <p:spPr>
          <a:xfrm>
            <a:off x="912354" y="1900721"/>
            <a:ext cx="10296334" cy="461665"/>
          </a:xfrm>
          <a:prstGeom prst="rect">
            <a:avLst/>
          </a:prstGeom>
          <a:noFill/>
        </p:spPr>
        <p:txBody>
          <a:bodyPr wrap="square" rtlCol="0">
            <a:spAutoFit/>
          </a:bodyPr>
          <a:lstStyle/>
          <a:p>
            <a:pPr lvl="0" algn="r"/>
            <a:r>
              <a:rPr lang="ar-EG" sz="2400" b="1" dirty="0">
                <a:solidFill>
                  <a:srgbClr val="0070C0"/>
                </a:solidFill>
                <a:effectLst>
                  <a:outerShdw blurRad="38100" dist="38100" dir="2700000" algn="tl">
                    <a:srgbClr val="000000">
                      <a:alpha val="43137"/>
                    </a:srgbClr>
                  </a:outerShdw>
                </a:effectLst>
              </a:rPr>
              <a:t>1) </a:t>
            </a:r>
            <a:r>
              <a:rPr lang="ar-SA" sz="2400" b="1" dirty="0">
                <a:solidFill>
                  <a:srgbClr val="0070C0"/>
                </a:solidFill>
                <a:effectLst>
                  <a:outerShdw blurRad="38100" dist="38100" dir="2700000" algn="tl">
                    <a:srgbClr val="000000">
                      <a:alpha val="43137"/>
                    </a:srgbClr>
                  </a:outerShdw>
                </a:effectLst>
              </a:rPr>
              <a:t>مَراجِع أجنبية:</a:t>
            </a:r>
            <a:endParaRPr lang="en-US" sz="2400" dirty="0">
              <a:solidFill>
                <a:srgbClr val="0070C0"/>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660AEA3F-056F-3CAA-29F7-92DB1BA383E2}"/>
              </a:ext>
            </a:extLst>
          </p:cNvPr>
          <p:cNvSpPr txBox="1"/>
          <p:nvPr/>
        </p:nvSpPr>
        <p:spPr>
          <a:xfrm>
            <a:off x="760499" y="2460578"/>
            <a:ext cx="10446972" cy="3139321"/>
          </a:xfrm>
          <a:prstGeom prst="rect">
            <a:avLst/>
          </a:prstGeom>
          <a:noFill/>
        </p:spPr>
        <p:txBody>
          <a:bodyPr wrap="square" rtlCol="0">
            <a:spAutoFit/>
          </a:bodyPr>
          <a:lstStyle/>
          <a:p>
            <a:pPr marL="285750" indent="-285750" algn="just">
              <a:buFont typeface="Arial" panose="020B0604020202020204" pitchFamily="34" charset="0"/>
              <a:buChar char="•"/>
            </a:pPr>
            <a:r>
              <a:rPr lang="en-US" dirty="0" err="1"/>
              <a:t>Cardi</a:t>
            </a:r>
            <a:r>
              <a:rPr lang="en-US" dirty="0"/>
              <a:t>, V., Esposito, M., Clarke, A., </a:t>
            </a:r>
            <a:r>
              <a:rPr lang="en-US" dirty="0" err="1"/>
              <a:t>Schifano</a:t>
            </a:r>
            <a:r>
              <a:rPr lang="en-US" dirty="0"/>
              <a:t>, S., &amp; Treasure, J. (2015). The Impact of Induced Positive Mood On Symptomatic </a:t>
            </a:r>
            <a:r>
              <a:rPr lang="en-US" dirty="0" err="1"/>
              <a:t>Behaviour</a:t>
            </a:r>
            <a:r>
              <a:rPr lang="en-US" dirty="0"/>
              <a:t> In Eating Disorders. An Experimental, AB/BA Crossover Design Testing a Multimodal Presentation During a Test-Meal. </a:t>
            </a:r>
            <a:r>
              <a:rPr lang="en-US" i="1" dirty="0"/>
              <a:t>Appetite</a:t>
            </a:r>
            <a:r>
              <a:rPr lang="en-US" dirty="0"/>
              <a:t>, 87, 192-198. </a:t>
            </a:r>
            <a:r>
              <a:rPr lang="en-US" sz="1400" u="sng" dirty="0">
                <a:hlinkClick r:id="rId2"/>
              </a:rPr>
              <a:t>https://doi.org/10.1016/j.appet.2014.12.224</a:t>
            </a:r>
            <a:endParaRPr lang="en-US" sz="1400" dirty="0"/>
          </a:p>
          <a:p>
            <a:pPr marL="285750" indent="-285750" algn="just">
              <a:buFont typeface="Arial" panose="020B0604020202020204" pitchFamily="34" charset="0"/>
              <a:buChar char="•"/>
            </a:pPr>
            <a:r>
              <a:rPr lang="en-US" dirty="0" err="1"/>
              <a:t>Cardi</a:t>
            </a:r>
            <a:r>
              <a:rPr lang="en-US" dirty="0"/>
              <a:t>, V., </a:t>
            </a:r>
            <a:r>
              <a:rPr lang="en-US" dirty="0" err="1"/>
              <a:t>Leppanen</a:t>
            </a:r>
            <a:r>
              <a:rPr lang="en-US" dirty="0"/>
              <a:t>, J., Leslie, M., Esposito, M., &amp; Treasure, J. (2019). The Use of A Positive Mood Induction Video-Clip to Target Eating </a:t>
            </a:r>
            <a:r>
              <a:rPr lang="en-US" dirty="0" err="1"/>
              <a:t>Behaviour</a:t>
            </a:r>
            <a:r>
              <a:rPr lang="en-US" dirty="0"/>
              <a:t> In People With Bulimia Nervosa Or Binge Eating Disorder: an Experimental Study. </a:t>
            </a:r>
            <a:r>
              <a:rPr lang="en-US" i="1" dirty="0"/>
              <a:t>Appetite</a:t>
            </a:r>
            <a:r>
              <a:rPr lang="en-US" dirty="0"/>
              <a:t>, 133, 400-404. </a:t>
            </a:r>
            <a:r>
              <a:rPr lang="en-US" sz="1400" u="sng" dirty="0">
                <a:hlinkClick r:id="rId3"/>
              </a:rPr>
              <a:t>https://doi.org/10.1016/j.appet.2018.12.001</a:t>
            </a:r>
            <a:endParaRPr lang="en-US" sz="1400" u="sng" dirty="0"/>
          </a:p>
          <a:p>
            <a:pPr marL="285750" indent="-285750" algn="just">
              <a:buFont typeface="Arial" panose="020B0604020202020204" pitchFamily="34" charset="0"/>
              <a:buChar char="•"/>
            </a:pPr>
            <a:r>
              <a:rPr lang="en-US" dirty="0"/>
              <a:t>Geoghegan, M. W., &amp; Klass, D. (2007). </a:t>
            </a:r>
            <a:r>
              <a:rPr lang="en-US" i="1" dirty="0"/>
              <a:t>Podcast solutions: The Complete Guide to Audio and Video Podcasting</a:t>
            </a:r>
            <a:r>
              <a:rPr lang="en-US" dirty="0"/>
              <a:t>. Berkeley, CA: </a:t>
            </a:r>
            <a:r>
              <a:rPr lang="en-US" dirty="0" err="1"/>
              <a:t>Apress</a:t>
            </a:r>
            <a:endParaRPr lang="en-US" sz="1400" dirty="0"/>
          </a:p>
          <a:p>
            <a:pPr marL="285750" indent="-285750" algn="just">
              <a:buFont typeface="Arial" panose="020B0604020202020204" pitchFamily="34" charset="0"/>
              <a:buChar char="•"/>
            </a:pPr>
            <a:r>
              <a:rPr lang="en-US" dirty="0"/>
              <a:t>Kim, Y., </a:t>
            </a:r>
            <a:r>
              <a:rPr lang="en-US" dirty="0" err="1"/>
              <a:t>Cardi</a:t>
            </a:r>
            <a:r>
              <a:rPr lang="en-US" dirty="0"/>
              <a:t>, V., Lee, G., An, S., Kim, J., Kwon, G., Kim, J., </a:t>
            </a:r>
            <a:r>
              <a:rPr lang="en-US" dirty="0" err="1"/>
              <a:t>Eom</a:t>
            </a:r>
            <a:r>
              <a:rPr lang="en-US" dirty="0"/>
              <a:t>, J., &amp; Treasure, J. (2019). Mobile Self-Help Interventions as Augmentation Therapy for Patients with Anorexia Nervosa. </a:t>
            </a:r>
            <a:r>
              <a:rPr lang="en-US" i="1" dirty="0"/>
              <a:t>Telemedicine Journal and E-Health: The Official Journal of the American Telemedicine Association</a:t>
            </a:r>
            <a:r>
              <a:rPr lang="en-US" dirty="0"/>
              <a:t>.25(8). </a:t>
            </a:r>
            <a:r>
              <a:rPr lang="en-US" sz="1400" u="sng" dirty="0">
                <a:hlinkClick r:id="rId4"/>
              </a:rPr>
              <a:t>https://doi.org/10.1089/tmj.2018.0180</a:t>
            </a:r>
            <a:endParaRPr lang="en-US" sz="1400" dirty="0"/>
          </a:p>
        </p:txBody>
      </p:sp>
    </p:spTree>
    <p:extLst>
      <p:ext uri="{BB962C8B-B14F-4D97-AF65-F5344CB8AC3E}">
        <p14:creationId xmlns:p14="http://schemas.microsoft.com/office/powerpoint/2010/main" val="995320054"/>
      </p:ext>
    </p:extLst>
  </p:cSld>
  <p:clrMapOvr>
    <a:masterClrMapping/>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8"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B0E0E4-D49B-2132-055B-204CF93C316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C784686-12E3-100A-3720-EFFDF25C9451}"/>
              </a:ext>
            </a:extLst>
          </p:cNvPr>
          <p:cNvSpPr txBox="1"/>
          <p:nvPr/>
        </p:nvSpPr>
        <p:spPr>
          <a:xfrm>
            <a:off x="983312" y="1121264"/>
            <a:ext cx="1351367" cy="830997"/>
          </a:xfrm>
          <a:prstGeom prst="rect">
            <a:avLst/>
          </a:prstGeom>
          <a:noFill/>
        </p:spPr>
        <p:txBody>
          <a:bodyPr wrap="square" rtlCol="0">
            <a:spAutoFit/>
          </a:bodyPr>
          <a:lstStyle/>
          <a:p>
            <a:pPr algn="ctr"/>
            <a:r>
              <a:rPr lang="ar-EG" sz="2400" b="1" dirty="0">
                <a:solidFill>
                  <a:schemeClr val="bg1"/>
                </a:solidFill>
                <a:latin typeface="Alexandria" charset="0"/>
                <a:cs typeface="Alexandria" charset="0"/>
              </a:rPr>
              <a:t>المُحاضرة التاسِعَة</a:t>
            </a:r>
            <a:endParaRPr lang="en-US" sz="2400" b="1" dirty="0">
              <a:solidFill>
                <a:schemeClr val="bg1"/>
              </a:solidFill>
              <a:latin typeface="Alexandria" charset="0"/>
              <a:cs typeface="Alexandria" charset="0"/>
            </a:endParaRPr>
          </a:p>
        </p:txBody>
      </p:sp>
      <p:sp>
        <p:nvSpPr>
          <p:cNvPr id="6" name="TextBox 5">
            <a:extLst>
              <a:ext uri="{FF2B5EF4-FFF2-40B4-BE49-F238E27FC236}">
                <a16:creationId xmlns:a16="http://schemas.microsoft.com/office/drawing/2014/main" id="{CDEAAD47-222A-E867-9CE5-59C569F148CC}"/>
              </a:ext>
            </a:extLst>
          </p:cNvPr>
          <p:cNvSpPr txBox="1"/>
          <p:nvPr/>
        </p:nvSpPr>
        <p:spPr>
          <a:xfrm>
            <a:off x="4817477" y="1128103"/>
            <a:ext cx="5414152" cy="523220"/>
          </a:xfrm>
          <a:prstGeom prst="rect">
            <a:avLst/>
          </a:prstGeom>
          <a:noFill/>
        </p:spPr>
        <p:txBody>
          <a:bodyPr wrap="square" rtlCol="0">
            <a:spAutoFit/>
          </a:bodyPr>
          <a:lstStyle/>
          <a:p>
            <a:pPr algn="ctr"/>
            <a:r>
              <a:rPr lang="ar-EG" sz="2800" b="1" dirty="0">
                <a:solidFill>
                  <a:srgbClr val="2E3957"/>
                </a:solidFill>
                <a:effectLst>
                  <a:outerShdw blurRad="38100" dist="38100" dir="2700000" algn="tl">
                    <a:srgbClr val="000000">
                      <a:alpha val="43137"/>
                    </a:srgbClr>
                  </a:outerShdw>
                </a:effectLst>
                <a:latin typeface="Alexandria"/>
              </a:rPr>
              <a:t>6. المَراجِع:</a:t>
            </a:r>
            <a:endParaRPr lang="en-US" sz="2800" b="1" dirty="0">
              <a:effectLst>
                <a:outerShdw blurRad="38100" dist="38100" dir="2700000" algn="tl">
                  <a:srgbClr val="000000">
                    <a:alpha val="43137"/>
                  </a:srgbClr>
                </a:outerShdw>
              </a:effectLst>
              <a:latin typeface="Alexandria" charset="0"/>
              <a:cs typeface="Alexandria" charset="0"/>
            </a:endParaRPr>
          </a:p>
        </p:txBody>
      </p:sp>
      <p:sp>
        <p:nvSpPr>
          <p:cNvPr id="2" name="TextBox 1">
            <a:extLst>
              <a:ext uri="{FF2B5EF4-FFF2-40B4-BE49-F238E27FC236}">
                <a16:creationId xmlns:a16="http://schemas.microsoft.com/office/drawing/2014/main" id="{67BC0D3C-0CA6-06D8-9105-57DD6B65E60B}"/>
              </a:ext>
            </a:extLst>
          </p:cNvPr>
          <p:cNvSpPr txBox="1"/>
          <p:nvPr/>
        </p:nvSpPr>
        <p:spPr>
          <a:xfrm>
            <a:off x="912354" y="1900721"/>
            <a:ext cx="10296334" cy="461665"/>
          </a:xfrm>
          <a:prstGeom prst="rect">
            <a:avLst/>
          </a:prstGeom>
          <a:noFill/>
        </p:spPr>
        <p:txBody>
          <a:bodyPr wrap="square" rtlCol="0">
            <a:spAutoFit/>
          </a:bodyPr>
          <a:lstStyle/>
          <a:p>
            <a:pPr lvl="0" algn="r"/>
            <a:r>
              <a:rPr lang="ar-EG" sz="2400" b="1" dirty="0">
                <a:solidFill>
                  <a:srgbClr val="0070C0"/>
                </a:solidFill>
                <a:effectLst>
                  <a:outerShdw blurRad="38100" dist="38100" dir="2700000" algn="tl">
                    <a:srgbClr val="000000">
                      <a:alpha val="43137"/>
                    </a:srgbClr>
                  </a:outerShdw>
                </a:effectLst>
              </a:rPr>
              <a:t>1) </a:t>
            </a:r>
            <a:r>
              <a:rPr lang="ar-SA" sz="2400" b="1" dirty="0">
                <a:solidFill>
                  <a:srgbClr val="0070C0"/>
                </a:solidFill>
                <a:effectLst>
                  <a:outerShdw blurRad="38100" dist="38100" dir="2700000" algn="tl">
                    <a:srgbClr val="000000">
                      <a:alpha val="43137"/>
                    </a:srgbClr>
                  </a:outerShdw>
                </a:effectLst>
              </a:rPr>
              <a:t>مَراجِع أجنبية:</a:t>
            </a:r>
            <a:endParaRPr lang="en-US" sz="2400" dirty="0">
              <a:solidFill>
                <a:srgbClr val="0070C0"/>
              </a:solidFill>
              <a:effectLst>
                <a:outerShdw blurRad="38100" dist="38100" dir="2700000" algn="tl">
                  <a:srgbClr val="000000">
                    <a:alpha val="43137"/>
                  </a:srgbClr>
                </a:outerShdw>
              </a:effectLst>
            </a:endParaRPr>
          </a:p>
        </p:txBody>
      </p:sp>
      <p:sp>
        <p:nvSpPr>
          <p:cNvPr id="8" name="TextBox 7">
            <a:extLst>
              <a:ext uri="{FF2B5EF4-FFF2-40B4-BE49-F238E27FC236}">
                <a16:creationId xmlns:a16="http://schemas.microsoft.com/office/drawing/2014/main" id="{AE934783-66B3-9D04-F9CE-2D507099AD83}"/>
              </a:ext>
            </a:extLst>
          </p:cNvPr>
          <p:cNvSpPr txBox="1"/>
          <p:nvPr/>
        </p:nvSpPr>
        <p:spPr>
          <a:xfrm>
            <a:off x="760499" y="2460578"/>
            <a:ext cx="10446972" cy="3570208"/>
          </a:xfrm>
          <a:prstGeom prst="rect">
            <a:avLst/>
          </a:prstGeom>
          <a:noFill/>
        </p:spPr>
        <p:txBody>
          <a:bodyPr wrap="square" rtlCol="0">
            <a:spAutoFit/>
          </a:bodyPr>
          <a:lstStyle/>
          <a:p>
            <a:pPr marL="285750" indent="-285750" algn="just">
              <a:buFont typeface="Arial" panose="020B0604020202020204" pitchFamily="34" charset="0"/>
              <a:buChar char="•"/>
            </a:pPr>
            <a:r>
              <a:rPr lang="en-US" dirty="0"/>
              <a:t>Menashe, S., Otjen, J., &amp; Thapa, M. (2014). Techniques for Creating Video Content for Radiology Education. </a:t>
            </a:r>
            <a:r>
              <a:rPr lang="en-US" i="1" dirty="0" err="1"/>
              <a:t>Radiographics</a:t>
            </a:r>
            <a:r>
              <a:rPr lang="en-US" i="1" dirty="0"/>
              <a:t>: a Review Publication of the Radiological Society of North America, </a:t>
            </a:r>
            <a:r>
              <a:rPr lang="en-US" i="1" dirty="0" err="1"/>
              <a:t>Inc</a:t>
            </a:r>
            <a:r>
              <a:rPr lang="en-US" dirty="0"/>
              <a:t>, 34(7), 1819-23. </a:t>
            </a:r>
            <a:r>
              <a:rPr lang="en-US" sz="1400" u="sng" dirty="0">
                <a:hlinkClick r:id="rId2"/>
              </a:rPr>
              <a:t>https://doi.org/10.1148/rg.347130122</a:t>
            </a:r>
            <a:endParaRPr lang="en-US" sz="1400" dirty="0"/>
          </a:p>
          <a:p>
            <a:pPr marL="285750" indent="-285750" algn="just">
              <a:buFont typeface="Arial" panose="020B0604020202020204" pitchFamily="34" charset="0"/>
              <a:buChar char="•"/>
            </a:pPr>
            <a:r>
              <a:rPr lang="en-US" dirty="0"/>
              <a:t>Parson, V., Reddy, P., Wood, J., &amp; Senior, C. (2009). Educating An </a:t>
            </a:r>
            <a:r>
              <a:rPr lang="en-US" dirty="0" err="1"/>
              <a:t>Ipod</a:t>
            </a:r>
            <a:r>
              <a:rPr lang="en-US" dirty="0"/>
              <a:t> Generation: Undergraduate Attitudes, Experiences and Understanding Of </a:t>
            </a:r>
            <a:r>
              <a:rPr lang="en-US" dirty="0" err="1"/>
              <a:t>Vodcast</a:t>
            </a:r>
            <a:r>
              <a:rPr lang="en-US" dirty="0"/>
              <a:t> And Podcast Use. </a:t>
            </a:r>
            <a:r>
              <a:rPr lang="en-US" i="1" dirty="0"/>
              <a:t>Learning, Media and Technology</a:t>
            </a:r>
            <a:r>
              <a:rPr lang="en-US" dirty="0"/>
              <a:t>, 34, 215 - 228. </a:t>
            </a:r>
            <a:r>
              <a:rPr lang="en-US" sz="1400" u="sng" dirty="0">
                <a:hlinkClick r:id="rId3"/>
              </a:rPr>
              <a:t>https://doi.org/10.1080/17439880903141497</a:t>
            </a:r>
            <a:endParaRPr lang="en-US" sz="1400" dirty="0"/>
          </a:p>
          <a:p>
            <a:pPr marL="285750" indent="-285750" algn="just">
              <a:buFont typeface="Arial" panose="020B0604020202020204" pitchFamily="34" charset="0"/>
              <a:buChar char="•"/>
            </a:pPr>
            <a:r>
              <a:rPr lang="en-US" dirty="0"/>
              <a:t>Pettit, R. (2018). Ten tips to encourage student interaction with screen-capture type </a:t>
            </a:r>
            <a:r>
              <a:rPr lang="en-US" dirty="0" err="1"/>
              <a:t>vodcasts</a:t>
            </a:r>
            <a:r>
              <a:rPr lang="en-US" dirty="0"/>
              <a:t>. </a:t>
            </a:r>
            <a:r>
              <a:rPr lang="en-US" i="1" dirty="0"/>
              <a:t>Advances in Medical Education and Practice</a:t>
            </a:r>
            <a:r>
              <a:rPr lang="en-US" dirty="0"/>
              <a:t>, 9, 535 - 540.</a:t>
            </a:r>
            <a:r>
              <a:rPr lang="en-US" sz="1400" dirty="0"/>
              <a:t> </a:t>
            </a:r>
            <a:r>
              <a:rPr lang="en-US" sz="1400" u="sng" dirty="0">
                <a:hlinkClick r:id="rId4"/>
              </a:rPr>
              <a:t>https://doi.org/10.2147/AMEP.S164751</a:t>
            </a:r>
            <a:endParaRPr lang="en-US" sz="1400" dirty="0"/>
          </a:p>
          <a:p>
            <a:pPr marL="285750" indent="-285750" algn="just">
              <a:buFont typeface="Arial" panose="020B0604020202020204" pitchFamily="34" charset="0"/>
              <a:buChar char="•"/>
            </a:pPr>
            <a:r>
              <a:rPr lang="en-US" dirty="0"/>
              <a:t>Pettit, R., Kinney, M., &amp; McCoy, L. (2017). A Descriptive, Cross-Sectional Study of Medical Student Preferences for </a:t>
            </a:r>
            <a:r>
              <a:rPr lang="en-US" dirty="0" err="1"/>
              <a:t>Vodcast</a:t>
            </a:r>
            <a:r>
              <a:rPr lang="en-US" dirty="0"/>
              <a:t> Design, Format and Pedagogical Approach. </a:t>
            </a:r>
            <a:r>
              <a:rPr lang="en-US" i="1" dirty="0"/>
              <a:t>BMC Medical Education</a:t>
            </a:r>
            <a:r>
              <a:rPr lang="en-US" dirty="0"/>
              <a:t>, 17. </a:t>
            </a:r>
            <a:r>
              <a:rPr lang="en-US" sz="1400" u="sng" dirty="0">
                <a:hlinkClick r:id="rId5"/>
              </a:rPr>
              <a:t>https://doi.org/10.1186/s12909-017-0926-z</a:t>
            </a:r>
            <a:endParaRPr lang="en-US" sz="1400" u="sng" dirty="0"/>
          </a:p>
          <a:p>
            <a:pPr marL="285750" indent="-285750" algn="just">
              <a:buFont typeface="Arial" panose="020B0604020202020204" pitchFamily="34" charset="0"/>
              <a:buChar char="•"/>
            </a:pPr>
            <a:r>
              <a:rPr lang="en-US" dirty="0"/>
              <a:t>Ramamurthy, S., &amp; </a:t>
            </a:r>
            <a:r>
              <a:rPr lang="en-US" dirty="0" err="1"/>
              <a:t>Mamuwala</a:t>
            </a:r>
            <a:r>
              <a:rPr lang="en-US" dirty="0"/>
              <a:t>, A. (2024). Podcast Journalism. In: </a:t>
            </a:r>
            <a:r>
              <a:rPr lang="en-US" i="1" dirty="0"/>
              <a:t>Handbook of Digital Journalism: Perspectives from South Asia</a:t>
            </a:r>
            <a:r>
              <a:rPr lang="en-US" dirty="0"/>
              <a:t> (pp. 351-363). Singapore: Springer Nature Singapore.</a:t>
            </a:r>
            <a:endParaRPr lang="en-US" sz="1400" dirty="0"/>
          </a:p>
        </p:txBody>
      </p:sp>
    </p:spTree>
    <p:extLst>
      <p:ext uri="{BB962C8B-B14F-4D97-AF65-F5344CB8AC3E}">
        <p14:creationId xmlns:p14="http://schemas.microsoft.com/office/powerpoint/2010/main" val="817836183"/>
      </p:ext>
    </p:extLst>
  </p:cSld>
  <p:clrMapOvr>
    <a:masterClrMapping/>
  </p:clrMapOvr>
  <mc:AlternateContent xmlns:mc="http://schemas.openxmlformats.org/markup-compatibility/2006" xmlns:p14="http://schemas.microsoft.com/office/powerpoint/2010/main">
    <mc:Choice Requires="p14">
      <p:transition spd="slow" p14:dur="2000" advTm="47000"/>
    </mc:Choice>
    <mc:Fallback xmlns="">
      <p:transition spd="slow" advTm="47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8"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TextBox 9"/>
          <p:cNvSpPr txBox="1"/>
          <p:nvPr/>
        </p:nvSpPr>
        <p:spPr>
          <a:xfrm>
            <a:off x="705831" y="5707075"/>
            <a:ext cx="4524565" cy="82994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white"/>
                </a:solidFill>
                <a:effectLst/>
                <a:uLnTx/>
                <a:uFillTx/>
                <a:latin typeface="Alexandria" charset="0"/>
                <a:ea typeface="+mn-ea"/>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panose="020F0502020204030204"/>
              <a:ea typeface="+mn-ea"/>
              <a:cs typeface="+mn-cs"/>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Click="0" advTm="25000"/>
    </mc:Choice>
    <mc:Fallback xmlns="">
      <p:transition spd="slow" advClick="0" advTm="25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7000" fill="hold"/>
                                        <p:tgtEl>
                                          <p:spTgt spid="9"/>
                                        </p:tgtEl>
                                        <p:attrNameLst>
                                          <p:attrName>ppt_w</p:attrName>
                                        </p:attrNameLst>
                                      </p:cBhvr>
                                      <p:tavLst>
                                        <p:tav tm="0">
                                          <p:val>
                                            <p:fltVal val="0"/>
                                          </p:val>
                                        </p:tav>
                                        <p:tav tm="100000">
                                          <p:val>
                                            <p:strVal val="#ppt_w"/>
                                          </p:val>
                                        </p:tav>
                                      </p:tavLst>
                                    </p:anim>
                                    <p:anim calcmode="lin" valueType="num">
                                      <p:cBhvr>
                                        <p:cTn id="8" dur="7000" fill="hold"/>
                                        <p:tgtEl>
                                          <p:spTgt spid="9"/>
                                        </p:tgtEl>
                                        <p:attrNameLst>
                                          <p:attrName>ppt_h</p:attrName>
                                        </p:attrNameLst>
                                      </p:cBhvr>
                                      <p:tavLst>
                                        <p:tav tm="0">
                                          <p:val>
                                            <p:fltVal val="0"/>
                                          </p:val>
                                        </p:tav>
                                        <p:tav tm="100000">
                                          <p:val>
                                            <p:strVal val="#ppt_h"/>
                                          </p:val>
                                        </p:tav>
                                      </p:tavLst>
                                    </p:anim>
                                    <p:anim calcmode="lin" valueType="num">
                                      <p:cBhvr>
                                        <p:cTn id="9" dur="7000" fill="hold"/>
                                        <p:tgtEl>
                                          <p:spTgt spid="9"/>
                                        </p:tgtEl>
                                        <p:attrNameLst>
                                          <p:attrName>style.rotation</p:attrName>
                                        </p:attrNameLst>
                                      </p:cBhvr>
                                      <p:tavLst>
                                        <p:tav tm="0">
                                          <p:val>
                                            <p:fltVal val="90"/>
                                          </p:val>
                                        </p:tav>
                                        <p:tav tm="100000">
                                          <p:val>
                                            <p:fltVal val="0"/>
                                          </p:val>
                                        </p:tav>
                                      </p:tavLst>
                                    </p:anim>
                                    <p:animEffect transition="in" filter="fade">
                                      <p:cBhvr>
                                        <p:cTn id="10" dur="7000"/>
                                        <p:tgtEl>
                                          <p:spTgt spid="9"/>
                                        </p:tgtEl>
                                      </p:cBhvr>
                                    </p:animEffect>
                                  </p:childTnLst>
                                </p:cTn>
                              </p:par>
                              <p:par>
                                <p:cTn id="11" presetID="2" presetClass="entr" presetSubtype="4" fill="hold" grpId="0" nodeType="withEffect">
                                  <p:stCondLst>
                                    <p:cond delay="15000"/>
                                  </p:stCondLst>
                                  <p:iterate type="lt">
                                    <p:tmPct val="0"/>
                                  </p:iterate>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10000" fill="hold"/>
                                        <p:tgtEl>
                                          <p:spTgt spid="10"/>
                                        </p:tgtEl>
                                        <p:attrNameLst>
                                          <p:attrName>ppt_x</p:attrName>
                                        </p:attrNameLst>
                                      </p:cBhvr>
                                      <p:tavLst>
                                        <p:tav tm="0">
                                          <p:val>
                                            <p:strVal val="#ppt_x"/>
                                          </p:val>
                                        </p:tav>
                                        <p:tav tm="100000">
                                          <p:val>
                                            <p:strVal val="#ppt_x"/>
                                          </p:val>
                                        </p:tav>
                                      </p:tavLst>
                                    </p:anim>
                                    <p:anim calcmode="lin" valueType="num">
                                      <p:cBhvr additive="base">
                                        <p:cTn id="14" dur="10000" fill="hold"/>
                                        <p:tgtEl>
                                          <p:spTgt spid="10"/>
                                        </p:tgtEl>
                                        <p:attrNameLst>
                                          <p:attrName>ppt_y</p:attrName>
                                        </p:attrNameLst>
                                      </p:cBhvr>
                                      <p:tavLst>
                                        <p:tav tm="0">
                                          <p:val>
                                            <p:strVal val="1+#ppt_h/2"/>
                                          </p:val>
                                        </p:tav>
                                        <p:tav tm="100000">
                                          <p:val>
                                            <p:strVal val="#ppt_y"/>
                                          </p:val>
                                        </p:tav>
                                      </p:tavLst>
                                    </p:anim>
                                  </p:childTnLst>
                                </p:cTn>
                              </p:par>
                              <p:par>
                                <p:cTn id="15" presetID="34" presetClass="emph" presetSubtype="0" fill="hold" grpId="1" nodeType="withEffect">
                                  <p:stCondLst>
                                    <p:cond delay="20000"/>
                                  </p:stCondLst>
                                  <p:iterate type="lt">
                                    <p:tmPct val="10000"/>
                                  </p:iterate>
                                  <p:childTnLst>
                                    <p:animMotion origin="layout" path="M 0.0 0.0 L 0.0 -0.07213" pathEditMode="relative" ptsTypes="">
                                      <p:cBhvr>
                                        <p:cTn id="16" dur="5000" accel="50000" decel="50000" autoRev="1" fill="hold">
                                          <p:stCondLst>
                                            <p:cond delay="0"/>
                                          </p:stCondLst>
                                        </p:cTn>
                                        <p:tgtEl>
                                          <p:spTgt spid="10"/>
                                        </p:tgtEl>
                                        <p:attrNameLst>
                                          <p:attrName>ppt_x</p:attrName>
                                          <p:attrName>ppt_y</p:attrName>
                                        </p:attrNameLst>
                                      </p:cBhvr>
                                    </p:animMotion>
                                    <p:animRot by="1500000">
                                      <p:cBhvr>
                                        <p:cTn id="17" dur="2500" fill="hold">
                                          <p:stCondLst>
                                            <p:cond delay="0"/>
                                          </p:stCondLst>
                                        </p:cTn>
                                        <p:tgtEl>
                                          <p:spTgt spid="10"/>
                                        </p:tgtEl>
                                        <p:attrNameLst>
                                          <p:attrName>r</p:attrName>
                                        </p:attrNameLst>
                                      </p:cBhvr>
                                    </p:animRot>
                                    <p:animRot by="-1500000">
                                      <p:cBhvr>
                                        <p:cTn id="18" dur="2500" fill="hold">
                                          <p:stCondLst>
                                            <p:cond delay="2500"/>
                                          </p:stCondLst>
                                        </p:cTn>
                                        <p:tgtEl>
                                          <p:spTgt spid="10"/>
                                        </p:tgtEl>
                                        <p:attrNameLst>
                                          <p:attrName>r</p:attrName>
                                        </p:attrNameLst>
                                      </p:cBhvr>
                                    </p:animRot>
                                    <p:animRot by="-1500000">
                                      <p:cBhvr>
                                        <p:cTn id="19" dur="2500" fill="hold">
                                          <p:stCondLst>
                                            <p:cond delay="5000"/>
                                          </p:stCondLst>
                                        </p:cTn>
                                        <p:tgtEl>
                                          <p:spTgt spid="10"/>
                                        </p:tgtEl>
                                        <p:attrNameLst>
                                          <p:attrName>r</p:attrName>
                                        </p:attrNameLst>
                                      </p:cBhvr>
                                    </p:animRot>
                                    <p:animRot by="1500000">
                                      <p:cBhvr>
                                        <p:cTn id="20" dur="2500" fill="hold">
                                          <p:stCondLst>
                                            <p:cond delay="7500"/>
                                          </p:stCondLst>
                                        </p:cTn>
                                        <p:tgtEl>
                                          <p:spTgt spid="10"/>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0" grpId="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f2262c286379a549d878d6bf2d33b568">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9bf670458bf6d37f41c03f5afe839c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FF9FC445-4C9D-402D-8B47-8594E368FCC2}"/>
</file>

<file path=customXml/itemProps3.xml><?xml version="1.0" encoding="utf-8"?>
<ds:datastoreItem xmlns:ds="http://schemas.openxmlformats.org/officeDocument/2006/customXml" ds:itemID="{ACC9A911-23AF-4D6B-960B-1A780C58D828}">
  <ds:schemaRefs>
    <ds:schemaRef ds:uri="http://schemas.openxmlformats.org/package/2006/metadata/core-properties"/>
    <ds:schemaRef ds:uri="http://purl.org/dc/terms/"/>
    <ds:schemaRef ds:uri="http://schemas.microsoft.com/office/2006/documentManagement/types"/>
    <ds:schemaRef ds:uri="http://schemas.microsoft.com/office/2006/metadata/properties"/>
    <ds:schemaRef ds:uri="http://schemas.microsoft.com/office/infopath/2007/PartnerControls"/>
    <ds:schemaRef ds:uri="http://purl.org/dc/elements/1.1/"/>
    <ds:schemaRef ds:uri="688354b5-287c-4cda-825e-1d7935aea40e"/>
    <ds:schemaRef ds:uri="aca13214-df29-4e3c-a050-857c0bf7bd8e"/>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17680</TotalTime>
  <Words>5128</Words>
  <Application>Microsoft Office PowerPoint</Application>
  <PresentationFormat>Widescreen</PresentationFormat>
  <Paragraphs>455</Paragraphs>
  <Slides>41</Slides>
  <Notes>6</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41</vt:i4>
      </vt:variant>
    </vt:vector>
  </HeadingPairs>
  <TitlesOfParts>
    <vt:vector size="51" baseType="lpstr">
      <vt:lpstr>Alexandria</vt:lpstr>
      <vt:lpstr>Arial</vt:lpstr>
      <vt:lpstr>Calibri</vt:lpstr>
      <vt:lpstr>Calibri Light</vt:lpstr>
      <vt:lpstr>Roboto Light</vt:lpstr>
      <vt:lpstr>Times New Roman</vt:lpstr>
      <vt:lpstr>Wingdings</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Aliaa Qamar</cp:lastModifiedBy>
  <cp:revision>336</cp:revision>
  <dcterms:created xsi:type="dcterms:W3CDTF">2023-04-29T09:08:00Z</dcterms:created>
  <dcterms:modified xsi:type="dcterms:W3CDTF">2025-10-27T11:50:44Z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