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1"/>
  </p:notesMasterIdLst>
  <p:sldIdLst>
    <p:sldId id="546" r:id="rId6"/>
    <p:sldId id="609" r:id="rId7"/>
    <p:sldId id="531" r:id="rId8"/>
    <p:sldId id="502" r:id="rId9"/>
    <p:sldId id="639" r:id="rId10"/>
    <p:sldId id="700" r:id="rId11"/>
    <p:sldId id="673" r:id="rId12"/>
    <p:sldId id="734" r:id="rId13"/>
    <p:sldId id="576" r:id="rId14"/>
    <p:sldId id="745" r:id="rId15"/>
    <p:sldId id="748" r:id="rId16"/>
    <p:sldId id="770" r:id="rId17"/>
    <p:sldId id="771" r:id="rId18"/>
    <p:sldId id="772" r:id="rId19"/>
    <p:sldId id="736" r:id="rId20"/>
    <p:sldId id="737" r:id="rId21"/>
    <p:sldId id="751" r:id="rId22"/>
    <p:sldId id="752" r:id="rId23"/>
    <p:sldId id="753" r:id="rId24"/>
    <p:sldId id="742" r:id="rId25"/>
    <p:sldId id="757" r:id="rId26"/>
    <p:sldId id="774" r:id="rId27"/>
    <p:sldId id="775" r:id="rId28"/>
    <p:sldId id="784" r:id="rId29"/>
    <p:sldId id="776" r:id="rId30"/>
    <p:sldId id="759" r:id="rId31"/>
    <p:sldId id="743" r:id="rId32"/>
    <p:sldId id="761" r:id="rId33"/>
    <p:sldId id="777" r:id="rId34"/>
    <p:sldId id="762" r:id="rId35"/>
    <p:sldId id="763" r:id="rId36"/>
    <p:sldId id="780" r:id="rId37"/>
    <p:sldId id="779" r:id="rId38"/>
    <p:sldId id="781" r:id="rId39"/>
    <p:sldId id="782" r:id="rId40"/>
    <p:sldId id="744" r:id="rId41"/>
    <p:sldId id="769" r:id="rId42"/>
    <p:sldId id="607" r:id="rId43"/>
    <p:sldId id="606" r:id="rId44"/>
    <p:sldId id="513" r:id="rId45"/>
    <p:sldId id="699" r:id="rId46"/>
    <p:sldId id="733" r:id="rId47"/>
    <p:sldId id="767" r:id="rId48"/>
    <p:sldId id="785" r:id="rId49"/>
    <p:sldId id="54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6"/>
            <p14:sldId id="609"/>
            <p14:sldId id="531"/>
            <p14:sldId id="502"/>
            <p14:sldId id="639"/>
            <p14:sldId id="700"/>
            <p14:sldId id="673"/>
            <p14:sldId id="734"/>
            <p14:sldId id="576"/>
            <p14:sldId id="745"/>
            <p14:sldId id="748"/>
            <p14:sldId id="770"/>
            <p14:sldId id="771"/>
            <p14:sldId id="772"/>
            <p14:sldId id="736"/>
            <p14:sldId id="737"/>
            <p14:sldId id="751"/>
            <p14:sldId id="752"/>
            <p14:sldId id="753"/>
            <p14:sldId id="742"/>
            <p14:sldId id="757"/>
            <p14:sldId id="774"/>
            <p14:sldId id="775"/>
            <p14:sldId id="784"/>
            <p14:sldId id="776"/>
            <p14:sldId id="759"/>
            <p14:sldId id="743"/>
            <p14:sldId id="761"/>
            <p14:sldId id="777"/>
            <p14:sldId id="762"/>
            <p14:sldId id="763"/>
            <p14:sldId id="780"/>
            <p14:sldId id="779"/>
            <p14:sldId id="781"/>
            <p14:sldId id="782"/>
            <p14:sldId id="744"/>
            <p14:sldId id="769"/>
            <p14:sldId id="607"/>
            <p14:sldId id="606"/>
            <p14:sldId id="513"/>
            <p14:sldId id="699"/>
            <p14:sldId id="733"/>
            <p14:sldId id="767"/>
            <p14:sldId id="785"/>
            <p14:sldId id="5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006C92"/>
    <a:srgbClr val="FFD200"/>
    <a:srgbClr val="203E5F"/>
    <a:srgbClr val="F58221"/>
    <a:srgbClr val="000000"/>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94660"/>
  </p:normalViewPr>
  <p:slideViewPr>
    <p:cSldViewPr snapToGrid="0">
      <p:cViewPr varScale="1">
        <p:scale>
          <a:sx n="102" d="100"/>
          <a:sy n="102" d="100"/>
        </p:scale>
        <p:origin x="96" y="76"/>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6B637-38B5-43AE-8DB3-205B34896714}" type="doc">
      <dgm:prSet loTypeId="urn:microsoft.com/office/officeart/2005/8/layout/process2" loCatId="process" qsTypeId="urn:microsoft.com/office/officeart/2005/8/quickstyle/3d3" qsCatId="3D" csTypeId="urn:microsoft.com/office/officeart/2005/8/colors/accent1_2" csCatId="accent1" phldr="1"/>
      <dgm:spPr/>
      <dgm:t>
        <a:bodyPr/>
        <a:lstStyle/>
        <a:p>
          <a:endParaRPr lang="en-US"/>
        </a:p>
      </dgm:t>
    </dgm:pt>
    <dgm:pt modelId="{48E659A7-5BF7-4636-88C1-A47272FD6245}">
      <dgm:prSet phldrT="[Text]" custT="1"/>
      <dgm:spPr/>
      <dgm:t>
        <a:bodyPr/>
        <a:lstStyle/>
        <a:p>
          <a:r>
            <a:rPr lang="ar-EG" sz="2800" b="1" dirty="0"/>
            <a:t>مرحلة ما قبل الإنتاج</a:t>
          </a:r>
          <a:endParaRPr lang="en-US" sz="2800" dirty="0"/>
        </a:p>
      </dgm:t>
    </dgm:pt>
    <dgm:pt modelId="{78B7004F-7752-4E5F-A158-1ABA8890F8D1}" type="parTrans" cxnId="{67B6EFE7-E4A2-4BAE-ABC1-1980F17AD836}">
      <dgm:prSet/>
      <dgm:spPr/>
      <dgm:t>
        <a:bodyPr/>
        <a:lstStyle/>
        <a:p>
          <a:endParaRPr lang="en-US"/>
        </a:p>
      </dgm:t>
    </dgm:pt>
    <dgm:pt modelId="{0ACD8E97-1C78-46D9-BE02-CB3E3D58CD84}" type="sibTrans" cxnId="{67B6EFE7-E4A2-4BAE-ABC1-1980F17AD836}">
      <dgm:prSet custT="1"/>
      <dgm:spPr/>
      <dgm:t>
        <a:bodyPr/>
        <a:lstStyle/>
        <a:p>
          <a:endParaRPr lang="en-US" sz="2800"/>
        </a:p>
      </dgm:t>
    </dgm:pt>
    <dgm:pt modelId="{B3191C3F-E040-4BE8-805B-0A059BBC50C7}">
      <dgm:prSet phldrT="[Text]" custT="1"/>
      <dgm:spPr/>
      <dgm:t>
        <a:bodyPr/>
        <a:lstStyle/>
        <a:p>
          <a:pPr>
            <a:buNone/>
          </a:pPr>
          <a:r>
            <a:rPr lang="ar-SA" sz="2800" b="1" dirty="0"/>
            <a:t>مرحلة ما بعد الإنتاج</a:t>
          </a:r>
          <a:endParaRPr lang="en-US" sz="2800" dirty="0"/>
        </a:p>
      </dgm:t>
    </dgm:pt>
    <dgm:pt modelId="{84002386-326F-47D1-8DC9-ACC0AA8093AF}" type="parTrans" cxnId="{E968B0DA-CB13-4E32-96ED-1E6907F9A915}">
      <dgm:prSet/>
      <dgm:spPr/>
      <dgm:t>
        <a:bodyPr/>
        <a:lstStyle/>
        <a:p>
          <a:endParaRPr lang="en-US"/>
        </a:p>
      </dgm:t>
    </dgm:pt>
    <dgm:pt modelId="{533D9466-2C93-49E7-8E0F-99B9D73C263D}" type="sibTrans" cxnId="{E968B0DA-CB13-4E32-96ED-1E6907F9A915}">
      <dgm:prSet custT="1"/>
      <dgm:spPr/>
      <dgm:t>
        <a:bodyPr/>
        <a:lstStyle/>
        <a:p>
          <a:endParaRPr lang="en-US" sz="2800"/>
        </a:p>
      </dgm:t>
    </dgm:pt>
    <dgm:pt modelId="{2E69CFB8-B9FF-4140-89DA-CFC7788146C1}">
      <dgm:prSet phldrT="[Text]" custT="1"/>
      <dgm:spPr/>
      <dgm:t>
        <a:bodyPr/>
        <a:lstStyle/>
        <a:p>
          <a:pPr>
            <a:buNone/>
          </a:pPr>
          <a:r>
            <a:rPr lang="ar-SA" sz="2800" b="1" dirty="0"/>
            <a:t>مرحلة التوزيع والعرض</a:t>
          </a:r>
          <a:endParaRPr lang="en-US" sz="2800" dirty="0"/>
        </a:p>
      </dgm:t>
    </dgm:pt>
    <dgm:pt modelId="{FF2FE611-BE81-4A70-AA0D-87FFB42F3A51}" type="parTrans" cxnId="{16C124BD-6EF1-488C-AE08-ABB7C6AB9336}">
      <dgm:prSet/>
      <dgm:spPr/>
      <dgm:t>
        <a:bodyPr/>
        <a:lstStyle/>
        <a:p>
          <a:endParaRPr lang="en-US"/>
        </a:p>
      </dgm:t>
    </dgm:pt>
    <dgm:pt modelId="{0BC39987-6273-415F-B8EB-7060285F16DA}" type="sibTrans" cxnId="{16C124BD-6EF1-488C-AE08-ABB7C6AB9336}">
      <dgm:prSet/>
      <dgm:spPr/>
      <dgm:t>
        <a:bodyPr/>
        <a:lstStyle/>
        <a:p>
          <a:endParaRPr lang="en-US"/>
        </a:p>
      </dgm:t>
    </dgm:pt>
    <dgm:pt modelId="{2AC327E5-4CF8-4120-AEBA-BEA48704CF76}">
      <dgm:prSet custT="1"/>
      <dgm:spPr/>
      <dgm:t>
        <a:bodyPr/>
        <a:lstStyle/>
        <a:p>
          <a:r>
            <a:rPr lang="ar-SA" sz="2800" b="1" dirty="0"/>
            <a:t>مرحلة</a:t>
          </a:r>
          <a:r>
            <a:rPr lang="ar-EG" sz="2800" b="1" dirty="0"/>
            <a:t> </a:t>
          </a:r>
          <a:r>
            <a:rPr lang="ar-SA" sz="2800" b="1" dirty="0"/>
            <a:t>الإنتاج </a:t>
          </a:r>
          <a:endParaRPr lang="en-US" sz="2800" dirty="0"/>
        </a:p>
      </dgm:t>
    </dgm:pt>
    <dgm:pt modelId="{BD3D279E-C497-4E14-82B7-8959E92CD6B8}" type="parTrans" cxnId="{AC15F7C8-397A-4871-BC47-827A1E11048B}">
      <dgm:prSet/>
      <dgm:spPr/>
      <dgm:t>
        <a:bodyPr/>
        <a:lstStyle/>
        <a:p>
          <a:endParaRPr lang="en-US"/>
        </a:p>
      </dgm:t>
    </dgm:pt>
    <dgm:pt modelId="{22863312-FC87-4AE8-BCD0-9B73A595FEA2}" type="sibTrans" cxnId="{AC15F7C8-397A-4871-BC47-827A1E11048B}">
      <dgm:prSet custT="1"/>
      <dgm:spPr/>
      <dgm:t>
        <a:bodyPr/>
        <a:lstStyle/>
        <a:p>
          <a:endParaRPr lang="en-US" sz="2800"/>
        </a:p>
      </dgm:t>
    </dgm:pt>
    <dgm:pt modelId="{EDBD798D-6AC7-4772-B012-CF7784F85675}" type="pres">
      <dgm:prSet presAssocID="{FF86B637-38B5-43AE-8DB3-205B34896714}" presName="linearFlow" presStyleCnt="0">
        <dgm:presLayoutVars>
          <dgm:resizeHandles val="exact"/>
        </dgm:presLayoutVars>
      </dgm:prSet>
      <dgm:spPr/>
    </dgm:pt>
    <dgm:pt modelId="{FC47E22E-99AA-4F7D-B0F3-8D444D510759}" type="pres">
      <dgm:prSet presAssocID="{48E659A7-5BF7-4636-88C1-A47272FD6245}" presName="node" presStyleLbl="node1" presStyleIdx="0" presStyleCnt="4" custScaleX="232965" custScaleY="124643" custLinFactNeighborX="-627" custLinFactNeighborY="-3580">
        <dgm:presLayoutVars>
          <dgm:bulletEnabled val="1"/>
        </dgm:presLayoutVars>
      </dgm:prSet>
      <dgm:spPr/>
    </dgm:pt>
    <dgm:pt modelId="{A1378CE9-0AC2-46D2-A904-732DD3FFA3BC}" type="pres">
      <dgm:prSet presAssocID="{0ACD8E97-1C78-46D9-BE02-CB3E3D58CD84}" presName="sibTrans" presStyleLbl="sibTrans2D1" presStyleIdx="0" presStyleCnt="3"/>
      <dgm:spPr/>
    </dgm:pt>
    <dgm:pt modelId="{C7FE813B-57FA-4EB4-BB43-768CBB74926A}" type="pres">
      <dgm:prSet presAssocID="{0ACD8E97-1C78-46D9-BE02-CB3E3D58CD84}" presName="connectorText" presStyleLbl="sibTrans2D1" presStyleIdx="0" presStyleCnt="3"/>
      <dgm:spPr/>
    </dgm:pt>
    <dgm:pt modelId="{5C426000-9FE7-4568-98F3-AA23B695977D}" type="pres">
      <dgm:prSet presAssocID="{2AC327E5-4CF8-4120-AEBA-BEA48704CF76}" presName="node" presStyleLbl="node1" presStyleIdx="1" presStyleCnt="4" custScaleX="232965" custScaleY="124643">
        <dgm:presLayoutVars>
          <dgm:bulletEnabled val="1"/>
        </dgm:presLayoutVars>
      </dgm:prSet>
      <dgm:spPr/>
    </dgm:pt>
    <dgm:pt modelId="{69F73CA3-C2AD-46BD-940D-E1D0F2A6B24B}" type="pres">
      <dgm:prSet presAssocID="{22863312-FC87-4AE8-BCD0-9B73A595FEA2}" presName="sibTrans" presStyleLbl="sibTrans2D1" presStyleIdx="1" presStyleCnt="3"/>
      <dgm:spPr/>
    </dgm:pt>
    <dgm:pt modelId="{5FB1C82C-8594-4056-8EC4-508649A6A00E}" type="pres">
      <dgm:prSet presAssocID="{22863312-FC87-4AE8-BCD0-9B73A595FEA2}" presName="connectorText" presStyleLbl="sibTrans2D1" presStyleIdx="1" presStyleCnt="3"/>
      <dgm:spPr/>
    </dgm:pt>
    <dgm:pt modelId="{90485791-194C-4D72-8B4F-3C4C731D6EB6}" type="pres">
      <dgm:prSet presAssocID="{B3191C3F-E040-4BE8-805B-0A059BBC50C7}" presName="node" presStyleLbl="node1" presStyleIdx="2" presStyleCnt="4" custScaleX="232965" custScaleY="124643" custLinFactNeighborY="1031">
        <dgm:presLayoutVars>
          <dgm:bulletEnabled val="1"/>
        </dgm:presLayoutVars>
      </dgm:prSet>
      <dgm:spPr/>
    </dgm:pt>
    <dgm:pt modelId="{49B91EDC-3F84-4582-9503-18AEA1A82BD1}" type="pres">
      <dgm:prSet presAssocID="{533D9466-2C93-49E7-8E0F-99B9D73C263D}" presName="sibTrans" presStyleLbl="sibTrans2D1" presStyleIdx="2" presStyleCnt="3"/>
      <dgm:spPr/>
    </dgm:pt>
    <dgm:pt modelId="{2C627819-6E56-4A99-B9B8-9DE049571212}" type="pres">
      <dgm:prSet presAssocID="{533D9466-2C93-49E7-8E0F-99B9D73C263D}" presName="connectorText" presStyleLbl="sibTrans2D1" presStyleIdx="2" presStyleCnt="3"/>
      <dgm:spPr/>
    </dgm:pt>
    <dgm:pt modelId="{573EFC4A-D16B-4566-B5D2-51746F8D68BC}" type="pres">
      <dgm:prSet presAssocID="{2E69CFB8-B9FF-4140-89DA-CFC7788146C1}" presName="node" presStyleLbl="node1" presStyleIdx="3" presStyleCnt="4" custScaleX="232965" custScaleY="124643">
        <dgm:presLayoutVars>
          <dgm:bulletEnabled val="1"/>
        </dgm:presLayoutVars>
      </dgm:prSet>
      <dgm:spPr/>
    </dgm:pt>
  </dgm:ptLst>
  <dgm:cxnLst>
    <dgm:cxn modelId="{24BEEF35-A66C-45CE-9FA0-E0E1D07BBF6C}" type="presOf" srcId="{2AC327E5-4CF8-4120-AEBA-BEA48704CF76}" destId="{5C426000-9FE7-4568-98F3-AA23B695977D}" srcOrd="0" destOrd="0" presId="urn:microsoft.com/office/officeart/2005/8/layout/process2"/>
    <dgm:cxn modelId="{D4410E42-5F33-44F0-9347-6324B53C92F4}" type="presOf" srcId="{533D9466-2C93-49E7-8E0F-99B9D73C263D}" destId="{2C627819-6E56-4A99-B9B8-9DE049571212}" srcOrd="1" destOrd="0" presId="urn:microsoft.com/office/officeart/2005/8/layout/process2"/>
    <dgm:cxn modelId="{031ED946-970B-4F8C-8865-132412091D95}" type="presOf" srcId="{0ACD8E97-1C78-46D9-BE02-CB3E3D58CD84}" destId="{C7FE813B-57FA-4EB4-BB43-768CBB74926A}" srcOrd="1" destOrd="0" presId="urn:microsoft.com/office/officeart/2005/8/layout/process2"/>
    <dgm:cxn modelId="{E5BE9148-3873-4254-A4ED-F69BD652B902}" type="presOf" srcId="{48E659A7-5BF7-4636-88C1-A47272FD6245}" destId="{FC47E22E-99AA-4F7D-B0F3-8D444D510759}" srcOrd="0" destOrd="0" presId="urn:microsoft.com/office/officeart/2005/8/layout/process2"/>
    <dgm:cxn modelId="{0A06824D-1B36-41B3-83F6-0C3F3C27AFF5}" type="presOf" srcId="{2E69CFB8-B9FF-4140-89DA-CFC7788146C1}" destId="{573EFC4A-D16B-4566-B5D2-51746F8D68BC}" srcOrd="0" destOrd="0" presId="urn:microsoft.com/office/officeart/2005/8/layout/process2"/>
    <dgm:cxn modelId="{E9ABB077-64CC-41F4-B38A-5AE80757A8C1}" type="presOf" srcId="{533D9466-2C93-49E7-8E0F-99B9D73C263D}" destId="{49B91EDC-3F84-4582-9503-18AEA1A82BD1}" srcOrd="0" destOrd="0" presId="urn:microsoft.com/office/officeart/2005/8/layout/process2"/>
    <dgm:cxn modelId="{350A537B-E31B-40A2-9CA2-C2F76D9939B8}" type="presOf" srcId="{B3191C3F-E040-4BE8-805B-0A059BBC50C7}" destId="{90485791-194C-4D72-8B4F-3C4C731D6EB6}" srcOrd="0" destOrd="0" presId="urn:microsoft.com/office/officeart/2005/8/layout/process2"/>
    <dgm:cxn modelId="{3004FAB0-5365-4D70-9835-E114716229D6}" type="presOf" srcId="{0ACD8E97-1C78-46D9-BE02-CB3E3D58CD84}" destId="{A1378CE9-0AC2-46D2-A904-732DD3FFA3BC}" srcOrd="0" destOrd="0" presId="urn:microsoft.com/office/officeart/2005/8/layout/process2"/>
    <dgm:cxn modelId="{16C124BD-6EF1-488C-AE08-ABB7C6AB9336}" srcId="{FF86B637-38B5-43AE-8DB3-205B34896714}" destId="{2E69CFB8-B9FF-4140-89DA-CFC7788146C1}" srcOrd="3" destOrd="0" parTransId="{FF2FE611-BE81-4A70-AA0D-87FFB42F3A51}" sibTransId="{0BC39987-6273-415F-B8EB-7060285F16DA}"/>
    <dgm:cxn modelId="{5CFBE3C6-E9BE-402A-A117-CF62D1967D50}" type="presOf" srcId="{FF86B637-38B5-43AE-8DB3-205B34896714}" destId="{EDBD798D-6AC7-4772-B012-CF7784F85675}" srcOrd="0" destOrd="0" presId="urn:microsoft.com/office/officeart/2005/8/layout/process2"/>
    <dgm:cxn modelId="{AC15F7C8-397A-4871-BC47-827A1E11048B}" srcId="{FF86B637-38B5-43AE-8DB3-205B34896714}" destId="{2AC327E5-4CF8-4120-AEBA-BEA48704CF76}" srcOrd="1" destOrd="0" parTransId="{BD3D279E-C497-4E14-82B7-8959E92CD6B8}" sibTransId="{22863312-FC87-4AE8-BCD0-9B73A595FEA2}"/>
    <dgm:cxn modelId="{E968B0DA-CB13-4E32-96ED-1E6907F9A915}" srcId="{FF86B637-38B5-43AE-8DB3-205B34896714}" destId="{B3191C3F-E040-4BE8-805B-0A059BBC50C7}" srcOrd="2" destOrd="0" parTransId="{84002386-326F-47D1-8DC9-ACC0AA8093AF}" sibTransId="{533D9466-2C93-49E7-8E0F-99B9D73C263D}"/>
    <dgm:cxn modelId="{67B6EFE7-E4A2-4BAE-ABC1-1980F17AD836}" srcId="{FF86B637-38B5-43AE-8DB3-205B34896714}" destId="{48E659A7-5BF7-4636-88C1-A47272FD6245}" srcOrd="0" destOrd="0" parTransId="{78B7004F-7752-4E5F-A158-1ABA8890F8D1}" sibTransId="{0ACD8E97-1C78-46D9-BE02-CB3E3D58CD84}"/>
    <dgm:cxn modelId="{EDBFA4F0-9469-40CA-B62F-8D88B9B218FA}" type="presOf" srcId="{22863312-FC87-4AE8-BCD0-9B73A595FEA2}" destId="{5FB1C82C-8594-4056-8EC4-508649A6A00E}" srcOrd="1" destOrd="0" presId="urn:microsoft.com/office/officeart/2005/8/layout/process2"/>
    <dgm:cxn modelId="{EA0A06F3-B995-4108-BC35-560BDC9839A0}" type="presOf" srcId="{22863312-FC87-4AE8-BCD0-9B73A595FEA2}" destId="{69F73CA3-C2AD-46BD-940D-E1D0F2A6B24B}" srcOrd="0" destOrd="0" presId="urn:microsoft.com/office/officeart/2005/8/layout/process2"/>
    <dgm:cxn modelId="{6CDCDA88-1728-47C2-9186-0725D6987322}" type="presParOf" srcId="{EDBD798D-6AC7-4772-B012-CF7784F85675}" destId="{FC47E22E-99AA-4F7D-B0F3-8D444D510759}" srcOrd="0" destOrd="0" presId="urn:microsoft.com/office/officeart/2005/8/layout/process2"/>
    <dgm:cxn modelId="{4DFA34EF-FC5F-4BFC-BFCF-C96F2A98C1A4}" type="presParOf" srcId="{EDBD798D-6AC7-4772-B012-CF7784F85675}" destId="{A1378CE9-0AC2-46D2-A904-732DD3FFA3BC}" srcOrd="1" destOrd="0" presId="urn:microsoft.com/office/officeart/2005/8/layout/process2"/>
    <dgm:cxn modelId="{7CECF45F-BFD1-48BD-85B4-4150F9D661E6}" type="presParOf" srcId="{A1378CE9-0AC2-46D2-A904-732DD3FFA3BC}" destId="{C7FE813B-57FA-4EB4-BB43-768CBB74926A}" srcOrd="0" destOrd="0" presId="urn:microsoft.com/office/officeart/2005/8/layout/process2"/>
    <dgm:cxn modelId="{A1EA401A-CF70-43C7-B89D-5C43648C2A3E}" type="presParOf" srcId="{EDBD798D-6AC7-4772-B012-CF7784F85675}" destId="{5C426000-9FE7-4568-98F3-AA23B695977D}" srcOrd="2" destOrd="0" presId="urn:microsoft.com/office/officeart/2005/8/layout/process2"/>
    <dgm:cxn modelId="{A8AFDBE5-4E46-4E60-9516-55604C2ADA76}" type="presParOf" srcId="{EDBD798D-6AC7-4772-B012-CF7784F85675}" destId="{69F73CA3-C2AD-46BD-940D-E1D0F2A6B24B}" srcOrd="3" destOrd="0" presId="urn:microsoft.com/office/officeart/2005/8/layout/process2"/>
    <dgm:cxn modelId="{9BA1A179-BDEF-4A28-8FFB-199260A5AC91}" type="presParOf" srcId="{69F73CA3-C2AD-46BD-940D-E1D0F2A6B24B}" destId="{5FB1C82C-8594-4056-8EC4-508649A6A00E}" srcOrd="0" destOrd="0" presId="urn:microsoft.com/office/officeart/2005/8/layout/process2"/>
    <dgm:cxn modelId="{8EE5A564-47FB-4840-9286-F6BE6D84A1A1}" type="presParOf" srcId="{EDBD798D-6AC7-4772-B012-CF7784F85675}" destId="{90485791-194C-4D72-8B4F-3C4C731D6EB6}" srcOrd="4" destOrd="0" presId="urn:microsoft.com/office/officeart/2005/8/layout/process2"/>
    <dgm:cxn modelId="{EF80859A-2CE2-4F8E-80F6-DB6F4EAA4F21}" type="presParOf" srcId="{EDBD798D-6AC7-4772-B012-CF7784F85675}" destId="{49B91EDC-3F84-4582-9503-18AEA1A82BD1}" srcOrd="5" destOrd="0" presId="urn:microsoft.com/office/officeart/2005/8/layout/process2"/>
    <dgm:cxn modelId="{0BFB88A9-2B57-43FA-93EB-4448CA570396}" type="presParOf" srcId="{49B91EDC-3F84-4582-9503-18AEA1A82BD1}" destId="{2C627819-6E56-4A99-B9B8-9DE049571212}" srcOrd="0" destOrd="0" presId="urn:microsoft.com/office/officeart/2005/8/layout/process2"/>
    <dgm:cxn modelId="{9D52C1BD-8CB9-4FB3-8EF2-5EB6EA4B4154}" type="presParOf" srcId="{EDBD798D-6AC7-4772-B012-CF7784F85675}" destId="{573EFC4A-D16B-4566-B5D2-51746F8D68BC}" srcOrd="6"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7E22E-99AA-4F7D-B0F3-8D444D510759}">
      <dsp:nvSpPr>
        <dsp:cNvPr id="0" name=""/>
        <dsp:cNvSpPr/>
      </dsp:nvSpPr>
      <dsp:spPr>
        <a:xfrm>
          <a:off x="1634798" y="0"/>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مرحلة ما قبل الإنتاج</a:t>
          </a:r>
          <a:endParaRPr lang="en-US" sz="2800" kern="1200" dirty="0"/>
        </a:p>
      </dsp:txBody>
      <dsp:txXfrm>
        <a:off x="1654363" y="19565"/>
        <a:ext cx="4954949" cy="628864"/>
      </dsp:txXfrm>
    </dsp:sp>
    <dsp:sp modelId="{A1378CE9-0AC2-46D2-A904-732DD3FFA3BC}">
      <dsp:nvSpPr>
        <dsp:cNvPr id="0" name=""/>
        <dsp:cNvSpPr/>
      </dsp:nvSpPr>
      <dsp:spPr>
        <a:xfrm rot="5350803">
          <a:off x="4036865" y="682987"/>
          <a:ext cx="203386"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65771" y="701880"/>
        <a:ext cx="144700" cy="142370"/>
      </dsp:txXfrm>
    </dsp:sp>
    <dsp:sp modelId="{5C426000-9FE7-4568-98F3-AA23B695977D}">
      <dsp:nvSpPr>
        <dsp:cNvPr id="0" name=""/>
        <dsp:cNvSpPr/>
      </dsp:nvSpPr>
      <dsp:spPr>
        <a:xfrm>
          <a:off x="1648239" y="939148"/>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a:t>
          </a:r>
          <a:r>
            <a:rPr lang="ar-EG" sz="2800" b="1" kern="1200" dirty="0"/>
            <a:t> </a:t>
          </a:r>
          <a:r>
            <a:rPr lang="ar-SA" sz="2800" b="1" kern="1200" dirty="0"/>
            <a:t>الإنتاج </a:t>
          </a:r>
          <a:endParaRPr lang="en-US" sz="2800" kern="1200" dirty="0"/>
        </a:p>
      </dsp:txBody>
      <dsp:txXfrm>
        <a:off x="1667804" y="958713"/>
        <a:ext cx="4954949" cy="628864"/>
      </dsp:txXfrm>
    </dsp:sp>
    <dsp:sp modelId="{69F73CA3-C2AD-46BD-940D-E1D0F2A6B24B}">
      <dsp:nvSpPr>
        <dsp:cNvPr id="0" name=""/>
        <dsp:cNvSpPr/>
      </dsp:nvSpPr>
      <dsp:spPr>
        <a:xfrm rot="5400000">
          <a:off x="4043757" y="1621922"/>
          <a:ext cx="203044"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72930" y="1640983"/>
        <a:ext cx="144700" cy="142131"/>
      </dsp:txXfrm>
    </dsp:sp>
    <dsp:sp modelId="{90485791-194C-4D72-8B4F-3C4C731D6EB6}">
      <dsp:nvSpPr>
        <dsp:cNvPr id="0" name=""/>
        <dsp:cNvSpPr/>
      </dsp:nvSpPr>
      <dsp:spPr>
        <a:xfrm>
          <a:off x="1648239" y="1877868"/>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 ما بعد الإنتاج</a:t>
          </a:r>
          <a:endParaRPr lang="en-US" sz="2800" kern="1200" dirty="0"/>
        </a:p>
      </dsp:txBody>
      <dsp:txXfrm>
        <a:off x="1667804" y="1897433"/>
        <a:ext cx="4954949" cy="628864"/>
      </dsp:txXfrm>
    </dsp:sp>
    <dsp:sp modelId="{49B91EDC-3F84-4582-9503-18AEA1A82BD1}">
      <dsp:nvSpPr>
        <dsp:cNvPr id="0" name=""/>
        <dsp:cNvSpPr/>
      </dsp:nvSpPr>
      <dsp:spPr>
        <a:xfrm rot="5400000">
          <a:off x="4045829" y="2557879"/>
          <a:ext cx="198900"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72929" y="2579012"/>
        <a:ext cx="144700" cy="139230"/>
      </dsp:txXfrm>
    </dsp:sp>
    <dsp:sp modelId="{573EFC4A-D16B-4566-B5D2-51746F8D68BC}">
      <dsp:nvSpPr>
        <dsp:cNvPr id="0" name=""/>
        <dsp:cNvSpPr/>
      </dsp:nvSpPr>
      <dsp:spPr>
        <a:xfrm>
          <a:off x="1648239" y="2811062"/>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 التوزيع والعرض</a:t>
          </a:r>
          <a:endParaRPr lang="en-US" sz="2800" kern="1200" dirty="0"/>
        </a:p>
      </dsp:txBody>
      <dsp:txXfrm>
        <a:off x="1667804" y="2830627"/>
        <a:ext cx="4954949" cy="628864"/>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05694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2.JPG"/><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7/06/relationships/model3d" Target="../media/model3d1.glb"/><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microsoft.com/office/2007/relationships/hdphoto" Target="../media/hdphoto1.wdp"/><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microsoft.com/office/2007/relationships/hdphoto" Target="../media/hdphoto2.wdp"/><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17/06/relationships/model3d" Target="../media/model3d4.glb"/><Relationship Id="rId18" Type="http://schemas.openxmlformats.org/officeDocument/2006/relationships/image" Target="../media/image14.png"/><Relationship Id="rId3" Type="http://schemas.openxmlformats.org/officeDocument/2006/relationships/image" Target="../media/image2.JPG"/><Relationship Id="rId7" Type="http://schemas.openxmlformats.org/officeDocument/2006/relationships/diagramColors" Target="../diagrams/colors1.xml"/><Relationship Id="rId12" Type="http://schemas.openxmlformats.org/officeDocument/2006/relationships/image" Target="../media/image11.png"/><Relationship Id="rId17" Type="http://schemas.microsoft.com/office/2017/06/relationships/model3d" Target="../media/model3d6.glb"/><Relationship Id="rId2" Type="http://schemas.openxmlformats.org/officeDocument/2006/relationships/slideLayout" Target="../slideLayouts/slideLayout13.xml"/><Relationship Id="rId16" Type="http://schemas.openxmlformats.org/officeDocument/2006/relationships/image" Target="../media/image13.png"/><Relationship Id="rId1" Type="http://schemas.openxmlformats.org/officeDocument/2006/relationships/themeOverride" Target="../theme/themeOverride3.xml"/><Relationship Id="rId6" Type="http://schemas.openxmlformats.org/officeDocument/2006/relationships/diagramQuickStyle" Target="../diagrams/quickStyle1.xml"/><Relationship Id="rId11" Type="http://schemas.microsoft.com/office/2017/06/relationships/model3d" Target="../media/model3d3.glb"/><Relationship Id="rId5" Type="http://schemas.openxmlformats.org/officeDocument/2006/relationships/diagramLayout" Target="../diagrams/layout1.xml"/><Relationship Id="rId15" Type="http://schemas.microsoft.com/office/2017/06/relationships/model3d" Target="../media/model3d5.glb"/><Relationship Id="rId10" Type="http://schemas.openxmlformats.org/officeDocument/2006/relationships/image" Target="../media/image10.png"/><Relationship Id="rId4" Type="http://schemas.openxmlformats.org/officeDocument/2006/relationships/diagramData" Target="../diagrams/data1.xml"/><Relationship Id="rId9" Type="http://schemas.microsoft.com/office/2017/06/relationships/model3d" Target="../media/model3d2.glb"/><Relationship Id="rId1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hyperlink" Target="https://www.facebook.com/reel/651835147585162" TargetMode="External"/><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3.xml"/><Relationship Id="rId4" Type="http://schemas.openxmlformats.org/officeDocument/2006/relationships/hyperlink" Target="https://play.google.com/store/apps/details?id=com.aljazeera.mobile&amp;hl=ar&amp;pli=1"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hyperlink" Target="https://durafshanjawad.medium.com/case-study-netflix-big-data-analytics-the-emergence-of-data-driven-recommendation-ada14ff30392"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microsoft.com/office/2007/relationships/hdphoto" Target="../media/hdphoto1.wdp"/><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hyperlink" Target="https://www.simplilearn.com/tutorials/marketing-case-studies-tutorial/netflix-marketing-strategy" TargetMode="External"/><Relationship Id="rId7" Type="http://schemas.openxmlformats.org/officeDocument/2006/relationships/hyperlink" Target="https://doi.org/10.1177/2059436418806406" TargetMode="External"/><Relationship Id="rId2" Type="http://schemas.openxmlformats.org/officeDocument/2006/relationships/hyperlink" Target="https://www.argoid.ai/blog/netflix-ai" TargetMode="External"/><Relationship Id="rId1" Type="http://schemas.openxmlformats.org/officeDocument/2006/relationships/slideLayout" Target="../slideLayouts/slideLayout13.xml"/><Relationship Id="rId6" Type="http://schemas.openxmlformats.org/officeDocument/2006/relationships/hyperlink" Target="https://doi.org/10.17645/mac.9430" TargetMode="External"/><Relationship Id="rId5" Type="http://schemas.openxmlformats.org/officeDocument/2006/relationships/hyperlink" Target="https://doi.org/10.1111/poms.13156" TargetMode="External"/><Relationship Id="rId4" Type="http://schemas.openxmlformats.org/officeDocument/2006/relationships/hyperlink" Target="https://doi.org/10.1177/1527476416641194"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library.oapen.org/handle/20.500.12657/89484" TargetMode="External"/><Relationship Id="rId2" Type="http://schemas.openxmlformats.org/officeDocument/2006/relationships/hyperlink" Target="https://durafshanjawad.medium.com/case-study-netflix-big-data-analytics-the-emergence-of-data-driven-recommendation-ada14ff30392" TargetMode="External"/><Relationship Id="rId1" Type="http://schemas.openxmlformats.org/officeDocument/2006/relationships/slideLayout" Target="../slideLayouts/slideLayout13.xml"/><Relationship Id="rId5" Type="http://schemas.openxmlformats.org/officeDocument/2006/relationships/hyperlink" Target="https://doi.org/10.1007/s00530-023-01195-7" TargetMode="External"/><Relationship Id="rId4" Type="http://schemas.openxmlformats.org/officeDocument/2006/relationships/hyperlink" Target="https://doi.org/10.17645/MAC.V4I3.542"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ideas.repec.org/a/nwe/iisabg/y2019i1p20-26.html" TargetMode="External"/><Relationship Id="rId2" Type="http://schemas.openxmlformats.org/officeDocument/2006/relationships/hyperlink" Target="https://digitalmarketinginstitute.com/blog/the-unstoppable-success-of-netflix" TargetMode="External"/><Relationship Id="rId1" Type="http://schemas.openxmlformats.org/officeDocument/2006/relationships/slideLayout" Target="../slideLayouts/slideLayout13.xml"/><Relationship Id="rId6" Type="http://schemas.openxmlformats.org/officeDocument/2006/relationships/hyperlink" Target="https://appinventiv.com/blog/ai-in-ott/" TargetMode="External"/><Relationship Id="rId5" Type="http://schemas.openxmlformats.org/officeDocument/2006/relationships/hyperlink" Target="https://doi.org/10.4324/9781351189552-6" TargetMode="External"/><Relationship Id="rId4" Type="http://schemas.openxmlformats.org/officeDocument/2006/relationships/hyperlink" Target="https://doi.org/10.1002/JSC.2190"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www.analyticsvidhya.com/blog/2023/06/netflix-case-study-eda-unveiling-data-driven-strategies-for-streaming/" TargetMode="External"/><Relationship Id="rId2" Type="http://schemas.openxmlformats.org/officeDocument/2006/relationships/hyperlink" Target="https://www.symphonyai.com/resources/blog/media/5-ai-driven-use-cases-for-big-data-in-media-entertainment/" TargetMode="External"/><Relationship Id="rId1" Type="http://schemas.openxmlformats.org/officeDocument/2006/relationships/slideLayout" Target="../slideLayouts/slideLayout13.xml"/><Relationship Id="rId6" Type="http://schemas.openxmlformats.org/officeDocument/2006/relationships/hyperlink" Target="https://doi.org/10.54097/nr22n276" TargetMode="External"/><Relationship Id="rId5" Type="http://schemas.openxmlformats.org/officeDocument/2006/relationships/hyperlink" Target="https://doi.org/10.4324/9781351136624" TargetMode="External"/><Relationship Id="rId4" Type="http://schemas.openxmlformats.org/officeDocument/2006/relationships/hyperlink" Target="https://doi.org/10.54254/2754-1169/109/2024bj0137"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24.xml"/><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2630" y="3740305"/>
            <a:ext cx="5029756"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5" y="5725363"/>
            <a:ext cx="3187888" cy="59735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مرحلة التوزيع والعرض</a:t>
            </a:r>
            <a:endParaRPr lang="en-US" sz="3200" b="1" dirty="0">
              <a:solidFill>
                <a:schemeClr val="bg1"/>
              </a:solidFill>
              <a:latin typeface="Alexandria" charset="0"/>
              <a:cs typeface="Alexandria" charset="0"/>
            </a:endParaRPr>
          </a:p>
        </p:txBody>
      </p:sp>
      <p:sp>
        <p:nvSpPr>
          <p:cNvPr id="46" name="TextBox 45"/>
          <p:cNvSpPr txBox="1"/>
          <p:nvPr/>
        </p:nvSpPr>
        <p:spPr>
          <a:xfrm>
            <a:off x="903369" y="4973822"/>
            <a:ext cx="1260281"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DGM 414</a:t>
            </a:r>
            <a:endParaRPr lang="en-US" sz="2000" b="1" dirty="0">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106348" y="2928860"/>
            <a:ext cx="2801921" cy="584775"/>
          </a:xfrm>
          <a:prstGeom prst="rect">
            <a:avLst/>
          </a:prstGeom>
          <a:noFill/>
        </p:spPr>
        <p:txBody>
          <a:bodyPr wrap="none" rtlCol="0">
            <a:spAutoFit/>
          </a:bodyPr>
          <a:lstStyle/>
          <a:p>
            <a:r>
              <a:rPr lang="en-US" sz="3200" b="1" dirty="0">
                <a:latin typeface="Times New Roman" panose="02020603050405020304" pitchFamily="18" charset="0"/>
                <a:cs typeface="Times New Roman" panose="02020603050405020304" pitchFamily="18" charset="0"/>
              </a:rPr>
              <a:t>TV Production</a:t>
            </a:r>
          </a:p>
        </p:txBody>
      </p:sp>
      <p:sp>
        <p:nvSpPr>
          <p:cNvPr id="2" name="TextBox 1">
            <a:extLst>
              <a:ext uri="{FF2B5EF4-FFF2-40B4-BE49-F238E27FC236}">
                <a16:creationId xmlns:a16="http://schemas.microsoft.com/office/drawing/2014/main" id="{F3709298-8B98-8FAF-83F5-E566848C865E}"/>
              </a:ext>
            </a:extLst>
          </p:cNvPr>
          <p:cNvSpPr txBox="1"/>
          <p:nvPr/>
        </p:nvSpPr>
        <p:spPr>
          <a:xfrm>
            <a:off x="812032" y="2184296"/>
            <a:ext cx="3344185" cy="769441"/>
          </a:xfrm>
          <a:prstGeom prst="rect">
            <a:avLst/>
          </a:prstGeom>
          <a:noFill/>
        </p:spPr>
        <p:txBody>
          <a:bodyPr wrap="none" rtlCol="0">
            <a:spAutoFit/>
          </a:bodyPr>
          <a:lstStyle/>
          <a:p>
            <a:pPr algn="ctr"/>
            <a:r>
              <a:rPr lang="ar-SA" sz="4400" b="1" dirty="0">
                <a:solidFill>
                  <a:srgbClr val="00B0F0"/>
                </a:solidFill>
                <a:effectLst>
                  <a:outerShdw blurRad="38100" dist="38100" dir="2700000" algn="tl">
                    <a:srgbClr val="000000">
                      <a:alpha val="43137"/>
                    </a:srgbClr>
                  </a:outerShdw>
                </a:effectLst>
                <a:latin typeface="Alexandria" charset="0"/>
                <a:cs typeface="Alexandria" charset="0"/>
              </a:rPr>
              <a:t>الإنتاج التلفزيوني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D6FC0227-EA99-D5EE-20A6-7BAD0EB86DE3}"/>
              </a:ext>
            </a:extLst>
          </p:cNvPr>
          <p:cNvSpPr txBox="1"/>
          <p:nvPr/>
        </p:nvSpPr>
        <p:spPr>
          <a:xfrm>
            <a:off x="-75804" y="6350813"/>
            <a:ext cx="3332398"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الرقمي</a:t>
            </a:r>
          </a:p>
        </p:txBody>
      </p:sp>
      <p:sp>
        <p:nvSpPr>
          <p:cNvPr id="3" name="TextBox 2">
            <a:extLst>
              <a:ext uri="{FF2B5EF4-FFF2-40B4-BE49-F238E27FC236}">
                <a16:creationId xmlns:a16="http://schemas.microsoft.com/office/drawing/2014/main" id="{2D7F5230-6030-DF98-99F4-F3E8D2218140}"/>
              </a:ext>
            </a:extLst>
          </p:cNvPr>
          <p:cNvSpPr txBox="1"/>
          <p:nvPr/>
        </p:nvSpPr>
        <p:spPr>
          <a:xfrm>
            <a:off x="851572" y="5373610"/>
            <a:ext cx="1404552"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rPr>
              <a:t>المُحاضرة الخامسة</a:t>
            </a:r>
            <a:endParaRPr lang="en-US" sz="1600" dirty="0">
              <a:effectLst>
                <a:outerShdw blurRad="38100" dist="38100" dir="2700000" algn="tl">
                  <a:srgbClr val="000000">
                    <a:alpha val="43137"/>
                  </a:srgbClr>
                </a:outerShdw>
              </a:effectLst>
              <a:latin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700"/>
    </mc:Choice>
    <mc:Fallback xmlns="">
      <p:transition spd="slow" advClick="0" advTm="30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000"/>
                                        <p:tgtEl>
                                          <p:spTgt spid="4"/>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ppt_x</p:attrName>
                                        </p:attrNameLst>
                                      </p:cBhvr>
                                      <p:tavLst>
                                        <p:tav tm="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30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ppt_x</p:attrName>
                                        </p:attrNameLst>
                                      </p:cBhvr>
                                      <p:tavLst>
                                        <p:tav tm="0">
                                          <p:val>
                                            <p:strVal val="#ppt_x"/>
                                          </p:val>
                                        </p:tav>
                                        <p:tav tm="100000">
                                          <p:val>
                                            <p:strVal val="#ppt_x"/>
                                          </p:val>
                                        </p:tav>
                                      </p:tavLst>
                                    </p:anim>
                                    <p:anim calcmode="lin" valueType="num">
                                      <p:cBhvr>
                                        <p:cTn id="17" dur="2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4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500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2000"/>
                                        <p:tgtEl>
                                          <p:spTgt spid="46"/>
                                        </p:tgtEl>
                                      </p:cBhvr>
                                    </p:animEffect>
                                    <p:anim calcmode="lin" valueType="num">
                                      <p:cBhvr>
                                        <p:cTn id="26" dur="2000" fill="hold"/>
                                        <p:tgtEl>
                                          <p:spTgt spid="46"/>
                                        </p:tgtEl>
                                        <p:attrNameLst>
                                          <p:attrName>ppt_x</p:attrName>
                                        </p:attrNameLst>
                                      </p:cBhvr>
                                      <p:tavLst>
                                        <p:tav tm="0">
                                          <p:val>
                                            <p:strVal val="#ppt_x"/>
                                          </p:val>
                                        </p:tav>
                                        <p:tav tm="100000">
                                          <p:val>
                                            <p:strVal val="#ppt_x"/>
                                          </p:val>
                                        </p:tav>
                                      </p:tavLst>
                                    </p:anim>
                                    <p:anim calcmode="lin" valueType="num">
                                      <p:cBhvr>
                                        <p:cTn id="27" dur="2000" fill="hold"/>
                                        <p:tgtEl>
                                          <p:spTgt spid="46"/>
                                        </p:tgtEl>
                                        <p:attrNameLst>
                                          <p:attrName>ppt_y</p:attrName>
                                        </p:attrNameLst>
                                      </p:cBhvr>
                                      <p:tavLst>
                                        <p:tav tm="0">
                                          <p:val>
                                            <p:strVal val="#ppt_y+.1"/>
                                          </p:val>
                                        </p:tav>
                                        <p:tav tm="100000">
                                          <p:val>
                                            <p:strVal val="#ppt_y"/>
                                          </p:val>
                                        </p:tav>
                                      </p:tavLst>
                                    </p:anim>
                                  </p:childTnLst>
                                </p:cTn>
                              </p:par>
                              <p:par>
                                <p:cTn id="28" presetID="31" presetClass="entr" presetSubtype="0" fill="hold" grpId="0" nodeType="withEffect">
                                  <p:stCondLst>
                                    <p:cond delay="5000"/>
                                  </p:stCondLst>
                                  <p:childTnLst>
                                    <p:set>
                                      <p:cBhvr>
                                        <p:cTn id="29" dur="1" fill="hold">
                                          <p:stCondLst>
                                            <p:cond delay="0"/>
                                          </p:stCondLst>
                                        </p:cTn>
                                        <p:tgtEl>
                                          <p:spTgt spid="14"/>
                                        </p:tgtEl>
                                        <p:attrNameLst>
                                          <p:attrName>style.visibility</p:attrName>
                                        </p:attrNameLst>
                                      </p:cBhvr>
                                      <p:to>
                                        <p:strVal val="visible"/>
                                      </p:to>
                                    </p:set>
                                    <p:anim calcmode="lin" valueType="num">
                                      <p:cBhvr>
                                        <p:cTn id="30" dur="1000" fill="hold"/>
                                        <p:tgtEl>
                                          <p:spTgt spid="14"/>
                                        </p:tgtEl>
                                        <p:attrNameLst>
                                          <p:attrName>ppt_w</p:attrName>
                                        </p:attrNameLst>
                                      </p:cBhvr>
                                      <p:tavLst>
                                        <p:tav tm="0">
                                          <p:val>
                                            <p:fltVal val="0"/>
                                          </p:val>
                                        </p:tav>
                                        <p:tav tm="100000">
                                          <p:val>
                                            <p:strVal val="#ppt_w"/>
                                          </p:val>
                                        </p:tav>
                                      </p:tavLst>
                                    </p:anim>
                                    <p:anim calcmode="lin" valueType="num">
                                      <p:cBhvr>
                                        <p:cTn id="31" dur="1000" fill="hold"/>
                                        <p:tgtEl>
                                          <p:spTgt spid="14"/>
                                        </p:tgtEl>
                                        <p:attrNameLst>
                                          <p:attrName>ppt_h</p:attrName>
                                        </p:attrNameLst>
                                      </p:cBhvr>
                                      <p:tavLst>
                                        <p:tav tm="0">
                                          <p:val>
                                            <p:fltVal val="0"/>
                                          </p:val>
                                        </p:tav>
                                        <p:tav tm="100000">
                                          <p:val>
                                            <p:strVal val="#ppt_h"/>
                                          </p:val>
                                        </p:tav>
                                      </p:tavLst>
                                    </p:anim>
                                    <p:anim calcmode="lin" valueType="num">
                                      <p:cBhvr>
                                        <p:cTn id="32" dur="1000" fill="hold"/>
                                        <p:tgtEl>
                                          <p:spTgt spid="14"/>
                                        </p:tgtEl>
                                        <p:attrNameLst>
                                          <p:attrName>style.rotation</p:attrName>
                                        </p:attrNameLst>
                                      </p:cBhvr>
                                      <p:tavLst>
                                        <p:tav tm="0">
                                          <p:val>
                                            <p:fltVal val="90"/>
                                          </p:val>
                                        </p:tav>
                                        <p:tav tm="100000">
                                          <p:val>
                                            <p:fltVal val="0"/>
                                          </p:val>
                                        </p:tav>
                                      </p:tavLst>
                                    </p:anim>
                                    <p:animEffect transition="in" filter="fade">
                                      <p:cBhvr>
                                        <p:cTn id="33" dur="1000"/>
                                        <p:tgtEl>
                                          <p:spTgt spid="14"/>
                                        </p:tgtEl>
                                      </p:cBhvr>
                                    </p:animEffect>
                                  </p:childTnLst>
                                </p:cTn>
                              </p:par>
                              <p:par>
                                <p:cTn id="34" presetID="42" presetClass="entr" presetSubtype="0" fill="hold" grpId="0" nodeType="withEffect">
                                  <p:stCondLst>
                                    <p:cond delay="7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anim calcmode="lin" valueType="num">
                                      <p:cBhvr>
                                        <p:cTn id="37" dur="2000" fill="hold"/>
                                        <p:tgtEl>
                                          <p:spTgt spid="7"/>
                                        </p:tgtEl>
                                        <p:attrNameLst>
                                          <p:attrName>ppt_x</p:attrName>
                                        </p:attrNameLst>
                                      </p:cBhvr>
                                      <p:tavLst>
                                        <p:tav tm="0">
                                          <p:val>
                                            <p:strVal val="#ppt_x"/>
                                          </p:val>
                                        </p:tav>
                                        <p:tav tm="100000">
                                          <p:val>
                                            <p:strVal val="#ppt_x"/>
                                          </p:val>
                                        </p:tav>
                                      </p:tavLst>
                                    </p:anim>
                                    <p:anim calcmode="lin" valueType="num">
                                      <p:cBhvr>
                                        <p:cTn id="38" dur="2000" fill="hold"/>
                                        <p:tgtEl>
                                          <p:spTgt spid="7"/>
                                        </p:tgtEl>
                                        <p:attrNameLst>
                                          <p:attrName>ppt_y</p:attrName>
                                        </p:attrNameLst>
                                      </p:cBhvr>
                                      <p:tavLst>
                                        <p:tav tm="0">
                                          <p:val>
                                            <p:strVal val="#ppt_y+.1"/>
                                          </p:val>
                                        </p:tav>
                                        <p:tav tm="100000">
                                          <p:val>
                                            <p:strVal val="#ppt_y"/>
                                          </p:val>
                                        </p:tav>
                                      </p:tavLst>
                                    </p:anim>
                                  </p:childTnLst>
                                </p:cTn>
                              </p:par>
                              <p:par>
                                <p:cTn id="39" presetID="26" presetClass="emph" presetSubtype="0" fill="hold" grpId="1" nodeType="withEffect">
                                  <p:stCondLst>
                                    <p:cond delay="5000"/>
                                  </p:stCondLst>
                                  <p:childTnLst>
                                    <p:animEffect transition="out" filter="fade">
                                      <p:cBhvr>
                                        <p:cTn id="40" dur="17000" tmFilter="0, 0; .2, .5; .8, .5; 1, 0"/>
                                        <p:tgtEl>
                                          <p:spTgt spid="14"/>
                                        </p:tgtEl>
                                      </p:cBhvr>
                                    </p:animEffect>
                                    <p:animScale>
                                      <p:cBhvr>
                                        <p:cTn id="41" dur="8500" autoRev="1" fill="hold"/>
                                        <p:tgtEl>
                                          <p:spTgt spid="14"/>
                                        </p:tgtEl>
                                      </p:cBhvr>
                                      <p:by x="105000" y="105000"/>
                                    </p:animScale>
                                  </p:childTnLst>
                                </p:cTn>
                              </p:par>
                              <p:par>
                                <p:cTn id="42" presetID="31" presetClass="entr" presetSubtype="0" fill="hold" grpId="0" nodeType="withEffect">
                                  <p:stCondLst>
                                    <p:cond delay="10000"/>
                                  </p:stCondLst>
                                  <p:childTnLst>
                                    <p:set>
                                      <p:cBhvr>
                                        <p:cTn id="43" dur="1" fill="hold">
                                          <p:stCondLst>
                                            <p:cond delay="0"/>
                                          </p:stCondLst>
                                        </p:cTn>
                                        <p:tgtEl>
                                          <p:spTgt spid="34"/>
                                        </p:tgtEl>
                                        <p:attrNameLst>
                                          <p:attrName>style.visibility</p:attrName>
                                        </p:attrNameLst>
                                      </p:cBhvr>
                                      <p:to>
                                        <p:strVal val="visible"/>
                                      </p:to>
                                    </p:set>
                                    <p:anim calcmode="lin" valueType="num">
                                      <p:cBhvr>
                                        <p:cTn id="44" dur="2000" fill="hold"/>
                                        <p:tgtEl>
                                          <p:spTgt spid="34"/>
                                        </p:tgtEl>
                                        <p:attrNameLst>
                                          <p:attrName>ppt_w</p:attrName>
                                        </p:attrNameLst>
                                      </p:cBhvr>
                                      <p:tavLst>
                                        <p:tav tm="0">
                                          <p:val>
                                            <p:fltVal val="0"/>
                                          </p:val>
                                        </p:tav>
                                        <p:tav tm="100000">
                                          <p:val>
                                            <p:strVal val="#ppt_w"/>
                                          </p:val>
                                        </p:tav>
                                      </p:tavLst>
                                    </p:anim>
                                    <p:anim calcmode="lin" valueType="num">
                                      <p:cBhvr>
                                        <p:cTn id="45" dur="2000" fill="hold"/>
                                        <p:tgtEl>
                                          <p:spTgt spid="34"/>
                                        </p:tgtEl>
                                        <p:attrNameLst>
                                          <p:attrName>ppt_h</p:attrName>
                                        </p:attrNameLst>
                                      </p:cBhvr>
                                      <p:tavLst>
                                        <p:tav tm="0">
                                          <p:val>
                                            <p:fltVal val="0"/>
                                          </p:val>
                                        </p:tav>
                                        <p:tav tm="100000">
                                          <p:val>
                                            <p:strVal val="#ppt_h"/>
                                          </p:val>
                                        </p:tav>
                                      </p:tavLst>
                                    </p:anim>
                                    <p:anim calcmode="lin" valueType="num">
                                      <p:cBhvr>
                                        <p:cTn id="46" dur="2000" fill="hold"/>
                                        <p:tgtEl>
                                          <p:spTgt spid="34"/>
                                        </p:tgtEl>
                                        <p:attrNameLst>
                                          <p:attrName>style.rotation</p:attrName>
                                        </p:attrNameLst>
                                      </p:cBhvr>
                                      <p:tavLst>
                                        <p:tav tm="0">
                                          <p:val>
                                            <p:fltVal val="90"/>
                                          </p:val>
                                        </p:tav>
                                        <p:tav tm="100000">
                                          <p:val>
                                            <p:fltVal val="0"/>
                                          </p:val>
                                        </p:tav>
                                      </p:tavLst>
                                    </p:anim>
                                    <p:animEffect transition="in" filter="fade">
                                      <p:cBhvr>
                                        <p:cTn id="47" dur="2000"/>
                                        <p:tgtEl>
                                          <p:spTgt spid="34"/>
                                        </p:tgtEl>
                                      </p:cBhvr>
                                    </p:animEffect>
                                  </p:childTnLst>
                                </p:cTn>
                              </p:par>
                              <p:par>
                                <p:cTn id="48" presetID="42" presetClass="entr" presetSubtype="0" fill="hold" grpId="0" nodeType="withEffect">
                                  <p:stCondLst>
                                    <p:cond delay="150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1000"/>
                                        <p:tgtEl>
                                          <p:spTgt spid="30"/>
                                        </p:tgtEl>
                                      </p:cBhvr>
                                    </p:animEffect>
                                    <p:anim calcmode="lin" valueType="num">
                                      <p:cBhvr>
                                        <p:cTn id="51" dur="1000" fill="hold"/>
                                        <p:tgtEl>
                                          <p:spTgt spid="30"/>
                                        </p:tgtEl>
                                        <p:attrNameLst>
                                          <p:attrName>ppt_x</p:attrName>
                                        </p:attrNameLst>
                                      </p:cBhvr>
                                      <p:tavLst>
                                        <p:tav tm="0">
                                          <p:val>
                                            <p:strVal val="#ppt_x"/>
                                          </p:val>
                                        </p:tav>
                                        <p:tav tm="100000">
                                          <p:val>
                                            <p:strVal val="#ppt_x"/>
                                          </p:val>
                                        </p:tav>
                                      </p:tavLst>
                                    </p:anim>
                                    <p:anim calcmode="lin" valueType="num">
                                      <p:cBhvr>
                                        <p:cTn id="5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P spid="14" grpId="0" animBg="1"/>
      <p:bldP spid="14" grpId="1" animBg="1"/>
      <p:bldP spid="9" grpId="0"/>
      <p:bldP spid="2" grpId="0"/>
      <p:bldP spid="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E03C1-32F4-6E05-BD3A-75F3857857F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C5C958C-E1FB-0CBB-B4EC-2E18F2A8A675}"/>
              </a:ext>
            </a:extLst>
          </p:cNvPr>
          <p:cNvSpPr txBox="1"/>
          <p:nvPr/>
        </p:nvSpPr>
        <p:spPr>
          <a:xfrm>
            <a:off x="3668917" y="1803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BB3B5A3B-8212-BC93-329C-251E5FA3059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421804BE-B612-B988-702C-8B070F108337}"/>
                  </a:ext>
                </a:extLst>
              </p:cNvPr>
              <p:cNvGraphicFramePr>
                <a:graphicFrameLocks noChangeAspect="1"/>
              </p:cNvGraphicFramePr>
              <p:nvPr>
                <p:extLst>
                  <p:ext uri="{D42A27DB-BD31-4B8C-83A1-F6EECF244321}">
                    <p14:modId xmlns:p14="http://schemas.microsoft.com/office/powerpoint/2010/main" val="706018708"/>
                  </p:ext>
                </p:extLst>
              </p:nvPr>
            </p:nvGraphicFramePr>
            <p:xfrm>
              <a:off x="1082832" y="988246"/>
              <a:ext cx="3662538" cy="4504295"/>
            </p:xfrm>
            <a:graphic>
              <a:graphicData uri="http://schemas.microsoft.com/office/drawing/2017/model3d">
                <am3d:model3d r:embed="rId2">
                  <am3d:spPr>
                    <a:xfrm>
                      <a:off x="0" y="0"/>
                      <a:ext cx="3662538" cy="4504295"/>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3"/>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421804BE-B612-B988-702C-8B070F108337}"/>
                  </a:ext>
                </a:extLst>
              </p:cNvPr>
              <p:cNvPicPr>
                <a:picLocks noGrp="1" noRot="1" noChangeAspect="1" noMove="1" noResize="1" noEditPoints="1" noAdjustHandles="1" noChangeArrowheads="1" noChangeShapeType="1" noCrop="1"/>
              </p:cNvPicPr>
              <p:nvPr/>
            </p:nvPicPr>
            <p:blipFill>
              <a:blip r:embed="rId3"/>
              <a:stretch>
                <a:fillRect/>
              </a:stretch>
            </p:blipFill>
            <p:spPr>
              <a:xfrm>
                <a:off x="1082832" y="988246"/>
                <a:ext cx="3662538" cy="4504295"/>
              </a:xfrm>
              <a:prstGeom prst="rect">
                <a:avLst/>
              </a:prstGeom>
            </p:spPr>
          </p:pic>
        </mc:Fallback>
      </mc:AlternateContent>
      <p:sp>
        <p:nvSpPr>
          <p:cNvPr id="3" name="TextBox 2">
            <a:extLst>
              <a:ext uri="{FF2B5EF4-FFF2-40B4-BE49-F238E27FC236}">
                <a16:creationId xmlns:a16="http://schemas.microsoft.com/office/drawing/2014/main" id="{43E768A0-96D9-4D7A-4D46-B8A8FDCC967C}"/>
              </a:ext>
            </a:extLst>
          </p:cNvPr>
          <p:cNvSpPr txBox="1"/>
          <p:nvPr/>
        </p:nvSpPr>
        <p:spPr>
          <a:xfrm>
            <a:off x="5222847" y="2397663"/>
            <a:ext cx="5678240" cy="3293209"/>
          </a:xfrm>
          <a:prstGeom prst="rect">
            <a:avLst/>
          </a:prstGeom>
          <a:noFill/>
        </p:spPr>
        <p:txBody>
          <a:bodyPr wrap="square" rtlCol="0">
            <a:spAutoFit/>
          </a:bodyPr>
          <a:lstStyle/>
          <a:p>
            <a:pPr algn="just" rtl="1"/>
            <a:r>
              <a:rPr lang="ar-EG" sz="2200" b="1" dirty="0">
                <a:solidFill>
                  <a:srgbClr val="2E3957"/>
                </a:solidFill>
                <a:effectLst>
                  <a:outerShdw blurRad="38100" dist="38100" dir="2700000" algn="tl">
                    <a:srgbClr val="000000">
                      <a:alpha val="43137"/>
                    </a:srgbClr>
                  </a:outerShdw>
                </a:effectLst>
                <a:latin typeface="Alexandria"/>
                <a:cs typeface="+mj-cs"/>
              </a:rPr>
              <a:t>1) مرحلة ما بعد الإنتاج التلفزيوني:</a:t>
            </a:r>
          </a:p>
          <a:p>
            <a:pPr marL="342900" indent="-342900" algn="just" rtl="1">
              <a:buFont typeface="Arial" panose="020B0604020202020204" pitchFamily="34" charset="0"/>
              <a:buChar char="•"/>
            </a:pPr>
            <a:r>
              <a:rPr lang="ar-EG" sz="2000" b="1" dirty="0">
                <a:solidFill>
                  <a:srgbClr val="2E3957"/>
                </a:solidFill>
                <a:latin typeface="Alexandria"/>
              </a:rPr>
              <a:t>لماذا تُعد مرحلة ما بعد الإنتاج مهمة</a:t>
            </a:r>
            <a:r>
              <a:rPr lang="ar-EG" sz="2000" b="1" dirty="0">
                <a:solidFill>
                  <a:srgbClr val="2E3957"/>
                </a:solidFill>
                <a:latin typeface="Alexandria"/>
                <a:cs typeface="+mj-cs"/>
              </a:rPr>
              <a:t>؟</a:t>
            </a:r>
          </a:p>
          <a:p>
            <a:pPr marL="914400" lvl="1" indent="-457200" algn="just" rtl="1">
              <a:buFont typeface="+mj-lt"/>
              <a:buAutoNum type="arabicPeriod"/>
            </a:pPr>
            <a:r>
              <a:rPr lang="ar-EG" b="1" dirty="0">
                <a:solidFill>
                  <a:srgbClr val="2E3957"/>
                </a:solidFill>
                <a:latin typeface="Alexandria"/>
                <a:cs typeface="+mj-cs"/>
              </a:rPr>
              <a:t>صياغة الهوية الفنية للعمل.</a:t>
            </a:r>
          </a:p>
          <a:p>
            <a:pPr marL="914400" lvl="1" indent="-457200" algn="just" rtl="1">
              <a:buFont typeface="+mj-lt"/>
              <a:buAutoNum type="arabicPeriod"/>
            </a:pPr>
            <a:r>
              <a:rPr lang="ar-EG" b="1" dirty="0">
                <a:solidFill>
                  <a:srgbClr val="2E3957"/>
                </a:solidFill>
                <a:latin typeface="Alexandria"/>
                <a:cs typeface="+mj-cs"/>
              </a:rPr>
              <a:t>تحويل اللقطات الخام إلى مُنتج احترافي.</a:t>
            </a:r>
          </a:p>
          <a:p>
            <a:pPr marL="914400" lvl="1" indent="-457200" algn="just" rtl="1">
              <a:buFont typeface="+mj-lt"/>
              <a:buAutoNum type="arabicPeriod"/>
            </a:pPr>
            <a:r>
              <a:rPr lang="ar-EG" b="1" dirty="0">
                <a:solidFill>
                  <a:srgbClr val="2E3957"/>
                </a:solidFill>
                <a:latin typeface="Alexandria"/>
                <a:cs typeface="+mj-cs"/>
              </a:rPr>
              <a:t>بناء بيئة إبداعية مُتكاملة في العصر الرقمي.</a:t>
            </a:r>
          </a:p>
          <a:p>
            <a:pPr marL="914400" lvl="1" indent="-457200" algn="just" rtl="1">
              <a:buFont typeface="+mj-lt"/>
              <a:buAutoNum type="arabicPeriod"/>
            </a:pPr>
            <a:endParaRPr lang="ar-EG" sz="2000" dirty="0"/>
          </a:p>
          <a:p>
            <a:pPr marL="342900" indent="-342900" algn="just" rtl="1">
              <a:buFont typeface="Arial" panose="020B0604020202020204" pitchFamily="34" charset="0"/>
              <a:buChar char="•"/>
            </a:pPr>
            <a:r>
              <a:rPr lang="ar-EG" sz="2000" b="1" dirty="0">
                <a:solidFill>
                  <a:srgbClr val="2E3957"/>
                </a:solidFill>
                <a:latin typeface="Alexandria"/>
              </a:rPr>
              <a:t>ما الذي يتم في مرحلة ما بعد الإنتاج في العصر الرقمي؟</a:t>
            </a:r>
            <a:endParaRPr lang="en-US" sz="2000" b="1" dirty="0">
              <a:solidFill>
                <a:srgbClr val="2E3957"/>
              </a:solidFill>
              <a:latin typeface="Alexandria"/>
            </a:endParaRPr>
          </a:p>
          <a:p>
            <a:pPr marL="457200" indent="-457200" algn="just" rtl="1">
              <a:buFont typeface="+mj-lt"/>
              <a:buAutoNum type="arabicPeriod"/>
            </a:pPr>
            <a:r>
              <a:rPr lang="ar-EG" b="1" dirty="0">
                <a:solidFill>
                  <a:srgbClr val="2E3957"/>
                </a:solidFill>
                <a:latin typeface="Alexandria"/>
                <a:cs typeface="+mj-cs"/>
              </a:rPr>
              <a:t>التحرير الرقمي غير الخطي.</a:t>
            </a:r>
          </a:p>
          <a:p>
            <a:pPr marL="457200" indent="-457200" algn="just" rtl="1">
              <a:buFont typeface="+mj-lt"/>
              <a:buAutoNum type="arabicPeriod"/>
            </a:pPr>
            <a:r>
              <a:rPr lang="ar-EG" b="1" dirty="0">
                <a:solidFill>
                  <a:srgbClr val="2E3957"/>
                </a:solidFill>
                <a:latin typeface="Alexandria"/>
                <a:cs typeface="+mj-cs"/>
              </a:rPr>
              <a:t>إضافة المؤثرات البصرية.</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توظيف تقنيات الذكاء الاصطناعي والتعلّم العميق.</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التخزين </a:t>
            </a:r>
            <a:r>
              <a:rPr lang="ar-SA" b="1" dirty="0">
                <a:solidFill>
                  <a:srgbClr val="2E3957"/>
                </a:solidFill>
                <a:latin typeface="Alexandria"/>
                <a:cs typeface="+mj-cs"/>
              </a:rPr>
              <a:t>وال</a:t>
            </a:r>
            <a:r>
              <a:rPr lang="ar-EG" b="1" dirty="0">
                <a:solidFill>
                  <a:srgbClr val="2E3957"/>
                </a:solidFill>
                <a:latin typeface="Alexandria"/>
                <a:cs typeface="+mj-cs"/>
              </a:rPr>
              <a:t>مُعالجة</a:t>
            </a:r>
            <a:r>
              <a:rPr lang="ar-SA" b="1" dirty="0">
                <a:solidFill>
                  <a:srgbClr val="2E3957"/>
                </a:solidFill>
                <a:latin typeface="Alexandria"/>
                <a:cs typeface="+mj-cs"/>
              </a:rPr>
              <a:t> </a:t>
            </a:r>
            <a:r>
              <a:rPr lang="ar-EG" b="1" dirty="0">
                <a:solidFill>
                  <a:srgbClr val="2E3957"/>
                </a:solidFill>
                <a:latin typeface="Alexandria"/>
                <a:cs typeface="+mj-cs"/>
              </a:rPr>
              <a:t>السحابية.</a:t>
            </a:r>
          </a:p>
        </p:txBody>
      </p:sp>
    </p:spTree>
    <p:extLst>
      <p:ext uri="{BB962C8B-B14F-4D97-AF65-F5344CB8AC3E}">
        <p14:creationId xmlns:p14="http://schemas.microsoft.com/office/powerpoint/2010/main" val="176983110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8" name="TextBox 7">
            <a:extLst>
              <a:ext uri="{FF2B5EF4-FFF2-40B4-BE49-F238E27FC236}">
                <a16:creationId xmlns:a16="http://schemas.microsoft.com/office/drawing/2014/main" id="{39872AC9-0280-78B2-70E9-9CC01B505468}"/>
              </a:ext>
            </a:extLst>
          </p:cNvPr>
          <p:cNvSpPr txBox="1"/>
          <p:nvPr/>
        </p:nvSpPr>
        <p:spPr>
          <a:xfrm>
            <a:off x="3437656" y="1780740"/>
            <a:ext cx="7653343"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مرحلة التوزيع والعرض:</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sp>
        <p:nvSpPr>
          <p:cNvPr id="9" name="TextBox 8">
            <a:extLst>
              <a:ext uri="{FF2B5EF4-FFF2-40B4-BE49-F238E27FC236}">
                <a16:creationId xmlns:a16="http://schemas.microsoft.com/office/drawing/2014/main" id="{089BC710-3AAE-596A-C8F5-0823083F9CAC}"/>
              </a:ext>
            </a:extLst>
          </p:cNvPr>
          <p:cNvSpPr txBox="1"/>
          <p:nvPr/>
        </p:nvSpPr>
        <p:spPr>
          <a:xfrm>
            <a:off x="4897256" y="2433377"/>
            <a:ext cx="6072364" cy="3662541"/>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مُقدمة.</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مرحلة التوزيع والعرض:</a:t>
            </a:r>
          </a:p>
          <a:p>
            <a:pPr marL="342900" indent="-342900" algn="just" rtl="1">
              <a:buFont typeface="Arial" panose="020B0604020202020204" pitchFamily="34" charset="0"/>
              <a:buChar char="•"/>
            </a:pPr>
            <a:r>
              <a:rPr lang="ar-EG" sz="2000" b="1" dirty="0"/>
              <a:t>أولاً: ماهية التوزيع والعرض.</a:t>
            </a:r>
            <a:endParaRPr lang="en-US" sz="2000" dirty="0"/>
          </a:p>
          <a:p>
            <a:pPr marL="342900" indent="-342900" algn="just" rtl="1">
              <a:buFont typeface="Arial" panose="020B0604020202020204" pitchFamily="34" charset="0"/>
              <a:buChar char="•"/>
            </a:pPr>
            <a:r>
              <a:rPr lang="ar-EG" sz="2000" b="1" dirty="0"/>
              <a:t>ثانيًا: قنوات التوزيع التقليدية والرقمية.</a:t>
            </a:r>
            <a:endParaRPr lang="en-US" sz="2000" dirty="0"/>
          </a:p>
          <a:p>
            <a:pPr marL="342900" indent="-342900" algn="just" rtl="1">
              <a:buFont typeface="Arial" panose="020B0604020202020204" pitchFamily="34" charset="0"/>
              <a:buChar char="•"/>
            </a:pPr>
            <a:r>
              <a:rPr lang="ar-EG" sz="2000" b="1" dirty="0"/>
              <a:t>ثالثًا: التسويق والتوزيع الرقمي للمُحتوى التلفزيوني.</a:t>
            </a:r>
            <a:endParaRPr lang="en-US" sz="2000" dirty="0"/>
          </a:p>
          <a:p>
            <a:pPr marL="342900" indent="-342900" algn="just" rtl="1">
              <a:buFont typeface="Arial" panose="020B0604020202020204" pitchFamily="34" charset="0"/>
              <a:buChar char="•"/>
            </a:pPr>
            <a:r>
              <a:rPr lang="ar-EG" sz="2000" b="1" dirty="0"/>
              <a:t>رابعًا: نماذج التوزيع وإدارة الحقوق والملكية الفكرية.</a:t>
            </a:r>
            <a:endParaRPr lang="en-US" sz="2000" dirty="0"/>
          </a:p>
          <a:p>
            <a:pPr marL="342900" indent="-342900" algn="just" rtl="1">
              <a:buFont typeface="Arial" panose="020B0604020202020204" pitchFamily="34" charset="0"/>
              <a:buChar char="•"/>
            </a:pPr>
            <a:r>
              <a:rPr lang="ar-EG" sz="2000" b="1" dirty="0"/>
              <a:t>خامسًا: التحديات الحديثة.</a:t>
            </a:r>
            <a:endParaRPr lang="en-US" sz="2000" dirty="0"/>
          </a:p>
          <a:p>
            <a:pPr marL="342900" indent="-342900" algn="just" rtl="1">
              <a:buFont typeface="Arial" panose="020B0604020202020204" pitchFamily="34" charset="0"/>
              <a:buChar char="•"/>
            </a:pPr>
            <a:endParaRPr lang="ar-EG" sz="500" b="1" dirty="0">
              <a:solidFill>
                <a:srgbClr val="2E3957"/>
              </a:solidFill>
              <a:latin typeface="Alexandria"/>
              <a:cs typeface="+mj-cs"/>
            </a:endParaRPr>
          </a:p>
          <a:p>
            <a:pPr marL="457200" indent="-457200" algn="just" rtl="1">
              <a:buFont typeface="+mj-lt"/>
              <a:buAutoNum type="arabicPeriod" startAt="3"/>
            </a:pPr>
            <a:r>
              <a:rPr lang="ar-EG" sz="2400" b="1" dirty="0">
                <a:solidFill>
                  <a:srgbClr val="2E3957"/>
                </a:solidFill>
                <a:effectLst>
                  <a:outerShdw blurRad="38100" dist="38100" dir="2700000" algn="tl">
                    <a:srgbClr val="000000">
                      <a:alpha val="43137"/>
                    </a:srgbClr>
                  </a:outerShdw>
                </a:effectLst>
                <a:latin typeface="Alexandria"/>
                <a:cs typeface="+mj-cs"/>
              </a:rPr>
              <a:t>تدريب تطبيقي.</a:t>
            </a:r>
          </a:p>
          <a:p>
            <a:pPr marL="457200" indent="-457200" algn="just" rtl="1">
              <a:buFont typeface="+mj-lt"/>
              <a:buAutoNum type="arabicPeriod" startAt="3"/>
            </a:pPr>
            <a:r>
              <a:rPr lang="ar-EG" sz="2400" b="1" dirty="0">
                <a:solidFill>
                  <a:srgbClr val="2E3957"/>
                </a:solidFill>
                <a:effectLst>
                  <a:outerShdw blurRad="38100" dist="38100" dir="2700000" algn="tl">
                    <a:srgbClr val="000000">
                      <a:alpha val="43137"/>
                    </a:srgbClr>
                  </a:outerShdw>
                </a:effectLst>
                <a:latin typeface="Alexandria"/>
                <a:cs typeface="+mj-cs"/>
              </a:rPr>
              <a:t>الخُلاصة</a:t>
            </a:r>
            <a:r>
              <a:rPr lang="en-US" sz="2400" b="1" dirty="0">
                <a:solidFill>
                  <a:srgbClr val="2E3957"/>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3"/>
            </a:pPr>
            <a:r>
              <a:rPr lang="ar-EG" sz="2400" b="1" dirty="0">
                <a:solidFill>
                  <a:srgbClr val="2E3957"/>
                </a:solidFill>
                <a:effectLst>
                  <a:outerShdw blurRad="38100" dist="38100" dir="2700000" algn="tl">
                    <a:srgbClr val="000000">
                      <a:alpha val="43137"/>
                    </a:srgbClr>
                  </a:outerShdw>
                </a:effectLst>
                <a:latin typeface="Alexandria"/>
                <a:cs typeface="+mj-cs"/>
              </a:rPr>
              <a:t>المَراجِع.</a:t>
            </a:r>
          </a:p>
        </p:txBody>
      </p:sp>
      <p:pic>
        <p:nvPicPr>
          <p:cNvPr id="3" name="Picture 2" descr="Cartoon character in a room with a camera and a person in a purple scarf&#10;&#10;AI-generated content may be incorrect.">
            <a:extLst>
              <a:ext uri="{FF2B5EF4-FFF2-40B4-BE49-F238E27FC236}">
                <a16:creationId xmlns:a16="http://schemas.microsoft.com/office/drawing/2014/main" id="{EA8299B4-94CE-05FE-F3E2-139E43AA7824}"/>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345263" y="2993767"/>
            <a:ext cx="3551993" cy="236799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2790576" y="5100000"/>
            <a:ext cx="1167307" cy="707886"/>
          </a:xfrm>
          <a:prstGeom prst="rect">
            <a:avLst/>
          </a:prstGeom>
          <a:noFill/>
        </p:spPr>
        <p:txBody>
          <a:bodyPr wrap="none" rtlCol="0">
            <a:spAutoFit/>
          </a:bodyPr>
          <a:lstStyle/>
          <a:p>
            <a:pPr algn="ctr" rtl="1"/>
            <a:r>
              <a:rPr lang="ar-EG" sz="4000" b="1" dirty="0">
                <a:solidFill>
                  <a:schemeClr val="accent5">
                    <a:lumMod val="75000"/>
                  </a:schemeClr>
                </a:solidFill>
                <a:effectLst>
                  <a:outerShdw blurRad="38100" dist="38100" dir="2700000" algn="tl">
                    <a:srgbClr val="000000">
                      <a:alpha val="43137"/>
                    </a:srgbClr>
                  </a:outerShdw>
                </a:effectLst>
                <a:latin typeface="Alexandria" charset="0"/>
                <a:cs typeface="+mj-cs"/>
              </a:rPr>
              <a:t>مُقدمة</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FF96A5A-56D9-B9FD-559C-06D5A905E55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6FA0EA2-1E63-1D8B-43CB-EBD7C1ADD5E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947791E-5EB9-5B0B-2CD7-41C168005D8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مُقدمة:</a:t>
            </a:r>
          </a:p>
        </p:txBody>
      </p:sp>
      <p:sp>
        <p:nvSpPr>
          <p:cNvPr id="10" name="TextBox 9">
            <a:extLst>
              <a:ext uri="{FF2B5EF4-FFF2-40B4-BE49-F238E27FC236}">
                <a16:creationId xmlns:a16="http://schemas.microsoft.com/office/drawing/2014/main" id="{8F7ED60A-CE53-354E-06E5-54E618EE5683}"/>
              </a:ext>
            </a:extLst>
          </p:cNvPr>
          <p:cNvSpPr txBox="1"/>
          <p:nvPr/>
        </p:nvSpPr>
        <p:spPr>
          <a:xfrm>
            <a:off x="4869719" y="1836829"/>
            <a:ext cx="6338969" cy="4031873"/>
          </a:xfrm>
          <a:prstGeom prst="rect">
            <a:avLst/>
          </a:prstGeom>
          <a:noFill/>
        </p:spPr>
        <p:txBody>
          <a:bodyPr wrap="square">
            <a:spAutoFit/>
          </a:bodyPr>
          <a:lstStyle/>
          <a:p>
            <a:pPr algn="just" rtl="1"/>
            <a:r>
              <a:rPr lang="ar-EG" sz="3600" b="1" dirty="0">
                <a:solidFill>
                  <a:schemeClr val="accent1"/>
                </a:solidFill>
                <a:effectLst>
                  <a:outerShdw blurRad="38100" dist="38100" dir="2700000" algn="tl">
                    <a:srgbClr val="000000">
                      <a:alpha val="43137"/>
                    </a:srgbClr>
                  </a:outerShdw>
                </a:effectLst>
              </a:rPr>
              <a:t>مُقدمة:</a:t>
            </a:r>
          </a:p>
          <a:p>
            <a:pPr algn="just" rtl="1"/>
            <a:endParaRPr lang="ar-EG" sz="2000" dirty="0"/>
          </a:p>
          <a:p>
            <a:pPr marL="342900" indent="-342900" algn="just" rtl="1">
              <a:buFont typeface="Arial" panose="020B0604020202020204" pitchFamily="34" charset="0"/>
              <a:buChar char="•"/>
            </a:pPr>
            <a:r>
              <a:rPr lang="ar-EG" sz="2000" dirty="0"/>
              <a:t>بعد أن انتهينا في المُحاضرات السابقة من دراسة مراحل ما قبل الإنتاج، والإنتاج، وما بعد الإنتاج، نصل الآن إلى الخطوة التي تُحدد في النهاية </a:t>
            </a:r>
            <a:r>
              <a:rPr lang="ar-EG" sz="2000" b="1" dirty="0"/>
              <a:t>هل سيصل مُحتوى البرنامج إلى جُمهوره فعلًا أم لا؟</a:t>
            </a:r>
          </a:p>
          <a:p>
            <a:pPr marL="342900" indent="-342900" algn="just" rtl="1">
              <a:buFont typeface="Arial" panose="020B0604020202020204" pitchFamily="34" charset="0"/>
              <a:buChar char="•"/>
            </a:pPr>
            <a:r>
              <a:rPr lang="ar-EG" sz="2000" dirty="0"/>
              <a:t>في هذه المحاضرة سنتناول المرحلة الرابعة والأخيرة من دورة الإنتاج التلفزيوني، وهي مرحلة "</a:t>
            </a:r>
            <a:r>
              <a:rPr lang="ar-EG" sz="2000" b="1" dirty="0"/>
              <a:t>التوزيع والعرض"</a:t>
            </a:r>
            <a:r>
              <a:rPr lang="ar-EG" sz="2000" dirty="0"/>
              <a:t>.</a:t>
            </a:r>
          </a:p>
          <a:p>
            <a:pPr marL="342900" indent="-342900" algn="just" rtl="1">
              <a:buFont typeface="Arial" panose="020B0604020202020204" pitchFamily="34" charset="0"/>
              <a:buChar char="•"/>
            </a:pPr>
            <a:r>
              <a:rPr lang="ar-EG" sz="2000" dirty="0"/>
              <a:t>فمهما كان المُحتوى مثاليًا، لن يحقق أي أثر إن لم يصل إلى الجُمهور المُستهدَف.</a:t>
            </a:r>
          </a:p>
          <a:p>
            <a:pPr marL="342900" indent="-342900" algn="just" rtl="1">
              <a:buFont typeface="Arial" panose="020B0604020202020204" pitchFamily="34" charset="0"/>
              <a:buChar char="•"/>
            </a:pPr>
            <a:r>
              <a:rPr lang="ar-EG" sz="2000" dirty="0"/>
              <a:t>في العصر الرقمي تحديدًا، لم يعد التوزيع عملية بسيطة أو أحادية المسار، بل أصبح عملية مُعقدة مُتعددة المنصات وتحتاج إلى تخطيط وتسويق وتحليل.</a:t>
            </a:r>
          </a:p>
        </p:txBody>
      </p:sp>
      <p:pic>
        <p:nvPicPr>
          <p:cNvPr id="3" name="Picture 2" descr="A poster with text and images of people watching a movie&#10;&#10;AI-generated content may be incorrect.">
            <a:extLst>
              <a:ext uri="{FF2B5EF4-FFF2-40B4-BE49-F238E27FC236}">
                <a16:creationId xmlns:a16="http://schemas.microsoft.com/office/drawing/2014/main" id="{04A3B998-525C-F27B-7D3D-6540F5F3B0D5}"/>
              </a:ext>
            </a:extLst>
          </p:cNvPr>
          <p:cNvPicPr>
            <a:picLocks noChangeAspect="1"/>
          </p:cNvPicPr>
          <p:nvPr/>
        </p:nvPicPr>
        <p:blipFill>
          <a:blip r:embed="rId4" cstate="print">
            <a:extLst>
              <a:ext uri="{BEBA8EAE-BF5A-486C-A8C5-ECC9F3942E4B}">
                <a14:imgProps xmlns:a14="http://schemas.microsoft.com/office/drawing/2010/main">
                  <a14:imgLayer r:embed="rId5">
                    <a14:imgEffect>
                      <a14:saturation sat="66000"/>
                    </a14:imgEffect>
                  </a14:imgLayer>
                </a14:imgProps>
              </a:ext>
              <a:ext uri="{28A0092B-C50C-407E-A947-70E740481C1C}">
                <a14:useLocalDpi xmlns:a14="http://schemas.microsoft.com/office/drawing/2010/main" val="0"/>
              </a:ext>
            </a:extLst>
          </a:blip>
          <a:stretch>
            <a:fillRect/>
          </a:stretch>
        </p:blipFill>
        <p:spPr>
          <a:xfrm>
            <a:off x="937365" y="2933938"/>
            <a:ext cx="3631774" cy="24211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420428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EC976CA-1FA6-790F-A2BC-3EB0F95C3FB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D1D0A04-959A-F363-5B04-D18EDC464C0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52CEEE-95B4-5F54-0A03-50A6DBD6A0D9}"/>
              </a:ext>
            </a:extLst>
          </p:cNvPr>
          <p:cNvSpPr txBox="1"/>
          <p:nvPr/>
        </p:nvSpPr>
        <p:spPr>
          <a:xfrm>
            <a:off x="1657530" y="1833594"/>
            <a:ext cx="8512171" cy="400110"/>
          </a:xfrm>
          <a:prstGeom prst="rect">
            <a:avLst/>
          </a:prstGeom>
          <a:noFill/>
        </p:spPr>
        <p:txBody>
          <a:bodyPr wrap="square">
            <a:spAutoFit/>
          </a:bodyPr>
          <a:lstStyle/>
          <a:p>
            <a:pPr algn="ctr" rtl="1"/>
            <a:r>
              <a:rPr lang="ar-EG" sz="2000" u="sng" dirty="0"/>
              <a:t>وتتكون عملية الإنتاج التلفزيوني من عدد من المراحل، التي يُمكن إجمالها فيما يلي:</a:t>
            </a:r>
          </a:p>
        </p:txBody>
      </p:sp>
      <p:sp>
        <p:nvSpPr>
          <p:cNvPr id="9" name="TextBox 8">
            <a:extLst>
              <a:ext uri="{FF2B5EF4-FFF2-40B4-BE49-F238E27FC236}">
                <a16:creationId xmlns:a16="http://schemas.microsoft.com/office/drawing/2014/main" id="{D6057AA6-231A-DE37-7D71-C3C5FFAAF59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مُقدمة:</a:t>
            </a:r>
          </a:p>
        </p:txBody>
      </p:sp>
      <p:graphicFrame>
        <p:nvGraphicFramePr>
          <p:cNvPr id="11" name="Diagram 10">
            <a:extLst>
              <a:ext uri="{FF2B5EF4-FFF2-40B4-BE49-F238E27FC236}">
                <a16:creationId xmlns:a16="http://schemas.microsoft.com/office/drawing/2014/main" id="{B06050CF-9F1B-0F49-6D73-FEC56E095394}"/>
              </a:ext>
            </a:extLst>
          </p:cNvPr>
          <p:cNvGraphicFramePr/>
          <p:nvPr/>
        </p:nvGraphicFramePr>
        <p:xfrm>
          <a:off x="1950720" y="2495105"/>
          <a:ext cx="8290559" cy="34822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mc:AlternateContent xmlns:mc="http://schemas.openxmlformats.org/markup-compatibility/2006">
        <mc:Choice xmlns:am3d="http://schemas.microsoft.com/office/drawing/2017/model3d" Requires="am3d">
          <p:graphicFrame>
            <p:nvGraphicFramePr>
              <p:cNvPr id="12" name="3D Model 11" descr="3">
                <a:extLst>
                  <a:ext uri="{FF2B5EF4-FFF2-40B4-BE49-F238E27FC236}">
                    <a16:creationId xmlns:a16="http://schemas.microsoft.com/office/drawing/2014/main" id="{30A5AC15-C932-753A-8A92-7DCFC6E48104}"/>
                  </a:ext>
                </a:extLst>
              </p:cNvPr>
              <p:cNvGraphicFramePr>
                <a:graphicFrameLocks noChangeAspect="1"/>
              </p:cNvGraphicFramePr>
              <p:nvPr>
                <p:extLst>
                  <p:ext uri="{D42A27DB-BD31-4B8C-83A1-F6EECF244321}">
                    <p14:modId xmlns:p14="http://schemas.microsoft.com/office/powerpoint/2010/main" val="1748272505"/>
                  </p:ext>
                </p:extLst>
              </p:nvPr>
            </p:nvGraphicFramePr>
            <p:xfrm>
              <a:off x="7773152" y="4335677"/>
              <a:ext cx="533670" cy="703984"/>
            </p:xfrm>
            <a:graphic>
              <a:graphicData uri="http://schemas.microsoft.com/office/drawing/2017/model3d">
                <am3d:model3d r:embed="rId9">
                  <am3d:spPr>
                    <a:xfrm>
                      <a:off x="0" y="0"/>
                      <a:ext cx="533670" cy="703984"/>
                    </a:xfrm>
                    <a:prstGeom prst="rect">
                      <a:avLst/>
                    </a:prstGeom>
                  </am3d:spPr>
                  <am3d:camera>
                    <am3d:pos x="0" y="0" z="62797456"/>
                    <am3d:up dx="0" dy="36000000" dz="0"/>
                    <am3d:lookAt x="0" y="0" z="0"/>
                    <am3d:perspective fov="2700000"/>
                  </am3d:camera>
                  <am3d:trans>
                    <am3d:meterPerModelUnit n="12332865" d="1000000"/>
                    <am3d:preTrans dx="-13" dy="-17566164" dz="0"/>
                    <am3d:scale>
                      <am3d:sx n="1000000" d="1000000"/>
                      <am3d:sy n="1000000" d="1000000"/>
                      <am3d:sz n="1000000" d="1000000"/>
                    </am3d:scale>
                    <am3d:rot ax="925806" ay="-1794929" az="-470257"/>
                    <am3d:postTrans dx="0" dy="0" dz="0"/>
                  </am3d:trans>
                  <am3d:raster rName="Office3DRenderer" rVer="16.0.8326">
                    <am3d:blip r:embed="rId10"/>
                  </am3d:raster>
                  <am3d:objViewport viewportSz="79911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2" name="3D Model 11" descr="3">
                <a:extLst>
                  <a:ext uri="{FF2B5EF4-FFF2-40B4-BE49-F238E27FC236}">
                    <a16:creationId xmlns:a16="http://schemas.microsoft.com/office/drawing/2014/main" id="{30A5AC15-C932-753A-8A92-7DCFC6E48104}"/>
                  </a:ext>
                </a:extLst>
              </p:cNvPr>
              <p:cNvPicPr>
                <a:picLocks noGrp="1" noRot="1" noChangeAspect="1" noMove="1" noResize="1" noEditPoints="1" noAdjustHandles="1" noChangeArrowheads="1" noChangeShapeType="1" noCrop="1"/>
              </p:cNvPicPr>
              <p:nvPr/>
            </p:nvPicPr>
            <p:blipFill>
              <a:blip r:embed="rId10"/>
              <a:stretch>
                <a:fillRect/>
              </a:stretch>
            </p:blipFill>
            <p:spPr>
              <a:xfrm>
                <a:off x="7773152" y="4335677"/>
                <a:ext cx="533670" cy="703984"/>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3" name="3D Model 12" descr="4">
                <a:extLst>
                  <a:ext uri="{FF2B5EF4-FFF2-40B4-BE49-F238E27FC236}">
                    <a16:creationId xmlns:a16="http://schemas.microsoft.com/office/drawing/2014/main" id="{125F0442-E759-C7DD-09F7-399E7E43F509}"/>
                  </a:ext>
                </a:extLst>
              </p:cNvPr>
              <p:cNvGraphicFramePr>
                <a:graphicFrameLocks noChangeAspect="1"/>
              </p:cNvGraphicFramePr>
              <p:nvPr>
                <p:extLst>
                  <p:ext uri="{D42A27DB-BD31-4B8C-83A1-F6EECF244321}">
                    <p14:modId xmlns:p14="http://schemas.microsoft.com/office/powerpoint/2010/main" val="3269913880"/>
                  </p:ext>
                </p:extLst>
              </p:nvPr>
            </p:nvGraphicFramePr>
            <p:xfrm>
              <a:off x="7771074" y="5315065"/>
              <a:ext cx="506049" cy="666398"/>
            </p:xfrm>
            <a:graphic>
              <a:graphicData uri="http://schemas.microsoft.com/office/drawing/2017/model3d">
                <am3d:model3d r:embed="rId11">
                  <am3d:spPr>
                    <a:xfrm>
                      <a:off x="0" y="0"/>
                      <a:ext cx="506049" cy="666398"/>
                    </a:xfrm>
                    <a:prstGeom prst="rect">
                      <a:avLst/>
                    </a:prstGeom>
                  </am3d:spPr>
                  <am3d:camera>
                    <am3d:pos x="0" y="0" z="64772154"/>
                    <am3d:up dx="0" dy="36000000" dz="0"/>
                    <am3d:lookAt x="0" y="0" z="0"/>
                    <am3d:perspective fov="2700000"/>
                  </am3d:camera>
                  <am3d:trans>
                    <am3d:meterPerModelUnit n="12485176" d="1000000"/>
                    <am3d:preTrans dx="0" dy="-18031856" dz="0"/>
                    <am3d:scale>
                      <am3d:sx n="1000000" d="1000000"/>
                      <am3d:sy n="1000000" d="1000000"/>
                      <am3d:sz n="1000000" d="1000000"/>
                    </am3d:scale>
                    <am3d:rot ay="-1800001"/>
                    <am3d:postTrans dx="0" dy="0" dz="0"/>
                  </am3d:trans>
                  <am3d:raster rName="Office3DRenderer" rVer="16.0.8326">
                    <am3d:blip r:embed="rId12"/>
                  </am3d:raster>
                  <am3d:objViewport viewportSz="78036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3" name="3D Model 12" descr="4">
                <a:extLst>
                  <a:ext uri="{FF2B5EF4-FFF2-40B4-BE49-F238E27FC236}">
                    <a16:creationId xmlns:a16="http://schemas.microsoft.com/office/drawing/2014/main" id="{125F0442-E759-C7DD-09F7-399E7E43F509}"/>
                  </a:ext>
                </a:extLst>
              </p:cNvPr>
              <p:cNvPicPr>
                <a:picLocks noGrp="1" noRot="1" noChangeAspect="1" noMove="1" noResize="1" noEditPoints="1" noAdjustHandles="1" noChangeArrowheads="1" noChangeShapeType="1" noCrop="1"/>
              </p:cNvPicPr>
              <p:nvPr/>
            </p:nvPicPr>
            <p:blipFill>
              <a:blip r:embed="rId12"/>
              <a:stretch>
                <a:fillRect/>
              </a:stretch>
            </p:blipFill>
            <p:spPr>
              <a:xfrm>
                <a:off x="7771074" y="5315065"/>
                <a:ext cx="506049" cy="666398"/>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4" name="3D Model 13" descr="1">
                <a:extLst>
                  <a:ext uri="{FF2B5EF4-FFF2-40B4-BE49-F238E27FC236}">
                    <a16:creationId xmlns:a16="http://schemas.microsoft.com/office/drawing/2014/main" id="{B17DB9B4-7834-39E3-6C98-9518D7EA7003}"/>
                  </a:ext>
                </a:extLst>
              </p:cNvPr>
              <p:cNvGraphicFramePr>
                <a:graphicFrameLocks noChangeAspect="1"/>
              </p:cNvGraphicFramePr>
              <p:nvPr>
                <p:extLst>
                  <p:ext uri="{D42A27DB-BD31-4B8C-83A1-F6EECF244321}">
                    <p14:modId xmlns:p14="http://schemas.microsoft.com/office/powerpoint/2010/main" val="3311542132"/>
                  </p:ext>
                </p:extLst>
              </p:nvPr>
            </p:nvGraphicFramePr>
            <p:xfrm>
              <a:off x="7938811" y="2514027"/>
              <a:ext cx="356443" cy="625465"/>
            </p:xfrm>
            <a:graphic>
              <a:graphicData uri="http://schemas.microsoft.com/office/drawing/2017/model3d">
                <am3d:model3d r:embed="rId13">
                  <am3d:spPr>
                    <a:xfrm>
                      <a:off x="0" y="0"/>
                      <a:ext cx="356443" cy="625465"/>
                    </a:xfrm>
                    <a:prstGeom prst="rect">
                      <a:avLst/>
                    </a:prstGeom>
                    <a:noFill/>
                  </am3d:spPr>
                  <am3d:camera>
                    <am3d:pos x="0" y="0" z="57437888"/>
                    <am3d:up dx="0" dy="36000000" dz="0"/>
                    <am3d:lookAt x="0" y="0" z="0"/>
                    <am3d:perspective fov="2700000"/>
                  </am3d:camera>
                  <am3d:trans>
                    <am3d:meterPerModelUnit n="12410527" d="1000000"/>
                    <am3d:preTrans dx="0" dy="-17999797" dz="0"/>
                    <am3d:scale>
                      <am3d:sx n="1000000" d="1000000"/>
                      <am3d:sy n="1000000" d="1000000"/>
                      <am3d:sz n="1000000" d="1000000"/>
                    </am3d:scale>
                    <am3d:rot ay="-1800001"/>
                    <am3d:postTrans dx="0" dy="0" dz="0"/>
                  </am3d:trans>
                  <am3d:raster rName="Office3DRenderer" rVer="16.0.8326">
                    <am3d:blip r:embed="rId14"/>
                  </am3d:raster>
                  <am3d:objViewport viewportSz="66339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 Model 13" descr="1">
                <a:extLst>
                  <a:ext uri="{FF2B5EF4-FFF2-40B4-BE49-F238E27FC236}">
                    <a16:creationId xmlns:a16="http://schemas.microsoft.com/office/drawing/2014/main" id="{B17DB9B4-7834-39E3-6C98-9518D7EA7003}"/>
                  </a:ext>
                </a:extLst>
              </p:cNvPr>
              <p:cNvPicPr>
                <a:picLocks noGrp="1" noRot="1" noChangeAspect="1" noMove="1" noResize="1" noEditPoints="1" noAdjustHandles="1" noChangeArrowheads="1" noChangeShapeType="1" noCrop="1"/>
              </p:cNvPicPr>
              <p:nvPr/>
            </p:nvPicPr>
            <p:blipFill>
              <a:blip r:embed="rId14"/>
              <a:stretch>
                <a:fillRect/>
              </a:stretch>
            </p:blipFill>
            <p:spPr>
              <a:xfrm>
                <a:off x="7938811" y="2514027"/>
                <a:ext cx="356443" cy="625465"/>
              </a:xfrm>
              <a:prstGeom prst="rect">
                <a:avLst/>
              </a:prstGeom>
              <a:noFill/>
            </p:spPr>
          </p:pic>
        </mc:Fallback>
      </mc:AlternateContent>
      <mc:AlternateContent xmlns:mc="http://schemas.openxmlformats.org/markup-compatibility/2006">
        <mc:Choice xmlns:am3d="http://schemas.microsoft.com/office/drawing/2017/model3d" Requires="am3d">
          <p:graphicFrame>
            <p:nvGraphicFramePr>
              <p:cNvPr id="15" name="3D Model 14" descr="2">
                <a:extLst>
                  <a:ext uri="{FF2B5EF4-FFF2-40B4-BE49-F238E27FC236}">
                    <a16:creationId xmlns:a16="http://schemas.microsoft.com/office/drawing/2014/main" id="{3301E46E-29EF-77B1-B337-E222A982B7E4}"/>
                  </a:ext>
                </a:extLst>
              </p:cNvPr>
              <p:cNvGraphicFramePr>
                <a:graphicFrameLocks noChangeAspect="1"/>
              </p:cNvGraphicFramePr>
              <p:nvPr>
                <p:extLst>
                  <p:ext uri="{D42A27DB-BD31-4B8C-83A1-F6EECF244321}">
                    <p14:modId xmlns:p14="http://schemas.microsoft.com/office/powerpoint/2010/main" val="4262471135"/>
                  </p:ext>
                </p:extLst>
              </p:nvPr>
            </p:nvGraphicFramePr>
            <p:xfrm>
              <a:off x="7817712" y="3428111"/>
              <a:ext cx="461489" cy="636155"/>
            </p:xfrm>
            <a:graphic>
              <a:graphicData uri="http://schemas.microsoft.com/office/drawing/2017/model3d">
                <am3d:model3d r:embed="rId15">
                  <am3d:spPr>
                    <a:xfrm>
                      <a:off x="0" y="0"/>
                      <a:ext cx="461489" cy="636155"/>
                    </a:xfrm>
                    <a:prstGeom prst="rect">
                      <a:avLst/>
                    </a:prstGeom>
                  </am3d:spPr>
                  <am3d:camera>
                    <am3d:pos x="0" y="0" z="63452126"/>
                    <am3d:up dx="0" dy="36000000" dz="0"/>
                    <am3d:lookAt x="0" y="0" z="0"/>
                    <am3d:perspective fov="2700000"/>
                  </am3d:camera>
                  <am3d:trans>
                    <am3d:meterPerModelUnit n="12440630" d="1000000"/>
                    <am3d:preTrans dx="-4" dy="-18000000" dz="0"/>
                    <am3d:scale>
                      <am3d:sx n="1000000" d="1000000"/>
                      <am3d:sy n="1000000" d="1000000"/>
                      <am3d:sz n="1000000" d="1000000"/>
                    </am3d:scale>
                    <am3d:rot ay="-1800001"/>
                    <am3d:postTrans dx="0" dy="0" dz="0"/>
                  </am3d:trans>
                  <am3d:raster rName="Office3DRenderer" rVer="16.0.8326">
                    <am3d:blip r:embed="rId16"/>
                  </am3d:raster>
                  <am3d:objViewport viewportSz="7318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5" name="3D Model 14" descr="2">
                <a:extLst>
                  <a:ext uri="{FF2B5EF4-FFF2-40B4-BE49-F238E27FC236}">
                    <a16:creationId xmlns:a16="http://schemas.microsoft.com/office/drawing/2014/main" id="{3301E46E-29EF-77B1-B337-E222A982B7E4}"/>
                  </a:ext>
                </a:extLst>
              </p:cNvPr>
              <p:cNvPicPr>
                <a:picLocks noGrp="1" noRot="1" noChangeAspect="1" noMove="1" noResize="1" noEditPoints="1" noAdjustHandles="1" noChangeArrowheads="1" noChangeShapeType="1" noCrop="1"/>
              </p:cNvPicPr>
              <p:nvPr/>
            </p:nvPicPr>
            <p:blipFill>
              <a:blip r:embed="rId16"/>
              <a:stretch>
                <a:fillRect/>
              </a:stretch>
            </p:blipFill>
            <p:spPr>
              <a:xfrm>
                <a:off x="7817712" y="3428111"/>
                <a:ext cx="461489" cy="636155"/>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7" name="3D Model 16" descr="Pointing Arrow">
                <a:extLst>
                  <a:ext uri="{FF2B5EF4-FFF2-40B4-BE49-F238E27FC236}">
                    <a16:creationId xmlns:a16="http://schemas.microsoft.com/office/drawing/2014/main" id="{95C6E1EE-EEB4-A311-D7CB-E7263FD2555F}"/>
                  </a:ext>
                </a:extLst>
              </p:cNvPr>
              <p:cNvGraphicFramePr>
                <a:graphicFrameLocks noChangeAspect="1"/>
              </p:cNvGraphicFramePr>
              <p:nvPr>
                <p:extLst>
                  <p:ext uri="{D42A27DB-BD31-4B8C-83A1-F6EECF244321}">
                    <p14:modId xmlns:p14="http://schemas.microsoft.com/office/powerpoint/2010/main" val="4213897538"/>
                  </p:ext>
                </p:extLst>
              </p:nvPr>
            </p:nvGraphicFramePr>
            <p:xfrm rot="5400000">
              <a:off x="8934270" y="5052181"/>
              <a:ext cx="546184" cy="1144654"/>
            </p:xfrm>
            <a:graphic>
              <a:graphicData uri="http://schemas.microsoft.com/office/drawing/2017/model3d">
                <am3d:model3d r:embed="rId17">
                  <am3d:spPr>
                    <a:xfrm rot="5400000">
                      <a:off x="0" y="0"/>
                      <a:ext cx="546184" cy="1144654"/>
                    </a:xfrm>
                    <a:prstGeom prst="rect">
                      <a:avLst/>
                    </a:prstGeom>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139181" ay="1555062" az="60858"/>
                    <am3d:postTrans dx="0" dy="0" dz="0"/>
                  </am3d:trans>
                  <am3d:raster rName="Office3DRenderer" rVer="16.0.8326">
                    <am3d:blip r:embed="rId18"/>
                  </am3d:raster>
                  <am3d:objViewport viewportSz="122787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7" name="3D Model 16" descr="Pointing Arrow">
                <a:extLst>
                  <a:ext uri="{FF2B5EF4-FFF2-40B4-BE49-F238E27FC236}">
                    <a16:creationId xmlns:a16="http://schemas.microsoft.com/office/drawing/2014/main" id="{95C6E1EE-EEB4-A311-D7CB-E7263FD2555F}"/>
                  </a:ext>
                </a:extLst>
              </p:cNvPr>
              <p:cNvPicPr>
                <a:picLocks noGrp="1" noRot="1" noChangeAspect="1" noMove="1" noResize="1" noEditPoints="1" noAdjustHandles="1" noChangeArrowheads="1" noChangeShapeType="1" noCrop="1"/>
              </p:cNvPicPr>
              <p:nvPr/>
            </p:nvPicPr>
            <p:blipFill>
              <a:blip r:embed="rId18"/>
              <a:stretch>
                <a:fillRect/>
              </a:stretch>
            </p:blipFill>
            <p:spPr>
              <a:xfrm rot="5400000">
                <a:off x="8934270" y="5052181"/>
                <a:ext cx="546184" cy="1144654"/>
              </a:xfrm>
              <a:prstGeom prst="rect">
                <a:avLst/>
              </a:prstGeom>
            </p:spPr>
          </p:pic>
        </mc:Fallback>
      </mc:AlternateContent>
    </p:spTree>
    <p:extLst>
      <p:ext uri="{BB962C8B-B14F-4D97-AF65-F5344CB8AC3E}">
        <p14:creationId xmlns:p14="http://schemas.microsoft.com/office/powerpoint/2010/main" val="37881147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Graphic spid="11"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A3826-8AE8-51B5-C124-630F66DB98A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E4D4334-1D92-3250-9B88-8284B6C05CB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BFCCDC5-6742-E8D2-AF60-B031923213AB}"/>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AB401AFD-8C39-BE2D-2F5E-B3EDE389015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8DBC37AD-7866-449B-F50E-9FA3BB9DB29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A9448E2-96EE-D6A3-12CD-F89DC9DB63E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7B58E84C-04CB-C86E-844F-891B9D1C307B}"/>
              </a:ext>
            </a:extLst>
          </p:cNvPr>
          <p:cNvSpPr txBox="1"/>
          <p:nvPr/>
        </p:nvSpPr>
        <p:spPr>
          <a:xfrm>
            <a:off x="1815152" y="5087474"/>
            <a:ext cx="3118161" cy="553998"/>
          </a:xfrm>
          <a:prstGeom prst="rect">
            <a:avLst/>
          </a:prstGeom>
          <a:noFill/>
        </p:spPr>
        <p:txBody>
          <a:bodyPr wrap="none" rtlCol="0">
            <a:spAutoFit/>
          </a:bodyPr>
          <a:lstStyle/>
          <a:p>
            <a:pPr algn="ctr" rtl="1"/>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mj-cs"/>
              </a:rPr>
              <a:t>مرحلة التوزيع والعرض</a:t>
            </a:r>
          </a:p>
        </p:txBody>
      </p:sp>
      <p:sp>
        <p:nvSpPr>
          <p:cNvPr id="43" name="TextBox 42">
            <a:extLst>
              <a:ext uri="{FF2B5EF4-FFF2-40B4-BE49-F238E27FC236}">
                <a16:creationId xmlns:a16="http://schemas.microsoft.com/office/drawing/2014/main" id="{EA8CC3B3-0ED6-B9DF-E1DF-17B99DC5271B}"/>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CBBA94A7-83F5-26AC-0245-17A3540190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8812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FE0E9-833B-93DB-99D1-1E8A66FEE53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959F777-AC49-A1A2-25FB-2C99A97400D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D3547DCB-5E24-CBF5-B2EB-D6B95074BCAA}"/>
              </a:ext>
            </a:extLst>
          </p:cNvPr>
          <p:cNvSpPr txBox="1"/>
          <p:nvPr/>
        </p:nvSpPr>
        <p:spPr>
          <a:xfrm>
            <a:off x="1969950" y="1892197"/>
            <a:ext cx="9393404"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التوزيع والعرض (</a:t>
            </a:r>
            <a:r>
              <a:rPr lang="en-US" sz="3200" dirty="0"/>
              <a:t>Distribution &amp; Exhibition Phase</a:t>
            </a:r>
            <a:r>
              <a:rPr lang="ar-EG" sz="3200" dirty="0"/>
              <a:t>)</a:t>
            </a:r>
            <a:r>
              <a:rPr lang="ar-EG" sz="3200" dirty="0">
                <a:solidFill>
                  <a:schemeClr val="accent5">
                    <a:lumMod val="75000"/>
                  </a:schemeClr>
                </a:solidFill>
                <a:latin typeface="Alexandria" charset="0"/>
              </a:rPr>
              <a:t>:</a:t>
            </a:r>
          </a:p>
        </p:txBody>
      </p:sp>
      <p:sp>
        <p:nvSpPr>
          <p:cNvPr id="13" name="TextBox 12">
            <a:extLst>
              <a:ext uri="{FF2B5EF4-FFF2-40B4-BE49-F238E27FC236}">
                <a16:creationId xmlns:a16="http://schemas.microsoft.com/office/drawing/2014/main" id="{C61F43AD-69B3-E348-C218-99F37441C8C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D6FE4629-3413-146C-5129-8B6116F03487}"/>
              </a:ext>
            </a:extLst>
          </p:cNvPr>
          <p:cNvSpPr txBox="1"/>
          <p:nvPr/>
        </p:nvSpPr>
        <p:spPr>
          <a:xfrm>
            <a:off x="4433118" y="2562891"/>
            <a:ext cx="6770675" cy="3170099"/>
          </a:xfrm>
          <a:prstGeom prst="rect">
            <a:avLst/>
          </a:prstGeom>
          <a:noFill/>
        </p:spPr>
        <p:txBody>
          <a:bodyPr wrap="square">
            <a:spAutoFit/>
          </a:bodyPr>
          <a:lstStyle/>
          <a:p>
            <a:pPr marL="285750" indent="-285750" algn="just" rtl="1">
              <a:buFont typeface="Arial" panose="020B0604020202020204" pitchFamily="34" charset="0"/>
              <a:buChar char="•"/>
            </a:pPr>
            <a:r>
              <a:rPr lang="ar-SA" sz="2000" dirty="0"/>
              <a:t>مرحلة التوزيع والعرض هي </a:t>
            </a:r>
            <a:r>
              <a:rPr lang="ar-SA" sz="2000" dirty="0">
                <a:effectLst>
                  <a:outerShdw blurRad="38100" dist="38100" dir="2700000" algn="tl">
                    <a:srgbClr val="000000">
                      <a:alpha val="43137"/>
                    </a:srgbClr>
                  </a:outerShdw>
                </a:effectLst>
              </a:rPr>
              <a:t>المرحلة النهائية في سلسلة الإنتاج التلفزيوني</a:t>
            </a:r>
            <a:r>
              <a:rPr lang="ar-SA" sz="2000" dirty="0"/>
              <a:t>، حيث </a:t>
            </a:r>
            <a:r>
              <a:rPr lang="ar-SA" sz="2000" dirty="0">
                <a:effectLst>
                  <a:outerShdw blurRad="38100" dist="38100" dir="2700000" algn="tl">
                    <a:srgbClr val="000000">
                      <a:alpha val="43137"/>
                    </a:srgbClr>
                  </a:outerShdw>
                </a:effectLst>
              </a:rPr>
              <a:t>يتم نقل الم</a:t>
            </a:r>
            <a:r>
              <a:rPr lang="ar-EG" sz="2000" dirty="0">
                <a:effectLst>
                  <a:outerShdw blurRad="38100" dist="38100" dir="2700000" algn="tl">
                    <a:srgbClr val="000000">
                      <a:alpha val="43137"/>
                    </a:srgbClr>
                  </a:outerShdw>
                </a:effectLst>
              </a:rPr>
              <a:t>ُ</a:t>
            </a:r>
            <a:r>
              <a:rPr lang="ar-SA" sz="2000" dirty="0" err="1">
                <a:effectLst>
                  <a:outerShdw blurRad="38100" dist="38100" dir="2700000" algn="tl">
                    <a:srgbClr val="000000">
                      <a:alpha val="43137"/>
                    </a:srgbClr>
                  </a:outerShdw>
                </a:effectLst>
              </a:rPr>
              <a:t>حتوى</a:t>
            </a:r>
            <a:r>
              <a:rPr lang="ar-SA" sz="2000" dirty="0">
                <a:effectLst>
                  <a:outerShdw blurRad="38100" dist="38100" dir="2700000" algn="tl">
                    <a:srgbClr val="000000">
                      <a:alpha val="43137"/>
                    </a:srgbClr>
                  </a:outerShdw>
                </a:effectLst>
              </a:rPr>
              <a:t> من الم</a:t>
            </a:r>
            <a:r>
              <a:rPr lang="ar-EG" sz="2000" dirty="0">
                <a:effectLst>
                  <a:outerShdw blurRad="38100" dist="38100" dir="2700000" algn="tl">
                    <a:srgbClr val="000000">
                      <a:alpha val="43137"/>
                    </a:srgbClr>
                  </a:outerShdw>
                </a:effectLst>
              </a:rPr>
              <a:t>ُ</a:t>
            </a:r>
            <a:r>
              <a:rPr lang="ar-SA" sz="2000" dirty="0" err="1">
                <a:effectLst>
                  <a:outerShdw blurRad="38100" dist="38100" dir="2700000" algn="tl">
                    <a:srgbClr val="000000">
                      <a:alpha val="43137"/>
                    </a:srgbClr>
                  </a:outerShdw>
                </a:effectLst>
              </a:rPr>
              <a:t>نتجين</a:t>
            </a:r>
            <a:r>
              <a:rPr lang="ar-SA" sz="2000" dirty="0">
                <a:effectLst>
                  <a:outerShdw blurRad="38100" dist="38100" dir="2700000" algn="tl">
                    <a:srgbClr val="000000">
                      <a:alpha val="43137"/>
                    </a:srgbClr>
                  </a:outerShdw>
                </a:effectLst>
              </a:rPr>
              <a:t> إلى الج</a:t>
            </a:r>
            <a:r>
              <a:rPr lang="ar-EG" sz="2000" dirty="0">
                <a:effectLst>
                  <a:outerShdw blurRad="38100" dist="38100" dir="2700000" algn="tl">
                    <a:srgbClr val="000000">
                      <a:alpha val="43137"/>
                    </a:srgbClr>
                  </a:outerShdw>
                </a:effectLst>
              </a:rPr>
              <a:t>ُ</a:t>
            </a:r>
            <a:r>
              <a:rPr lang="ar-SA" sz="2000" dirty="0">
                <a:effectLst>
                  <a:outerShdw blurRad="38100" dist="38100" dir="2700000" algn="tl">
                    <a:srgbClr val="000000">
                      <a:alpha val="43137"/>
                    </a:srgbClr>
                  </a:outerShdw>
                </a:effectLst>
              </a:rPr>
              <a:t>مهور عبر قنوات م</a:t>
            </a:r>
            <a:r>
              <a:rPr lang="ar-EG" sz="2000" dirty="0">
                <a:effectLst>
                  <a:outerShdw blurRad="38100" dist="38100" dir="2700000" algn="tl">
                    <a:srgbClr val="000000">
                      <a:alpha val="43137"/>
                    </a:srgbClr>
                  </a:outerShdw>
                </a:effectLst>
              </a:rPr>
              <a:t>ُ</a:t>
            </a:r>
            <a:r>
              <a:rPr lang="ar-SA" sz="2000" dirty="0" err="1">
                <a:effectLst>
                  <a:outerShdw blurRad="38100" dist="38100" dir="2700000" algn="tl">
                    <a:srgbClr val="000000">
                      <a:alpha val="43137"/>
                    </a:srgbClr>
                  </a:outerShdw>
                </a:effectLst>
              </a:rPr>
              <a:t>تعددة</a:t>
            </a:r>
            <a:r>
              <a:rPr lang="ar-SA" sz="2000" dirty="0"/>
              <a:t>.</a:t>
            </a:r>
            <a:endParaRPr lang="ar-EG" sz="2000" dirty="0"/>
          </a:p>
          <a:p>
            <a:pPr marL="285750" indent="-285750" algn="just" rtl="1">
              <a:buFont typeface="Arial" panose="020B0604020202020204" pitchFamily="34" charset="0"/>
              <a:buChar char="•"/>
            </a:pPr>
            <a:r>
              <a:rPr lang="ar-EG" sz="2000" dirty="0"/>
              <a:t>وفي هذه المرحلة، يُنقل المُحتوى الإعلامي من صورته النهائية داخل غرف المونتاج إلى شاشات الجُمهور، ليبدأ رحلته الحقيقية في التأثير والانتشار.</a:t>
            </a:r>
          </a:p>
          <a:p>
            <a:pPr marL="285750" indent="-285750" algn="just" rtl="1">
              <a:buFont typeface="Arial" panose="020B0604020202020204" pitchFamily="34" charset="0"/>
              <a:buChar char="•"/>
            </a:pPr>
            <a:r>
              <a:rPr lang="ar-SA" sz="2000" dirty="0"/>
              <a:t>تشمل هذه المرحلة اختيار القنوات والمنصات المناسبة، </a:t>
            </a:r>
            <a:r>
              <a:rPr lang="ar-EG" sz="2000" dirty="0"/>
              <a:t>و</a:t>
            </a:r>
            <a:r>
              <a:rPr lang="ar-SA" sz="2000" dirty="0"/>
              <a:t>جدولة العرض، وضمان وصول العمل إلى أكبر شريحة ممكنة من الم</a:t>
            </a:r>
            <a:r>
              <a:rPr lang="ar-EG" sz="2000" dirty="0"/>
              <a:t>ُ</a:t>
            </a:r>
            <a:r>
              <a:rPr lang="ar-SA" sz="2000" dirty="0"/>
              <a:t>شاهدين</a:t>
            </a:r>
            <a:r>
              <a:rPr lang="ar-EG" sz="2000" dirty="0"/>
              <a:t>.</a:t>
            </a:r>
          </a:p>
          <a:p>
            <a:pPr marL="342900" indent="-342900" algn="just" rtl="1">
              <a:buFont typeface="Arial" panose="020B0604020202020204" pitchFamily="34" charset="0"/>
              <a:buChar char="•"/>
            </a:pPr>
            <a:r>
              <a:rPr lang="ar-EG" sz="2000" dirty="0"/>
              <a:t>فمهما بلغت جودة المُحتوى وتميّزه، فلن يحقق هدفه إذا لم يصل إلى الجُمهور المستهدف، مما يجعل التوزيع والعرض محورًا استراتيجيًا في العملية الإعلامية، خاصة في العصر الرقمي الذي تحوّلت فيه عملية التوزيع من مسار أحادي بسيط إلى منظومة معقدة ومتعددة المنصات.</a:t>
            </a:r>
          </a:p>
        </p:txBody>
      </p:sp>
      <p:pic>
        <p:nvPicPr>
          <p:cNvPr id="3" name="Picture 2" descr="A person sitting in front of a television&#10;&#10;AI-generated content may be incorrect.">
            <a:extLst>
              <a:ext uri="{FF2B5EF4-FFF2-40B4-BE49-F238E27FC236}">
                <a16:creationId xmlns:a16="http://schemas.microsoft.com/office/drawing/2014/main" id="{3D0584CF-23D5-8804-66B9-FA03322796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5216" y="2912817"/>
            <a:ext cx="3367886" cy="224525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00137318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D65DE-ABDB-7EF0-DCDB-FDAC79113E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F439D08-127F-B166-95BD-281E1263F80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B978F8E8-9EA7-6570-E48B-EA1EAE4430C1}"/>
              </a:ext>
            </a:extLst>
          </p:cNvPr>
          <p:cNvSpPr txBox="1"/>
          <p:nvPr/>
        </p:nvSpPr>
        <p:spPr>
          <a:xfrm>
            <a:off x="1969950" y="1892197"/>
            <a:ext cx="9393404"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التوزيع والعرض (</a:t>
            </a:r>
            <a:r>
              <a:rPr lang="en-US" sz="3200" dirty="0"/>
              <a:t>Distribution &amp; Exhibition Phase</a:t>
            </a:r>
            <a:r>
              <a:rPr lang="ar-EG" sz="3200" dirty="0"/>
              <a:t>)</a:t>
            </a:r>
            <a:r>
              <a:rPr lang="ar-EG" sz="3200" dirty="0">
                <a:solidFill>
                  <a:schemeClr val="accent5">
                    <a:lumMod val="75000"/>
                  </a:schemeClr>
                </a:solidFill>
                <a:latin typeface="Alexandria" charset="0"/>
              </a:rPr>
              <a:t>:</a:t>
            </a:r>
          </a:p>
        </p:txBody>
      </p:sp>
      <p:sp>
        <p:nvSpPr>
          <p:cNvPr id="13" name="TextBox 12">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B5C7FE28-85F3-C0A2-7403-AED1C980057F}"/>
              </a:ext>
            </a:extLst>
          </p:cNvPr>
          <p:cNvSpPr txBox="1"/>
          <p:nvPr/>
        </p:nvSpPr>
        <p:spPr>
          <a:xfrm>
            <a:off x="3566160" y="2828620"/>
            <a:ext cx="7485233" cy="2723823"/>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أولاً: ماهية التوزيع والعرض:</a:t>
            </a:r>
          </a:p>
          <a:p>
            <a:pPr algn="just" rtl="1"/>
            <a:endParaRPr lang="ar-EG" sz="1100" b="1" dirty="0"/>
          </a:p>
          <a:p>
            <a:pPr marL="342900" indent="-342900" algn="just" rtl="1">
              <a:buFont typeface="Arial" panose="020B0604020202020204" pitchFamily="34" charset="0"/>
              <a:buChar char="•"/>
            </a:pPr>
            <a:r>
              <a:rPr lang="ar-EG" sz="2000" dirty="0"/>
              <a:t>تشير عملية </a:t>
            </a:r>
            <a:r>
              <a:rPr lang="ar-EG" sz="2000" b="1" dirty="0">
                <a:solidFill>
                  <a:schemeClr val="accent5">
                    <a:lumMod val="75000"/>
                  </a:schemeClr>
                </a:solidFill>
                <a:effectLst>
                  <a:outerShdw blurRad="38100" dist="38100" dir="2700000" algn="tl">
                    <a:srgbClr val="000000">
                      <a:alpha val="43137"/>
                    </a:srgbClr>
                  </a:outerShdw>
                </a:effectLst>
              </a:rPr>
              <a:t>التوزيع</a:t>
            </a:r>
            <a:r>
              <a:rPr lang="ar-EG" sz="2000" dirty="0"/>
              <a:t> إلى </a:t>
            </a:r>
            <a:r>
              <a:rPr lang="ar-EG" sz="2000" dirty="0">
                <a:effectLst>
                  <a:outerShdw blurRad="38100" dist="38100" dir="2700000" algn="tl">
                    <a:srgbClr val="000000">
                      <a:alpha val="43137"/>
                    </a:srgbClr>
                  </a:outerShdw>
                </a:effectLst>
              </a:rPr>
              <a:t>نقل المُحتوى النهائي إلى القنوات والمنصات التي ستتولى بثّه</a:t>
            </a:r>
            <a:r>
              <a:rPr lang="ar-EG" sz="2000" dirty="0"/>
              <a:t>.</a:t>
            </a:r>
          </a:p>
          <a:p>
            <a:pPr marL="342900" indent="-342900" algn="just" rtl="1">
              <a:buFont typeface="Arial" panose="020B0604020202020204" pitchFamily="34" charset="0"/>
              <a:buChar char="•"/>
            </a:pPr>
            <a:r>
              <a:rPr lang="ar-EG" sz="2000" dirty="0"/>
              <a:t>بينما يشير </a:t>
            </a:r>
            <a:r>
              <a:rPr lang="ar-EG" sz="2000" b="1" dirty="0">
                <a:solidFill>
                  <a:schemeClr val="accent5">
                    <a:lumMod val="75000"/>
                  </a:schemeClr>
                </a:solidFill>
                <a:effectLst>
                  <a:outerShdw blurRad="38100" dist="38100" dir="2700000" algn="tl">
                    <a:srgbClr val="000000">
                      <a:alpha val="43137"/>
                    </a:srgbClr>
                  </a:outerShdw>
                </a:effectLst>
              </a:rPr>
              <a:t>العرض</a:t>
            </a:r>
            <a:r>
              <a:rPr lang="ar-EG" sz="2000" dirty="0"/>
              <a:t> إلى </a:t>
            </a:r>
            <a:r>
              <a:rPr lang="ar-EG" sz="2000" dirty="0">
                <a:effectLst>
                  <a:outerShdw blurRad="38100" dist="38100" dir="2700000" algn="tl">
                    <a:srgbClr val="000000">
                      <a:alpha val="43137"/>
                    </a:srgbClr>
                  </a:outerShdw>
                </a:effectLst>
              </a:rPr>
              <a:t>لحظة نشر المُحتوى فعليًا للجُمهور</a:t>
            </a:r>
            <a:r>
              <a:rPr lang="ar-EG" sz="2000" dirty="0"/>
              <a:t>.</a:t>
            </a:r>
          </a:p>
          <a:p>
            <a:pPr marL="342900" indent="-342900" algn="just" rtl="1">
              <a:buFont typeface="Arial" panose="020B0604020202020204" pitchFamily="34" charset="0"/>
              <a:buChar char="•"/>
            </a:pPr>
            <a:r>
              <a:rPr lang="ar-EG" sz="2000" dirty="0"/>
              <a:t>في النماذج التقليدية، كانت العملية بسيطة؛ يُسلَّم المُحتوى إلى القناة ليُعرض في توقيت محدد.</a:t>
            </a:r>
          </a:p>
          <a:p>
            <a:pPr marL="342900" indent="-342900" algn="just" rtl="1">
              <a:buFont typeface="Arial" panose="020B0604020202020204" pitchFamily="34" charset="0"/>
              <a:buChar char="•"/>
            </a:pPr>
            <a:r>
              <a:rPr lang="ar-EG" sz="2000" dirty="0"/>
              <a:t>أمّا في العصر الرقمي، فقد أصبح الجُمهور موزعًا على منصات متعددة، ويستهلك المُحتوى وفق أنماط مُشاهدة متباينة، مما يتطلب تخطيطًا دقيقًا لضمان وصول المُحتوى وانتشاره الفعلي.</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3120" y="2717846"/>
            <a:ext cx="1963582" cy="294537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49198244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D9D0E-C6E5-8A3C-E754-1657311B2B4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A0916FF-19AC-1B05-AE09-FB37F7820E3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67888BE4-F560-9649-4421-FF4095CB243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692319D1-4806-DE36-B831-43E5A1C8280B}"/>
              </a:ext>
            </a:extLst>
          </p:cNvPr>
          <p:cNvSpPr txBox="1"/>
          <p:nvPr/>
        </p:nvSpPr>
        <p:spPr>
          <a:xfrm>
            <a:off x="3368040" y="2057097"/>
            <a:ext cx="7835753" cy="3947234"/>
          </a:xfrm>
          <a:prstGeom prst="rect">
            <a:avLst/>
          </a:prstGeom>
          <a:noFill/>
        </p:spPr>
        <p:txBody>
          <a:bodyPr wrap="square">
            <a:spAutoFit/>
          </a:bodyPr>
          <a:lstStyle/>
          <a:p>
            <a:pPr algn="just" rtl="1"/>
            <a:r>
              <a:rPr lang="ar-EG" sz="2000" b="1" dirty="0">
                <a:solidFill>
                  <a:schemeClr val="accent5">
                    <a:lumMod val="75000"/>
                  </a:schemeClr>
                </a:solidFill>
                <a:effectLst>
                  <a:outerShdw blurRad="38100" dist="38100" dir="2700000" algn="tl">
                    <a:srgbClr val="000000">
                      <a:alpha val="43137"/>
                    </a:srgbClr>
                  </a:outerShdw>
                </a:effectLst>
              </a:rPr>
              <a:t>(1) التوزيع (</a:t>
            </a:r>
            <a:r>
              <a:rPr lang="en-US" sz="2000" b="1" dirty="0">
                <a:solidFill>
                  <a:schemeClr val="accent5">
                    <a:lumMod val="75000"/>
                  </a:schemeClr>
                </a:solidFill>
                <a:effectLst>
                  <a:outerShdw blurRad="38100" dist="38100" dir="2700000" algn="tl">
                    <a:srgbClr val="000000">
                      <a:alpha val="43137"/>
                    </a:srgbClr>
                  </a:outerShdw>
                </a:effectLst>
              </a:rPr>
              <a:t>Distribution</a:t>
            </a:r>
            <a:r>
              <a:rPr lang="ar-EG" sz="2000" b="1" dirty="0">
                <a:solidFill>
                  <a:schemeClr val="accent5">
                    <a:lumMod val="75000"/>
                  </a:schemeClr>
                </a:solidFill>
                <a:effectLst>
                  <a:outerShdw blurRad="38100" dist="38100" dir="2700000" algn="tl">
                    <a:srgbClr val="000000">
                      <a:alpha val="43137"/>
                    </a:srgbClr>
                  </a:outerShdw>
                </a:effectLst>
              </a:rPr>
              <a:t>):</a:t>
            </a:r>
          </a:p>
          <a:p>
            <a:pPr algn="just" rtl="1"/>
            <a:endParaRPr lang="ar-EG" sz="1050" b="1" dirty="0"/>
          </a:p>
          <a:p>
            <a:pPr marL="342900" indent="-342900" algn="just" rtl="1">
              <a:buFont typeface="Arial" panose="020B0604020202020204" pitchFamily="34" charset="0"/>
              <a:buChar char="•"/>
            </a:pPr>
            <a:r>
              <a:rPr lang="ar-EG" sz="2000" dirty="0"/>
              <a:t>التوزيع هو </a:t>
            </a:r>
            <a:r>
              <a:rPr lang="ar-EG" sz="2000" b="1" dirty="0"/>
              <a:t>الجانب التجاري والتنظيمي</a:t>
            </a:r>
            <a:r>
              <a:rPr lang="ar-EG" sz="2000" dirty="0"/>
              <a:t> المتعلق بكيفية إيصال المُحتوى إلى المنصات المختلفة حول العالم.</a:t>
            </a:r>
          </a:p>
          <a:p>
            <a:pPr marL="342900" indent="-342900" algn="just" rtl="1">
              <a:buFont typeface="Arial" panose="020B0604020202020204" pitchFamily="34" charset="0"/>
              <a:buChar char="•"/>
            </a:pPr>
            <a:r>
              <a:rPr lang="ar-EG" sz="2000" dirty="0"/>
              <a:t>ويشمل الترتيبات القانونية، والاتفاقات المادية، وتحديد </a:t>
            </a:r>
            <a:r>
              <a:rPr lang="ar-EG" sz="2000" dirty="0">
                <a:effectLst>
                  <a:outerShdw blurRad="38100" dist="38100" dir="2700000" algn="tl">
                    <a:srgbClr val="000000">
                      <a:alpha val="43137"/>
                    </a:srgbClr>
                  </a:outerShdw>
                </a:effectLst>
              </a:rPr>
              <a:t>أين ومتى ولمن سيتم إتاحة المُحتوى</a:t>
            </a:r>
            <a:r>
              <a:rPr lang="ar-EG" sz="2000" dirty="0"/>
              <a:t>.</a:t>
            </a:r>
          </a:p>
          <a:p>
            <a:pPr marL="342900" indent="-342900" algn="just" rtl="1">
              <a:buFont typeface="Arial" panose="020B0604020202020204" pitchFamily="34" charset="0"/>
              <a:buChar char="•"/>
            </a:pPr>
            <a:endParaRPr lang="ar-EG" sz="2000" dirty="0"/>
          </a:p>
          <a:p>
            <a:pPr algn="just" rtl="1"/>
            <a:r>
              <a:rPr lang="ar-EG" sz="2000" u="sng" dirty="0"/>
              <a:t>وتتعدد المهام التي تتم في مرحلة التوزيع، لتشمل:</a:t>
            </a:r>
          </a:p>
          <a:p>
            <a:pPr marL="342900" indent="-342900" algn="just" rtl="1">
              <a:buFont typeface="Courier New" panose="02070309020205020404" pitchFamily="49" charset="0"/>
              <a:buChar char="o"/>
            </a:pPr>
            <a:r>
              <a:rPr lang="ar-EG" sz="2000" dirty="0"/>
              <a:t>بيع حقوق المُحتوى لشبكات تلفزيونية أو منصات بث رقمي (مثل نتفليكس أو شاهد).</a:t>
            </a:r>
          </a:p>
          <a:p>
            <a:pPr marL="342900" indent="-342900" algn="just" rtl="1">
              <a:buFont typeface="Courier New" panose="02070309020205020404" pitchFamily="49" charset="0"/>
              <a:buChar char="o"/>
            </a:pPr>
            <a:r>
              <a:rPr lang="ar-EG" sz="2000" dirty="0"/>
              <a:t>تحديد النوافذ الزمنية </a:t>
            </a:r>
            <a:r>
              <a:rPr lang="en-US" sz="2000" dirty="0"/>
              <a:t>Windowing)</a:t>
            </a:r>
            <a:r>
              <a:rPr lang="ar-EG" sz="2000" dirty="0"/>
              <a:t>) مثل العرض الحصري، ثم إعادة العرض لاحقًا في أماكن أخرى.</a:t>
            </a:r>
          </a:p>
          <a:p>
            <a:pPr marL="342900" indent="-342900" algn="just" rtl="1">
              <a:buFont typeface="Courier New" panose="02070309020205020404" pitchFamily="49" charset="0"/>
              <a:buChar char="o"/>
            </a:pPr>
            <a:r>
              <a:rPr lang="ar-EG" sz="2000" dirty="0"/>
              <a:t>تجهيز نسخ مختلفة من المُحتوى تناسب كل منصة.</a:t>
            </a:r>
          </a:p>
          <a:p>
            <a:pPr marL="342900" indent="-342900" algn="just" rtl="1">
              <a:buFont typeface="Courier New" panose="02070309020205020404" pitchFamily="49" charset="0"/>
              <a:buChar char="o"/>
            </a:pPr>
            <a:r>
              <a:rPr lang="ar-EG" sz="2000" dirty="0"/>
              <a:t>إدارة الحقوق الرقمية</a:t>
            </a:r>
            <a:r>
              <a:rPr lang="en-US" sz="2000" dirty="0"/>
              <a:t>Digital Rights Management “DRM”) </a:t>
            </a:r>
            <a:r>
              <a:rPr lang="ar-EG" sz="2000" dirty="0"/>
              <a:t>) لحماية المُحتوى من القرصنة.</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331720"/>
            <a:ext cx="2141421" cy="32121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57398487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F936D-E820-AD63-C041-DCD794C056C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7E62ACB-2746-BD85-2AD1-CE4977BFF67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EA554AC-148E-4115-D32A-416056B50ED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CD7178F-B875-0059-FAA5-C059A53466BA}"/>
              </a:ext>
            </a:extLst>
          </p:cNvPr>
          <p:cNvSpPr txBox="1"/>
          <p:nvPr/>
        </p:nvSpPr>
        <p:spPr>
          <a:xfrm>
            <a:off x="4592941" y="1809384"/>
            <a:ext cx="6370809" cy="4216539"/>
          </a:xfrm>
          <a:prstGeom prst="rect">
            <a:avLst/>
          </a:prstGeom>
          <a:noFill/>
        </p:spPr>
        <p:txBody>
          <a:bodyPr wrap="square">
            <a:spAutoFit/>
          </a:bodyPr>
          <a:lstStyle/>
          <a:p>
            <a:pPr algn="just" rtl="1"/>
            <a:r>
              <a:rPr lang="ar-EG" sz="2000" b="1" dirty="0">
                <a:solidFill>
                  <a:schemeClr val="accent5">
                    <a:lumMod val="75000"/>
                  </a:schemeClr>
                </a:solidFill>
                <a:effectLst>
                  <a:outerShdw blurRad="38100" dist="38100" dir="2700000" algn="tl">
                    <a:srgbClr val="000000">
                      <a:alpha val="43137"/>
                    </a:srgbClr>
                  </a:outerShdw>
                </a:effectLst>
              </a:rPr>
              <a:t>(2) العرض (</a:t>
            </a:r>
            <a:r>
              <a:rPr lang="en-US" sz="2000" b="1" dirty="0">
                <a:solidFill>
                  <a:schemeClr val="accent5">
                    <a:lumMod val="75000"/>
                  </a:schemeClr>
                </a:solidFill>
                <a:effectLst>
                  <a:outerShdw blurRad="38100" dist="38100" dir="2700000" algn="tl">
                    <a:srgbClr val="000000">
                      <a:alpha val="43137"/>
                    </a:srgbClr>
                  </a:outerShdw>
                </a:effectLst>
              </a:rPr>
              <a:t>Exhibition / Broadcasting / Streaming</a:t>
            </a:r>
            <a:r>
              <a:rPr lang="ar-EG" sz="2000" b="1" dirty="0">
                <a:solidFill>
                  <a:schemeClr val="accent5">
                    <a:lumMod val="75000"/>
                  </a:schemeClr>
                </a:solidFill>
                <a:effectLst>
                  <a:outerShdw blurRad="38100" dist="38100" dir="2700000" algn="tl">
                    <a:srgbClr val="000000">
                      <a:alpha val="43137"/>
                    </a:srgbClr>
                  </a:outerShdw>
                </a:effectLst>
              </a:rPr>
              <a:t>):</a:t>
            </a:r>
          </a:p>
          <a:p>
            <a:pPr algn="just" rtl="1"/>
            <a:endParaRPr lang="ar-EG" sz="1200" b="1" dirty="0"/>
          </a:p>
          <a:p>
            <a:pPr marL="342900" indent="-342900" algn="just" rtl="1">
              <a:buFont typeface="Arial" panose="020B0604020202020204" pitchFamily="34" charset="0"/>
              <a:buChar char="•"/>
            </a:pPr>
            <a:r>
              <a:rPr lang="ar-EG" sz="2000" dirty="0"/>
              <a:t>العرض هو </a:t>
            </a:r>
            <a:r>
              <a:rPr lang="ar-EG" sz="2000" b="1" dirty="0"/>
              <a:t>المرحلة الفعلية التي يُشاهد فيها الجُمهور المُحتوى على الشاشة</a:t>
            </a:r>
            <a:r>
              <a:rPr lang="ar-EG" sz="2000" dirty="0"/>
              <a:t>.</a:t>
            </a:r>
          </a:p>
          <a:p>
            <a:pPr marL="342900" indent="-342900" algn="just" rtl="1">
              <a:buFont typeface="Arial" panose="020B0604020202020204" pitchFamily="34" charset="0"/>
              <a:buChar char="•"/>
            </a:pPr>
            <a:r>
              <a:rPr lang="ar-EG" sz="2000" dirty="0"/>
              <a:t>بعبارة أُخرى، هو النتيجة النهائية لعملية التوزيع، أو </a:t>
            </a:r>
            <a:r>
              <a:rPr lang="ar-EG" sz="2000" dirty="0">
                <a:effectLst>
                  <a:outerShdw blurRad="38100" dist="38100" dir="2700000" algn="tl">
                    <a:srgbClr val="000000">
                      <a:alpha val="43137"/>
                    </a:srgbClr>
                  </a:outerShdw>
                </a:effectLst>
              </a:rPr>
              <a:t>لحظة بث المُحتوى فعليًا للجُمهور عبر المنصة المتفق عليها</a:t>
            </a:r>
            <a:r>
              <a:rPr lang="ar-EG" sz="2000" dirty="0"/>
              <a:t>.</a:t>
            </a:r>
          </a:p>
          <a:p>
            <a:pPr marL="342900" indent="-342900" algn="just" rtl="1">
              <a:buFont typeface="Arial" panose="020B0604020202020204" pitchFamily="34" charset="0"/>
              <a:buChar char="•"/>
            </a:pPr>
            <a:endParaRPr lang="ar-EG" sz="1600" dirty="0"/>
          </a:p>
          <a:p>
            <a:pPr algn="just" rtl="1"/>
            <a:r>
              <a:rPr lang="ar-EG" sz="2000" u="sng" dirty="0"/>
              <a:t>وتتعدد أشكال عرض المُحتوى، لتشمل:</a:t>
            </a:r>
          </a:p>
          <a:p>
            <a:pPr marL="342900" indent="-342900" algn="just" rtl="1">
              <a:buFont typeface="Courier New" panose="02070309020205020404" pitchFamily="49" charset="0"/>
              <a:buChar char="o"/>
            </a:pPr>
            <a:r>
              <a:rPr lang="ar-EG" sz="2000" dirty="0"/>
              <a:t>البث التلفزيوني التقليدي (قنوات فضائية أو أرضية).</a:t>
            </a:r>
          </a:p>
          <a:p>
            <a:pPr marL="342900" indent="-342900" algn="just" rtl="1">
              <a:buFont typeface="Courier New" panose="02070309020205020404" pitchFamily="49" charset="0"/>
              <a:buChar char="o"/>
            </a:pPr>
            <a:r>
              <a:rPr lang="ar-EG" sz="2000" dirty="0"/>
              <a:t>البث عبر المنصات الرقمية (</a:t>
            </a:r>
            <a:r>
              <a:rPr lang="ar-EG" sz="2000" u="sng" dirty="0"/>
              <a:t>مثل:</a:t>
            </a:r>
            <a:r>
              <a:rPr lang="ar-EG" sz="2000" dirty="0"/>
              <a:t> </a:t>
            </a:r>
            <a:r>
              <a:rPr lang="ar-EG" sz="2000" dirty="0" err="1"/>
              <a:t>نتفليكس</a:t>
            </a:r>
            <a:r>
              <a:rPr lang="ar-EG" sz="2000" dirty="0"/>
              <a:t>، وشاهد، ويوتيوب، وديزني بلس،</a:t>
            </a:r>
            <a:r>
              <a:rPr lang="en-US" sz="2000" dirty="0"/>
              <a:t> </a:t>
            </a:r>
            <a:r>
              <a:rPr lang="ar-EG" sz="2000" dirty="0"/>
              <a:t>وغيرهم).</a:t>
            </a:r>
          </a:p>
          <a:p>
            <a:pPr marL="342900" indent="-342900" algn="just" rtl="1">
              <a:buFont typeface="Courier New" panose="02070309020205020404" pitchFamily="49" charset="0"/>
              <a:buChar char="o"/>
            </a:pPr>
            <a:endParaRPr lang="ar-EG" sz="2000" dirty="0"/>
          </a:p>
          <a:p>
            <a:pPr algn="just" rtl="1"/>
            <a:r>
              <a:rPr lang="ar-EG" sz="2000" dirty="0"/>
              <a:t>كما يشمل أيضًا البث المباشر (</a:t>
            </a:r>
            <a:r>
              <a:rPr lang="en-US" sz="2000" dirty="0"/>
              <a:t>Live streaming</a:t>
            </a:r>
            <a:r>
              <a:rPr lang="ar-EG" sz="2000" dirty="0"/>
              <a:t>) والعرض عند الطلب (</a:t>
            </a:r>
            <a:r>
              <a:rPr lang="en-US" sz="2000" dirty="0"/>
              <a:t>Video-On-Demand “VOD”</a:t>
            </a:r>
            <a:r>
              <a:rPr lang="ar-EG" sz="2000" dirty="0"/>
              <a:t>).</a:t>
            </a:r>
            <a:endParaRPr lang="en-US" sz="2000"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1469" y="2151411"/>
            <a:ext cx="2513751" cy="377062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04551492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F936D-E820-AD63-C041-DCD794C056C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7E62ACB-2746-BD85-2AD1-CE4977BFF67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EA554AC-148E-4115-D32A-416056B50ED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CD7178F-B875-0059-FAA5-C059A53466BA}"/>
              </a:ext>
            </a:extLst>
          </p:cNvPr>
          <p:cNvSpPr txBox="1"/>
          <p:nvPr/>
        </p:nvSpPr>
        <p:spPr>
          <a:xfrm>
            <a:off x="3590954" y="2456211"/>
            <a:ext cx="7658100" cy="3477875"/>
          </a:xfrm>
          <a:prstGeom prst="rect">
            <a:avLst/>
          </a:prstGeom>
          <a:noFill/>
        </p:spPr>
        <p:txBody>
          <a:bodyPr wrap="square">
            <a:spAutoFit/>
          </a:bodyPr>
          <a:lstStyle/>
          <a:p>
            <a:pPr marL="342900" indent="-342900" algn="just" rtl="1">
              <a:buFont typeface="Wingdings" panose="05000000000000000000" pitchFamily="2" charset="2"/>
              <a:buChar char="ü"/>
            </a:pPr>
            <a:r>
              <a:rPr lang="ar-EG" sz="2000" u="sng" dirty="0">
                <a:solidFill>
                  <a:schemeClr val="accent5">
                    <a:lumMod val="75000"/>
                  </a:schemeClr>
                </a:solidFill>
                <a:effectLst>
                  <a:outerShdw blurRad="38100" dist="38100" dir="2700000" algn="tl">
                    <a:srgbClr val="000000">
                      <a:alpha val="43137"/>
                    </a:srgbClr>
                  </a:outerShdw>
                </a:effectLst>
              </a:rPr>
              <a:t>مثال تطبيقي:</a:t>
            </a:r>
          </a:p>
          <a:p>
            <a:pPr algn="just" rtl="1"/>
            <a:r>
              <a:rPr lang="ar-EG" sz="2000" b="1" dirty="0"/>
              <a:t>(1) مرحلة التوزيع: </a:t>
            </a:r>
            <a:r>
              <a:rPr lang="ar-EG" sz="2000" u="sng" dirty="0"/>
              <a:t>بعد أن تنتهي شركة الإنتاج من إعداد برنامج مُسابقات جديد، يُمكن أن:-</a:t>
            </a:r>
          </a:p>
          <a:p>
            <a:pPr marL="342900" indent="-342900" algn="just" rtl="1">
              <a:buFont typeface="Arial" panose="020B0604020202020204" pitchFamily="34" charset="0"/>
              <a:buChar char="•"/>
            </a:pPr>
            <a:r>
              <a:rPr lang="ar-EG" sz="2000" dirty="0"/>
              <a:t>يبرم فريق التوزيع عقدًا مع قناة</a:t>
            </a:r>
            <a:r>
              <a:rPr lang="en-US" sz="2000" b="1" dirty="0"/>
              <a:t>MBC</a:t>
            </a:r>
            <a:r>
              <a:rPr lang="en-US" sz="2000" dirty="0"/>
              <a:t> </a:t>
            </a:r>
            <a:r>
              <a:rPr lang="ar-EG" sz="2000" dirty="0"/>
              <a:t> لعرضه حصريًا على شاشتها لمدة 6 أشهر.</a:t>
            </a:r>
          </a:p>
          <a:p>
            <a:pPr marL="342900" indent="-342900" algn="just" rtl="1">
              <a:buFont typeface="Arial" panose="020B0604020202020204" pitchFamily="34" charset="0"/>
              <a:buChar char="•"/>
            </a:pPr>
            <a:r>
              <a:rPr lang="ar-EG" sz="2000" dirty="0"/>
              <a:t>بعد انتهاء فترة العرض الحصري، يتم التعاقد مع منصة</a:t>
            </a:r>
            <a:r>
              <a:rPr lang="en-US" sz="2000" b="1" dirty="0" err="1"/>
              <a:t>Shahid</a:t>
            </a:r>
            <a:r>
              <a:rPr lang="en-US" sz="2000" dirty="0"/>
              <a:t> </a:t>
            </a:r>
            <a:r>
              <a:rPr lang="ar-EG" sz="2000" dirty="0"/>
              <a:t> لعرضه رقميًا للمُشاهدين في المنطقة العربية.</a:t>
            </a:r>
          </a:p>
          <a:p>
            <a:pPr marL="342900" indent="-342900" algn="just" rtl="1">
              <a:buFont typeface="Arial" panose="020B0604020202020204" pitchFamily="34" charset="0"/>
              <a:buChar char="•"/>
            </a:pPr>
            <a:r>
              <a:rPr lang="ar-EG" sz="2000" dirty="0"/>
              <a:t>كما يتم الاتفاق مع منصة عالمية مثل</a:t>
            </a:r>
            <a:r>
              <a:rPr lang="en-US" sz="2000" b="1" dirty="0"/>
              <a:t>Netflix</a:t>
            </a:r>
            <a:r>
              <a:rPr lang="en-US" sz="2000" dirty="0"/>
              <a:t> </a:t>
            </a:r>
            <a:r>
              <a:rPr lang="ar-EG" sz="2000" dirty="0"/>
              <a:t> لعرضه في أسواق أخرى بعد انتهاء فترة عرضه على شاهد.</a:t>
            </a:r>
          </a:p>
          <a:p>
            <a:pPr marL="342900" indent="-342900" algn="just" rtl="1">
              <a:buFont typeface="Arial" panose="020B0604020202020204" pitchFamily="34" charset="0"/>
              <a:buChar char="•"/>
            </a:pPr>
            <a:r>
              <a:rPr lang="ar-EG" sz="2000" dirty="0"/>
              <a:t>وفي وقت لاحق، تُرفع الحلقات على القناة الرسمية للشركة على </a:t>
            </a:r>
            <a:r>
              <a:rPr lang="ar-EG" sz="2000" b="1" dirty="0"/>
              <a:t>يوتيوب</a:t>
            </a:r>
            <a:r>
              <a:rPr lang="ar-EG" sz="2000" dirty="0"/>
              <a:t> بعد مرور سنة على العرض الأول.</a:t>
            </a:r>
          </a:p>
          <a:p>
            <a:pPr marL="342900" indent="-342900" algn="just" rtl="1">
              <a:buFont typeface="Arial" panose="020B0604020202020204" pitchFamily="34" charset="0"/>
              <a:buChar char="•"/>
            </a:pPr>
            <a:endParaRPr lang="ar-EG" sz="2000" dirty="0"/>
          </a:p>
          <a:p>
            <a:pPr algn="just" rtl="1"/>
            <a:r>
              <a:rPr lang="ar-EG" sz="2000" b="1" dirty="0"/>
              <a:t>الخُلاصة:</a:t>
            </a:r>
            <a:r>
              <a:rPr lang="ar-EG" sz="2000" dirty="0"/>
              <a:t> </a:t>
            </a:r>
            <a:r>
              <a:rPr lang="ar-EG" sz="2000" dirty="0">
                <a:effectLst>
                  <a:outerShdw blurRad="38100" dist="38100" dir="2700000" algn="tl">
                    <a:srgbClr val="000000">
                      <a:alpha val="43137"/>
                    </a:srgbClr>
                  </a:outerShdw>
                </a:effectLst>
              </a:rPr>
              <a:t>التوزيع</a:t>
            </a:r>
            <a:r>
              <a:rPr lang="ar-EG" sz="2000" dirty="0"/>
              <a:t> = تحديد</a:t>
            </a:r>
            <a:r>
              <a:rPr lang="ar-EG" sz="2000" dirty="0">
                <a:solidFill>
                  <a:schemeClr val="accent5">
                    <a:lumMod val="75000"/>
                  </a:schemeClr>
                </a:solidFill>
                <a:effectLst>
                  <a:outerShdw blurRad="38100" dist="38100" dir="2700000" algn="tl">
                    <a:srgbClr val="000000">
                      <a:alpha val="43137"/>
                    </a:srgbClr>
                  </a:outerShdw>
                </a:effectLst>
              </a:rPr>
              <a:t> </a:t>
            </a:r>
            <a:r>
              <a:rPr lang="ar-EG" sz="2000" b="1" dirty="0">
                <a:solidFill>
                  <a:schemeClr val="accent5">
                    <a:lumMod val="75000"/>
                  </a:schemeClr>
                </a:solidFill>
              </a:rPr>
              <a:t>أين</a:t>
            </a:r>
            <a:r>
              <a:rPr lang="ar-EG" sz="2000" dirty="0">
                <a:solidFill>
                  <a:schemeClr val="accent5">
                    <a:lumMod val="75000"/>
                  </a:schemeClr>
                </a:solidFill>
              </a:rPr>
              <a:t> </a:t>
            </a:r>
            <a:r>
              <a:rPr lang="ar-EG" sz="2000" dirty="0"/>
              <a:t>سيُعرض العمل، و</a:t>
            </a:r>
            <a:r>
              <a:rPr lang="ar-EG" sz="2000" b="1" dirty="0">
                <a:solidFill>
                  <a:schemeClr val="accent5">
                    <a:lumMod val="75000"/>
                  </a:schemeClr>
                </a:solidFill>
              </a:rPr>
              <a:t>متى</a:t>
            </a:r>
            <a:r>
              <a:rPr lang="ar-EG" sz="2000" dirty="0"/>
              <a:t>، وتحت</a:t>
            </a:r>
            <a:r>
              <a:rPr lang="ar-EG" sz="2000" b="1" dirty="0">
                <a:solidFill>
                  <a:schemeClr val="accent5">
                    <a:lumMod val="75000"/>
                  </a:schemeClr>
                </a:solidFill>
              </a:rPr>
              <a:t> أي شروط مادية وقانونية</a:t>
            </a:r>
            <a:r>
              <a:rPr lang="ar-EG" sz="2000" dirty="0"/>
              <a:t>.</a:t>
            </a:r>
          </a:p>
        </p:txBody>
      </p:sp>
      <p:sp>
        <p:nvSpPr>
          <p:cNvPr id="6" name="TextBox 5">
            <a:extLst>
              <a:ext uri="{FF2B5EF4-FFF2-40B4-BE49-F238E27FC236}">
                <a16:creationId xmlns:a16="http://schemas.microsoft.com/office/drawing/2014/main" id="{0D64E861-BE9A-CF97-5FAA-0BB81C4072A2}"/>
              </a:ext>
            </a:extLst>
          </p:cNvPr>
          <p:cNvSpPr txBox="1"/>
          <p:nvPr/>
        </p:nvSpPr>
        <p:spPr>
          <a:xfrm>
            <a:off x="7307580" y="1826013"/>
            <a:ext cx="3941474"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مرحلة التوزيع والعرض:</a:t>
            </a:r>
            <a:endParaRPr lang="ar-EG" sz="3000" dirty="0">
              <a:solidFill>
                <a:schemeClr val="accent5">
                  <a:lumMod val="75000"/>
                </a:schemeClr>
              </a:solidFill>
              <a:latin typeface="Alexandria"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230187"/>
            <a:ext cx="2417871" cy="362680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845186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F936D-E820-AD63-C041-DCD794C056C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7E62ACB-2746-BD85-2AD1-CE4977BFF67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EA554AC-148E-4115-D32A-416056B50ED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CD7178F-B875-0059-FAA5-C059A53466BA}"/>
              </a:ext>
            </a:extLst>
          </p:cNvPr>
          <p:cNvSpPr txBox="1"/>
          <p:nvPr/>
        </p:nvSpPr>
        <p:spPr>
          <a:xfrm>
            <a:off x="3461219" y="2395974"/>
            <a:ext cx="7856326" cy="3662541"/>
          </a:xfrm>
          <a:prstGeom prst="rect">
            <a:avLst/>
          </a:prstGeom>
          <a:noFill/>
        </p:spPr>
        <p:txBody>
          <a:bodyPr wrap="square">
            <a:spAutoFit/>
          </a:bodyPr>
          <a:lstStyle/>
          <a:p>
            <a:pPr marL="342900" indent="-342900" algn="just" rtl="1">
              <a:buFont typeface="Wingdings" panose="05000000000000000000" pitchFamily="2" charset="2"/>
              <a:buChar char="ü"/>
            </a:pPr>
            <a:r>
              <a:rPr lang="ar-EG" sz="2000" u="sng" dirty="0">
                <a:solidFill>
                  <a:schemeClr val="accent5">
                    <a:lumMod val="75000"/>
                  </a:schemeClr>
                </a:solidFill>
                <a:effectLst>
                  <a:outerShdw blurRad="38100" dist="38100" dir="2700000" algn="tl">
                    <a:srgbClr val="000000">
                      <a:alpha val="43137"/>
                    </a:srgbClr>
                  </a:outerShdw>
                </a:effectLst>
              </a:rPr>
              <a:t>مثال تطبيقي:</a:t>
            </a:r>
          </a:p>
          <a:p>
            <a:pPr algn="just" rtl="1"/>
            <a:r>
              <a:rPr lang="ar-EG" sz="2000" b="1" dirty="0"/>
              <a:t>(2) مرحلة العرض: </a:t>
            </a:r>
            <a:r>
              <a:rPr lang="ar-EG" sz="2000" u="sng" dirty="0"/>
              <a:t>بعد الانتهاء من صفقات التوزيع، يبدأ عرض البرنامج للجُمهور-</a:t>
            </a:r>
          </a:p>
          <a:p>
            <a:pPr marL="342900" indent="-342900" algn="just" rtl="1">
              <a:buFont typeface="Arial" panose="020B0604020202020204" pitchFamily="34" charset="0"/>
              <a:buChar char="•"/>
            </a:pPr>
            <a:r>
              <a:rPr lang="ar-EG" sz="2000" dirty="0"/>
              <a:t>تبث قناة </a:t>
            </a:r>
            <a:r>
              <a:rPr lang="en-US" sz="2000" b="1" dirty="0"/>
              <a:t>MBC</a:t>
            </a:r>
            <a:r>
              <a:rPr lang="en-US" sz="2000" dirty="0"/>
              <a:t> </a:t>
            </a:r>
            <a:r>
              <a:rPr lang="ar-EG" sz="2000" dirty="0"/>
              <a:t> الحلقات الجديدة أسبوعيًا في موعد ثابت على شاشتها.</a:t>
            </a:r>
          </a:p>
          <a:p>
            <a:pPr marL="342900" indent="-342900" algn="just" rtl="1">
              <a:buFont typeface="Arial" panose="020B0604020202020204" pitchFamily="34" charset="0"/>
              <a:buChar char="•"/>
            </a:pPr>
            <a:r>
              <a:rPr lang="ar-EG" sz="2000" dirty="0"/>
              <a:t>تعيد القناة بث الحلقة في وقت آخر من اليوم ليستطيع جُمهور مختلف متابعتها.</a:t>
            </a:r>
          </a:p>
          <a:p>
            <a:pPr marL="342900" indent="-342900" algn="just" rtl="1">
              <a:buFont typeface="Arial" panose="020B0604020202020204" pitchFamily="34" charset="0"/>
              <a:buChar char="•"/>
            </a:pPr>
            <a:r>
              <a:rPr lang="ar-EG" sz="2000" dirty="0"/>
              <a:t>بالتوازي، تُتاح الحلقة على منصة </a:t>
            </a:r>
            <a:r>
              <a:rPr lang="en-US" sz="2000" b="1" dirty="0" err="1"/>
              <a:t>Shahid</a:t>
            </a:r>
            <a:r>
              <a:rPr lang="ar-EG" sz="2000" b="1" dirty="0"/>
              <a:t> </a:t>
            </a:r>
            <a:r>
              <a:rPr lang="ar-EG" sz="2000" dirty="0"/>
              <a:t>مباشرة بعد البث التلفزيوني، بحيث يمكن للمُشاهدين مُشاهدتها في أي وقت (</a:t>
            </a:r>
            <a:r>
              <a:rPr lang="en-US" sz="2000" dirty="0"/>
              <a:t>On-demand</a:t>
            </a:r>
            <a:r>
              <a:rPr lang="ar-EG" sz="2000" dirty="0"/>
              <a:t>).</a:t>
            </a:r>
          </a:p>
          <a:p>
            <a:pPr marL="342900" indent="-342900" algn="just" rtl="1">
              <a:buFont typeface="Arial" panose="020B0604020202020204" pitchFamily="34" charset="0"/>
              <a:buChar char="•"/>
            </a:pPr>
            <a:r>
              <a:rPr lang="ar-EG" sz="2000" dirty="0"/>
              <a:t>بعد فترة، تُتاح الحلقات على منصة </a:t>
            </a:r>
            <a:r>
              <a:rPr lang="en-US" sz="2000" b="1" dirty="0"/>
              <a:t>Netflix</a:t>
            </a:r>
            <a:r>
              <a:rPr lang="en-US" sz="2000" dirty="0"/>
              <a:t> </a:t>
            </a:r>
            <a:r>
              <a:rPr lang="ar-EG" sz="2000" dirty="0"/>
              <a:t> لمخاطبة جُمهور جديد عالميًا.</a:t>
            </a:r>
          </a:p>
          <a:p>
            <a:pPr marL="342900" indent="-342900" algn="just" rtl="1">
              <a:buFont typeface="Arial" panose="020B0604020202020204" pitchFamily="34" charset="0"/>
              <a:buChar char="•"/>
            </a:pPr>
            <a:r>
              <a:rPr lang="ar-EG" sz="2000" dirty="0"/>
              <a:t>يتم دعم العرض بحملات إعلانية على مواقع التواصل الاجتماعي مع مقاطع دعائية وبروموهات قصيرة لجذب المُشاهدين.</a:t>
            </a:r>
          </a:p>
          <a:p>
            <a:pPr algn="just" rtl="1"/>
            <a:endParaRPr lang="ar-EG" sz="1200" b="1" dirty="0"/>
          </a:p>
          <a:p>
            <a:pPr algn="just" rtl="1"/>
            <a:r>
              <a:rPr lang="ar-EG" sz="2000" b="1" dirty="0"/>
              <a:t>الخُلاصة:</a:t>
            </a:r>
            <a:r>
              <a:rPr lang="ar-EG" sz="2000" dirty="0"/>
              <a:t> </a:t>
            </a:r>
            <a:r>
              <a:rPr lang="ar-EG" sz="2000" dirty="0">
                <a:effectLst>
                  <a:outerShdw blurRad="38100" dist="38100" dir="2700000" algn="tl">
                    <a:srgbClr val="000000">
                      <a:alpha val="43137"/>
                    </a:srgbClr>
                  </a:outerShdw>
                </a:effectLst>
              </a:rPr>
              <a:t>العرض</a:t>
            </a:r>
            <a:r>
              <a:rPr lang="ar-EG" sz="2000" dirty="0"/>
              <a:t> = الطريقة التي يصل بها البرنامج فعليًا إلى الجُمهور (</a:t>
            </a:r>
            <a:r>
              <a:rPr lang="ar-EG" sz="2000" b="1" dirty="0">
                <a:solidFill>
                  <a:srgbClr val="0070C0"/>
                </a:solidFill>
              </a:rPr>
              <a:t>متى، وأين، وكيف يشاهده</a:t>
            </a:r>
            <a:r>
              <a:rPr lang="ar-EG" sz="2000" dirty="0"/>
              <a:t>).</a:t>
            </a:r>
          </a:p>
        </p:txBody>
      </p:sp>
      <p:sp>
        <p:nvSpPr>
          <p:cNvPr id="6" name="TextBox 5">
            <a:extLst>
              <a:ext uri="{FF2B5EF4-FFF2-40B4-BE49-F238E27FC236}">
                <a16:creationId xmlns:a16="http://schemas.microsoft.com/office/drawing/2014/main" id="{0D64E861-BE9A-CF97-5FAA-0BB81C4072A2}"/>
              </a:ext>
            </a:extLst>
          </p:cNvPr>
          <p:cNvSpPr txBox="1"/>
          <p:nvPr/>
        </p:nvSpPr>
        <p:spPr>
          <a:xfrm>
            <a:off x="7307580" y="1749813"/>
            <a:ext cx="3941474"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مرحلة التوزيع والعرض:</a:t>
            </a:r>
            <a:endParaRPr lang="ar-EG" sz="3000" dirty="0">
              <a:solidFill>
                <a:schemeClr val="accent5">
                  <a:lumMod val="75000"/>
                </a:schemeClr>
              </a:solidFill>
              <a:latin typeface="Alexandria" charset="0"/>
            </a:endParaRPr>
          </a:p>
        </p:txBody>
      </p:sp>
      <p:pic>
        <p:nvPicPr>
          <p:cNvPr id="4" name="Picture 3" descr="A collage of two people&#10;&#10;AI-generated content may be incorrect.">
            <a:extLst>
              <a:ext uri="{FF2B5EF4-FFF2-40B4-BE49-F238E27FC236}">
                <a16:creationId xmlns:a16="http://schemas.microsoft.com/office/drawing/2014/main" id="{5AF82EA4-689E-0545-3437-10C3BC6BCD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216514"/>
            <a:ext cx="2342255" cy="351338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00138495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F936D-E820-AD63-C041-DCD794C056C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7E62ACB-2746-BD85-2AD1-CE4977BFF67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EA554AC-148E-4115-D32A-416056B50ED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CD7178F-B875-0059-FAA5-C059A53466BA}"/>
              </a:ext>
            </a:extLst>
          </p:cNvPr>
          <p:cNvSpPr txBox="1"/>
          <p:nvPr/>
        </p:nvSpPr>
        <p:spPr>
          <a:xfrm>
            <a:off x="5282595" y="2875235"/>
            <a:ext cx="5791199" cy="2831544"/>
          </a:xfrm>
          <a:prstGeom prst="rect">
            <a:avLst/>
          </a:prstGeom>
          <a:noFill/>
        </p:spPr>
        <p:txBody>
          <a:bodyPr wrap="square">
            <a:spAutoFit/>
          </a:bodyPr>
          <a:lstStyle/>
          <a:p>
            <a:pPr marL="342900" indent="-342900" algn="just" rtl="1">
              <a:buFont typeface="Wingdings" panose="05000000000000000000" pitchFamily="2" charset="2"/>
              <a:buChar char="q"/>
            </a:pPr>
            <a:r>
              <a:rPr lang="ar-EG" sz="2000" b="1" dirty="0"/>
              <a:t>الفرق في جملة واحدة:</a:t>
            </a:r>
          </a:p>
          <a:p>
            <a:pPr algn="just" rtl="1"/>
            <a:endParaRPr lang="ar-EG" sz="900" b="1" dirty="0"/>
          </a:p>
          <a:p>
            <a:pPr algn="just" rtl="1"/>
            <a:r>
              <a:rPr lang="ar-EG" sz="2000" b="1" dirty="0">
                <a:solidFill>
                  <a:srgbClr val="0070C0"/>
                </a:solidFill>
              </a:rPr>
              <a:t>التوزيع</a:t>
            </a:r>
            <a:r>
              <a:rPr lang="ar-EG" sz="2000" dirty="0"/>
              <a:t> يهتم </a:t>
            </a:r>
            <a:r>
              <a:rPr lang="ar-EG" sz="2000" dirty="0">
                <a:effectLst>
                  <a:outerShdw blurRad="38100" dist="38100" dir="2700000" algn="tl">
                    <a:srgbClr val="000000">
                      <a:alpha val="43137"/>
                    </a:srgbClr>
                  </a:outerShdw>
                </a:effectLst>
              </a:rPr>
              <a:t>بكيفية إيصال المُحتوى وتنظيم حقوقه</a:t>
            </a:r>
            <a:r>
              <a:rPr lang="ar-EG" sz="2000" dirty="0"/>
              <a:t>.</a:t>
            </a:r>
          </a:p>
          <a:p>
            <a:pPr algn="just" rtl="1"/>
            <a:r>
              <a:rPr lang="ar-EG" sz="2000" dirty="0"/>
              <a:t>أما </a:t>
            </a:r>
            <a:r>
              <a:rPr lang="ar-EG" sz="2000" b="1" dirty="0">
                <a:solidFill>
                  <a:srgbClr val="0070C0"/>
                </a:solidFill>
              </a:rPr>
              <a:t>العرض</a:t>
            </a:r>
            <a:r>
              <a:rPr lang="ar-EG" sz="2000" dirty="0"/>
              <a:t> فهو </a:t>
            </a:r>
            <a:r>
              <a:rPr lang="ar-EG" sz="2000" dirty="0">
                <a:effectLst>
                  <a:outerShdw blurRad="38100" dist="38100" dir="2700000" algn="tl">
                    <a:srgbClr val="000000">
                      <a:alpha val="43137"/>
                    </a:srgbClr>
                  </a:outerShdw>
                </a:effectLst>
              </a:rPr>
              <a:t>لحظة مُشاهدة الجُمهور لهذا المُحتوى فعليًا</a:t>
            </a:r>
            <a:r>
              <a:rPr lang="ar-EG" sz="2000" dirty="0"/>
              <a:t>.</a:t>
            </a:r>
          </a:p>
          <a:p>
            <a:pPr algn="just" rtl="1"/>
            <a:endParaRPr lang="ar-EG" sz="2000" dirty="0"/>
          </a:p>
          <a:p>
            <a:pPr algn="just" rtl="1"/>
            <a:endParaRPr lang="ar-EG" sz="2000" dirty="0"/>
          </a:p>
          <a:p>
            <a:pPr marL="342900" indent="-342900" algn="just" rtl="1">
              <a:buFont typeface="Wingdings" panose="05000000000000000000" pitchFamily="2" charset="2"/>
              <a:buChar char="q"/>
            </a:pPr>
            <a:r>
              <a:rPr lang="en-US" sz="2000" dirty="0"/>
              <a:t> </a:t>
            </a:r>
            <a:r>
              <a:rPr lang="ar-EG" sz="2000" b="1" dirty="0"/>
              <a:t>تشبيه مبسّط:</a:t>
            </a:r>
          </a:p>
          <a:p>
            <a:pPr algn="just" rtl="1"/>
            <a:endParaRPr lang="ar-EG" sz="900" dirty="0"/>
          </a:p>
          <a:p>
            <a:pPr algn="just" rtl="1"/>
            <a:r>
              <a:rPr lang="ar-EG" sz="2000" dirty="0"/>
              <a:t>التوزيع = شركة الشحن التي توصل البضائع من المصنع إلى المتاجر.</a:t>
            </a:r>
          </a:p>
          <a:p>
            <a:pPr algn="just" rtl="1"/>
            <a:r>
              <a:rPr lang="ar-EG" sz="2000" dirty="0"/>
              <a:t>العرض = عملية عرض البضائع على الرفوف ليشتريها الزبائن.</a:t>
            </a:r>
          </a:p>
        </p:txBody>
      </p:sp>
      <p:sp>
        <p:nvSpPr>
          <p:cNvPr id="6" name="TextBox 5">
            <a:extLst>
              <a:ext uri="{FF2B5EF4-FFF2-40B4-BE49-F238E27FC236}">
                <a16:creationId xmlns:a16="http://schemas.microsoft.com/office/drawing/2014/main" id="{0D64E861-BE9A-CF97-5FAA-0BB81C4072A2}"/>
              </a:ext>
            </a:extLst>
          </p:cNvPr>
          <p:cNvSpPr txBox="1"/>
          <p:nvPr/>
        </p:nvSpPr>
        <p:spPr>
          <a:xfrm>
            <a:off x="7132320" y="1917453"/>
            <a:ext cx="3941474"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مرحلة التوزيع والعرض:</a:t>
            </a:r>
            <a:endParaRPr lang="ar-EG" sz="3000" dirty="0">
              <a:solidFill>
                <a:schemeClr val="accent5">
                  <a:lumMod val="75000"/>
                </a:schemeClr>
              </a:solidFill>
              <a:latin typeface="Alexandria"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821400"/>
            <a:ext cx="4087969" cy="272531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13473956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AAAED-0D6A-3522-C017-155BDA7A9B6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41ECBC0-E3A0-815F-2F53-F295450A318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1C064001-F14B-658A-1F1E-F333946EC05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D683248B-75C8-6748-1F83-E24B303BECC9}"/>
              </a:ext>
            </a:extLst>
          </p:cNvPr>
          <p:cNvSpPr txBox="1"/>
          <p:nvPr/>
        </p:nvSpPr>
        <p:spPr>
          <a:xfrm>
            <a:off x="4438013" y="1857146"/>
            <a:ext cx="6770675" cy="4093428"/>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ثانيًا: قنوات التوزيع التقليدية والرقمية:</a:t>
            </a:r>
          </a:p>
          <a:p>
            <a:pPr algn="just" rtl="1"/>
            <a:endParaRPr lang="ar-EG" sz="2000" b="1" dirty="0"/>
          </a:p>
          <a:p>
            <a:pPr algn="just" rtl="1"/>
            <a:r>
              <a:rPr lang="ar-EG" sz="2000" b="1" dirty="0"/>
              <a:t>1)</a:t>
            </a:r>
            <a:r>
              <a:rPr lang="en-US" sz="2000" b="1" dirty="0"/>
              <a:t> </a:t>
            </a:r>
            <a:r>
              <a:rPr lang="ar-EG" sz="2000" b="1" dirty="0"/>
              <a:t>القنوات التقليدية (البث الأرضي والفضائي):</a:t>
            </a:r>
          </a:p>
          <a:p>
            <a:pPr marL="342900" indent="-342900" algn="just" rtl="1">
              <a:buFont typeface="Arial" panose="020B0604020202020204" pitchFamily="34" charset="0"/>
              <a:buChar char="•"/>
            </a:pPr>
            <a:r>
              <a:rPr lang="ar-EG" sz="2000" dirty="0"/>
              <a:t>كانت هذه القنوات، لعقود طويلة، </a:t>
            </a:r>
            <a:r>
              <a:rPr lang="ar-EG" sz="2000" b="1" dirty="0"/>
              <a:t>الوسيلة الوحيدة تقريبًا لوصول المُحتوى التلفزيوني إلى الجُمهور</a:t>
            </a:r>
            <a:r>
              <a:rPr lang="ar-EG" sz="2000" dirty="0"/>
              <a:t>.</a:t>
            </a:r>
          </a:p>
          <a:p>
            <a:pPr marL="342900" indent="-342900" algn="just" rtl="1">
              <a:buFont typeface="Arial" panose="020B0604020202020204" pitchFamily="34" charset="0"/>
              <a:buChar char="•"/>
            </a:pPr>
            <a:r>
              <a:rPr lang="ar-EG" sz="2000" dirty="0"/>
              <a:t>وتشمل القنوات الأرضية (التي تبث بإشارات محلية) والقنوات الفضائية (التي تبث عبر الأقمار الصناعية إلى نطاقات جغرافية أوسع).</a:t>
            </a:r>
          </a:p>
          <a:p>
            <a:pPr marL="342900" indent="-342900" algn="just" rtl="1">
              <a:buFont typeface="Arial" panose="020B0604020202020204" pitchFamily="34" charset="0"/>
              <a:buChar char="•"/>
            </a:pPr>
            <a:r>
              <a:rPr lang="ar-EG" sz="2000" dirty="0"/>
              <a:t>يتميز هذا النمط بجدول بث ثابت (مواعيد محددة للبرامج)، ويتطلب من المُشاهدين الالتزام بموعد العرض.</a:t>
            </a:r>
          </a:p>
          <a:p>
            <a:pPr algn="just" rtl="1"/>
            <a:endParaRPr lang="ar-EG" sz="2000" dirty="0"/>
          </a:p>
          <a:p>
            <a:pPr marL="342900" indent="-342900" algn="just" rtl="1">
              <a:buFont typeface="Wingdings" panose="05000000000000000000" pitchFamily="2" charset="2"/>
              <a:buChar char="ü"/>
            </a:pPr>
            <a:r>
              <a:rPr lang="ar-EG" sz="2000" b="1" u="sng" dirty="0">
                <a:solidFill>
                  <a:srgbClr val="0070C0"/>
                </a:solidFill>
              </a:rPr>
              <a:t>مثال تطبيقي:</a:t>
            </a:r>
          </a:p>
          <a:p>
            <a:pPr algn="just" rtl="1"/>
            <a:r>
              <a:rPr lang="ar-EG" sz="2000" dirty="0"/>
              <a:t>يمكن لبرنامج إخباري يومي أن يُعرض الساعة التاسعة مساءً على القناة الأولى الأرضية، ويشاهده الجُمهور فقط في ذلك التوقيت عبر أجهزة التلفزيون التقليدية.</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20" y="3009900"/>
            <a:ext cx="3543300" cy="23622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9118705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DF31D-6A17-8DED-3847-9E7E0A944B1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8C327F8-32E6-5951-3137-01D86821D53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C535C1C-F420-598A-0300-5D616E124E6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671B19A5-770B-C9CE-35D9-C12D6ED2AC96}"/>
              </a:ext>
            </a:extLst>
          </p:cNvPr>
          <p:cNvSpPr txBox="1"/>
          <p:nvPr/>
        </p:nvSpPr>
        <p:spPr>
          <a:xfrm>
            <a:off x="4506761" y="1716864"/>
            <a:ext cx="6770675" cy="4524315"/>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ثانيًا: قنوات التوزيع التقليدية والرقمية:</a:t>
            </a:r>
          </a:p>
          <a:p>
            <a:pPr algn="just" rtl="1"/>
            <a:endParaRPr lang="ar-EG" sz="700" b="1" dirty="0"/>
          </a:p>
          <a:p>
            <a:pPr algn="just" rtl="1"/>
            <a:r>
              <a:rPr lang="ar-EG" sz="2000" b="1" dirty="0"/>
              <a:t>2)</a:t>
            </a:r>
            <a:r>
              <a:rPr lang="en-US" sz="2000" b="1" dirty="0"/>
              <a:t> </a:t>
            </a:r>
            <a:r>
              <a:rPr lang="ar-EG" sz="2000" b="1" dirty="0"/>
              <a:t>القنوات الرقمية:</a:t>
            </a:r>
          </a:p>
          <a:p>
            <a:pPr algn="just" rtl="1"/>
            <a:r>
              <a:rPr lang="ar-EG" sz="2000" u="sng" dirty="0"/>
              <a:t>وتشمل:</a:t>
            </a:r>
          </a:p>
          <a:p>
            <a:pPr algn="just" rtl="1"/>
            <a:r>
              <a:rPr lang="ar-EG" sz="2000" b="1" dirty="0"/>
              <a:t>1. المنصات الرقمية للبث المباشر (</a:t>
            </a:r>
            <a:r>
              <a:rPr lang="en-US" b="1" dirty="0"/>
              <a:t>Over-The-Top</a:t>
            </a:r>
            <a:r>
              <a:rPr lang="en-US" sz="2000" b="1" dirty="0"/>
              <a:t> “OTT”</a:t>
            </a:r>
            <a:r>
              <a:rPr lang="ar-EG" sz="2000" b="1" dirty="0"/>
              <a:t>):</a:t>
            </a:r>
            <a:endParaRPr lang="en-US" sz="2000" b="1" dirty="0"/>
          </a:p>
          <a:p>
            <a:pPr marL="342900" indent="-342900" algn="just" rtl="1">
              <a:buFont typeface="Arial" panose="020B0604020202020204" pitchFamily="34" charset="0"/>
              <a:buChar char="•"/>
            </a:pPr>
            <a:r>
              <a:rPr lang="ar-EG" sz="2000" dirty="0"/>
              <a:t>تشير إلى المنصات التي تبث المُحتوى عبر الإنترنت مباشرة للمُشاهد، دون الحاجة إلى وسيط تلفزيوني تقليدي.</a:t>
            </a:r>
          </a:p>
          <a:p>
            <a:pPr marL="342900" indent="-342900" algn="just" rtl="1">
              <a:buFont typeface="Arial" panose="020B0604020202020204" pitchFamily="34" charset="0"/>
              <a:buChar char="•"/>
            </a:pPr>
            <a:r>
              <a:rPr lang="ar-EG" sz="2000" u="sng" dirty="0"/>
              <a:t>من أبرز الأمثلة:</a:t>
            </a:r>
            <a:r>
              <a:rPr lang="ar-EG" sz="2000" dirty="0"/>
              <a:t> نتفليكس (</a:t>
            </a:r>
            <a:r>
              <a:rPr lang="en-US" sz="2000" dirty="0"/>
              <a:t>Netflix</a:t>
            </a:r>
            <a:r>
              <a:rPr lang="ar-EG" sz="2000" dirty="0"/>
              <a:t>)</a:t>
            </a:r>
            <a:r>
              <a:rPr lang="en-US" sz="2000" dirty="0"/>
              <a:t>، </a:t>
            </a:r>
            <a:r>
              <a:rPr lang="ar-EG" sz="2000" dirty="0"/>
              <a:t>وشاهد (</a:t>
            </a:r>
            <a:r>
              <a:rPr lang="en-US" sz="2000" dirty="0" err="1"/>
              <a:t>Shahid</a:t>
            </a:r>
            <a:r>
              <a:rPr lang="ar-EG" sz="2000" dirty="0"/>
              <a:t>)</a:t>
            </a:r>
            <a:r>
              <a:rPr lang="en-US" sz="2000" dirty="0"/>
              <a:t>، </a:t>
            </a:r>
            <a:r>
              <a:rPr lang="ar-EG" sz="2000" dirty="0"/>
              <a:t>ويوتيوب (</a:t>
            </a:r>
            <a:r>
              <a:rPr lang="en-US" sz="2000" dirty="0"/>
              <a:t>YouTube</a:t>
            </a:r>
            <a:r>
              <a:rPr lang="ar-EG" sz="2000" dirty="0"/>
              <a:t>)</a:t>
            </a:r>
            <a:r>
              <a:rPr lang="en-US" sz="2000" dirty="0"/>
              <a:t>، </a:t>
            </a:r>
            <a:r>
              <a:rPr lang="ar-EG" sz="2000" dirty="0"/>
              <a:t>وديزني بلس (</a:t>
            </a:r>
            <a:r>
              <a:rPr lang="en-US" sz="2000" dirty="0"/>
              <a:t>Disney+</a:t>
            </a:r>
            <a:r>
              <a:rPr lang="ar-EG" sz="2000" dirty="0"/>
              <a:t>)،</a:t>
            </a:r>
            <a:r>
              <a:rPr lang="en-US" sz="2000" dirty="0"/>
              <a:t> </a:t>
            </a:r>
            <a:r>
              <a:rPr lang="ar-EG" sz="2000" dirty="0"/>
              <a:t>وغيرهم.</a:t>
            </a:r>
          </a:p>
          <a:p>
            <a:pPr marL="342900" indent="-342900" algn="just" rtl="1">
              <a:buFont typeface="Arial" panose="020B0604020202020204" pitchFamily="34" charset="0"/>
              <a:buChar char="•"/>
            </a:pPr>
            <a:r>
              <a:rPr lang="ar-EG" sz="2000" dirty="0"/>
              <a:t>هذه المنصات تمنح المُشاهد حرية الاختيار في </a:t>
            </a:r>
            <a:r>
              <a:rPr lang="ar-EG" sz="2000" b="1" dirty="0"/>
              <a:t>"متى وأين يشاهد المُحتوى"</a:t>
            </a:r>
            <a:r>
              <a:rPr lang="ar-EG" sz="2000" dirty="0"/>
              <a:t> (</a:t>
            </a:r>
            <a:r>
              <a:rPr lang="en-US" sz="2000" dirty="0"/>
              <a:t>Video On Demand</a:t>
            </a:r>
            <a:r>
              <a:rPr lang="ar-EG" sz="2000" dirty="0"/>
              <a:t>)</a:t>
            </a:r>
            <a:r>
              <a:rPr lang="en-US" sz="2000" dirty="0"/>
              <a:t>، </a:t>
            </a:r>
            <a:r>
              <a:rPr lang="ar-EG" sz="2000" dirty="0"/>
              <a:t>وتوفّر توصيات ذكية بناءً على تفضيلاته.</a:t>
            </a:r>
          </a:p>
          <a:p>
            <a:pPr algn="just" rtl="1"/>
            <a:endParaRPr lang="ar-EG" sz="1400" dirty="0"/>
          </a:p>
          <a:p>
            <a:pPr marL="342900" indent="-342900" algn="just" rtl="1">
              <a:buFont typeface="Wingdings" panose="05000000000000000000" pitchFamily="2" charset="2"/>
              <a:buChar char="ü"/>
            </a:pPr>
            <a:r>
              <a:rPr lang="ar-EG" sz="2000" b="1" u="sng" dirty="0">
                <a:solidFill>
                  <a:srgbClr val="0070C0"/>
                </a:solidFill>
              </a:rPr>
              <a:t>مثال تطبيقي:</a:t>
            </a:r>
          </a:p>
          <a:p>
            <a:pPr algn="just" rtl="1"/>
            <a:r>
              <a:rPr lang="ar-EG" sz="2000" dirty="0"/>
              <a:t>يمكن للمُشاهِد متابعة مسلسل وثائقي على نتفليكس في أي وقت يناسبه، بدلًا من الالتزام بموعد بث محدد.</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3596" y="2874353"/>
            <a:ext cx="3649648" cy="243309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33539241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4FE3F-0C22-F264-0579-5D81337B6D2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7159782-051D-D676-5FA4-A5C1E842A8B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1BDE1D49-E022-03C3-F6D6-8191F8E2878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E32FB38E-8A99-DF77-629A-18EF3FCDFBDA}"/>
              </a:ext>
            </a:extLst>
          </p:cNvPr>
          <p:cNvSpPr txBox="1"/>
          <p:nvPr/>
        </p:nvSpPr>
        <p:spPr>
          <a:xfrm>
            <a:off x="4226556" y="1697131"/>
            <a:ext cx="7094056" cy="4570482"/>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ثانيًا: قنوات التوزيع التقليدية والرقمية:</a:t>
            </a:r>
          </a:p>
          <a:p>
            <a:pPr algn="just" rtl="1"/>
            <a:endParaRPr lang="ar-EG" sz="1000" b="1" dirty="0">
              <a:solidFill>
                <a:srgbClr val="002060"/>
              </a:solidFill>
              <a:effectLst>
                <a:outerShdw blurRad="38100" dist="38100" dir="2700000" algn="tl">
                  <a:srgbClr val="000000">
                    <a:alpha val="43137"/>
                  </a:srgbClr>
                </a:outerShdw>
              </a:effectLst>
            </a:endParaRPr>
          </a:p>
          <a:p>
            <a:pPr algn="just" rtl="1"/>
            <a:r>
              <a:rPr lang="ar-EG" sz="2000" b="1" dirty="0"/>
              <a:t>2)</a:t>
            </a:r>
            <a:r>
              <a:rPr lang="en-US" sz="2000" b="1" dirty="0"/>
              <a:t> </a:t>
            </a:r>
            <a:r>
              <a:rPr lang="ar-EG" sz="2000" b="1" dirty="0"/>
              <a:t>القنوات الرقمية:</a:t>
            </a:r>
          </a:p>
          <a:p>
            <a:pPr algn="just" rtl="1"/>
            <a:r>
              <a:rPr lang="ar-EG" sz="2000" u="sng" dirty="0"/>
              <a:t>وتشمل:</a:t>
            </a:r>
          </a:p>
          <a:p>
            <a:pPr algn="just" rtl="1"/>
            <a:endParaRPr lang="ar-EG" sz="800" b="1" dirty="0"/>
          </a:p>
          <a:p>
            <a:pPr algn="just" rtl="1"/>
            <a:r>
              <a:rPr lang="ar-EG" sz="2000" b="1" dirty="0"/>
              <a:t>2. شبكات التواصل الاجتماعي:</a:t>
            </a:r>
          </a:p>
          <a:p>
            <a:pPr marL="342900" indent="-342900" algn="just" rtl="1">
              <a:buFont typeface="Arial" panose="020B0604020202020204" pitchFamily="34" charset="0"/>
              <a:buChar char="•"/>
            </a:pPr>
            <a:r>
              <a:rPr lang="ar-EG" sz="2000" dirty="0"/>
              <a:t>أصبحت </a:t>
            </a:r>
            <a:r>
              <a:rPr lang="ar-EG" sz="2000" b="1" dirty="0"/>
              <a:t>قنوات توزيع أساسية للمُحتوى القصير والتفاعلي</a:t>
            </a:r>
            <a:r>
              <a:rPr lang="ar-EG" sz="2000" dirty="0"/>
              <a:t>، مثل المقاطع القصيرة، والإعلانات الترويجية، والمُحتوى المباشر (</a:t>
            </a:r>
            <a:r>
              <a:rPr lang="en-US" sz="2000" dirty="0"/>
              <a:t>Live</a:t>
            </a:r>
            <a:r>
              <a:rPr lang="ar-EG" sz="2000" dirty="0"/>
              <a:t>).</a:t>
            </a:r>
            <a:endParaRPr lang="en-US" sz="2000" dirty="0"/>
          </a:p>
          <a:p>
            <a:pPr marL="342900" indent="-342900" algn="just" rtl="1">
              <a:buFont typeface="Arial" panose="020B0604020202020204" pitchFamily="34" charset="0"/>
              <a:buChar char="•"/>
            </a:pPr>
            <a:r>
              <a:rPr lang="ar-EG" sz="2000" u="sng" dirty="0"/>
              <a:t>من أبرزها:</a:t>
            </a:r>
            <a:r>
              <a:rPr lang="ar-EG" sz="2000" dirty="0"/>
              <a:t> فيسبوك، وإنستجرام، وتيك توك، وإكس.</a:t>
            </a:r>
          </a:p>
          <a:p>
            <a:pPr marL="342900" indent="-342900" algn="just" rtl="1">
              <a:buFont typeface="Arial" panose="020B0604020202020204" pitchFamily="34" charset="0"/>
              <a:buChar char="•"/>
            </a:pPr>
            <a:r>
              <a:rPr lang="ar-EG" sz="2000" dirty="0"/>
              <a:t>تمتاز بقدرتها على الانتشار السريع والتفاعل الفوري من الجُمهور (إعجابات، وتعليقات، ومشاركات).</a:t>
            </a:r>
          </a:p>
          <a:p>
            <a:pPr algn="just" rtl="1"/>
            <a:endParaRPr lang="ar-EG" sz="500" dirty="0"/>
          </a:p>
          <a:p>
            <a:pPr marL="342900" indent="-342900" algn="just" rtl="1">
              <a:buFont typeface="Wingdings" panose="05000000000000000000" pitchFamily="2" charset="2"/>
              <a:buChar char="ü"/>
            </a:pPr>
            <a:r>
              <a:rPr lang="ar-EG" sz="2000" b="1" u="sng" dirty="0">
                <a:solidFill>
                  <a:srgbClr val="0070C0"/>
                </a:solidFill>
              </a:rPr>
              <a:t>مثال تطبيقي:</a:t>
            </a:r>
          </a:p>
          <a:p>
            <a:pPr algn="just" rtl="1"/>
            <a:r>
              <a:rPr lang="ar-EG" sz="2000" dirty="0"/>
              <a:t>يمكن أن تنشر قناة تلفزيونية أو منصة رقمية مقطعًا مدته دقيقة من أحد برامجها على تيك توك أو فيسبوك لجذب فئات مُختلفة من الجُمهور (مثل فئة الشباب) للتفاعل معه، ثم توجّههم لمُشاهدة الحلقة الكاملة على موقعها الرسمي أو عبر تحميل تطبيق المنصة.</a:t>
            </a:r>
          </a:p>
        </p:txBody>
      </p:sp>
      <p:pic>
        <p:nvPicPr>
          <p:cNvPr id="3" name="Picture 2"/>
          <p:cNvPicPr>
            <a:picLocks noChangeAspect="1"/>
          </p:cNvPicPr>
          <p:nvPr/>
        </p:nvPicPr>
        <p:blipFill>
          <a:blip r:embed="rId2"/>
          <a:stretch>
            <a:fillRect/>
          </a:stretch>
        </p:blipFill>
        <p:spPr>
          <a:xfrm>
            <a:off x="795440" y="2360978"/>
            <a:ext cx="3227920" cy="31567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820580" y="5639150"/>
            <a:ext cx="3262432" cy="261610"/>
          </a:xfrm>
          <a:prstGeom prst="rect">
            <a:avLst/>
          </a:prstGeom>
        </p:spPr>
        <p:txBody>
          <a:bodyPr wrap="none">
            <a:spAutoFit/>
          </a:bodyPr>
          <a:lstStyle/>
          <a:p>
            <a:pPr algn="ctr"/>
            <a:r>
              <a:rPr lang="en-US" sz="1100" b="1" dirty="0">
                <a:hlinkClick r:id="rId3"/>
              </a:rPr>
              <a:t>https://www.facebook.com/reel/651835147585162</a:t>
            </a:r>
            <a:endParaRPr lang="en-US" sz="1100" b="1" dirty="0"/>
          </a:p>
        </p:txBody>
      </p:sp>
    </p:spTree>
    <p:extLst>
      <p:ext uri="{BB962C8B-B14F-4D97-AF65-F5344CB8AC3E}">
        <p14:creationId xmlns:p14="http://schemas.microsoft.com/office/powerpoint/2010/main" val="123061499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FC661-F3C1-B622-497B-F55ADB7249D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5466607-7899-1D2E-F257-81C7B1781BE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7E3CFAC-712B-23DB-1C13-81011800860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719E8039-4345-B07D-C6CE-0315A3C80649}"/>
              </a:ext>
            </a:extLst>
          </p:cNvPr>
          <p:cNvSpPr txBox="1"/>
          <p:nvPr/>
        </p:nvSpPr>
        <p:spPr>
          <a:xfrm>
            <a:off x="3037772" y="1659923"/>
            <a:ext cx="8216967" cy="4339650"/>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ثانيًا: قنوات التوزيع التقليدية والرقمية:</a:t>
            </a:r>
          </a:p>
          <a:p>
            <a:pPr algn="just" rtl="1"/>
            <a:endParaRPr lang="ar-EG" sz="800" b="1" dirty="0"/>
          </a:p>
          <a:p>
            <a:pPr algn="just" rtl="1"/>
            <a:r>
              <a:rPr lang="ar-EG" sz="2000" b="1" dirty="0"/>
              <a:t>2)</a:t>
            </a:r>
            <a:r>
              <a:rPr lang="en-US" sz="2000" b="1" dirty="0"/>
              <a:t> </a:t>
            </a:r>
            <a:r>
              <a:rPr lang="ar-EG" sz="2000" b="1" dirty="0"/>
              <a:t>القنوات الرقمية:</a:t>
            </a:r>
          </a:p>
          <a:p>
            <a:pPr algn="just" rtl="1"/>
            <a:r>
              <a:rPr lang="ar-EG" sz="2000" u="sng" dirty="0"/>
              <a:t>وتشمل:</a:t>
            </a:r>
          </a:p>
          <a:p>
            <a:pPr algn="just" rtl="1"/>
            <a:r>
              <a:rPr lang="ar-EG" sz="2000" b="1" dirty="0"/>
              <a:t>3. المواقع والتطبيقات الرسمية للمؤسسات الإعلامية:</a:t>
            </a:r>
            <a:endParaRPr lang="ar-EG" sz="700" b="1" dirty="0"/>
          </a:p>
          <a:p>
            <a:pPr marL="342900" indent="-342900" algn="just" rtl="1">
              <a:buFont typeface="Arial" panose="020B0604020202020204" pitchFamily="34" charset="0"/>
              <a:buChar char="•"/>
            </a:pPr>
            <a:r>
              <a:rPr lang="ar-EG" sz="2000" dirty="0"/>
              <a:t>تمتلك معظم القنوات التلفزيونية اليوم مواقع إلكترونية وتطبيقات خاصة بها لبث مُحتواها مباشرة أو توفيره للمُشاهدة عند الطلب.</a:t>
            </a:r>
          </a:p>
          <a:p>
            <a:pPr marL="342900" indent="-342900" algn="just" rtl="1">
              <a:buFont typeface="Arial" panose="020B0604020202020204" pitchFamily="34" charset="0"/>
              <a:buChar char="•"/>
            </a:pPr>
            <a:r>
              <a:rPr lang="ar-EG" sz="2000" dirty="0"/>
              <a:t>هذا الأمر يمكن القناة من </a:t>
            </a:r>
            <a:r>
              <a:rPr lang="ar-EG" sz="2000" b="1" dirty="0"/>
              <a:t>التحكم الكامل في تجربة المُشاهدة</a:t>
            </a:r>
            <a:r>
              <a:rPr lang="ar-EG" sz="2000" dirty="0"/>
              <a:t> (دون الاعتماد على طرف ثالث)، وتقديم مُحتوى مخصص وفق اهتمامات المستخدم.</a:t>
            </a:r>
          </a:p>
          <a:p>
            <a:pPr algn="just" rtl="1"/>
            <a:endParaRPr lang="ar-EG" sz="2000" dirty="0"/>
          </a:p>
          <a:p>
            <a:pPr algn="just" rtl="1"/>
            <a:endParaRPr lang="ar-EG" sz="2000" dirty="0"/>
          </a:p>
          <a:p>
            <a:pPr marL="2171700" lvl="4" indent="-342900" algn="just" rtl="1">
              <a:buFont typeface="Wingdings" panose="05000000000000000000" pitchFamily="2" charset="2"/>
              <a:buChar char="ü"/>
            </a:pPr>
            <a:r>
              <a:rPr lang="ar-EG" sz="2000" b="1" u="sng" dirty="0">
                <a:solidFill>
                  <a:srgbClr val="0070C0"/>
                </a:solidFill>
              </a:rPr>
              <a:t>مثال تطبيقي:</a:t>
            </a:r>
          </a:p>
          <a:p>
            <a:pPr algn="just" rtl="1"/>
            <a:r>
              <a:rPr lang="ar-EG" sz="2000" dirty="0"/>
              <a:t>		يمكن أن يستخدم الجُمهور تطبيق قناة الجزيرة لمتابعة الأخبار 			العاجلة والبث المباشر أينما كانوا، دون الحاجة لجهاز تلفزيون.</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7668" y="4264362"/>
            <a:ext cx="1173172" cy="17597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p:cNvPicPr>
            <a:picLocks noChangeAspect="1"/>
          </p:cNvPicPr>
          <p:nvPr/>
        </p:nvPicPr>
        <p:blipFill rotWithShape="1">
          <a:blip r:embed="rId3"/>
          <a:srcRect l="2669" t="5444" r="7300" b="2665"/>
          <a:stretch/>
        </p:blipFill>
        <p:spPr>
          <a:xfrm>
            <a:off x="1093789" y="2325088"/>
            <a:ext cx="1664651" cy="265117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Rectangle 3"/>
          <p:cNvSpPr/>
          <p:nvPr/>
        </p:nvSpPr>
        <p:spPr>
          <a:xfrm>
            <a:off x="785060" y="5572899"/>
            <a:ext cx="2522736" cy="323165"/>
          </a:xfrm>
          <a:prstGeom prst="rect">
            <a:avLst/>
          </a:prstGeom>
          <a:ln w="19050">
            <a:solidFill>
              <a:srgbClr val="C00000"/>
            </a:solidFill>
          </a:ln>
        </p:spPr>
        <p:txBody>
          <a:bodyPr wrap="square">
            <a:spAutoFit/>
          </a:bodyPr>
          <a:lstStyle/>
          <a:p>
            <a:pPr algn="just"/>
            <a:r>
              <a:rPr lang="en-US" sz="500" b="1" dirty="0">
                <a:hlinkClick r:id="rId4"/>
              </a:rPr>
              <a:t>https://apps.apple.com/sa/app/%D8%A7%D9%84%D8%AC%D8%B2%D9%8A%D8%B1%D8%A9-%D8%A3%D8%AE%D8%A8%D8%A7%D8%B1-%D9%88-%D8%A8%D8%AB-%D9%85%D8%A8%D8%A7%D8%B4%D8%B1/id1534955972?l=ar&amp;platform=iphone</a:t>
            </a:r>
            <a:endParaRPr lang="ar-EG" sz="500" b="1" dirty="0">
              <a:hlinkClick r:id="rId4"/>
            </a:endParaRPr>
          </a:p>
        </p:txBody>
      </p:sp>
      <p:sp>
        <p:nvSpPr>
          <p:cNvPr id="6" name="Rectangle 5"/>
          <p:cNvSpPr/>
          <p:nvPr/>
        </p:nvSpPr>
        <p:spPr>
          <a:xfrm>
            <a:off x="1093789" y="5148390"/>
            <a:ext cx="1778794" cy="307777"/>
          </a:xfrm>
          <a:prstGeom prst="rect">
            <a:avLst/>
          </a:prstGeom>
          <a:ln w="19050">
            <a:solidFill>
              <a:srgbClr val="C00000"/>
            </a:solidFill>
          </a:ln>
        </p:spPr>
        <p:txBody>
          <a:bodyPr wrap="square">
            <a:spAutoFit/>
          </a:bodyPr>
          <a:lstStyle/>
          <a:p>
            <a:pPr algn="just"/>
            <a:r>
              <a:rPr lang="en-US" sz="700" b="1" dirty="0">
                <a:hlinkClick r:id="rId4"/>
              </a:rPr>
              <a:t>https://play.google.com/store/apps/details?id=com.aljazeera.mobile&amp;hl=ar&amp;pli=1</a:t>
            </a:r>
            <a:endParaRPr lang="ar-EG" sz="700" b="1" dirty="0"/>
          </a:p>
        </p:txBody>
      </p:sp>
    </p:spTree>
    <p:extLst>
      <p:ext uri="{BB962C8B-B14F-4D97-AF65-F5344CB8AC3E}">
        <p14:creationId xmlns:p14="http://schemas.microsoft.com/office/powerpoint/2010/main" val="369917892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3F993-F702-F6A5-ED09-B9DB109DD87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D4BE93E-89FD-A562-93CA-30016A156E4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5E39511F-F45F-950E-57CE-ED202A8C896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F1D24A63-4B52-F269-6BFA-770399753244}"/>
              </a:ext>
            </a:extLst>
          </p:cNvPr>
          <p:cNvSpPr txBox="1"/>
          <p:nvPr/>
        </p:nvSpPr>
        <p:spPr>
          <a:xfrm>
            <a:off x="4907280" y="1952261"/>
            <a:ext cx="6332056" cy="3970318"/>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ثانيًا: قنوات التوزيع التقليدية والرقمية:</a:t>
            </a:r>
          </a:p>
          <a:p>
            <a:pPr algn="just" rtl="1"/>
            <a:endParaRPr lang="ar-EG" sz="700" b="1" dirty="0"/>
          </a:p>
          <a:p>
            <a:pPr algn="just" rtl="1"/>
            <a:r>
              <a:rPr lang="ar-EG" sz="2000" b="1" dirty="0"/>
              <a:t>2)</a:t>
            </a:r>
            <a:r>
              <a:rPr lang="en-US" sz="2000" b="1" dirty="0"/>
              <a:t> </a:t>
            </a:r>
            <a:r>
              <a:rPr lang="ar-EG" sz="2000" b="1" dirty="0"/>
              <a:t>القنوات الرقمية:</a:t>
            </a:r>
          </a:p>
          <a:p>
            <a:pPr algn="just" rtl="1"/>
            <a:r>
              <a:rPr lang="ar-EG" sz="2000" u="sng" dirty="0"/>
              <a:t>وتشمل:</a:t>
            </a:r>
          </a:p>
          <a:p>
            <a:pPr algn="just" rtl="1"/>
            <a:r>
              <a:rPr lang="ar-EG" sz="2000" b="1" dirty="0"/>
              <a:t>4. التوزيع من خلال شراكات مع منصات وجهات إنتاجية أخرى:</a:t>
            </a:r>
          </a:p>
          <a:p>
            <a:pPr algn="just" rtl="1"/>
            <a:endParaRPr lang="ar-EG" sz="1100" b="1" dirty="0"/>
          </a:p>
          <a:p>
            <a:pPr marL="342900" indent="-342900" algn="just" rtl="1">
              <a:buFont typeface="Arial" panose="020B0604020202020204" pitchFamily="34" charset="0"/>
              <a:buChar char="•"/>
            </a:pPr>
            <a:r>
              <a:rPr lang="ar-EG" sz="2000" dirty="0"/>
              <a:t>يمكن للمؤسسات الإعلامية </a:t>
            </a:r>
            <a:r>
              <a:rPr lang="ar-EG" sz="2000" b="1" dirty="0"/>
              <a:t>التعاون مع منصات خارجية</a:t>
            </a:r>
            <a:r>
              <a:rPr lang="ar-EG" sz="2000" dirty="0"/>
              <a:t> لتوسيع نطاقها والوصول إلى جُمهور جديد.</a:t>
            </a:r>
          </a:p>
          <a:p>
            <a:pPr marL="342900" indent="-342900" algn="just" rtl="1">
              <a:buFont typeface="Arial" panose="020B0604020202020204" pitchFamily="34" charset="0"/>
              <a:buChar char="•"/>
            </a:pPr>
            <a:r>
              <a:rPr lang="ar-EG" sz="2000" dirty="0"/>
              <a:t>يشمل ذلك بيع أو ترخيص المُحتوى لمنصات أخرى أو إنتاج مُحتوى مشترك (</a:t>
            </a:r>
            <a:r>
              <a:rPr lang="en-US" sz="2000" dirty="0"/>
              <a:t>Co-production</a:t>
            </a:r>
            <a:r>
              <a:rPr lang="ar-EG" sz="2000" dirty="0"/>
              <a:t>).</a:t>
            </a:r>
          </a:p>
          <a:p>
            <a:pPr algn="just" rtl="1"/>
            <a:endParaRPr lang="en-US" sz="1400" dirty="0"/>
          </a:p>
          <a:p>
            <a:pPr marL="342900" indent="-342900" algn="just" rtl="1">
              <a:buFont typeface="Wingdings" panose="05000000000000000000" pitchFamily="2" charset="2"/>
              <a:buChar char="ü"/>
            </a:pPr>
            <a:r>
              <a:rPr lang="ar-EG" sz="2000" b="1" u="sng" dirty="0">
                <a:solidFill>
                  <a:srgbClr val="0070C0"/>
                </a:solidFill>
              </a:rPr>
              <a:t>مثال تطبيقي:</a:t>
            </a:r>
          </a:p>
          <a:p>
            <a:pPr algn="just" rtl="1"/>
            <a:r>
              <a:rPr lang="ar-EG" sz="2000" dirty="0"/>
              <a:t>يمكن لجهة إنتاج تركية أن مسلسلًا دراميًا ثم تبيعه إلى منصة شاهد لعرضه حصريًا عبر الإنترنت لجُمهور الخليج.</a:t>
            </a:r>
          </a:p>
        </p:txBody>
      </p:sp>
      <p:pic>
        <p:nvPicPr>
          <p:cNvPr id="8" name="Picture 7" descr="A group of people sitting on a couch watching a television&#10;&#10;AI-generated content may be incorrect.">
            <a:extLst>
              <a:ext uri="{FF2B5EF4-FFF2-40B4-BE49-F238E27FC236}">
                <a16:creationId xmlns:a16="http://schemas.microsoft.com/office/drawing/2014/main" id="{6894F26B-8926-4BB4-BF93-A3EB22ACB8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5393" y="2757160"/>
            <a:ext cx="3978687" cy="265245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98244925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02BAA-13F7-A14B-FC5A-CBCC3685BAC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4C5EB3A-5037-BA37-E49E-16DED1128BC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3052F171-F1C1-2B1A-7495-8D22967EC44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39855D38-4372-264B-8EE8-3D5700CFC640}"/>
              </a:ext>
            </a:extLst>
          </p:cNvPr>
          <p:cNvSpPr txBox="1"/>
          <p:nvPr/>
        </p:nvSpPr>
        <p:spPr>
          <a:xfrm>
            <a:off x="4491521" y="1987350"/>
            <a:ext cx="6770675" cy="3785652"/>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ثالثًا: التسويق والتوزيع الرقمي للمُحتوى التلفزيوني:</a:t>
            </a:r>
          </a:p>
          <a:p>
            <a:pPr algn="just" rtl="1"/>
            <a:endParaRPr lang="ar-EG" sz="2000" b="1" dirty="0"/>
          </a:p>
          <a:p>
            <a:pPr marL="342900" indent="-342900" algn="just" rtl="1">
              <a:buFont typeface="Arial" panose="020B0604020202020204" pitchFamily="34" charset="0"/>
              <a:buChar char="•"/>
            </a:pPr>
            <a:r>
              <a:rPr lang="ar-EG" sz="2000" dirty="0"/>
              <a:t>في ظل التحول الرقمي وتغيّر سلوك الجُمهور، لم يعد إنتاج مُحتوى تلفزيوني مميز كافيًا لتحقيق النجاح. بل أصبح </a:t>
            </a:r>
            <a:r>
              <a:rPr lang="ar-EG" sz="2000" b="1" dirty="0"/>
              <a:t>التسويق الرقمي والتوزيع الذكي</a:t>
            </a:r>
            <a:r>
              <a:rPr lang="ar-EG" sz="2000" dirty="0"/>
              <a:t> عنصرين حاسمين في جذب الجُمهور وبناء قاعدة مُشاهدين واسعة.</a:t>
            </a:r>
          </a:p>
          <a:p>
            <a:pPr marL="342900" indent="-342900" algn="just" rtl="1">
              <a:buFont typeface="Arial" panose="020B0604020202020204" pitchFamily="34" charset="0"/>
              <a:buChar char="•"/>
            </a:pPr>
            <a:r>
              <a:rPr lang="ar-EG" sz="2000" dirty="0"/>
              <a:t>فالجُمهور اليوم يتنقل بين المنصات، ويقضي وقتًا طويلًا على شبكات التواصل الاجتماعي، ويعتمد على التفاعل الفوري والتوصيات الرقمية في اختيار ما يشاهده.</a:t>
            </a:r>
          </a:p>
          <a:p>
            <a:pPr marL="342900" indent="-342900" algn="just" rtl="1">
              <a:buFont typeface="Arial" panose="020B0604020202020204" pitchFamily="34" charset="0"/>
              <a:buChar char="•"/>
            </a:pPr>
            <a:r>
              <a:rPr lang="ar-EG" sz="2000" dirty="0"/>
              <a:t>لذلك ظهرت </a:t>
            </a:r>
            <a:r>
              <a:rPr lang="ar-EG" sz="2000" b="1" dirty="0"/>
              <a:t>استراتيجيات تسويق رقمية حديثة</a:t>
            </a:r>
            <a:r>
              <a:rPr lang="ar-EG" sz="2000" dirty="0"/>
              <a:t> تستهدف الجُمهور عبر الإنترنت بشكل مباشر، وتُصمّم خصيصًا بناءً على تفضيلاتهم وسلوكهم الرقمي.</a:t>
            </a:r>
          </a:p>
          <a:p>
            <a:pPr marL="342900" indent="-342900" algn="just" rtl="1">
              <a:buFont typeface="Arial" panose="020B0604020202020204" pitchFamily="34" charset="0"/>
              <a:buChar char="•"/>
            </a:pPr>
            <a:r>
              <a:rPr lang="ar-EG" sz="2000" dirty="0"/>
              <a:t>وفيما يلي نعرض أبرز هذه الاستراتيجيات.</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6760" y="2916464"/>
            <a:ext cx="3592015" cy="239467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25696287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442E8-7DF5-A74F-6DEC-0F135FA5501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2C09D93-EE6B-E7A9-85E9-3C884C71116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D68D109-72D0-1EE5-39DA-A35381CD5B9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842B53C-8FFD-AFB9-52DB-EC41B2220450}"/>
              </a:ext>
            </a:extLst>
          </p:cNvPr>
          <p:cNvSpPr txBox="1"/>
          <p:nvPr/>
        </p:nvSpPr>
        <p:spPr>
          <a:xfrm>
            <a:off x="3337560" y="1779697"/>
            <a:ext cx="8069417" cy="4178067"/>
          </a:xfrm>
          <a:prstGeom prst="rect">
            <a:avLst/>
          </a:prstGeom>
          <a:noFill/>
        </p:spPr>
        <p:txBody>
          <a:bodyPr wrap="square">
            <a:spAutoFit/>
          </a:bodyPr>
          <a:lstStyle/>
          <a:p>
            <a:pPr algn="just" rtl="1"/>
            <a:r>
              <a:rPr lang="ar-EG" sz="2000" b="1" dirty="0">
                <a:solidFill>
                  <a:srgbClr val="0070C0"/>
                </a:solidFill>
                <a:effectLst>
                  <a:outerShdw blurRad="38100" dist="38100" dir="2700000" algn="tl">
                    <a:srgbClr val="000000">
                      <a:alpha val="43137"/>
                    </a:srgbClr>
                  </a:outerShdw>
                </a:effectLst>
              </a:rPr>
              <a:t>استراتيجيات التسويق عبر المنصات الرقمية:</a:t>
            </a:r>
          </a:p>
          <a:p>
            <a:pPr algn="just" rtl="1"/>
            <a:endParaRPr lang="ar-EG" sz="900" b="1" dirty="0">
              <a:solidFill>
                <a:srgbClr val="0070C0"/>
              </a:solidFill>
              <a:effectLst>
                <a:outerShdw blurRad="38100" dist="38100" dir="2700000" algn="tl">
                  <a:srgbClr val="000000">
                    <a:alpha val="43137"/>
                  </a:srgbClr>
                </a:outerShdw>
              </a:effectLst>
            </a:endParaRPr>
          </a:p>
          <a:p>
            <a:pPr algn="just" rtl="1"/>
            <a:r>
              <a:rPr lang="ar-EG" sz="2000" dirty="0"/>
              <a:t>أصبح التسويق للمُحتوى التلفزيوني يعتمد على الوصول إلى الجُمهور حيث يتواجد بالفعل، أي على المنصات الرقمية </a:t>
            </a:r>
            <a:r>
              <a:rPr lang="ar-EG" sz="2000" u="sng" dirty="0"/>
              <a:t>مثل:</a:t>
            </a:r>
            <a:r>
              <a:rPr lang="ar-EG" sz="2000" dirty="0"/>
              <a:t> إنستجرام، وتيك توك، ويوتيوب، وفيسبوك، وإكس، وسناب شات، وغيرهم.</a:t>
            </a:r>
          </a:p>
          <a:p>
            <a:pPr algn="just" rtl="1"/>
            <a:r>
              <a:rPr lang="ar-EG" sz="2000" u="sng" dirty="0"/>
              <a:t>وتتضمن هذه الاستراتيجية ثلاث أدوات رئيسة:</a:t>
            </a:r>
          </a:p>
          <a:p>
            <a:pPr algn="just" rtl="1"/>
            <a:endParaRPr lang="ar-EG" sz="600" u="sng" dirty="0"/>
          </a:p>
          <a:p>
            <a:pPr marL="457200" indent="-457200" algn="just" rtl="1">
              <a:buAutoNum type="arabicParenR"/>
            </a:pPr>
            <a:r>
              <a:rPr lang="ar-EG" sz="2000" b="1" dirty="0"/>
              <a:t>استخدام وسائل التواصل الاجتماعي والمؤثرين:</a:t>
            </a:r>
            <a:endParaRPr lang="ar-EG" sz="2000" dirty="0"/>
          </a:p>
          <a:p>
            <a:pPr marL="342900" indent="-342900" algn="just" rtl="1">
              <a:buFont typeface="Arial" panose="020B0604020202020204" pitchFamily="34" charset="0"/>
              <a:buChar char="•"/>
            </a:pPr>
            <a:r>
              <a:rPr lang="ar-EG" sz="2000" dirty="0"/>
              <a:t>تستخدم شركات الإنتاج التلفزيوني وسائل التواصل الاجتماعي لإطلاق حملات دعائية مبتكرة، ومشاركة مُحتوى متنوع (</a:t>
            </a:r>
            <a:r>
              <a:rPr lang="ar-EG" sz="2000" u="sng" dirty="0"/>
              <a:t>مثل:</a:t>
            </a:r>
            <a:r>
              <a:rPr lang="ar-EG" sz="2000" dirty="0"/>
              <a:t> الإعلانات التشويقية، أو مقاطع الكواليس، أو الفيديوهات القصيرة المخصصة لكل منصة)، إذ يضمن هذا الأمر وضع العمل التلفزيوني في دائرة اهتمام الجُمهور بشكل يومي ومتكرر.</a:t>
            </a:r>
          </a:p>
          <a:p>
            <a:pPr marL="342900" indent="-342900" algn="just" rtl="1">
              <a:buFont typeface="Arial" panose="020B0604020202020204" pitchFamily="34" charset="0"/>
              <a:buChar char="•"/>
            </a:pPr>
            <a:endParaRPr lang="ar-EG" sz="105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t> يمكن أن تنشر أي قناة تلفزيونية إعلانًا قصيرًا على تيك توك مع مؤثرات بصرية لافتة، فينتشر الإعلان بسرعة، ويخلق حالة ترقّب بين المستخدمين قبل العرض الأول للبرنامج المُعلَن عنه.</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1570" y="3301761"/>
            <a:ext cx="2501689" cy="166779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25769821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442E8-7DF5-A74F-6DEC-0F135FA5501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2C09D93-EE6B-E7A9-85E9-3C884C71116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D68D109-72D0-1EE5-39DA-A35381CD5B9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842B53C-8FFD-AFB9-52DB-EC41B2220450}"/>
              </a:ext>
            </a:extLst>
          </p:cNvPr>
          <p:cNvSpPr txBox="1"/>
          <p:nvPr/>
        </p:nvSpPr>
        <p:spPr>
          <a:xfrm>
            <a:off x="3710940" y="1842570"/>
            <a:ext cx="7436957" cy="4093428"/>
          </a:xfrm>
          <a:prstGeom prst="rect">
            <a:avLst/>
          </a:prstGeom>
          <a:noFill/>
        </p:spPr>
        <p:txBody>
          <a:bodyPr wrap="square">
            <a:spAutoFit/>
          </a:bodyPr>
          <a:lstStyle/>
          <a:p>
            <a:pPr algn="just" rtl="1"/>
            <a:r>
              <a:rPr lang="ar-EG" sz="2000" b="1" dirty="0">
                <a:solidFill>
                  <a:srgbClr val="0070C0"/>
                </a:solidFill>
                <a:effectLst>
                  <a:outerShdw blurRad="38100" dist="38100" dir="2700000" algn="tl">
                    <a:srgbClr val="000000">
                      <a:alpha val="43137"/>
                    </a:srgbClr>
                  </a:outerShdw>
                </a:effectLst>
              </a:rPr>
              <a:t>استراتيجيات التسويق عبر المنصات الرقمية:</a:t>
            </a:r>
          </a:p>
          <a:p>
            <a:pPr algn="just" rtl="1"/>
            <a:endParaRPr lang="ar-EG" b="1" dirty="0">
              <a:solidFill>
                <a:srgbClr val="0070C0"/>
              </a:solidFill>
              <a:effectLst>
                <a:outerShdw blurRad="38100" dist="38100" dir="2700000" algn="tl">
                  <a:srgbClr val="000000">
                    <a:alpha val="43137"/>
                  </a:srgbClr>
                </a:outerShdw>
              </a:effectLst>
            </a:endParaRPr>
          </a:p>
          <a:p>
            <a:pPr algn="just" rtl="1"/>
            <a:r>
              <a:rPr lang="ar-EG" sz="2000" u="sng" dirty="0"/>
              <a:t>وتتضمن هذه الاستراتيجية ثلاث أدوات رئيسة:</a:t>
            </a:r>
          </a:p>
          <a:p>
            <a:pPr algn="just" rtl="1"/>
            <a:endParaRPr lang="ar-EG" sz="1100" u="sng" dirty="0"/>
          </a:p>
          <a:p>
            <a:pPr algn="just" rtl="1"/>
            <a:r>
              <a:rPr lang="ar-EG" sz="2000" b="1" dirty="0"/>
              <a:t>1) استخدام وسائل التواصل الاجتماعي والمؤثرين:</a:t>
            </a:r>
            <a:endParaRPr lang="ar-EG" sz="2000" dirty="0"/>
          </a:p>
          <a:p>
            <a:pPr algn="just" rtl="1"/>
            <a:endParaRPr lang="ar-EG" sz="1100" dirty="0"/>
          </a:p>
          <a:p>
            <a:pPr marL="342900" indent="-342900" algn="just" rtl="1">
              <a:buFont typeface="Arial" panose="020B0604020202020204" pitchFamily="34" charset="0"/>
              <a:buChar char="•"/>
            </a:pPr>
            <a:r>
              <a:rPr lang="ar-EG" sz="2000" dirty="0"/>
              <a:t>كما يُعد التعاون مع المؤثرين (</a:t>
            </a:r>
            <a:r>
              <a:rPr lang="en-US" sz="2000" dirty="0"/>
              <a:t>Influencers</a:t>
            </a:r>
            <a:r>
              <a:rPr lang="ar-EG" sz="2000" dirty="0"/>
              <a:t>) من أكثر الطرق فعالية لجذب انتباه الجُمهور، نظرًا لما يتمتعون به من جماهيرية وثقة عالية لدى متابعيهم.</a:t>
            </a:r>
            <a:endParaRPr lang="en-US" sz="2000" dirty="0"/>
          </a:p>
          <a:p>
            <a:pPr marL="342900" indent="-342900" algn="just" rtl="1">
              <a:buFont typeface="Arial" panose="020B0604020202020204" pitchFamily="34" charset="0"/>
              <a:buChar char="•"/>
            </a:pPr>
            <a:r>
              <a:rPr lang="ar-EG" sz="2000" dirty="0"/>
              <a:t>فتوصية المؤثر بمتابعة مسلسل أو برنامج تلفزيوني تزيد من احتمالية إقبال جُمهوره على مُشاهدته.</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t> إذا قامت مؤثرة شهيرة على إنستجرام بالتحدث مع متابعيها عن مسلسل جديد شاهدته قبل عرضه الرسمي، مع مشاركة رأيها الإيجابي حوله، قد يدفع هذا الأمر متابعيها لانتظار موعد البث بحماس.</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213512"/>
            <a:ext cx="2323681" cy="348552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04236265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442E8-7DF5-A74F-6DEC-0F135FA5501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2C09D93-EE6B-E7A9-85E9-3C884C71116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D68D109-72D0-1EE5-39DA-A35381CD5B9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842B53C-8FFD-AFB9-52DB-EC41B2220450}"/>
              </a:ext>
            </a:extLst>
          </p:cNvPr>
          <p:cNvSpPr txBox="1"/>
          <p:nvPr/>
        </p:nvSpPr>
        <p:spPr>
          <a:xfrm>
            <a:off x="4061460" y="1735890"/>
            <a:ext cx="7315037" cy="4416594"/>
          </a:xfrm>
          <a:prstGeom prst="rect">
            <a:avLst/>
          </a:prstGeom>
          <a:noFill/>
        </p:spPr>
        <p:txBody>
          <a:bodyPr wrap="square">
            <a:spAutoFit/>
          </a:bodyPr>
          <a:lstStyle/>
          <a:p>
            <a:pPr algn="just" rtl="1"/>
            <a:r>
              <a:rPr lang="ar-EG" sz="2000" b="1" dirty="0">
                <a:solidFill>
                  <a:srgbClr val="0070C0"/>
                </a:solidFill>
                <a:effectLst>
                  <a:outerShdw blurRad="38100" dist="38100" dir="2700000" algn="tl">
                    <a:srgbClr val="000000">
                      <a:alpha val="43137"/>
                    </a:srgbClr>
                  </a:outerShdw>
                </a:effectLst>
              </a:rPr>
              <a:t>استراتيجيات التسويق عبر المنصات الرقمية:</a:t>
            </a:r>
          </a:p>
          <a:p>
            <a:pPr algn="just" rtl="1"/>
            <a:endParaRPr lang="ar-EG" sz="500" b="1" dirty="0">
              <a:solidFill>
                <a:srgbClr val="0070C0"/>
              </a:solidFill>
              <a:effectLst>
                <a:outerShdw blurRad="38100" dist="38100" dir="2700000" algn="tl">
                  <a:srgbClr val="000000">
                    <a:alpha val="43137"/>
                  </a:srgbClr>
                </a:outerShdw>
              </a:effectLst>
            </a:endParaRPr>
          </a:p>
          <a:p>
            <a:pPr algn="just" rtl="1"/>
            <a:r>
              <a:rPr lang="ar-EG" sz="2000" u="sng" dirty="0"/>
              <a:t>وتتضمن هذه الاستراتيجية ثلاث أدوات رئيسة:</a:t>
            </a:r>
          </a:p>
          <a:p>
            <a:pPr algn="just" rtl="1"/>
            <a:endParaRPr lang="ar-EG" sz="1100" u="sng" dirty="0"/>
          </a:p>
          <a:p>
            <a:pPr algn="just" rtl="1"/>
            <a:r>
              <a:rPr lang="ar-EG" sz="2000" b="1" dirty="0"/>
              <a:t>2) تحليل البيانات والذكاء الاصطناعي:</a:t>
            </a:r>
          </a:p>
          <a:p>
            <a:pPr marL="457200" indent="-457200" algn="just" rtl="1">
              <a:buFont typeface="+mj-lt"/>
              <a:buAutoNum type="arabicParenR" startAt="2"/>
            </a:pPr>
            <a:endParaRPr lang="ar-EG" sz="500" dirty="0"/>
          </a:p>
          <a:p>
            <a:pPr marL="342900" indent="-342900" algn="just" rtl="1">
              <a:buFont typeface="Arial" panose="020B0604020202020204" pitchFamily="34" charset="0"/>
              <a:buChar char="•"/>
            </a:pPr>
            <a:r>
              <a:rPr lang="ar-EG" sz="2000" dirty="0"/>
              <a:t>تعتمد شركات الإنتاج والمنصات الرقمية على </a:t>
            </a:r>
            <a:r>
              <a:rPr lang="ar-EG" sz="2000" b="1" dirty="0"/>
              <a:t>تحليل بيانات المُشاهدين وسلوكهم الرقمي</a:t>
            </a:r>
            <a:r>
              <a:rPr lang="ar-EG" sz="2000" dirty="0"/>
              <a:t>، </a:t>
            </a:r>
            <a:r>
              <a:rPr lang="ar-EG" sz="2000" u="sng" dirty="0"/>
              <a:t>مثل:</a:t>
            </a:r>
            <a:r>
              <a:rPr lang="ar-EG" sz="2000" dirty="0"/>
              <a:t> البرامج المفضلة لديهم، وأوقات المُشاهدة، وأنواع المُحتوى الأكثر جذبًا.</a:t>
            </a:r>
          </a:p>
          <a:p>
            <a:pPr marL="342900" indent="-342900" algn="just" rtl="1">
              <a:buFont typeface="Arial" panose="020B0604020202020204" pitchFamily="34" charset="0"/>
              <a:buChar char="•"/>
            </a:pPr>
            <a:r>
              <a:rPr lang="ar-EG" sz="2000" dirty="0"/>
              <a:t>كما تستخدم </a:t>
            </a:r>
            <a:r>
              <a:rPr lang="ar-EG" sz="2000" b="1" dirty="0"/>
              <a:t>خوارزميات الذكاء الاصطناعي (</a:t>
            </a:r>
            <a:r>
              <a:rPr lang="en-US" sz="2000" b="1" dirty="0"/>
              <a:t>AI</a:t>
            </a:r>
            <a:r>
              <a:rPr lang="ar-EG" sz="2000" b="1" dirty="0"/>
              <a:t>)</a:t>
            </a:r>
            <a:r>
              <a:rPr lang="en-US" sz="2000" dirty="0"/>
              <a:t> </a:t>
            </a:r>
            <a:r>
              <a:rPr lang="ar-EG" sz="2000" dirty="0"/>
              <a:t>للتنبؤ بالاتجاهات القادمة وتصميم حملات تسويقية مخصصة لكل فئة من الجُمهور.</a:t>
            </a:r>
          </a:p>
          <a:p>
            <a:pPr marL="342900" indent="-342900" algn="just" rtl="1">
              <a:buFont typeface="Arial" panose="020B0604020202020204" pitchFamily="34" charset="0"/>
              <a:buChar char="•"/>
            </a:pPr>
            <a:r>
              <a:rPr lang="ar-EG" sz="2000" dirty="0"/>
              <a:t>بهذه الطريقة يتم ضمان وصول الرسالة الترويجية الصحيحة إلى الجُمهور المناسب، في الوقت المناسب، وبالأسلوب الأكثر تأثيرًا.</a:t>
            </a:r>
          </a:p>
          <a:p>
            <a:pPr marL="342900" indent="-342900" algn="just" rtl="1">
              <a:buFont typeface="Arial" panose="020B0604020202020204" pitchFamily="34" charset="0"/>
              <a:buChar char="•"/>
            </a:pPr>
            <a:endParaRPr lang="ar-EG" sz="1400" dirty="0"/>
          </a:p>
          <a:p>
            <a:pPr marL="285750" indent="-285750" algn="just" rtl="1">
              <a:buFont typeface="Wingdings" panose="05000000000000000000" pitchFamily="2" charset="2"/>
              <a:buChar char="ü"/>
            </a:pPr>
            <a:r>
              <a:rPr lang="ar-EG" sz="2000" u="sng" dirty="0">
                <a:solidFill>
                  <a:srgbClr val="0070C0"/>
                </a:solidFill>
              </a:rPr>
              <a:t>فمثلًا:</a:t>
            </a:r>
            <a:r>
              <a:rPr lang="ar-EG" sz="2000" dirty="0"/>
              <a:t> بناءً على تحليل بيانات المُشاهدات والتفاعل، قد تلاحظ منصة بث أن فئة الشباب تتابع برامج الأكشن في عطلة نهاية الأسبوع، فتطلق إعلانًا ترويجيًا لمسلسل أكشن جديد مساء يوم الخميس، مما يرفع نسب المُشاهدة عند العرض الأول.</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8294" y="3220720"/>
            <a:ext cx="3112770" cy="207518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8517350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ABFD0-807A-2FAD-4080-07ADE476F25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CA0C485-1CD0-DAC4-D5E2-3893E447243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6BD05C5B-8127-FFD2-6DFE-4F36909F9FD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11ECA52F-7EE9-9B2A-03A3-E97211B52921}"/>
              </a:ext>
            </a:extLst>
          </p:cNvPr>
          <p:cNvSpPr txBox="1"/>
          <p:nvPr/>
        </p:nvSpPr>
        <p:spPr>
          <a:xfrm>
            <a:off x="3322553" y="1735890"/>
            <a:ext cx="8053945" cy="4262705"/>
          </a:xfrm>
          <a:prstGeom prst="rect">
            <a:avLst/>
          </a:prstGeom>
          <a:noFill/>
        </p:spPr>
        <p:txBody>
          <a:bodyPr wrap="square">
            <a:spAutoFit/>
          </a:bodyPr>
          <a:lstStyle/>
          <a:p>
            <a:pPr algn="just" rtl="1"/>
            <a:r>
              <a:rPr lang="ar-EG" sz="2000" b="1" dirty="0">
                <a:solidFill>
                  <a:srgbClr val="0070C0"/>
                </a:solidFill>
                <a:effectLst>
                  <a:outerShdw blurRad="38100" dist="38100" dir="2700000" algn="tl">
                    <a:srgbClr val="000000">
                      <a:alpha val="43137"/>
                    </a:srgbClr>
                  </a:outerShdw>
                </a:effectLst>
              </a:rPr>
              <a:t>استراتيجيات التسويق عبر المنصات الرقمية:</a:t>
            </a:r>
          </a:p>
          <a:p>
            <a:pPr algn="just" rtl="1"/>
            <a:endParaRPr lang="ar-EG" sz="500" b="1" dirty="0">
              <a:solidFill>
                <a:srgbClr val="0070C0"/>
              </a:solidFill>
              <a:effectLst>
                <a:outerShdw blurRad="38100" dist="38100" dir="2700000" algn="tl">
                  <a:srgbClr val="000000">
                    <a:alpha val="43137"/>
                  </a:srgbClr>
                </a:outerShdw>
              </a:effectLst>
            </a:endParaRPr>
          </a:p>
          <a:p>
            <a:pPr algn="just" rtl="1"/>
            <a:r>
              <a:rPr lang="ar-EG" sz="2000" u="sng" dirty="0"/>
              <a:t>وتتضمن هذه الاستراتيجية ثلاث أدوات رئيسة:</a:t>
            </a:r>
          </a:p>
          <a:p>
            <a:pPr algn="just" rtl="1"/>
            <a:endParaRPr lang="ar-EG" sz="1100" u="sng" dirty="0"/>
          </a:p>
          <a:p>
            <a:pPr algn="just" rtl="1"/>
            <a:r>
              <a:rPr lang="ar-EG" sz="2000" b="1" dirty="0"/>
              <a:t>2) تحليل البيانات والذكاء الاصطناعي:</a:t>
            </a:r>
          </a:p>
          <a:p>
            <a:pPr marL="457200" indent="-457200" algn="just" rtl="1">
              <a:buFont typeface="+mj-lt"/>
              <a:buAutoNum type="arabicParenR" startAt="2"/>
            </a:pPr>
            <a:endParaRPr lang="ar-EG" sz="500" dirty="0"/>
          </a:p>
          <a:p>
            <a:pPr marL="342900" indent="-342900" algn="just" rtl="1">
              <a:buFont typeface="Arial" panose="020B0604020202020204" pitchFamily="34" charset="0"/>
              <a:buChar char="•"/>
            </a:pPr>
            <a:endParaRPr lang="ar-EG" sz="1000" dirty="0"/>
          </a:p>
          <a:p>
            <a:pPr marL="285750" indent="-285750" algn="just" rtl="1">
              <a:buFont typeface="Wingdings" panose="05000000000000000000" pitchFamily="2" charset="2"/>
              <a:buChar char="ü"/>
            </a:pPr>
            <a:r>
              <a:rPr lang="ar-EG" sz="2000" u="sng" dirty="0">
                <a:solidFill>
                  <a:srgbClr val="0070C0"/>
                </a:solidFill>
              </a:rPr>
              <a:t>مثال تطبيقي:</a:t>
            </a:r>
            <a:r>
              <a:rPr lang="ar-EG" sz="2000" dirty="0"/>
              <a:t> تعتمد منصة </a:t>
            </a:r>
            <a:r>
              <a:rPr lang="en-US" sz="2000" dirty="0"/>
              <a:t>Netflix</a:t>
            </a:r>
            <a:r>
              <a:rPr lang="ar-EG" sz="2000" dirty="0"/>
              <a:t> على تحليل البيانات الضخمة الخاصّة بالمُشاهدين (أكثر من 223 مليون مُشترك) لفهم تفضيلاتهم (مثل نوع المُحتوى المفضل، وأوقات المُشاهدة، والتفاعل)، ثم تستخدم خوارزميات الذكاء الاصطناعي للتنبؤ بالاتجاهات وتصميم حملات تسويقية مُخصّصة. ويعتمد محرك التوصيات الخاص بمنصة </a:t>
            </a:r>
            <a:r>
              <a:rPr lang="ar-EG" sz="2000" dirty="0" err="1"/>
              <a:t>نتفليكس</a:t>
            </a:r>
            <a:r>
              <a:rPr lang="ar-EG" sz="2000" dirty="0"/>
              <a:t> على الذكاء الاصطناعي لاقتراح مُحتوى يشكل أكثر من 80% من المُشاهدات، حيث يحلل سلوك المستخدمين لتحديد أنماط مثل تفضيل الشباب لمُحتوى محدد في أوقات معينة، ثم يطلق حملات ترويجية لزيادة المُشاهدات في العرض الأول، مما يرفع معدلات الاحتفاظ بالمُشتركين بنسبة تصل إلى 75%. هذا النهج يعزز الإيرادات من خلال تخصيص الإعلانات، مما أدى إلى نجاح تجاري هائل في العديد من حملات المنصة.</a:t>
            </a:r>
          </a:p>
        </p:txBody>
      </p:sp>
      <p:pic>
        <p:nvPicPr>
          <p:cNvPr id="3" name="Picture 2">
            <a:extLst>
              <a:ext uri="{FF2B5EF4-FFF2-40B4-BE49-F238E27FC236}">
                <a16:creationId xmlns:a16="http://schemas.microsoft.com/office/drawing/2014/main" id="{3FA99103-5E44-076B-C3D3-C616C1ED2CA0}"/>
              </a:ext>
            </a:extLst>
          </p:cNvPr>
          <p:cNvPicPr>
            <a:picLocks noChangeAspect="1"/>
          </p:cNvPicPr>
          <p:nvPr/>
        </p:nvPicPr>
        <p:blipFill>
          <a:blip r:embed="rId3"/>
          <a:stretch>
            <a:fillRect/>
          </a:stretch>
        </p:blipFill>
        <p:spPr>
          <a:xfrm>
            <a:off x="924282" y="3429000"/>
            <a:ext cx="2178983" cy="126389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TextBox 6">
            <a:extLst>
              <a:ext uri="{FF2B5EF4-FFF2-40B4-BE49-F238E27FC236}">
                <a16:creationId xmlns:a16="http://schemas.microsoft.com/office/drawing/2014/main" id="{BFC3479B-2A09-AAD0-5BC4-57218C352D27}"/>
              </a:ext>
            </a:extLst>
          </p:cNvPr>
          <p:cNvSpPr txBox="1"/>
          <p:nvPr/>
        </p:nvSpPr>
        <p:spPr>
          <a:xfrm>
            <a:off x="704996" y="4830139"/>
            <a:ext cx="2617557" cy="461665"/>
          </a:xfrm>
          <a:prstGeom prst="rect">
            <a:avLst/>
          </a:prstGeom>
          <a:noFill/>
        </p:spPr>
        <p:txBody>
          <a:bodyPr wrap="square">
            <a:spAutoFit/>
          </a:bodyPr>
          <a:lstStyle/>
          <a:p>
            <a:pPr algn="ctr"/>
            <a:r>
              <a:rPr lang="en-US" sz="800" dirty="0">
                <a:hlinkClick r:id="rId4"/>
              </a:rPr>
              <a:t>https://durafshanjawad.medium.com/case-study-netflix-big-data-analytics-the-emergence-of-data-driven-recommendation-ada14ff30392</a:t>
            </a:r>
            <a:endParaRPr lang="en-US" sz="800" dirty="0"/>
          </a:p>
        </p:txBody>
      </p:sp>
    </p:spTree>
    <p:extLst>
      <p:ext uri="{BB962C8B-B14F-4D97-AF65-F5344CB8AC3E}">
        <p14:creationId xmlns:p14="http://schemas.microsoft.com/office/powerpoint/2010/main" val="241174764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442E8-7DF5-A74F-6DEC-0F135FA5501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2C09D93-EE6B-E7A9-85E9-3C884C71116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D68D109-72D0-1EE5-39DA-A35381CD5B9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842B53C-8FFD-AFB9-52DB-EC41B2220450}"/>
              </a:ext>
            </a:extLst>
          </p:cNvPr>
          <p:cNvSpPr txBox="1"/>
          <p:nvPr/>
        </p:nvSpPr>
        <p:spPr>
          <a:xfrm>
            <a:off x="3543300" y="1690170"/>
            <a:ext cx="7795097" cy="4431983"/>
          </a:xfrm>
          <a:prstGeom prst="rect">
            <a:avLst/>
          </a:prstGeom>
          <a:noFill/>
        </p:spPr>
        <p:txBody>
          <a:bodyPr wrap="square">
            <a:spAutoFit/>
          </a:bodyPr>
          <a:lstStyle/>
          <a:p>
            <a:pPr algn="just" rtl="1"/>
            <a:r>
              <a:rPr lang="ar-EG" sz="2000" b="1" dirty="0">
                <a:solidFill>
                  <a:srgbClr val="0070C0"/>
                </a:solidFill>
                <a:effectLst>
                  <a:outerShdw blurRad="38100" dist="38100" dir="2700000" algn="tl">
                    <a:srgbClr val="000000">
                      <a:alpha val="43137"/>
                    </a:srgbClr>
                  </a:outerShdw>
                </a:effectLst>
              </a:rPr>
              <a:t>استراتيجيات التسويق عبر المنصات الرقمية:</a:t>
            </a:r>
          </a:p>
          <a:p>
            <a:pPr algn="just" rtl="1"/>
            <a:endParaRPr lang="ar-EG" sz="500" b="1" dirty="0">
              <a:solidFill>
                <a:srgbClr val="0070C0"/>
              </a:solidFill>
              <a:effectLst>
                <a:outerShdw blurRad="38100" dist="38100" dir="2700000" algn="tl">
                  <a:srgbClr val="000000">
                    <a:alpha val="43137"/>
                  </a:srgbClr>
                </a:outerShdw>
              </a:effectLst>
            </a:endParaRPr>
          </a:p>
          <a:p>
            <a:pPr algn="just" rtl="1"/>
            <a:r>
              <a:rPr lang="ar-EG" sz="2000" u="sng" dirty="0"/>
              <a:t>وتتضمن هذه الاستراتيجية ثلاث أدوات رئيسة:</a:t>
            </a:r>
          </a:p>
          <a:p>
            <a:pPr algn="just" rtl="1"/>
            <a:endParaRPr lang="ar-EG" sz="500" u="sng" dirty="0"/>
          </a:p>
          <a:p>
            <a:pPr marL="457200" indent="-457200" algn="just" rtl="1">
              <a:buFont typeface="+mj-lt"/>
              <a:buAutoNum type="arabicParenR" startAt="3"/>
            </a:pPr>
            <a:r>
              <a:rPr lang="ar-EG" sz="2000" b="1" dirty="0"/>
              <a:t>التفاعل مع الجُمهور والمُحتوى التشاركي:</a:t>
            </a:r>
          </a:p>
          <a:p>
            <a:pPr marL="457200" indent="-457200" algn="just" rtl="1">
              <a:buFont typeface="+mj-lt"/>
              <a:buAutoNum type="arabicParenR" startAt="3"/>
            </a:pPr>
            <a:endParaRPr lang="ar-EG" sz="500" dirty="0"/>
          </a:p>
          <a:p>
            <a:pPr marL="342900" indent="-342900" algn="just" rtl="1">
              <a:buFont typeface="Arial" panose="020B0604020202020204" pitchFamily="34" charset="0"/>
              <a:buChar char="•"/>
            </a:pPr>
            <a:r>
              <a:rPr lang="ar-EG" sz="2000" dirty="0"/>
              <a:t>لم يعد الجُمهور مجرد متلقٍ سلبي للمُحتوى، بل أصبح </a:t>
            </a:r>
            <a:r>
              <a:rPr lang="ar-EG" sz="2000" b="1" dirty="0"/>
              <a:t>شريكًا في صناعته ونشره</a:t>
            </a:r>
            <a:r>
              <a:rPr lang="ar-EG" sz="2000" dirty="0"/>
              <a:t>.</a:t>
            </a:r>
            <a:br>
              <a:rPr lang="ar-EG" sz="2000" dirty="0"/>
            </a:br>
            <a:r>
              <a:rPr lang="ar-EG" sz="2000" dirty="0"/>
              <a:t>تشجع شركات الإنتاج والمنصات الرقمية المُشاهدين على ابتكار مُحتوى خاص حول البرنامج، </a:t>
            </a:r>
            <a:r>
              <a:rPr lang="ar-EG" sz="2000" u="sng" dirty="0"/>
              <a:t>مثل:</a:t>
            </a:r>
            <a:r>
              <a:rPr lang="ar-EG" sz="2000" dirty="0"/>
              <a:t> الصور، والفيديوهات، والعناصر المرئية الطريفة أو الساخرة </a:t>
            </a:r>
            <a:r>
              <a:rPr lang="en-US" sz="2000" dirty="0"/>
              <a:t>Memes)</a:t>
            </a:r>
            <a:r>
              <a:rPr lang="ar-EG" sz="2000" dirty="0"/>
              <a:t>)</a:t>
            </a:r>
            <a:r>
              <a:rPr lang="en-US" sz="2000" dirty="0"/>
              <a:t>، </a:t>
            </a:r>
            <a:r>
              <a:rPr lang="ar-EG" sz="2000" dirty="0"/>
              <a:t>فضلًا عن المشاركة في تحديات إلكترونية مرتبطة بالعمل التلفزيوني.</a:t>
            </a:r>
          </a:p>
          <a:p>
            <a:pPr marL="342900" indent="-342900" algn="just" rtl="1">
              <a:buFont typeface="Arial" panose="020B0604020202020204" pitchFamily="34" charset="0"/>
              <a:buChar char="•"/>
            </a:pPr>
            <a:r>
              <a:rPr lang="ar-EG" sz="2000" dirty="0"/>
              <a:t>هذه الاستراتيجية تعزز من </a:t>
            </a:r>
            <a:r>
              <a:rPr lang="ar-EG" sz="2000" dirty="0">
                <a:effectLst>
                  <a:outerShdw blurRad="38100" dist="38100" dir="2700000" algn="tl">
                    <a:srgbClr val="000000">
                      <a:alpha val="43137"/>
                    </a:srgbClr>
                  </a:outerShdw>
                </a:effectLst>
              </a:rPr>
              <a:t>الانتماء العاطفي لدى الجُمهور تجاه المُحتوى </a:t>
            </a:r>
            <a:r>
              <a:rPr lang="ar-EG" sz="2000" dirty="0"/>
              <a:t>وتحول المُحتوى إلى </a:t>
            </a:r>
            <a:r>
              <a:rPr lang="ar-EG" sz="2000" dirty="0">
                <a:effectLst>
                  <a:outerShdw blurRad="38100" dist="38100" dir="2700000" algn="tl">
                    <a:srgbClr val="000000">
                      <a:alpha val="43137"/>
                    </a:srgbClr>
                  </a:outerShdw>
                </a:effectLst>
              </a:rPr>
              <a:t>ظاهرة جماهيرية تنتشر بشكل فيروسي (</a:t>
            </a:r>
            <a:r>
              <a:rPr lang="en-US" sz="2000" dirty="0">
                <a:effectLst>
                  <a:outerShdw blurRad="38100" dist="38100" dir="2700000" algn="tl">
                    <a:srgbClr val="000000">
                      <a:alpha val="43137"/>
                    </a:srgbClr>
                  </a:outerShdw>
                </a:effectLst>
              </a:rPr>
              <a:t>Viral</a:t>
            </a:r>
            <a:r>
              <a:rPr lang="ar-EG" sz="2000" dirty="0">
                <a:effectLst>
                  <a:outerShdw blurRad="38100" dist="38100" dir="2700000" algn="tl">
                    <a:srgbClr val="000000">
                      <a:alpha val="43137"/>
                    </a:srgbClr>
                  </a:outerShdw>
                </a:effectLst>
              </a:rPr>
              <a:t>) </a:t>
            </a:r>
            <a:r>
              <a:rPr lang="ar-EG" sz="2000" dirty="0"/>
              <a:t>على المنصات الرقمية.</a:t>
            </a:r>
          </a:p>
          <a:p>
            <a:pPr marL="342900" indent="-342900" algn="just" rtl="1">
              <a:buFont typeface="Arial" panose="020B0604020202020204" pitchFamily="34" charset="0"/>
              <a:buChar char="•"/>
            </a:pPr>
            <a:endParaRPr lang="ar-EG" sz="700" dirty="0"/>
          </a:p>
          <a:p>
            <a:pPr marL="285750" indent="-285750" algn="just" rtl="1">
              <a:buFont typeface="Wingdings" panose="05000000000000000000" pitchFamily="2" charset="2"/>
              <a:buChar char="ü"/>
            </a:pPr>
            <a:r>
              <a:rPr lang="ar-EG" sz="2000" u="sng" dirty="0">
                <a:solidFill>
                  <a:srgbClr val="0070C0"/>
                </a:solidFill>
              </a:rPr>
              <a:t>مثال:</a:t>
            </a:r>
            <a:r>
              <a:rPr lang="ar-EG" sz="2000" dirty="0"/>
              <a:t> قد تطلق منصة بث رقمي هاشتاجًا رسميًا لبرنامج جديد، وتدعو الجُمهور لنشر ردود أفعالهم عن الحلقات الأولى عبر هذا الهاشتاج، أو لتصميم ملصق</a:t>
            </a:r>
            <a:r>
              <a:rPr lang="en-US" sz="2000" dirty="0"/>
              <a:t>Poster) </a:t>
            </a:r>
            <a:r>
              <a:rPr lang="ar-EG" sz="2000" dirty="0"/>
              <a:t>) إبداعي للبرنامج باستخدام الصور والشعارات الرسمية، ثم يتم نشر أفضل المشاركات على الحساب الرسمي، والفائز يحصل على فرصة حضور العرض الأول مع فريق العمل.</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9012" y="2225040"/>
            <a:ext cx="2417948" cy="362692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32987848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5D967-45DE-A1A5-D643-E2BA58439E6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C8E9F9B-9144-5A1C-FFC2-76CDD68F7C6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3BB01020-09D9-C1CF-600B-CE0F6E69744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8D80C073-296E-34EF-0E80-CE430F98F5DE}"/>
              </a:ext>
            </a:extLst>
          </p:cNvPr>
          <p:cNvSpPr txBox="1"/>
          <p:nvPr/>
        </p:nvSpPr>
        <p:spPr>
          <a:xfrm>
            <a:off x="4514381" y="2066561"/>
            <a:ext cx="6770675" cy="3600986"/>
          </a:xfrm>
          <a:prstGeom prst="rect">
            <a:avLst/>
          </a:prstGeom>
          <a:noFill/>
        </p:spPr>
        <p:txBody>
          <a:bodyPr wrap="square">
            <a:spAutoFit/>
          </a:bodyPr>
          <a:lstStyle/>
          <a:p>
            <a:pPr algn="just" rtl="1"/>
            <a:r>
              <a:rPr lang="ar-EG" sz="2000" b="1" dirty="0"/>
              <a:t>خُلاصة:</a:t>
            </a:r>
          </a:p>
          <a:p>
            <a:pPr marL="342900" indent="-342900" algn="just" rtl="1">
              <a:buFont typeface="Arial" panose="020B0604020202020204" pitchFamily="34" charset="0"/>
              <a:buChar char="•"/>
            </a:pPr>
            <a:r>
              <a:rPr lang="ar-EG" sz="2000" dirty="0"/>
              <a:t>أصبح التسويق الرقمي اليوم ركيزة أساسية لا تقل أهمية عن إنتاج المُحتوى نفسه؛ فنجاح أي عمل تلفزيوني في العصر الرقمي بات مرهونًا بقدرته على جذب الجُمهور والتأثير فيه عبر الإنترنت قبل العرض وأثناءه وبعده.</a:t>
            </a:r>
          </a:p>
          <a:p>
            <a:pPr marL="342900" indent="-342900" algn="just" rtl="1">
              <a:buFont typeface="Arial" panose="020B0604020202020204" pitchFamily="34" charset="0"/>
              <a:buChar char="•"/>
            </a:pPr>
            <a:endParaRPr lang="ar-EG" sz="1400" dirty="0"/>
          </a:p>
          <a:p>
            <a:pPr marL="342900" indent="-342900" algn="just" rtl="1">
              <a:buFont typeface="Arial" panose="020B0604020202020204" pitchFamily="34" charset="0"/>
              <a:buChar char="•"/>
            </a:pPr>
            <a:r>
              <a:rPr lang="ar-EG" sz="2000" u="sng" dirty="0"/>
              <a:t>ويتحقق ذلك من خلال مزيج متكامل من:</a:t>
            </a:r>
            <a:r>
              <a:rPr lang="ar-EG" sz="2000" dirty="0"/>
              <a:t> الاستفادة من قوة المؤثرين ووسائل التواصل الاجتماعي، وتوظيف البيانات والذكاء الاصطناعي، والتفاعل المباشر مع الجُمهور.</a:t>
            </a:r>
          </a:p>
          <a:p>
            <a:pPr marL="342900" indent="-342900" algn="just" rtl="1">
              <a:buFont typeface="Arial" panose="020B0604020202020204" pitchFamily="34" charset="0"/>
              <a:buChar char="•"/>
            </a:pPr>
            <a:endParaRPr lang="ar-EG" sz="1400" dirty="0"/>
          </a:p>
          <a:p>
            <a:pPr marL="342900" indent="-342900" algn="just" rtl="1">
              <a:buFont typeface="Arial" panose="020B0604020202020204" pitchFamily="34" charset="0"/>
              <a:buChar char="•"/>
            </a:pPr>
            <a:r>
              <a:rPr lang="ar-EG" sz="2000" dirty="0"/>
              <a:t>وعندما تُنفّذ هذه الاستراتيجيات باحترافية، فإنها لا تضمن فقط وصول المُحتوى إلى جُمهور واسع، بل تضمن أيضًا بناء علاقة طويلة الأمد تعزز من تأثير المُحتوى واستمراريته.</a:t>
            </a:r>
          </a:p>
        </p:txBody>
      </p:sp>
      <p:pic>
        <p:nvPicPr>
          <p:cNvPr id="4" name="Picture 3"/>
          <p:cNvPicPr>
            <a:picLocks noChangeAspect="1"/>
          </p:cNvPicPr>
          <p:nvPr/>
        </p:nvPicPr>
        <p:blipFill>
          <a:blip r:embed="rId2"/>
          <a:stretch>
            <a:fillRect/>
          </a:stretch>
        </p:blipFill>
        <p:spPr>
          <a:xfrm>
            <a:off x="806768" y="2964180"/>
            <a:ext cx="3440430" cy="22936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1643084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0C9BD-B386-6263-13D6-A7968C17443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9F82CBC-1307-2488-653B-6670754D990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638F8208-A5FC-8260-8874-5D2F036EBBF6}"/>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8D0FF86E-9145-D06C-EA94-0190C2331B17}"/>
              </a:ext>
            </a:extLst>
          </p:cNvPr>
          <p:cNvSpPr txBox="1"/>
          <p:nvPr/>
        </p:nvSpPr>
        <p:spPr>
          <a:xfrm>
            <a:off x="4468661" y="1952261"/>
            <a:ext cx="6770675" cy="3693319"/>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رابعًا: نماذج التوزيع وإدارة الحقوق والملكية الفكرية:</a:t>
            </a:r>
          </a:p>
          <a:p>
            <a:pPr algn="just" rtl="1"/>
            <a:endParaRPr lang="ar-EG" sz="1400" b="1" dirty="0"/>
          </a:p>
          <a:p>
            <a:pPr algn="just" rtl="1"/>
            <a:r>
              <a:rPr lang="ar-EG" sz="2000" dirty="0"/>
              <a:t>مع التطور الرقمي في صناعة الإعلام والبث التلفزيوني، لم تعد عملية التوزيع تعني مجرد وصول المُحتوى إلى الجُمهور، بل أصبحت تشمل استراتيجيات دقيقة لإدارة الحقوق الفكرية والتجارية.</a:t>
            </a:r>
          </a:p>
          <a:p>
            <a:pPr algn="just" rtl="1"/>
            <a:endParaRPr lang="ar-EG" sz="2000" dirty="0"/>
          </a:p>
          <a:p>
            <a:pPr algn="just" rtl="1"/>
            <a:r>
              <a:rPr lang="ar-EG" sz="2000" u="sng" dirty="0"/>
              <a:t>الهدف من ذلك هو تحقيق معادلة صعبة:</a:t>
            </a:r>
          </a:p>
          <a:p>
            <a:pPr marL="342900" indent="-342900" algn="just" rtl="1">
              <a:buFont typeface="Arial" panose="020B0604020202020204" pitchFamily="34" charset="0"/>
              <a:buChar char="•"/>
            </a:pPr>
            <a:r>
              <a:rPr lang="ar-EG" sz="2000" dirty="0"/>
              <a:t>من ناحية، </a:t>
            </a:r>
            <a:r>
              <a:rPr lang="ar-EG" sz="2000" dirty="0">
                <a:effectLst>
                  <a:outerShdw blurRad="38100" dist="38100" dir="2700000" algn="tl">
                    <a:srgbClr val="000000">
                      <a:alpha val="43137"/>
                    </a:srgbClr>
                  </a:outerShdw>
                </a:effectLst>
              </a:rPr>
              <a:t>الوصول إلى جُمهور واسع عبر منصات متنوعة</a:t>
            </a:r>
            <a:r>
              <a:rPr lang="ar-EG" sz="2000" dirty="0"/>
              <a:t>.</a:t>
            </a:r>
          </a:p>
          <a:p>
            <a:pPr marL="342900" indent="-342900" algn="just" rtl="1">
              <a:buFont typeface="Arial" panose="020B0604020202020204" pitchFamily="34" charset="0"/>
              <a:buChar char="•"/>
            </a:pPr>
            <a:r>
              <a:rPr lang="ar-EG" sz="2000" dirty="0"/>
              <a:t>ومن الناحية الأخرى، </a:t>
            </a:r>
            <a:r>
              <a:rPr lang="ar-EG" sz="2000" dirty="0">
                <a:effectLst>
                  <a:outerShdw blurRad="38100" dist="38100" dir="2700000" algn="tl">
                    <a:srgbClr val="000000">
                      <a:alpha val="43137"/>
                    </a:srgbClr>
                  </a:outerShdw>
                </a:effectLst>
              </a:rPr>
              <a:t>الحفاظ على حقوق المنتجين والجهات المالكة وضمان تحقيق العائد المادي المستحق</a:t>
            </a:r>
            <a:r>
              <a:rPr lang="ar-EG" sz="2000" dirty="0"/>
              <a:t>.</a:t>
            </a:r>
          </a:p>
          <a:p>
            <a:pPr algn="just" rtl="1"/>
            <a:endParaRPr lang="ar-EG" sz="2000" dirty="0"/>
          </a:p>
          <a:p>
            <a:pPr algn="just" rtl="1"/>
            <a:r>
              <a:rPr lang="ar-EG" sz="2000" u="sng" dirty="0"/>
              <a:t>وتتضمّن أهم النماذج المتّبعة في هذا المجال ما يلي:-</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203" y="2918387"/>
            <a:ext cx="3422178" cy="228145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2915848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4ED51E-5AC5-DA32-F0A1-092929D939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B89E151-3ADA-68CE-39A5-2BE23D2FAF0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AB9B3A3-5293-5E0C-2DE6-47E1CBA494B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76681EB4-710A-839E-53FA-3DC683F0EEBC}"/>
              </a:ext>
            </a:extLst>
          </p:cNvPr>
          <p:cNvSpPr txBox="1"/>
          <p:nvPr/>
        </p:nvSpPr>
        <p:spPr>
          <a:xfrm>
            <a:off x="4247681" y="2414070"/>
            <a:ext cx="6770675" cy="2723823"/>
          </a:xfrm>
          <a:prstGeom prst="rect">
            <a:avLst/>
          </a:prstGeom>
          <a:noFill/>
        </p:spPr>
        <p:txBody>
          <a:bodyPr wrap="square">
            <a:spAutoFit/>
          </a:bodyPr>
          <a:lstStyle/>
          <a:p>
            <a:pPr algn="just" rtl="1"/>
            <a:r>
              <a:rPr lang="ar-EG" sz="2000" b="1" dirty="0"/>
              <a:t>1) النوافذ الزمنية (</a:t>
            </a:r>
            <a:r>
              <a:rPr lang="en-US" sz="2000" b="1" dirty="0"/>
              <a:t>Windowing</a:t>
            </a:r>
            <a:r>
              <a:rPr lang="ar-EG" sz="2000" b="1" dirty="0"/>
              <a:t>):</a:t>
            </a:r>
          </a:p>
          <a:p>
            <a:pPr algn="just" rtl="1"/>
            <a:endParaRPr lang="ar-EG" sz="1100" b="1" dirty="0"/>
          </a:p>
          <a:p>
            <a:pPr marL="342900" indent="-342900" algn="just" rtl="1">
              <a:buFont typeface="Arial" panose="020B0604020202020204" pitchFamily="34" charset="0"/>
              <a:buChar char="•"/>
            </a:pPr>
            <a:r>
              <a:rPr lang="ar-EG" sz="2000" dirty="0"/>
              <a:t>يقصد بها تقسيم عرض المُحتوى إلى مراحل زمنية محددة، بحيث يُعرض في البداية على منصة واحدة بشكل حصري، ثم يُتاح لاحقًا على منصات أخرى مختلفة (سواء كانت مدفوعة أو مجانية).</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وتهدف إلى حماية حقوق المنتج وزيادة العائدات المادية من خلال استغلال كل مرحلة من المراحل لتحقيق أكبر عائد مادي ممكن قبل الانتقال إلى المرحلة التالية، مع الحفاظ على قيمة المُحتوى لفترة أطول.</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915" t="5663" r="4649" b="5449"/>
          <a:stretch/>
        </p:blipFill>
        <p:spPr>
          <a:xfrm>
            <a:off x="1112520" y="2278379"/>
            <a:ext cx="2377440" cy="350520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2105752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4ED51E-5AC5-DA32-F0A1-092929D939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B89E151-3ADA-68CE-39A5-2BE23D2FAF0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AB9B3A3-5293-5E0C-2DE6-47E1CBA494B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76681EB4-710A-839E-53FA-3DC683F0EEBC}"/>
              </a:ext>
            </a:extLst>
          </p:cNvPr>
          <p:cNvSpPr txBox="1"/>
          <p:nvPr/>
        </p:nvSpPr>
        <p:spPr>
          <a:xfrm>
            <a:off x="3825240" y="2135141"/>
            <a:ext cx="7398857" cy="3277820"/>
          </a:xfrm>
          <a:prstGeom prst="rect">
            <a:avLst/>
          </a:prstGeom>
          <a:noFill/>
        </p:spPr>
        <p:txBody>
          <a:bodyPr wrap="square">
            <a:spAutoFit/>
          </a:bodyPr>
          <a:lstStyle/>
          <a:p>
            <a:pPr algn="just" rtl="1"/>
            <a:r>
              <a:rPr lang="ar-EG" sz="2000" b="1" dirty="0"/>
              <a:t>1) النوافذ الزمنية (</a:t>
            </a:r>
            <a:r>
              <a:rPr lang="en-US" sz="2000" b="1" dirty="0"/>
              <a:t>Windowing</a:t>
            </a:r>
            <a:r>
              <a:rPr lang="ar-EG" sz="2000" b="1" dirty="0"/>
              <a:t>):</a:t>
            </a:r>
          </a:p>
          <a:p>
            <a:pPr algn="just" rtl="1"/>
            <a:endParaRPr lang="ar-EG" sz="1100" b="1" dirty="0"/>
          </a:p>
          <a:p>
            <a:pPr marL="342900" indent="-342900" algn="just" rtl="1">
              <a:buFont typeface="Arial" panose="020B0604020202020204" pitchFamily="34" charset="0"/>
              <a:buChar char="•"/>
            </a:pPr>
            <a:endParaRPr lang="ar-EG" sz="16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t> قد يُعرض برنامج مسابقات تلفزيوني ضخم أولًا بشكل حصري على قناة فضائية كُبرى لمدة شهرين (المرحلة الأولى)، ثم يتم طرحه على منصة بث مدفوعة مثل شاهد </a:t>
            </a:r>
            <a:r>
              <a:rPr lang="en-US" sz="2000" dirty="0"/>
              <a:t>VIP</a:t>
            </a:r>
            <a:r>
              <a:rPr lang="ar-EG" sz="2000" dirty="0"/>
              <a:t> ليستطيع المشتركون مُشاهدته في أي وقت (المرحلة الثانية)، وبعد فترة يتم رفع الحلقات كاملة على قناة يوتيوب مجانية لتوسيع قاعدة المُشاهدين (المرحلة الثالثة).</a:t>
            </a:r>
          </a:p>
          <a:p>
            <a:pPr marL="342900" indent="-342900" algn="just" rtl="1">
              <a:buFont typeface="Wingdings" panose="05000000000000000000" pitchFamily="2" charset="2"/>
              <a:buChar char="ü"/>
            </a:pPr>
            <a:endParaRPr lang="ar-EG" sz="2000" dirty="0"/>
          </a:p>
          <a:p>
            <a:pPr algn="just" rtl="1"/>
            <a:r>
              <a:rPr lang="ar-EG" sz="2000" dirty="0"/>
              <a:t>➡️ بهذه الطريقة، يستفيد المنتج من الإيرادات الإعلانية من البث التلفزيوني، ومن الاشتراكات الرقمية، وأخيرًا من الانتشار الواسع على المنصات المجانية. وفي نفس الوقت يضمن وصول العمل إلى شرائح متنوعة من الجُمهور.</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4958" y="2270759"/>
            <a:ext cx="2279442" cy="341916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0024230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266AC-EE81-DA40-ED63-4C0DF2B137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74B788F-3995-A69C-F2FD-430AE280215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A769848-352D-64ED-6001-8B3C9AEEA3A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3EA95A4C-16D1-8CF2-C4DE-7464A9DB473D}"/>
              </a:ext>
            </a:extLst>
          </p:cNvPr>
          <p:cNvSpPr txBox="1"/>
          <p:nvPr/>
        </p:nvSpPr>
        <p:spPr>
          <a:xfrm>
            <a:off x="4282439" y="1708421"/>
            <a:ext cx="6987377" cy="4301177"/>
          </a:xfrm>
          <a:prstGeom prst="rect">
            <a:avLst/>
          </a:prstGeom>
          <a:noFill/>
        </p:spPr>
        <p:txBody>
          <a:bodyPr wrap="square">
            <a:spAutoFit/>
          </a:bodyPr>
          <a:lstStyle/>
          <a:p>
            <a:pPr algn="just" rtl="1"/>
            <a:r>
              <a:rPr lang="ar-EG" sz="2000" b="1" dirty="0"/>
              <a:t>2) التوزيع متعدد المنصات (</a:t>
            </a:r>
            <a:r>
              <a:rPr lang="en-US" sz="2000" b="1" dirty="0"/>
              <a:t>Multiplatform Distribution</a:t>
            </a:r>
            <a:r>
              <a:rPr lang="ar-EG" sz="2000" b="1" dirty="0"/>
              <a:t>):</a:t>
            </a:r>
            <a:endParaRPr lang="en-US" sz="2000" b="1" dirty="0"/>
          </a:p>
          <a:p>
            <a:pPr algn="just" rtl="1"/>
            <a:endParaRPr lang="ar-EG" sz="500" dirty="0"/>
          </a:p>
          <a:p>
            <a:pPr marL="342900" indent="-342900" algn="just" rtl="1">
              <a:buFont typeface="Arial" panose="020B0604020202020204" pitchFamily="34" charset="0"/>
              <a:buChar char="•"/>
            </a:pPr>
            <a:r>
              <a:rPr lang="ar-EG" sz="2000" dirty="0"/>
              <a:t>المقصود به إعداد نسخ متعدّدة من المُحتوى نفسه بحيث تتوافق مع متطلبات كل منصة سواء كانت رقمية أو تقليدية. </a:t>
            </a:r>
            <a:r>
              <a:rPr lang="ar-EG" sz="2000" u="sng" dirty="0"/>
              <a:t>ويشمل ذلك:</a:t>
            </a:r>
          </a:p>
          <a:p>
            <a:pPr marL="342900" indent="-342900" algn="just" rtl="1">
              <a:buFont typeface="Courier New" panose="02070309020205020404" pitchFamily="49" charset="0"/>
              <a:buChar char="o"/>
            </a:pPr>
            <a:r>
              <a:rPr lang="ar-EG" sz="2000" dirty="0"/>
              <a:t>تعديل نسبة الأبعاد (طولية، عرضية، مربعة).</a:t>
            </a:r>
          </a:p>
          <a:p>
            <a:pPr marL="342900" indent="-342900" algn="just" rtl="1">
              <a:buFont typeface="Courier New" panose="02070309020205020404" pitchFamily="49" charset="0"/>
              <a:buChar char="o"/>
            </a:pPr>
            <a:r>
              <a:rPr lang="ar-EG" sz="2000" dirty="0"/>
              <a:t>ضبط جودة الفيديو (</a:t>
            </a:r>
            <a:r>
              <a:rPr lang="ar-EG" sz="2000" u="sng" dirty="0"/>
              <a:t>مثلًا:</a:t>
            </a:r>
            <a:r>
              <a:rPr lang="ar-EG" sz="2000" dirty="0"/>
              <a:t> </a:t>
            </a:r>
            <a:r>
              <a:rPr lang="en-US" sz="2000" dirty="0"/>
              <a:t>4K</a:t>
            </a:r>
            <a:r>
              <a:rPr lang="ar-EG" sz="2000" dirty="0"/>
              <a:t> للتلفزيون، و</a:t>
            </a:r>
            <a:r>
              <a:rPr lang="en-US" sz="2000" dirty="0"/>
              <a:t>HD</a:t>
            </a:r>
            <a:r>
              <a:rPr lang="ar-EG" sz="2000" dirty="0"/>
              <a:t> للإنترنت).</a:t>
            </a:r>
          </a:p>
          <a:p>
            <a:pPr marL="342900" indent="-342900" algn="just" rtl="1">
              <a:buFont typeface="Courier New" panose="02070309020205020404" pitchFamily="49" charset="0"/>
              <a:buChar char="o"/>
            </a:pPr>
            <a:r>
              <a:rPr lang="ar-EG" sz="2000" dirty="0"/>
              <a:t>اختيار صيغة الملفات المناسبة لكل منصة.</a:t>
            </a:r>
          </a:p>
          <a:p>
            <a:pPr marL="342900" indent="-342900" algn="just" rtl="1">
              <a:buFont typeface="Courier New" panose="02070309020205020404" pitchFamily="49" charset="0"/>
              <a:buChar char="o"/>
            </a:pPr>
            <a:r>
              <a:rPr lang="ar-EG" sz="2000" dirty="0"/>
              <a:t>تخصيص طريقة التفاعل بما يتناسب مع طبيعة الجُمهور على كل منصة.</a:t>
            </a:r>
          </a:p>
          <a:p>
            <a:pPr marL="342900" indent="-342900" algn="just" rtl="1">
              <a:buFont typeface="Arial" panose="020B0604020202020204" pitchFamily="34" charset="0"/>
              <a:buChar char="•"/>
            </a:pPr>
            <a:endParaRPr lang="ar-EG" sz="1050" dirty="0"/>
          </a:p>
          <a:p>
            <a:pPr marL="342900" indent="-342900" algn="just" rtl="1">
              <a:buFont typeface="Arial" panose="020B0604020202020204" pitchFamily="34" charset="0"/>
              <a:buChar char="•"/>
            </a:pPr>
            <a:r>
              <a:rPr lang="ar-EG" sz="2000" dirty="0"/>
              <a:t>الهدف هو ضمان وصول المُحتوى إلى أكبر عدد ممكن من الجُمهور في بيئات مُشاهدة متنوعة، مع الحفاظ على تجربة مناسبة لكل مستخدم.</a:t>
            </a:r>
          </a:p>
          <a:p>
            <a:pPr algn="just" rtl="1"/>
            <a:endParaRPr lang="ar-EG" sz="20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t> قد تُنتج حلقة برنامج وثائقي بنسخة عالية الدقة (</a:t>
            </a:r>
            <a:r>
              <a:rPr lang="en-US" sz="2000" dirty="0"/>
              <a:t>4K</a:t>
            </a:r>
            <a:r>
              <a:rPr lang="ar-EG" sz="2000" dirty="0"/>
              <a:t>)</a:t>
            </a:r>
            <a:r>
              <a:rPr lang="en-US" sz="2000" dirty="0"/>
              <a:t> </a:t>
            </a:r>
            <a:r>
              <a:rPr lang="ar-EG" sz="2000" dirty="0"/>
              <a:t>للتلفزيون، ونسخة مضغوطة </a:t>
            </a:r>
            <a:r>
              <a:rPr lang="en-US" sz="2000" dirty="0"/>
              <a:t>(HD)</a:t>
            </a:r>
            <a:r>
              <a:rPr lang="ar-EG" sz="2000" dirty="0"/>
              <a:t> للبث على الإنترنت، ونسخة بنسبة أبعاد (9:16) للنشر على منصات مثل تيك توك وإنستجرام ريلز.</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7240" y="2945401"/>
            <a:ext cx="3253740" cy="216916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5575006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AAAAD-8303-B87F-84E3-8EE12EDFCAE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7C2E26C-BC10-D08E-99A2-AEBD66AC465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E579FCE-0D74-3EA4-9450-29B0EB12F3C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15AF459A-B552-B814-AB3E-4DE0E0F8C1DF}"/>
              </a:ext>
            </a:extLst>
          </p:cNvPr>
          <p:cNvSpPr txBox="1"/>
          <p:nvPr/>
        </p:nvSpPr>
        <p:spPr>
          <a:xfrm>
            <a:off x="4438013" y="1851726"/>
            <a:ext cx="6770675" cy="3939540"/>
          </a:xfrm>
          <a:prstGeom prst="rect">
            <a:avLst/>
          </a:prstGeom>
          <a:noFill/>
        </p:spPr>
        <p:txBody>
          <a:bodyPr wrap="square">
            <a:spAutoFit/>
          </a:bodyPr>
          <a:lstStyle/>
          <a:p>
            <a:pPr algn="just" rtl="1"/>
            <a:r>
              <a:rPr lang="ar-EG" sz="2000" b="1" dirty="0"/>
              <a:t>3) إدارة الحقوق الرقمية (</a:t>
            </a:r>
            <a:r>
              <a:rPr lang="en-US" sz="2000" b="1" dirty="0"/>
              <a:t>Digital Rights Management - DRM</a:t>
            </a:r>
            <a:r>
              <a:rPr lang="ar-EG" sz="2000" b="1" dirty="0"/>
              <a:t>):</a:t>
            </a:r>
          </a:p>
          <a:p>
            <a:pPr algn="just" rtl="1"/>
            <a:endParaRPr lang="en-US" sz="1200" b="1" dirty="0"/>
          </a:p>
          <a:p>
            <a:pPr marL="342900" indent="-342900" algn="just" rtl="1">
              <a:buFont typeface="Arial" panose="020B0604020202020204" pitchFamily="34" charset="0"/>
              <a:buChar char="•"/>
            </a:pPr>
            <a:r>
              <a:rPr lang="ar-EG" sz="2000" dirty="0"/>
              <a:t>هي </a:t>
            </a:r>
            <a:r>
              <a:rPr lang="ar-EG" sz="2000" dirty="0">
                <a:effectLst>
                  <a:outerShdw blurRad="38100" dist="38100" dir="2700000" algn="tl">
                    <a:srgbClr val="000000">
                      <a:alpha val="43137"/>
                    </a:srgbClr>
                  </a:outerShdw>
                </a:effectLst>
              </a:rPr>
              <a:t>مجموعة من الأدوات والأنظمة التي تُستخدم لحماية الأعمال الرقمية </a:t>
            </a:r>
            <a:r>
              <a:rPr lang="ar-EG" sz="2000" dirty="0"/>
              <a:t>(مثل الفيديوهات، والكتب الإلكترونية، والبرامج، وغيرهم) </a:t>
            </a:r>
            <a:r>
              <a:rPr lang="ar-EG" sz="2000" dirty="0">
                <a:effectLst>
                  <a:outerShdw blurRad="38100" dist="38100" dir="2700000" algn="tl">
                    <a:srgbClr val="000000">
                      <a:alpha val="43137"/>
                    </a:srgbClr>
                  </a:outerShdw>
                </a:effectLst>
              </a:rPr>
              <a:t>من النسخ أو التوزيع غير القانوني</a:t>
            </a:r>
            <a:r>
              <a:rPr lang="ar-EG" sz="2000" dirty="0"/>
              <a:t>.</a:t>
            </a:r>
          </a:p>
          <a:p>
            <a:pPr marL="342900" indent="-342900" algn="just" rtl="1">
              <a:buFont typeface="Arial" panose="020B0604020202020204" pitchFamily="34" charset="0"/>
              <a:buChar char="•"/>
            </a:pPr>
            <a:r>
              <a:rPr lang="ar-EG" sz="2000" dirty="0"/>
              <a:t>بمعنى آخر، هي </a:t>
            </a:r>
            <a:r>
              <a:rPr lang="ar-EG" sz="2000" dirty="0">
                <a:effectLst>
                  <a:outerShdw blurRad="38100" dist="38100" dir="2700000" algn="tl">
                    <a:srgbClr val="000000">
                      <a:alpha val="43137"/>
                    </a:srgbClr>
                  </a:outerShdw>
                </a:effectLst>
              </a:rPr>
              <a:t>"الحارس الرقمي" الذي يضمن أن من يملك الحق في مُشاهدة أو استخدام المُحتوى فقط هو من يستطيع ذلك</a:t>
            </a:r>
            <a:r>
              <a:rPr lang="ar-EG" sz="2000" dirty="0"/>
              <a:t>.</a:t>
            </a:r>
          </a:p>
          <a:p>
            <a:pPr marL="342900" indent="-342900" algn="just" rtl="1">
              <a:buFont typeface="Arial" panose="020B0604020202020204" pitchFamily="34" charset="0"/>
              <a:buChar char="•"/>
            </a:pPr>
            <a:endParaRPr lang="ar-EG" dirty="0"/>
          </a:p>
          <a:p>
            <a:pPr marL="342900" indent="-342900" algn="just" rtl="1">
              <a:buFont typeface="Arial" panose="020B0604020202020204" pitchFamily="34" charset="0"/>
              <a:buChar char="•"/>
            </a:pPr>
            <a:r>
              <a:rPr lang="ar-EG" sz="2000" u="sng" dirty="0"/>
              <a:t>وتسمح إدارة الحقوق الرقمية للجهات المنتجة أو المنصات أن تتحكم في:</a:t>
            </a:r>
          </a:p>
          <a:p>
            <a:pPr marL="342900" indent="-342900" algn="just" rtl="1">
              <a:buFont typeface="Courier New" panose="02070309020205020404" pitchFamily="49" charset="0"/>
              <a:buChar char="o"/>
            </a:pPr>
            <a:r>
              <a:rPr lang="ar-EG" sz="2000" b="1" dirty="0"/>
              <a:t>من يشاهد المُحتوى</a:t>
            </a:r>
            <a:r>
              <a:rPr lang="ar-EG" sz="2000" dirty="0"/>
              <a:t> (المشتركين المصرّح لهم فقط).</a:t>
            </a:r>
          </a:p>
          <a:p>
            <a:pPr marL="342900" indent="-342900" algn="just" rtl="1">
              <a:buFont typeface="Courier New" panose="02070309020205020404" pitchFamily="49" charset="0"/>
              <a:buChar char="o"/>
            </a:pPr>
            <a:r>
              <a:rPr lang="ar-EG" sz="2000" b="1" dirty="0"/>
              <a:t>أين يشاهده</a:t>
            </a:r>
            <a:r>
              <a:rPr lang="ar-EG" sz="2000" dirty="0"/>
              <a:t> (تقييد جغرافي – مثل أن يكون متاحًا في فلسطين فقط وليس في أوروبا).</a:t>
            </a:r>
          </a:p>
          <a:p>
            <a:pPr marL="342900" indent="-342900" algn="just" rtl="1">
              <a:buFont typeface="Courier New" panose="02070309020205020404" pitchFamily="49" charset="0"/>
              <a:buChar char="o"/>
            </a:pPr>
            <a:r>
              <a:rPr lang="ar-EG" sz="2000" b="1" dirty="0"/>
              <a:t>متى يشاهده</a:t>
            </a:r>
            <a:r>
              <a:rPr lang="ar-EG" sz="2000" dirty="0"/>
              <a:t> (فترة زمنية محددة كمدة الاشتراك).</a:t>
            </a:r>
          </a:p>
        </p:txBody>
      </p:sp>
      <p:pic>
        <p:nvPicPr>
          <p:cNvPr id="6" name="Picture 5" descr="A hand holding a remote control&#10;&#10;AI-generated content may be incorrect.">
            <a:extLst>
              <a:ext uri="{FF2B5EF4-FFF2-40B4-BE49-F238E27FC236}">
                <a16:creationId xmlns:a16="http://schemas.microsoft.com/office/drawing/2014/main" id="{6F90D6C4-5008-BE64-979C-AED6DC307A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7024" y="2843695"/>
            <a:ext cx="3346762" cy="223117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68111433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49EDC-34FA-8425-142E-CDD96DD79E0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68DDBEE-4D57-8951-6A0F-574E8ABE41A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072BA316-B142-D36A-8E11-2A1DBA39A1E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09DE7A30-BC71-20F3-1A8A-BAFB1316D500}"/>
              </a:ext>
            </a:extLst>
          </p:cNvPr>
          <p:cNvSpPr txBox="1"/>
          <p:nvPr/>
        </p:nvSpPr>
        <p:spPr>
          <a:xfrm>
            <a:off x="3089729" y="1814902"/>
            <a:ext cx="8197181" cy="4247317"/>
          </a:xfrm>
          <a:prstGeom prst="rect">
            <a:avLst/>
          </a:prstGeom>
          <a:noFill/>
        </p:spPr>
        <p:txBody>
          <a:bodyPr wrap="square">
            <a:spAutoFit/>
          </a:bodyPr>
          <a:lstStyle/>
          <a:p>
            <a:pPr algn="just" rtl="1"/>
            <a:r>
              <a:rPr lang="ar-EG" sz="2000" b="1" dirty="0"/>
              <a:t>3) إدارة الحقوق الرقمية (</a:t>
            </a:r>
            <a:r>
              <a:rPr lang="en-US" sz="2000" b="1" dirty="0"/>
              <a:t>Digital Rights Management - DRM</a:t>
            </a:r>
            <a:r>
              <a:rPr lang="ar-EG" sz="2000" b="1" dirty="0"/>
              <a:t>):</a:t>
            </a:r>
          </a:p>
          <a:p>
            <a:pPr algn="just" rtl="1"/>
            <a:endParaRPr lang="en-US" sz="1100" b="1" dirty="0"/>
          </a:p>
          <a:p>
            <a:pPr algn="just" rtl="1"/>
            <a:r>
              <a:rPr lang="ar-EG" sz="2000" b="1" dirty="0">
                <a:solidFill>
                  <a:schemeClr val="accent1"/>
                </a:solidFill>
                <a:effectLst>
                  <a:outerShdw blurRad="38100" dist="38100" dir="2700000" algn="tl">
                    <a:srgbClr val="000000">
                      <a:alpha val="43137"/>
                    </a:srgbClr>
                  </a:outerShdw>
                </a:effectLst>
              </a:rPr>
              <a:t>آلية العمل:</a:t>
            </a:r>
          </a:p>
          <a:p>
            <a:pPr marL="457200" indent="-457200" algn="just" rtl="1">
              <a:buFont typeface="+mj-lt"/>
              <a:buAutoNum type="arabicPeriod"/>
            </a:pPr>
            <a:r>
              <a:rPr lang="ar-EG" sz="2000" b="1" dirty="0"/>
              <a:t>التشفير (</a:t>
            </a:r>
            <a:r>
              <a:rPr lang="en-US" sz="2000" b="1" dirty="0"/>
              <a:t>Encryption</a:t>
            </a:r>
            <a:r>
              <a:rPr lang="ar-EG" sz="2000" b="1" dirty="0"/>
              <a:t>): </a:t>
            </a:r>
            <a:r>
              <a:rPr lang="ar-SA" sz="2000" dirty="0"/>
              <a:t>يتم قفل الملف (الفيديو أو الكتاب أو ا</a:t>
            </a:r>
            <a:r>
              <a:rPr lang="ar-EG" sz="2000" dirty="0"/>
              <a:t>لبرنامج</a:t>
            </a:r>
            <a:r>
              <a:rPr lang="ar-SA" sz="2000" dirty="0"/>
              <a:t>) بطريقة خاصة</a:t>
            </a:r>
            <a:r>
              <a:rPr lang="ar-EG" sz="2000" dirty="0"/>
              <a:t> أو في صورة مشفّرة مثل "كود سري"</a:t>
            </a:r>
            <a:r>
              <a:rPr lang="en-US" sz="2000" dirty="0"/>
              <a:t>.</a:t>
            </a:r>
            <a:r>
              <a:rPr lang="ar-EG" sz="2000" dirty="0"/>
              <a:t> و</a:t>
            </a:r>
            <a:r>
              <a:rPr lang="ar-SA" sz="2000" dirty="0"/>
              <a:t>لا يمكن فتحه </a:t>
            </a:r>
            <a:r>
              <a:rPr lang="ar-EG" sz="2000" dirty="0"/>
              <a:t>أو مُشاهدته </a:t>
            </a:r>
            <a:r>
              <a:rPr lang="ar-SA" sz="2000" dirty="0"/>
              <a:t>إلا باستخدام مفتاح إلكتروني يمنحه صاحب المنصة أو الشركة للمستخدم المصرّح له</a:t>
            </a:r>
            <a:r>
              <a:rPr lang="en-US" sz="2000" dirty="0"/>
              <a:t>.</a:t>
            </a:r>
          </a:p>
          <a:p>
            <a:pPr algn="just" rtl="1"/>
            <a:endParaRPr lang="ar-EG" sz="800" dirty="0"/>
          </a:p>
          <a:p>
            <a:pPr marL="457200" indent="-457200" algn="just" rtl="1">
              <a:buFont typeface="+mj-lt"/>
              <a:buAutoNum type="arabicPeriod" startAt="2"/>
            </a:pPr>
            <a:r>
              <a:rPr lang="ar-EG" sz="2000" b="1" dirty="0"/>
              <a:t>تراخيص الوصول (</a:t>
            </a:r>
            <a:r>
              <a:rPr lang="en-US" sz="2000" b="1" dirty="0"/>
              <a:t>Licensing</a:t>
            </a:r>
            <a:r>
              <a:rPr lang="ar-EG" sz="2000" b="1" dirty="0"/>
              <a:t>): </a:t>
            </a:r>
            <a:r>
              <a:rPr lang="ar-SA" sz="2000" dirty="0"/>
              <a:t>هذا الترخيص</a:t>
            </a:r>
            <a:r>
              <a:rPr lang="ar-EG" sz="2000" dirty="0"/>
              <a:t> يُعَد بمثابة </a:t>
            </a:r>
            <a:r>
              <a:rPr lang="ar-EG" sz="2000" b="1" dirty="0"/>
              <a:t>العقد الرقمي</a:t>
            </a:r>
            <a:r>
              <a:rPr lang="ar-SA" sz="2000" b="1" dirty="0"/>
              <a:t> </a:t>
            </a:r>
            <a:r>
              <a:rPr lang="ar-EG" sz="2000" dirty="0"/>
              <a:t>بين المنصة والمُستخدِم، إذ </a:t>
            </a:r>
            <a:r>
              <a:rPr lang="ar-SA" sz="2000" dirty="0"/>
              <a:t>ي</a:t>
            </a:r>
            <a:r>
              <a:rPr lang="ar-EG" sz="2000" dirty="0"/>
              <a:t>ُ</a:t>
            </a:r>
            <a:r>
              <a:rPr lang="ar-SA" sz="2000" dirty="0"/>
              <a:t>حدد </a:t>
            </a:r>
            <a:r>
              <a:rPr lang="ar-SA" sz="2000" b="1" dirty="0"/>
              <a:t>"من" </a:t>
            </a:r>
            <a:r>
              <a:rPr lang="ar-SA" sz="2000" dirty="0"/>
              <a:t>يمكنه مُشاهدة أو استخدام المُحتوى، </a:t>
            </a:r>
            <a:r>
              <a:rPr lang="ar-SA" sz="2000" b="1" dirty="0"/>
              <a:t>"أين"</a:t>
            </a:r>
            <a:r>
              <a:rPr lang="ar-SA" sz="2000" dirty="0"/>
              <a:t>، و</a:t>
            </a:r>
            <a:r>
              <a:rPr lang="ar-SA" sz="2000" b="1" dirty="0"/>
              <a:t>"لمدة كم من الوقت</a:t>
            </a:r>
            <a:r>
              <a:rPr lang="ar-EG" sz="2000" b="1" dirty="0"/>
              <a:t>"</a:t>
            </a:r>
            <a:r>
              <a:rPr lang="ar-EG" sz="2000" dirty="0"/>
              <a:t>.</a:t>
            </a:r>
          </a:p>
          <a:p>
            <a:pPr algn="just" rtl="1"/>
            <a:endParaRPr lang="ar-EG" sz="1100" dirty="0"/>
          </a:p>
          <a:p>
            <a:pPr marL="342900" indent="-342900" algn="just" rtl="1">
              <a:buFont typeface="Wingdings" panose="05000000000000000000" pitchFamily="2" charset="2"/>
              <a:buChar char="ü"/>
            </a:pPr>
            <a:r>
              <a:rPr lang="ar-SA" sz="2000" u="sng" dirty="0">
                <a:solidFill>
                  <a:schemeClr val="accent1"/>
                </a:solidFill>
              </a:rPr>
              <a:t>مثلًا:</a:t>
            </a:r>
            <a:r>
              <a:rPr lang="ar-SA" sz="2000" dirty="0"/>
              <a:t> قد يُسمح لك بمُشاهدة </a:t>
            </a:r>
            <a:r>
              <a:rPr lang="ar-EG" sz="2000" dirty="0"/>
              <a:t>مُحتوى مُحدد </a:t>
            </a:r>
            <a:r>
              <a:rPr lang="ar-SA" sz="2000" dirty="0"/>
              <a:t>أثناء فترة الاشتراك، أو </a:t>
            </a:r>
            <a:r>
              <a:rPr lang="ar-EG" sz="2000" dirty="0"/>
              <a:t>المُشاهدة </a:t>
            </a:r>
            <a:r>
              <a:rPr lang="ar-SA" sz="2000" dirty="0"/>
              <a:t>من خلال جهاز واحد فقط</a:t>
            </a:r>
            <a:r>
              <a:rPr lang="en-US" sz="2000" dirty="0"/>
              <a:t>.</a:t>
            </a:r>
            <a:r>
              <a:rPr lang="ar-EG" sz="2000" dirty="0"/>
              <a:t> حيث يحصل كل مستخدم على ترخيص يحدد شروط المُشاهدة، </a:t>
            </a:r>
            <a:r>
              <a:rPr lang="ar-EG" sz="2000" u="sng" dirty="0"/>
              <a:t>مثل:</a:t>
            </a:r>
          </a:p>
          <a:p>
            <a:pPr marL="800100" lvl="1" indent="-342900" algn="just" rtl="1">
              <a:buFont typeface="Courier New" panose="02070309020205020404" pitchFamily="49" charset="0"/>
              <a:buChar char="o"/>
            </a:pPr>
            <a:r>
              <a:rPr lang="ar-EG" sz="2000" dirty="0"/>
              <a:t>تشغيل المُحتوى على جهازه فقط.</a:t>
            </a:r>
          </a:p>
          <a:p>
            <a:pPr marL="800100" lvl="1" indent="-342900" algn="just" rtl="1">
              <a:buFont typeface="Courier New" panose="02070309020205020404" pitchFamily="49" charset="0"/>
              <a:buChar char="o"/>
            </a:pPr>
            <a:r>
              <a:rPr lang="ar-EG" sz="2000" dirty="0"/>
              <a:t>عدم إمكانية نسخ المُحتوى أو مشاركته خارج المنصة.</a:t>
            </a:r>
          </a:p>
          <a:p>
            <a:pPr marL="800100" lvl="1" indent="-342900" algn="just" rtl="1">
              <a:buFont typeface="Courier New" panose="02070309020205020404" pitchFamily="49" charset="0"/>
              <a:buChar char="o"/>
            </a:pPr>
            <a:r>
              <a:rPr lang="ar-EG" sz="2000" dirty="0"/>
              <a:t>توقف المُشاهدة بانتهاء فترة الاشتراك.</a:t>
            </a:r>
            <a:endParaRPr lang="ar-EG" dirty="0"/>
          </a:p>
        </p:txBody>
      </p:sp>
      <p:pic>
        <p:nvPicPr>
          <p:cNvPr id="3" name="Picture 2" descr="A hand holding a key to a person's face&#10;&#10;AI-generated content may be incorrect.">
            <a:extLst>
              <a:ext uri="{FF2B5EF4-FFF2-40B4-BE49-F238E27FC236}">
                <a16:creationId xmlns:a16="http://schemas.microsoft.com/office/drawing/2014/main" id="{AF28A113-B0D7-8DAC-6BAB-A05E405D3E2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769" y="2401219"/>
            <a:ext cx="2069775" cy="310466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38213148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6909B-139E-BD48-50F2-31A73A68769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7135B16-D1B7-015A-386E-52CEF7A071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3B78B248-21A0-2AA9-AF66-58C7E1F7D2D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DC7488FF-FD72-505C-109D-BDD115541E0F}"/>
              </a:ext>
            </a:extLst>
          </p:cNvPr>
          <p:cNvSpPr txBox="1"/>
          <p:nvPr/>
        </p:nvSpPr>
        <p:spPr>
          <a:xfrm>
            <a:off x="3792612" y="1889386"/>
            <a:ext cx="7416076" cy="3970318"/>
          </a:xfrm>
          <a:prstGeom prst="rect">
            <a:avLst/>
          </a:prstGeom>
          <a:noFill/>
        </p:spPr>
        <p:txBody>
          <a:bodyPr wrap="square">
            <a:spAutoFit/>
          </a:bodyPr>
          <a:lstStyle/>
          <a:p>
            <a:pPr algn="just" rtl="1"/>
            <a:r>
              <a:rPr lang="ar-EG" sz="2000" b="1" dirty="0"/>
              <a:t>3) إدارة الحقوق الرقمية (</a:t>
            </a:r>
            <a:r>
              <a:rPr lang="en-US" sz="2000" b="1" dirty="0"/>
              <a:t>Digital Rights Management - DRM</a:t>
            </a:r>
            <a:r>
              <a:rPr lang="ar-EG" sz="2000" b="1" dirty="0"/>
              <a:t>):</a:t>
            </a:r>
          </a:p>
          <a:p>
            <a:pPr algn="just" rtl="1"/>
            <a:endParaRPr lang="en-US" sz="1200" b="1"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t> إذا قمت بالاشتراك في منصة بث رقمي مثل </a:t>
            </a:r>
            <a:r>
              <a:rPr lang="en-US" sz="2000" dirty="0"/>
              <a:t>Netflix</a:t>
            </a:r>
            <a:r>
              <a:rPr lang="ar-EG" sz="2000" dirty="0"/>
              <a:t>، </a:t>
            </a:r>
            <a:r>
              <a:rPr lang="ar-EG" sz="2000" u="sng" dirty="0"/>
              <a:t>فستمنحك المنصة ترخيصًا مشفّرًا يسمح لك بـ:</a:t>
            </a:r>
          </a:p>
          <a:p>
            <a:pPr marL="342900" indent="-342900" algn="just" rtl="1">
              <a:buFont typeface="Wingdings" panose="05000000000000000000" pitchFamily="2" charset="2"/>
              <a:buChar char="§"/>
            </a:pPr>
            <a:r>
              <a:rPr lang="ar-EG" sz="2000" dirty="0"/>
              <a:t>مُشاهدة مُحتواها فقط في بلدك.</a:t>
            </a:r>
          </a:p>
          <a:p>
            <a:pPr marL="342900" indent="-342900" algn="just" rtl="1">
              <a:buFont typeface="Wingdings" panose="05000000000000000000" pitchFamily="2" charset="2"/>
              <a:buChar char="§"/>
            </a:pPr>
            <a:r>
              <a:rPr lang="ar-EG" sz="2000" dirty="0"/>
              <a:t>مُشاهدة المُحتوى فقط  خلال فترة اشتراكك (شهر/سنة).</a:t>
            </a:r>
          </a:p>
          <a:p>
            <a:pPr marL="342900" indent="-342900" algn="just" rtl="1">
              <a:buFont typeface="Wingdings" panose="05000000000000000000" pitchFamily="2" charset="2"/>
              <a:buChar char="§"/>
            </a:pPr>
            <a:r>
              <a:rPr lang="ar-EG" sz="2000" dirty="0"/>
              <a:t>لا يمكنك نسخ الفيديو أو تداوله خارج المنصة أو مشاركته مع الآخرين.</a:t>
            </a:r>
          </a:p>
          <a:p>
            <a:pPr algn="just" rtl="1"/>
            <a:endParaRPr lang="ar-EG" sz="2000" b="1" dirty="0"/>
          </a:p>
          <a:p>
            <a:pPr algn="just" rtl="1"/>
            <a:r>
              <a:rPr lang="ar-EG" sz="2000" b="1" dirty="0"/>
              <a:t>الخُلاصة:</a:t>
            </a:r>
          </a:p>
          <a:p>
            <a:pPr algn="just" rtl="1"/>
            <a:r>
              <a:rPr lang="ar-EG" sz="2000" dirty="0"/>
              <a:t>تساعد هذه النماذج الثلاثة — </a:t>
            </a:r>
            <a:r>
              <a:rPr lang="ar-EG" sz="2000" b="1" dirty="0"/>
              <a:t>النوافذ الزمنية، التوزيع متعدد المنصات، وإدارة الحقوق الرقمية</a:t>
            </a:r>
            <a:r>
              <a:rPr lang="ar-EG" sz="2000" dirty="0"/>
              <a:t> — المؤسسات الإعلامية في </a:t>
            </a:r>
            <a:r>
              <a:rPr lang="ar-EG" sz="2000" b="1" dirty="0"/>
              <a:t>تحقيق عائدات اقتصادية مستدامة</a:t>
            </a:r>
            <a:r>
              <a:rPr lang="ar-EG" sz="2000" dirty="0"/>
              <a:t> مع </a:t>
            </a:r>
            <a:r>
              <a:rPr lang="ar-EG" sz="2000" b="1" dirty="0"/>
              <a:t>حماية حقوق الملكية الفكرية</a:t>
            </a:r>
            <a:r>
              <a:rPr lang="ar-EG" sz="2000" dirty="0"/>
              <a:t> وضمان استمرارية المُحتوى في بيئات العرض المتغيرة باستمرار. وهي اليوم جزء أساسي من أي خطة توزيع احترافية في صناعة الإعلام الرقمي.</a:t>
            </a:r>
          </a:p>
        </p:txBody>
      </p:sp>
      <p:pic>
        <p:nvPicPr>
          <p:cNvPr id="3" name="Picture 2" descr="A computer screen with icons and a padlock&#10;&#10;AI-generated content may be incorrect.">
            <a:extLst>
              <a:ext uri="{FF2B5EF4-FFF2-40B4-BE49-F238E27FC236}">
                <a16:creationId xmlns:a16="http://schemas.microsoft.com/office/drawing/2014/main" id="{4B4DF7D2-4BE8-1856-7213-D726ED5A69BD}"/>
              </a:ext>
            </a:extLst>
          </p:cNvPr>
          <p:cNvPicPr>
            <a:picLocks noChangeAspect="1"/>
          </p:cNvPicPr>
          <p:nvPr/>
        </p:nvPicPr>
        <p:blipFill>
          <a:blip r:embed="rId2" cstate="print">
            <a:extLst>
              <a:ext uri="{28A0092B-C50C-407E-A947-70E740481C1C}">
                <a14:useLocalDpi xmlns:a14="http://schemas.microsoft.com/office/drawing/2010/main" val="0"/>
              </a:ext>
            </a:extLst>
          </a:blip>
          <a:srcRect l="5543" r="4459"/>
          <a:stretch>
            <a:fillRect/>
          </a:stretch>
        </p:blipFill>
        <p:spPr>
          <a:xfrm>
            <a:off x="846894" y="2930775"/>
            <a:ext cx="2724789" cy="201840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93938042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23B6B-9C6B-7B29-2564-4D1629846A2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97492B4-0F72-0029-0131-62C1EEA441D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2D19CF77-51C2-4147-9CE2-1A2645D905F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8126510F-4563-30CA-13B5-F8C0E981C580}"/>
              </a:ext>
            </a:extLst>
          </p:cNvPr>
          <p:cNvSpPr txBox="1"/>
          <p:nvPr/>
        </p:nvSpPr>
        <p:spPr>
          <a:xfrm>
            <a:off x="5001584" y="1832565"/>
            <a:ext cx="6207104" cy="4093428"/>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خامسًا: التحديات الحديثة:</a:t>
            </a:r>
          </a:p>
          <a:p>
            <a:pPr algn="just" rtl="1"/>
            <a:endParaRPr lang="ar-EG" sz="2000" b="1" dirty="0">
              <a:solidFill>
                <a:srgbClr val="002060"/>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رغم التقدّم الكبير في تقنيات التوزيع والعرض الرقمي للمُحتوى التلفزيوني، ما زالت المؤسسات الإعلامية تواجه عقبات متجدّدة تتعلق بـ </a:t>
            </a:r>
            <a:r>
              <a:rPr lang="ar-EG" sz="2000" b="1" dirty="0"/>
              <a:t>حماية حقوق الملكية الفكرية وضمان تحقيق العائد المادي المُستحق </a:t>
            </a:r>
            <a:r>
              <a:rPr lang="ar-EG" sz="2000" dirty="0"/>
              <a:t>من أعمالها.</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وتُمثّل هذه التحديات إحدى أكبر المعوّقات أمام التوسع العالمي في توزيع المُحتوى الإعلامي، خاصة مع الانتشار الواسع للإنترنت وسهولة تداول الملفات ومشاركتها بطرق غير قانونية.</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ورغم تعدد هذه التحديات، إلا أن من أبرزها: </a:t>
            </a:r>
            <a:r>
              <a:rPr lang="ar-EG" sz="2000" b="1" dirty="0"/>
              <a:t>تحديات القرصنة والسرقة الرقمية</a:t>
            </a:r>
            <a:r>
              <a:rPr lang="ar-EG" sz="2000" dirty="0"/>
              <a:t>، والتي سنركز عليها في هذه المُحاضرة.</a:t>
            </a:r>
          </a:p>
        </p:txBody>
      </p:sp>
      <p:pic>
        <p:nvPicPr>
          <p:cNvPr id="7" name="Picture 6" descr="A computer screen with text and symbols&#10;&#10;AI-generated content may be incorrect.">
            <a:extLst>
              <a:ext uri="{FF2B5EF4-FFF2-40B4-BE49-F238E27FC236}">
                <a16:creationId xmlns:a16="http://schemas.microsoft.com/office/drawing/2014/main" id="{AD15DEFF-3C3A-F092-249C-4BA6F93F49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658885"/>
            <a:ext cx="3678156" cy="245210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8786718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29EE0-8185-696C-BE9C-B151F91EFD8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B27877A-AFE0-3B45-D79B-ECEAD0239A0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6C53040-224C-3B5B-6BCC-E99C5305A64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DC28F300-C247-386D-A0CA-0B931B5FF956}"/>
              </a:ext>
            </a:extLst>
          </p:cNvPr>
          <p:cNvSpPr txBox="1"/>
          <p:nvPr/>
        </p:nvSpPr>
        <p:spPr>
          <a:xfrm>
            <a:off x="3357453" y="1728270"/>
            <a:ext cx="7919984" cy="4308872"/>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خامسًا: التحديات الحديثة:</a:t>
            </a:r>
          </a:p>
          <a:p>
            <a:pPr algn="just" rtl="1"/>
            <a:endParaRPr lang="ar-EG" sz="1400" dirty="0"/>
          </a:p>
          <a:p>
            <a:pPr algn="just" rtl="1"/>
            <a:r>
              <a:rPr lang="ar-EG" sz="2000" b="1" dirty="0">
                <a:solidFill>
                  <a:schemeClr val="accent1"/>
                </a:solidFill>
                <a:effectLst>
                  <a:outerShdw blurRad="38100" dist="38100" dir="2700000" algn="tl">
                    <a:srgbClr val="000000">
                      <a:alpha val="43137"/>
                    </a:srgbClr>
                  </a:outerShdw>
                </a:effectLst>
              </a:rPr>
              <a:t>تحديات القرصنة والسرقة الرقمية:</a:t>
            </a:r>
          </a:p>
          <a:p>
            <a:pPr algn="just" rtl="1"/>
            <a:endParaRPr lang="ar-EG" sz="800" b="1" dirty="0">
              <a:solidFill>
                <a:schemeClr val="accent1"/>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يقصد بالقرصنة الرقمية </a:t>
            </a:r>
            <a:r>
              <a:rPr lang="ar-EG" sz="2000" b="1" dirty="0"/>
              <a:t>نسخ أو توزيع المُحتوى التلفزيوني أو السينمائي دون إذن قانوني من صاحبه الأصلي</a:t>
            </a:r>
            <a:r>
              <a:rPr lang="ar-EG" sz="2000" dirty="0"/>
              <a:t>.</a:t>
            </a:r>
          </a:p>
          <a:p>
            <a:pPr marL="342900" indent="-342900" algn="just" rtl="1">
              <a:buFont typeface="Arial" panose="020B0604020202020204" pitchFamily="34" charset="0"/>
              <a:buChar char="•"/>
            </a:pPr>
            <a:r>
              <a:rPr lang="ar-EG" sz="2000" dirty="0"/>
              <a:t>وفي البيئة الرقمية، ازدادت خطورة هذه الظاهرة نتيجة سهولة نسخ ومشاركة المُحتوى عبر مواقع ومنصات التحميل المباشر أو البث غير الشرعي.</a:t>
            </a:r>
          </a:p>
          <a:p>
            <a:pPr marL="342900" indent="-342900" algn="just" rtl="1">
              <a:buFont typeface="Arial" panose="020B0604020202020204" pitchFamily="34" charset="0"/>
              <a:buChar char="•"/>
            </a:pPr>
            <a:r>
              <a:rPr lang="ar-EG" sz="2000" dirty="0"/>
              <a:t>كما أن </a:t>
            </a:r>
            <a:r>
              <a:rPr lang="ar-EG" sz="2000" b="1" dirty="0"/>
              <a:t>ضعف التشريعات القانونية</a:t>
            </a:r>
            <a:r>
              <a:rPr lang="ar-EG" sz="2000" dirty="0"/>
              <a:t> أو محدودية تطبيقها في بعض الدول ساعد على انتشار هذه الممارسات، مما جعل حماية حقوق المنتجين والموزعين أكثر صعوبة.</a:t>
            </a:r>
          </a:p>
          <a:p>
            <a:pPr marL="342900" indent="-342900" algn="just" rtl="1">
              <a:buFont typeface="Arial" panose="020B0604020202020204" pitchFamily="34" charset="0"/>
              <a:buChar char="•"/>
            </a:pPr>
            <a:endParaRPr lang="ar-EG" sz="1200" dirty="0"/>
          </a:p>
          <a:p>
            <a:pPr algn="just" rtl="1"/>
            <a:r>
              <a:rPr lang="ar-EG" sz="2000" u="sng" dirty="0"/>
              <a:t>وتؤدي هذه المُشكلة إلى العديد من النتائج السلبية مثل:</a:t>
            </a:r>
          </a:p>
          <a:p>
            <a:pPr marL="342900" indent="-342900" algn="just" rtl="1">
              <a:buFont typeface="Wingdings" panose="05000000000000000000" pitchFamily="2" charset="2"/>
              <a:buChar char="§"/>
            </a:pPr>
            <a:r>
              <a:rPr lang="ar-EG" sz="2000" dirty="0"/>
              <a:t>تقليص أرباح المنتجين والمنصات الرسمية.</a:t>
            </a:r>
          </a:p>
          <a:p>
            <a:pPr marL="342900" indent="-342900" algn="just" rtl="1">
              <a:buFont typeface="Wingdings" panose="05000000000000000000" pitchFamily="2" charset="2"/>
              <a:buChar char="§"/>
            </a:pPr>
            <a:r>
              <a:rPr lang="ar-EG" sz="2000" dirty="0"/>
              <a:t>التأثير السلبي على فرص العمل في صناعة الإعلام، نتيجة لخسائر الشركات وتقليص الإنتاج.</a:t>
            </a:r>
          </a:p>
          <a:p>
            <a:pPr marL="342900" indent="-342900" algn="just" rtl="1">
              <a:buFont typeface="Wingdings" panose="05000000000000000000" pitchFamily="2" charset="2"/>
              <a:buChar char="§"/>
            </a:pPr>
            <a:r>
              <a:rPr lang="ar-EG" sz="2000" dirty="0"/>
              <a:t>فقدان الثقة بين شركاء الإنتاج والتوزيع بسبب عدم استقرار العائد المادي.</a:t>
            </a:r>
          </a:p>
        </p:txBody>
      </p:sp>
      <p:pic>
        <p:nvPicPr>
          <p:cNvPr id="3" name="Picture 2" descr="A computer screen with text and symbols&#10;&#10;AI-generated content may be incorrect.">
            <a:extLst>
              <a:ext uri="{FF2B5EF4-FFF2-40B4-BE49-F238E27FC236}">
                <a16:creationId xmlns:a16="http://schemas.microsoft.com/office/drawing/2014/main" id="{5012F5B6-C9C3-FBD3-6D37-E84A23E210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7496" y="2214158"/>
            <a:ext cx="2429914" cy="364487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5496957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2A413-117F-EFB7-56CB-D95373BEBDA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97D7B2F-E986-1A4F-5BD2-2775A83DD24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D179F1CF-A260-AE54-28A6-CC6A5CD56D2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39D5595B-ED0B-A510-DC3C-F298CFA3DA8E}"/>
              </a:ext>
            </a:extLst>
          </p:cNvPr>
          <p:cNvSpPr txBox="1"/>
          <p:nvPr/>
        </p:nvSpPr>
        <p:spPr>
          <a:xfrm>
            <a:off x="3859944" y="2022230"/>
            <a:ext cx="7294259" cy="3754874"/>
          </a:xfrm>
          <a:prstGeom prst="rect">
            <a:avLst/>
          </a:prstGeom>
          <a:noFill/>
        </p:spPr>
        <p:txBody>
          <a:bodyPr wrap="square">
            <a:spAutoFit/>
          </a:bodyPr>
          <a:lstStyle/>
          <a:p>
            <a:pPr algn="just" rtl="1"/>
            <a:r>
              <a:rPr lang="ar-EG" sz="2000" b="1" dirty="0">
                <a:solidFill>
                  <a:srgbClr val="002060"/>
                </a:solidFill>
                <a:effectLst>
                  <a:outerShdw blurRad="38100" dist="38100" dir="2700000" algn="tl">
                    <a:srgbClr val="000000">
                      <a:alpha val="43137"/>
                    </a:srgbClr>
                  </a:outerShdw>
                </a:effectLst>
              </a:rPr>
              <a:t>خامسًا: التحديات الحديثة:</a:t>
            </a:r>
          </a:p>
          <a:p>
            <a:pPr algn="just" rtl="1"/>
            <a:endParaRPr lang="ar-EG" sz="2000" dirty="0"/>
          </a:p>
          <a:p>
            <a:pPr algn="just" rtl="1"/>
            <a:r>
              <a:rPr lang="ar-EG" sz="2000" b="1" dirty="0">
                <a:solidFill>
                  <a:schemeClr val="accent1"/>
                </a:solidFill>
                <a:effectLst>
                  <a:outerShdw blurRad="38100" dist="38100" dir="2700000" algn="tl">
                    <a:srgbClr val="000000">
                      <a:alpha val="43137"/>
                    </a:srgbClr>
                  </a:outerShdw>
                </a:effectLst>
              </a:rPr>
              <a:t>تحديات القرصنة والسرقة الرقمية:</a:t>
            </a:r>
          </a:p>
          <a:p>
            <a:pPr algn="just" rtl="1"/>
            <a:endParaRPr lang="ar-EG" b="1" dirty="0">
              <a:solidFill>
                <a:schemeClr val="accent1"/>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أحيانًا يتم </a:t>
            </a:r>
            <a:r>
              <a:rPr lang="ar-EG" sz="2000" b="1" dirty="0"/>
              <a:t>تسريب حلقات جديدة </a:t>
            </a:r>
            <a:r>
              <a:rPr lang="ar-EG" sz="2000" dirty="0"/>
              <a:t>من برنامج أو مسلسل عالمي شهير قبل موعد عرضها الرسمي، وتُتداول خلال ساعات عبر مواقع غير قانونية، </a:t>
            </a:r>
            <a:r>
              <a:rPr lang="ar-EG" sz="2000" u="sng" dirty="0"/>
              <a:t>مما يؤدي إلى:</a:t>
            </a:r>
          </a:p>
          <a:p>
            <a:pPr marL="342900" indent="-342900" algn="just" rtl="1">
              <a:buFont typeface="Arial" panose="020B0604020202020204" pitchFamily="34" charset="0"/>
              <a:buChar char="•"/>
            </a:pPr>
            <a:r>
              <a:rPr lang="ar-EG" sz="2000" dirty="0"/>
              <a:t>انخفاض عدد المُشاهدات على المنصات الرسمية، نتيجة لحصول الجمهور على نُسخ مجانية.</a:t>
            </a:r>
          </a:p>
          <a:p>
            <a:pPr marL="342900" indent="-342900" algn="just" rtl="1">
              <a:buFont typeface="Arial" panose="020B0604020202020204" pitchFamily="34" charset="0"/>
              <a:buChar char="•"/>
            </a:pPr>
            <a:r>
              <a:rPr lang="ar-EG" sz="2000" dirty="0"/>
              <a:t>تكبد المنتجين والمنصات خسائر مادية ضخمة، نتيجة لتراجُع الاشتراكات والإعلانات.</a:t>
            </a:r>
          </a:p>
          <a:p>
            <a:pPr marL="342900" indent="-342900" algn="just" rtl="1">
              <a:buFont typeface="Arial" panose="020B0604020202020204" pitchFamily="34" charset="0"/>
              <a:buChar char="•"/>
            </a:pPr>
            <a:r>
              <a:rPr lang="ar-EG" sz="2000" dirty="0"/>
              <a:t>الإضرار بسمعة الجهة المنتجة، نتيجة لفقدان مُحتواها عُنصر التشويق، وضعف قدرتها على حماية حقوقها.</a:t>
            </a:r>
          </a:p>
        </p:txBody>
      </p:sp>
      <p:pic>
        <p:nvPicPr>
          <p:cNvPr id="3" name="Picture 2" descr="A poster with a computer and icons&#10;&#10;AI-generated content may be incorrect.">
            <a:extLst>
              <a:ext uri="{FF2B5EF4-FFF2-40B4-BE49-F238E27FC236}">
                <a16:creationId xmlns:a16="http://schemas.microsoft.com/office/drawing/2014/main" id="{0B632DFC-D167-B569-12AF-4C72FE380A6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2566" y="2281397"/>
            <a:ext cx="2204226" cy="330634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2671696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32830-8A6B-4033-043F-15F9C93D1DA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4C293B2-027D-46F5-439A-B65B319E227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53180987-B0A9-73E2-4F5A-62CB858A175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التوزيع والعرض:</a:t>
            </a:r>
          </a:p>
        </p:txBody>
      </p:sp>
      <p:sp>
        <p:nvSpPr>
          <p:cNvPr id="10" name="TextBox 9">
            <a:extLst>
              <a:ext uri="{FF2B5EF4-FFF2-40B4-BE49-F238E27FC236}">
                <a16:creationId xmlns:a16="http://schemas.microsoft.com/office/drawing/2014/main" id="{70B54047-18A6-2D0E-A176-694ECA41F546}"/>
              </a:ext>
            </a:extLst>
          </p:cNvPr>
          <p:cNvSpPr txBox="1"/>
          <p:nvPr/>
        </p:nvSpPr>
        <p:spPr>
          <a:xfrm>
            <a:off x="4062449" y="1728270"/>
            <a:ext cx="7214988" cy="4439677"/>
          </a:xfrm>
          <a:prstGeom prst="rect">
            <a:avLst/>
          </a:prstGeom>
          <a:noFill/>
        </p:spPr>
        <p:txBody>
          <a:bodyPr wrap="square">
            <a:spAutoFit/>
          </a:bodyPr>
          <a:lstStyle/>
          <a:p>
            <a:pPr algn="just" rtl="1"/>
            <a:r>
              <a:rPr lang="ar-EG" sz="2400" b="1" dirty="0">
                <a:solidFill>
                  <a:schemeClr val="accent1"/>
                </a:solidFill>
                <a:effectLst>
                  <a:outerShdw blurRad="38100" dist="38100" dir="2700000" algn="tl">
                    <a:srgbClr val="000000">
                      <a:alpha val="43137"/>
                    </a:srgbClr>
                  </a:outerShdw>
                </a:effectLst>
              </a:rPr>
              <a:t>تدريب تطبيقي قصير حول إدارة التوزيع الرقمي للمُحتوى التلفزيوني:</a:t>
            </a:r>
          </a:p>
          <a:p>
            <a:pPr algn="just" rtl="1"/>
            <a:endParaRPr lang="ar-EG" sz="1050" b="1" dirty="0">
              <a:solidFill>
                <a:schemeClr val="accent1"/>
              </a:solidFill>
              <a:effectLst>
                <a:outerShdw blurRad="38100" dist="38100" dir="2700000" algn="tl">
                  <a:srgbClr val="000000">
                    <a:alpha val="43137"/>
                  </a:srgbClr>
                </a:outerShdw>
              </a:effectLst>
            </a:endParaRPr>
          </a:p>
          <a:p>
            <a:pPr algn="just" rtl="1"/>
            <a:r>
              <a:rPr lang="ar-EG" sz="2000" u="sng" dirty="0"/>
              <a:t>المطلوب: تصميم خطة توزيع رقمية متكاملة لبرنامج تلفزيوني جديد (افتراضي)، تشمل المحاور التالية:</a:t>
            </a:r>
          </a:p>
          <a:p>
            <a:pPr algn="just" rtl="1"/>
            <a:endParaRPr lang="ar-EG" sz="300" b="1" dirty="0"/>
          </a:p>
          <a:p>
            <a:pPr marL="457200" indent="-457200" algn="just" rtl="1">
              <a:buFont typeface="+mj-lt"/>
              <a:buAutoNum type="arabicPeriod"/>
            </a:pPr>
            <a:r>
              <a:rPr lang="ar-EG" sz="2000" b="1" dirty="0"/>
              <a:t>المنصات المستهدفة: </a:t>
            </a:r>
            <a:r>
              <a:rPr lang="ar-EG" sz="2000" dirty="0"/>
              <a:t>اختيار المنصات المناسبة (</a:t>
            </a:r>
            <a:r>
              <a:rPr lang="ar-EG" sz="2000" u="sng" dirty="0"/>
              <a:t>مثل:</a:t>
            </a:r>
            <a:r>
              <a:rPr lang="ar-EG" sz="2000" dirty="0"/>
              <a:t> يوتيوب، </a:t>
            </a:r>
            <a:r>
              <a:rPr lang="ar-EG" sz="2000" dirty="0" err="1"/>
              <a:t>وإنستجرام</a:t>
            </a:r>
            <a:r>
              <a:rPr lang="ar-EG" sz="2000" dirty="0"/>
              <a:t>، وتيك توك، ومنصات البث حسب الطلب، والمواقع الرسمية للقنوات).</a:t>
            </a:r>
          </a:p>
          <a:p>
            <a:pPr marL="457200" indent="-457200" algn="just" rtl="1">
              <a:buFont typeface="+mj-lt"/>
              <a:buAutoNum type="arabicPeriod"/>
            </a:pPr>
            <a:r>
              <a:rPr lang="ar-EG" sz="2000" b="1" dirty="0"/>
              <a:t>خطة النشر: </a:t>
            </a:r>
            <a:r>
              <a:rPr lang="ar-EG" sz="2000" dirty="0"/>
              <a:t>إعداد جدول زمني يحدّد: (العدد الكلي للحلقات، ومواعيد إصدار الحلقات، وصيغة النشر "عرض كامل لكافة الحلقات أو تقسيمها وعرضها تباعًا بشكل دوري").</a:t>
            </a:r>
          </a:p>
          <a:p>
            <a:pPr marL="457200" indent="-457200" algn="just" rtl="1">
              <a:buFont typeface="+mj-lt"/>
              <a:buAutoNum type="arabicPeriod"/>
            </a:pPr>
            <a:r>
              <a:rPr lang="ar-EG" sz="2000" b="1" dirty="0"/>
              <a:t>حملة الترويج الرقمي: </a:t>
            </a:r>
            <a:r>
              <a:rPr lang="ar-EG" sz="2000" dirty="0"/>
              <a:t>تصميم خطة للترويج باستخدام: (الإعلانات المدفوعة، التعاون مع المؤثرين، إنتاج مُحتوى تشويقي، إطلاق </a:t>
            </a:r>
            <a:r>
              <a:rPr lang="ar-EG" sz="2000" dirty="0" err="1"/>
              <a:t>هاشتاجات</a:t>
            </a:r>
            <a:r>
              <a:rPr lang="ar-EG" sz="2000" dirty="0"/>
              <a:t> مرتبطة بالبرنامج، أو غير ذلك).</a:t>
            </a:r>
          </a:p>
          <a:p>
            <a:pPr marL="457200" indent="-457200" algn="just" rtl="1">
              <a:buFont typeface="+mj-lt"/>
              <a:buAutoNum type="arabicPeriod"/>
            </a:pPr>
            <a:r>
              <a:rPr lang="ar-EG" sz="2000" b="1" dirty="0"/>
              <a:t>آلية قياس الأداء: </a:t>
            </a:r>
            <a:r>
              <a:rPr lang="ar-EG" sz="2000" dirty="0"/>
              <a:t>تحديد أدوات تحليل الأداء (</a:t>
            </a:r>
            <a:r>
              <a:rPr lang="ar-EG" sz="2000" u="sng" dirty="0"/>
              <a:t>مثل:</a:t>
            </a:r>
            <a:r>
              <a:rPr lang="ar-EG" sz="2000" dirty="0"/>
              <a:t> تحليلات يوتيوب، و</a:t>
            </a:r>
            <a:r>
              <a:rPr lang="en-US" sz="2000" dirty="0"/>
              <a:t>Google</a:t>
            </a:r>
            <a:r>
              <a:rPr lang="ar-EG" sz="2000" dirty="0"/>
              <a:t> </a:t>
            </a:r>
            <a:r>
              <a:rPr lang="en-US" sz="2000" dirty="0"/>
              <a:t>Analytics، </a:t>
            </a:r>
            <a:r>
              <a:rPr lang="ar-EG" sz="2000" dirty="0"/>
              <a:t>ومُعدلات التفاعل والمُشاهدة، وغيرهم).</a:t>
            </a:r>
          </a:p>
        </p:txBody>
      </p:sp>
      <p:pic>
        <p:nvPicPr>
          <p:cNvPr id="4" name="Picture 3" descr="A computer screen with icons and a megaphone&#10;&#10;AI-generated content may be incorrect.">
            <a:extLst>
              <a:ext uri="{FF2B5EF4-FFF2-40B4-BE49-F238E27FC236}">
                <a16:creationId xmlns:a16="http://schemas.microsoft.com/office/drawing/2014/main" id="{6EEEDC9E-4F37-17AD-D815-3EBC4CFE24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3169" y="2794583"/>
            <a:ext cx="2942153" cy="294215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67095620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down)">
                                      <p:cBhvr>
                                        <p:cTn id="1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4" name="TextBox 3">
            <a:extLst>
              <a:ext uri="{FF2B5EF4-FFF2-40B4-BE49-F238E27FC236}">
                <a16:creationId xmlns:a16="http://schemas.microsoft.com/office/drawing/2014/main" id="{BAE89945-146E-7FA8-8B57-FE4E74093FE9}"/>
              </a:ext>
            </a:extLst>
          </p:cNvPr>
          <p:cNvSpPr txBox="1"/>
          <p:nvPr/>
        </p:nvSpPr>
        <p:spPr>
          <a:xfrm>
            <a:off x="3437656" y="1780740"/>
            <a:ext cx="7653343"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مرحلة التوزيع والعرض:</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sp>
        <p:nvSpPr>
          <p:cNvPr id="7" name="TextBox 6">
            <a:extLst>
              <a:ext uri="{FF2B5EF4-FFF2-40B4-BE49-F238E27FC236}">
                <a16:creationId xmlns:a16="http://schemas.microsoft.com/office/drawing/2014/main" id="{D1420EDE-9720-16EF-F4DB-DE11B661C290}"/>
              </a:ext>
            </a:extLst>
          </p:cNvPr>
          <p:cNvSpPr txBox="1"/>
          <p:nvPr/>
        </p:nvSpPr>
        <p:spPr>
          <a:xfrm>
            <a:off x="4897256" y="2433377"/>
            <a:ext cx="6072364" cy="3662541"/>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مُقدمة.</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مرحلة التوزيع والعرض.</a:t>
            </a:r>
          </a:p>
          <a:p>
            <a:pPr marL="342900" indent="-342900" algn="just" rtl="1">
              <a:buFont typeface="Arial" panose="020B0604020202020204" pitchFamily="34" charset="0"/>
              <a:buChar char="•"/>
            </a:pPr>
            <a:r>
              <a:rPr lang="ar-EG" sz="2000" b="1" dirty="0"/>
              <a:t>أولاً: ماهية التوزيع والعرض.</a:t>
            </a:r>
            <a:endParaRPr lang="en-US" sz="2000" dirty="0"/>
          </a:p>
          <a:p>
            <a:pPr marL="342900" indent="-342900" algn="just" rtl="1">
              <a:buFont typeface="Arial" panose="020B0604020202020204" pitchFamily="34" charset="0"/>
              <a:buChar char="•"/>
            </a:pPr>
            <a:r>
              <a:rPr lang="ar-EG" sz="2000" b="1" dirty="0"/>
              <a:t>ثانيًا: قنوات التوزيع التقليدية والرقمية.</a:t>
            </a:r>
            <a:endParaRPr lang="en-US" sz="2000" dirty="0"/>
          </a:p>
          <a:p>
            <a:pPr marL="342900" indent="-342900" algn="just" rtl="1">
              <a:buFont typeface="Arial" panose="020B0604020202020204" pitchFamily="34" charset="0"/>
              <a:buChar char="•"/>
            </a:pPr>
            <a:r>
              <a:rPr lang="ar-EG" sz="2000" b="1" dirty="0"/>
              <a:t>ثالثًا: التسويق والتوزيع الرقمي للمُحتوى التلفزيوني.</a:t>
            </a:r>
            <a:endParaRPr lang="en-US" sz="2000" dirty="0"/>
          </a:p>
          <a:p>
            <a:pPr marL="342900" indent="-342900" algn="just" rtl="1">
              <a:buFont typeface="Arial" panose="020B0604020202020204" pitchFamily="34" charset="0"/>
              <a:buChar char="•"/>
            </a:pPr>
            <a:r>
              <a:rPr lang="ar-EG" sz="2000" b="1" dirty="0"/>
              <a:t>رابعًا: نماذج التوزيع وإدارة الحقوق والملكية الفكرية.</a:t>
            </a:r>
            <a:endParaRPr lang="en-US" sz="2000" dirty="0"/>
          </a:p>
          <a:p>
            <a:pPr marL="342900" indent="-342900" algn="just" rtl="1">
              <a:buFont typeface="Arial" panose="020B0604020202020204" pitchFamily="34" charset="0"/>
              <a:buChar char="•"/>
            </a:pPr>
            <a:r>
              <a:rPr lang="ar-EG" sz="2000" b="1" dirty="0"/>
              <a:t>خامسًا: التحديات الحديثة.</a:t>
            </a:r>
            <a:endParaRPr lang="en-US" sz="2000" dirty="0"/>
          </a:p>
          <a:p>
            <a:pPr marL="342900" indent="-342900" algn="just" rtl="1">
              <a:buFont typeface="Arial" panose="020B0604020202020204" pitchFamily="34" charset="0"/>
              <a:buChar char="•"/>
            </a:pPr>
            <a:endParaRPr lang="ar-EG" sz="500" b="1" dirty="0">
              <a:solidFill>
                <a:srgbClr val="2E3957"/>
              </a:solidFill>
              <a:latin typeface="Alexandria"/>
              <a:cs typeface="+mj-cs"/>
            </a:endParaRPr>
          </a:p>
          <a:p>
            <a:pPr marL="457200" indent="-457200" algn="just" rtl="1">
              <a:buFont typeface="+mj-lt"/>
              <a:buAutoNum type="arabicPeriod" startAt="3"/>
            </a:pPr>
            <a:r>
              <a:rPr lang="ar-EG" sz="2400" b="1" dirty="0">
                <a:solidFill>
                  <a:srgbClr val="2E3957"/>
                </a:solidFill>
                <a:effectLst>
                  <a:outerShdw blurRad="38100" dist="38100" dir="2700000" algn="tl">
                    <a:srgbClr val="000000">
                      <a:alpha val="43137"/>
                    </a:srgbClr>
                  </a:outerShdw>
                </a:effectLst>
                <a:latin typeface="Alexandria"/>
                <a:cs typeface="+mj-cs"/>
              </a:rPr>
              <a:t>تدريب تطبيقي.</a:t>
            </a:r>
          </a:p>
          <a:p>
            <a:pPr marL="457200" indent="-457200" algn="just" rtl="1">
              <a:buFont typeface="+mj-lt"/>
              <a:buAutoNum type="arabicPeriod" startAt="3"/>
            </a:pPr>
            <a:r>
              <a:rPr lang="ar-EG" sz="2400" b="1" dirty="0">
                <a:solidFill>
                  <a:srgbClr val="2E3957"/>
                </a:solidFill>
                <a:effectLst>
                  <a:outerShdw blurRad="38100" dist="38100" dir="2700000" algn="tl">
                    <a:srgbClr val="000000">
                      <a:alpha val="43137"/>
                    </a:srgbClr>
                  </a:outerShdw>
                </a:effectLst>
                <a:latin typeface="Alexandria"/>
                <a:cs typeface="+mj-cs"/>
              </a:rPr>
              <a:t>الخُلاصة</a:t>
            </a:r>
            <a:r>
              <a:rPr lang="en-US" sz="2400" b="1" dirty="0">
                <a:solidFill>
                  <a:srgbClr val="2E3957"/>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3"/>
            </a:pPr>
            <a:r>
              <a:rPr lang="ar-EG" sz="2400" b="1" dirty="0">
                <a:solidFill>
                  <a:srgbClr val="2E3957"/>
                </a:solidFill>
                <a:effectLst>
                  <a:outerShdw blurRad="38100" dist="38100" dir="2700000" algn="tl">
                    <a:srgbClr val="000000">
                      <a:alpha val="43137"/>
                    </a:srgbClr>
                  </a:outerShdw>
                </a:effectLst>
                <a:latin typeface="Alexandria"/>
                <a:cs typeface="+mj-cs"/>
              </a:rPr>
              <a:t>المَراجِع.</a:t>
            </a:r>
          </a:p>
        </p:txBody>
      </p:sp>
      <p:pic>
        <p:nvPicPr>
          <p:cNvPr id="8" name="Picture 7" descr="Cartoon character in a room with a camera and a person in a purple scarf&#10;&#10;AI-generated content may be incorrect.">
            <a:extLst>
              <a:ext uri="{FF2B5EF4-FFF2-40B4-BE49-F238E27FC236}">
                <a16:creationId xmlns:a16="http://schemas.microsoft.com/office/drawing/2014/main" id="{B7B0F5BB-5027-2A53-2C60-E77A696223A2}"/>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345263" y="2993767"/>
            <a:ext cx="3551993" cy="236799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992724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37035" y="2507230"/>
            <a:ext cx="10446972" cy="3754874"/>
          </a:xfrm>
          <a:prstGeom prst="rect">
            <a:avLst/>
          </a:prstGeom>
          <a:noFill/>
        </p:spPr>
        <p:txBody>
          <a:bodyPr wrap="square" rtlCol="0">
            <a:spAutoFit/>
          </a:bodyPr>
          <a:lstStyle/>
          <a:p>
            <a:pPr marL="285750" indent="-285750">
              <a:buFont typeface="Arial" panose="020B0604020202020204" pitchFamily="34" charset="0"/>
              <a:buChar char="•"/>
            </a:pPr>
            <a:r>
              <a:rPr lang="en-US" dirty="0" err="1"/>
              <a:t>Argoid</a:t>
            </a:r>
            <a:r>
              <a:rPr lang="en-US" dirty="0"/>
              <a:t>. (2023). </a:t>
            </a:r>
            <a:r>
              <a:rPr lang="en-US" i="1" dirty="0"/>
              <a:t>How Netflix Uses Artificial Intelligence</a:t>
            </a:r>
            <a:r>
              <a:rPr lang="en-US" b="1" dirty="0"/>
              <a:t>. </a:t>
            </a:r>
            <a:r>
              <a:rPr lang="en-US" sz="1400" u="sng" dirty="0">
                <a:hlinkClick r:id="rId2"/>
              </a:rPr>
              <a:t>https://www.argoid.ai/blog/netflix-ai</a:t>
            </a:r>
            <a:endParaRPr lang="en-US" b="1" dirty="0"/>
          </a:p>
          <a:p>
            <a:pPr marL="285750" indent="-285750">
              <a:buFont typeface="Arial" panose="020B0604020202020204" pitchFamily="34" charset="0"/>
              <a:buChar char="•"/>
            </a:pPr>
            <a:r>
              <a:rPr lang="en-US" dirty="0" err="1"/>
              <a:t>Arun</a:t>
            </a:r>
            <a:r>
              <a:rPr lang="en-US" dirty="0"/>
              <a:t>, B. (2025). </a:t>
            </a:r>
            <a:r>
              <a:rPr lang="en-US" i="1" dirty="0"/>
              <a:t>A Case Study on Netflix Marketing Strategy, </a:t>
            </a:r>
            <a:r>
              <a:rPr lang="en-US" i="1" dirty="0" err="1"/>
              <a:t>Simplilearn</a:t>
            </a:r>
            <a:r>
              <a:rPr lang="en-US" i="1" dirty="0"/>
              <a:t>.</a:t>
            </a:r>
            <a:r>
              <a:rPr lang="en-US" b="1" i="1" dirty="0"/>
              <a:t> </a:t>
            </a:r>
            <a:r>
              <a:rPr lang="en-US" sz="1400" dirty="0">
                <a:hlinkClick r:id="rId3"/>
              </a:rPr>
              <a:t>https://www.simplilearn.com/tutorials/marketing-case-studies-tutorial/netflix-marketing-strategy</a:t>
            </a:r>
            <a:endParaRPr lang="en-US" sz="1400" dirty="0"/>
          </a:p>
          <a:p>
            <a:pPr marL="285750" indent="-285750" algn="just">
              <a:buFont typeface="Arial" panose="020B0604020202020204" pitchFamily="34" charset="0"/>
              <a:buChar char="•"/>
            </a:pPr>
            <a:r>
              <a:rPr lang="en-US" dirty="0"/>
              <a:t>Doyle, G. (2016). Digitization and Changing Windowing Strategies in the Television Industry. </a:t>
            </a:r>
            <a:r>
              <a:rPr lang="en-US" i="1" dirty="0"/>
              <a:t>Television &amp; New Media</a:t>
            </a:r>
            <a:r>
              <a:rPr lang="en-US" dirty="0"/>
              <a:t>, 17, 629 - 645. </a:t>
            </a:r>
            <a:r>
              <a:rPr lang="en-US" sz="1400" u="sng" dirty="0">
                <a:hlinkClick r:id="rId4"/>
              </a:rPr>
              <a:t>https://doi.org/10.1177/1527476416641194</a:t>
            </a:r>
            <a:endParaRPr lang="en-US" sz="1400" dirty="0"/>
          </a:p>
          <a:p>
            <a:pPr marL="285750" indent="-285750" algn="just">
              <a:buFont typeface="Arial" panose="020B0604020202020204" pitchFamily="34" charset="0"/>
              <a:buChar char="•"/>
            </a:pPr>
            <a:r>
              <a:rPr lang="en-US" dirty="0"/>
              <a:t> Chiang, I., &amp; </a:t>
            </a:r>
            <a:r>
              <a:rPr lang="en-US" dirty="0" err="1"/>
              <a:t>Jhang</a:t>
            </a:r>
            <a:r>
              <a:rPr lang="en-US" dirty="0"/>
              <a:t>-Li, J. (2020). Competition through Exclusivity in Digital Content Distribution. </a:t>
            </a:r>
            <a:r>
              <a:rPr lang="en-US" i="1" dirty="0"/>
              <a:t>Production and Operations Management</a:t>
            </a:r>
            <a:r>
              <a:rPr lang="en-US" dirty="0"/>
              <a:t>, 29, 1270 - 1286. </a:t>
            </a:r>
            <a:r>
              <a:rPr lang="en-US" sz="1400" u="sng" dirty="0">
                <a:hlinkClick r:id="rId5"/>
              </a:rPr>
              <a:t>https://doi.org/10.1111/poms.13156</a:t>
            </a:r>
            <a:endParaRPr lang="en-US" sz="1400" dirty="0"/>
          </a:p>
          <a:p>
            <a:pPr marL="285750" indent="-285750" algn="just">
              <a:buFont typeface="Arial" panose="020B0604020202020204" pitchFamily="34" charset="0"/>
              <a:buChar char="•"/>
            </a:pPr>
            <a:r>
              <a:rPr lang="en-US" dirty="0" err="1"/>
              <a:t>Hebben</a:t>
            </a:r>
            <a:r>
              <a:rPr lang="en-US" dirty="0"/>
              <a:t>, K., &amp; </a:t>
            </a:r>
            <a:r>
              <a:rPr lang="en-US" dirty="0" err="1"/>
              <a:t>Piepiorka</a:t>
            </a:r>
            <a:r>
              <a:rPr lang="en-US" dirty="0"/>
              <a:t>, C. (2025). Easy to Snack – Hard to Digest? Strategies of Dis/Array in Streaming, Social Media, and Television. </a:t>
            </a:r>
            <a:r>
              <a:rPr lang="en-US" i="1" dirty="0"/>
              <a:t>Media and Communication</a:t>
            </a:r>
            <a:r>
              <a:rPr lang="en-US" dirty="0"/>
              <a:t>. </a:t>
            </a:r>
            <a:r>
              <a:rPr lang="en-US" sz="1400" u="sng" dirty="0">
                <a:hlinkClick r:id="rId6"/>
              </a:rPr>
              <a:t>https://doi.org/10.17645/mac.9430</a:t>
            </a:r>
            <a:endParaRPr lang="en-US" sz="1400" u="sng" dirty="0"/>
          </a:p>
          <a:p>
            <a:pPr marL="285750" indent="-285750" algn="just">
              <a:buFont typeface="Arial" panose="020B0604020202020204" pitchFamily="34" charset="0"/>
              <a:buChar char="•"/>
            </a:pPr>
            <a:r>
              <a:rPr lang="en-US" dirty="0" err="1"/>
              <a:t>Gilardi</a:t>
            </a:r>
            <a:r>
              <a:rPr lang="en-US" dirty="0"/>
              <a:t>, F., Lam, C., Tan, K., White, A., Cheng, S., &amp; Zhao, Y. (2018). International TV Series Distribution On Chinese Digital Platforms: Marketing strategies and audience engagement. Global Media and China, 3, 213 - 230</a:t>
            </a:r>
            <a:r>
              <a:rPr lang="en-US" sz="1400" dirty="0"/>
              <a:t>. </a:t>
            </a:r>
            <a:r>
              <a:rPr lang="en-US" sz="1400" u="sng" dirty="0">
                <a:hlinkClick r:id="rId7"/>
              </a:rPr>
              <a:t>https://doi.org/10.1177/2059436418806406</a:t>
            </a:r>
            <a:endParaRPr lang="en-US" sz="1400" dirty="0"/>
          </a:p>
          <a:p>
            <a:pPr marL="285750" indent="-285750" algn="just">
              <a:buFont typeface="Arial" panose="020B0604020202020204" pitchFamily="34" charset="0"/>
              <a:buChar char="•"/>
            </a:pPr>
            <a:endParaRPr lang="en-US" sz="1400" u="sng" dirty="0"/>
          </a:p>
          <a:p>
            <a:pPr algn="just"/>
            <a:endParaRPr lang="en-US" sz="1200" u="sng" dirty="0"/>
          </a:p>
        </p:txBody>
      </p:sp>
    </p:spTree>
    <p:extLst>
      <p:ext uri="{BB962C8B-B14F-4D97-AF65-F5344CB8AC3E}">
        <p14:creationId xmlns:p14="http://schemas.microsoft.com/office/powerpoint/2010/main" val="415118940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2589" y="2651201"/>
            <a:ext cx="10446972" cy="2985433"/>
          </a:xfrm>
          <a:prstGeom prst="rect">
            <a:avLst/>
          </a:prstGeom>
          <a:noFill/>
        </p:spPr>
        <p:txBody>
          <a:bodyPr wrap="square" rtlCol="0">
            <a:spAutoFit/>
          </a:bodyPr>
          <a:lstStyle/>
          <a:p>
            <a:pPr marL="285750" indent="-285750" algn="just">
              <a:buFont typeface="Arial" panose="020B0604020202020204" pitchFamily="34" charset="0"/>
              <a:buChar char="•"/>
            </a:pPr>
            <a:r>
              <a:rPr lang="en-US" dirty="0"/>
              <a:t>Jawad, D. (2022). </a:t>
            </a:r>
            <a:r>
              <a:rPr lang="en-US" i="1" dirty="0"/>
              <a:t>Case Study: Netflix Big Data Analytics- The Emergence of Data Driven Recommendation. Medium.</a:t>
            </a:r>
            <a:r>
              <a:rPr lang="en-US" dirty="0"/>
              <a:t> </a:t>
            </a:r>
            <a:r>
              <a:rPr lang="en-GB" u="sng" dirty="0">
                <a:hlinkClick r:id="rId2"/>
              </a:rPr>
              <a:t>https://durafshanjawad.medium.com/case-study-netflix-big-data-analytics-the-emergence-of-data-driven-recommendation-ada14ff30392</a:t>
            </a:r>
            <a:endParaRPr lang="en-US" dirty="0"/>
          </a:p>
          <a:p>
            <a:pPr marL="285750" indent="-285750" algn="just">
              <a:buFont typeface="Arial" panose="020B0604020202020204" pitchFamily="34" charset="0"/>
              <a:buChar char="•"/>
            </a:pPr>
            <a:r>
              <a:rPr lang="en-US" dirty="0" err="1"/>
              <a:t>Lobato</a:t>
            </a:r>
            <a:r>
              <a:rPr lang="en-US" dirty="0"/>
              <a:t>, R. (2019). </a:t>
            </a:r>
            <a:r>
              <a:rPr lang="en-US" i="1" dirty="0"/>
              <a:t>Netflix Nations: The Geography Of Digital Distribution</a:t>
            </a:r>
            <a:r>
              <a:rPr lang="en-US" dirty="0"/>
              <a:t>. New York University Press. </a:t>
            </a:r>
            <a:br>
              <a:rPr lang="en-US" dirty="0"/>
            </a:br>
            <a:r>
              <a:rPr lang="en-US" sz="1400" u="sng" dirty="0">
                <a:hlinkClick r:id="rId3"/>
              </a:rPr>
              <a:t>https://library.oapen.org/handle/20.500.12657/89484</a:t>
            </a:r>
            <a:endParaRPr lang="en-US" sz="1400" dirty="0"/>
          </a:p>
          <a:p>
            <a:pPr marL="285750" indent="-285750" algn="just">
              <a:buFont typeface="Arial" panose="020B0604020202020204" pitchFamily="34" charset="0"/>
              <a:buChar char="•"/>
            </a:pPr>
            <a:r>
              <a:rPr lang="en-US" dirty="0" err="1"/>
              <a:t>Mikos</a:t>
            </a:r>
            <a:r>
              <a:rPr lang="en-US" dirty="0"/>
              <a:t>, L. (2016). Digital Media Platforms and the Use of TV Content: Binge Watching and Video-on-Demand in Germany. </a:t>
            </a:r>
            <a:r>
              <a:rPr lang="en-US" i="1" dirty="0"/>
              <a:t>Media and Communication</a:t>
            </a:r>
            <a:r>
              <a:rPr lang="en-US" dirty="0"/>
              <a:t>, 4, 154-161. </a:t>
            </a:r>
            <a:r>
              <a:rPr lang="en-US" sz="1400" u="sng" dirty="0">
                <a:hlinkClick r:id="rId4"/>
              </a:rPr>
              <a:t>https://doi.org/10.17645/MAC.V4I3.542</a:t>
            </a:r>
            <a:endParaRPr lang="en-US" sz="1400" dirty="0"/>
          </a:p>
          <a:p>
            <a:pPr marL="285750" indent="-285750" algn="just">
              <a:buFont typeface="Arial" panose="020B0604020202020204" pitchFamily="34" charset="0"/>
              <a:buChar char="•"/>
            </a:pPr>
            <a:r>
              <a:rPr lang="en-US" dirty="0"/>
              <a:t>Nixon, L., </a:t>
            </a:r>
            <a:r>
              <a:rPr lang="en-US" dirty="0" err="1"/>
              <a:t>Apostolidis</a:t>
            </a:r>
            <a:r>
              <a:rPr lang="en-US" dirty="0"/>
              <a:t>, K., </a:t>
            </a:r>
            <a:r>
              <a:rPr lang="en-US" dirty="0" err="1"/>
              <a:t>Apostolidis</a:t>
            </a:r>
            <a:r>
              <a:rPr lang="en-US" dirty="0"/>
              <a:t>, E., Galanopoulos, D., </a:t>
            </a:r>
            <a:r>
              <a:rPr lang="en-US" dirty="0" err="1"/>
              <a:t>Mezaris</a:t>
            </a:r>
            <a:r>
              <a:rPr lang="en-US" dirty="0"/>
              <a:t>, V., Philipp, B., &amp; </a:t>
            </a:r>
            <a:r>
              <a:rPr lang="en-US" dirty="0" err="1"/>
              <a:t>Bocyte</a:t>
            </a:r>
            <a:r>
              <a:rPr lang="en-US" dirty="0"/>
              <a:t>, R. (2024). AI And Data-Driven Media Analysis of TV Content For </a:t>
            </a:r>
            <a:r>
              <a:rPr lang="en-US" dirty="0" err="1"/>
              <a:t>Optimised</a:t>
            </a:r>
            <a:r>
              <a:rPr lang="en-US" dirty="0"/>
              <a:t> Digital Content Marketing. </a:t>
            </a:r>
            <a:r>
              <a:rPr lang="en-US" i="1" dirty="0" err="1"/>
              <a:t>Multim</a:t>
            </a:r>
            <a:r>
              <a:rPr lang="en-US" i="1" dirty="0"/>
              <a:t>. Syst.</a:t>
            </a:r>
            <a:r>
              <a:rPr lang="en-US" dirty="0"/>
              <a:t>, 30, 25. </a:t>
            </a:r>
            <a:r>
              <a:rPr lang="en-US" sz="1400" u="sng" dirty="0">
                <a:hlinkClick r:id="rId5"/>
              </a:rPr>
              <a:t>https://doi.org/10.1007/s00530-023-01195-7</a:t>
            </a:r>
            <a:endParaRPr lang="en-US" sz="1400" dirty="0"/>
          </a:p>
          <a:p>
            <a:pPr marL="285750" indent="-285750" algn="just">
              <a:buFont typeface="Arial" panose="020B0604020202020204" pitchFamily="34" charset="0"/>
              <a:buChar char="•"/>
            </a:pPr>
            <a:endParaRPr lang="en-US" sz="1200" u="sng" dirty="0"/>
          </a:p>
        </p:txBody>
      </p:sp>
    </p:spTree>
    <p:extLst>
      <p:ext uri="{BB962C8B-B14F-4D97-AF65-F5344CB8AC3E}">
        <p14:creationId xmlns:p14="http://schemas.microsoft.com/office/powerpoint/2010/main" val="91076182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2589" y="2713909"/>
            <a:ext cx="10446972" cy="2739211"/>
          </a:xfrm>
          <a:prstGeom prst="rect">
            <a:avLst/>
          </a:prstGeom>
          <a:noFill/>
        </p:spPr>
        <p:txBody>
          <a:bodyPr wrap="square" rtlCol="0">
            <a:spAutoFit/>
          </a:bodyPr>
          <a:lstStyle/>
          <a:p>
            <a:pPr marL="285750" indent="-285750">
              <a:buFont typeface="Arial" panose="020B0604020202020204" pitchFamily="34" charset="0"/>
              <a:buChar char="•"/>
            </a:pPr>
            <a:r>
              <a:rPr lang="en-US" dirty="0"/>
              <a:t>O'Brien, C. (2025). The Unstoppable Success of Netflix, Digital Marketing Institute. </a:t>
            </a:r>
            <a:r>
              <a:rPr lang="en-US" sz="1400" u="sng" dirty="0">
                <a:hlinkClick r:id="rId2"/>
              </a:rPr>
              <a:t>https://digitalmarketinginstitute.com/blog/the-unstoppable-success-of-netflix</a:t>
            </a:r>
            <a:endParaRPr lang="en-US" sz="1400" u="sng" dirty="0"/>
          </a:p>
          <a:p>
            <a:pPr marL="285750" indent="-285750">
              <a:buFont typeface="Arial" panose="020B0604020202020204" pitchFamily="34" charset="0"/>
              <a:buChar char="•"/>
            </a:pPr>
            <a:r>
              <a:rPr lang="en-US" dirty="0" err="1"/>
              <a:t>Papagalska</a:t>
            </a:r>
            <a:r>
              <a:rPr lang="en-US" dirty="0"/>
              <a:t>, D. (2019). Distribution of television products in a digital environment. </a:t>
            </a:r>
            <a:r>
              <a:rPr lang="en-US" dirty="0" err="1"/>
              <a:t>Ikonomiceski</a:t>
            </a:r>
            <a:r>
              <a:rPr lang="en-US" dirty="0"/>
              <a:t> </a:t>
            </a:r>
            <a:r>
              <a:rPr lang="en-US" dirty="0" err="1"/>
              <a:t>i</a:t>
            </a:r>
            <a:r>
              <a:rPr lang="en-US" dirty="0"/>
              <a:t> </a:t>
            </a:r>
            <a:r>
              <a:rPr lang="en-US" dirty="0" err="1"/>
              <a:t>Sotsialni</a:t>
            </a:r>
            <a:r>
              <a:rPr lang="en-US" dirty="0"/>
              <a:t> </a:t>
            </a:r>
            <a:r>
              <a:rPr lang="en-US" dirty="0" err="1"/>
              <a:t>Alternativi</a:t>
            </a:r>
            <a:r>
              <a:rPr lang="en-US" dirty="0"/>
              <a:t>, (1), 20-26. </a:t>
            </a:r>
            <a:r>
              <a:rPr lang="en-US" sz="1400" u="sng" dirty="0">
                <a:hlinkClick r:id="rId3"/>
              </a:rPr>
              <a:t>https://ideas.repec.org/a/nwe/iisabg/y2019i1p20-26.html</a:t>
            </a:r>
            <a:endParaRPr lang="en-US" sz="1400" dirty="0"/>
          </a:p>
          <a:p>
            <a:pPr marL="285750" indent="-285750">
              <a:buFont typeface="Arial" panose="020B0604020202020204" pitchFamily="34" charset="0"/>
              <a:buChar char="•"/>
            </a:pPr>
            <a:r>
              <a:rPr lang="es-ES" dirty="0" err="1"/>
              <a:t>Parry</a:t>
            </a:r>
            <a:r>
              <a:rPr lang="es-ES" dirty="0"/>
              <a:t>, G., </a:t>
            </a:r>
            <a:r>
              <a:rPr lang="es-ES" dirty="0" err="1"/>
              <a:t>Pogrebna</a:t>
            </a:r>
            <a:r>
              <a:rPr lang="es-ES" dirty="0"/>
              <a:t>, G., &amp; Vendrell‐Herrero, F. (2018). </a:t>
            </a:r>
            <a:r>
              <a:rPr lang="en-US" dirty="0"/>
              <a:t>Windowing Television Content: Lessons For Digital Business Models. </a:t>
            </a:r>
            <a:r>
              <a:rPr lang="en-US" i="1" dirty="0"/>
              <a:t>Strategic Change</a:t>
            </a:r>
            <a:r>
              <a:rPr lang="en-US" dirty="0"/>
              <a:t>, 27, 151-160. </a:t>
            </a:r>
            <a:r>
              <a:rPr lang="en-US" sz="1400" u="sng" dirty="0">
                <a:hlinkClick r:id="rId4"/>
              </a:rPr>
              <a:t>https://doi.org/10.1002/JSC.2190</a:t>
            </a:r>
            <a:endParaRPr lang="en-US" sz="1400" dirty="0"/>
          </a:p>
          <a:p>
            <a:pPr marL="285750" indent="-285750">
              <a:buFont typeface="Arial" panose="020B0604020202020204" pitchFamily="34" charset="0"/>
              <a:buChar char="•"/>
            </a:pPr>
            <a:r>
              <a:rPr lang="en-US" dirty="0" err="1"/>
              <a:t>Reitmeier</a:t>
            </a:r>
            <a:r>
              <a:rPr lang="en-US" dirty="0"/>
              <a:t>, G. (2021). Distribution to the Viewer. 1st ed., Routledge, 143-174. </a:t>
            </a:r>
            <a:r>
              <a:rPr lang="en-US" sz="1400" u="sng" dirty="0">
                <a:hlinkClick r:id="rId5"/>
              </a:rPr>
              <a:t>https://doi.org/10.4324/9781351189552-6</a:t>
            </a:r>
            <a:endParaRPr lang="en-US" sz="1400" u="sng" dirty="0"/>
          </a:p>
          <a:p>
            <a:pPr marL="285750" indent="-285750">
              <a:buFont typeface="Arial" panose="020B0604020202020204" pitchFamily="34" charset="0"/>
              <a:buChar char="•"/>
            </a:pPr>
            <a:r>
              <a:rPr lang="en-US" dirty="0"/>
              <a:t>Singh, S. (2025). 10 powerful ways AI is transforming OTT streaming platforms. </a:t>
            </a:r>
            <a:r>
              <a:rPr lang="en-US" dirty="0" err="1"/>
              <a:t>Appinventiv</a:t>
            </a:r>
            <a:r>
              <a:rPr lang="en-US" dirty="0"/>
              <a:t>.  </a:t>
            </a:r>
            <a:r>
              <a:rPr lang="en-US" dirty="0">
                <a:hlinkClick r:id="rId6"/>
              </a:rPr>
              <a:t>https://appinventiv.com/blog/ai-in-ott/</a:t>
            </a:r>
            <a:endParaRPr lang="ar-EG" dirty="0"/>
          </a:p>
        </p:txBody>
      </p:sp>
    </p:spTree>
    <p:extLst>
      <p:ext uri="{BB962C8B-B14F-4D97-AF65-F5344CB8AC3E}">
        <p14:creationId xmlns:p14="http://schemas.microsoft.com/office/powerpoint/2010/main" val="301260342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2589" y="2676331"/>
            <a:ext cx="10446972" cy="2800767"/>
          </a:xfrm>
          <a:prstGeom prst="rect">
            <a:avLst/>
          </a:prstGeom>
          <a:noFill/>
        </p:spPr>
        <p:txBody>
          <a:bodyPr wrap="square" rtlCol="0">
            <a:spAutoFit/>
          </a:bodyPr>
          <a:lstStyle/>
          <a:p>
            <a:pPr marL="285750" indent="-285750">
              <a:buFont typeface="Arial" panose="020B0604020202020204" pitchFamily="34" charset="0"/>
              <a:buChar char="•"/>
            </a:pPr>
            <a:r>
              <a:rPr lang="en-US" dirty="0" err="1"/>
              <a:t>SymphonyAI</a:t>
            </a:r>
            <a:r>
              <a:rPr lang="en-US" dirty="0"/>
              <a:t>. (2022). </a:t>
            </a:r>
            <a:r>
              <a:rPr lang="en-US" i="1" dirty="0"/>
              <a:t>5 AI-Driven Use Cases for Big Data in Media &amp; Entertainment. </a:t>
            </a:r>
            <a:r>
              <a:rPr lang="en-US" sz="1400" u="sng" dirty="0">
                <a:hlinkClick r:id="rId2"/>
              </a:rPr>
              <a:t>https://www.symphonyai.com/resources/blog/media/5-ai-driven-use-cases-for-big-data-in-media-entertainment/</a:t>
            </a:r>
            <a:endParaRPr lang="en-US" sz="1400" dirty="0"/>
          </a:p>
          <a:p>
            <a:pPr marL="285750" indent="-285750">
              <a:buFont typeface="Arial" panose="020B0604020202020204" pitchFamily="34" charset="0"/>
              <a:buChar char="•"/>
            </a:pPr>
            <a:r>
              <a:rPr lang="en-US" dirty="0" err="1"/>
              <a:t>Vishwakarma</a:t>
            </a:r>
            <a:r>
              <a:rPr lang="en-US" dirty="0"/>
              <a:t>, S. (2023). Netflix Case Study (EDA): Unveiling Data-Driven Strategies for Streaming. Analytics </a:t>
            </a:r>
            <a:r>
              <a:rPr lang="en-US" dirty="0" err="1"/>
              <a:t>Vidhya</a:t>
            </a:r>
            <a:r>
              <a:rPr lang="en-US" dirty="0"/>
              <a:t>.</a:t>
            </a:r>
            <a:r>
              <a:rPr lang="en-US" b="1" dirty="0"/>
              <a:t> </a:t>
            </a:r>
            <a:r>
              <a:rPr lang="en-US" sz="1400" u="sng" dirty="0">
                <a:hlinkClick r:id="rId3"/>
              </a:rPr>
              <a:t>https://www.analyticsvidhya.com/blog/2023/06/netflix-case-study-eda-unveiling-data-driven-strategies-for-streaming/</a:t>
            </a:r>
            <a:endParaRPr lang="en-US" sz="1400" b="1" dirty="0"/>
          </a:p>
          <a:p>
            <a:pPr marL="285750" indent="-285750">
              <a:buFont typeface="Arial" panose="020B0604020202020204" pitchFamily="34" charset="0"/>
              <a:buChar char="•"/>
            </a:pPr>
            <a:r>
              <a:rPr lang="en-US" dirty="0"/>
              <a:t>Xu, X. (2024). Research on the Strategy of Film and Television Operation Management Mode. </a:t>
            </a:r>
            <a:r>
              <a:rPr lang="en-US" i="1" dirty="0"/>
              <a:t>Advances in Economics, Management and Political Sciences</a:t>
            </a:r>
            <a:r>
              <a:rPr lang="en-US" dirty="0"/>
              <a:t>. </a:t>
            </a:r>
            <a:r>
              <a:rPr lang="en-US" sz="1400" u="sng" dirty="0">
                <a:hlinkClick r:id="rId4"/>
              </a:rPr>
              <a:t>https://doi.org/10.54254/2754-1169/109/2024bj0137</a:t>
            </a:r>
            <a:endParaRPr lang="en-US" sz="1400" dirty="0"/>
          </a:p>
          <a:p>
            <a:pPr marL="285750" indent="-285750">
              <a:buFont typeface="Arial" panose="020B0604020202020204" pitchFamily="34" charset="0"/>
              <a:buChar char="•"/>
            </a:pPr>
            <a:r>
              <a:rPr lang="en-US" dirty="0"/>
              <a:t> </a:t>
            </a:r>
            <a:r>
              <a:rPr lang="en-US" dirty="0" err="1"/>
              <a:t>Ulin</a:t>
            </a:r>
            <a:r>
              <a:rPr lang="en-US" dirty="0"/>
              <a:t>, J. C. (2019). The Business Of Media Distribution: Monetizing Film, TV, And Video Content in an Online World. Routledge</a:t>
            </a:r>
            <a:r>
              <a:rPr lang="en-US" sz="1400" dirty="0"/>
              <a:t>. </a:t>
            </a:r>
            <a:r>
              <a:rPr lang="en-US" sz="1400" u="sng" dirty="0">
                <a:hlinkClick r:id="rId5"/>
              </a:rPr>
              <a:t>https://doi.org/10.4324/9781351136624</a:t>
            </a:r>
            <a:endParaRPr lang="en-US" sz="1400" dirty="0"/>
          </a:p>
          <a:p>
            <a:pPr marL="285750" indent="-285750">
              <a:buFont typeface="Arial" panose="020B0604020202020204" pitchFamily="34" charset="0"/>
              <a:buChar char="•"/>
            </a:pPr>
            <a:r>
              <a:rPr lang="en-US" dirty="0"/>
              <a:t>Zhan, Y. (2023). Research on the Marketing Strategy of Chinese Television Dramas in the Digital Era. </a:t>
            </a:r>
            <a:r>
              <a:rPr lang="en-US" i="1" dirty="0"/>
              <a:t>Highlights in Business, Economics and Management</a:t>
            </a:r>
            <a:r>
              <a:rPr lang="en-US" sz="1400" dirty="0"/>
              <a:t>. </a:t>
            </a:r>
            <a:r>
              <a:rPr lang="en-US" sz="1400" u="sng" dirty="0">
                <a:hlinkClick r:id="rId6"/>
              </a:rPr>
              <a:t>https://doi.org/10.54097/nr22n276</a:t>
            </a:r>
            <a:endParaRPr lang="en-US" sz="1400" dirty="0"/>
          </a:p>
        </p:txBody>
      </p:sp>
    </p:spTree>
    <p:extLst>
      <p:ext uri="{BB962C8B-B14F-4D97-AF65-F5344CB8AC3E}">
        <p14:creationId xmlns:p14="http://schemas.microsoft.com/office/powerpoint/2010/main" val="36307110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4010"/>
    </mc:Choice>
    <mc:Fallback xmlns="">
      <p:transition spd="slow" advClick="0" advTm="14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000" fill="hold"/>
                                        <p:tgtEl>
                                          <p:spTgt spid="9"/>
                                        </p:tgtEl>
                                        <p:attrNameLst>
                                          <p:attrName>ppt_w</p:attrName>
                                        </p:attrNameLst>
                                      </p:cBhvr>
                                      <p:tavLst>
                                        <p:tav tm="0">
                                          <p:val>
                                            <p:fltVal val="0"/>
                                          </p:val>
                                        </p:tav>
                                        <p:tav tm="100000">
                                          <p:val>
                                            <p:strVal val="#ppt_w"/>
                                          </p:val>
                                        </p:tav>
                                      </p:tavLst>
                                    </p:anim>
                                    <p:anim calcmode="lin" valueType="num">
                                      <p:cBhvr>
                                        <p:cTn id="8" dur="7000" fill="hold"/>
                                        <p:tgtEl>
                                          <p:spTgt spid="9"/>
                                        </p:tgtEl>
                                        <p:attrNameLst>
                                          <p:attrName>ppt_h</p:attrName>
                                        </p:attrNameLst>
                                      </p:cBhvr>
                                      <p:tavLst>
                                        <p:tav tm="0">
                                          <p:val>
                                            <p:fltVal val="0"/>
                                          </p:val>
                                        </p:tav>
                                        <p:tav tm="100000">
                                          <p:val>
                                            <p:strVal val="#ppt_h"/>
                                          </p:val>
                                        </p:tav>
                                      </p:tavLst>
                                    </p:anim>
                                    <p:anim calcmode="lin" valueType="num">
                                      <p:cBhvr>
                                        <p:cTn id="9" dur="7000" fill="hold"/>
                                        <p:tgtEl>
                                          <p:spTgt spid="9"/>
                                        </p:tgtEl>
                                        <p:attrNameLst>
                                          <p:attrName>style.rotation</p:attrName>
                                        </p:attrNameLst>
                                      </p:cBhvr>
                                      <p:tavLst>
                                        <p:tav tm="0">
                                          <p:val>
                                            <p:fltVal val="90"/>
                                          </p:val>
                                        </p:tav>
                                        <p:tav tm="100000">
                                          <p:val>
                                            <p:fltVal val="0"/>
                                          </p:val>
                                        </p:tav>
                                      </p:tavLst>
                                    </p:anim>
                                    <p:animEffect transition="in" filter="fade">
                                      <p:cBhvr>
                                        <p:cTn id="10" dur="7000"/>
                                        <p:tgtEl>
                                          <p:spTgt spid="9"/>
                                        </p:tgtEl>
                                      </p:cBhvr>
                                    </p:animEffect>
                                  </p:childTnLst>
                                </p:cTn>
                              </p:par>
                              <p:par>
                                <p:cTn id="11" presetID="2" presetClass="entr" presetSubtype="4" fill="hold" grpId="0" nodeType="withEffect">
                                  <p:stCondLst>
                                    <p:cond delay="10000"/>
                                  </p:stCondLst>
                                  <p:iterate type="lt">
                                    <p:tmPct val="0"/>
                                  </p:iterate>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000" fill="hold"/>
                                        <p:tgtEl>
                                          <p:spTgt spid="10"/>
                                        </p:tgtEl>
                                        <p:attrNameLst>
                                          <p:attrName>ppt_x</p:attrName>
                                        </p:attrNameLst>
                                      </p:cBhvr>
                                      <p:tavLst>
                                        <p:tav tm="0">
                                          <p:val>
                                            <p:strVal val="#ppt_x"/>
                                          </p:val>
                                        </p:tav>
                                        <p:tav tm="100000">
                                          <p:val>
                                            <p:strVal val="#ppt_x"/>
                                          </p:val>
                                        </p:tav>
                                      </p:tavLst>
                                    </p:anim>
                                    <p:anim calcmode="lin" valueType="num">
                                      <p:cBhvr additive="base">
                                        <p:cTn id="14" dur="7000" fill="hold"/>
                                        <p:tgtEl>
                                          <p:spTgt spid="10"/>
                                        </p:tgtEl>
                                        <p:attrNameLst>
                                          <p:attrName>ppt_y</p:attrName>
                                        </p:attrNameLst>
                                      </p:cBhvr>
                                      <p:tavLst>
                                        <p:tav tm="0">
                                          <p:val>
                                            <p:strVal val="1+#ppt_h/2"/>
                                          </p:val>
                                        </p:tav>
                                        <p:tav tm="100000">
                                          <p:val>
                                            <p:strVal val="#ppt_y"/>
                                          </p:val>
                                        </p:tav>
                                      </p:tavLst>
                                    </p:anim>
                                  </p:childTnLst>
                                </p:cTn>
                              </p:par>
                              <p:par>
                                <p:cTn id="15" presetID="34" presetClass="emph" presetSubtype="0" fill="hold" grpId="1" nodeType="withEffect">
                                  <p:stCondLst>
                                    <p:cond delay="7000"/>
                                  </p:stCondLst>
                                  <p:iterate type="lt">
                                    <p:tmPct val="10000"/>
                                  </p:iterate>
                                  <p:childTnLst>
                                    <p:animMotion origin="layout" path="M 0.0 0.0 L 0.0 -0.07213" pathEditMode="relative" ptsTypes="">
                                      <p:cBhvr>
                                        <p:cTn id="16" dur="5000" accel="50000" decel="50000" autoRev="1" fill="hold">
                                          <p:stCondLst>
                                            <p:cond delay="0"/>
                                          </p:stCondLst>
                                        </p:cTn>
                                        <p:tgtEl>
                                          <p:spTgt spid="10"/>
                                        </p:tgtEl>
                                        <p:attrNameLst>
                                          <p:attrName>ppt_x</p:attrName>
                                          <p:attrName>ppt_y</p:attrName>
                                        </p:attrNameLst>
                                      </p:cBhvr>
                                    </p:animMotion>
                                    <p:animRot by="1500000">
                                      <p:cBhvr>
                                        <p:cTn id="17" dur="2500" fill="hold">
                                          <p:stCondLst>
                                            <p:cond delay="0"/>
                                          </p:stCondLst>
                                        </p:cTn>
                                        <p:tgtEl>
                                          <p:spTgt spid="10"/>
                                        </p:tgtEl>
                                        <p:attrNameLst>
                                          <p:attrName>r</p:attrName>
                                        </p:attrNameLst>
                                      </p:cBhvr>
                                    </p:animRot>
                                    <p:animRot by="-1500000">
                                      <p:cBhvr>
                                        <p:cTn id="18" dur="2500" fill="hold">
                                          <p:stCondLst>
                                            <p:cond delay="2500"/>
                                          </p:stCondLst>
                                        </p:cTn>
                                        <p:tgtEl>
                                          <p:spTgt spid="10"/>
                                        </p:tgtEl>
                                        <p:attrNameLst>
                                          <p:attrName>r</p:attrName>
                                        </p:attrNameLst>
                                      </p:cBhvr>
                                    </p:animRot>
                                    <p:animRot by="-1500000">
                                      <p:cBhvr>
                                        <p:cTn id="19" dur="2500" fill="hold">
                                          <p:stCondLst>
                                            <p:cond delay="5000"/>
                                          </p:stCondLst>
                                        </p:cTn>
                                        <p:tgtEl>
                                          <p:spTgt spid="10"/>
                                        </p:tgtEl>
                                        <p:attrNameLst>
                                          <p:attrName>r</p:attrName>
                                        </p:attrNameLst>
                                      </p:cBhvr>
                                    </p:animRot>
                                    <p:animRot by="1500000">
                                      <p:cBhvr>
                                        <p:cTn id="20" dur="2500" fill="hold">
                                          <p:stCondLst>
                                            <p:cond delay="75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688354b5-287c-4cda-825e-1d7935aea40e"/>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D64375B-29C5-4762-83D4-78D7854E78AA}"/>
</file>

<file path=docProps/app.xml><?xml version="1.0" encoding="utf-8"?>
<Properties xmlns="http://schemas.openxmlformats.org/officeDocument/2006/extended-properties" xmlns:vt="http://schemas.openxmlformats.org/officeDocument/2006/docPropsVTypes">
  <TotalTime>13126</TotalTime>
  <Words>4838</Words>
  <Application>Microsoft Office PowerPoint</Application>
  <PresentationFormat>Widescreen</PresentationFormat>
  <Paragraphs>446</Paragraphs>
  <Slides>45</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45</vt:i4>
      </vt:variant>
    </vt:vector>
  </HeadingPairs>
  <TitlesOfParts>
    <vt:vector size="55"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321</cp:revision>
  <dcterms:created xsi:type="dcterms:W3CDTF">2023-04-29T09:08:00Z</dcterms:created>
  <dcterms:modified xsi:type="dcterms:W3CDTF">2025-10-03T16:58:25Z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