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8"/>
  </p:notesMasterIdLst>
  <p:sldIdLst>
    <p:sldId id="480" r:id="rId5"/>
    <p:sldId id="303" r:id="rId6"/>
    <p:sldId id="510" r:id="rId7"/>
    <p:sldId id="599" r:id="rId8"/>
    <p:sldId id="276" r:id="rId9"/>
    <p:sldId id="511" r:id="rId10"/>
    <p:sldId id="705" r:id="rId11"/>
    <p:sldId id="706" r:id="rId12"/>
    <p:sldId id="707" r:id="rId13"/>
    <p:sldId id="708" r:id="rId14"/>
    <p:sldId id="709" r:id="rId15"/>
    <p:sldId id="710" r:id="rId16"/>
    <p:sldId id="711" r:id="rId17"/>
    <p:sldId id="712" r:id="rId18"/>
    <p:sldId id="713" r:id="rId19"/>
    <p:sldId id="714" r:id="rId20"/>
    <p:sldId id="715" r:id="rId21"/>
    <p:sldId id="716" r:id="rId22"/>
    <p:sldId id="717" r:id="rId23"/>
    <p:sldId id="718" r:id="rId24"/>
    <p:sldId id="719" r:id="rId25"/>
    <p:sldId id="720" r:id="rId26"/>
    <p:sldId id="721" r:id="rId27"/>
    <p:sldId id="722" r:id="rId28"/>
    <p:sldId id="723" r:id="rId29"/>
    <p:sldId id="724" r:id="rId30"/>
    <p:sldId id="725" r:id="rId31"/>
    <p:sldId id="726" r:id="rId32"/>
    <p:sldId id="727" r:id="rId33"/>
    <p:sldId id="728" r:id="rId34"/>
    <p:sldId id="729" r:id="rId35"/>
    <p:sldId id="730" r:id="rId36"/>
    <p:sldId id="731" r:id="rId37"/>
    <p:sldId id="732" r:id="rId38"/>
    <p:sldId id="545" r:id="rId39"/>
    <p:sldId id="600" r:id="rId40"/>
    <p:sldId id="733" r:id="rId41"/>
    <p:sldId id="734" r:id="rId42"/>
    <p:sldId id="735" r:id="rId43"/>
    <p:sldId id="736" r:id="rId44"/>
    <p:sldId id="737" r:id="rId45"/>
    <p:sldId id="738" r:id="rId46"/>
    <p:sldId id="739" r:id="rId47"/>
    <p:sldId id="740" r:id="rId48"/>
    <p:sldId id="741" r:id="rId49"/>
    <p:sldId id="742" r:id="rId50"/>
    <p:sldId id="561" r:id="rId51"/>
    <p:sldId id="652" r:id="rId52"/>
    <p:sldId id="743" r:id="rId53"/>
    <p:sldId id="744" r:id="rId54"/>
    <p:sldId id="745" r:id="rId55"/>
    <p:sldId id="746" r:id="rId56"/>
    <p:sldId id="747" r:id="rId57"/>
    <p:sldId id="748" r:id="rId58"/>
    <p:sldId id="568" r:id="rId59"/>
    <p:sldId id="607" r:id="rId60"/>
    <p:sldId id="749" r:id="rId61"/>
    <p:sldId id="750" r:id="rId62"/>
    <p:sldId id="751" r:id="rId63"/>
    <p:sldId id="752" r:id="rId64"/>
    <p:sldId id="753" r:id="rId65"/>
    <p:sldId id="598" r:id="rId66"/>
    <p:sldId id="349"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723"/>
            <p14:sldId id="724"/>
            <p14:sldId id="725"/>
            <p14:sldId id="726"/>
            <p14:sldId id="727"/>
            <p14:sldId id="728"/>
            <p14:sldId id="729"/>
            <p14:sldId id="730"/>
            <p14:sldId id="731"/>
            <p14:sldId id="732"/>
            <p14:sldId id="545"/>
            <p14:sldId id="600"/>
            <p14:sldId id="733"/>
            <p14:sldId id="734"/>
            <p14:sldId id="735"/>
            <p14:sldId id="736"/>
            <p14:sldId id="737"/>
            <p14:sldId id="738"/>
            <p14:sldId id="739"/>
            <p14:sldId id="740"/>
            <p14:sldId id="741"/>
            <p14:sldId id="742"/>
            <p14:sldId id="561"/>
            <p14:sldId id="652"/>
            <p14:sldId id="743"/>
            <p14:sldId id="744"/>
            <p14:sldId id="745"/>
            <p14:sldId id="746"/>
            <p14:sldId id="747"/>
            <p14:sldId id="748"/>
            <p14:sldId id="568"/>
            <p14:sldId id="607"/>
            <p14:sldId id="749"/>
            <p14:sldId id="750"/>
            <p14:sldId id="751"/>
            <p14:sldId id="752"/>
            <p14:sldId id="753"/>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36" y="4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922589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89130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211238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084705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122723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46367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570090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506001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189166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205838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630128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276885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30840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965728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0865714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507165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166086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9398636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9467187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255599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84695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859412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317322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165472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3393458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3700435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471451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218628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578125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31080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461399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588699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1708253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21550741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1247707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125965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3242297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42144975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33791600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2480383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643772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4879731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12372238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73799270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1949153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352600285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425764195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250490456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12481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6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الرابعة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الرابعة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الاتصال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4990469"/>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الرابعة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الثالثة السابقة موضوع إدارة السمعة في الأزمات، بدءًا من التخطيط والاستعداد المسبق، إلى تطوير خطة إدارة الأزمات، مرورًا بالتدريب والتقييم والتفاعل المستمر، لإعادة بناء سمعة المنظمة، واتخاذ الإجراءات التصحيحية، ومعالجة مخاوف أصحاب المصلحة، ثم استراتيجية إدارة السمعة عبر الانترنت.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الرابعة بدور الاتصال في إدارة الأزمات والتخفيف من تأثيرها، ثم فهم مبادئ الاتصال الفعّال في الأزمات، والتخطيط وتنفيذ الاتصال الفعّال في الأزمات، والعلاقات مع وسائل الإعلام خلال الأزمات (إدارة الاستفسارات والمقابلات)، </a:t>
            </a:r>
            <a:r>
              <a:rPr lang="ar-EG" sz="1600" dirty="0" err="1">
                <a:latin typeface="Alexandria" charset="0"/>
                <a:cs typeface="Alexandria" charset="0"/>
              </a:rPr>
              <a:t>وآاليات</a:t>
            </a:r>
            <a:r>
              <a:rPr lang="ar-EG" sz="1600" dirty="0">
                <a:latin typeface="Alexandria" charset="0"/>
                <a:cs typeface="Alexandria" charset="0"/>
              </a:rPr>
              <a:t> التعامل مع التغطية الإعلامية السلبية. </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19" y="4685016"/>
            <a:ext cx="11301705" cy="21453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الاتصال في الأزمات</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مبادئ الاتصال الفعّال في الأزمات </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4989" y="31073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التخطيط وتنفيذ الاتصال الفعّال في الأزمات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2977213" y="3793333"/>
            <a:ext cx="611420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العلاقات مع وسائل الإعلام خلال الأزمات (إدارة الاستفسارات والمقابلات)</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202783" y="4824836"/>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التعامل مع التغطية الإعلامية السلبية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
        <p:nvSpPr>
          <p:cNvPr id="4" name="TextBox 3">
            <a:extLst>
              <a:ext uri="{FF2B5EF4-FFF2-40B4-BE49-F238E27FC236}">
                <a16:creationId xmlns:a16="http://schemas.microsoft.com/office/drawing/2014/main" id="{F080AAE2-84A2-77C3-289E-836C76230441}"/>
              </a:ext>
            </a:extLst>
          </p:cNvPr>
          <p:cNvSpPr txBox="1"/>
          <p:nvPr/>
        </p:nvSpPr>
        <p:spPr>
          <a:xfrm>
            <a:off x="1202782" y="5518196"/>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أمثلة ناجحة وتطبيقات عملية</a:t>
            </a:r>
          </a:p>
        </p:txBody>
      </p:sp>
    </p:spTree>
    <p:extLst>
      <p:ext uri="{BB962C8B-B14F-4D97-AF65-F5344CB8AC3E}">
        <p14:creationId xmlns:p14="http://schemas.microsoft.com/office/powerpoint/2010/main" val="1431753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مبادئ الاتصال الفعّال في الأزمات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2356864"/>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الشفافية والمصداقية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تبرز أهمية الشفافية والمصداقية في إدارة الأزمات من خلال تمكُّن المنظمات التي تتعامل بشفافية وتتحلى بالمصداقية من استعادة ثقة الجمهور وبناء سمعتها مجددًا بعد المرور بأزمة. وفي المقابل، يؤدي نقص الشفافية والمصداقية إلى تفاقم الأزمات، وفقدان الثقة، وتعرُّض المنظمات لخسائر مالية ومعنوية كبيرة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3003194"/>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تعريف الشفافية في سياق الأزمات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الشفافية</a:t>
            </a:r>
            <a:r>
              <a:rPr lang="ar-SA" sz="1800" kern="0" dirty="0">
                <a:effectLst/>
                <a:latin typeface="Calibri" panose="020F0502020204030204" pitchFamily="34" charset="0"/>
                <a:ea typeface="Times New Roman" panose="02020603050405020304" pitchFamily="18" charset="0"/>
                <a:cs typeface="Alexandria" pitchFamily="2" charset="-78"/>
              </a:rPr>
              <a:t>: تعني الإفصاح عن المعلومات بوضوح وصدق، بما في ذلك التفاصيل الجيدة والسيئة. في سياق الأزمات، تتطلب الشفافية أن تكون المنظمة مفتوحة حول ما يحدث، الإجراءات التي تتخذها، وما يمكن أن يتوقعه الجمهور</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مثال</a:t>
            </a:r>
            <a:r>
              <a:rPr lang="ar-EG" sz="1800" kern="0" dirty="0">
                <a:effectLst/>
                <a:latin typeface="Calibri" panose="020F0502020204030204" pitchFamily="34" charset="0"/>
                <a:ea typeface="Times New Roman" panose="02020603050405020304" pitchFamily="18" charset="0"/>
                <a:cs typeface="Alexandria" pitchFamily="2" charset="-78"/>
              </a:rPr>
              <a:t>: </a:t>
            </a:r>
            <a:r>
              <a:rPr lang="ar-SA" sz="1800" kern="0" dirty="0">
                <a:effectLst/>
                <a:latin typeface="Calibri" panose="020F0502020204030204" pitchFamily="34" charset="0"/>
                <a:ea typeface="Times New Roman" panose="02020603050405020304" pitchFamily="18" charset="0"/>
                <a:cs typeface="Alexandria" pitchFamily="2" charset="-78"/>
              </a:rPr>
              <a:t>عند وقوع حادث صناعي، يجب على الشركة أن تبلغ بسرعة عن الحادث، الخسائر المحتملة، والإجراءات التي تتخذها لتأمين الموقع ومنع حوادث مستقبلية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252884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2587696"/>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أهمية المصداقية في بناء الثقة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المصداقية: </a:t>
            </a:r>
            <a:r>
              <a:rPr lang="ar-SA" sz="1800" kern="0" dirty="0">
                <a:effectLst/>
                <a:latin typeface="Calibri" panose="020F0502020204030204" pitchFamily="34" charset="0"/>
                <a:ea typeface="Times New Roman" panose="02020603050405020304" pitchFamily="18" charset="0"/>
                <a:cs typeface="Alexandria" pitchFamily="2" charset="-78"/>
              </a:rPr>
              <a:t>تتعلق بمدى الثقة التي يضعها الجمهور في المعلومات التي تقدمها المنظمة. تعتمد المصداقية على سجل الشركة في تقديم معلومات صحيحة ومتسقة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بناء الثقة</a:t>
            </a:r>
            <a:r>
              <a:rPr lang="ar-SA" sz="1800" kern="0" dirty="0">
                <a:effectLst/>
                <a:latin typeface="Calibri" panose="020F0502020204030204" pitchFamily="34" charset="0"/>
                <a:ea typeface="Times New Roman" panose="02020603050405020304" pitchFamily="18" charset="0"/>
                <a:cs typeface="Alexandria" pitchFamily="2" charset="-78"/>
              </a:rPr>
              <a:t>: المصداقية العالية تساعد في بناء الثقة بين المنظمة والجمهور. في الأزمات، يمكن للثقة أن تسهم في تهدئة الجمهور والحصول على دعمه في مواجهة التحديات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78761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2587696"/>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أهمية المصداقية في بناء الثقة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المصداقية: </a:t>
            </a:r>
            <a:r>
              <a:rPr lang="ar-SA" sz="1800" kern="0" dirty="0">
                <a:effectLst/>
                <a:latin typeface="Calibri" panose="020F0502020204030204" pitchFamily="34" charset="0"/>
                <a:ea typeface="Times New Roman" panose="02020603050405020304" pitchFamily="18" charset="0"/>
                <a:cs typeface="Alexandria" pitchFamily="2" charset="-78"/>
              </a:rPr>
              <a:t>تتعلق بمدى الثقة التي يضعها الجمهور في المعلومات التي تقدمها المنظمة. تعتمد المصداقية على سجل الشركة في تقديم معلومات صحيحة ومتسقة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بناء الثقة</a:t>
            </a:r>
            <a:r>
              <a:rPr lang="ar-SA" sz="1800" kern="0" dirty="0">
                <a:effectLst/>
                <a:latin typeface="Calibri" panose="020F0502020204030204" pitchFamily="34" charset="0"/>
                <a:ea typeface="Times New Roman" panose="02020603050405020304" pitchFamily="18" charset="0"/>
                <a:cs typeface="Alexandria" pitchFamily="2" charset="-78"/>
              </a:rPr>
              <a:t>: المصداقية العالية تساعد في بناء الثقة بين المنظمة والجمهور. في الأزمات، يمكن للثقة أن تسهم في تهدئة الجمهور والحصول على دعمه في مواجهة التحديات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6421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19633"/>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42248" y="1398984"/>
            <a:ext cx="10816352" cy="4893647"/>
          </a:xfrm>
          <a:prstGeom prst="rect">
            <a:avLst/>
          </a:prstGeom>
          <a:noFill/>
        </p:spPr>
        <p:txBody>
          <a:bodyPr wrap="square" rtlCol="0">
            <a:spAutoFit/>
          </a:bodyPr>
          <a:lstStyle/>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أمثلة واقعية للشفافية والمصداقية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أمثلة على منظمات تعاملت بشفافية مع الأزمات</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1200"/>
              </a:spcAft>
              <a:tabLst>
                <a:tab pos="457200" algn="l"/>
              </a:tabLst>
            </a:pPr>
            <a:r>
              <a:rPr lang="ar-SA" sz="1600" b="1" kern="0" dirty="0" err="1">
                <a:effectLst/>
                <a:latin typeface="Calibri" panose="020F0502020204030204" pitchFamily="34" charset="0"/>
                <a:ea typeface="Times New Roman" panose="02020603050405020304" pitchFamily="18" charset="0"/>
                <a:cs typeface="Alexandria" pitchFamily="2" charset="-78"/>
              </a:rPr>
              <a:t>تايلينول</a:t>
            </a:r>
            <a:r>
              <a:rPr lang="en-GB" sz="1600" b="1" kern="0" dirty="0">
                <a:effectLst/>
                <a:latin typeface="Alexandria" pitchFamily="2" charset="-78"/>
                <a:ea typeface="Times New Roman" panose="02020603050405020304" pitchFamily="18" charset="0"/>
                <a:cs typeface="Arial" panose="020B0604020202020204" pitchFamily="34" charset="0"/>
              </a:rPr>
              <a:t> (Johnson &amp; Johnson) - </a:t>
            </a:r>
            <a:r>
              <a:rPr lang="ar-SA" sz="1600" b="1" kern="0" dirty="0">
                <a:effectLst/>
                <a:latin typeface="Calibri" panose="020F0502020204030204" pitchFamily="34" charset="0"/>
                <a:ea typeface="Times New Roman" panose="02020603050405020304" pitchFamily="18" charset="0"/>
                <a:cs typeface="Alexandria" pitchFamily="2" charset="-78"/>
              </a:rPr>
              <a:t>أزمة التسمم في عام 1982</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الأزمة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تعرضت شركة</a:t>
            </a:r>
            <a:r>
              <a:rPr lang="en-GB" sz="1600" kern="0" dirty="0">
                <a:effectLst/>
                <a:latin typeface="Alexandria" pitchFamily="2" charset="-78"/>
                <a:ea typeface="Times New Roman" panose="02020603050405020304" pitchFamily="18" charset="0"/>
                <a:cs typeface="Times New Roman" panose="02020603050405020304" pitchFamily="18" charset="0"/>
              </a:rPr>
              <a:t> Johnson &amp; Johnson </a:t>
            </a:r>
            <a:r>
              <a:rPr lang="ar-SA" sz="1600" kern="0" dirty="0">
                <a:effectLst/>
                <a:latin typeface="Calibri" panose="020F0502020204030204" pitchFamily="34" charset="0"/>
                <a:ea typeface="Times New Roman" panose="02020603050405020304" pitchFamily="18" charset="0"/>
                <a:cs typeface="Alexandria" pitchFamily="2" charset="-78"/>
              </a:rPr>
              <a:t>لأزمة كبيرة عندما اكتُشف أن بعض عبوات مسكن الألم "</a:t>
            </a:r>
            <a:r>
              <a:rPr lang="ar-SA" sz="1600" kern="0" dirty="0" err="1">
                <a:effectLst/>
                <a:latin typeface="Calibri" panose="020F0502020204030204" pitchFamily="34" charset="0"/>
                <a:ea typeface="Times New Roman" panose="02020603050405020304" pitchFamily="18" charset="0"/>
                <a:cs typeface="Alexandria" pitchFamily="2" charset="-78"/>
              </a:rPr>
              <a:t>تايلينول</a:t>
            </a:r>
            <a:r>
              <a:rPr lang="ar-SA" sz="1600" kern="0" dirty="0">
                <a:effectLst/>
                <a:latin typeface="Calibri" panose="020F0502020204030204" pitchFamily="34" charset="0"/>
                <a:ea typeface="Times New Roman" panose="02020603050405020304" pitchFamily="18" charset="0"/>
                <a:cs typeface="Alexandria" pitchFamily="2" charset="-78"/>
              </a:rPr>
              <a:t>" تحتوي على سم السيانيد، مما أدى إلى وفاة سبعة أشخاص</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استجابة الشركة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شفافية</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سارعت الشركة إلى استدعاء جميع عبوات </a:t>
            </a:r>
            <a:r>
              <a:rPr lang="ar-SA" sz="1600" kern="0" dirty="0" err="1">
                <a:effectLst/>
                <a:latin typeface="Calibri" panose="020F0502020204030204" pitchFamily="34" charset="0"/>
                <a:ea typeface="Times New Roman" panose="02020603050405020304" pitchFamily="18" charset="0"/>
                <a:cs typeface="Alexandria" pitchFamily="2" charset="-78"/>
              </a:rPr>
              <a:t>تايلينول</a:t>
            </a:r>
            <a:r>
              <a:rPr lang="ar-SA" sz="1600" kern="0" dirty="0">
                <a:effectLst/>
                <a:latin typeface="Calibri" panose="020F0502020204030204" pitchFamily="34" charset="0"/>
                <a:ea typeface="Times New Roman" panose="02020603050405020304" pitchFamily="18" charset="0"/>
                <a:cs typeface="Alexandria" pitchFamily="2" charset="-78"/>
              </a:rPr>
              <a:t> من الأسواق، مما كلفها ملايين الدولارات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مصداقية</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عقدت الشركة مؤتمرات صحفية متكررة، وشاركت المعلومات بشكل مفتوح مع الجمهور ووسائل الإعلام</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إجراءات</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قدمت الشركة تغليفًا جديدًا أكثر أمانًا وزادت من إجراءات الأمان لمنع تكرار الحادث</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ساهمت الشفافية والمصداقية في استعادة ثقة الجمهور سريعًا، وتمكنت الشركة من إعادة بناء سمعتها وزيادة حصتها السوقية بعد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22074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913050"/>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1603703"/>
            <a:ext cx="10816352" cy="4247317"/>
          </a:xfrm>
          <a:prstGeom prst="rect">
            <a:avLst/>
          </a:prstGeom>
          <a:noFill/>
        </p:spPr>
        <p:txBody>
          <a:bodyPr wrap="square" rtlCol="0">
            <a:spAutoFit/>
          </a:bodyPr>
          <a:lstStyle/>
          <a:p>
            <a:pPr marL="342900" lvl="0" indent="-342900" algn="just" rtl="1">
              <a:spcBef>
                <a:spcPts val="600"/>
              </a:spcBef>
              <a:spcAft>
                <a:spcPts val="12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ستاربكس - حادثة توقيف رجلين من أصل إفريقي في عام 2018</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الأزمة</a:t>
            </a:r>
            <a:r>
              <a:rPr lang="en-GB" b="1"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تم توقيف رجلين من أصل إفريقي في أحد فروع ستاربكس بفيلادلفيا لعدم طلبهما شيء أثناء انتظارهما لصديق، مما أثار اتهامات بالتمييز العنصري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استجابة الشركة</a:t>
            </a:r>
            <a:r>
              <a:rPr lang="en-GB" b="1" kern="0" dirty="0">
                <a:effectLst/>
                <a:latin typeface="Alexandria" pitchFamily="2" charset="-78"/>
                <a:ea typeface="Times New Roman" panose="02020603050405020304" pitchFamily="18"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b="1" kern="0" dirty="0">
                <a:effectLst/>
                <a:latin typeface="Calibri" panose="020F0502020204030204" pitchFamily="34" charset="0"/>
                <a:ea typeface="Times New Roman" panose="02020603050405020304" pitchFamily="18" charset="0"/>
                <a:cs typeface="Alexandria" pitchFamily="2" charset="-78"/>
              </a:rPr>
              <a:t>شفافية</a:t>
            </a:r>
            <a:r>
              <a:rPr lang="en-GB" b="1"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أصدر الرئيس التنفيذي كيفن جونسون اعتذارًا علنيًا وتحمل المسؤولية عن الحادث</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b="1" kern="0" dirty="0">
                <a:effectLst/>
                <a:latin typeface="Calibri" panose="020F0502020204030204" pitchFamily="34" charset="0"/>
                <a:ea typeface="Times New Roman" panose="02020603050405020304" pitchFamily="18" charset="0"/>
                <a:cs typeface="Alexandria" pitchFamily="2" charset="-78"/>
              </a:rPr>
              <a:t>إجراءات</a:t>
            </a:r>
            <a:r>
              <a:rPr lang="en-GB" b="1"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أعلنت الشركة عن إغلاق جميع فروعها في الولايات المتحدة ليوم واحد لتنظيم تدريب لموظفيها حول التحيز العنصري</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b="1" kern="0" dirty="0">
                <a:effectLst/>
                <a:latin typeface="Calibri" panose="020F0502020204030204" pitchFamily="34" charset="0"/>
                <a:ea typeface="Times New Roman" panose="02020603050405020304" pitchFamily="18" charset="0"/>
                <a:cs typeface="Alexandria" pitchFamily="2" charset="-78"/>
              </a:rPr>
              <a:t>مصداقية</a:t>
            </a:r>
            <a:r>
              <a:rPr lang="en-GB" b="1"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قدمت الشركة وعودًا بتحسين السياسات والإجراءات لضمان عدم تكرار الحادث</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النتيجة</a:t>
            </a:r>
            <a:r>
              <a:rPr lang="en-GB" b="1"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أسهمت استجابة ستاربكس الشفافة والمصداقية في تهدئة الغضب العام واستعادة الثقة في العلامة التجارية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82094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851706"/>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1468746"/>
            <a:ext cx="10816352" cy="4823885"/>
          </a:xfrm>
          <a:prstGeom prst="rect">
            <a:avLst/>
          </a:prstGeom>
          <a:noFill/>
        </p:spPr>
        <p:txBody>
          <a:bodyPr wrap="square" rtlCol="0">
            <a:spAutoFit/>
          </a:bodyPr>
          <a:lstStyle/>
          <a:p>
            <a:pPr algn="just" rtl="1">
              <a:lnSpc>
                <a:spcPct val="150000"/>
              </a:lnSpc>
              <a:spcBef>
                <a:spcPts val="600"/>
              </a:spcBef>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أمثلة على منظمات فشلت بسبب نقص الشفافية والمصداقية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8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فولكس واجن - فضيحة الانبعاثات في عام 2015</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الأزمة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اكتُشف أن شركة فولكس واجن قامت بتثبيت برامج في سياراتها لتزوير نتائج اختبارات الانبعاثات، مما أدى إلى فضيحة عالمية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نقص الشفافية والمصداقية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إنكار ومماطلة</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حاولت الشركة في البداية إنكار المشكلة وتقليل من شأنها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عدم الإفصاح الكامل</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لم تكن الشركة شفافة في تقديم جميع التفاصيل المتعلقة بالفضيحة والإجراءات المتخذة لحلها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أدى نقص الشفافية والمصداقية إلى فقدان ثقة العملاء، فرض غرامات ضخمة، وتضرر كبير في سمعة العلامة التجارية على المدى الطويل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32970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774332"/>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7824" y="1430437"/>
            <a:ext cx="10816352" cy="4762329"/>
          </a:xfrm>
          <a:prstGeom prst="rect">
            <a:avLst/>
          </a:prstGeom>
          <a:noFill/>
        </p:spPr>
        <p:txBody>
          <a:bodyPr wrap="square" rtlCol="0">
            <a:spAutoFit/>
          </a:bodyPr>
          <a:lstStyle/>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أمثلة على منظمات فشلت بسبب نقص الشفافية والمصداقية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EG" sz="1600" b="1" kern="0" dirty="0">
                <a:effectLst/>
                <a:latin typeface="Alexandria" pitchFamily="2" charset="-78"/>
                <a:ea typeface="Times New Roman" panose="02020603050405020304" pitchFamily="18" charset="0"/>
                <a:cs typeface="Arial" panose="020B0604020202020204" pitchFamily="34" charset="0"/>
              </a:rPr>
              <a:t>2.</a:t>
            </a:r>
            <a:r>
              <a:rPr lang="en-GB" sz="1600" b="1" kern="0" dirty="0">
                <a:effectLst/>
                <a:latin typeface="Alexandria" pitchFamily="2" charset="-78"/>
                <a:ea typeface="Times New Roman" panose="02020603050405020304" pitchFamily="18" charset="0"/>
                <a:cs typeface="Arial" panose="020B0604020202020204" pitchFamily="34" charset="0"/>
              </a:rPr>
              <a:t>BP </a:t>
            </a:r>
            <a:r>
              <a:rPr lang="ar-EG" sz="1600" b="1" kern="0" dirty="0">
                <a:effectLst/>
                <a:latin typeface="Alexandria" pitchFamily="2" charset="-78"/>
                <a:ea typeface="Times New Roman" panose="02020603050405020304" pitchFamily="18" charset="0"/>
                <a:cs typeface="Arial" panose="020B0604020202020204" pitchFamily="34" charset="0"/>
              </a:rPr>
              <a:t> </a:t>
            </a:r>
            <a:r>
              <a:rPr lang="ar-SA" sz="1600" b="1" kern="0" dirty="0">
                <a:effectLst/>
                <a:latin typeface="Alexandria" pitchFamily="2" charset="-78"/>
                <a:ea typeface="Times New Roman" panose="02020603050405020304" pitchFamily="18" charset="0"/>
                <a:cs typeface="Arial" panose="020B0604020202020204" pitchFamily="34" charset="0"/>
              </a:rPr>
              <a:t>تسرب النفط في خليج المكسيك عام 2010</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الأزمة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انفجار منصة</a:t>
            </a:r>
            <a:r>
              <a:rPr lang="en-GB" sz="1600" kern="0" dirty="0">
                <a:effectLst/>
                <a:latin typeface="Alexandria" pitchFamily="2" charset="-78"/>
                <a:ea typeface="Times New Roman" panose="02020603050405020304" pitchFamily="18" charset="0"/>
                <a:cs typeface="Times New Roman" panose="02020603050405020304" pitchFamily="18" charset="0"/>
              </a:rPr>
              <a:t> Deepwater Horizon </a:t>
            </a:r>
            <a:r>
              <a:rPr lang="ar-SA" sz="1600" kern="0" dirty="0">
                <a:effectLst/>
                <a:latin typeface="Calibri" panose="020F0502020204030204" pitchFamily="34" charset="0"/>
                <a:ea typeface="Times New Roman" panose="02020603050405020304" pitchFamily="18" charset="0"/>
                <a:cs typeface="Alexandria" pitchFamily="2" charset="-78"/>
              </a:rPr>
              <a:t>التابعة لشركة</a:t>
            </a:r>
            <a:r>
              <a:rPr lang="en-GB" sz="1600" kern="0" dirty="0">
                <a:effectLst/>
                <a:latin typeface="Alexandria" pitchFamily="2" charset="-78"/>
                <a:ea typeface="Times New Roman" panose="02020603050405020304" pitchFamily="18" charset="0"/>
                <a:cs typeface="Times New Roman" panose="02020603050405020304" pitchFamily="18" charset="0"/>
              </a:rPr>
              <a:t> BP </a:t>
            </a:r>
            <a:r>
              <a:rPr lang="ar-SA" sz="1600" kern="0" dirty="0">
                <a:effectLst/>
                <a:latin typeface="Calibri" panose="020F0502020204030204" pitchFamily="34" charset="0"/>
                <a:ea typeface="Times New Roman" panose="02020603050405020304" pitchFamily="18" charset="0"/>
                <a:cs typeface="Alexandria" pitchFamily="2" charset="-78"/>
              </a:rPr>
              <a:t>أدى إلى أكبر تسرب نفطي في تاريخ الولايات المتحدة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نقص الشفافية والمصداقية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استجابة غير كافية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تعرضت الشركة لانتقادات بسبب استجابتها البطيئة والغير كافية للأزمة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إخفاء المعلومات</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لم تكن الشركة شفافة في تقديم المعلومات حول حجم التسرب والتأثير البيئي الكامل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أدى نقص الشفافية إلى تفاقم الأزمة، وفقدان الثقة العامة، وتكبد الشركة خسائر مالية ضخمة ودعاوى قضائية متعددة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98785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30118"/>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2147300"/>
            <a:ext cx="10816352" cy="3234027"/>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السرعة والدقة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كيفية تحقيق التوازن بين السرعة والدقة في تقديم المعلومات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السرعة</a:t>
            </a:r>
            <a:r>
              <a:rPr lang="ar-SA" sz="1800" kern="0" dirty="0">
                <a:effectLst/>
                <a:latin typeface="Calibri" panose="020F0502020204030204" pitchFamily="34" charset="0"/>
                <a:ea typeface="Times New Roman" panose="02020603050405020304" pitchFamily="18" charset="0"/>
                <a:cs typeface="Alexandria" pitchFamily="2" charset="-78"/>
              </a:rPr>
              <a:t>: تعني تقديم المعلومات بسرعة لمنع انتشار الشائعات. ومع ذلك، يجب أن تكون المعلومات المقدمة دقيقة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التوازن</a:t>
            </a:r>
            <a:r>
              <a:rPr lang="ar-SA" sz="1800" kern="0" dirty="0">
                <a:effectLst/>
                <a:latin typeface="Calibri" panose="020F0502020204030204" pitchFamily="34" charset="0"/>
                <a:ea typeface="Times New Roman" panose="02020603050405020304" pitchFamily="18" charset="0"/>
                <a:cs typeface="Alexandria" pitchFamily="2" charset="-78"/>
              </a:rPr>
              <a:t>: يمكن تحقيق التوازن من خلال وجود خطة اتصال مسبقة، فرق مدربة، واستخدام أدوات لمراقبة المعلومات. يجب أن تكون المعلومات الأولية دقيقة ومحدثة بانتظام مع توفر المزيد من التفاصيل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728761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46424"/>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7823" y="1396540"/>
            <a:ext cx="10816352" cy="4711354"/>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السرعة والدقة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EG" sz="1800" kern="0" dirty="0">
                <a:effectLst/>
                <a:latin typeface="Calibri" panose="020F0502020204030204" pitchFamily="34" charset="0"/>
                <a:ea typeface="Times New Roman" panose="02020603050405020304" pitchFamily="18" charset="0"/>
                <a:cs typeface="Alexandria" pitchFamily="2" charset="-78"/>
              </a:rPr>
              <a:t>السرعة والدقة في الاستجابة للأزمات تلعبان دورًا حاسمًا في حماية سمعة المنظمات وإدارة الأزمات بفعالية. وسائل التواصل الاجتماعي تساهم بشكل كبير في زيادة سرعة نقل المعلومات، مما يعزز الحاجة إلى استجابات فورية ودقيقة. المنظمات التي تستجيب بسرعة ودقة تكسب ثقة الجمهور وتحافظ على سمعتها، بينما تؤدي الاستجابات البطيئة أو غير الدقيقة إلى تفاقم الأزمات وتضرر السمعة.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تأثير السرعة والدقة على سمعة المنظمة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السرعة: </a:t>
            </a:r>
            <a:r>
              <a:rPr lang="ar-SA" sz="1800" kern="0" dirty="0">
                <a:effectLst/>
                <a:latin typeface="Calibri" panose="020F0502020204030204" pitchFamily="34" charset="0"/>
                <a:ea typeface="Times New Roman" panose="02020603050405020304" pitchFamily="18" charset="0"/>
                <a:cs typeface="Alexandria" pitchFamily="2" charset="-78"/>
              </a:rPr>
              <a:t>يمكن أن تؤدي السرعة في تقديم المعلومات إلى تعزيز سمعة المنظمة كجهة مسؤولة وموثوقة.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الدقة: </a:t>
            </a:r>
            <a:r>
              <a:rPr lang="ar-SA" sz="1800" kern="0" dirty="0">
                <a:effectLst/>
                <a:latin typeface="Calibri" panose="020F0502020204030204" pitchFamily="34" charset="0"/>
                <a:ea typeface="Times New Roman" panose="02020603050405020304" pitchFamily="18" charset="0"/>
                <a:cs typeface="Alexandria" pitchFamily="2" charset="-78"/>
              </a:rPr>
              <a:t>تجنب الأخطاء في المعلومات المقدمة يعزز الثقة ويمنع تدهور سمعة المنظمة.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41914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928818"/>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7824" y="1747530"/>
            <a:ext cx="10816352" cy="4416594"/>
          </a:xfrm>
          <a:prstGeom prst="rect">
            <a:avLst/>
          </a:prstGeom>
          <a:noFill/>
        </p:spPr>
        <p:txBody>
          <a:bodyPr wrap="square" rtlCol="0">
            <a:spAutoFit/>
          </a:bodyPr>
          <a:lstStyle/>
          <a:p>
            <a:pPr algn="just" rtl="1">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دراسات حالة للسرعة والدقة في إدارة الأزمات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دراسات حالة لاستجابة سريعة ودقيقة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شركة طيران سولا</a:t>
            </a:r>
            <a:r>
              <a:rPr lang="en-GB" sz="1600" b="1" kern="0" dirty="0">
                <a:effectLst/>
                <a:latin typeface="Alexandria" pitchFamily="2" charset="-78"/>
                <a:ea typeface="Times New Roman" panose="02020603050405020304" pitchFamily="18" charset="0"/>
                <a:cs typeface="Arial" panose="020B0604020202020204" pitchFamily="34" charset="0"/>
              </a:rPr>
              <a:t> (Sully) - </a:t>
            </a:r>
            <a:r>
              <a:rPr lang="ar-SA" sz="1600" b="1" kern="0" dirty="0">
                <a:effectLst/>
                <a:latin typeface="Calibri" panose="020F0502020204030204" pitchFamily="34" charset="0"/>
                <a:ea typeface="Times New Roman" panose="02020603050405020304" pitchFamily="18" charset="0"/>
                <a:cs typeface="Alexandria" pitchFamily="2" charset="-78"/>
              </a:rPr>
              <a:t>هبوط طائرة في نهر هدسون</a:t>
            </a:r>
            <a:r>
              <a:rPr lang="en-GB" sz="1600" b="1" kern="0" dirty="0">
                <a:effectLst/>
                <a:latin typeface="Alexandria" pitchFamily="2" charset="-78"/>
                <a:ea typeface="Times New Roman" panose="02020603050405020304" pitchFamily="18" charset="0"/>
                <a:cs typeface="Arial" panose="020B0604020202020204" pitchFamily="34" charset="0"/>
              </a:rPr>
              <a:t> (2009):</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الأزمة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هبوط اضطراري لطائرة تابعة لشركة</a:t>
            </a:r>
            <a:r>
              <a:rPr lang="en-GB" sz="1600" kern="0" dirty="0">
                <a:effectLst/>
                <a:latin typeface="Alexandria" pitchFamily="2" charset="-78"/>
                <a:ea typeface="Times New Roman" panose="02020603050405020304" pitchFamily="18" charset="0"/>
                <a:cs typeface="Times New Roman" panose="02020603050405020304" pitchFamily="18" charset="0"/>
              </a:rPr>
              <a:t> US Airways </a:t>
            </a:r>
            <a:r>
              <a:rPr lang="ar-SA" sz="1600" kern="0" dirty="0">
                <a:effectLst/>
                <a:latin typeface="Calibri" panose="020F0502020204030204" pitchFamily="34" charset="0"/>
                <a:ea typeface="Times New Roman" panose="02020603050405020304" pitchFamily="18" charset="0"/>
                <a:cs typeface="Alexandria" pitchFamily="2" charset="-78"/>
              </a:rPr>
              <a:t>على نهر هدسون بعد تعرضها لضربة طيور أوقفت محركاتها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استجابة الشركة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السرعة</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قام القبطان "سولي" بإبلاغ الركاب بسرعة وإجراءات السلامة اللازمة، ثم هبط بالطائرة على نهر هدسون بنجاح، مما أنقذ حياة جميع الركاب والطاقم</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الدقة</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بعد الهبوط، تم تنسيق عمليات الإنقاذ بشكل دقيق وسريع من قبل السلطات المحلية والشركة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بفضل الاستجابة السريعة والدقيقة، تمكن القبطان والسلطات من إنقاذ جميع الركاب، مما أدى إلى تعزيز سمعة الشركة والقبطان كبطل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08060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928818"/>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7824" y="1747530"/>
            <a:ext cx="10816352" cy="4201150"/>
          </a:xfrm>
          <a:prstGeom prst="rect">
            <a:avLst/>
          </a:prstGeom>
          <a:noFill/>
        </p:spPr>
        <p:txBody>
          <a:bodyPr wrap="square" rtlCol="0">
            <a:spAutoFit/>
          </a:bodyPr>
          <a:lstStyle/>
          <a:p>
            <a:pPr algn="just" rtl="1">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دراسات حالة للسرعة والدقة في إدارة الأزمات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دراسات حالة لاستجابة سريعة ودقيقة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	شركة طيران ساوث </a:t>
            </a:r>
            <a:r>
              <a:rPr lang="ar-EG" sz="1600" b="1" kern="0" dirty="0" err="1">
                <a:effectLst/>
                <a:latin typeface="Calibri" panose="020F0502020204030204" pitchFamily="34" charset="0"/>
                <a:ea typeface="Times New Roman" panose="02020603050405020304" pitchFamily="18" charset="0"/>
                <a:cs typeface="Alexandria" pitchFamily="2" charset="-78"/>
              </a:rPr>
              <a:t>ويست</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Calibri" panose="020F0502020204030204" pitchFamily="34" charset="0"/>
                <a:ea typeface="Times New Roman" panose="02020603050405020304" pitchFamily="18" charset="0"/>
                <a:cs typeface="Alexandria" pitchFamily="2" charset="-78"/>
              </a:rPr>
              <a:t>Southwest</a:t>
            </a:r>
            <a:r>
              <a:rPr lang="en-GB" sz="1600" b="1" kern="0" dirty="0">
                <a:latin typeface="Calibri" panose="020F0502020204030204" pitchFamily="34" charset="0"/>
                <a:ea typeface="Times New Roman" panose="02020603050405020304" pitchFamily="18" charset="0"/>
                <a:cs typeface="Alexandria" pitchFamily="2" charset="-78"/>
              </a:rPr>
              <a:t> Airlines </a:t>
            </a:r>
            <a:r>
              <a:rPr lang="ar-EG" sz="1600" b="1" kern="0" dirty="0">
                <a:effectLst/>
                <a:latin typeface="Calibri" panose="020F0502020204030204" pitchFamily="34" charset="0"/>
                <a:ea typeface="Times New Roman" panose="02020603050405020304" pitchFamily="18" charset="0"/>
                <a:cs typeface="Alexandria" pitchFamily="2" charset="-78"/>
              </a:rPr>
              <a:t>حادثة المحرك (2018):</a:t>
            </a:r>
          </a:p>
          <a:p>
            <a:pPr marL="342900" lvl="0" indent="-342900" algn="just" rtl="1">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EG" sz="1600" b="1" kern="0" dirty="0">
                <a:effectLst/>
                <a:latin typeface="Calibri" panose="020F0502020204030204" pitchFamily="34" charset="0"/>
                <a:ea typeface="Times New Roman" panose="02020603050405020304" pitchFamily="18" charset="0"/>
                <a:cs typeface="Alexandria" pitchFamily="2" charset="-78"/>
              </a:rPr>
              <a:t>الأزمة: </a:t>
            </a:r>
            <a:r>
              <a:rPr lang="ar-EG" sz="1600" kern="0" dirty="0">
                <a:effectLst/>
                <a:latin typeface="Calibri" panose="020F0502020204030204" pitchFamily="34" charset="0"/>
                <a:ea typeface="Times New Roman" panose="02020603050405020304" pitchFamily="18" charset="0"/>
                <a:cs typeface="Alexandria" pitchFamily="2" charset="-78"/>
              </a:rPr>
              <a:t>تعرضت طائرة تابعة لشركة</a:t>
            </a:r>
            <a:r>
              <a:rPr lang="en-GB" sz="1600" kern="0" dirty="0">
                <a:effectLst/>
                <a:latin typeface="Calibri" panose="020F0502020204030204" pitchFamily="34" charset="0"/>
                <a:ea typeface="Times New Roman" panose="02020603050405020304" pitchFamily="18" charset="0"/>
                <a:cs typeface="Alexandria" pitchFamily="2" charset="-78"/>
              </a:rPr>
              <a:t>Southwest Airlines </a:t>
            </a:r>
            <a:r>
              <a:rPr lang="ar-EG" sz="1600" kern="0" dirty="0">
                <a:effectLst/>
                <a:latin typeface="Calibri" panose="020F0502020204030204" pitchFamily="34" charset="0"/>
                <a:ea typeface="Times New Roman" panose="02020603050405020304" pitchFamily="18" charset="0"/>
                <a:cs typeface="Alexandria" pitchFamily="2" charset="-78"/>
              </a:rPr>
              <a:t> لعطل في أحد محركاتها أثناء الطيران، مما أدى إلى كسر نافذة ومقتل راكبة.</a:t>
            </a:r>
          </a:p>
          <a:p>
            <a:pPr marL="342900" lvl="0" indent="-342900" algn="just" rtl="1">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EG" sz="1600" b="1" kern="0" dirty="0">
                <a:effectLst/>
                <a:latin typeface="Calibri" panose="020F0502020204030204" pitchFamily="34" charset="0"/>
                <a:ea typeface="Times New Roman" panose="02020603050405020304" pitchFamily="18" charset="0"/>
                <a:cs typeface="Alexandria" pitchFamily="2" charset="-78"/>
              </a:rPr>
              <a:t>استجابة الشركة:</a:t>
            </a:r>
          </a:p>
          <a:p>
            <a:pPr marL="342900" lvl="0" indent="-342900" algn="just" rtl="1">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	السرعة: </a:t>
            </a:r>
            <a:r>
              <a:rPr lang="ar-EG" sz="1600" kern="0" dirty="0">
                <a:effectLst/>
                <a:latin typeface="Calibri" panose="020F0502020204030204" pitchFamily="34" charset="0"/>
                <a:ea typeface="Times New Roman" panose="02020603050405020304" pitchFamily="18" charset="0"/>
                <a:cs typeface="Alexandria" pitchFamily="2" charset="-78"/>
              </a:rPr>
              <a:t>اتخذ الطيار قرارًا سريعًا بهبوط اضطراري في أقرب مطار، وتم تقديم معلومات دقيقة للركاب طيلة الأزمة.</a:t>
            </a:r>
          </a:p>
          <a:p>
            <a:pPr marL="342900" lvl="0" indent="-342900" algn="just" rtl="1">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	الدقة: </a:t>
            </a:r>
            <a:r>
              <a:rPr lang="ar-EG" sz="1600" kern="0" dirty="0">
                <a:effectLst/>
                <a:latin typeface="Calibri" panose="020F0502020204030204" pitchFamily="34" charset="0"/>
                <a:ea typeface="Times New Roman" panose="02020603050405020304" pitchFamily="18" charset="0"/>
                <a:cs typeface="Alexandria" pitchFamily="2" charset="-78"/>
              </a:rPr>
              <a:t>تواصلت الشركة بشكل فوري ودقيق مع وسائل الإعلام وأسر الركاب، موضحة الحادث والإجراءات المتخذة.</a:t>
            </a:r>
          </a:p>
          <a:p>
            <a:pPr marL="342900" lvl="0" indent="-342900" algn="just" rtl="1">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EG" sz="1600" b="1" kern="0" dirty="0">
                <a:effectLst/>
                <a:latin typeface="Calibri" panose="020F0502020204030204" pitchFamily="34" charset="0"/>
                <a:ea typeface="Times New Roman" panose="02020603050405020304" pitchFamily="18" charset="0"/>
                <a:cs typeface="Alexandria" pitchFamily="2" charset="-78"/>
              </a:rPr>
              <a:t>النتيجة: </a:t>
            </a:r>
            <a:r>
              <a:rPr lang="ar-EG" sz="1600" kern="0" dirty="0">
                <a:effectLst/>
                <a:latin typeface="Calibri" panose="020F0502020204030204" pitchFamily="34" charset="0"/>
                <a:ea typeface="Times New Roman" panose="02020603050405020304" pitchFamily="18" charset="0"/>
                <a:cs typeface="Alexandria" pitchFamily="2" charset="-78"/>
              </a:rPr>
              <a:t>رغم الحادث المأساوي، حظيت الشركة بتقدير واسع لاستجابتها السريعة والدقيقة، مما ساعد في الحفاظ على سمعتها.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09204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08909"/>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1850317"/>
            <a:ext cx="10816352" cy="3954929"/>
          </a:xfrm>
          <a:prstGeom prst="rect">
            <a:avLst/>
          </a:prstGeom>
          <a:noFill/>
        </p:spPr>
        <p:txBody>
          <a:bodyPr wrap="square" rtlCol="0">
            <a:spAutoFit/>
          </a:bodyPr>
          <a:lstStyle/>
          <a:p>
            <a:pPr algn="just" rtl="1">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دراسات حالة للسرعة والدقة في إدارة الأزمات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دراسات حالة لاستجابة بطيئة أو غير دقيقة</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1.</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شركة تويوتا - استدعاء السيارات (2010):</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الأزمة: </a:t>
            </a:r>
            <a:r>
              <a:rPr lang="ar-SA" sz="1600" kern="0" dirty="0">
                <a:effectLst/>
                <a:latin typeface="Calibri" panose="020F0502020204030204" pitchFamily="34" charset="0"/>
                <a:ea typeface="Times New Roman" panose="02020603050405020304" pitchFamily="18" charset="0"/>
                <a:cs typeface="Alexandria" pitchFamily="2" charset="-78"/>
              </a:rPr>
              <a:t>تعرضت شركة تويوتا لأزمة كبيرة عندما بدأت سياراتها تتعرض لمشاكل في التسارع غير المقصود، مما أدى إلى حوادث ووفيات.</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استجابة الشركة:</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البطء: </a:t>
            </a:r>
            <a:r>
              <a:rPr lang="ar-SA" sz="1600" kern="0" dirty="0">
                <a:effectLst/>
                <a:latin typeface="Calibri" panose="020F0502020204030204" pitchFamily="34" charset="0"/>
                <a:ea typeface="Times New Roman" panose="02020603050405020304" pitchFamily="18" charset="0"/>
                <a:cs typeface="Alexandria" pitchFamily="2" charset="-78"/>
              </a:rPr>
              <a:t>تأخرت الشركة في الاعتراف بالمشكلة واستدعاء السيارات المتضررة، واستمرت الأزمة لفترة طويلة دون حل.</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عدم الدقة: </a:t>
            </a:r>
            <a:r>
              <a:rPr lang="ar-SA" sz="1600" kern="0" dirty="0">
                <a:effectLst/>
                <a:latin typeface="Calibri" panose="020F0502020204030204" pitchFamily="34" charset="0"/>
                <a:ea typeface="Times New Roman" panose="02020603050405020304" pitchFamily="18" charset="0"/>
                <a:cs typeface="Alexandria" pitchFamily="2" charset="-78"/>
              </a:rPr>
              <a:t>قدمت الشركة معلومات غير دقيقة ومتضاربة حول أسباب المشكلة وكيفية التعامل معها.</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النتيجة: </a:t>
            </a:r>
            <a:r>
              <a:rPr lang="ar-SA" sz="1600" kern="0" dirty="0">
                <a:effectLst/>
                <a:latin typeface="Calibri" panose="020F0502020204030204" pitchFamily="34" charset="0"/>
                <a:ea typeface="Times New Roman" panose="02020603050405020304" pitchFamily="18" charset="0"/>
                <a:cs typeface="Alexandria" pitchFamily="2" charset="-78"/>
              </a:rPr>
              <a:t>فقدت تويوتا ثقة العملاء وتعرضت لانتقادات واسعة، مما أثر سلبًا على مبيعاتها وسمعتها لعدة سنوات.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454769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43363"/>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2027248"/>
            <a:ext cx="10816352" cy="3708708"/>
          </a:xfrm>
          <a:prstGeom prst="rect">
            <a:avLst/>
          </a:prstGeom>
          <a:noFill/>
        </p:spPr>
        <p:txBody>
          <a:bodyPr wrap="square" rtlCol="0">
            <a:spAutoFit/>
          </a:bodyPr>
          <a:lstStyle/>
          <a:p>
            <a:pPr algn="just" rtl="1">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دراسات حالة للسرعة والدقة في إدارة الأزمات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دراسات حالة لاستجابة بطيئة أو غير دقيقة</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2.</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شركة </a:t>
            </a:r>
            <a:r>
              <a:rPr lang="en-GB" sz="1600" b="1" kern="0" dirty="0">
                <a:effectLst/>
                <a:latin typeface="Calibri" panose="020F0502020204030204" pitchFamily="34" charset="0"/>
                <a:ea typeface="Times New Roman" panose="02020603050405020304" pitchFamily="18" charset="0"/>
                <a:cs typeface="Alexandria" pitchFamily="2" charset="-78"/>
              </a:rPr>
              <a:t>BP - </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تسرب النفط في خليج المكسيك (2010):</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الأزمة: </a:t>
            </a:r>
            <a:r>
              <a:rPr lang="ar-SA" sz="1600" kern="0" dirty="0">
                <a:effectLst/>
                <a:latin typeface="Calibri" panose="020F0502020204030204" pitchFamily="34" charset="0"/>
                <a:ea typeface="Times New Roman" panose="02020603050405020304" pitchFamily="18" charset="0"/>
                <a:cs typeface="Alexandria" pitchFamily="2" charset="-78"/>
              </a:rPr>
              <a:t>انفجار منصة</a:t>
            </a:r>
            <a:r>
              <a:rPr lang="en-GB" sz="1600" kern="0" dirty="0">
                <a:effectLst/>
                <a:latin typeface="Calibri" panose="020F0502020204030204" pitchFamily="34" charset="0"/>
                <a:ea typeface="Times New Roman" panose="02020603050405020304" pitchFamily="18" charset="0"/>
                <a:cs typeface="Alexandria" pitchFamily="2" charset="-78"/>
              </a:rPr>
              <a:t>Deepwater Horizon </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التابعة لشركة</a:t>
            </a:r>
            <a:r>
              <a:rPr lang="en-GB" sz="1600" kern="0" dirty="0">
                <a:effectLst/>
                <a:latin typeface="Calibri" panose="020F0502020204030204" pitchFamily="34" charset="0"/>
                <a:ea typeface="Times New Roman" panose="02020603050405020304" pitchFamily="18" charset="0"/>
                <a:cs typeface="Alexandria" pitchFamily="2" charset="-78"/>
              </a:rPr>
              <a:t>BP </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أدى إلى تسرب نفطي ضخم في خليج المكسيك.</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استجابة الشركة:</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البطء: </a:t>
            </a:r>
            <a:r>
              <a:rPr lang="ar-SA" sz="1600" kern="0" dirty="0">
                <a:effectLst/>
                <a:latin typeface="Calibri" panose="020F0502020204030204" pitchFamily="34" charset="0"/>
                <a:ea typeface="Times New Roman" panose="02020603050405020304" pitchFamily="18" charset="0"/>
                <a:cs typeface="Alexandria" pitchFamily="2" charset="-78"/>
              </a:rPr>
              <a:t>تأخرت الشركة في تقديم استجابة فعالة وفعالة لوقف التسرب ومعالجة آثاره البيئية.</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عدم الدقة: </a:t>
            </a:r>
            <a:r>
              <a:rPr lang="ar-SA" sz="1600" kern="0" dirty="0">
                <a:effectLst/>
                <a:latin typeface="Calibri" panose="020F0502020204030204" pitchFamily="34" charset="0"/>
                <a:ea typeface="Times New Roman" panose="02020603050405020304" pitchFamily="18" charset="0"/>
                <a:cs typeface="Alexandria" pitchFamily="2" charset="-78"/>
              </a:rPr>
              <a:t>قدمت</a:t>
            </a:r>
            <a:r>
              <a:rPr lang="en-GB" sz="1600" kern="0" dirty="0">
                <a:effectLst/>
                <a:latin typeface="Calibri" panose="020F0502020204030204" pitchFamily="34" charset="0"/>
                <a:ea typeface="Times New Roman" panose="02020603050405020304" pitchFamily="18" charset="0"/>
                <a:cs typeface="Alexandria" pitchFamily="2" charset="-78"/>
              </a:rPr>
              <a:t>BP </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معلومات غير دقيقة حول حجم التسرب والإجراءات المتخذة، مما زاد من عدم الثقة بها.</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النتيجة: </a:t>
            </a:r>
            <a:r>
              <a:rPr lang="ar-SA" sz="1600" kern="0" dirty="0">
                <a:effectLst/>
                <a:latin typeface="Calibri" panose="020F0502020204030204" pitchFamily="34" charset="0"/>
                <a:ea typeface="Times New Roman" panose="02020603050405020304" pitchFamily="18" charset="0"/>
                <a:cs typeface="Alexandria" pitchFamily="2" charset="-78"/>
              </a:rPr>
              <a:t>تفاقمت الأزمة بسبب البطء وعدم الدقة، مما أدى إلى خسائر مالية ضخمة وتضرر كبير في سمعة الشركة.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04825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225221"/>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2119225"/>
            <a:ext cx="10816352" cy="3234027"/>
          </a:xfrm>
          <a:prstGeom prst="rect">
            <a:avLst/>
          </a:prstGeom>
          <a:noFill/>
        </p:spPr>
        <p:txBody>
          <a:bodyPr wrap="square" rtlCol="0">
            <a:spAutoFit/>
          </a:bodyPr>
          <a:lstStyle/>
          <a:p>
            <a:pPr algn="just" rtl="1">
              <a:lnSpc>
                <a:spcPct val="150000"/>
              </a:lnSpc>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تأثير وسائل التواصل الاجتماعي على سرعة نقل المعلومات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1. </a:t>
            </a:r>
            <a:r>
              <a:rPr lang="ar-SA" b="1" kern="0" dirty="0">
                <a:effectLst/>
                <a:latin typeface="Calibri" panose="020F0502020204030204" pitchFamily="34" charset="0"/>
                <a:ea typeface="Times New Roman" panose="02020603050405020304" pitchFamily="18" charset="0"/>
                <a:cs typeface="Alexandria" pitchFamily="2" charset="-78"/>
              </a:rPr>
              <a:t>السرعة في نقل المعلومات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b="1"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أصبحت منصات مثل تويتر، فيسبوك، وإنستغرام مصادر رئيسية لنقل الأخبار العاجلة والمعلومات خلال الأزمات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التفاعل الفوري</a:t>
            </a:r>
            <a:r>
              <a:rPr lang="en-GB" b="1"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للمنظمات والجمهور التفاعل بشكل فوري مع الأحداث، مما يزيد من سرعة نقل المعلومات وانتشارها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647104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27604"/>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1242406"/>
            <a:ext cx="10816352" cy="5032147"/>
          </a:xfrm>
          <a:prstGeom prst="rect">
            <a:avLst/>
          </a:prstGeom>
          <a:noFill/>
        </p:spPr>
        <p:txBody>
          <a:bodyPr wrap="square" rtlCol="0">
            <a:spAutoFit/>
          </a:bodyPr>
          <a:lstStyle/>
          <a:p>
            <a:pPr algn="just" rtl="1">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تأثير وسائل التواصل الاجتماعي على سرعة نقل المعلومات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	التحديات والفرص:</a:t>
            </a:r>
          </a:p>
          <a:p>
            <a:pPr marL="342900" lvl="0" indent="-342900" algn="just" rtl="1">
              <a:spcBef>
                <a:spcPts val="600"/>
              </a:spcBef>
              <a:spcAft>
                <a:spcPts val="12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EG" b="1" kern="0" dirty="0">
                <a:effectLst/>
                <a:latin typeface="Calibri" panose="020F0502020204030204" pitchFamily="34" charset="0"/>
                <a:ea typeface="Times New Roman" panose="02020603050405020304" pitchFamily="18" charset="0"/>
                <a:cs typeface="Alexandria" pitchFamily="2" charset="-78"/>
              </a:rPr>
              <a:t>التحديات:</a:t>
            </a:r>
          </a:p>
          <a:p>
            <a:pPr marL="342900" lvl="0" indent="-342900" algn="just" rtl="1">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	انتشار الشائعات: </a:t>
            </a:r>
            <a:r>
              <a:rPr lang="ar-EG" kern="0" dirty="0">
                <a:effectLst/>
                <a:latin typeface="Calibri" panose="020F0502020204030204" pitchFamily="34" charset="0"/>
                <a:ea typeface="Times New Roman" panose="02020603050405020304" pitchFamily="18" charset="0"/>
                <a:cs typeface="Alexandria" pitchFamily="2" charset="-78"/>
              </a:rPr>
              <a:t>يمكن أن تنتشر الشائعات والمعلومات غير الدقيقة بسرعة كبيرة، مما يزيد من تعقيد إدارة الأزمة.</a:t>
            </a:r>
          </a:p>
          <a:p>
            <a:pPr marL="342900" lvl="0" indent="-342900" algn="just" rtl="1">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	الضغط الزمني: </a:t>
            </a:r>
            <a:r>
              <a:rPr lang="ar-EG" kern="0" dirty="0">
                <a:effectLst/>
                <a:latin typeface="Calibri" panose="020F0502020204030204" pitchFamily="34" charset="0"/>
                <a:ea typeface="Times New Roman" panose="02020603050405020304" pitchFamily="18" charset="0"/>
                <a:cs typeface="Alexandria" pitchFamily="2" charset="-78"/>
              </a:rPr>
              <a:t>يضع وسائل التواصل الاجتماعي ضغطًا على المنظمات للاستجابة بسرعة، مما قد يؤدي أحيانًا إلى ارتكاب أخطاء.</a:t>
            </a:r>
          </a:p>
          <a:p>
            <a:pPr marL="342900" lvl="0" indent="-342900" algn="just" rtl="1">
              <a:spcBef>
                <a:spcPts val="600"/>
              </a:spcBef>
              <a:spcAft>
                <a:spcPts val="12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EG" b="1" kern="0" dirty="0">
                <a:effectLst/>
                <a:latin typeface="Calibri" panose="020F0502020204030204" pitchFamily="34" charset="0"/>
                <a:ea typeface="Times New Roman" panose="02020603050405020304" pitchFamily="18" charset="0"/>
                <a:cs typeface="Alexandria" pitchFamily="2" charset="-78"/>
              </a:rPr>
              <a:t>الفرص:</a:t>
            </a:r>
          </a:p>
          <a:p>
            <a:pPr marL="342900" lvl="0" indent="-342900" algn="just" rtl="1">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	التواصل المباشر: </a:t>
            </a:r>
            <a:r>
              <a:rPr lang="ar-EG" kern="0" dirty="0">
                <a:effectLst/>
                <a:latin typeface="Calibri" panose="020F0502020204030204" pitchFamily="34" charset="0"/>
                <a:ea typeface="Times New Roman" panose="02020603050405020304" pitchFamily="18" charset="0"/>
                <a:cs typeface="Alexandria" pitchFamily="2" charset="-78"/>
              </a:rPr>
              <a:t>توفر وسائل التواصل الاجتماعي منصة للمنظمات للتواصل المباشر مع الجمهور وتقديم المعلومات الدقيقة بسرعة.</a:t>
            </a:r>
          </a:p>
          <a:p>
            <a:pPr marL="342900" lvl="0" indent="-342900" algn="just" rtl="1">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	رصد التفاعل: </a:t>
            </a:r>
            <a:r>
              <a:rPr lang="ar-EG" kern="0" dirty="0">
                <a:effectLst/>
                <a:latin typeface="Calibri" panose="020F0502020204030204" pitchFamily="34" charset="0"/>
                <a:ea typeface="Times New Roman" panose="02020603050405020304" pitchFamily="18" charset="0"/>
                <a:cs typeface="Alexandria" pitchFamily="2" charset="-78"/>
              </a:rPr>
              <a:t>تمكن وسائل التواصل الاجتماعي المنظمات من رصد ردود الأفعال والتفاعل معها بسرعة لتحسين استراتيجيات الاستجابة.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428298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311086"/>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2319604"/>
            <a:ext cx="10816352" cy="2815514"/>
          </a:xfrm>
          <a:prstGeom prst="rect">
            <a:avLst/>
          </a:prstGeom>
          <a:noFill/>
        </p:spPr>
        <p:txBody>
          <a:bodyPr wrap="square" rtlCol="0">
            <a:spAutoFit/>
          </a:bodyPr>
          <a:lstStyle/>
          <a:p>
            <a:pPr algn="just" rtl="1">
              <a:lnSpc>
                <a:spcPct val="150000"/>
              </a:lnSpc>
              <a:spcBef>
                <a:spcPts val="600"/>
              </a:spcBef>
              <a:spcAft>
                <a:spcPts val="1200"/>
              </a:spcAft>
            </a:pPr>
            <a:r>
              <a:rPr lang="ar-EG" sz="2000" b="1" kern="0" dirty="0">
                <a:effectLst/>
                <a:latin typeface="Calibri" panose="020F0502020204030204" pitchFamily="34" charset="0"/>
                <a:ea typeface="Times New Roman" panose="02020603050405020304" pitchFamily="18" charset="0"/>
                <a:cs typeface="Alexandria" pitchFamily="2" charset="-78"/>
              </a:rPr>
              <a:t>التعاطف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EG" sz="1800" kern="0" dirty="0">
                <a:effectLst/>
                <a:latin typeface="Calibri" panose="020F0502020204030204" pitchFamily="34" charset="0"/>
                <a:ea typeface="Times New Roman" panose="02020603050405020304" pitchFamily="18" charset="0"/>
                <a:cs typeface="Alexandria" pitchFamily="2" charset="-78"/>
              </a:rPr>
              <a:t>إظهار التعاطف في رسائل الشركات خلال الأزمات يساعد على بناء الثقة وتعزيز العلاقة مع الجمهور. من خلال تحليل أمثلة ناجحة لحملات أظهرت تعاطفًا فعالًا، يمكن للطلاب فهم أهمية استخدام النغمة العاطفية الصحيحة والرسائل الموجهة بدقة لتحقيق تأثير إيجابي. الأنشطة العملية المتعلقة بتحليل الرسائل وكتابة رسائل متعاطفة تساعد الطلاب على تطبيق هذه المفاهيم وتطوير مهاراتهم في الاتصال الفعّال خلال الأزمات.</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593090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46438"/>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1743182"/>
            <a:ext cx="10816352" cy="4478149"/>
          </a:xfrm>
          <a:prstGeom prst="rect">
            <a:avLst/>
          </a:prstGeom>
          <a:noFill/>
        </p:spPr>
        <p:txBody>
          <a:bodyPr wrap="square" rtlCol="0">
            <a:spAutoFit/>
          </a:bodyPr>
          <a:lstStyle/>
          <a:p>
            <a:pPr algn="just" rtl="1">
              <a:spcBef>
                <a:spcPts val="600"/>
              </a:spcBef>
              <a:spcAft>
                <a:spcPts val="1200"/>
              </a:spcAft>
            </a:pPr>
            <a:r>
              <a:rPr lang="ar-EG" sz="2000" b="1" kern="0" dirty="0">
                <a:effectLst/>
                <a:latin typeface="Calibri" panose="020F0502020204030204" pitchFamily="34" charset="0"/>
                <a:ea typeface="Times New Roman" panose="02020603050405020304" pitchFamily="18" charset="0"/>
                <a:cs typeface="Alexandria" pitchFamily="2" charset="-78"/>
              </a:rPr>
              <a:t>التعاطف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كيفية إظهار التعاطف مع المتضررين</a:t>
            </a:r>
          </a:p>
          <a:p>
            <a:pPr algn="just" rtl="1">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التعاطف: </a:t>
            </a:r>
            <a:r>
              <a:rPr lang="ar-SA" sz="1800" kern="0" dirty="0">
                <a:effectLst/>
                <a:latin typeface="Calibri" panose="020F0502020204030204" pitchFamily="34" charset="0"/>
                <a:ea typeface="Times New Roman" panose="02020603050405020304" pitchFamily="18" charset="0"/>
                <a:cs typeface="Alexandria" pitchFamily="2" charset="-78"/>
              </a:rPr>
              <a:t>يتضمن إظهار الفهم والتقدير للمشاعر والاحتياجات الخاصة بالمتضررين.</a:t>
            </a:r>
          </a:p>
          <a:p>
            <a:pPr algn="just" rtl="1">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طرق الإظهار: </a:t>
            </a:r>
            <a:r>
              <a:rPr lang="ar-SA" sz="1800" kern="0" dirty="0">
                <a:effectLst/>
                <a:latin typeface="Calibri" panose="020F0502020204030204" pitchFamily="34" charset="0"/>
                <a:ea typeface="Times New Roman" panose="02020603050405020304" pitchFamily="18" charset="0"/>
                <a:cs typeface="Alexandria" pitchFamily="2" charset="-78"/>
              </a:rPr>
              <a:t>يمكن أن يكون من خلال البيانات الصحفية التي تعبر عن الأسف والتعاطف، دعم المتضررين بشكل عملي، والتواصل المباشر مع المتضررين.</a:t>
            </a:r>
          </a:p>
          <a:p>
            <a:pPr algn="just" rtl="1">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مثال: </a:t>
            </a:r>
            <a:r>
              <a:rPr lang="ar-SA" sz="1800" kern="0" dirty="0">
                <a:effectLst/>
                <a:latin typeface="Calibri" panose="020F0502020204030204" pitchFamily="34" charset="0"/>
                <a:ea typeface="Times New Roman" panose="02020603050405020304" pitchFamily="18" charset="0"/>
                <a:cs typeface="Alexandria" pitchFamily="2" charset="-78"/>
              </a:rPr>
              <a:t>شركات تتواصل مع عائلات ضحايا حادث صناعي، تقدم المساعدة المالية والعاطفية.</a:t>
            </a:r>
            <a:endParaRPr lang="ar-EG" sz="1800" kern="0" dirty="0">
              <a:effectLst/>
              <a:latin typeface="Calibri" panose="020F0502020204030204" pitchFamily="34" charset="0"/>
              <a:ea typeface="Times New Roman" panose="02020603050405020304" pitchFamily="18" charset="0"/>
              <a:cs typeface="Alexandria" pitchFamily="2" charset="-78"/>
            </a:endParaRPr>
          </a:p>
          <a:p>
            <a:pPr algn="just" rtl="1">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دور التعاطف في تخفيف التوتر</a:t>
            </a:r>
          </a:p>
          <a:p>
            <a:pPr algn="just" rtl="1">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a:t>
            </a:r>
            <a:r>
              <a:rPr lang="ar-EG" sz="1800"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التخفيف من التوتر</a:t>
            </a:r>
            <a:r>
              <a:rPr lang="ar-SA" sz="1800" kern="0" dirty="0">
                <a:effectLst/>
                <a:latin typeface="Calibri" panose="020F0502020204030204" pitchFamily="34" charset="0"/>
                <a:ea typeface="Times New Roman" panose="02020603050405020304" pitchFamily="18" charset="0"/>
                <a:cs typeface="Alexandria" pitchFamily="2" charset="-78"/>
              </a:rPr>
              <a:t>: إظهار التعاطف يمكن أن يخفف من غضب وتوتر الجمهور والمتضررين، ويظهر أن المنظمة تهتم بمصالحهم ورفاهيتهم.</a:t>
            </a:r>
          </a:p>
          <a:p>
            <a:pPr algn="just" rtl="1">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a:t>
            </a:r>
            <a:r>
              <a:rPr lang="ar-EG" sz="1800" kern="0" dirty="0">
                <a:effectLst/>
                <a:latin typeface="Calibri" panose="020F0502020204030204" pitchFamily="34" charset="0"/>
                <a:ea typeface="Times New Roman" panose="02020603050405020304" pitchFamily="18" charset="0"/>
                <a:cs typeface="Alexandria" pitchFamily="2" charset="-78"/>
              </a:rPr>
              <a:t> </a:t>
            </a:r>
            <a:r>
              <a:rPr lang="ar-SA" sz="1800" kern="0" dirty="0">
                <a:effectLst/>
                <a:latin typeface="Calibri" panose="020F0502020204030204" pitchFamily="34" charset="0"/>
                <a:ea typeface="Times New Roman" panose="02020603050405020304" pitchFamily="18" charset="0"/>
                <a:cs typeface="Alexandria" pitchFamily="2" charset="-78"/>
              </a:rPr>
              <a:t>بناء الدعم: يمكن أن يؤدي التعاطف إلى بناء دعم المجتمع للمنظمة، مما يسهل التعامل مع الأزمة.</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478025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814091"/>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22" y="1275756"/>
            <a:ext cx="10567353" cy="5131661"/>
          </a:xfrm>
          <a:prstGeom prst="rect">
            <a:avLst/>
          </a:prstGeom>
          <a:noFill/>
        </p:spPr>
        <p:txBody>
          <a:bodyPr wrap="square" rtlCol="0">
            <a:spAutoFit/>
          </a:bodyPr>
          <a:lstStyle/>
          <a:p>
            <a:pPr algn="just" rtl="1">
              <a:lnSpc>
                <a:spcPct val="150000"/>
              </a:lnSpc>
              <a:spcAft>
                <a:spcPts val="800"/>
              </a:spcAft>
            </a:pPr>
            <a:r>
              <a:rPr lang="ar-SA" b="1" kern="0" dirty="0">
                <a:effectLst/>
                <a:latin typeface="Calibri" panose="020F0502020204030204" pitchFamily="34" charset="0"/>
                <a:ea typeface="Times New Roman" panose="02020603050405020304" pitchFamily="18" charset="0"/>
                <a:cs typeface="Alexandria" pitchFamily="2" charset="-78"/>
              </a:rPr>
              <a:t>تحليل كيفية استخدام التعاطف في رسائل الشركات خلال أزمات مثل الكوارث الطبيعية أو الأزمات الصحية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دراسة حالة: كارثة طبيعية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مثال: استجابة شركة كوكاكولا لكارثة تسونامي في اليابان</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الرسائل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600200" lvl="3" indent="-228600" algn="just" rtl="1">
              <a:lnSpc>
                <a:spcPct val="150000"/>
              </a:lnSpc>
              <a:spcAft>
                <a:spcPts val="800"/>
              </a:spcAft>
              <a:buSzPts val="1000"/>
              <a:buFont typeface="Wingdings" panose="05000000000000000000" pitchFamily="2" charset="2"/>
              <a:buChar char=""/>
              <a:tabLst>
                <a:tab pos="18288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الرسائل الرئيسية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إظهار التضامن والدعم للمجتمعات المتضررة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600200" lvl="3" indent="-228600" algn="just" rtl="1">
              <a:lnSpc>
                <a:spcPct val="150000"/>
              </a:lnSpc>
              <a:spcAft>
                <a:spcPts val="800"/>
              </a:spcAft>
              <a:buSzPts val="1000"/>
              <a:buFont typeface="Wingdings" panose="05000000000000000000" pitchFamily="2" charset="2"/>
              <a:buChar char=""/>
              <a:tabLst>
                <a:tab pos="18288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النغمة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مؤثرة ومتعاطفة، مع التركيز على الالتزام بمساعدة المتضررين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600200" lvl="3" indent="-228600" algn="just" rtl="1">
              <a:lnSpc>
                <a:spcPct val="150000"/>
              </a:lnSpc>
              <a:spcAft>
                <a:spcPts val="800"/>
              </a:spcAft>
              <a:buSzPts val="1000"/>
              <a:buFont typeface="Wingdings" panose="05000000000000000000" pitchFamily="2" charset="2"/>
              <a:buChar char=""/>
              <a:tabLst>
                <a:tab pos="18288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القنوات</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بيانات صحفية، منشورات على وسائل التواصل الاجتماعي، حملات تبرعات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العناصر العاطفية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600200" lvl="3" indent="-228600" algn="just" rtl="1">
              <a:lnSpc>
                <a:spcPct val="150000"/>
              </a:lnSpc>
              <a:spcAft>
                <a:spcPts val="800"/>
              </a:spcAft>
              <a:buSzPts val="1000"/>
              <a:buFont typeface="Wingdings" panose="05000000000000000000" pitchFamily="2" charset="2"/>
              <a:buChar char=""/>
              <a:tabLst>
                <a:tab pos="18288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عبارات مثل "نحن نقف معكم" و"نعمل معًا لإعادة البناء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600200" lvl="3" indent="-228600" algn="just" rtl="1">
              <a:lnSpc>
                <a:spcPct val="150000"/>
              </a:lnSpc>
              <a:spcAft>
                <a:spcPts val="800"/>
              </a:spcAft>
              <a:buSzPts val="1000"/>
              <a:buFont typeface="Wingdings" panose="05000000000000000000" pitchFamily="2" charset="2"/>
              <a:buChar char=""/>
              <a:tabLst>
                <a:tab pos="1828800" algn="l"/>
              </a:tabLst>
            </a:pPr>
            <a:r>
              <a:rPr lang="ar-SA" sz="1600" kern="0" dirty="0">
                <a:effectLst/>
                <a:latin typeface="Calibri" panose="020F0502020204030204" pitchFamily="34" charset="0"/>
                <a:ea typeface="Times New Roman" panose="02020603050405020304" pitchFamily="18" charset="0"/>
                <a:cs typeface="Alexandria" pitchFamily="2" charset="-78"/>
              </a:rPr>
              <a:t>مشاركة قصص واقعية عن الأشخاص المتضررين وكيفية مساعدتهم</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618613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814091"/>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22" y="1275756"/>
            <a:ext cx="10567353" cy="5131661"/>
          </a:xfrm>
          <a:prstGeom prst="rect">
            <a:avLst/>
          </a:prstGeom>
          <a:noFill/>
        </p:spPr>
        <p:txBody>
          <a:bodyPr wrap="square" rtlCol="0">
            <a:spAutoFit/>
          </a:bodyPr>
          <a:lstStyle/>
          <a:p>
            <a:pPr algn="just" rtl="1">
              <a:lnSpc>
                <a:spcPct val="150000"/>
              </a:lnSpc>
              <a:spcAft>
                <a:spcPts val="800"/>
              </a:spcAft>
            </a:pPr>
            <a:r>
              <a:rPr lang="ar-SA" b="1" kern="0" dirty="0">
                <a:effectLst/>
                <a:latin typeface="Calibri" panose="020F0502020204030204" pitchFamily="34" charset="0"/>
                <a:ea typeface="Times New Roman" panose="02020603050405020304" pitchFamily="18" charset="0"/>
                <a:cs typeface="Alexandria" pitchFamily="2" charset="-78"/>
              </a:rPr>
              <a:t>تحليل كيفية استخدام التعاطف في رسائل الشركات خلال أزمات مثل الكوارث الطبيعية أو الأزمات الصحية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2.	دراسة حالة: أزمة صحية</a:t>
            </a:r>
          </a:p>
          <a:p>
            <a:pPr marL="342900" lvl="0" indent="-342900" algn="just" rtl="1">
              <a:lnSpc>
                <a:spcPct val="150000"/>
              </a:lnSpc>
              <a:spcAft>
                <a:spcPts val="8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مثال: استجابة شركة جونسون </a:t>
            </a:r>
            <a:r>
              <a:rPr lang="ar-SA" sz="1600" b="1" kern="0" dirty="0" err="1">
                <a:effectLst/>
                <a:latin typeface="Calibri" panose="020F0502020204030204" pitchFamily="34" charset="0"/>
                <a:ea typeface="Times New Roman" panose="02020603050405020304" pitchFamily="18" charset="0"/>
                <a:cs typeface="Alexandria" pitchFamily="2" charset="-78"/>
              </a:rPr>
              <a:t>آند</a:t>
            </a:r>
            <a:r>
              <a:rPr lang="ar-SA" sz="1600" b="1" kern="0" dirty="0">
                <a:effectLst/>
                <a:latin typeface="Calibri" panose="020F0502020204030204" pitchFamily="34" charset="0"/>
                <a:ea typeface="Times New Roman" panose="02020603050405020304" pitchFamily="18" charset="0"/>
                <a:cs typeface="Alexandria" pitchFamily="2" charset="-78"/>
              </a:rPr>
              <a:t> جونسون لجائحة كوفيد-19</a:t>
            </a:r>
          </a:p>
          <a:p>
            <a:pPr marL="342900" lvl="0" indent="-342900" algn="just" rtl="1">
              <a:lnSpc>
                <a:spcPct val="150000"/>
              </a:lnSpc>
              <a:spcAft>
                <a:spcPts val="8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تحليل الرسائل:</a:t>
            </a:r>
          </a:p>
          <a:p>
            <a:pPr marL="342900" lvl="0" indent="-342900" algn="just" rtl="1">
              <a:lnSpc>
                <a:spcPct val="150000"/>
              </a:lnSpc>
              <a:spcAft>
                <a:spcPts val="8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الرسائل الرئيسية: </a:t>
            </a:r>
            <a:r>
              <a:rPr lang="ar-SA" sz="1600" kern="0" dirty="0">
                <a:effectLst/>
                <a:latin typeface="Calibri" panose="020F0502020204030204" pitchFamily="34" charset="0"/>
                <a:ea typeface="Times New Roman" panose="02020603050405020304" pitchFamily="18" charset="0"/>
                <a:cs typeface="Alexandria" pitchFamily="2" charset="-78"/>
              </a:rPr>
              <a:t>التزام الشركة بصحة وسلامة العملاء والموظفين، وتقديم الدعم للمجتمع الطبي.</a:t>
            </a:r>
          </a:p>
          <a:p>
            <a:pPr marL="342900" lvl="0" indent="-342900" algn="just" rtl="1">
              <a:lnSpc>
                <a:spcPct val="150000"/>
              </a:lnSpc>
              <a:spcAft>
                <a:spcPts val="800"/>
              </a:spcAft>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	النغمة: داعمة ومتفهمة، مع التركيز على الأمل والتعاون.</a:t>
            </a:r>
          </a:p>
          <a:p>
            <a:pPr marL="342900" lvl="0" indent="-342900" algn="just" rtl="1">
              <a:lnSpc>
                <a:spcPct val="150000"/>
              </a:lnSpc>
              <a:spcAft>
                <a:spcPts val="8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القنوات: </a:t>
            </a:r>
            <a:r>
              <a:rPr lang="ar-SA" sz="1600" kern="0" dirty="0">
                <a:effectLst/>
                <a:latin typeface="Calibri" panose="020F0502020204030204" pitchFamily="34" charset="0"/>
                <a:ea typeface="Times New Roman" panose="02020603050405020304" pitchFamily="18" charset="0"/>
                <a:cs typeface="Alexandria" pitchFamily="2" charset="-78"/>
              </a:rPr>
              <a:t>رسائل إلكترونية، منشورات على وسائل التواصل الاجتماعي، بيانات صحفية، إعلانات تلفزيونية.</a:t>
            </a:r>
          </a:p>
          <a:p>
            <a:pPr marL="342900" lvl="0" indent="-342900" algn="just" rtl="1">
              <a:lnSpc>
                <a:spcPct val="150000"/>
              </a:lnSpc>
              <a:spcAft>
                <a:spcPts val="8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العناصر العاطفية:</a:t>
            </a:r>
          </a:p>
          <a:p>
            <a:pPr marL="342900" lvl="0" indent="-342900" algn="just" rtl="1">
              <a:lnSpc>
                <a:spcPct val="150000"/>
              </a:lnSpc>
              <a:spcAft>
                <a:spcPts val="800"/>
              </a:spcAft>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	استخدام عبارات مثل "معًا نتجاوز هذه الأزمة" و"نشكر الأبطال في الصفوف الأمامية".</a:t>
            </a:r>
          </a:p>
          <a:p>
            <a:pPr marL="342900" lvl="0" indent="-342900" algn="just" rtl="1">
              <a:lnSpc>
                <a:spcPct val="150000"/>
              </a:lnSpc>
              <a:spcAft>
                <a:spcPts val="800"/>
              </a:spcAft>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	عرض صور ومقاطع فيديو للعاملين في الرعاية الصحية والعملاء أثناء تعاملهم مع الأزمة.</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423989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5" y="80986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003461" y="1432434"/>
            <a:ext cx="8595178" cy="4862870"/>
          </a:xfrm>
          <a:prstGeom prst="rect">
            <a:avLst/>
          </a:prstGeom>
          <a:noFill/>
        </p:spPr>
        <p:txBody>
          <a:bodyPr wrap="square" rtlCol="0">
            <a:spAutoFit/>
          </a:bodyPr>
          <a:lstStyle/>
          <a:p>
            <a:pPr algn="just" rtl="1">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أمثلة لحملات ناجحة أظهرت تعاطفاً فعالاً</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مثال: حملة "كوكاكولا" خلال تسونامي اليابان</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الرسائل الرئيسية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Aft>
                <a:spcPts val="600"/>
              </a:spcAft>
              <a:buSzPts val="1000"/>
              <a:buFont typeface="Wingdings" panose="05000000000000000000" pitchFamily="2" charset="2"/>
              <a:buChar char=""/>
              <a:tabLst>
                <a:tab pos="1371600" algn="l"/>
              </a:tabLst>
            </a:pPr>
            <a:r>
              <a:rPr lang="en-GB" sz="1600" kern="0" dirty="0">
                <a:effectLst/>
                <a:latin typeface="Alexandria" pitchFamily="2" charset="-78"/>
                <a:ea typeface="Times New Roman" panose="02020603050405020304" pitchFamily="18" charset="0"/>
                <a:cs typeface="Arial" panose="020B0604020202020204" pitchFamily="34" charset="0"/>
              </a:rPr>
              <a:t>"</a:t>
            </a:r>
            <a:r>
              <a:rPr lang="ar-SA" sz="1600" kern="0" dirty="0">
                <a:effectLst/>
                <a:latin typeface="Calibri" panose="020F0502020204030204" pitchFamily="34" charset="0"/>
                <a:ea typeface="Times New Roman" panose="02020603050405020304" pitchFamily="18" charset="0"/>
                <a:cs typeface="Alexandria" pitchFamily="2" charset="-78"/>
              </a:rPr>
              <a:t>نحن معكم": تقديم الدعم المالي والمساعدات للمجتمعات المتضررة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Aft>
                <a:spcPts val="600"/>
              </a:spcAft>
              <a:buSzPts val="1000"/>
              <a:buFont typeface="Wingdings" panose="05000000000000000000" pitchFamily="2" charset="2"/>
              <a:buChar char=""/>
              <a:tabLst>
                <a:tab pos="1371600" algn="l"/>
              </a:tabLst>
            </a:pPr>
            <a:r>
              <a:rPr lang="en-GB" sz="1600" kern="0" dirty="0">
                <a:effectLst/>
                <a:latin typeface="Alexandria" pitchFamily="2" charset="-78"/>
                <a:ea typeface="Times New Roman" panose="02020603050405020304" pitchFamily="18" charset="0"/>
                <a:cs typeface="Arial" panose="020B0604020202020204" pitchFamily="34" charset="0"/>
              </a:rPr>
              <a:t>"</a:t>
            </a:r>
            <a:r>
              <a:rPr lang="ar-SA" sz="1600" kern="0" dirty="0">
                <a:effectLst/>
                <a:latin typeface="Calibri" panose="020F0502020204030204" pitchFamily="34" charset="0"/>
                <a:ea typeface="Times New Roman" panose="02020603050405020304" pitchFamily="18" charset="0"/>
                <a:cs typeface="Alexandria" pitchFamily="2" charset="-78"/>
              </a:rPr>
              <a:t>نعمل معًا": التنسيق مع المنظمات المحلية والدولية لتقديم المساعدات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نتائج الحملة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صورة إيجابية للشركة كداعم للمجتمعات في أوقات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تعزيز ولاء العملاء وزيادة الثقة في العلامة التجارية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مثال: حملة "جونسون </a:t>
            </a:r>
            <a:r>
              <a:rPr lang="ar-SA" sz="1600" b="1" kern="0" dirty="0" err="1">
                <a:effectLst/>
                <a:latin typeface="Calibri" panose="020F0502020204030204" pitchFamily="34" charset="0"/>
                <a:ea typeface="Times New Roman" panose="02020603050405020304" pitchFamily="18" charset="0"/>
                <a:cs typeface="Alexandria" pitchFamily="2" charset="-78"/>
              </a:rPr>
              <a:t>آند</a:t>
            </a:r>
            <a:r>
              <a:rPr lang="ar-SA" sz="1600" b="1" kern="0" dirty="0">
                <a:effectLst/>
                <a:latin typeface="Calibri" panose="020F0502020204030204" pitchFamily="34" charset="0"/>
                <a:ea typeface="Times New Roman" panose="02020603050405020304" pitchFamily="18" charset="0"/>
                <a:cs typeface="Alexandria" pitchFamily="2" charset="-78"/>
              </a:rPr>
              <a:t> جونسون" خلال جائحة كوفيد-19</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الرسائل الرئيسية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Aft>
                <a:spcPts val="600"/>
              </a:spcAft>
              <a:buSzPts val="1000"/>
              <a:buFont typeface="Wingdings" panose="05000000000000000000" pitchFamily="2" charset="2"/>
              <a:buChar char=""/>
              <a:tabLst>
                <a:tab pos="1371600" algn="l"/>
              </a:tabLst>
            </a:pPr>
            <a:r>
              <a:rPr lang="en-GB" sz="1600" kern="0" dirty="0">
                <a:effectLst/>
                <a:latin typeface="Alexandria" pitchFamily="2" charset="-78"/>
                <a:ea typeface="Times New Roman" panose="02020603050405020304" pitchFamily="18" charset="0"/>
                <a:cs typeface="Arial" panose="020B0604020202020204" pitchFamily="34" charset="0"/>
              </a:rPr>
              <a:t>"</a:t>
            </a:r>
            <a:r>
              <a:rPr lang="ar-SA" sz="1600" kern="0" dirty="0">
                <a:effectLst/>
                <a:latin typeface="Calibri" panose="020F0502020204030204" pitchFamily="34" charset="0"/>
                <a:ea typeface="Times New Roman" panose="02020603050405020304" pitchFamily="18" charset="0"/>
                <a:cs typeface="Alexandria" pitchFamily="2" charset="-78"/>
              </a:rPr>
              <a:t>نشكر الأبطال": تقدير الجهود المبذولة من العاملين في الرعاية الصحية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Aft>
                <a:spcPts val="600"/>
              </a:spcAft>
              <a:buSzPts val="1000"/>
              <a:buFont typeface="Wingdings" panose="05000000000000000000" pitchFamily="2" charset="2"/>
              <a:buChar char=""/>
              <a:tabLst>
                <a:tab pos="1371600" algn="l"/>
              </a:tabLst>
            </a:pPr>
            <a:r>
              <a:rPr lang="en-GB" sz="1600" kern="0" dirty="0">
                <a:effectLst/>
                <a:latin typeface="Alexandria" pitchFamily="2" charset="-78"/>
                <a:ea typeface="Times New Roman" panose="02020603050405020304" pitchFamily="18" charset="0"/>
                <a:cs typeface="Arial" panose="020B0604020202020204" pitchFamily="34" charset="0"/>
              </a:rPr>
              <a:t>"</a:t>
            </a:r>
            <a:r>
              <a:rPr lang="ar-SA" sz="1600" kern="0" dirty="0">
                <a:effectLst/>
                <a:latin typeface="Calibri" panose="020F0502020204030204" pitchFamily="34" charset="0"/>
                <a:ea typeface="Times New Roman" panose="02020603050405020304" pitchFamily="18" charset="0"/>
                <a:cs typeface="Alexandria" pitchFamily="2" charset="-78"/>
              </a:rPr>
              <a:t>نحن هنا لدعمكم": تقديم منتجات طبية وأدوية مجانية للمجتمعات المتضررة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نتائج الحملة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تعزيز سمعة الشركة كقائد في مجال الرعاية الصحية والمسؤولية الاجتماعية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تحسين صورة العلامة التجارية وزيادة الثقة بين العملاء والمجتمع الطبي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497369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3" y="1147443"/>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21" y="1999466"/>
            <a:ext cx="10567353" cy="3649525"/>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مبادئ الاتصال الفعّال في الأزمات تشمل الشفافية، المصداقية، السرعة، الدقة، التعاطف، والاتساق. من خلال الالتزام بهذه المبادئ، يمكن للمنظمات تحسين قدرتها على إدارة الأزمات والتخفيف من تأثيرها على سمعتها وعلاقاتها مع الجمهور</a:t>
            </a:r>
            <a:r>
              <a:rPr lang="en-GB" sz="1800" kern="0" dirty="0">
                <a:effectLst/>
                <a:latin typeface="Alexandria" pitchFamily="2"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والتحليل العملي للحملات الاتصالية المختلفة يساعد في فهم أهمية الاتساق في الرسائل.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الأنشطة العملية، مثل كتابة رسائل متسقة عبر قنوات اتصال مختلفة، تمكن الطلاب من تطبيق المفاهيم المكتسبة وتطوير مهاراتهم في إنشاء رسائل اتصالية متسقة وفعالة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357601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1" y="110329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19" y="1807106"/>
            <a:ext cx="10567353" cy="4392997"/>
          </a:xfrm>
          <a:prstGeom prst="rect">
            <a:avLst/>
          </a:prstGeom>
          <a:noFill/>
        </p:spPr>
        <p:txBody>
          <a:bodyPr wrap="square" rtlCol="0">
            <a:spAutoFit/>
          </a:bodyPr>
          <a:lstStyle/>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حملات اتصالية مختلفة وتقييم درجة اتساق الرسائل</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دراسة حالة: حملة اتصالات ناجحة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مثال: حملة شركة أبل عند إطلاق منتج جديد</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الرسائل</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كيف كانت الرسائل متسقة عبر جميع القنوات (الإعلانات التلفزيونية، المنشورات على وسائل التواصل الاجتماعي، الموقع الإلكتروني)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العناصر المشتركة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نفس الشعار، الألوان، والنغمة في جميع الرسائل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بناء صورة قوية ومتسقة للعلامة التجارية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61589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1" y="110329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17" y="1761949"/>
            <a:ext cx="10567353" cy="4439164"/>
          </a:xfrm>
          <a:prstGeom prst="rect">
            <a:avLst/>
          </a:prstGeom>
          <a:noFill/>
        </p:spPr>
        <p:txBody>
          <a:bodyPr wrap="square" rtlCol="0">
            <a:spAutoFit/>
          </a:bodyPr>
          <a:lstStyle/>
          <a:p>
            <a:pPr algn="just" rtl="1">
              <a:lnSpc>
                <a:spcPct val="150000"/>
              </a:lnSpc>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حملات اتصالية مختلفة وتقييم درجة اتساق الرسائل</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دراسة حالة: حملة اتصالات ناجحة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مثال: حملة شركة أبل عند إطلاق منتج جديد</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الرسائل</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كيف كانت الرسائل متسقة عبر جميع القنوات (الإعلانات التلفزيونية، المنشورات على وسائل التواصل الاجتماعي، الموقع الإلكتروني)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العناصر المشتركة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نفس الشعار، الألوان، والنغمة في جميع الرسائل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بناء صورة قوية ومتسقة للعلامة التجارية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65515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1" y="110329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17" y="1761949"/>
            <a:ext cx="10567353" cy="4439164"/>
          </a:xfrm>
          <a:prstGeom prst="rect">
            <a:avLst/>
          </a:prstGeom>
          <a:noFill/>
        </p:spPr>
        <p:txBody>
          <a:bodyPr wrap="square" rtlCol="0">
            <a:spAutoFit/>
          </a:bodyPr>
          <a:lstStyle/>
          <a:p>
            <a:pPr algn="just" rtl="1">
              <a:lnSpc>
                <a:spcPct val="150000"/>
              </a:lnSpc>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حملات اتصالية مختلفة وتقييم درجة اتساق الرسائل</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دراسة حالة: حملة اتصالات ناجحة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مثال: حملة شركة أبل عند إطلاق منتج جديد</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الرسائل</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كيف كانت الرسائل متسقة عبر جميع القنوات (الإعلانات التلفزيونية، المنشورات على وسائل التواصل الاجتماعي، الموقع الإلكتروني)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العناصر المشتركة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نفس الشعار، الألوان، والنغمة في جميع الرسائل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بناء صورة قوية ومتسقة للعلامة التجارية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365861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1" y="110329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17" y="1761949"/>
            <a:ext cx="10567353" cy="4069832"/>
          </a:xfrm>
          <a:prstGeom prst="rect">
            <a:avLst/>
          </a:prstGeom>
          <a:noFill/>
        </p:spPr>
        <p:txBody>
          <a:bodyPr wrap="square" rtlCol="0">
            <a:spAutoFit/>
          </a:bodyPr>
          <a:lstStyle/>
          <a:p>
            <a:pPr algn="just" rtl="1">
              <a:lnSpc>
                <a:spcPct val="150000"/>
              </a:lnSpc>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حملات اتصالية مختلفة وتقييم درجة اتساق الرسائل</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2.	دراسة حالة: حملة اتصالات غير ناجحة</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مثال: أزمة شركة فولكسفاغن وانبعاثات الديزل</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تحليل الرسائل: </a:t>
            </a:r>
            <a:r>
              <a:rPr lang="ar-SA" sz="1600" kern="0" dirty="0">
                <a:effectLst/>
                <a:latin typeface="Calibri" panose="020F0502020204030204" pitchFamily="34" charset="0"/>
                <a:ea typeface="Times New Roman" panose="02020603050405020304" pitchFamily="18" charset="0"/>
                <a:cs typeface="Alexandria" pitchFamily="2" charset="-78"/>
              </a:rPr>
              <a:t>تقييم كيف كانت الرسائل غير متسقة، وكيف أدى ذلك إلى فقدان ثقة الجمهور.</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العناصر المتناقضة: </a:t>
            </a:r>
            <a:r>
              <a:rPr lang="ar-SA" sz="1600" kern="0" dirty="0">
                <a:effectLst/>
                <a:latin typeface="Calibri" panose="020F0502020204030204" pitchFamily="34" charset="0"/>
                <a:ea typeface="Times New Roman" panose="02020603050405020304" pitchFamily="18" charset="0"/>
                <a:cs typeface="Alexandria" pitchFamily="2" charset="-78"/>
              </a:rPr>
              <a:t>رسائل متضاربة من الإدارة العليا، عدم وضوح في الاعتذارات والتفسيرات.</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النتيجة: </a:t>
            </a:r>
            <a:r>
              <a:rPr lang="ar-SA" sz="1600" kern="0" dirty="0">
                <a:effectLst/>
                <a:latin typeface="Calibri" panose="020F0502020204030204" pitchFamily="34" charset="0"/>
                <a:ea typeface="Times New Roman" panose="02020603050405020304" pitchFamily="18" charset="0"/>
                <a:cs typeface="Alexandria" pitchFamily="2" charset="-78"/>
              </a:rPr>
              <a:t>تأثير سلبي كبير على سمعة الشركة.</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0615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1" y="110329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17" y="1883246"/>
            <a:ext cx="10567353" cy="4069832"/>
          </a:xfrm>
          <a:prstGeom prst="rect">
            <a:avLst/>
          </a:prstGeom>
          <a:noFill/>
        </p:spPr>
        <p:txBody>
          <a:bodyPr wrap="square" rtlCol="0">
            <a:spAutoFit/>
          </a:bodyPr>
          <a:lstStyle/>
          <a:p>
            <a:pPr algn="just" rtl="1">
              <a:lnSpc>
                <a:spcPct val="150000"/>
              </a:lnSpc>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حملات اتصالية مختلفة وتقييم درجة اتساق الرسائل</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EG" sz="1600" b="1" kern="0" dirty="0">
                <a:latin typeface="Calibri" panose="020F0502020204030204" pitchFamily="34" charset="0"/>
                <a:ea typeface="Times New Roman" panose="02020603050405020304" pitchFamily="18" charset="0"/>
                <a:cs typeface="Alexandria" pitchFamily="2" charset="-78"/>
              </a:rPr>
              <a:t>3. </a:t>
            </a:r>
            <a:r>
              <a:rPr lang="ar-SA" sz="1600" b="1" kern="0" dirty="0">
                <a:effectLst/>
                <a:latin typeface="Calibri" panose="020F0502020204030204" pitchFamily="34" charset="0"/>
                <a:ea typeface="Times New Roman" panose="02020603050405020304" pitchFamily="18" charset="0"/>
                <a:cs typeface="Alexandria" pitchFamily="2" charset="-78"/>
              </a:rPr>
              <a:t>دراسة حالة: حملة اتصالات متوسطة النجاح</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مثال: أزمة شركة نايكي مع أحد الرياضيين المشهورين</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تحليل الرسائل: </a:t>
            </a:r>
            <a:r>
              <a:rPr lang="ar-SA" sz="1600" kern="0" dirty="0">
                <a:effectLst/>
                <a:latin typeface="Calibri" panose="020F0502020204030204" pitchFamily="34" charset="0"/>
                <a:ea typeface="Times New Roman" panose="02020603050405020304" pitchFamily="18" charset="0"/>
                <a:cs typeface="Alexandria" pitchFamily="2" charset="-78"/>
              </a:rPr>
              <a:t>تقييم مدى اتساق الرسائل وكيفية تحسينها.</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العناصر المتغيرة: </a:t>
            </a:r>
            <a:r>
              <a:rPr lang="ar-SA" sz="1600" kern="0" dirty="0">
                <a:effectLst/>
                <a:latin typeface="Calibri" panose="020F0502020204030204" pitchFamily="34" charset="0"/>
                <a:ea typeface="Times New Roman" panose="02020603050405020304" pitchFamily="18" charset="0"/>
                <a:cs typeface="Alexandria" pitchFamily="2" charset="-78"/>
              </a:rPr>
              <a:t>رسائل متسقة في البداية، ولكن تغيرت بمرور الوقت بناءً على ردود الفعل.</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النتيجة: </a:t>
            </a:r>
            <a:r>
              <a:rPr lang="ar-SA" sz="1600" kern="0" dirty="0">
                <a:effectLst/>
                <a:latin typeface="Calibri" panose="020F0502020204030204" pitchFamily="34" charset="0"/>
                <a:ea typeface="Times New Roman" panose="02020603050405020304" pitchFamily="18" charset="0"/>
                <a:cs typeface="Alexandria" pitchFamily="2" charset="-78"/>
              </a:rPr>
              <a:t>تحسين تدريجي في الاتساق أدى إلى استعادة جزئية للثقة.</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92523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80143"/>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28813" y="1450998"/>
            <a:ext cx="10567353" cy="4851969"/>
          </a:xfrm>
          <a:prstGeom prst="rect">
            <a:avLst/>
          </a:prstGeom>
          <a:noFill/>
        </p:spPr>
        <p:txBody>
          <a:bodyPr wrap="square" rtlCol="0">
            <a:spAutoFit/>
          </a:bodyPr>
          <a:lstStyle/>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تطبيق عملي: كتابة رسائل متسقة عبر قنوات اتصال مختلفة</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1.</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تحديد السيناريو:</a:t>
            </a:r>
          </a:p>
          <a:p>
            <a:pPr algn="just" rtl="1">
              <a:lnSpc>
                <a:spcPct val="150000"/>
              </a:lnSpc>
              <a:spcAft>
                <a:spcPts val="6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مثال: </a:t>
            </a:r>
            <a:r>
              <a:rPr lang="ar-SA" sz="1600" kern="0" dirty="0">
                <a:effectLst/>
                <a:latin typeface="Calibri" panose="020F0502020204030204" pitchFamily="34" charset="0"/>
                <a:ea typeface="Times New Roman" panose="02020603050405020304" pitchFamily="18" charset="0"/>
                <a:cs typeface="Alexandria" pitchFamily="2" charset="-78"/>
              </a:rPr>
              <a:t>شركة طبية تواجه أزمة بسبب سحب منتج من الأسواق لوجود عيوب تصنيعية.</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2.</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تقسيم الطلاب إلى مجموعات:</a:t>
            </a:r>
          </a:p>
          <a:p>
            <a:pPr algn="just" rtl="1">
              <a:lnSpc>
                <a:spcPct val="150000"/>
              </a:lnSpc>
              <a:spcAft>
                <a:spcPts val="600"/>
              </a:spcAft>
            </a:pPr>
            <a:r>
              <a:rPr lang="en-GB" sz="1600" kern="0" dirty="0">
                <a:effectLst/>
                <a:latin typeface="Calibri" panose="020F0502020204030204" pitchFamily="34" charset="0"/>
                <a:ea typeface="Times New Roman" panose="02020603050405020304" pitchFamily="18" charset="0"/>
                <a:cs typeface="Alexandria" pitchFamily="2" charset="-78"/>
              </a:rPr>
              <a:t>O</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كل مجموعة تعمل على كتابة رسائل متسقة عبر قنوات اتصال مختلفة.</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3.</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كتابة الرسائل:</a:t>
            </a:r>
          </a:p>
          <a:p>
            <a:pPr algn="just" rtl="1">
              <a:lnSpc>
                <a:spcPct val="150000"/>
              </a:lnSpc>
              <a:spcAft>
                <a:spcPts val="6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بيان صحفي:</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العنوان: </a:t>
            </a:r>
            <a:r>
              <a:rPr lang="ar-SA" sz="1600" kern="0" dirty="0">
                <a:effectLst/>
                <a:latin typeface="Calibri" panose="020F0502020204030204" pitchFamily="34" charset="0"/>
                <a:ea typeface="Times New Roman" panose="02020603050405020304" pitchFamily="18" charset="0"/>
                <a:cs typeface="Alexandria" pitchFamily="2" charset="-78"/>
              </a:rPr>
              <a:t>"شركة </a:t>
            </a:r>
            <a:r>
              <a:rPr lang="en-GB" sz="1600" kern="0" dirty="0">
                <a:effectLst/>
                <a:latin typeface="Calibri" panose="020F0502020204030204" pitchFamily="34" charset="0"/>
                <a:ea typeface="Times New Roman" panose="02020603050405020304" pitchFamily="18" charset="0"/>
                <a:cs typeface="Alexandria" pitchFamily="2" charset="-78"/>
              </a:rPr>
              <a:t>XYZ </a:t>
            </a:r>
            <a:r>
              <a:rPr lang="ar-SA" sz="1600" kern="0" dirty="0">
                <a:effectLst/>
                <a:latin typeface="Calibri" panose="020F0502020204030204" pitchFamily="34" charset="0"/>
                <a:ea typeface="Times New Roman" panose="02020603050405020304" pitchFamily="18" charset="0"/>
                <a:cs typeface="Alexandria" pitchFamily="2" charset="-78"/>
              </a:rPr>
              <a:t>تسحب منتجًا طبيًا لضمان سلامة المرضى"</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النص: </a:t>
            </a:r>
            <a:r>
              <a:rPr lang="ar-SA" sz="1600" kern="0" dirty="0">
                <a:effectLst/>
                <a:latin typeface="Calibri" panose="020F0502020204030204" pitchFamily="34" charset="0"/>
                <a:ea typeface="Times New Roman" panose="02020603050405020304" pitchFamily="18" charset="0"/>
                <a:cs typeface="Alexandria" pitchFamily="2" charset="-78"/>
              </a:rPr>
              <a:t>"نعلن عن سحب منتجنا الطبي </a:t>
            </a:r>
            <a:r>
              <a:rPr lang="en-GB" sz="1600" kern="0" dirty="0">
                <a:effectLst/>
                <a:latin typeface="Calibri" panose="020F0502020204030204" pitchFamily="34" charset="0"/>
                <a:ea typeface="Times New Roman" panose="02020603050405020304" pitchFamily="18" charset="0"/>
                <a:cs typeface="Alexandria" pitchFamily="2" charset="-78"/>
              </a:rPr>
              <a:t>XYZ </a:t>
            </a:r>
            <a:r>
              <a:rPr lang="ar-SA" sz="1600" kern="0" dirty="0">
                <a:effectLst/>
                <a:latin typeface="Calibri" panose="020F0502020204030204" pitchFamily="34" charset="0"/>
                <a:ea typeface="Times New Roman" panose="02020603050405020304" pitchFamily="18" charset="0"/>
                <a:cs typeface="Alexandria" pitchFamily="2" charset="-78"/>
              </a:rPr>
              <a:t>من الأسواق بسبب اكتشاف عيوب تصنيعية. نحن ملتزمون بسلامة المرضى ونعمل على معالجة المشكلة بأسرع وقت ممكن. للمزيد من المعلومات، يرجى زيارة موقعنا الإلكتروني."</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249701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4" y="880143"/>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22" y="1458012"/>
            <a:ext cx="10567353" cy="4823885"/>
          </a:xfrm>
          <a:prstGeom prst="rect">
            <a:avLst/>
          </a:prstGeom>
          <a:noFill/>
        </p:spPr>
        <p:txBody>
          <a:bodyPr wrap="square" rtlCol="0">
            <a:spAutoFit/>
          </a:bodyPr>
          <a:lstStyle/>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تطبيق عملي: كتابة رسائل متسقة عبر قنوات اتصال مختلفة</a:t>
            </a:r>
          </a:p>
          <a:p>
            <a:pPr algn="just" rtl="1">
              <a:lnSpc>
                <a:spcPct val="150000"/>
              </a:lnSpc>
              <a:spcAft>
                <a:spcPts val="6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منشور على وسائل التواصل الاجتماعي:</a:t>
            </a: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"السلامة أولويتنا! نعلن عن سحب منتج </a:t>
            </a:r>
            <a:r>
              <a:rPr lang="en-GB" sz="1600" kern="0" dirty="0">
                <a:effectLst/>
                <a:latin typeface="Calibri" panose="020F0502020204030204" pitchFamily="34" charset="0"/>
                <a:ea typeface="Times New Roman" panose="02020603050405020304" pitchFamily="18" charset="0"/>
                <a:cs typeface="Alexandria" pitchFamily="2" charset="-78"/>
              </a:rPr>
              <a:t>XYZ </a:t>
            </a:r>
            <a:r>
              <a:rPr lang="ar-SA" sz="1600" kern="0" dirty="0">
                <a:effectLst/>
                <a:latin typeface="Calibri" panose="020F0502020204030204" pitchFamily="34" charset="0"/>
                <a:ea typeface="Times New Roman" panose="02020603050405020304" pitchFamily="18" charset="0"/>
                <a:cs typeface="Alexandria" pitchFamily="2" charset="-78"/>
              </a:rPr>
              <a:t>لضمان أفضل معايير الجودة. للمزيد من التفاصيل، زوروا موقعنا."</a:t>
            </a:r>
          </a:p>
          <a:p>
            <a:pPr algn="just" rtl="1">
              <a:lnSpc>
                <a:spcPct val="150000"/>
              </a:lnSpc>
              <a:spcAft>
                <a:spcPts val="6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رسالة داخلية للموظفين:</a:t>
            </a: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"عزيزي الفريق، نود إعلامكم بأننا قررنا سحب منتج </a:t>
            </a:r>
            <a:r>
              <a:rPr lang="en-GB" sz="1600" kern="0" dirty="0">
                <a:effectLst/>
                <a:latin typeface="Calibri" panose="020F0502020204030204" pitchFamily="34" charset="0"/>
                <a:ea typeface="Times New Roman" panose="02020603050405020304" pitchFamily="18" charset="0"/>
                <a:cs typeface="Alexandria" pitchFamily="2" charset="-78"/>
              </a:rPr>
              <a:t>XYZ </a:t>
            </a:r>
            <a:r>
              <a:rPr lang="ar-SA" sz="1600" kern="0" dirty="0">
                <a:effectLst/>
                <a:latin typeface="Calibri" panose="020F0502020204030204" pitchFamily="34" charset="0"/>
                <a:ea typeface="Times New Roman" panose="02020603050405020304" pitchFamily="18" charset="0"/>
                <a:cs typeface="Alexandria" pitchFamily="2" charset="-78"/>
              </a:rPr>
              <a:t>من الأسواق بسبب عيوب تصنيعية تم اكتشافها. نحن ملتزمون بسلامة المرضى ونسعى لضمان الجودة في جميع منتجاتنا. نطلب منكم دعمنا في هذه المرحلة لضمان تنفيذ هذا القرار بسرعة وفعالية."</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4.</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عرض الرسائل وتقييمها:</a:t>
            </a:r>
          </a:p>
          <a:p>
            <a:pPr algn="just" rtl="1">
              <a:lnSpc>
                <a:spcPct val="150000"/>
              </a:lnSpc>
              <a:spcAft>
                <a:spcPts val="600"/>
              </a:spcAft>
            </a:pPr>
            <a:r>
              <a:rPr lang="en-GB" sz="1600" kern="0" dirty="0">
                <a:effectLst/>
                <a:latin typeface="Calibri" panose="020F0502020204030204" pitchFamily="34" charset="0"/>
                <a:ea typeface="Times New Roman" panose="02020603050405020304" pitchFamily="18" charset="0"/>
                <a:cs typeface="Alexandria" pitchFamily="2" charset="-78"/>
              </a:rPr>
              <a:t>O</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كل مجموعة تعرض رسائلها المكتوبة أمام الفصل.</a:t>
            </a:r>
          </a:p>
          <a:p>
            <a:pPr algn="just" rtl="1">
              <a:lnSpc>
                <a:spcPct val="150000"/>
              </a:lnSpc>
              <a:spcAft>
                <a:spcPts val="600"/>
              </a:spcAft>
            </a:pPr>
            <a:r>
              <a:rPr lang="en-GB" sz="1600" kern="0" dirty="0">
                <a:effectLst/>
                <a:latin typeface="Calibri" panose="020F0502020204030204" pitchFamily="34" charset="0"/>
                <a:ea typeface="Times New Roman" panose="02020603050405020304" pitchFamily="18" charset="0"/>
                <a:cs typeface="Alexandria" pitchFamily="2" charset="-78"/>
              </a:rPr>
              <a:t>O</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تقييم مدى اتساق الرسائل عبر القنوات المختلفة، وتقديم ملاحظات بناءة.</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847169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التخطيط وتنفيذ الاتصال الفعّال في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744576"/>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pic>
        <p:nvPicPr>
          <p:cNvPr id="1026" name="Picture 2" descr="Image result for تقييم وتحليل المعلومات">
            <a:extLst>
              <a:ext uri="{FF2B5EF4-FFF2-40B4-BE49-F238E27FC236}">
                <a16:creationId xmlns:a16="http://schemas.microsoft.com/office/drawing/2014/main" id="{4FF08C02-F519-14FB-FBB3-459C55A6AF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939"/>
          <a:stretch/>
        </p:blipFill>
        <p:spPr bwMode="auto">
          <a:xfrm>
            <a:off x="-155621" y="3906230"/>
            <a:ext cx="3893145" cy="29529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18616" y="1146520"/>
            <a:ext cx="9039464" cy="5454827"/>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إعداد خطة اتصال للأزمات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عناصر الخطة الأساسية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تحليل المخاطر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المخاطر</a:t>
            </a:r>
            <a:r>
              <a:rPr lang="ar-SA" sz="1600" kern="0" dirty="0">
                <a:effectLst/>
                <a:latin typeface="Calibri" panose="020F0502020204030204" pitchFamily="34" charset="0"/>
                <a:ea typeface="Times New Roman" panose="02020603050405020304" pitchFamily="18" charset="0"/>
                <a:cs typeface="Alexandria" pitchFamily="2" charset="-78"/>
              </a:rPr>
              <a:t>: تحليل أنواع الأزمات المحتملة التي قد تواجه المنظمة (مثل الكوارث الطبيعية، الحوادث الصناعية، الأزمات المالية)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التأثير</a:t>
            </a:r>
            <a:r>
              <a:rPr lang="ar-SA" sz="1600" kern="0" dirty="0">
                <a:effectLst/>
                <a:latin typeface="Calibri" panose="020F0502020204030204" pitchFamily="34" charset="0"/>
                <a:ea typeface="Times New Roman" panose="02020603050405020304" pitchFamily="18" charset="0"/>
                <a:cs typeface="Alexandria" pitchFamily="2" charset="-78"/>
              </a:rPr>
              <a:t>: تقييم تأثير هذه المخاطر على المنظمة والجمهور المستهدف</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 </a:t>
            </a:r>
            <a:r>
              <a:rPr lang="ar-SA" sz="1600" b="1" kern="0" dirty="0">
                <a:effectLst/>
                <a:latin typeface="Calibri" panose="020F0502020204030204" pitchFamily="34" charset="0"/>
                <a:ea typeface="Times New Roman" panose="02020603050405020304" pitchFamily="18" charset="0"/>
                <a:cs typeface="Alexandria" pitchFamily="2" charset="-78"/>
              </a:rPr>
              <a:t>الأهداف</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أهداف الاتصال</a:t>
            </a:r>
            <a:r>
              <a:rPr lang="ar-SA" sz="1600" kern="0" dirty="0">
                <a:effectLst/>
                <a:latin typeface="Calibri" panose="020F0502020204030204" pitchFamily="34" charset="0"/>
                <a:ea typeface="Times New Roman" panose="02020603050405020304" pitchFamily="18" charset="0"/>
                <a:cs typeface="Alexandria" pitchFamily="2" charset="-78"/>
              </a:rPr>
              <a:t>: تحديد ما تسعى المنظمة لتحقيقه من خلال الاتصال أثناء الأزمة (مثل الحفاظ على السمعة، توجيه الجمهور، تقليل الضرر)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قياس النجاح</a:t>
            </a:r>
            <a:r>
              <a:rPr lang="ar-SA" sz="1600" kern="0" dirty="0">
                <a:effectLst/>
                <a:latin typeface="Calibri" panose="020F0502020204030204" pitchFamily="34" charset="0"/>
                <a:ea typeface="Times New Roman" panose="02020603050405020304" pitchFamily="18" charset="0"/>
                <a:cs typeface="Alexandria" pitchFamily="2" charset="-78"/>
              </a:rPr>
              <a:t>: تحديد مؤشرات الأداء الرئيسية لقياس فعالية الاتصال أثناء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744576"/>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pic>
        <p:nvPicPr>
          <p:cNvPr id="1026" name="Picture 2" descr="Image result for تقييم وتحليل المعلومات">
            <a:extLst>
              <a:ext uri="{FF2B5EF4-FFF2-40B4-BE49-F238E27FC236}">
                <a16:creationId xmlns:a16="http://schemas.microsoft.com/office/drawing/2014/main" id="{4FF08C02-F519-14FB-FBB3-459C55A6AF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939"/>
          <a:stretch/>
        </p:blipFill>
        <p:spPr bwMode="auto">
          <a:xfrm>
            <a:off x="-155621" y="3906230"/>
            <a:ext cx="3893145" cy="29529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18616" y="1146520"/>
            <a:ext cx="9039464" cy="5454827"/>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إعداد خطة اتصال للأزمات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عناصر الخطة الأساسية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3.	الجمهور المستهدف:</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تحديد الجمهور: </a:t>
            </a:r>
            <a:r>
              <a:rPr lang="ar-SA" sz="1600" kern="0" dirty="0">
                <a:effectLst/>
                <a:latin typeface="Calibri" panose="020F0502020204030204" pitchFamily="34" charset="0"/>
                <a:ea typeface="Times New Roman" panose="02020603050405020304" pitchFamily="18" charset="0"/>
                <a:cs typeface="Alexandria" pitchFamily="2" charset="-78"/>
              </a:rPr>
              <a:t>تحديد الفئات المختلفة من الجمهور الذي يجب التواصل معه (مثل الموظفين، العملاء، المساهمين، وسائل الإعلام).</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تفصيل الرسائل: </a:t>
            </a:r>
            <a:r>
              <a:rPr lang="ar-SA" sz="1600" kern="0" dirty="0">
                <a:effectLst/>
                <a:latin typeface="Calibri" panose="020F0502020204030204" pitchFamily="34" charset="0"/>
                <a:ea typeface="Times New Roman" panose="02020603050405020304" pitchFamily="18" charset="0"/>
                <a:cs typeface="Alexandria" pitchFamily="2" charset="-78"/>
              </a:rPr>
              <a:t>تخصيص الرسائل لكل فئة من الجمهور بما يتناسب مع احتياجاتهم ومتطلباتهم.</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4.	الرسائل الرئيسية:</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الرسائل الأساسية: </a:t>
            </a:r>
            <a:r>
              <a:rPr lang="ar-SA" sz="1600" kern="0" dirty="0">
                <a:effectLst/>
                <a:latin typeface="Calibri" panose="020F0502020204030204" pitchFamily="34" charset="0"/>
                <a:ea typeface="Times New Roman" panose="02020603050405020304" pitchFamily="18" charset="0"/>
                <a:cs typeface="Alexandria" pitchFamily="2" charset="-78"/>
              </a:rPr>
              <a:t>تحديد الرسائل الأساسية التي يجب توصيلها خلال الأزمة.</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التوافق والاتساق: </a:t>
            </a:r>
            <a:r>
              <a:rPr lang="ar-SA" sz="1600" kern="0" dirty="0">
                <a:effectLst/>
                <a:latin typeface="Calibri" panose="020F0502020204030204" pitchFamily="34" charset="0"/>
                <a:ea typeface="Times New Roman" panose="02020603050405020304" pitchFamily="18" charset="0"/>
                <a:cs typeface="Alexandria" pitchFamily="2" charset="-78"/>
              </a:rPr>
              <a:t>ضمان أن تكون الرسائل متسقة عبر جميع قنوات الاتصال.</a:t>
            </a: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198246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744576"/>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pic>
        <p:nvPicPr>
          <p:cNvPr id="1026" name="Picture 2" descr="Image result for تقييم وتحليل المعلومات">
            <a:extLst>
              <a:ext uri="{FF2B5EF4-FFF2-40B4-BE49-F238E27FC236}">
                <a16:creationId xmlns:a16="http://schemas.microsoft.com/office/drawing/2014/main" id="{4FF08C02-F519-14FB-FBB3-459C55A6AF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939"/>
          <a:stretch/>
        </p:blipFill>
        <p:spPr bwMode="auto">
          <a:xfrm>
            <a:off x="-155621" y="3906230"/>
            <a:ext cx="3893145" cy="29529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1300879"/>
            <a:ext cx="9039464" cy="5131661"/>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إعداد خطة اتصال للأزمات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عناصر الخطة الأساسية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5.	القنوات:</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اختيار القنوات: </a:t>
            </a:r>
            <a:r>
              <a:rPr lang="ar-SA" sz="1600" kern="0" dirty="0">
                <a:effectLst/>
                <a:latin typeface="Calibri" panose="020F0502020204030204" pitchFamily="34" charset="0"/>
                <a:ea typeface="Times New Roman" panose="02020603050405020304" pitchFamily="18" charset="0"/>
                <a:cs typeface="Alexandria" pitchFamily="2" charset="-78"/>
              </a:rPr>
              <a:t>تحديد القنوات الأكثر فعالية للتواصل مع الجمهور المستهدف (مثل البريد الإلكتروني، البيانات الصحفية، وسائل التواصل الاجتماعي، المؤتمرات الصحفية).</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تنوع القنوات: </a:t>
            </a:r>
            <a:r>
              <a:rPr lang="ar-SA" sz="1600" kern="0" dirty="0">
                <a:effectLst/>
                <a:latin typeface="Calibri" panose="020F0502020204030204" pitchFamily="34" charset="0"/>
                <a:ea typeface="Times New Roman" panose="02020603050405020304" pitchFamily="18" charset="0"/>
                <a:cs typeface="Alexandria" pitchFamily="2" charset="-78"/>
              </a:rPr>
              <a:t>استخدام مزيج من القنوات لضمان الوصول إلى أكبر عدد ممكن من الجمهور.</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6.	فرق العمل:</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تشكيل الفرق: </a:t>
            </a:r>
            <a:r>
              <a:rPr lang="ar-SA" sz="1600" kern="0" dirty="0">
                <a:effectLst/>
                <a:latin typeface="Calibri" panose="020F0502020204030204" pitchFamily="34" charset="0"/>
                <a:ea typeface="Times New Roman" panose="02020603050405020304" pitchFamily="18" charset="0"/>
                <a:cs typeface="Alexandria" pitchFamily="2" charset="-78"/>
              </a:rPr>
              <a:t>تشكيل فرق متخصصة لإدارة الاتصال أثناء الأزمة.</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تحديد الأدوار: </a:t>
            </a:r>
            <a:r>
              <a:rPr lang="ar-SA" sz="1600" kern="0" dirty="0">
                <a:effectLst/>
                <a:latin typeface="Calibri" panose="020F0502020204030204" pitchFamily="34" charset="0"/>
                <a:ea typeface="Times New Roman" panose="02020603050405020304" pitchFamily="18" charset="0"/>
                <a:cs typeface="Alexandria" pitchFamily="2" charset="-78"/>
              </a:rPr>
              <a:t>تحديد الأدوار والمسؤوليات لكل فرد في الفريق لضمان التنسيق الفعّال.</a:t>
            </a: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257528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963907"/>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5243" y="1732594"/>
            <a:ext cx="11221513" cy="4388189"/>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إعداد خطة اتصال للأزمات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خطوات إعداد خطة اتصال شاملة</a:t>
            </a:r>
            <a:endParaRPr lang="ar-EG"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Bef>
                <a:spcPts val="600"/>
              </a:spcBef>
              <a:spcAft>
                <a:spcPts val="12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جمع المعلومات</a:t>
            </a:r>
            <a:r>
              <a:rPr lang="ar-SA" sz="1800" kern="0" dirty="0">
                <a:effectLst/>
                <a:latin typeface="Calibri" panose="020F0502020204030204" pitchFamily="34" charset="0"/>
                <a:ea typeface="Times New Roman" panose="02020603050405020304" pitchFamily="18" charset="0"/>
                <a:cs typeface="Alexandria" pitchFamily="2" charset="-78"/>
              </a:rPr>
              <a:t>: جمع كل المعلومات الضرورية حول المنظمة والمخاطر المحتملة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تطوير الاستراتيجيات</a:t>
            </a:r>
            <a:r>
              <a:rPr lang="ar-SA" sz="1800" kern="0" dirty="0">
                <a:effectLst/>
                <a:latin typeface="Calibri" panose="020F0502020204030204" pitchFamily="34" charset="0"/>
                <a:ea typeface="Times New Roman" panose="02020603050405020304" pitchFamily="18" charset="0"/>
                <a:cs typeface="Alexandria" pitchFamily="2" charset="-78"/>
              </a:rPr>
              <a:t>: تطوير استراتيجيات اتصال مختلفة للتعامل مع كل نوع من أنواع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إعداد القوالب</a:t>
            </a:r>
            <a:r>
              <a:rPr lang="ar-SA" sz="1800" kern="0" dirty="0">
                <a:effectLst/>
                <a:latin typeface="Calibri" panose="020F0502020204030204" pitchFamily="34" charset="0"/>
                <a:ea typeface="Times New Roman" panose="02020603050405020304" pitchFamily="18" charset="0"/>
                <a:cs typeface="Alexandria" pitchFamily="2" charset="-78"/>
              </a:rPr>
              <a:t>: إعداد قوالب للبيانات الصحفية والرسائل الاجتماعية والمواد الأخرى لاستخدامها عند الحاجة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مراجعة الخطة</a:t>
            </a:r>
            <a:r>
              <a:rPr lang="ar-SA" sz="1800" kern="0" dirty="0">
                <a:effectLst/>
                <a:latin typeface="Calibri" panose="020F0502020204030204" pitchFamily="34" charset="0"/>
                <a:ea typeface="Times New Roman" panose="02020603050405020304" pitchFamily="18" charset="0"/>
                <a:cs typeface="Alexandria" pitchFamily="2" charset="-78"/>
              </a:rPr>
              <a:t>: مراجعة الخطة بانتظام وتحديثها بناءً على التغييرات في البيئة الداخلية والخارجية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اختبار الخطة</a:t>
            </a:r>
            <a:r>
              <a:rPr lang="ar-SA" sz="1800" kern="0" dirty="0">
                <a:effectLst/>
                <a:latin typeface="Calibri" panose="020F0502020204030204" pitchFamily="34" charset="0"/>
                <a:ea typeface="Times New Roman" panose="02020603050405020304" pitchFamily="18" charset="0"/>
                <a:cs typeface="Alexandria" pitchFamily="2" charset="-78"/>
              </a:rPr>
              <a:t>: إجراء محاكاة لتطبيق الخطة في سيناريوهات أزمة افتراضية للتأكد من جاهزيتها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563624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7664" y="2177569"/>
            <a:ext cx="11221513" cy="3095527"/>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التدريب والاستعداد</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أهمية التدريب الدوري للفريق</a:t>
            </a:r>
            <a:endParaRPr lang="ar-EG"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زيادة الكفاءة</a:t>
            </a:r>
            <a:r>
              <a:rPr lang="ar-SA" sz="1800" kern="0" dirty="0">
                <a:effectLst/>
                <a:latin typeface="Calibri" panose="020F0502020204030204" pitchFamily="34" charset="0"/>
                <a:ea typeface="Times New Roman" panose="02020603050405020304" pitchFamily="18" charset="0"/>
                <a:cs typeface="Alexandria" pitchFamily="2" charset="-78"/>
              </a:rPr>
              <a:t>: التدريب الدوري يعزز من كفاءة الفريق في التعامل مع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تعزيز الثقة</a:t>
            </a:r>
            <a:r>
              <a:rPr lang="ar-SA" sz="1800" kern="0" dirty="0">
                <a:effectLst/>
                <a:latin typeface="Calibri" panose="020F0502020204030204" pitchFamily="34" charset="0"/>
                <a:ea typeface="Times New Roman" panose="02020603050405020304" pitchFamily="18" charset="0"/>
                <a:cs typeface="Alexandria" pitchFamily="2" charset="-78"/>
              </a:rPr>
              <a:t>: يزيد من ثقة الفريق في قدرتهم على إدارة الأزمات بفعالية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اكتشاف الثغرات</a:t>
            </a:r>
            <a:r>
              <a:rPr lang="ar-SA" sz="1800" kern="0" dirty="0">
                <a:effectLst/>
                <a:latin typeface="Calibri" panose="020F0502020204030204" pitchFamily="34" charset="0"/>
                <a:ea typeface="Times New Roman" panose="02020603050405020304" pitchFamily="18" charset="0"/>
                <a:cs typeface="Alexandria" pitchFamily="2" charset="-78"/>
              </a:rPr>
              <a:t>: يساعد التدريب في اكتشاف الثغرات في الخطة الحالية وتحسينها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843869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2177569"/>
            <a:ext cx="9758225" cy="3095527"/>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التدريب والاستعداد</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محاكاة الأزمات كجزء من التدريب</a:t>
            </a:r>
          </a:p>
          <a:p>
            <a:pPr lvl="0" algn="just" rtl="1">
              <a:lnSpc>
                <a:spcPct val="150000"/>
              </a:lnSpc>
              <a:spcBef>
                <a:spcPts val="600"/>
              </a:spcBef>
              <a:spcAft>
                <a:spcPts val="1200"/>
              </a:spcAft>
              <a:buSzPts val="1000"/>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	</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محاكاة واقعية: </a:t>
            </a:r>
            <a:r>
              <a:rPr lang="ar-SA" sz="1800" kern="0" dirty="0">
                <a:effectLst/>
                <a:latin typeface="Calibri" panose="020F0502020204030204" pitchFamily="34" charset="0"/>
                <a:ea typeface="Times New Roman" panose="02020603050405020304" pitchFamily="18" charset="0"/>
                <a:cs typeface="Alexandria" pitchFamily="2" charset="-78"/>
              </a:rPr>
              <a:t>إجراء محاكاة لأزمات حقيقية أو افتراضية يمكن أن تواجه المنظمة.</a:t>
            </a:r>
          </a:p>
          <a:p>
            <a:pPr lvl="0" algn="just" rtl="1">
              <a:lnSpc>
                <a:spcPct val="150000"/>
              </a:lnSpc>
              <a:spcBef>
                <a:spcPts val="600"/>
              </a:spcBef>
              <a:spcAft>
                <a:spcPts val="1200"/>
              </a:spcAft>
              <a:buSzPts val="1000"/>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	</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التقييم والتصحيح: </a:t>
            </a:r>
            <a:r>
              <a:rPr lang="ar-SA" sz="1800" kern="0" dirty="0">
                <a:effectLst/>
                <a:latin typeface="Calibri" panose="020F0502020204030204" pitchFamily="34" charset="0"/>
                <a:ea typeface="Times New Roman" panose="02020603050405020304" pitchFamily="18" charset="0"/>
                <a:cs typeface="Alexandria" pitchFamily="2" charset="-78"/>
              </a:rPr>
              <a:t>تقييم أداء الفريق أثناء المحاكاة وتقديم الملاحظات لتحسين الأداء</a:t>
            </a:r>
            <a:r>
              <a:rPr lang="ar-SA" sz="1800" b="1" kern="0" dirty="0">
                <a:effectLst/>
                <a:latin typeface="Calibri" panose="020F0502020204030204" pitchFamily="34" charset="0"/>
                <a:ea typeface="Times New Roman" panose="02020603050405020304" pitchFamily="18" charset="0"/>
                <a:cs typeface="Alexandria" pitchFamily="2" charset="-78"/>
              </a:rPr>
              <a:t>.</a:t>
            </a:r>
          </a:p>
          <a:p>
            <a:pPr lvl="0" algn="just" rtl="1">
              <a:lnSpc>
                <a:spcPct val="150000"/>
              </a:lnSpc>
              <a:spcBef>
                <a:spcPts val="600"/>
              </a:spcBef>
              <a:spcAft>
                <a:spcPts val="1200"/>
              </a:spcAft>
              <a:buSzPts val="1000"/>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	التكرار: </a:t>
            </a:r>
            <a:r>
              <a:rPr lang="ar-SA" sz="1800" kern="0" dirty="0">
                <a:effectLst/>
                <a:latin typeface="Calibri" panose="020F0502020204030204" pitchFamily="34" charset="0"/>
                <a:ea typeface="Times New Roman" panose="02020603050405020304" pitchFamily="18" charset="0"/>
                <a:cs typeface="Alexandria" pitchFamily="2" charset="-78"/>
              </a:rPr>
              <a:t>إجراء المحاكاة بانتظام للحفاظ على جاهزية الفريق.</a:t>
            </a: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06854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7664" y="2177569"/>
            <a:ext cx="11221513" cy="3511026"/>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تحديد المسؤوليات</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توزيع الأدوار والمسؤوليات أثناء الأزمة</a:t>
            </a:r>
            <a:endParaRPr lang="ar-EG" b="1"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تحديد الأدوار: </a:t>
            </a:r>
            <a:r>
              <a:rPr lang="ar-SA" sz="1800" kern="0" dirty="0">
                <a:effectLst/>
                <a:latin typeface="Calibri" panose="020F0502020204030204" pitchFamily="34" charset="0"/>
                <a:ea typeface="Times New Roman" panose="02020603050405020304" pitchFamily="18" charset="0"/>
                <a:cs typeface="Alexandria" pitchFamily="2" charset="-78"/>
              </a:rPr>
              <a:t>تحديد من هو المسؤول عن ماذا أثناء الأزمة (مثل المتحدث الرسمي، مدير الاتصال، فريق الدعم التقني).</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تفويض السلطات: </a:t>
            </a:r>
            <a:r>
              <a:rPr lang="ar-SA" sz="1800" kern="0" dirty="0">
                <a:effectLst/>
                <a:latin typeface="Calibri" panose="020F0502020204030204" pitchFamily="34" charset="0"/>
                <a:ea typeface="Times New Roman" panose="02020603050405020304" pitchFamily="18" charset="0"/>
                <a:cs typeface="Alexandria" pitchFamily="2" charset="-78"/>
              </a:rPr>
              <a:t>تفويض السلطات بوضوح لضمان سرعة وفعالية الاستجابة.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تنسيق الجهود: </a:t>
            </a:r>
            <a:r>
              <a:rPr lang="ar-SA" sz="1800" kern="0" dirty="0">
                <a:effectLst/>
                <a:latin typeface="Calibri" panose="020F0502020204030204" pitchFamily="34" charset="0"/>
                <a:ea typeface="Times New Roman" panose="02020603050405020304" pitchFamily="18" charset="0"/>
                <a:cs typeface="Alexandria" pitchFamily="2" charset="-78"/>
              </a:rPr>
              <a:t>ضمان التنسيق بين الفرق المختلفة لضمان عدم وجود تضارب أو تكرار في العمل.</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861654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7664" y="2177569"/>
            <a:ext cx="11221513" cy="2861681"/>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القيادة الفعّالة في إدارة الأزمة</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b="1" kern="0" dirty="0">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القيادة الحاسمة: </a:t>
            </a:r>
            <a:r>
              <a:rPr lang="ar-SA" sz="1800" kern="0" dirty="0">
                <a:effectLst/>
                <a:latin typeface="Calibri" panose="020F0502020204030204" pitchFamily="34" charset="0"/>
                <a:ea typeface="Times New Roman" panose="02020603050405020304" pitchFamily="18" charset="0"/>
                <a:cs typeface="Alexandria" pitchFamily="2" charset="-78"/>
              </a:rPr>
              <a:t>القيادة الفعّالة تتطلب اتخاذ قرارات حاسمة وسريعة.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التوجيه والإلهام: </a:t>
            </a:r>
            <a:r>
              <a:rPr lang="ar-SA" sz="1800" kern="0" dirty="0">
                <a:effectLst/>
                <a:latin typeface="Calibri" panose="020F0502020204030204" pitchFamily="34" charset="0"/>
                <a:ea typeface="Times New Roman" panose="02020603050405020304" pitchFamily="18" charset="0"/>
                <a:cs typeface="Alexandria" pitchFamily="2" charset="-78"/>
              </a:rPr>
              <a:t>توجيه الفريق وإلهامهم للعمل بفعالية تحت الضغط.</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التواصل الواضح: </a:t>
            </a:r>
            <a:r>
              <a:rPr lang="ar-SA" sz="1800" kern="0" dirty="0">
                <a:effectLst/>
                <a:latin typeface="Calibri" panose="020F0502020204030204" pitchFamily="34" charset="0"/>
                <a:ea typeface="Times New Roman" panose="02020603050405020304" pitchFamily="18" charset="0"/>
                <a:cs typeface="Alexandria" pitchFamily="2" charset="-78"/>
              </a:rPr>
              <a:t>التأكد من أن جميع الأعضاء يفهمون دورهم ومسؤولياتهم والتوجيهات الصادرة من القيادة.</a:t>
            </a: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68422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7664" y="1999128"/>
            <a:ext cx="11221513" cy="3738844"/>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تنفيذ الخطة</a:t>
            </a:r>
            <a:endParaRPr lang="en-GB" sz="2000" b="1"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خطوات تنفيذ الخطة أثناء الأزمة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1.</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تفعيل الخطة: </a:t>
            </a:r>
            <a:r>
              <a:rPr lang="ar-SA" sz="1800" kern="0" dirty="0">
                <a:effectLst/>
                <a:latin typeface="Calibri" panose="020F0502020204030204" pitchFamily="34" charset="0"/>
                <a:ea typeface="Times New Roman" panose="02020603050405020304" pitchFamily="18" charset="0"/>
                <a:cs typeface="Alexandria" pitchFamily="2" charset="-78"/>
              </a:rPr>
              <a:t>عند وقوع الأزمة، تفعيل خطة الاتصال بسرعة.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2.</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تحديد الأولويات: </a:t>
            </a:r>
            <a:r>
              <a:rPr lang="ar-SA" sz="1800" kern="0" dirty="0">
                <a:effectLst/>
                <a:latin typeface="Calibri" panose="020F0502020204030204" pitchFamily="34" charset="0"/>
                <a:ea typeface="Times New Roman" panose="02020603050405020304" pitchFamily="18" charset="0"/>
                <a:cs typeface="Alexandria" pitchFamily="2" charset="-78"/>
              </a:rPr>
              <a:t>تحديد الأولويات في الاستجابة بناءً على تقييم التأثير الفوري.</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3.</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توزيع الرسائل: </a:t>
            </a:r>
            <a:r>
              <a:rPr lang="ar-SA" sz="1800" kern="0" dirty="0">
                <a:effectLst/>
                <a:latin typeface="Calibri" panose="020F0502020204030204" pitchFamily="34" charset="0"/>
                <a:ea typeface="Times New Roman" panose="02020603050405020304" pitchFamily="18" charset="0"/>
                <a:cs typeface="Alexandria" pitchFamily="2" charset="-78"/>
              </a:rPr>
              <a:t>توزيع الرسائل الرئيسية عبر القنوات المحددة.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4.</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الاستجابة للإعلام: </a:t>
            </a:r>
            <a:r>
              <a:rPr lang="ar-SA" sz="1800" kern="0" dirty="0">
                <a:effectLst/>
                <a:latin typeface="Calibri" panose="020F0502020204030204" pitchFamily="34" charset="0"/>
                <a:ea typeface="Times New Roman" panose="02020603050405020304" pitchFamily="18" charset="0"/>
                <a:cs typeface="Alexandria" pitchFamily="2" charset="-78"/>
              </a:rPr>
              <a:t>الاستجابة بسرعة لاستفسارات وسائل الإعلام وتقديم معلومات دقيقة وشفافة.</a:t>
            </a: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89125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0692" y="1888129"/>
            <a:ext cx="11148485" cy="4157357"/>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تنفيذ الخطة</a:t>
            </a:r>
            <a:endParaRPr lang="en-GB" sz="2000" b="1"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كيفية مراقبة وتقييم الأداء أثناء الأزمة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مراقبة التغطية الإعلامية</a:t>
            </a:r>
            <a:r>
              <a:rPr lang="ar-SA" sz="1800" kern="0" dirty="0">
                <a:effectLst/>
                <a:latin typeface="Calibri" panose="020F0502020204030204" pitchFamily="34" charset="0"/>
                <a:ea typeface="Times New Roman" panose="02020603050405020304" pitchFamily="18" charset="0"/>
                <a:cs typeface="Alexandria" pitchFamily="2" charset="-78"/>
              </a:rPr>
              <a:t>: استخدام أدوات رصد وسائل الإعلام لمراقبة التغطية الإعلامية والاستجابة لها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جمع الملاحظات</a:t>
            </a:r>
            <a:r>
              <a:rPr lang="ar-SA" sz="1800" kern="0" dirty="0">
                <a:effectLst/>
                <a:latin typeface="Calibri" panose="020F0502020204030204" pitchFamily="34" charset="0"/>
                <a:ea typeface="Times New Roman" panose="02020603050405020304" pitchFamily="18" charset="0"/>
                <a:cs typeface="Alexandria" pitchFamily="2" charset="-78"/>
              </a:rPr>
              <a:t>: جمع الملاحظات من الجمهور ووسائل الإعلام لتقييم استجابة الاتصال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تقييم الأداء</a:t>
            </a:r>
            <a:r>
              <a:rPr lang="ar-SA" sz="1800" kern="0" dirty="0">
                <a:effectLst/>
                <a:latin typeface="Calibri" panose="020F0502020204030204" pitchFamily="34" charset="0"/>
                <a:ea typeface="Times New Roman" panose="02020603050405020304" pitchFamily="18" charset="0"/>
                <a:cs typeface="Alexandria" pitchFamily="2" charset="-78"/>
              </a:rPr>
              <a:t>: تقييم أداء فرق الاتصال وتحديد النقاط القوية والضعيفة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التحديث والتعديل</a:t>
            </a:r>
            <a:r>
              <a:rPr lang="ar-SA" sz="1800" kern="0" dirty="0">
                <a:effectLst/>
                <a:latin typeface="Calibri" panose="020F0502020204030204" pitchFamily="34" charset="0"/>
                <a:ea typeface="Times New Roman" panose="02020603050405020304" pitchFamily="18" charset="0"/>
                <a:cs typeface="Alexandria" pitchFamily="2" charset="-78"/>
              </a:rPr>
              <a:t>: تعديل الخطة والاستراتيجيات بناءً على الدروس المستفادة لضمان تحسين الأداء في المستقبل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814752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303127"/>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17142" y="2386197"/>
            <a:ext cx="10266491" cy="1987532"/>
          </a:xfrm>
          <a:prstGeom prst="rect">
            <a:avLst/>
          </a:prstGeom>
          <a:noFill/>
        </p:spPr>
        <p:txBody>
          <a:bodyPr wrap="square" rtlCol="0">
            <a:spAutoFit/>
          </a:bodyPr>
          <a:lstStyle/>
          <a:p>
            <a:pPr algn="just" rtl="1">
              <a:lnSpc>
                <a:spcPct val="150000"/>
              </a:lnSpc>
              <a:spcBef>
                <a:spcPts val="600"/>
              </a:spcBef>
              <a:spcAft>
                <a:spcPts val="1200"/>
              </a:spcAft>
            </a:pPr>
            <a:r>
              <a:rPr lang="ar-EG" sz="2000" b="1" kern="0" dirty="0">
                <a:effectLst/>
                <a:latin typeface="Calibri" panose="020F0502020204030204" pitchFamily="34" charset="0"/>
                <a:ea typeface="Times New Roman" panose="02020603050405020304" pitchFamily="18" charset="0"/>
                <a:cs typeface="Alexandria" pitchFamily="2" charset="-78"/>
              </a:rPr>
              <a:t>ال</a:t>
            </a:r>
            <a:r>
              <a:rPr lang="ar-SA" sz="2000" b="1" kern="0" dirty="0">
                <a:effectLst/>
                <a:latin typeface="Calibri" panose="020F0502020204030204" pitchFamily="34" charset="0"/>
                <a:ea typeface="Times New Roman" panose="02020603050405020304" pitchFamily="18" charset="0"/>
                <a:cs typeface="Alexandria" pitchFamily="2" charset="-78"/>
              </a:rPr>
              <a:t>خلاصة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التخطيط الفعّال للاتصال في الأزمات يتطلب إعداد خطة شاملة، تدريب الفرق بشكل دوري، تحديد الأدوار بوضوح، وتنفيذ الخطة بكفاءة. من خلال اتباع هذه الخطوات، يمكن للمنظمات تحسين قدرتها على التعامل مع الأزمات بشكل فعّال وتقليل تأثيرها السلبي</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160016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العلاقات مع وسائل الإعلام خلال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45281" y="1746390"/>
            <a:ext cx="10438352" cy="4290983"/>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إدارة الاستفسارات</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2000" b="1" kern="0" dirty="0">
                <a:effectLst/>
                <a:latin typeface="Calibri" panose="020F0502020204030204" pitchFamily="34" charset="0"/>
                <a:ea typeface="Times New Roman" panose="02020603050405020304" pitchFamily="18" charset="0"/>
                <a:cs typeface="Alexandria" pitchFamily="2" charset="-78"/>
              </a:rPr>
              <a:t>كيفية التعامل مع استفسارات وسائل الإعلام بسرعة وفعالية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تحديد متحدث رسمي</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2000" b="1" kern="0" dirty="0">
                <a:effectLst/>
                <a:latin typeface="Calibri" panose="020F0502020204030204" pitchFamily="34" charset="0"/>
                <a:ea typeface="Times New Roman" panose="02020603050405020304" pitchFamily="18" charset="0"/>
                <a:cs typeface="Alexandria" pitchFamily="2" charset="-78"/>
              </a:rPr>
              <a:t>مسؤولية المتحدث الرسمي</a:t>
            </a:r>
            <a:r>
              <a:rPr lang="ar-SA" sz="2000" kern="0" dirty="0">
                <a:effectLst/>
                <a:latin typeface="Calibri" panose="020F0502020204030204" pitchFamily="34" charset="0"/>
                <a:ea typeface="Times New Roman" panose="02020603050405020304" pitchFamily="18" charset="0"/>
                <a:cs typeface="Alexandria" pitchFamily="2" charset="-78"/>
              </a:rPr>
              <a:t>: تحديد شخص أو فريق يكون مسؤولاً عن التعامل مع استفسارات وسائل الإعلام لضمان الاتساق في الرسائل</a:t>
            </a:r>
            <a:r>
              <a:rPr lang="en-GB" sz="20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2000" b="1" kern="0" dirty="0">
                <a:effectLst/>
                <a:latin typeface="Calibri" panose="020F0502020204030204" pitchFamily="34" charset="0"/>
                <a:ea typeface="Times New Roman" panose="02020603050405020304" pitchFamily="18" charset="0"/>
                <a:cs typeface="Alexandria" pitchFamily="2" charset="-78"/>
              </a:rPr>
              <a:t>تدريب المتحدث الرسمي</a:t>
            </a:r>
            <a:r>
              <a:rPr lang="ar-SA" sz="2000" kern="0" dirty="0">
                <a:effectLst/>
                <a:latin typeface="Calibri" panose="020F0502020204030204" pitchFamily="34" charset="0"/>
                <a:ea typeface="Times New Roman" panose="02020603050405020304" pitchFamily="18" charset="0"/>
                <a:cs typeface="Alexandria" pitchFamily="2" charset="-78"/>
              </a:rPr>
              <a:t>: تدريب المتحدث الرسمي على كيفية الرد على استفسارات وسائل الإعلام والتعامل مع المواقف الصعبة</a:t>
            </a:r>
            <a:r>
              <a:rPr lang="en-GB" sz="20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8991" y="1699682"/>
            <a:ext cx="11654017" cy="4508285"/>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إدارة الاستفسارات</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كيفية التعامل مع استفسارات وسائل الإعلام بسرعة وفعالية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إعداد ردود جاهزة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تحضير قوالب الردود</a:t>
            </a:r>
            <a:r>
              <a:rPr lang="ar-SA" kern="0" dirty="0">
                <a:effectLst/>
                <a:latin typeface="Calibri" panose="020F0502020204030204" pitchFamily="34" charset="0"/>
                <a:ea typeface="Times New Roman" panose="02020603050405020304" pitchFamily="18" charset="0"/>
                <a:cs typeface="Alexandria" pitchFamily="2" charset="-78"/>
              </a:rPr>
              <a:t>: إعداد قوالب لردود جاهزة يمكن تعديلها بسرعة بناءً على طبيعة الأزمة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تحديث المعلومات</a:t>
            </a:r>
            <a:r>
              <a:rPr lang="ar-SA" kern="0" dirty="0">
                <a:effectLst/>
                <a:latin typeface="Calibri" panose="020F0502020204030204" pitchFamily="34" charset="0"/>
                <a:ea typeface="Times New Roman" panose="02020603050405020304" pitchFamily="18" charset="0"/>
                <a:cs typeface="Alexandria" pitchFamily="2" charset="-78"/>
              </a:rPr>
              <a:t>: التأكد من أن جميع المعلومات المقدمة محدثة ودقيقة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قنوات الاتصال</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خط ساخن للإعلام</a:t>
            </a:r>
            <a:r>
              <a:rPr lang="ar-SA" kern="0" dirty="0">
                <a:effectLst/>
                <a:latin typeface="Calibri" panose="020F0502020204030204" pitchFamily="34" charset="0"/>
                <a:ea typeface="Times New Roman" panose="02020603050405020304" pitchFamily="18" charset="0"/>
                <a:cs typeface="Alexandria" pitchFamily="2" charset="-78"/>
              </a:rPr>
              <a:t>: إنشاء خط ساخن خاص بوسائل الإعلام لتلقي استفساراتهم والتعامل معها بشكل فوري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البريد الإلكتروني</a:t>
            </a:r>
            <a:r>
              <a:rPr lang="ar-SA" kern="0" dirty="0">
                <a:effectLst/>
                <a:latin typeface="Calibri" panose="020F0502020204030204" pitchFamily="34" charset="0"/>
                <a:ea typeface="Times New Roman" panose="02020603050405020304" pitchFamily="18" charset="0"/>
                <a:cs typeface="Alexandria" pitchFamily="2" charset="-78"/>
              </a:rPr>
              <a:t>: استخدام البريد الإلكتروني الرسمي للتواصل مع وسائل الإعلام وتقديم الردود بشكل مكتوب</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919468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6" y="983794"/>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667533"/>
            <a:ext cx="10670609" cy="438818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تقديم المعلومات</a:t>
            </a:r>
            <a:endParaRPr lang="ar-EG" sz="2400" b="1" kern="0" dirty="0">
              <a:effectLst/>
              <a:latin typeface="Calibri" panose="020F0502020204030204" pitchFamily="34" charset="0"/>
              <a:ea typeface="Times New Roman" panose="02020603050405020304" pitchFamily="18" charset="0"/>
              <a:cs typeface="Alexandria" pitchFamily="2" charset="-78"/>
            </a:endParaRPr>
          </a:p>
          <a:p>
            <a:pPr marL="285750" indent="-285750" algn="just" rtl="1">
              <a:lnSpc>
                <a:spcPct val="150000"/>
              </a:lnSpc>
              <a:spcAft>
                <a:spcPts val="600"/>
              </a:spcAft>
              <a:buFont typeface="Arial" panose="020B0604020202020204" pitchFamily="34" charset="0"/>
              <a:buChar char="•"/>
            </a:pPr>
            <a:r>
              <a:rPr lang="ar-SA" b="1" kern="0" dirty="0">
                <a:effectLst/>
                <a:latin typeface="Calibri" panose="020F0502020204030204" pitchFamily="34" charset="0"/>
                <a:ea typeface="Times New Roman" panose="02020603050405020304" pitchFamily="18" charset="0"/>
                <a:cs typeface="Alexandria" pitchFamily="2" charset="-78"/>
              </a:rPr>
              <a:t>التأكد من دقة المعلومات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التحقق من المصادر</a:t>
            </a:r>
            <a:r>
              <a:rPr lang="ar-SA" kern="0" dirty="0">
                <a:effectLst/>
                <a:latin typeface="Calibri" panose="020F0502020204030204" pitchFamily="34" charset="0"/>
                <a:ea typeface="Times New Roman" panose="02020603050405020304" pitchFamily="18" charset="0"/>
                <a:cs typeface="Alexandria" pitchFamily="2" charset="-78"/>
              </a:rPr>
              <a:t>: التحقق من صحة المعلومات من مصادر موثوقة قبل تقديمها لوسائل الإعلام</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المراجعة الداخلية</a:t>
            </a:r>
            <a:r>
              <a:rPr lang="ar-SA" kern="0" dirty="0">
                <a:effectLst/>
                <a:latin typeface="Calibri" panose="020F0502020204030204" pitchFamily="34" charset="0"/>
                <a:ea typeface="Times New Roman" panose="02020603050405020304" pitchFamily="18" charset="0"/>
                <a:cs typeface="Alexandria" pitchFamily="2" charset="-78"/>
              </a:rPr>
              <a:t>: مراجعة المعلومات مع الفريق الداخلي لضمان دقتها واتساقها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التواصل المستمر</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تحديث مستمر</a:t>
            </a:r>
            <a:r>
              <a:rPr lang="ar-SA" kern="0" dirty="0">
                <a:effectLst/>
                <a:latin typeface="Calibri" panose="020F0502020204030204" pitchFamily="34" charset="0"/>
                <a:ea typeface="Times New Roman" panose="02020603050405020304" pitchFamily="18" charset="0"/>
                <a:cs typeface="Alexandria" pitchFamily="2" charset="-78"/>
              </a:rPr>
              <a:t>: تقديم تحديثات دورية لوسائل الإعلام حتى لو لم تكن هناك معلومات جديدة لتجنب انتشار الشائعات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الشفافية</a:t>
            </a:r>
            <a:r>
              <a:rPr lang="ar-SA" kern="0" dirty="0">
                <a:effectLst/>
                <a:latin typeface="Calibri" panose="020F0502020204030204" pitchFamily="34" charset="0"/>
                <a:ea typeface="Times New Roman" panose="02020603050405020304" pitchFamily="18" charset="0"/>
                <a:cs typeface="Alexandria" pitchFamily="2" charset="-78"/>
              </a:rPr>
              <a:t>: تقديم معلومات شفافة وصادقة حتى في حالة وجود أخبار سلبية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0790021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4" y="927508"/>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9907" y="1653492"/>
            <a:ext cx="11332185" cy="4465133"/>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إجراء المقابلات</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نصائح لإجراء مقابلات ناجحة مع وسائل الإعلام</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التحضير الجيد</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جمع المعلومات</a:t>
            </a:r>
            <a:r>
              <a:rPr lang="ar-SA" kern="0" dirty="0">
                <a:effectLst/>
                <a:latin typeface="Calibri" panose="020F0502020204030204" pitchFamily="34" charset="0"/>
                <a:ea typeface="Times New Roman" panose="02020603050405020304" pitchFamily="18" charset="0"/>
                <a:cs typeface="Alexandria" pitchFamily="2" charset="-78"/>
              </a:rPr>
              <a:t>: جمع جميع المعلومات الضرورية حول الأزمة وتحضير النقاط الرئيسية التي سيتم التطرق إليها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التدرب على الأسئلة المتوقعة</a:t>
            </a:r>
            <a:r>
              <a:rPr lang="ar-SA" kern="0" dirty="0">
                <a:effectLst/>
                <a:latin typeface="Calibri" panose="020F0502020204030204" pitchFamily="34" charset="0"/>
                <a:ea typeface="Times New Roman" panose="02020603050405020304" pitchFamily="18" charset="0"/>
                <a:cs typeface="Alexandria" pitchFamily="2" charset="-78"/>
              </a:rPr>
              <a:t>: التدرب على الأسئلة المتوقعة وكيفية الرد عليها بوضوح وثقة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الهدوء والثقة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الحفاظ على الهدوء</a:t>
            </a:r>
            <a:r>
              <a:rPr lang="ar-SA" kern="0" dirty="0">
                <a:effectLst/>
                <a:latin typeface="Calibri" panose="020F0502020204030204" pitchFamily="34" charset="0"/>
                <a:ea typeface="Times New Roman" panose="02020603050405020304" pitchFamily="18" charset="0"/>
                <a:cs typeface="Alexandria" pitchFamily="2" charset="-78"/>
              </a:rPr>
              <a:t>: البقاء هادئاً ومتماسكاً أثناء المقابلة مهما كانت الأسئلة صعبة أو استفزازية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إظهار الثقة</a:t>
            </a:r>
            <a:r>
              <a:rPr lang="ar-SA" kern="0" dirty="0">
                <a:effectLst/>
                <a:latin typeface="Calibri" panose="020F0502020204030204" pitchFamily="34" charset="0"/>
                <a:ea typeface="Times New Roman" panose="02020603050405020304" pitchFamily="18" charset="0"/>
                <a:cs typeface="Alexandria" pitchFamily="2" charset="-78"/>
              </a:rPr>
              <a:t>: التحدث بثقة ووضوح مع الحفاظ على لغة جسد مفتوحة وودية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695822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45226" y="85405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9907" y="1438792"/>
            <a:ext cx="11332185" cy="4896020"/>
          </a:xfrm>
          <a:prstGeom prst="rect">
            <a:avLst/>
          </a:prstGeom>
          <a:noFill/>
        </p:spPr>
        <p:txBody>
          <a:bodyPr wrap="square" rtlCol="0">
            <a:spAutoFit/>
          </a:bodyPr>
          <a:lstStyle/>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كيفية التحضير للمقابلات والتعامل مع الأسئلة الصعبة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البحث والتحليل</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البحث عن الصحفي</a:t>
            </a:r>
            <a:r>
              <a:rPr lang="ar-SA" kern="0" dirty="0">
                <a:effectLst/>
                <a:latin typeface="Calibri" panose="020F0502020204030204" pitchFamily="34" charset="0"/>
                <a:ea typeface="Times New Roman" panose="02020603050405020304" pitchFamily="18" charset="0"/>
                <a:cs typeface="Alexandria" pitchFamily="2" charset="-78"/>
              </a:rPr>
              <a:t>: معرفة خلفية الصحفي أو المراسل الذي سيجري المقابلة وتحليل أسلوبه</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تحليل الأسئلة المتوقعة</a:t>
            </a:r>
            <a:r>
              <a:rPr lang="ar-SA" kern="0" dirty="0">
                <a:effectLst/>
                <a:latin typeface="Calibri" panose="020F0502020204030204" pitchFamily="34" charset="0"/>
                <a:ea typeface="Times New Roman" panose="02020603050405020304" pitchFamily="18" charset="0"/>
                <a:cs typeface="Alexandria" pitchFamily="2" charset="-78"/>
              </a:rPr>
              <a:t>: تحليل الأسئلة التي قد تطرح بناءً على طبيعة الأزمة وإعداد الردود المناسبة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الإجابة بوضوح وإيجاز</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الوضوح في الإجابات</a:t>
            </a:r>
            <a:r>
              <a:rPr lang="ar-SA" kern="0" dirty="0">
                <a:effectLst/>
                <a:latin typeface="Calibri" panose="020F0502020204030204" pitchFamily="34" charset="0"/>
                <a:ea typeface="Times New Roman" panose="02020603050405020304" pitchFamily="18" charset="0"/>
                <a:cs typeface="Alexandria" pitchFamily="2" charset="-78"/>
              </a:rPr>
              <a:t>: تقديم إجابات واضحة ومباشرة دون التطرق إلى تفاصيل غير ضرورية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الإيجاز</a:t>
            </a:r>
            <a:r>
              <a:rPr lang="ar-SA" kern="0" dirty="0">
                <a:effectLst/>
                <a:latin typeface="Calibri" panose="020F0502020204030204" pitchFamily="34" charset="0"/>
                <a:ea typeface="Times New Roman" panose="02020603050405020304" pitchFamily="18" charset="0"/>
                <a:cs typeface="Alexandria" pitchFamily="2" charset="-78"/>
              </a:rPr>
              <a:t>: الحفاظ على الإجابات مختصرة ومركزة لتجنب سوء الفهم أو التحريف</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إدارة الأسئلة الصعبة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عدم التجنب</a:t>
            </a:r>
            <a:r>
              <a:rPr lang="ar-SA" kern="0" dirty="0">
                <a:effectLst/>
                <a:latin typeface="Calibri" panose="020F0502020204030204" pitchFamily="34" charset="0"/>
                <a:ea typeface="Times New Roman" panose="02020603050405020304" pitchFamily="18" charset="0"/>
                <a:cs typeface="Alexandria" pitchFamily="2" charset="-78"/>
              </a:rPr>
              <a:t>: عدم تجنب الأسئلة الصعبة أو المحرجة بل الرد عليها بصدق وشفافية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توجيه الحوار</a:t>
            </a:r>
            <a:r>
              <a:rPr lang="ar-SA" kern="0" dirty="0">
                <a:effectLst/>
                <a:latin typeface="Calibri" panose="020F0502020204030204" pitchFamily="34" charset="0"/>
                <a:ea typeface="Times New Roman" panose="02020603050405020304" pitchFamily="18" charset="0"/>
                <a:cs typeface="Alexandria" pitchFamily="2" charset="-78"/>
              </a:rPr>
              <a:t>: إعادة توجيه الحوار إلى النقاط الرئيسية والرسائل الأساسية التي تريد المنظمة توصيلها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781379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89977" y="75408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8640" y="1266446"/>
            <a:ext cx="11332185" cy="5061129"/>
          </a:xfrm>
          <a:prstGeom prst="rect">
            <a:avLst/>
          </a:prstGeom>
          <a:noFill/>
        </p:spPr>
        <p:txBody>
          <a:bodyPr wrap="square" rtlCol="0">
            <a:spAutoFit/>
          </a:bodyPr>
          <a:lstStyle/>
          <a:p>
            <a:pPr marL="342900" indent="-342900" algn="just" rtl="1">
              <a:lnSpc>
                <a:spcPct val="107000"/>
              </a:lnSpc>
              <a:spcAft>
                <a:spcPts val="8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إصدار البيانات الصحفية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b="1" kern="0" dirty="0">
                <a:effectLst/>
                <a:latin typeface="Calibri" panose="020F0502020204030204" pitchFamily="34" charset="0"/>
                <a:ea typeface="Times New Roman" panose="02020603050405020304" pitchFamily="18" charset="0"/>
                <a:cs typeface="Alexandria" pitchFamily="2" charset="-78"/>
              </a:rPr>
              <a:t>كيفية كتابة بيان صحفي فعال في وقت الأزمة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الهيكل الأساسي</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العنوان الرئيسي</a:t>
            </a:r>
            <a:r>
              <a:rPr lang="ar-SA" kern="0" dirty="0">
                <a:effectLst/>
                <a:latin typeface="Calibri" panose="020F0502020204030204" pitchFamily="34" charset="0"/>
                <a:ea typeface="Times New Roman" panose="02020603050405020304" pitchFamily="18" charset="0"/>
                <a:cs typeface="Alexandria" pitchFamily="2" charset="-78"/>
              </a:rPr>
              <a:t>: عنوان واضح وجذاب يعكس جوهر البيان</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الفقرة الأولى</a:t>
            </a:r>
            <a:r>
              <a:rPr lang="ar-SA" kern="0" dirty="0">
                <a:effectLst/>
                <a:latin typeface="Calibri" panose="020F0502020204030204" pitchFamily="34" charset="0"/>
                <a:ea typeface="Times New Roman" panose="02020603050405020304" pitchFamily="18" charset="0"/>
                <a:cs typeface="Alexandria" pitchFamily="2" charset="-78"/>
              </a:rPr>
              <a:t>: توضيح النقاط الرئيسية بإيجاز (من، ماذا، متى، أين، لماذا، وكيف)</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التفاصيل الداعمة</a:t>
            </a:r>
            <a:r>
              <a:rPr lang="ar-SA" kern="0" dirty="0">
                <a:effectLst/>
                <a:latin typeface="Calibri" panose="020F0502020204030204" pitchFamily="34" charset="0"/>
                <a:ea typeface="Times New Roman" panose="02020603050405020304" pitchFamily="18" charset="0"/>
                <a:cs typeface="Alexandria" pitchFamily="2" charset="-78"/>
              </a:rPr>
              <a:t>: تقديم تفاصيل إضافية تدعم النقاط الرئيسية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اللغة والأسلوب</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اللغة الواضحة</a:t>
            </a:r>
            <a:r>
              <a:rPr lang="ar-SA" kern="0" dirty="0">
                <a:effectLst/>
                <a:latin typeface="Calibri" panose="020F0502020204030204" pitchFamily="34" charset="0"/>
                <a:ea typeface="Times New Roman" panose="02020603050405020304" pitchFamily="18" charset="0"/>
                <a:cs typeface="Alexandria" pitchFamily="2" charset="-78"/>
              </a:rPr>
              <a:t>: استخدام لغة واضحة ومفهومة للجمهور المستهدف</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التنسيق الجيد</a:t>
            </a:r>
            <a:r>
              <a:rPr lang="ar-SA" kern="0" dirty="0">
                <a:effectLst/>
                <a:latin typeface="Calibri" panose="020F0502020204030204" pitchFamily="34" charset="0"/>
                <a:ea typeface="Times New Roman" panose="02020603050405020304" pitchFamily="18" charset="0"/>
                <a:cs typeface="Alexandria" pitchFamily="2" charset="-78"/>
              </a:rPr>
              <a:t>: استخدام تنسيق جيد للبيان يسهل قراءته وفهمه</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التوقيت والتوزيع</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التوقيت المناسب</a:t>
            </a:r>
            <a:r>
              <a:rPr lang="ar-SA" kern="0" dirty="0">
                <a:effectLst/>
                <a:latin typeface="Calibri" panose="020F0502020204030204" pitchFamily="34" charset="0"/>
                <a:ea typeface="Times New Roman" panose="02020603050405020304" pitchFamily="18" charset="0"/>
                <a:cs typeface="Alexandria" pitchFamily="2" charset="-78"/>
              </a:rPr>
              <a:t>: إصدار البيان في توقيت مناسب لضمان وصوله إلى وسائل الإعلام في الوقت المناسب</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التوزيع الفعّال</a:t>
            </a:r>
            <a:r>
              <a:rPr lang="ar-SA" kern="0" dirty="0">
                <a:effectLst/>
                <a:latin typeface="Calibri" panose="020F0502020204030204" pitchFamily="34" charset="0"/>
                <a:ea typeface="Times New Roman" panose="02020603050405020304" pitchFamily="18" charset="0"/>
                <a:cs typeface="Alexandria" pitchFamily="2" charset="-78"/>
              </a:rPr>
              <a:t>: توزيع البيان عبر قنوات الاتصال المناسبة لضمان وصوله إلى الجمهور المستهدف</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175016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819633"/>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8640" y="1421584"/>
            <a:ext cx="11332185" cy="4896020"/>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إصدار البيانات الصحفية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أمثلة على بيانات صحفية ناجحة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دراسة حالة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شركة طيران</a:t>
            </a:r>
            <a:r>
              <a:rPr lang="ar-SA" kern="0" dirty="0">
                <a:effectLst/>
                <a:latin typeface="Calibri" panose="020F0502020204030204" pitchFamily="34" charset="0"/>
                <a:ea typeface="Times New Roman" panose="02020603050405020304" pitchFamily="18" charset="0"/>
                <a:cs typeface="Alexandria" pitchFamily="2" charset="-78"/>
              </a:rPr>
              <a:t>: بيان صحفي من شركة طيران بعد حادث طيران يوضح الإجراءات المتخذة لضمان سلامة الركاب وتقديم الدعم لأسر الضحايا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شركة تكنولوجيا</a:t>
            </a:r>
            <a:r>
              <a:rPr lang="ar-SA" kern="0" dirty="0">
                <a:effectLst/>
                <a:latin typeface="Calibri" panose="020F0502020204030204" pitchFamily="34" charset="0"/>
                <a:ea typeface="Times New Roman" panose="02020603050405020304" pitchFamily="18" charset="0"/>
                <a:cs typeface="Alexandria" pitchFamily="2" charset="-78"/>
              </a:rPr>
              <a:t>: بيان صحفي من شركة تكنولوجيا بعد اكتشاف اختراق أمني يوضح الخطوات المتخذة لحماية بيانات العملاء والإجراءات المستقبلية لمنع حدوث اختراقات مشابهة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rtl="1">
              <a:lnSpc>
                <a:spcPct val="150000"/>
              </a:lnSpc>
              <a:spcAft>
                <a:spcPts val="600"/>
              </a:spcAft>
            </a:pPr>
            <a:r>
              <a:rPr lang="ar-SA" sz="2400" b="1" kern="0" dirty="0">
                <a:effectLst/>
                <a:latin typeface="Calibri" panose="020F0502020204030204" pitchFamily="34" charset="0"/>
                <a:ea typeface="Times New Roman" panose="02020603050405020304" pitchFamily="18" charset="0"/>
                <a:cs typeface="Alexandria" pitchFamily="2" charset="-78"/>
              </a:rPr>
              <a:t>الخلاصة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إدارة العلاقات مع وسائل الإعلام خلال الأزمات تتطلب استجابة سريعة وفعّالة للاستفسارات، تحضير جيد وإجراء مقابلات ناجحة، وإصدار بيانات صحفية واضحة ودقيقة.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141467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التعامل مع التغطية الإعلامية السلبية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740915"/>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40523" y="1138391"/>
            <a:ext cx="11510954" cy="5496185"/>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رصد التغطية الإعلامية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b="1" kern="0" dirty="0">
                <a:effectLst/>
                <a:latin typeface="Calibri" panose="020F0502020204030204" pitchFamily="34" charset="0"/>
                <a:ea typeface="Times New Roman" panose="02020603050405020304" pitchFamily="18" charset="0"/>
                <a:cs typeface="Alexandria" pitchFamily="2" charset="-78"/>
              </a:rPr>
              <a:t>أدوات وتقنيات رصد التغطية الإعلامية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أدوات الرصد التقليدية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تحليل الأخبار</a:t>
            </a:r>
            <a:r>
              <a:rPr lang="ar-SA" kern="0" dirty="0">
                <a:effectLst/>
                <a:latin typeface="Calibri" panose="020F0502020204030204" pitchFamily="34" charset="0"/>
                <a:ea typeface="Times New Roman" panose="02020603050405020304" pitchFamily="18" charset="0"/>
                <a:cs typeface="Alexandria" pitchFamily="2" charset="-78"/>
              </a:rPr>
              <a:t>: متابعة الصحف والمجلات والبرامج التلفزيونية والإذاعية للحصول على صورة شاملة عن التغطية الإعلامية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التقارير اليومية</a:t>
            </a:r>
            <a:r>
              <a:rPr lang="ar-SA" kern="0" dirty="0">
                <a:effectLst/>
                <a:latin typeface="Calibri" panose="020F0502020204030204" pitchFamily="34" charset="0"/>
                <a:ea typeface="Times New Roman" panose="02020603050405020304" pitchFamily="18" charset="0"/>
                <a:cs typeface="Alexandria" pitchFamily="2" charset="-78"/>
              </a:rPr>
              <a:t>: إعداد تقارير يومية أو دورية تلخص التغطية الإعلامية وتبرز النقاط المهمة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الأدوات الرقمية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محركات البحث</a:t>
            </a:r>
            <a:r>
              <a:rPr lang="ar-SA" kern="0" dirty="0">
                <a:effectLst/>
                <a:latin typeface="Calibri" panose="020F0502020204030204" pitchFamily="34" charset="0"/>
                <a:ea typeface="Times New Roman" panose="02020603050405020304" pitchFamily="18" charset="0"/>
                <a:cs typeface="Alexandria" pitchFamily="2" charset="-78"/>
              </a:rPr>
              <a:t>: استخدام محركات البحث مثل</a:t>
            </a:r>
            <a:r>
              <a:rPr lang="en-GB" kern="0" dirty="0">
                <a:effectLst/>
                <a:latin typeface="Alexandria" pitchFamily="2" charset="-78"/>
                <a:ea typeface="Times New Roman" panose="02020603050405020304" pitchFamily="18" charset="0"/>
                <a:cs typeface="Times New Roman" panose="02020603050405020304" pitchFamily="18" charset="0"/>
              </a:rPr>
              <a:t> Google News </a:t>
            </a:r>
            <a:r>
              <a:rPr lang="ar-SA" kern="0" dirty="0">
                <a:effectLst/>
                <a:latin typeface="Calibri" panose="020F0502020204030204" pitchFamily="34" charset="0"/>
                <a:ea typeface="Times New Roman" panose="02020603050405020304" pitchFamily="18" charset="0"/>
                <a:cs typeface="Alexandria" pitchFamily="2" charset="-78"/>
              </a:rPr>
              <a:t>للبحث عن التغطية الإعلامية المرتبطة بالأزمة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منصات الرصد الرقمي</a:t>
            </a:r>
            <a:r>
              <a:rPr lang="ar-SA" kern="0" dirty="0">
                <a:effectLst/>
                <a:latin typeface="Calibri" panose="020F0502020204030204" pitchFamily="34" charset="0"/>
                <a:ea typeface="Times New Roman" panose="02020603050405020304" pitchFamily="18" charset="0"/>
                <a:cs typeface="Alexandria" pitchFamily="2" charset="-78"/>
              </a:rPr>
              <a:t>: استخدام منصات مثل </a:t>
            </a:r>
            <a:r>
              <a:rPr lang="en-GB" kern="0" dirty="0">
                <a:effectLst/>
                <a:latin typeface="Alexandria" pitchFamily="2" charset="-78"/>
                <a:ea typeface="Times New Roman" panose="02020603050405020304" pitchFamily="18" charset="0"/>
                <a:cs typeface="Times New Roman" panose="02020603050405020304" pitchFamily="18" charset="0"/>
              </a:rPr>
              <a:t>Meltwater</a:t>
            </a:r>
            <a:r>
              <a:rPr lang="ar-SA" kern="0" dirty="0">
                <a:effectLst/>
                <a:latin typeface="Calibri" panose="020F0502020204030204" pitchFamily="34" charset="0"/>
                <a:ea typeface="Times New Roman" panose="02020603050405020304" pitchFamily="18" charset="0"/>
                <a:cs typeface="Alexandria" pitchFamily="2" charset="-78"/>
              </a:rPr>
              <a:t>، </a:t>
            </a:r>
            <a:r>
              <a:rPr lang="en-GB" kern="0" dirty="0" err="1">
                <a:effectLst/>
                <a:latin typeface="Alexandria" pitchFamily="2" charset="-78"/>
                <a:ea typeface="Times New Roman" panose="02020603050405020304" pitchFamily="18" charset="0"/>
                <a:cs typeface="Times New Roman" panose="02020603050405020304" pitchFamily="18" charset="0"/>
              </a:rPr>
              <a:t>Brandwatch</a:t>
            </a:r>
            <a:r>
              <a:rPr lang="ar-SA" kern="0" dirty="0">
                <a:effectLst/>
                <a:latin typeface="Calibri" panose="020F0502020204030204" pitchFamily="34" charset="0"/>
                <a:ea typeface="Times New Roman" panose="02020603050405020304" pitchFamily="18" charset="0"/>
                <a:cs typeface="Alexandria" pitchFamily="2" charset="-78"/>
              </a:rPr>
              <a:t>، و</a:t>
            </a:r>
            <a:r>
              <a:rPr lang="en-GB" kern="0" dirty="0">
                <a:effectLst/>
                <a:latin typeface="Alexandria" pitchFamily="2" charset="-78"/>
                <a:ea typeface="Times New Roman" panose="02020603050405020304" pitchFamily="18" charset="0"/>
                <a:cs typeface="Times New Roman" panose="02020603050405020304" pitchFamily="18" charset="0"/>
              </a:rPr>
              <a:t>Hootsuite</a:t>
            </a:r>
            <a:r>
              <a:rPr lang="ar-EG"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Alexandria" pitchFamily="2" charset="-78"/>
                <a:ea typeface="Times New Roman" panose="02020603050405020304" pitchFamily="18" charset="0"/>
                <a:cs typeface="Times New Roman" panose="02020603050405020304" pitchFamily="18" charset="0"/>
              </a:rPr>
              <a:t>لرصد التغطية الإعلامية عبر الإنترنت ووسائل التواصل الاجتماعي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الإشعارات الفورية</a:t>
            </a:r>
            <a:r>
              <a:rPr lang="ar-SA" kern="0" dirty="0">
                <a:effectLst/>
                <a:latin typeface="Calibri" panose="020F0502020204030204" pitchFamily="34" charset="0"/>
                <a:ea typeface="Times New Roman" panose="02020603050405020304" pitchFamily="18" charset="0"/>
                <a:cs typeface="Alexandria" pitchFamily="2" charset="-78"/>
              </a:rPr>
              <a:t>: إعداد إشعارات فورية على منصات الرصد للحصول على تحديثات لحظية عن التغطية الإعلامية الجديدة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694844"/>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0781" y="1218064"/>
            <a:ext cx="11150437" cy="5219186"/>
          </a:xfrm>
          <a:prstGeom prst="rect">
            <a:avLst/>
          </a:prstGeom>
          <a:noFill/>
        </p:spPr>
        <p:txBody>
          <a:bodyPr wrap="square" rtlCol="0">
            <a:spAutoFit/>
          </a:bodyPr>
          <a:lstStyle/>
          <a:p>
            <a:pPr algn="just" rtl="1">
              <a:lnSpc>
                <a:spcPct val="150000"/>
              </a:lnSpc>
              <a:spcBef>
                <a:spcPts val="600"/>
              </a:spcBef>
              <a:spcAft>
                <a:spcPts val="1200"/>
              </a:spcAft>
              <a:tabLst>
                <a:tab pos="1020445" algn="r"/>
              </a:tabLst>
            </a:pPr>
            <a:r>
              <a:rPr lang="ar-SA" sz="2000" b="1" kern="0" dirty="0">
                <a:effectLst/>
                <a:latin typeface="Calibri" panose="020F0502020204030204" pitchFamily="34" charset="0"/>
                <a:ea typeface="Times New Roman" panose="02020603050405020304" pitchFamily="18" charset="0"/>
                <a:cs typeface="Alexandria" pitchFamily="2" charset="-78"/>
              </a:rPr>
              <a:t>استراتيجيات الرد على التغطية السلبية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الرد المهني</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الهدوء والاحترام</a:t>
            </a:r>
            <a:r>
              <a:rPr lang="ar-SA" kern="0" dirty="0">
                <a:effectLst/>
                <a:latin typeface="Calibri" panose="020F0502020204030204" pitchFamily="34" charset="0"/>
                <a:ea typeface="Times New Roman" panose="02020603050405020304" pitchFamily="18" charset="0"/>
                <a:cs typeface="Alexandria" pitchFamily="2" charset="-78"/>
              </a:rPr>
              <a:t>: الرد على التغطية السلبية بهدوء واحترام دون الدخول في جدالات أو هجمات شخصية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التركيز على الحقائق</a:t>
            </a:r>
            <a:r>
              <a:rPr lang="ar-SA" kern="0" dirty="0">
                <a:effectLst/>
                <a:latin typeface="Calibri" panose="020F0502020204030204" pitchFamily="34" charset="0"/>
                <a:ea typeface="Times New Roman" panose="02020603050405020304" pitchFamily="18" charset="0"/>
                <a:cs typeface="Alexandria" pitchFamily="2" charset="-78"/>
              </a:rPr>
              <a:t>: التركيز على تقديم الحقائق والمعلومات الصحيحة بدلاً من العواطف أو الدفاع المبالغ فيه</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استخدام البيانات والأدلة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الأدلة الداعمة</a:t>
            </a:r>
            <a:r>
              <a:rPr lang="ar-SA" kern="0" dirty="0">
                <a:effectLst/>
                <a:latin typeface="Calibri" panose="020F0502020204030204" pitchFamily="34" charset="0"/>
                <a:ea typeface="Times New Roman" panose="02020603050405020304" pitchFamily="18" charset="0"/>
                <a:cs typeface="Alexandria" pitchFamily="2" charset="-78"/>
              </a:rPr>
              <a:t>: تقديم بيانات وأدلة تدعم وجهة نظر المنظمة وتوضح الحقائق</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الرسوم البيانية</a:t>
            </a:r>
            <a:r>
              <a:rPr lang="ar-SA" kern="0" dirty="0">
                <a:effectLst/>
                <a:latin typeface="Calibri" panose="020F0502020204030204" pitchFamily="34" charset="0"/>
                <a:ea typeface="Times New Roman" panose="02020603050405020304" pitchFamily="18" charset="0"/>
                <a:cs typeface="Alexandria" pitchFamily="2" charset="-78"/>
              </a:rPr>
              <a:t>: استخدام الرسوم البيانية والمخططات لتوضيح المعلومات بشكل بصري وسهل الفهم</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4580155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844888"/>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0781" y="1482496"/>
            <a:ext cx="11150437" cy="5024261"/>
          </a:xfrm>
          <a:prstGeom prst="rect">
            <a:avLst/>
          </a:prstGeom>
          <a:noFill/>
        </p:spPr>
        <p:txBody>
          <a:bodyPr wrap="square" rtlCol="0">
            <a:spAutoFit/>
          </a:bodyPr>
          <a:lstStyle/>
          <a:p>
            <a:pPr marL="285750" indent="-285750" algn="just" rtl="1">
              <a:lnSpc>
                <a:spcPct val="150000"/>
              </a:lnSpc>
              <a:spcAft>
                <a:spcPts val="8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تطبيق عملي: تحليل تغطية إعلامية لأزمة حقيقية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اختيار الأزمة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مثال: تسرب نفطي كبير من شركة نفطية</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مثل أزمة</a:t>
            </a:r>
            <a:r>
              <a:rPr lang="en-GB" kern="0" dirty="0">
                <a:effectLst/>
                <a:latin typeface="Alexandria" pitchFamily="2" charset="-78"/>
                <a:ea typeface="Times New Roman" panose="02020603050405020304" pitchFamily="18" charset="0"/>
                <a:cs typeface="Times New Roman" panose="02020603050405020304" pitchFamily="18" charset="0"/>
              </a:rPr>
              <a:t> BP </a:t>
            </a:r>
            <a:r>
              <a:rPr lang="ar-SA" kern="0" dirty="0">
                <a:effectLst/>
                <a:latin typeface="Calibri" panose="020F0502020204030204" pitchFamily="34" charset="0"/>
                <a:ea typeface="Times New Roman" panose="02020603050405020304" pitchFamily="18" charset="0"/>
                <a:cs typeface="Alexandria" pitchFamily="2" charset="-78"/>
              </a:rPr>
              <a:t>في خليج المكسيك</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جمع البيانات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استخدم</a:t>
            </a:r>
            <a:r>
              <a:rPr lang="en-GB" kern="0" dirty="0">
                <a:effectLst/>
                <a:latin typeface="Alexandria" pitchFamily="2" charset="-78"/>
                <a:ea typeface="Times New Roman" panose="02020603050405020304" pitchFamily="18" charset="0"/>
                <a:cs typeface="Times New Roman" panose="02020603050405020304" pitchFamily="18" charset="0"/>
              </a:rPr>
              <a:t> Google Alerts </a:t>
            </a:r>
            <a:r>
              <a:rPr lang="ar-SA" kern="0" dirty="0">
                <a:effectLst/>
                <a:latin typeface="Calibri" panose="020F0502020204030204" pitchFamily="34" charset="0"/>
                <a:ea typeface="Times New Roman" panose="02020603050405020304" pitchFamily="18" charset="0"/>
                <a:cs typeface="Alexandria" pitchFamily="2" charset="-78"/>
              </a:rPr>
              <a:t>و</a:t>
            </a:r>
            <a:r>
              <a:rPr lang="en-GB" kern="0" dirty="0">
                <a:effectLst/>
                <a:latin typeface="Alexandria" pitchFamily="2" charset="-78"/>
                <a:ea typeface="Times New Roman" panose="02020603050405020304" pitchFamily="18" charset="0"/>
                <a:cs typeface="Times New Roman" panose="02020603050405020304" pitchFamily="18" charset="0"/>
              </a:rPr>
              <a:t> Mention</a:t>
            </a:r>
            <a:r>
              <a:rPr lang="ar-SA" kern="0" dirty="0">
                <a:effectLst/>
                <a:latin typeface="Calibri" panose="020F0502020204030204" pitchFamily="34" charset="0"/>
                <a:ea typeface="Times New Roman" panose="02020603050405020304" pitchFamily="18" charset="0"/>
                <a:cs typeface="Alexandria" pitchFamily="2" charset="-78"/>
              </a:rPr>
              <a:t>لجمع مقالات وأخبار ومنشورات على وسائل التواصل الاجتماعي المتعلقة بالأزمة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تحليل البيانات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تصنيف المقالات والأخبار بحسب طبيعتها (إيجابية، سلبية، محايدة)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تحليل التعليقات والمشاركات لتحديد النغمة العامة لردود الأفعال</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إعداد تقرير ملخص يتضمن النتائج والتوصيات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0027118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917453"/>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0781" y="1579946"/>
            <a:ext cx="11150437" cy="4641079"/>
          </a:xfrm>
          <a:prstGeom prst="rect">
            <a:avLst/>
          </a:prstGeom>
          <a:noFill/>
        </p:spPr>
        <p:txBody>
          <a:bodyPr wrap="square" rtlCol="0">
            <a:spAutoFit/>
          </a:bodyPr>
          <a:lstStyle/>
          <a:p>
            <a:pPr marL="342900" indent="-342900" algn="just" rtl="1">
              <a:lnSpc>
                <a:spcPct val="150000"/>
              </a:lnSpc>
              <a:spcAft>
                <a:spcPts val="8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التصحيح والرد</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b="1" kern="0" dirty="0">
                <a:effectLst/>
                <a:latin typeface="Calibri" panose="020F0502020204030204" pitchFamily="34" charset="0"/>
                <a:ea typeface="Times New Roman" panose="02020603050405020304" pitchFamily="18" charset="0"/>
                <a:cs typeface="Alexandria" pitchFamily="2" charset="-78"/>
              </a:rPr>
              <a:t>استراتيجيات للرد على التغطية السلبية وتصحيح المعلومات الخاطئة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1. </a:t>
            </a:r>
            <a:r>
              <a:rPr lang="ar-SA" b="1" kern="0" dirty="0">
                <a:effectLst/>
                <a:latin typeface="Calibri" panose="020F0502020204030204" pitchFamily="34" charset="0"/>
                <a:ea typeface="Times New Roman" panose="02020603050405020304" pitchFamily="18" charset="0"/>
                <a:cs typeface="Alexandria" pitchFamily="2" charset="-78"/>
              </a:rPr>
              <a:t>التقييم والتحليل</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تحديد المعلومات الخاطئة</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تحديد المعلومات غير الدقيقة أو المضللة في التغطية الإعلامية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تحليل تأثيرها</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تقييم تأثير هذه المعلومات على سمعة المنظمة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 </a:t>
            </a:r>
            <a:r>
              <a:rPr lang="ar-SA" b="1" kern="0" dirty="0">
                <a:effectLst/>
                <a:latin typeface="Calibri" panose="020F0502020204030204" pitchFamily="34" charset="0"/>
                <a:ea typeface="Times New Roman" panose="02020603050405020304" pitchFamily="18" charset="0"/>
                <a:cs typeface="Alexandria" pitchFamily="2" charset="-78"/>
              </a:rPr>
              <a:t>الرد السريع والدقيق</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إصدار بيان رسمي</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تقديم رد رسمي يتضمن المعلومات الصحيحة وتوضيح الأخطاء</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استخدام وسائل التواصل الاجتماعي</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نشر الردود والتصحيحات عبر منصات التواصل الاجتماعي للوصول إلى جمهور واسع</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ar-EG"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153548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917453"/>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0781" y="1579946"/>
            <a:ext cx="11150437" cy="4229171"/>
          </a:xfrm>
          <a:prstGeom prst="rect">
            <a:avLst/>
          </a:prstGeom>
          <a:noFill/>
        </p:spPr>
        <p:txBody>
          <a:bodyPr wrap="square" rtlCol="0">
            <a:spAutoFit/>
          </a:bodyPr>
          <a:lstStyle/>
          <a:p>
            <a:pPr marL="342900" indent="-342900" algn="just" rtl="1">
              <a:lnSpc>
                <a:spcPct val="150000"/>
              </a:lnSpc>
              <a:spcAft>
                <a:spcPts val="8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التصحيح والرد</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b="1" kern="0" dirty="0">
                <a:effectLst/>
                <a:latin typeface="Calibri" panose="020F0502020204030204" pitchFamily="34" charset="0"/>
                <a:ea typeface="Times New Roman" panose="02020603050405020304" pitchFamily="18" charset="0"/>
                <a:cs typeface="Alexandria" pitchFamily="2" charset="-78"/>
              </a:rPr>
              <a:t>استراتيجيات للرد على التغطية السلبية وتصحيح المعلومات الخاطئة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3.	التواصل المباشر مع الإعلاميين:</a:t>
            </a:r>
          </a:p>
          <a:p>
            <a:pPr marL="342900" lvl="0" indent="-342900" algn="just" rtl="1">
              <a:lnSpc>
                <a:spcPct val="150000"/>
              </a:lnSpc>
              <a:spcAft>
                <a:spcPts val="8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SA" b="1" kern="0" dirty="0">
                <a:effectLst/>
                <a:latin typeface="Calibri" panose="020F0502020204030204" pitchFamily="34" charset="0"/>
                <a:ea typeface="Times New Roman" panose="02020603050405020304" pitchFamily="18" charset="0"/>
                <a:cs typeface="Alexandria" pitchFamily="2" charset="-78"/>
              </a:rPr>
              <a:t>الاتصال بالصحفيين: </a:t>
            </a:r>
            <a:r>
              <a:rPr lang="ar-SA" kern="0" dirty="0">
                <a:effectLst/>
                <a:latin typeface="Calibri" panose="020F0502020204030204" pitchFamily="34" charset="0"/>
                <a:ea typeface="Times New Roman" panose="02020603050405020304" pitchFamily="18" charset="0"/>
                <a:cs typeface="Alexandria" pitchFamily="2" charset="-78"/>
              </a:rPr>
              <a:t>التواصل مع الصحفيين الذين نشروا المعلومات الخاطئة وتزويدهم بالحقائق.</a:t>
            </a:r>
          </a:p>
          <a:p>
            <a:pPr marL="342900" lvl="0" indent="-342900" algn="just" rtl="1">
              <a:lnSpc>
                <a:spcPct val="150000"/>
              </a:lnSpc>
              <a:spcAft>
                <a:spcPts val="8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SA" b="1" kern="0" dirty="0">
                <a:effectLst/>
                <a:latin typeface="Calibri" panose="020F0502020204030204" pitchFamily="34" charset="0"/>
                <a:ea typeface="Times New Roman" panose="02020603050405020304" pitchFamily="18" charset="0"/>
                <a:cs typeface="Alexandria" pitchFamily="2" charset="-78"/>
              </a:rPr>
              <a:t>تنظيم مؤتمرات صحفية: </a:t>
            </a:r>
            <a:r>
              <a:rPr lang="ar-SA" kern="0" dirty="0">
                <a:effectLst/>
                <a:latin typeface="Calibri" panose="020F0502020204030204" pitchFamily="34" charset="0"/>
                <a:ea typeface="Times New Roman" panose="02020603050405020304" pitchFamily="18" charset="0"/>
                <a:cs typeface="Alexandria" pitchFamily="2" charset="-78"/>
              </a:rPr>
              <a:t>عقد مؤتمرات صحفية لتوضيح الموقف والإجابة على أسئلة الصحفيين</a:t>
            </a:r>
            <a:r>
              <a:rPr lang="ar-SA" b="1" kern="0" dirty="0">
                <a:effectLst/>
                <a:latin typeface="Calibri" panose="020F0502020204030204" pitchFamily="34" charset="0"/>
                <a:ea typeface="Times New Roman" panose="02020603050405020304" pitchFamily="18" charset="0"/>
                <a:cs typeface="Alexandria" pitchFamily="2" charset="-78"/>
              </a:rPr>
              <a:t>.</a:t>
            </a:r>
          </a:p>
          <a:p>
            <a:pPr marL="342900" lvl="0" indent="-342900" algn="just" rtl="1">
              <a:lnSpc>
                <a:spcPct val="150000"/>
              </a:lnSpc>
              <a:spcAft>
                <a:spcPts val="8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4.	الاستفادة من الأدوات الرقمية:</a:t>
            </a:r>
          </a:p>
          <a:p>
            <a:pPr marL="342900" lvl="0" indent="-342900" algn="just" rtl="1">
              <a:lnSpc>
                <a:spcPct val="150000"/>
              </a:lnSpc>
              <a:spcAft>
                <a:spcPts val="8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SA" b="1" kern="0" dirty="0">
                <a:effectLst/>
                <a:latin typeface="Calibri" panose="020F0502020204030204" pitchFamily="34" charset="0"/>
                <a:ea typeface="Times New Roman" panose="02020603050405020304" pitchFamily="18" charset="0"/>
                <a:cs typeface="Alexandria" pitchFamily="2" charset="-78"/>
              </a:rPr>
              <a:t>النشر على المدونات والمواقع: </a:t>
            </a:r>
            <a:r>
              <a:rPr lang="ar-SA" kern="0" dirty="0">
                <a:effectLst/>
                <a:latin typeface="Calibri" panose="020F0502020204030204" pitchFamily="34" charset="0"/>
                <a:ea typeface="Times New Roman" panose="02020603050405020304" pitchFamily="18" charset="0"/>
                <a:cs typeface="Alexandria" pitchFamily="2" charset="-78"/>
              </a:rPr>
              <a:t>استخدام مدونة الشركة والموقع الرسمي لنشر التفاصيل والردود.</a:t>
            </a:r>
          </a:p>
          <a:p>
            <a:pPr marL="342900" lvl="0" indent="-342900" algn="just" rtl="1">
              <a:lnSpc>
                <a:spcPct val="150000"/>
              </a:lnSpc>
              <a:spcAft>
                <a:spcPts val="8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SA" b="1" kern="0" dirty="0">
                <a:effectLst/>
                <a:latin typeface="Calibri" panose="020F0502020204030204" pitchFamily="34" charset="0"/>
                <a:ea typeface="Times New Roman" panose="02020603050405020304" pitchFamily="18" charset="0"/>
                <a:cs typeface="Alexandria" pitchFamily="2" charset="-78"/>
              </a:rPr>
              <a:t>التعاون مع المؤثرين: </a:t>
            </a:r>
            <a:r>
              <a:rPr lang="ar-SA" kern="0" dirty="0">
                <a:effectLst/>
                <a:latin typeface="Calibri" panose="020F0502020204030204" pitchFamily="34" charset="0"/>
                <a:ea typeface="Times New Roman" panose="02020603050405020304" pitchFamily="18" charset="0"/>
                <a:cs typeface="Alexandria" pitchFamily="2" charset="-78"/>
              </a:rPr>
              <a:t>التعاون مع المؤثرين لنشر الحقائق والتصحيحات.</a:t>
            </a: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2424988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709574"/>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3074" y="1439177"/>
            <a:ext cx="11164545" cy="5083956"/>
          </a:xfrm>
          <a:prstGeom prst="rect">
            <a:avLst/>
          </a:prstGeom>
          <a:noFill/>
        </p:spPr>
        <p:txBody>
          <a:bodyPr wrap="square" rtlCol="0">
            <a:spAutoFit/>
          </a:bodyPr>
          <a:lstStyle/>
          <a:p>
            <a:pPr marL="285750" indent="-285750" algn="just" rtl="1">
              <a:lnSpc>
                <a:spcPct val="107000"/>
              </a:lnSpc>
              <a:spcAft>
                <a:spcPts val="6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تطبيق عملي: صياغة ردود على تغطية إعلامية سلبية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1. </a:t>
            </a:r>
            <a:r>
              <a:rPr lang="ar-SA" b="1" kern="0" dirty="0">
                <a:effectLst/>
                <a:latin typeface="Calibri" panose="020F0502020204030204" pitchFamily="34" charset="0"/>
                <a:ea typeface="Times New Roman" panose="02020603050405020304" pitchFamily="18" charset="0"/>
                <a:cs typeface="Alexandria" pitchFamily="2" charset="-78"/>
              </a:rPr>
              <a:t>تحديد السيناريو</a:t>
            </a:r>
            <a:r>
              <a:rPr lang="ar-EG" b="1" kern="0" dirty="0">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مثال: شركة تواجه ادعاءات بتلوث منتجاتها بمواد ضارة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 </a:t>
            </a:r>
            <a:r>
              <a:rPr lang="ar-SA" b="1" kern="0" dirty="0">
                <a:effectLst/>
                <a:latin typeface="Calibri" panose="020F0502020204030204" pitchFamily="34" charset="0"/>
                <a:ea typeface="Times New Roman" panose="02020603050405020304" pitchFamily="18" charset="0"/>
                <a:cs typeface="Alexandria" pitchFamily="2" charset="-78"/>
              </a:rPr>
              <a:t>صياغة الردود</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البيان الرسمي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07000"/>
              </a:lnSpc>
              <a:buSzPts val="1000"/>
              <a:buFont typeface="Wingdings" panose="05000000000000000000" pitchFamily="2" charset="2"/>
              <a:buChar char=""/>
              <a:tabLst>
                <a:tab pos="1371600" algn="l"/>
              </a:tabLst>
            </a:pPr>
            <a:r>
              <a:rPr lang="ar-SA" kern="0" dirty="0">
                <a:effectLst/>
                <a:latin typeface="Calibri" panose="020F0502020204030204" pitchFamily="34" charset="0"/>
                <a:ea typeface="Times New Roman" panose="02020603050405020304" pitchFamily="18" charset="0"/>
                <a:cs typeface="Alexandria" pitchFamily="2" charset="-78"/>
              </a:rPr>
              <a:t>العنوان: "تصريح من شركة</a:t>
            </a:r>
            <a:r>
              <a:rPr lang="en-GB" kern="0" dirty="0">
                <a:effectLst/>
                <a:latin typeface="Alexandria" pitchFamily="2" charset="-78"/>
                <a:ea typeface="Times New Roman" panose="02020603050405020304" pitchFamily="18" charset="0"/>
                <a:cs typeface="Arial" panose="020B0604020202020204" pitchFamily="34" charset="0"/>
              </a:rPr>
              <a:t> XYZ </a:t>
            </a:r>
            <a:r>
              <a:rPr lang="ar-SA" kern="0" dirty="0">
                <a:effectLst/>
                <a:latin typeface="Calibri" panose="020F0502020204030204" pitchFamily="34" charset="0"/>
                <a:ea typeface="Times New Roman" panose="02020603050405020304" pitchFamily="18" charset="0"/>
                <a:cs typeface="Alexandria" pitchFamily="2" charset="-78"/>
              </a:rPr>
              <a:t>حول سلامة منتجاتها</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07000"/>
              </a:lnSpc>
              <a:buSzPts val="1000"/>
              <a:buFont typeface="Wingdings" panose="05000000000000000000" pitchFamily="2" charset="2"/>
              <a:buChar char=""/>
              <a:tabLst>
                <a:tab pos="1371600" algn="l"/>
              </a:tabLst>
            </a:pPr>
            <a:r>
              <a:rPr lang="ar-SA" kern="0" dirty="0">
                <a:effectLst/>
                <a:latin typeface="Calibri" panose="020F0502020204030204" pitchFamily="34" charset="0"/>
                <a:ea typeface="Times New Roman" panose="02020603050405020304" pitchFamily="18" charset="0"/>
                <a:cs typeface="Alexandria" pitchFamily="2" charset="-78"/>
              </a:rPr>
              <a:t>النص: "نود أن نوضح أن منتجاتنا تخضع لأعلى معايير الجودة والسلامة. </a:t>
            </a:r>
            <a:r>
              <a:rPr lang="ar-SA" kern="0" dirty="0" err="1">
                <a:effectLst/>
                <a:latin typeface="Calibri" panose="020F0502020204030204" pitchFamily="34" charset="0"/>
                <a:ea typeface="Times New Roman" panose="02020603050405020304" pitchFamily="18" charset="0"/>
                <a:cs typeface="Alexandria" pitchFamily="2" charset="-78"/>
              </a:rPr>
              <a:t>نأسف</a:t>
            </a:r>
            <a:r>
              <a:rPr lang="ar-SA" kern="0" dirty="0">
                <a:effectLst/>
                <a:latin typeface="Calibri" panose="020F0502020204030204" pitchFamily="34" charset="0"/>
                <a:ea typeface="Times New Roman" panose="02020603050405020304" pitchFamily="18" charset="0"/>
                <a:cs typeface="Alexandria" pitchFamily="2" charset="-78"/>
              </a:rPr>
              <a:t> لنشر معلومات غير دقيقة ونؤكد أن جميع منتجاتنا آمنة. تمت مراجعة جميع عمليات الإنتاج والتأكيد على خلوها من أي مواد ضارة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التغريدة على تويتر</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07000"/>
              </a:lnSpc>
              <a:buSzPts val="1000"/>
              <a:buFont typeface="Wingdings" panose="05000000000000000000" pitchFamily="2" charset="2"/>
              <a:buChar char=""/>
              <a:tabLst>
                <a:tab pos="1371600" algn="l"/>
              </a:tabLst>
            </a:pPr>
            <a:r>
              <a:rPr lang="ar-SA" kern="0" dirty="0">
                <a:effectLst/>
                <a:latin typeface="Calibri" panose="020F0502020204030204" pitchFamily="34" charset="0"/>
                <a:ea typeface="Times New Roman" panose="02020603050405020304" pitchFamily="18" charset="0"/>
                <a:cs typeface="Alexandria" pitchFamily="2" charset="-78"/>
              </a:rPr>
              <a:t>النص: "نؤكد أن جميع منتجاتنا آمنة وتخضع لأعلى معايير الجودة. للمزيد من المعلومات، يمكنكم قراءة البيان الرسمي هنا [رابط البيان]</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الرد على تعليق سلبي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07000"/>
              </a:lnSpc>
              <a:buSzPts val="1000"/>
              <a:buFont typeface="Wingdings" panose="05000000000000000000" pitchFamily="2" charset="2"/>
              <a:buChar char=""/>
              <a:tabLst>
                <a:tab pos="1371600" algn="l"/>
              </a:tabLst>
            </a:pPr>
            <a:r>
              <a:rPr lang="ar-SA" kern="0" dirty="0">
                <a:effectLst/>
                <a:latin typeface="Calibri" panose="020F0502020204030204" pitchFamily="34" charset="0"/>
                <a:ea typeface="Times New Roman" panose="02020603050405020304" pitchFamily="18" charset="0"/>
                <a:cs typeface="Alexandria" pitchFamily="2" charset="-78"/>
              </a:rPr>
              <a:t>النص: "نشكر اهتمامكم ونعمل بجد لتقديم منتجات آمنة. يمكنكم قراءة المزيد حول هذا الموضوع في بياننا الرسمي هنا [رابط البيان]</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Bef>
                <a:spcPts val="600"/>
              </a:spcBef>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3. </a:t>
            </a:r>
            <a:r>
              <a:rPr lang="ar-SA" b="1" kern="0" dirty="0">
                <a:effectLst/>
                <a:latin typeface="Calibri" panose="020F0502020204030204" pitchFamily="34" charset="0"/>
                <a:ea typeface="Times New Roman" panose="02020603050405020304" pitchFamily="18" charset="0"/>
                <a:cs typeface="Alexandria" pitchFamily="2" charset="-78"/>
              </a:rPr>
              <a:t>محاكاة الردود</a:t>
            </a:r>
            <a:r>
              <a:rPr lang="en-GB" kern="0" dirty="0">
                <a:effectLst/>
                <a:latin typeface="Alexandria" pitchFamily="2" charset="-78"/>
                <a:ea typeface="Times New Roman" panose="02020603050405020304" pitchFamily="18" charset="0"/>
                <a:cs typeface="Arial" panose="020B0604020202020204" pitchFamily="34" charset="0"/>
              </a:rPr>
              <a:t>:</a:t>
            </a:r>
            <a:r>
              <a:rPr lang="ar-EG" sz="1400" kern="100" dirty="0">
                <a:latin typeface="Calibri" panose="020F0502020204030204" pitchFamily="34" charset="0"/>
                <a:ea typeface="Calibri" panose="020F0502020204030204" pitchFamily="34"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تقسيم الطلاب إلى مجموعات ومحاكاة سيناريوهات للرد على تغطية إعلامية سلبية. يتم تقييم الردود بناءً على الشفافية والدقة والفعالية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7906318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الاتصال في الأزمات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647074" y="2242528"/>
            <a:ext cx="2206943" cy="1015663"/>
          </a:xfrm>
          <a:prstGeom prst="rect">
            <a:avLst/>
          </a:prstGeom>
          <a:noFill/>
        </p:spPr>
        <p:txBody>
          <a:bodyPr wrap="square" rtlCol="0">
            <a:spAutoFit/>
          </a:bodyPr>
          <a:lstStyle/>
          <a:p>
            <a:pPr algn="ctr" rtl="1"/>
            <a:r>
              <a:rPr lang="ar-EG" sz="2000" b="1" dirty="0">
                <a:latin typeface="Alexandria" charset="0"/>
                <a:cs typeface="Alexandria" charset="0"/>
              </a:rPr>
              <a:t>مبادئ الاتصال الفعّال في الأزمات </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209833"/>
            <a:ext cx="2543623" cy="1631216"/>
          </a:xfrm>
          <a:prstGeom prst="rect">
            <a:avLst/>
          </a:prstGeom>
          <a:noFill/>
        </p:spPr>
        <p:txBody>
          <a:bodyPr wrap="square" rtlCol="0">
            <a:spAutoFit/>
          </a:bodyPr>
          <a:lstStyle/>
          <a:p>
            <a:pPr algn="ctr" rtl="1"/>
            <a:r>
              <a:rPr lang="ar-EG" sz="2000" b="1" dirty="0">
                <a:latin typeface="Alexandria" charset="0"/>
                <a:cs typeface="Alexandria" charset="0"/>
              </a:rPr>
              <a:t>العلاقات مع وسائل الإعلام خلال الأزمات </a:t>
            </a:r>
          </a:p>
          <a:p>
            <a:pPr algn="ctr" rtl="1"/>
            <a:r>
              <a:rPr lang="ar-EG" sz="2000" b="1" dirty="0">
                <a:latin typeface="Alexandria" charset="0"/>
                <a:cs typeface="Alexandria" charset="0"/>
              </a:rPr>
              <a:t>(إدارة الاستفسارات والمقابلات)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015663"/>
          </a:xfrm>
          <a:prstGeom prst="rect">
            <a:avLst/>
          </a:prstGeom>
          <a:noFill/>
        </p:spPr>
        <p:txBody>
          <a:bodyPr wrap="square" rtlCol="0">
            <a:spAutoFit/>
          </a:bodyPr>
          <a:lstStyle/>
          <a:p>
            <a:pPr algn="ctr" rtl="1"/>
            <a:r>
              <a:rPr lang="ar-EG" sz="2000" b="1" dirty="0">
                <a:latin typeface="Alexandria" charset="0"/>
                <a:cs typeface="Alexandria" charset="0"/>
              </a:rPr>
              <a:t>التخطيط وتنفيذ الاتصال الفعّال في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209833"/>
            <a:ext cx="2477107" cy="1015663"/>
          </a:xfrm>
          <a:prstGeom prst="rect">
            <a:avLst/>
          </a:prstGeom>
          <a:noFill/>
        </p:spPr>
        <p:txBody>
          <a:bodyPr wrap="square" rtlCol="0">
            <a:spAutoFit/>
          </a:bodyPr>
          <a:lstStyle/>
          <a:p>
            <a:pPr algn="ctr" rtl="1"/>
            <a:r>
              <a:rPr lang="ar-EG" sz="2000" b="1" dirty="0">
                <a:latin typeface="Alexandria" charset="0"/>
                <a:cs typeface="Alexandria" charset="0"/>
              </a:rPr>
              <a:t>التعامل مع التغطية الإعلامية السلبية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2A4FADC4-EE3B-46F0-BA9C-6262834432AA}"/>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3958</TotalTime>
  <Words>5490</Words>
  <Application>Microsoft Office PowerPoint</Application>
  <PresentationFormat>Widescreen</PresentationFormat>
  <Paragraphs>578</Paragraphs>
  <Slides>63</Slides>
  <Notes>57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63</vt:i4>
      </vt:variant>
    </vt:vector>
  </HeadingPairs>
  <TitlesOfParts>
    <vt:vector size="72" baseType="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406</cp:revision>
  <dcterms:created xsi:type="dcterms:W3CDTF">2023-04-29T09:08:00Z</dcterms:created>
  <dcterms:modified xsi:type="dcterms:W3CDTF">2024-07-02T14:47:08Z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