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ink/ink1.xml" ContentType="application/inkml+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0"/>
  </p:notesMasterIdLst>
  <p:handoutMasterIdLst>
    <p:handoutMasterId r:id="rId41"/>
  </p:handoutMasterIdLst>
  <p:sldIdLst>
    <p:sldId id="264" r:id="rId3"/>
    <p:sldId id="569" r:id="rId4"/>
    <p:sldId id="572" r:id="rId5"/>
    <p:sldId id="573" r:id="rId6"/>
    <p:sldId id="613" r:id="rId7"/>
    <p:sldId id="574" r:id="rId8"/>
    <p:sldId id="612" r:id="rId9"/>
    <p:sldId id="575" r:id="rId10"/>
    <p:sldId id="576" r:id="rId11"/>
    <p:sldId id="577" r:id="rId12"/>
    <p:sldId id="614" r:id="rId13"/>
    <p:sldId id="579" r:id="rId14"/>
    <p:sldId id="580" r:id="rId15"/>
    <p:sldId id="581" r:id="rId16"/>
    <p:sldId id="582" r:id="rId17"/>
    <p:sldId id="608" r:id="rId18"/>
    <p:sldId id="609" r:id="rId19"/>
    <p:sldId id="610" r:id="rId20"/>
    <p:sldId id="619" r:id="rId21"/>
    <p:sldId id="620" r:id="rId22"/>
    <p:sldId id="621" r:id="rId23"/>
    <p:sldId id="622" r:id="rId24"/>
    <p:sldId id="624" r:id="rId25"/>
    <p:sldId id="623" r:id="rId26"/>
    <p:sldId id="617" r:id="rId27"/>
    <p:sldId id="618" r:id="rId28"/>
    <p:sldId id="606" r:id="rId29"/>
    <p:sldId id="605" r:id="rId30"/>
    <p:sldId id="607" r:id="rId31"/>
    <p:sldId id="625" r:id="rId32"/>
    <p:sldId id="626" r:id="rId33"/>
    <p:sldId id="627" r:id="rId34"/>
    <p:sldId id="628" r:id="rId35"/>
    <p:sldId id="629" r:id="rId36"/>
    <p:sldId id="630" r:id="rId37"/>
    <p:sldId id="631" r:id="rId38"/>
    <p:sldId id="63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97" autoAdjust="0"/>
    <p:restoredTop sz="83475" autoAdjust="0"/>
  </p:normalViewPr>
  <p:slideViewPr>
    <p:cSldViewPr snapToGrid="0">
      <p:cViewPr varScale="1">
        <p:scale>
          <a:sx n="62" d="100"/>
          <a:sy n="62" d="100"/>
        </p:scale>
        <p:origin x="85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7/30/2022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5:46:37.863"/>
    </inkml:context>
    <inkml:brush xml:id="br0">
      <inkml:brushProperty name="width" value="0.05292" units="cm"/>
      <inkml:brushProperty name="height" value="0.05292" units="cm"/>
      <inkml:brushProperty name="color" value="#FF0000"/>
    </inkml:brush>
  </inkml:definitions>
  <inkml:trace contextRef="#ctx0" brushRef="#br0">20202 11134 3238 0,'13'4'150'15,"-13"-4"-267"-15,0 0-707 0,24-3 226 0,-24 3 119 16</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7-05T16:47:50.856"/>
    </inkml:context>
    <inkml:brush xml:id="br0">
      <inkml:brushProperty name="width" value="0.05292" units="cm"/>
      <inkml:brushProperty name="height" value="0.05292" units="cm"/>
      <inkml:brushProperty name="color" value="#FF0000"/>
    </inkml:brush>
  </inkml:definitions>
  <inkml:trace contextRef="#ctx0" brushRef="#br0">22179 11437 304 0,'-65'7'215'16,"3"-4"-3"-16,-5 1 19 0,2-4-71 15,-1 1-50-15,-5-1-9 0,-3 0-23 0,-3 0-10 16,0 0-24-16,7 0 37 0,3-5-35 16,7 2 11-16,8-2-33 0,3 3-48 15,1 1-100-15,11-4-302 0,-3 1 95 16</inkml:trace>
  <inkml:trace contextRef="#ctx0" brushRef="#br0" timeOffset="2455.8237">20511 7524 1370 0,'0'0'-90'0,"0"0"12"0,0 0 28 15,0 0 25-15,0 0 4 0,-17-17 16 16,17 17-10-16,0 0-6 0,0 0-38 0,0 0-7 15,0 0-42-15,0 0-139 0,0 0 62 16</inkml:trace>
  <inkml:trace contextRef="#ctx0" brushRef="#br0" timeOffset="3317.1389">23771 9992 731 0,'0'0'-12'0,"-13"35"66"0,5-20-1 0,8-15-12 16,-19 40 10-16,6-9-12 0,-4 3-23 15,-3-1 33-15,0 11-12 0,-2-2-10 16,-4-2-7-16,-3 4 26 0,4-2-15 16,-5 2-17-16,-5-3 21 0,5-2-11 0,-10 1-24 15,3-1-14-15,0 3-21 0,-2-2 11 16,1-3-63-16,1-1-52 0,4-3-143 0,4-4 78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7/30/2022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Eng. Dr. Akram Ali</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smtClean="0">
                <a:effectLst/>
              </a:rPr>
              <a:t>Steps that definitely create value.</a:t>
            </a:r>
          </a:p>
          <a:p>
            <a:pPr marL="234932" indent="-234932">
              <a:buFont typeface="+mj-lt"/>
              <a:buAutoNum type="arabicPeriod"/>
            </a:pPr>
            <a:r>
              <a:rPr lang="en-US" dirty="0" smtClean="0">
                <a:effectLst/>
              </a:rPr>
              <a:t>Steps that create no value, but are necessary given the current state of the system.</a:t>
            </a:r>
          </a:p>
          <a:p>
            <a:pPr marL="234932" indent="-234932">
              <a:buFont typeface="+mj-lt"/>
              <a:buAutoNum type="arabicPeriod"/>
            </a:pPr>
            <a:r>
              <a:rPr lang="en-US" dirty="0" smtClean="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2060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Waste</a:t>
            </a:r>
            <a:r>
              <a:rPr lang="en-US" baseline="0" dirty="0" smtClean="0"/>
              <a:t> in inventory; Waste of not doings things right the first time; waste of working too hard; emotional waste of unreasonable expectations.</a:t>
            </a:r>
          </a:p>
          <a:p>
            <a:r>
              <a:rPr lang="en-US" baseline="0" dirty="0" smtClean="0"/>
              <a:t>Overburden </a:t>
            </a:r>
            <a:r>
              <a:rPr lang="en-US" baseline="0" dirty="0" smtClean="0">
                <a:sym typeface="Wingdings" panose="05000000000000000000" pitchFamily="2" charset="2"/>
              </a:rPr>
              <a:t> unnecessary reporting etc.. Absurdity  unreasonable targets</a:t>
            </a:r>
            <a:endParaRPr lang="en-US" baseline="0" dirty="0" smtClean="0"/>
          </a:p>
          <a:p>
            <a:pPr defTabSz="939729">
              <a:defRPr/>
            </a:pPr>
            <a:r>
              <a:rPr lang="en-US" b="1" baseline="0" dirty="0" smtClean="0"/>
              <a:t>Working Too Hard Only Makes More Work: </a:t>
            </a:r>
            <a:r>
              <a:rPr lang="en-US" b="0" baseline="0" dirty="0" smtClean="0"/>
              <a:t>Lexus 16.8 </a:t>
            </a:r>
            <a:r>
              <a:rPr lang="en-US" b="0" baseline="0" dirty="0" err="1" smtClean="0"/>
              <a:t>hrs</a:t>
            </a:r>
            <a:r>
              <a:rPr lang="en-US" b="0" baseline="0" dirty="0" smtClean="0"/>
              <a:t> 34 defects/ 100 cars. German 78.7 defects/ 100 cars.</a:t>
            </a:r>
            <a:endParaRPr lang="en-US" b="1" baseline="0" dirty="0" smtClean="0"/>
          </a:p>
          <a:p>
            <a:r>
              <a:rPr lang="en-US" b="1" dirty="0" smtClean="0"/>
              <a:t>Don’t Be Unreasonable: </a:t>
            </a:r>
            <a:r>
              <a:rPr lang="en-US" dirty="0" smtClean="0"/>
              <a:t>Challenging goals are motivators; goals that are impossible are</a:t>
            </a:r>
            <a:r>
              <a:rPr lang="en-US" baseline="0" dirty="0" smtClean="0"/>
              <a:t> just depressing</a:t>
            </a:r>
          </a:p>
          <a:p>
            <a:r>
              <a:rPr lang="en-US" b="1" baseline="0" dirty="0" smtClean="0"/>
              <a:t>Don’t Be Heroic </a:t>
            </a:r>
            <a:r>
              <a:rPr lang="en-US" baseline="0" dirty="0" smtClean="0"/>
              <a:t>– If you need to be heroic to get things done, you have a problem. </a:t>
            </a:r>
            <a:r>
              <a:rPr lang="en-US" baseline="0" dirty="0" smtClean="0">
                <a:sym typeface="Wingdings" panose="05000000000000000000" pitchFamily="2" charset="2"/>
              </a:rPr>
              <a:t> Failure of planning</a:t>
            </a:r>
          </a:p>
          <a:p>
            <a:r>
              <a:rPr lang="en-US" b="1" baseline="0" dirty="0" smtClean="0">
                <a:sym typeface="Wingdings" panose="05000000000000000000" pitchFamily="2" charset="2"/>
              </a:rPr>
              <a:t>Strive For Flow: </a:t>
            </a:r>
            <a:r>
              <a:rPr lang="en-US" baseline="0" dirty="0" smtClean="0">
                <a:sym typeface="Wingdings" panose="05000000000000000000" pitchFamily="2" charset="2"/>
              </a:rPr>
              <a:t>Choose the smoothest, most trouble free way to get things done. Scrum is about enabling the most flow possible</a:t>
            </a:r>
          </a:p>
          <a:p>
            <a:r>
              <a:rPr lang="en-US" b="1" baseline="0" dirty="0" smtClean="0">
                <a:solidFill>
                  <a:srgbClr val="FFFF00"/>
                </a:solidFill>
                <a:sym typeface="Wingdings" panose="05000000000000000000" pitchFamily="2" charset="2"/>
              </a:rPr>
              <a:t>No assholes: </a:t>
            </a:r>
            <a:r>
              <a:rPr lang="en-US" baseline="0" dirty="0" smtClean="0">
                <a:sym typeface="Wingdings" panose="05000000000000000000" pitchFamily="2" charset="2"/>
              </a:rPr>
              <a:t>Any one who causes emotional chaos, inspires fear or dread, or demeans or diminishes people need to be stopped cold.  Page 110</a:t>
            </a:r>
          </a:p>
          <a:p>
            <a:r>
              <a:rPr lang="en-US" b="1" baseline="0" dirty="0" smtClean="0">
                <a:sym typeface="Wingdings" panose="05000000000000000000" pitchFamily="2" charset="2"/>
              </a:rPr>
              <a:t>Enough With The Stupid Policies; </a:t>
            </a:r>
            <a:r>
              <a:rPr lang="en-US" baseline="0" dirty="0" smtClean="0">
                <a:sym typeface="Wingdings" panose="05000000000000000000" pitchFamily="2" charset="2"/>
              </a:rPr>
              <a:t>Forms; Meetings; Approvals, etc.</a:t>
            </a:r>
          </a:p>
          <a:p>
            <a:endParaRPr lang="en-US" baseline="0" dirty="0" smtClean="0">
              <a:sym typeface="Wingdings" panose="05000000000000000000" pitchFamily="2" charset="2"/>
            </a:endParaRPr>
          </a:p>
          <a:p>
            <a:endParaRPr lang="en-US" dirty="0" smtClean="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9265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smtClean="0"/>
              <a:t>نصف</a:t>
            </a:r>
            <a:r>
              <a:rPr lang="ar-EG" baseline="0" dirty="0" smtClean="0"/>
              <a:t> الكوب الفارغ</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5</a:t>
            </a:fld>
            <a:endParaRPr lang="en-US"/>
          </a:p>
        </p:txBody>
      </p:sp>
    </p:spTree>
    <p:extLst>
      <p:ext uri="{BB962C8B-B14F-4D97-AF65-F5344CB8AC3E}">
        <p14:creationId xmlns:p14="http://schemas.microsoft.com/office/powerpoint/2010/main" val="1697473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6942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Lean and agile enterprises only.</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20656969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4932" indent="-234932">
              <a:buFont typeface="+mj-lt"/>
              <a:buAutoNum type="arabicPeriod"/>
            </a:pPr>
            <a:r>
              <a:rPr lang="en-US" dirty="0" smtClean="0">
                <a:effectLst/>
              </a:rPr>
              <a:t>Steps that definitely create value.</a:t>
            </a:r>
          </a:p>
          <a:p>
            <a:pPr marL="234932" indent="-234932">
              <a:buFont typeface="+mj-lt"/>
              <a:buAutoNum type="arabicPeriod"/>
            </a:pPr>
            <a:r>
              <a:rPr lang="en-US" dirty="0" smtClean="0">
                <a:effectLst/>
              </a:rPr>
              <a:t>Steps that create no value, but are necessary given the current state of the system.</a:t>
            </a:r>
          </a:p>
          <a:p>
            <a:pPr marL="234932" indent="-234932">
              <a:buFont typeface="+mj-lt"/>
              <a:buAutoNum type="arabicPeriod"/>
            </a:pPr>
            <a:r>
              <a:rPr lang="en-US" dirty="0" smtClean="0">
                <a:effectLst/>
              </a:rPr>
              <a:t>Steps that create no value and can be eliminated.</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2A73D91-A2FF-4FC3-B265-525AF5A5F9B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3137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SMARTER</a:t>
            </a:r>
          </a:p>
          <a:p>
            <a:r>
              <a:rPr lang="en-US" dirty="0" smtClean="0"/>
              <a:t>Specific</a:t>
            </a:r>
          </a:p>
          <a:p>
            <a:r>
              <a:rPr lang="en-US" dirty="0" smtClean="0"/>
              <a:t>Measureable</a:t>
            </a:r>
          </a:p>
          <a:p>
            <a:r>
              <a:rPr lang="en-US" dirty="0" smtClean="0"/>
              <a:t>Attainable</a:t>
            </a:r>
          </a:p>
          <a:p>
            <a:r>
              <a:rPr lang="en-US" dirty="0" smtClean="0"/>
              <a:t>Relevant</a:t>
            </a:r>
          </a:p>
          <a:p>
            <a:r>
              <a:rPr lang="en-US" dirty="0" smtClean="0"/>
              <a:t>Time bound</a:t>
            </a:r>
          </a:p>
          <a:p>
            <a:r>
              <a:rPr lang="en-US" dirty="0" smtClean="0"/>
              <a:t>Evaluate</a:t>
            </a:r>
          </a:p>
          <a:p>
            <a:r>
              <a:rPr lang="en-US" dirty="0" smtClean="0"/>
              <a:t>Review</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10</a:t>
            </a:fld>
            <a:endParaRPr lang="en-US"/>
          </a:p>
        </p:txBody>
      </p:sp>
    </p:spTree>
    <p:extLst>
      <p:ext uri="{BB962C8B-B14F-4D97-AF65-F5344CB8AC3E}">
        <p14:creationId xmlns:p14="http://schemas.microsoft.com/office/powerpoint/2010/main" val="1293569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11</a:t>
            </a:fld>
            <a:endParaRPr lang="en-US"/>
          </a:p>
        </p:txBody>
      </p:sp>
    </p:spTree>
    <p:extLst>
      <p:ext uri="{BB962C8B-B14F-4D97-AF65-F5344CB8AC3E}">
        <p14:creationId xmlns:p14="http://schemas.microsoft.com/office/powerpoint/2010/main" val="1483098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12</a:t>
            </a:fld>
            <a:endParaRPr lang="en-US"/>
          </a:p>
        </p:txBody>
      </p:sp>
    </p:spTree>
    <p:extLst>
      <p:ext uri="{BB962C8B-B14F-4D97-AF65-F5344CB8AC3E}">
        <p14:creationId xmlns:p14="http://schemas.microsoft.com/office/powerpoint/2010/main" val="3484925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Scope and prioritize using DELPHI</a:t>
            </a:r>
          </a:p>
          <a:p>
            <a:r>
              <a:rPr lang="en-US" dirty="0" smtClean="0"/>
              <a:t>Estimate using PLAN WITH POKER</a:t>
            </a:r>
          </a:p>
          <a:p>
            <a:r>
              <a:rPr lang="en-US" dirty="0" smtClean="0"/>
              <a:t>Fibonacci Sequence</a:t>
            </a:r>
          </a:p>
          <a:p>
            <a:r>
              <a:rPr lang="en-US" dirty="0" smtClean="0"/>
              <a:t>Halo Effect; Bandwagon</a:t>
            </a:r>
            <a:r>
              <a:rPr lang="en-US" baseline="0" dirty="0" smtClean="0"/>
              <a:t> Effect, and; Informational Cascade</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13</a:t>
            </a:fld>
            <a:endParaRPr lang="en-US"/>
          </a:p>
        </p:txBody>
      </p:sp>
    </p:spTree>
    <p:extLst>
      <p:ext uri="{BB962C8B-B14F-4D97-AF65-F5344CB8AC3E}">
        <p14:creationId xmlns:p14="http://schemas.microsoft.com/office/powerpoint/2010/main" val="8352137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is no detailed reporting to management.</a:t>
            </a:r>
            <a:r>
              <a:rPr lang="en-US" baseline="0" dirty="0" smtClean="0"/>
              <a:t> Anyone in management or on another team can walk by and look at the scrum board and know where everything stands.</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15</a:t>
            </a:fld>
            <a:endParaRPr lang="en-US"/>
          </a:p>
        </p:txBody>
      </p:sp>
    </p:spTree>
    <p:extLst>
      <p:ext uri="{BB962C8B-B14F-4D97-AF65-F5344CB8AC3E}">
        <p14:creationId xmlns:p14="http://schemas.microsoft.com/office/powerpoint/2010/main" val="290169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Create a list of potential features and provide each with a price. Just like for a real product, the price can be based on development costs, customer value, or something else. Although the price can be the actual cost you intend to charge for the feature, this is usually not required. Customers buy features that they want in the next release of your product using play money you give them. Make certain that some features are priced high enough that no one customer can buy them. Encourage customers to pool their money to buy especially important and/or expensive features. This will help motivate negotiations between customers as to which features are most important.</a:t>
            </a:r>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35</a:t>
            </a:fld>
            <a:endParaRPr lang="en-US"/>
          </a:p>
        </p:txBody>
      </p:sp>
    </p:spTree>
    <p:extLst>
      <p:ext uri="{BB962C8B-B14F-4D97-AF65-F5344CB8AC3E}">
        <p14:creationId xmlns:p14="http://schemas.microsoft.com/office/powerpoint/2010/main" val="26274419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If you want to explain acceptance criteria, then this activity gets across the concept very well in a simple, straightforward, and powerful way. </a:t>
            </a:r>
          </a:p>
          <a:p>
            <a:r>
              <a:rPr lang="en-US" sz="1200" b="0" i="0" kern="1200" dirty="0" smtClean="0">
                <a:solidFill>
                  <a:schemeClr val="tx1"/>
                </a:solidFill>
                <a:effectLst/>
                <a:latin typeface="+mn-lt"/>
                <a:ea typeface="+mn-ea"/>
                <a:cs typeface="+mn-cs"/>
              </a:rPr>
              <a:t>Once you have been around the room, tell everyone that you need them to write down what you are now about to say, and say the following:</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door on the lower floor in the middle of the house.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On each side of the door there is a window.</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On the upper floor, there are three windows evenly spaced across the house.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pitched roof.</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chimney.</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garage.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house has a fence around a garden.</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fence has a gate.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There is a path from the door of the house to the gate.</a:t>
            </a:r>
          </a:p>
          <a:p>
            <a:pPr marL="171450" indent="-171450">
              <a:buFont typeface="Arial" panose="020B0604020202020204" pitchFamily="34" charset="0"/>
              <a:buChar char="•"/>
            </a:pPr>
            <a:r>
              <a:rPr lang="en-US" sz="1200" b="0" i="0" kern="1200" dirty="0" smtClean="0">
                <a:solidFill>
                  <a:schemeClr val="tx1"/>
                </a:solidFill>
                <a:effectLst/>
                <a:latin typeface="+mn-lt"/>
                <a:ea typeface="+mn-ea"/>
                <a:cs typeface="+mn-cs"/>
              </a:rPr>
              <a:t>The garden has a tree.</a:t>
            </a:r>
          </a:p>
          <a:p>
            <a:endParaRPr lang="en-US" dirty="0"/>
          </a:p>
        </p:txBody>
      </p:sp>
      <p:sp>
        <p:nvSpPr>
          <p:cNvPr id="4" name="Footer Placeholder 3"/>
          <p:cNvSpPr>
            <a:spLocks noGrp="1"/>
          </p:cNvSpPr>
          <p:nvPr>
            <p:ph type="ftr" sz="quarter" idx="10"/>
          </p:nvPr>
        </p:nvSpPr>
        <p:spPr/>
        <p:txBody>
          <a:bodyPr/>
          <a:lstStyle/>
          <a:p>
            <a:r>
              <a:rPr lang="en-US" smtClean="0"/>
              <a:t>Eng. Dr. Akram Ali</a:t>
            </a:r>
            <a:endParaRPr lang="en-US"/>
          </a:p>
        </p:txBody>
      </p:sp>
      <p:sp>
        <p:nvSpPr>
          <p:cNvPr id="5" name="Slide Number Placeholder 4"/>
          <p:cNvSpPr>
            <a:spLocks noGrp="1"/>
          </p:cNvSpPr>
          <p:nvPr>
            <p:ph type="sldNum" sz="quarter" idx="11"/>
          </p:nvPr>
        </p:nvSpPr>
        <p:spPr/>
        <p:txBody>
          <a:bodyPr/>
          <a:lstStyle/>
          <a:p>
            <a:fld id="{159753EB-3111-4158-8CAC-CD2E18EACEDA}" type="slidenum">
              <a:rPr lang="en-US" smtClean="0"/>
              <a:t>36</a:t>
            </a:fld>
            <a:endParaRPr lang="en-US"/>
          </a:p>
        </p:txBody>
      </p:sp>
    </p:spTree>
    <p:extLst>
      <p:ext uri="{BB962C8B-B14F-4D97-AF65-F5344CB8AC3E}">
        <p14:creationId xmlns:p14="http://schemas.microsoft.com/office/powerpoint/2010/main" val="30009009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E2EE017-2E88-43CA-A48A-D1C6BEA15723}"/>
              </a:ext>
            </a:extLst>
          </p:cNvPr>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a:extLst>
              <a:ext uri="{FF2B5EF4-FFF2-40B4-BE49-F238E27FC236}">
                <a16:creationId xmlns:a16="http://schemas.microsoft.com/office/drawing/2014/main" xmlns=""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xmlns=""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xmlns=""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xmlns=""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xmlns=""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xmlns=""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xmlns=""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xmlns=""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xmlns=""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xmlns=""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xmlns=""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xmlns=""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smtClean="0"/>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xmlns=""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xmlns=""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19.emf"/><Relationship Id="rId4" Type="http://schemas.openxmlformats.org/officeDocument/2006/relationships/customXml" Target="../ink/ink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54.emf"/><Relationship Id="rId4" Type="http://schemas.openxmlformats.org/officeDocument/2006/relationships/customXml" Target="../ink/ink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drv-2D6g3Gw"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09: </a:t>
            </a:r>
            <a:r>
              <a:rPr lang="en-US" sz="4900" b="1" dirty="0" smtClean="0">
                <a:solidFill>
                  <a:srgbClr val="FF0000"/>
                </a:solidFill>
                <a:latin typeface="+mn-lt"/>
              </a:rPr>
              <a:t>Agile planning</a:t>
            </a:r>
            <a:endParaRPr lang="en-US" sz="5400" b="1" dirty="0">
              <a:solidFill>
                <a:srgbClr val="FFFF00"/>
              </a:solidFill>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Explosion 1 6"/>
          <p:cNvSpPr/>
          <p:nvPr/>
        </p:nvSpPr>
        <p:spPr>
          <a:xfrm rot="364609">
            <a:off x="7430304" y="2757829"/>
            <a:ext cx="5319405" cy="4004020"/>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lvl="0" algn="ctr">
              <a:defRPr/>
            </a:pPr>
            <a:r>
              <a:rPr kumimoji="0" lang="en-US" sz="2400" b="0" i="0" u="none" strike="noStrike" kern="1200" cap="none" spc="0" normalizeH="0" baseline="0" noProof="0" dirty="0" smtClean="0">
                <a:ln>
                  <a:noFill/>
                </a:ln>
                <a:solidFill>
                  <a:prstClr val="white"/>
                </a:solidFill>
                <a:effectLst/>
                <a:uLnTx/>
                <a:uFillTx/>
                <a:latin typeface="Calibri" panose="020F0502020204030204"/>
                <a:ea typeface="+mn-ea"/>
                <a:cs typeface="+mn-cs"/>
              </a:rPr>
              <a:t>Forum Topic: </a:t>
            </a:r>
          </a:p>
          <a:p>
            <a:pPr lvl="0" algn="ctr" rtl="1">
              <a:defRPr/>
            </a:pPr>
            <a:r>
              <a:rPr lang="ar-EG" sz="2400" dirty="0" smtClean="0">
                <a:solidFill>
                  <a:prstClr val="white"/>
                </a:solidFill>
              </a:rPr>
              <a:t>المنتدى </a:t>
            </a:r>
            <a:r>
              <a:rPr lang="ar-EG" sz="2400" dirty="0">
                <a:solidFill>
                  <a:prstClr val="white"/>
                </a:solidFill>
              </a:rPr>
              <a:t>المفتوح </a:t>
            </a:r>
            <a:endParaRPr lang="en-US" sz="2400" dirty="0" smtClean="0">
              <a:solidFill>
                <a:prstClr val="white"/>
              </a:solidFill>
            </a:endParaRPr>
          </a:p>
          <a:p>
            <a:pPr lvl="0" algn="ctr" rtl="1">
              <a:defRPr/>
            </a:pPr>
            <a:r>
              <a:rPr lang="ar-EG" sz="2400" dirty="0" smtClean="0">
                <a:solidFill>
                  <a:prstClr val="white"/>
                </a:solidFill>
              </a:rPr>
              <a:t>-</a:t>
            </a:r>
            <a:r>
              <a:rPr lang="en-US" sz="2400" dirty="0">
                <a:solidFill>
                  <a:prstClr val="white"/>
                </a:solidFill>
              </a:rPr>
              <a:t>The Open </a:t>
            </a:r>
            <a:r>
              <a:rPr lang="en-US" sz="2400" dirty="0" smtClean="0">
                <a:solidFill>
                  <a:prstClr val="white"/>
                </a:solidFill>
              </a:rPr>
              <a:t>Forum </a:t>
            </a:r>
          </a:p>
          <a:p>
            <a:pPr lvl="0" algn="ctr" rtl="1">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p:txBody>
          <a:bodyPr/>
          <a:lstStyle/>
          <a:p>
            <a:pPr rtl="1"/>
            <a:r>
              <a:rPr lang="ar-EG" dirty="0"/>
              <a:t>المنتدى المفتوح -</a:t>
            </a:r>
            <a:r>
              <a:rPr lang="en-US" dirty="0"/>
              <a:t>The Open Forum</a:t>
            </a:r>
          </a:p>
        </p:txBody>
      </p:sp>
      <p:sp>
        <p:nvSpPr>
          <p:cNvPr id="3" name="Content Placeholder 2"/>
          <p:cNvSpPr>
            <a:spLocks noGrp="1"/>
          </p:cNvSpPr>
          <p:nvPr>
            <p:ph idx="1"/>
          </p:nvPr>
        </p:nvSpPr>
        <p:spPr/>
        <p:txBody>
          <a:bodyPr/>
          <a:lstStyle/>
          <a:p>
            <a:r>
              <a:rPr lang="en-US" dirty="0"/>
              <a:t>This is a Standard Forum displayed in a blog-like format</a:t>
            </a:r>
          </a:p>
          <a:p>
            <a:r>
              <a:rPr lang="en-US" dirty="0"/>
              <a:t>Students may start new topics in this format.</a:t>
            </a:r>
            <a:br>
              <a:rPr lang="en-US" dirty="0"/>
            </a:br>
            <a:endParaRPr lang="en-US" dirty="0"/>
          </a:p>
          <a:p>
            <a:r>
              <a:rPr lang="en-US" dirty="0"/>
              <a:t>Allow multiple topics listed with the most recent topic at the top of the page and replies behind a link. </a:t>
            </a:r>
          </a:p>
          <a:p>
            <a:r>
              <a:rPr lang="ar-EG" dirty="0"/>
              <a:t>في هذا المنتدى يستطيع اي طالب بدء المناقشة ليرد عليه باقي الطلبة</a:t>
            </a:r>
          </a:p>
          <a:p>
            <a:r>
              <a:rPr lang="ar-EG" dirty="0"/>
              <a:t>و اشكركم على مشاركتكم</a:t>
            </a:r>
          </a:p>
          <a:p>
            <a:endParaRPr lang="en-US" dirty="0" smtClean="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smtClean="0">
                <a:ln>
                  <a:noFill/>
                </a:ln>
                <a:solidFill>
                  <a:srgbClr val="53728A"/>
                </a:solidFill>
                <a:effectLst/>
                <a:uLnTx/>
                <a:uFillTx/>
                <a:latin typeface="Calibri" panose="020F0502020204030204"/>
                <a:ea typeface="+mn-ea"/>
                <a:cs typeface="+mn-cs"/>
              </a:rPr>
              <a:t>Eng. Dr. Akram Ali</a:t>
            </a:r>
            <a:endParaRPr kumimoji="0" lang="en-US" sz="1200" b="1" i="0" u="none" strike="noStrike" kern="1200" cap="none" spc="0" normalizeH="0" baseline="0" noProof="0" dirty="0">
              <a:ln>
                <a:noFill/>
              </a:ln>
              <a:solidFill>
                <a:srgbClr val="53728A"/>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E9CA7F0-1DB2-4EC7-8938-616CB0658807}"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262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en-US" dirty="0"/>
              <a:t>Waste is a Crime</a:t>
            </a:r>
          </a:p>
        </p:txBody>
      </p:sp>
      <p:sp>
        <p:nvSpPr>
          <p:cNvPr id="12" name="Text Placeholder 11"/>
          <p:cNvSpPr>
            <a:spLocks noGrp="1"/>
          </p:cNvSpPr>
          <p:nvPr>
            <p:ph type="body"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732142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wastes Categories and Actions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238565482"/>
              </p:ext>
            </p:extLst>
          </p:nvPr>
        </p:nvGraphicFramePr>
        <p:xfrm>
          <a:off x="838245" y="1381726"/>
          <a:ext cx="10515555" cy="5220138"/>
        </p:xfrm>
        <a:graphic>
          <a:graphicData uri="http://schemas.openxmlformats.org/drawingml/2006/table">
            <a:tbl>
              <a:tblPr firstRow="1" bandRow="1">
                <a:tableStyleId>{5C22544A-7EE6-4342-B048-85BDC9FD1C3A}</a:tableStyleId>
              </a:tblPr>
              <a:tblGrid>
                <a:gridCol w="1412202">
                  <a:extLst>
                    <a:ext uri="{9D8B030D-6E8A-4147-A177-3AD203B41FA5}">
                      <a16:colId xmlns:a16="http://schemas.microsoft.com/office/drawing/2014/main" xmlns="" val="20000"/>
                    </a:ext>
                  </a:extLst>
                </a:gridCol>
                <a:gridCol w="4027327">
                  <a:extLst>
                    <a:ext uri="{9D8B030D-6E8A-4147-A177-3AD203B41FA5}">
                      <a16:colId xmlns:a16="http://schemas.microsoft.com/office/drawing/2014/main" xmlns="" val="20001"/>
                    </a:ext>
                  </a:extLst>
                </a:gridCol>
                <a:gridCol w="1132713">
                  <a:extLst>
                    <a:ext uri="{9D8B030D-6E8A-4147-A177-3AD203B41FA5}">
                      <a16:colId xmlns:a16="http://schemas.microsoft.com/office/drawing/2014/main" xmlns="" val="20002"/>
                    </a:ext>
                  </a:extLst>
                </a:gridCol>
                <a:gridCol w="3943313">
                  <a:extLst>
                    <a:ext uri="{9D8B030D-6E8A-4147-A177-3AD203B41FA5}">
                      <a16:colId xmlns:a16="http://schemas.microsoft.com/office/drawing/2014/main" xmlns="" val="20003"/>
                    </a:ext>
                  </a:extLst>
                </a:gridCol>
              </a:tblGrid>
              <a:tr h="552669">
                <a:tc>
                  <a:txBody>
                    <a:bodyPr/>
                    <a:lstStyle/>
                    <a:p>
                      <a:r>
                        <a:rPr lang="en-US" sz="2800" dirty="0" smtClean="0"/>
                        <a:t>Waste</a:t>
                      </a:r>
                      <a:endParaRPr lang="en-US" sz="2800" dirty="0"/>
                    </a:p>
                  </a:txBody>
                  <a:tcPr marL="114181" marR="114181"/>
                </a:tc>
                <a:tc>
                  <a:txBody>
                    <a:bodyPr/>
                    <a:lstStyle/>
                    <a:p>
                      <a:r>
                        <a:rPr lang="en-US" sz="2800" dirty="0" smtClean="0"/>
                        <a:t>Actions</a:t>
                      </a:r>
                      <a:endParaRPr lang="en-US" sz="2800" dirty="0"/>
                    </a:p>
                  </a:txBody>
                  <a:tcPr marL="114181" marR="114181"/>
                </a:tc>
                <a:tc>
                  <a:txBody>
                    <a:bodyPr/>
                    <a:lstStyle/>
                    <a:p>
                      <a:r>
                        <a:rPr lang="en-US" sz="2800" dirty="0" smtClean="0"/>
                        <a:t>PDCA</a:t>
                      </a:r>
                      <a:endParaRPr lang="en-US" sz="2800" dirty="0"/>
                    </a:p>
                  </a:txBody>
                  <a:tcPr marL="114181" marR="114181"/>
                </a:tc>
                <a:tc>
                  <a:txBody>
                    <a:bodyPr/>
                    <a:lstStyle/>
                    <a:p>
                      <a:r>
                        <a:rPr lang="en-US" sz="2800" dirty="0" smtClean="0"/>
                        <a:t>Examples</a:t>
                      </a:r>
                      <a:endParaRPr lang="en-US" sz="2800" dirty="0"/>
                    </a:p>
                  </a:txBody>
                  <a:tcPr marL="114181" marR="114181"/>
                </a:tc>
                <a:extLst>
                  <a:ext uri="{0D108BD9-81ED-4DB2-BD59-A6C34878D82A}">
                    <a16:rowId xmlns:a16="http://schemas.microsoft.com/office/drawing/2014/main" xmlns="" val="10000"/>
                  </a:ext>
                </a:extLst>
              </a:tr>
              <a:tr h="1362745">
                <a:tc>
                  <a:txBody>
                    <a:bodyPr/>
                    <a:lstStyle/>
                    <a:p>
                      <a:r>
                        <a:rPr lang="en-US" sz="2800" dirty="0" err="1" smtClean="0"/>
                        <a:t>Muri</a:t>
                      </a:r>
                      <a:endParaRPr lang="en-US" sz="2800" dirty="0"/>
                    </a:p>
                  </a:txBody>
                  <a:tcPr marL="114181" marR="114181"/>
                </a:tc>
                <a:tc>
                  <a:txBody>
                    <a:bodyPr/>
                    <a:lstStyle/>
                    <a:p>
                      <a:r>
                        <a:rPr lang="en-US" sz="2800" dirty="0" smtClean="0"/>
                        <a:t>Unreasonableness/ Overburden</a:t>
                      </a:r>
                      <a:endParaRPr lang="en-US" sz="2800" dirty="0"/>
                    </a:p>
                  </a:txBody>
                  <a:tcPr marL="114181" marR="114181"/>
                </a:tc>
                <a:tc>
                  <a:txBody>
                    <a:bodyPr/>
                    <a:lstStyle/>
                    <a:p>
                      <a:r>
                        <a:rPr lang="en-US" sz="2800" dirty="0" smtClean="0"/>
                        <a:t>P</a:t>
                      </a:r>
                      <a:endParaRPr lang="en-US" sz="2800" dirty="0"/>
                    </a:p>
                  </a:txBody>
                  <a:tcPr marL="114181" marR="114181"/>
                </a:tc>
                <a:tc>
                  <a:txBody>
                    <a:bodyPr/>
                    <a:lstStyle/>
                    <a:p>
                      <a:r>
                        <a:rPr lang="en-US" sz="2800" dirty="0" smtClean="0"/>
                        <a:t>Absurdity; unreasonable expectations; overburden; emotional waste</a:t>
                      </a:r>
                      <a:endParaRPr lang="en-US" sz="2800" dirty="0"/>
                    </a:p>
                  </a:txBody>
                  <a:tcPr marL="114181" marR="114181"/>
                </a:tc>
                <a:extLst>
                  <a:ext uri="{0D108BD9-81ED-4DB2-BD59-A6C34878D82A}">
                    <a16:rowId xmlns:a16="http://schemas.microsoft.com/office/drawing/2014/main" xmlns="" val="10001"/>
                  </a:ext>
                </a:extLst>
              </a:tr>
              <a:tr h="552669">
                <a:tc>
                  <a:txBody>
                    <a:bodyPr/>
                    <a:lstStyle/>
                    <a:p>
                      <a:r>
                        <a:rPr lang="en-US" sz="2800" dirty="0" smtClean="0"/>
                        <a:t>Mura</a:t>
                      </a:r>
                      <a:endParaRPr lang="en-US" sz="2800" dirty="0"/>
                    </a:p>
                  </a:txBody>
                  <a:tcPr marL="114181" marR="114181"/>
                </a:tc>
                <a:tc>
                  <a:txBody>
                    <a:bodyPr/>
                    <a:lstStyle/>
                    <a:p>
                      <a:r>
                        <a:rPr lang="en-US" sz="2800" dirty="0" smtClean="0"/>
                        <a:t>Inconsistency/ Unevenness</a:t>
                      </a:r>
                      <a:endParaRPr lang="en-US" sz="2800" dirty="0"/>
                    </a:p>
                  </a:txBody>
                  <a:tcPr marL="114181" marR="114181"/>
                </a:tc>
                <a:tc>
                  <a:txBody>
                    <a:bodyPr/>
                    <a:lstStyle/>
                    <a:p>
                      <a:r>
                        <a:rPr lang="en-US" sz="2800" dirty="0" smtClean="0"/>
                        <a:t>D</a:t>
                      </a:r>
                      <a:endParaRPr lang="en-US" sz="2800" dirty="0"/>
                    </a:p>
                  </a:txBody>
                  <a:tcPr marL="114181" marR="114181"/>
                </a:tc>
                <a:tc>
                  <a:txBody>
                    <a:bodyPr/>
                    <a:lstStyle/>
                    <a:p>
                      <a:r>
                        <a:rPr lang="en-US" sz="2800" dirty="0" smtClean="0"/>
                        <a:t>JIT + FIFO / 6 Sigma</a:t>
                      </a:r>
                      <a:endParaRPr lang="en-US" sz="2800" dirty="0"/>
                    </a:p>
                  </a:txBody>
                  <a:tcPr marL="114181" marR="114181"/>
                </a:tc>
                <a:extLst>
                  <a:ext uri="{0D108BD9-81ED-4DB2-BD59-A6C34878D82A}">
                    <a16:rowId xmlns:a16="http://schemas.microsoft.com/office/drawing/2014/main" xmlns="" val="10002"/>
                  </a:ext>
                </a:extLst>
              </a:tr>
              <a:tr h="552669">
                <a:tc>
                  <a:txBody>
                    <a:bodyPr/>
                    <a:lstStyle/>
                    <a:p>
                      <a:r>
                        <a:rPr lang="en-US" sz="2800" dirty="0" err="1" smtClean="0"/>
                        <a:t>Muda</a:t>
                      </a:r>
                      <a:endParaRPr lang="en-US" sz="2800" dirty="0"/>
                    </a:p>
                  </a:txBody>
                  <a:tcPr marL="114181" marR="114181"/>
                </a:tc>
                <a:tc>
                  <a:txBody>
                    <a:bodyPr/>
                    <a:lstStyle/>
                    <a:p>
                      <a:r>
                        <a:rPr lang="en-US" sz="2800" dirty="0" smtClean="0"/>
                        <a:t>Outcomes/</a:t>
                      </a:r>
                      <a:r>
                        <a:rPr lang="en-US" sz="2800" baseline="0" dirty="0" smtClean="0"/>
                        <a:t> Waste</a:t>
                      </a:r>
                      <a:endParaRPr lang="en-US" sz="2800" dirty="0"/>
                    </a:p>
                  </a:txBody>
                  <a:tcPr marL="114181" marR="114181"/>
                </a:tc>
                <a:tc>
                  <a:txBody>
                    <a:bodyPr/>
                    <a:lstStyle/>
                    <a:p>
                      <a:r>
                        <a:rPr lang="en-US" sz="2800" dirty="0" smtClean="0"/>
                        <a:t>C</a:t>
                      </a:r>
                      <a:endParaRPr lang="en-US" sz="2800" dirty="0"/>
                    </a:p>
                  </a:txBody>
                  <a:tcPr marL="114181" marR="114181"/>
                </a:tc>
                <a:tc>
                  <a:txBody>
                    <a:bodyPr/>
                    <a:lstStyle/>
                    <a:p>
                      <a:endParaRPr lang="en-US" sz="2800" dirty="0"/>
                    </a:p>
                  </a:txBody>
                  <a:tcPr marL="114181" marR="114181"/>
                </a:tc>
                <a:extLst>
                  <a:ext uri="{0D108BD9-81ED-4DB2-BD59-A6C34878D82A}">
                    <a16:rowId xmlns:a16="http://schemas.microsoft.com/office/drawing/2014/main" xmlns="" val="10003"/>
                  </a:ext>
                </a:extLst>
              </a:tr>
              <a:tr h="953922">
                <a:tc>
                  <a:txBody>
                    <a:bodyPr/>
                    <a:lstStyle/>
                    <a:p>
                      <a:endParaRPr lang="en-US" sz="2800"/>
                    </a:p>
                  </a:txBody>
                  <a:tcPr marL="114181" marR="114181"/>
                </a:tc>
                <a:tc>
                  <a:txBody>
                    <a:bodyPr/>
                    <a:lstStyle/>
                    <a:p>
                      <a:r>
                        <a:rPr lang="en-US" sz="2800" dirty="0" smtClean="0"/>
                        <a:t>Will,</a:t>
                      </a:r>
                      <a:r>
                        <a:rPr lang="en-US" sz="2800" baseline="0" dirty="0" smtClean="0"/>
                        <a:t> motivation &amp; determination to do that all</a:t>
                      </a:r>
                      <a:endParaRPr lang="en-US" sz="2800" dirty="0"/>
                    </a:p>
                  </a:txBody>
                  <a:tcPr marL="114181" marR="114181"/>
                </a:tc>
                <a:tc>
                  <a:txBody>
                    <a:bodyPr/>
                    <a:lstStyle/>
                    <a:p>
                      <a:r>
                        <a:rPr lang="en-US" sz="2800" dirty="0" smtClean="0"/>
                        <a:t>A</a:t>
                      </a:r>
                      <a:endParaRPr lang="en-US" sz="2800" dirty="0"/>
                    </a:p>
                  </a:txBody>
                  <a:tcPr marL="114181" marR="114181"/>
                </a:tc>
                <a:tc>
                  <a:txBody>
                    <a:bodyPr/>
                    <a:lstStyle/>
                    <a:p>
                      <a:endParaRPr lang="en-US" sz="2800" dirty="0"/>
                    </a:p>
                  </a:txBody>
                  <a:tcPr marL="114181" marR="114181"/>
                </a:tc>
                <a:extLst>
                  <a:ext uri="{0D108BD9-81ED-4DB2-BD59-A6C34878D82A}">
                    <a16:rowId xmlns:a16="http://schemas.microsoft.com/office/drawing/2014/main" xmlns="" val="10004"/>
                  </a:ext>
                </a:extLst>
              </a:tr>
            </a:tbl>
          </a:graphicData>
        </a:graphic>
      </p:graphicFrame>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7822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7 Wastes</a:t>
            </a:r>
            <a:endParaRPr lang="en-US" dirty="0"/>
          </a:p>
        </p:txBody>
      </p:sp>
      <p:sp>
        <p:nvSpPr>
          <p:cNvPr id="3" name="Content Placeholder 2"/>
          <p:cNvSpPr>
            <a:spLocks noGrp="1"/>
          </p:cNvSpPr>
          <p:nvPr>
            <p:ph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5</a:t>
            </a:fld>
            <a:endParaRPr lang="en-US"/>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3313" t="6161" r="3049" b="10866"/>
          <a:stretch/>
        </p:blipFill>
        <p:spPr>
          <a:xfrm>
            <a:off x="218363" y="1310185"/>
            <a:ext cx="11832610" cy="5046165"/>
          </a:xfrm>
          <a:prstGeom prst="rect">
            <a:avLst/>
          </a:prstGeom>
        </p:spPr>
      </p:pic>
    </p:spTree>
    <p:extLst>
      <p:ext uri="{BB962C8B-B14F-4D97-AF65-F5344CB8AC3E}">
        <p14:creationId xmlns:p14="http://schemas.microsoft.com/office/powerpoint/2010/main" val="3846246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The 8th Waste</a:t>
            </a:r>
            <a:endParaRPr lang="en-US" dirty="0"/>
          </a:p>
        </p:txBody>
      </p:sp>
      <p:sp>
        <p:nvSpPr>
          <p:cNvPr id="3" name="Content Placeholder 2"/>
          <p:cNvSpPr>
            <a:spLocks noGrp="1"/>
          </p:cNvSpPr>
          <p:nvPr>
            <p:ph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1393508"/>
            <a:ext cx="10782300" cy="5121592"/>
          </a:xfrm>
          <a:prstGeom prst="rect">
            <a:avLst/>
          </a:prstGeom>
        </p:spPr>
      </p:pic>
    </p:spTree>
    <p:extLst>
      <p:ext uri="{BB962C8B-B14F-4D97-AF65-F5344CB8AC3E}">
        <p14:creationId xmlns:p14="http://schemas.microsoft.com/office/powerpoint/2010/main" val="103547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Unused Employee Creativity: </a:t>
            </a:r>
          </a:p>
        </p:txBody>
      </p:sp>
      <p:sp>
        <p:nvSpPr>
          <p:cNvPr id="3" name="Content Placeholder 2"/>
          <p:cNvSpPr>
            <a:spLocks noGrp="1"/>
          </p:cNvSpPr>
          <p:nvPr>
            <p:ph idx="1"/>
          </p:nvPr>
        </p:nvSpPr>
        <p:spPr/>
        <p:txBody>
          <a:bodyPr/>
          <a:lstStyle/>
          <a:p>
            <a:r>
              <a:rPr lang="en-US" dirty="0"/>
              <a:t>Losing </a:t>
            </a:r>
          </a:p>
          <a:p>
            <a:pPr lvl="1"/>
            <a:r>
              <a:rPr lang="en-US" dirty="0"/>
              <a:t>time, </a:t>
            </a:r>
          </a:p>
          <a:p>
            <a:pPr lvl="1"/>
            <a:r>
              <a:rPr lang="en-US" dirty="0"/>
              <a:t>ideas, </a:t>
            </a:r>
          </a:p>
          <a:p>
            <a:pPr lvl="1"/>
            <a:r>
              <a:rPr lang="en-US" dirty="0"/>
              <a:t>skills, </a:t>
            </a:r>
          </a:p>
          <a:p>
            <a:pPr lvl="1"/>
            <a:r>
              <a:rPr lang="en-US" dirty="0"/>
              <a:t>improvements, and learning opportunities </a:t>
            </a:r>
          </a:p>
          <a:p>
            <a:r>
              <a:rPr lang="en-US" dirty="0"/>
              <a:t>by not engaging or listening to your employees </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7</a:t>
            </a:fld>
            <a:endParaRPr lang="en-US"/>
          </a:p>
        </p:txBody>
      </p:sp>
    </p:spTree>
    <p:extLst>
      <p:ext uri="{BB962C8B-B14F-4D97-AF65-F5344CB8AC3E}">
        <p14:creationId xmlns:p14="http://schemas.microsoft.com/office/powerpoint/2010/main" val="320906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Waste is a Crime</a:t>
            </a:r>
            <a:endParaRPr lang="en-US" dirty="0"/>
          </a:p>
        </p:txBody>
      </p:sp>
      <p:sp>
        <p:nvSpPr>
          <p:cNvPr id="3" name="Content Placeholder 2"/>
          <p:cNvSpPr>
            <a:spLocks noGrp="1"/>
          </p:cNvSpPr>
          <p:nvPr>
            <p:ph idx="1"/>
          </p:nvPr>
        </p:nvSpPr>
        <p:spPr/>
        <p:txBody>
          <a:bodyPr/>
          <a:lstStyle/>
          <a:p>
            <a:r>
              <a:rPr lang="en-US" dirty="0" smtClean="0"/>
              <a:t>Everything that stands in the way is waste.</a:t>
            </a:r>
          </a:p>
          <a:p>
            <a:r>
              <a:rPr lang="en-US" dirty="0" smtClean="0"/>
              <a:t>It is no exaggeration that in a low-growth period such waste is  crime against society more than a business loss.</a:t>
            </a:r>
          </a:p>
          <a:p>
            <a:r>
              <a:rPr lang="en-US" dirty="0" smtClean="0"/>
              <a:t>Eliminating waste must be a business’s first objective.</a:t>
            </a:r>
          </a:p>
          <a:p>
            <a:r>
              <a:rPr lang="en-US" dirty="0" smtClean="0"/>
              <a:t>Senior Management needs to believe that impediments are nearly criminal.</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8</a:t>
            </a:fld>
            <a:endParaRPr lang="en-US"/>
          </a:p>
        </p:txBody>
      </p:sp>
    </p:spTree>
    <p:extLst>
      <p:ext uri="{BB962C8B-B14F-4D97-AF65-F5344CB8AC3E}">
        <p14:creationId xmlns:p14="http://schemas.microsoft.com/office/powerpoint/2010/main" val="1088984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9600" b="1" dirty="0" smtClean="0">
                <a:effectLst>
                  <a:outerShdw blurRad="38100" dist="38100" dir="2700000" algn="tl">
                    <a:srgbClr val="000000">
                      <a:alpha val="43137"/>
                    </a:srgbClr>
                  </a:outerShdw>
                </a:effectLst>
              </a:rPr>
              <a:t>Agile Planning</a:t>
            </a:r>
            <a:endParaRPr lang="en-US" sz="9600" b="1" dirty="0">
              <a:effectLst>
                <a:outerShdw blurRad="38100" dist="38100" dir="2700000" algn="tl">
                  <a:srgbClr val="000000">
                    <a:alpha val="43137"/>
                  </a:srgbClr>
                </a:outerShdw>
              </a:effectLst>
            </a:endParaRPr>
          </a:p>
        </p:txBody>
      </p:sp>
      <p:sp>
        <p:nvSpPr>
          <p:cNvPr id="8" name="Text Placeholder 7"/>
          <p:cNvSpPr>
            <a:spLocks noGrp="1"/>
          </p:cNvSpPr>
          <p:nvPr>
            <p:ph type="body" idx="1"/>
          </p:nvPr>
        </p:nvSpPr>
        <p:spPr/>
        <p:txBody>
          <a:bodyPr/>
          <a:lstStyle/>
          <a:p>
            <a:endParaRPr lang="en-US"/>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Summer 2022</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Eng. Dr. Akram Ali</a:t>
            </a: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092A3F-D0BC-4741-A7BE-E6681BBC2D89}"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4" name="Picture 3"/>
          <p:cNvPicPr>
            <a:picLocks noChangeAspect="1"/>
          </p:cNvPicPr>
          <p:nvPr/>
        </p:nvPicPr>
        <p:blipFill>
          <a:blip r:embed="rId3"/>
          <a:stretch>
            <a:fillRect/>
          </a:stretch>
        </p:blipFill>
        <p:spPr>
          <a:xfrm>
            <a:off x="8326801" y="4846146"/>
            <a:ext cx="3865199" cy="2011854"/>
          </a:xfrm>
          <a:prstGeom prst="rect">
            <a:avLst/>
          </a:prstGeom>
        </p:spPr>
      </p:pic>
    </p:spTree>
    <p:extLst>
      <p:ext uri="{BB962C8B-B14F-4D97-AF65-F5344CB8AC3E}">
        <p14:creationId xmlns:p14="http://schemas.microsoft.com/office/powerpoint/2010/main" val="20216786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and Time Boxing</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a:t>Effectiveness = Planning</a:t>
            </a:r>
          </a:p>
          <a:p>
            <a:pPr marL="514350" indent="-514350">
              <a:buFont typeface="+mj-lt"/>
              <a:buAutoNum type="arabicPeriod"/>
            </a:pPr>
            <a:endParaRPr lang="en-US" dirty="0"/>
          </a:p>
          <a:p>
            <a:pPr marL="514350" indent="-514350">
              <a:buFont typeface="+mj-lt"/>
              <a:buAutoNum type="arabicPeriod"/>
            </a:pPr>
            <a:r>
              <a:rPr lang="en-US" dirty="0"/>
              <a:t>Efficiency = Time Boxing (</a:t>
            </a:r>
            <a:r>
              <a:rPr lang="en-US" dirty="0" smtClean="0"/>
              <a:t>Sprints)</a:t>
            </a:r>
          </a:p>
          <a:p>
            <a:pPr marL="514350" indent="-514350">
              <a:buFont typeface="+mj-lt"/>
              <a:buAutoNum type="arabicPeriod"/>
            </a:pPr>
            <a:endParaRPr lang="en-US" dirty="0"/>
          </a:p>
          <a:p>
            <a:pPr marL="514350" indent="-514350">
              <a:buFont typeface="+mj-lt"/>
              <a:buAutoNum type="arabicPeriod"/>
            </a:pPr>
            <a:r>
              <a:rPr lang="en-US" dirty="0" smtClean="0"/>
              <a:t>Failing to plan is planning to fail</a:t>
            </a:r>
          </a:p>
          <a:p>
            <a:pPr marL="514350" indent="-514350">
              <a:buFont typeface="+mj-lt"/>
              <a:buAutoNum type="arabicPeriod"/>
            </a:pPr>
            <a:endParaRPr lang="en-US" dirty="0"/>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pt-BR" smtClean="0"/>
              <a:t>Eng. Dr. Akram Ali</a:t>
            </a:r>
            <a:endParaRPr lang="en-US"/>
          </a:p>
        </p:txBody>
      </p:sp>
      <p:sp>
        <p:nvSpPr>
          <p:cNvPr id="7" name="Slide Number Placeholder 6"/>
          <p:cNvSpPr>
            <a:spLocks noGrp="1"/>
          </p:cNvSpPr>
          <p:nvPr>
            <p:ph type="sldNum" sz="quarter" idx="12"/>
          </p:nvPr>
        </p:nvSpPr>
        <p:spPr/>
        <p:txBody>
          <a:bodyPr/>
          <a:lstStyle/>
          <a:p>
            <a:fld id="{FD092A3F-D0BC-4741-A7BE-E6681BBC2D89}" type="slidenum">
              <a:rPr lang="en-US" smtClean="0"/>
              <a:t>10</a:t>
            </a:fld>
            <a:endParaRPr lang="en-US"/>
          </a:p>
        </p:txBody>
      </p:sp>
      <p:sp>
        <p:nvSpPr>
          <p:cNvPr id="4" name="Cloud Callout 3"/>
          <p:cNvSpPr/>
          <p:nvPr/>
        </p:nvSpPr>
        <p:spPr>
          <a:xfrm rot="623412">
            <a:off x="6842759" y="1767841"/>
            <a:ext cx="4800600" cy="2405697"/>
          </a:xfrm>
          <a:prstGeom prst="cloudCallout">
            <a:avLst>
              <a:gd name="adj1" fmla="val -60515"/>
              <a:gd name="adj2" fmla="val 674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Planning Is Useful. Blindly Following the Plans Is Stupid</a:t>
            </a:r>
            <a:endParaRPr lang="en-US" sz="2400" dirty="0"/>
          </a:p>
        </p:txBody>
      </p:sp>
    </p:spTree>
    <p:extLst>
      <p:ext uri="{BB962C8B-B14F-4D97-AF65-F5344CB8AC3E}">
        <p14:creationId xmlns:p14="http://schemas.microsoft.com/office/powerpoint/2010/main" val="1942029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a:t>Scrum’ THREE BEST PRACTICES</a:t>
            </a:r>
          </a:p>
        </p:txBody>
      </p:sp>
      <p:sp>
        <p:nvSpPr>
          <p:cNvPr id="492547" name="Rectangle 3"/>
          <p:cNvSpPr>
            <a:spLocks noGrp="1" noChangeArrowheads="1"/>
          </p:cNvSpPr>
          <p:nvPr>
            <p:ph idx="1"/>
          </p:nvPr>
        </p:nvSpPr>
        <p:spPr>
          <a:ln/>
        </p:spPr>
        <p:txBody>
          <a:bodyPr/>
          <a:lstStyle/>
          <a:p>
            <a:r>
              <a:rPr lang="en-US" dirty="0"/>
              <a:t>Best Practice #1: User </a:t>
            </a:r>
            <a:r>
              <a:rPr lang="en-US" dirty="0" smtClean="0"/>
              <a:t>Stories</a:t>
            </a:r>
          </a:p>
          <a:p>
            <a:r>
              <a:rPr lang="en-US" dirty="0"/>
              <a:t>Best Practice #2: Planning </a:t>
            </a:r>
            <a:r>
              <a:rPr lang="en-US" dirty="0" smtClean="0"/>
              <a:t>Poker</a:t>
            </a:r>
          </a:p>
          <a:p>
            <a:r>
              <a:rPr lang="en-US" dirty="0"/>
              <a:t>Best Practice #3: Use of the Scrum Board</a:t>
            </a:r>
          </a:p>
          <a:p>
            <a:endParaRPr lang="en-US" dirty="0"/>
          </a:p>
          <a:p>
            <a:endParaRPr lang="en-US" dirty="0"/>
          </a:p>
          <a:p>
            <a:pPr lvl="1">
              <a:buFontTx/>
              <a:buNone/>
            </a:pPr>
            <a:endParaRPr lang="en-US" dirty="0"/>
          </a:p>
        </p:txBody>
      </p:sp>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11</a:t>
            </a:fld>
            <a:endParaRPr lang="en-US"/>
          </a:p>
        </p:txBody>
      </p:sp>
    </p:spTree>
    <p:extLst>
      <p:ext uri="{BB962C8B-B14F-4D97-AF65-F5344CB8AC3E}">
        <p14:creationId xmlns:p14="http://schemas.microsoft.com/office/powerpoint/2010/main" val="4053358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dirty="0"/>
              <a:t>Best Practice #1: User Stories</a:t>
            </a:r>
          </a:p>
        </p:txBody>
      </p:sp>
      <p:sp>
        <p:nvSpPr>
          <p:cNvPr id="492547" name="Rectangle 3"/>
          <p:cNvSpPr>
            <a:spLocks noGrp="1" noChangeArrowheads="1"/>
          </p:cNvSpPr>
          <p:nvPr>
            <p:ph idx="1"/>
          </p:nvPr>
        </p:nvSpPr>
        <p:spPr>
          <a:ln/>
        </p:spPr>
        <p:txBody>
          <a:bodyPr/>
          <a:lstStyle/>
          <a:p>
            <a:r>
              <a:rPr lang="en-US" dirty="0" smtClean="0"/>
              <a:t>Plain-</a:t>
            </a:r>
            <a:r>
              <a:rPr lang="en-US" dirty="0" err="1" smtClean="0"/>
              <a:t>english</a:t>
            </a:r>
            <a:r>
              <a:rPr lang="en-US" dirty="0" smtClean="0"/>
              <a:t> </a:t>
            </a:r>
            <a:r>
              <a:rPr lang="en-US" dirty="0"/>
              <a:t>requirements, written on common 3X5 index cards</a:t>
            </a:r>
          </a:p>
          <a:p>
            <a:r>
              <a:rPr lang="en-US" dirty="0"/>
              <a:t>Form: As [a type of user] I want to [perform a specific action] such that [result]</a:t>
            </a:r>
          </a:p>
          <a:p>
            <a:r>
              <a:rPr lang="en-US" dirty="0"/>
              <a:t>Example: “As a web user, I want to make a reservation, such that I may secure my lodging” </a:t>
            </a:r>
          </a:p>
          <a:p>
            <a:r>
              <a:rPr lang="en-US" dirty="0"/>
              <a:t>Stories that are big are called EPICS</a:t>
            </a:r>
          </a:p>
          <a:p>
            <a:r>
              <a:rPr lang="en-US" dirty="0"/>
              <a:t>Acceptance criteria goes on card back</a:t>
            </a:r>
          </a:p>
          <a:p>
            <a:pPr lvl="1">
              <a:buFontTx/>
              <a:buNone/>
            </a:pPr>
            <a:endParaRPr lang="en-US" dirty="0"/>
          </a:p>
        </p:txBody>
      </p:sp>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12</a:t>
            </a:fld>
            <a:endParaRPr lang="en-US"/>
          </a:p>
        </p:txBody>
      </p:sp>
    </p:spTree>
    <p:extLst>
      <p:ext uri="{BB962C8B-B14F-4D97-AF65-F5344CB8AC3E}">
        <p14:creationId xmlns:p14="http://schemas.microsoft.com/office/powerpoint/2010/main" val="33780375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4" name="Rectangle 2"/>
          <p:cNvSpPr>
            <a:spLocks noGrp="1" noChangeArrowheads="1"/>
          </p:cNvSpPr>
          <p:nvPr>
            <p:ph type="title"/>
          </p:nvPr>
        </p:nvSpPr>
        <p:spPr>
          <a:ln/>
        </p:spPr>
        <p:txBody>
          <a:bodyPr/>
          <a:lstStyle/>
          <a:p>
            <a:r>
              <a:rPr lang="en-US" dirty="0"/>
              <a:t>Best Practice #2: Planning </a:t>
            </a:r>
            <a:r>
              <a:rPr lang="en-US" dirty="0" smtClean="0"/>
              <a:t/>
            </a:r>
            <a:br>
              <a:rPr lang="en-US" dirty="0" smtClean="0"/>
            </a:br>
            <a:r>
              <a:rPr lang="en-US" dirty="0" smtClean="0"/>
              <a:t>Poker</a:t>
            </a:r>
            <a:endParaRPr lang="en-US" dirty="0"/>
          </a:p>
        </p:txBody>
      </p:sp>
      <p:sp>
        <p:nvSpPr>
          <p:cNvPr id="494595" name="Rectangle 3"/>
          <p:cNvSpPr>
            <a:spLocks noGrp="1" noChangeArrowheads="1"/>
          </p:cNvSpPr>
          <p:nvPr>
            <p:ph sz="half" idx="1"/>
          </p:nvPr>
        </p:nvSpPr>
        <p:spPr>
          <a:xfrm>
            <a:off x="838200" y="1825625"/>
            <a:ext cx="7299960" cy="4351338"/>
          </a:xfrm>
          <a:ln/>
        </p:spPr>
        <p:txBody>
          <a:bodyPr>
            <a:normAutofit/>
          </a:bodyPr>
          <a:lstStyle/>
          <a:p>
            <a:r>
              <a:rPr lang="en-US" dirty="0" smtClean="0"/>
              <a:t>A </a:t>
            </a:r>
            <a:r>
              <a:rPr lang="en-US" dirty="0"/>
              <a:t>way for the team to do estimates</a:t>
            </a:r>
          </a:p>
          <a:p>
            <a:r>
              <a:rPr lang="en-US" dirty="0"/>
              <a:t>Each participant has cards numbered 1,2,3,5,8,13,21</a:t>
            </a:r>
          </a:p>
          <a:p>
            <a:r>
              <a:rPr lang="en-US" dirty="0"/>
              <a:t>Values represent ‘story points’ of effort</a:t>
            </a:r>
          </a:p>
          <a:p>
            <a:r>
              <a:rPr lang="en-US" dirty="0"/>
              <a:t>Players discuss feature, then throw down a card together</a:t>
            </a:r>
          </a:p>
          <a:p>
            <a:r>
              <a:rPr lang="en-US" dirty="0"/>
              <a:t>Differences are noted and discussed, then process repeats till a </a:t>
            </a:r>
            <a:r>
              <a:rPr lang="en-US" dirty="0" smtClean="0"/>
              <a:t>consensus </a:t>
            </a:r>
            <a:r>
              <a:rPr lang="en-US" dirty="0"/>
              <a:t>estimate is formed</a:t>
            </a:r>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p>
            <a:r>
              <a:rPr lang="pt-BR" smtClean="0"/>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13</a:t>
            </a:fld>
            <a:endParaRPr lang="en-US"/>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4608" t="2005" r="4647" b="2506"/>
          <a:stretch/>
        </p:blipFill>
        <p:spPr>
          <a:xfrm>
            <a:off x="8138160" y="370523"/>
            <a:ext cx="3901440" cy="5806440"/>
          </a:xfrm>
          <a:prstGeom prst="rect">
            <a:avLst/>
          </a:prstGeom>
        </p:spPr>
      </p:pic>
    </p:spTree>
    <p:extLst>
      <p:ext uri="{BB962C8B-B14F-4D97-AF65-F5344CB8AC3E}">
        <p14:creationId xmlns:p14="http://schemas.microsoft.com/office/powerpoint/2010/main" val="2339471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8326801" y="4846146"/>
            <a:ext cx="3865199" cy="2011854"/>
          </a:xfrm>
          <a:prstGeom prst="rect">
            <a:avLst/>
          </a:prstGeom>
        </p:spPr>
      </p:pic>
      <p:sp>
        <p:nvSpPr>
          <p:cNvPr id="499714" name="Rectangle 2"/>
          <p:cNvSpPr>
            <a:spLocks noGrp="1" noChangeArrowheads="1"/>
          </p:cNvSpPr>
          <p:nvPr>
            <p:ph type="title"/>
          </p:nvPr>
        </p:nvSpPr>
        <p:spPr>
          <a:ln/>
        </p:spPr>
        <p:txBody>
          <a:bodyPr/>
          <a:lstStyle/>
          <a:p>
            <a:r>
              <a:rPr lang="en-US" dirty="0"/>
              <a:t>Best Practice #3: Use of the Scrum Board</a:t>
            </a:r>
          </a:p>
        </p:txBody>
      </p:sp>
      <p:sp>
        <p:nvSpPr>
          <p:cNvPr id="499715" name="Rectangle 3"/>
          <p:cNvSpPr>
            <a:spLocks noGrp="1" noChangeArrowheads="1"/>
          </p:cNvSpPr>
          <p:nvPr>
            <p:ph idx="1"/>
          </p:nvPr>
        </p:nvSpPr>
        <p:spPr>
          <a:ln/>
        </p:spPr>
        <p:txBody>
          <a:bodyPr/>
          <a:lstStyle/>
          <a:p>
            <a:r>
              <a:rPr lang="en-US" dirty="0" smtClean="0"/>
              <a:t>Scrum </a:t>
            </a:r>
            <a:r>
              <a:rPr lang="en-US" dirty="0"/>
              <a:t>Board is a rows-and-columns depictions of work-in-progress</a:t>
            </a:r>
          </a:p>
          <a:p>
            <a:r>
              <a:rPr lang="en-US" dirty="0"/>
              <a:t>Items of work are rows, work status labels are columns</a:t>
            </a:r>
          </a:p>
          <a:p>
            <a:r>
              <a:rPr lang="en-US" dirty="0"/>
              <a:t>Work is addressed from top to bottom</a:t>
            </a:r>
          </a:p>
          <a:p>
            <a:r>
              <a:rPr lang="en-US" dirty="0"/>
              <a:t>Work migrates from left to right on the board</a:t>
            </a:r>
          </a:p>
        </p:txBody>
      </p:sp>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14</a:t>
            </a:fld>
            <a:endParaRPr lang="en-US"/>
          </a:p>
        </p:txBody>
      </p:sp>
    </p:spTree>
    <p:extLst>
      <p:ext uri="{BB962C8B-B14F-4D97-AF65-F5344CB8AC3E}">
        <p14:creationId xmlns:p14="http://schemas.microsoft.com/office/powerpoint/2010/main" val="147630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p>
            <a:r>
              <a:rPr lang="pt-BR" smtClean="0"/>
              <a:t>Eng. Dr. Akram Ali</a:t>
            </a:r>
            <a:endParaRPr lang="en-US"/>
          </a:p>
        </p:txBody>
      </p:sp>
      <p:sp>
        <p:nvSpPr>
          <p:cNvPr id="5" name="Slide Number Placeholder 4"/>
          <p:cNvSpPr>
            <a:spLocks noGrp="1"/>
          </p:cNvSpPr>
          <p:nvPr>
            <p:ph type="sldNum" sz="quarter" idx="12"/>
          </p:nvPr>
        </p:nvSpPr>
        <p:spPr/>
        <p:txBody>
          <a:bodyPr/>
          <a:lstStyle/>
          <a:p>
            <a:fld id="{FD092A3F-D0BC-4741-A7BE-E6681BBC2D89}" type="slidenum">
              <a:rPr lang="en-US" smtClean="0"/>
              <a:t>15</a:t>
            </a:fld>
            <a:endParaRPr lang="en-US"/>
          </a:p>
        </p:txBody>
      </p:sp>
      <p:sp>
        <p:nvSpPr>
          <p:cNvPr id="501762" name="Rectangle 2"/>
          <p:cNvSpPr>
            <a:spLocks noGrp="1" noChangeArrowheads="1"/>
          </p:cNvSpPr>
          <p:nvPr>
            <p:ph type="title" idx="4294967295"/>
          </p:nvPr>
        </p:nvSpPr>
        <p:spPr>
          <a:xfrm>
            <a:off x="0" y="138113"/>
            <a:ext cx="10515600" cy="1325562"/>
          </a:xfrm>
          <a:ln/>
        </p:spPr>
        <p:txBody>
          <a:bodyPr/>
          <a:lstStyle/>
          <a:p>
            <a:r>
              <a:rPr lang="en-US" dirty="0"/>
              <a:t>Sample Use of the Scrum Board</a:t>
            </a:r>
          </a:p>
        </p:txBody>
      </p:sp>
      <p:pic>
        <p:nvPicPr>
          <p:cNvPr id="2" name="Picture 1"/>
          <p:cNvPicPr>
            <a:picLocks noChangeAspect="1"/>
          </p:cNvPicPr>
          <p:nvPr/>
        </p:nvPicPr>
        <p:blipFill rotWithShape="1">
          <a:blip r:embed="rId3"/>
          <a:srcRect l="872" t="2119" r="1606" b="1593"/>
          <a:stretch/>
        </p:blipFill>
        <p:spPr>
          <a:xfrm>
            <a:off x="386860" y="1017737"/>
            <a:ext cx="11418278" cy="5338613"/>
          </a:xfrm>
          <a:prstGeom prst="rect">
            <a:avLst/>
          </a:prstGeom>
        </p:spPr>
      </p:pic>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7272720" y="4008240"/>
              <a:ext cx="13680" cy="1800"/>
            </p14:xfrm>
          </p:contentPart>
        </mc:Choice>
        <mc:Fallback xmlns="">
          <p:pic>
            <p:nvPicPr>
              <p:cNvPr id="6" name="Ink 5"/>
              <p:cNvPicPr/>
              <p:nvPr/>
            </p:nvPicPr>
            <p:blipFill>
              <a:blip r:embed="rId5"/>
              <a:stretch>
                <a:fillRect/>
              </a:stretch>
            </p:blipFill>
            <p:spPr>
              <a:xfrm>
                <a:off x="7264800" y="4000320"/>
                <a:ext cx="27360" cy="18000"/>
              </a:xfrm>
              <a:prstGeom prst="rect">
                <a:avLst/>
              </a:prstGeom>
            </p:spPr>
          </p:pic>
        </mc:Fallback>
      </mc:AlternateContent>
    </p:spTree>
    <p:extLst>
      <p:ext uri="{BB962C8B-B14F-4D97-AF65-F5344CB8AC3E}">
        <p14:creationId xmlns:p14="http://schemas.microsoft.com/office/powerpoint/2010/main" val="32103795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Stories</a:t>
            </a:r>
          </a:p>
        </p:txBody>
      </p:sp>
      <p:sp>
        <p:nvSpPr>
          <p:cNvPr id="3" name="Content Placeholder 2"/>
          <p:cNvSpPr>
            <a:spLocks noGrp="1"/>
          </p:cNvSpPr>
          <p:nvPr>
            <p:ph idx="1"/>
          </p:nvPr>
        </p:nvSpPr>
        <p:spPr/>
        <p:txBody>
          <a:bodyPr/>
          <a:lstStyle/>
          <a:p>
            <a:r>
              <a:rPr lang="en-US" dirty="0" smtClean="0"/>
              <a:t>I.N.V.E.S.T</a:t>
            </a:r>
            <a:r>
              <a:rPr lang="en-US" dirty="0"/>
              <a:t>.</a:t>
            </a:r>
          </a:p>
          <a:p>
            <a:pPr lvl="1">
              <a:buFont typeface="Wingdings" panose="05000000000000000000" pitchFamily="2" charset="2"/>
              <a:buChar char="ü"/>
            </a:pPr>
            <a:r>
              <a:rPr lang="en-US" dirty="0" smtClean="0"/>
              <a:t>Independent</a:t>
            </a:r>
            <a:endParaRPr lang="en-US" dirty="0"/>
          </a:p>
          <a:p>
            <a:pPr lvl="1">
              <a:buFont typeface="Wingdings" panose="05000000000000000000" pitchFamily="2" charset="2"/>
              <a:buChar char="ü"/>
            </a:pPr>
            <a:r>
              <a:rPr lang="en-US" dirty="0" smtClean="0"/>
              <a:t>Negotiable</a:t>
            </a:r>
            <a:endParaRPr lang="en-US" dirty="0"/>
          </a:p>
          <a:p>
            <a:pPr lvl="1">
              <a:buFont typeface="Wingdings" panose="05000000000000000000" pitchFamily="2" charset="2"/>
              <a:buChar char="ü"/>
            </a:pPr>
            <a:r>
              <a:rPr lang="en-US" dirty="0" smtClean="0"/>
              <a:t>Valuable</a:t>
            </a:r>
            <a:endParaRPr lang="en-US" dirty="0"/>
          </a:p>
          <a:p>
            <a:pPr lvl="1">
              <a:buFont typeface="Wingdings" panose="05000000000000000000" pitchFamily="2" charset="2"/>
              <a:buChar char="ü"/>
            </a:pPr>
            <a:r>
              <a:rPr lang="en-US" dirty="0" smtClean="0"/>
              <a:t>Estimable</a:t>
            </a:r>
            <a:endParaRPr lang="en-US" dirty="0"/>
          </a:p>
          <a:p>
            <a:pPr lvl="1">
              <a:buFont typeface="Wingdings" panose="05000000000000000000" pitchFamily="2" charset="2"/>
              <a:buChar char="ü"/>
            </a:pPr>
            <a:r>
              <a:rPr lang="en-US" dirty="0" smtClean="0"/>
              <a:t>Small</a:t>
            </a:r>
            <a:endParaRPr lang="en-US" dirty="0"/>
          </a:p>
          <a:p>
            <a:pPr lvl="1">
              <a:buFont typeface="Wingdings" panose="05000000000000000000" pitchFamily="2" charset="2"/>
              <a:buChar char="ü"/>
            </a:pPr>
            <a:r>
              <a:rPr lang="en-US" dirty="0" smtClean="0"/>
              <a:t>Testable</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16</a:t>
            </a:fld>
            <a:endParaRPr lang="en-US"/>
          </a:p>
        </p:txBody>
      </p:sp>
      <p:pic>
        <p:nvPicPr>
          <p:cNvPr id="7" name="Picture 6"/>
          <p:cNvPicPr>
            <a:picLocks noChangeAspect="1"/>
          </p:cNvPicPr>
          <p:nvPr/>
        </p:nvPicPr>
        <p:blipFill>
          <a:blip r:embed="rId2"/>
          <a:stretch>
            <a:fillRect/>
          </a:stretch>
        </p:blipFill>
        <p:spPr>
          <a:xfrm>
            <a:off x="4381396" y="1027906"/>
            <a:ext cx="6295238" cy="3980952"/>
          </a:xfrm>
          <a:prstGeom prst="rect">
            <a:avLst/>
          </a:prstGeom>
        </p:spPr>
      </p:pic>
    </p:spTree>
    <p:extLst>
      <p:ext uri="{BB962C8B-B14F-4D97-AF65-F5344CB8AC3E}">
        <p14:creationId xmlns:p14="http://schemas.microsoft.com/office/powerpoint/2010/main" val="1381381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[1/2]</a:t>
            </a:r>
            <a:endParaRPr lang="en-US" dirty="0"/>
          </a:p>
        </p:txBody>
      </p:sp>
      <p:sp>
        <p:nvSpPr>
          <p:cNvPr id="3" name="Content Placeholder 2"/>
          <p:cNvSpPr>
            <a:spLocks noGrp="1"/>
          </p:cNvSpPr>
          <p:nvPr>
            <p:ph idx="1"/>
          </p:nvPr>
        </p:nvSpPr>
        <p:spPr/>
        <p:txBody>
          <a:bodyPr>
            <a:normAutofit/>
          </a:bodyPr>
          <a:lstStyle/>
          <a:p>
            <a:r>
              <a:rPr lang="en-US" dirty="0" smtClean="0"/>
              <a:t>Agile </a:t>
            </a:r>
            <a:r>
              <a:rPr lang="en-US" dirty="0"/>
              <a:t>Estimating uses “Relative Sizing”</a:t>
            </a:r>
          </a:p>
          <a:p>
            <a:pPr lvl="1"/>
            <a:r>
              <a:rPr lang="en-US" dirty="0" smtClean="0"/>
              <a:t>Since </a:t>
            </a:r>
            <a:r>
              <a:rPr lang="en-US" dirty="0"/>
              <a:t>effort is subjective, we use Relative Sizing to other User Stories</a:t>
            </a:r>
          </a:p>
          <a:p>
            <a:r>
              <a:rPr lang="en-US" dirty="0" smtClean="0"/>
              <a:t>Fibonacci </a:t>
            </a:r>
            <a:r>
              <a:rPr lang="en-US" dirty="0"/>
              <a:t>Sequence – 1, 2, 3, 5, 8, 13, 21+</a:t>
            </a:r>
          </a:p>
          <a:p>
            <a:pPr lvl="1"/>
            <a:r>
              <a:rPr lang="en-US" dirty="0" smtClean="0"/>
              <a:t>We </a:t>
            </a:r>
            <a:r>
              <a:rPr lang="en-US" dirty="0"/>
              <a:t>try to keep it under 13 so we can better categorize Stories</a:t>
            </a:r>
          </a:p>
          <a:p>
            <a:r>
              <a:rPr lang="en-US" dirty="0" smtClean="0"/>
              <a:t>T-Shirt </a:t>
            </a:r>
            <a:r>
              <a:rPr lang="en-US" dirty="0"/>
              <a:t>Sizing is popular</a:t>
            </a:r>
          </a:p>
          <a:p>
            <a:pPr lvl="1"/>
            <a:r>
              <a:rPr lang="en-US" dirty="0" smtClean="0"/>
              <a:t>XS</a:t>
            </a:r>
            <a:r>
              <a:rPr lang="en-US" dirty="0"/>
              <a:t>, S, M, L, XL, XXL</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17</a:t>
            </a:fld>
            <a:endParaRPr lang="en-US"/>
          </a:p>
        </p:txBody>
      </p:sp>
    </p:spTree>
    <p:extLst>
      <p:ext uri="{BB962C8B-B14F-4D97-AF65-F5344CB8AC3E}">
        <p14:creationId xmlns:p14="http://schemas.microsoft.com/office/powerpoint/2010/main" val="36910954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Estimating User </a:t>
            </a:r>
            <a:r>
              <a:rPr lang="en-US" dirty="0" smtClean="0"/>
              <a:t>Stories [2/2]</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number assigned to these are called “Story Points”</a:t>
            </a:r>
          </a:p>
          <a:p>
            <a:pPr lvl="1"/>
            <a:r>
              <a:rPr lang="en-US" dirty="0" smtClean="0"/>
              <a:t>Story </a:t>
            </a:r>
            <a:r>
              <a:rPr lang="en-US" dirty="0"/>
              <a:t>Points can be thought of as “Effort Points” – more points = more effort</a:t>
            </a:r>
          </a:p>
          <a:p>
            <a:r>
              <a:rPr lang="en-US" dirty="0" smtClean="0"/>
              <a:t>Breakdown </a:t>
            </a:r>
            <a:r>
              <a:rPr lang="en-US" dirty="0"/>
              <a:t>of Estimating</a:t>
            </a:r>
          </a:p>
          <a:p>
            <a:pPr lvl="1"/>
            <a:r>
              <a:rPr lang="en-US" dirty="0" smtClean="0"/>
              <a:t>Epics </a:t>
            </a:r>
            <a:r>
              <a:rPr lang="en-US" dirty="0"/>
              <a:t>= Large and Vague</a:t>
            </a:r>
          </a:p>
          <a:p>
            <a:pPr lvl="1"/>
            <a:r>
              <a:rPr lang="en-US" dirty="0" smtClean="0"/>
              <a:t>Features </a:t>
            </a:r>
            <a:r>
              <a:rPr lang="en-US" dirty="0"/>
              <a:t>= A useable product</a:t>
            </a:r>
          </a:p>
          <a:p>
            <a:pPr lvl="1"/>
            <a:r>
              <a:rPr lang="en-US" dirty="0" smtClean="0"/>
              <a:t>User </a:t>
            </a:r>
            <a:r>
              <a:rPr lang="en-US" dirty="0"/>
              <a:t>Story = One part of a feature</a:t>
            </a:r>
          </a:p>
          <a:p>
            <a:pPr lvl="1"/>
            <a:r>
              <a:rPr lang="en-US" dirty="0" smtClean="0"/>
              <a:t>Task </a:t>
            </a:r>
            <a:r>
              <a:rPr lang="en-US" dirty="0"/>
              <a:t>= The smallest item a person could possibly do</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18</a:t>
            </a:fld>
            <a:endParaRPr lang="en-US"/>
          </a:p>
        </p:txBody>
      </p:sp>
    </p:spTree>
    <p:extLst>
      <p:ext uri="{BB962C8B-B14F-4D97-AF65-F5344CB8AC3E}">
        <p14:creationId xmlns:p14="http://schemas.microsoft.com/office/powerpoint/2010/main" val="8609335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Fibonacci Spiral</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1868" y="1170737"/>
            <a:ext cx="9044190" cy="5368175"/>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5243621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Golden ratio</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1674060"/>
            <a:ext cx="10515600" cy="3509879"/>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
        <p:nvSpPr>
          <p:cNvPr id="8" name="Rectangle 7"/>
          <p:cNvSpPr/>
          <p:nvPr/>
        </p:nvSpPr>
        <p:spPr>
          <a:xfrm>
            <a:off x="838200" y="5446979"/>
            <a:ext cx="10515600" cy="646331"/>
          </a:xfrm>
          <a:prstGeom prst="rect">
            <a:avLst/>
          </a:prstGeom>
        </p:spPr>
        <p:txBody>
          <a:bodyPr wrap="square">
            <a:spAutoFit/>
          </a:bodyPr>
          <a:lstStyle/>
          <a:p>
            <a:pPr>
              <a:buFont typeface="Arial" panose="020B0604020202020204" pitchFamily="34" charset="0"/>
              <a:buChar char="•"/>
            </a:pPr>
            <a:r>
              <a:rPr lang="en-US" dirty="0">
                <a:solidFill>
                  <a:srgbClr val="4E6677"/>
                </a:solidFill>
                <a:latin typeface="Lato"/>
              </a:rPr>
              <a:t>61.8% - also referred to as "the golden ratio" is found by dividing one number in the series by the number that follows it. For example: 8/13 = 0.6153, and 55/89 = 0.6179.</a:t>
            </a:r>
            <a:endParaRPr lang="en-US" b="0" i="0" dirty="0">
              <a:solidFill>
                <a:srgbClr val="4E6677"/>
              </a:solidFill>
              <a:effectLst/>
              <a:latin typeface="Lato"/>
            </a:endParaRPr>
          </a:p>
        </p:txBody>
      </p:sp>
    </p:spTree>
    <p:extLst>
      <p:ext uri="{BB962C8B-B14F-4D97-AF65-F5344CB8AC3E}">
        <p14:creationId xmlns:p14="http://schemas.microsoft.com/office/powerpoint/2010/main" val="28272313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T-shirt size estimating</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pic>
        <p:nvPicPr>
          <p:cNvPr id="8" name="Content Placeholder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627" y="1969343"/>
            <a:ext cx="9372600" cy="4063901"/>
          </a:xfrm>
          <a:prstGeom prst="rect">
            <a:avLst/>
          </a:prstGeom>
        </p:spPr>
      </p:pic>
      <p:sp>
        <p:nvSpPr>
          <p:cNvPr id="9" name="Content Placeholder 8"/>
          <p:cNvSpPr>
            <a:spLocks noGrp="1"/>
          </p:cNvSpPr>
          <p:nvPr>
            <p:ph idx="1"/>
          </p:nvPr>
        </p:nvSpPr>
        <p:spPr/>
        <p:txBody>
          <a:bodyPr/>
          <a:lstStyle/>
          <a:p>
            <a:endParaRPr lang="en-US" dirty="0"/>
          </a:p>
        </p:txBody>
      </p:sp>
    </p:spTree>
    <p:extLst>
      <p:ext uri="{BB962C8B-B14F-4D97-AF65-F5344CB8AC3E}">
        <p14:creationId xmlns:p14="http://schemas.microsoft.com/office/powerpoint/2010/main" val="3101080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Story points quantification example</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43189" y="1828192"/>
            <a:ext cx="5705622" cy="4390654"/>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30432254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Sized stories planning</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pic>
        <p:nvPicPr>
          <p:cNvPr id="9"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5964" y="1847850"/>
            <a:ext cx="6665499" cy="4351338"/>
          </a:xfrm>
        </p:spPr>
      </p:pic>
    </p:spTree>
    <p:extLst>
      <p:ext uri="{BB962C8B-B14F-4D97-AF65-F5344CB8AC3E}">
        <p14:creationId xmlns:p14="http://schemas.microsoft.com/office/powerpoint/2010/main" val="5221245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value of t-shirt size estimation</a:t>
            </a:r>
            <a:endParaRPr lang="en-US" dirty="0"/>
          </a:p>
        </p:txBody>
      </p:sp>
      <p:pic>
        <p:nvPicPr>
          <p:cNvPr id="7" name="Content Placeholder 6"/>
          <p:cNvPicPr>
            <a:picLocks noGrp="1" noChangeAspect="1"/>
          </p:cNvPicPr>
          <p:nvPr>
            <p:ph idx="1"/>
          </p:nvPr>
        </p:nvPicPr>
        <p:blipFill rotWithShape="1">
          <a:blip r:embed="rId2">
            <a:extLst>
              <a:ext uri="{BEBA8EAE-BF5A-486C-A8C5-ECC9F3942E4B}">
                <a14:imgProps xmlns:a14="http://schemas.microsoft.com/office/drawing/2010/main">
                  <a14:imgLayer r:embed="rId3">
                    <a14:imgEffect>
                      <a14:backgroundRemoval t="6579" b="68640" l="54386" r="95088"/>
                    </a14:imgEffect>
                  </a14:imgLayer>
                </a14:imgProps>
              </a:ext>
              <a:ext uri="{28A0092B-C50C-407E-A947-70E740481C1C}">
                <a14:useLocalDpi xmlns:a14="http://schemas.microsoft.com/office/drawing/2010/main" val="0"/>
              </a:ext>
            </a:extLst>
          </a:blip>
          <a:srcRect l="54318" t="9698" r="3447" b="31031"/>
          <a:stretch/>
        </p:blipFill>
        <p:spPr>
          <a:xfrm>
            <a:off x="4123592" y="1479673"/>
            <a:ext cx="3944815" cy="4428840"/>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85738053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Agile Estimating</a:t>
            </a:r>
          </a:p>
        </p:txBody>
      </p:sp>
      <p:sp>
        <p:nvSpPr>
          <p:cNvPr id="8" name="Content Placeholder 7"/>
          <p:cNvSpPr>
            <a:spLocks noGrp="1"/>
          </p:cNvSpPr>
          <p:nvPr>
            <p:ph idx="1"/>
          </p:nvPr>
        </p:nvSpPr>
        <p:spPr/>
        <p:txBody>
          <a:bodyPr>
            <a:normAutofit/>
          </a:bodyPr>
          <a:lstStyle/>
          <a:p>
            <a:r>
              <a:rPr lang="en-US" dirty="0" smtClean="0"/>
              <a:t>Velocity </a:t>
            </a:r>
            <a:r>
              <a:rPr lang="en-US" dirty="0"/>
              <a:t>= The number of Story Points completed during an </a:t>
            </a:r>
            <a:r>
              <a:rPr lang="en-US" dirty="0" smtClean="0"/>
              <a:t>iteration (</a:t>
            </a:r>
            <a:r>
              <a:rPr lang="en-US" dirty="0"/>
              <a:t>Sprint)</a:t>
            </a:r>
          </a:p>
          <a:p>
            <a:pPr lvl="1"/>
            <a:r>
              <a:rPr lang="en-US" dirty="0" smtClean="0"/>
              <a:t>Points </a:t>
            </a:r>
            <a:r>
              <a:rPr lang="en-US" dirty="0"/>
              <a:t>are ONLY added if the User Story is 100% complete</a:t>
            </a:r>
          </a:p>
          <a:p>
            <a:pPr lvl="1"/>
            <a:r>
              <a:rPr lang="en-US" dirty="0" smtClean="0"/>
              <a:t>Cumulative </a:t>
            </a:r>
            <a:r>
              <a:rPr lang="en-US" dirty="0"/>
              <a:t>Average</a:t>
            </a:r>
          </a:p>
          <a:p>
            <a:pPr lvl="1"/>
            <a:r>
              <a:rPr lang="en-US" dirty="0" smtClean="0"/>
              <a:t>It </a:t>
            </a:r>
            <a:r>
              <a:rPr lang="en-US" dirty="0"/>
              <a:t>will take several iterations for Velocity to stabilize</a:t>
            </a:r>
          </a:p>
          <a:p>
            <a:pPr lvl="1"/>
            <a:r>
              <a:rPr lang="en-US" dirty="0" smtClean="0"/>
              <a:t>Tracked </a:t>
            </a:r>
            <a:r>
              <a:rPr lang="en-US" dirty="0"/>
              <a:t>as a TEAM – not for individual performance</a:t>
            </a:r>
          </a:p>
          <a:p>
            <a:pPr lvl="1"/>
            <a:r>
              <a:rPr lang="en-US" dirty="0" smtClean="0"/>
              <a:t>Velocity </a:t>
            </a:r>
            <a:r>
              <a:rPr lang="en-US" dirty="0"/>
              <a:t>will naturally fluctuate (a little) “reasonable amount”</a:t>
            </a:r>
          </a:p>
          <a:p>
            <a:pPr lvl="1"/>
            <a:r>
              <a:rPr lang="en-US" dirty="0" smtClean="0"/>
              <a:t>The </a:t>
            </a:r>
            <a:r>
              <a:rPr lang="en-US" dirty="0"/>
              <a:t>more broken down a Feature can be, the better the estimates will be</a:t>
            </a:r>
          </a:p>
          <a:p>
            <a:pPr lvl="1"/>
            <a:r>
              <a:rPr lang="en-US" dirty="0" smtClean="0"/>
              <a:t>It </a:t>
            </a:r>
            <a:r>
              <a:rPr lang="en-US" dirty="0"/>
              <a:t>can include ANY task so long as there are User Stories (placeholders)</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15495426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Math</a:t>
            </a:r>
          </a:p>
        </p:txBody>
      </p:sp>
      <p:sp>
        <p:nvSpPr>
          <p:cNvPr id="3" name="Content Placeholder 2"/>
          <p:cNvSpPr>
            <a:spLocks noGrp="1"/>
          </p:cNvSpPr>
          <p:nvPr>
            <p:ph idx="1"/>
          </p:nvPr>
        </p:nvSpPr>
        <p:spPr/>
        <p:txBody>
          <a:bodyPr>
            <a:normAutofit/>
          </a:bodyPr>
          <a:lstStyle/>
          <a:p>
            <a:r>
              <a:rPr lang="en-US" dirty="0"/>
              <a:t>Sprint 1, the team finished 20 story points. </a:t>
            </a:r>
            <a:endParaRPr lang="en-US" dirty="0" smtClean="0"/>
          </a:p>
          <a:p>
            <a:pPr lvl="1"/>
            <a:r>
              <a:rPr lang="en-US" dirty="0" smtClean="0"/>
              <a:t>Sprint </a:t>
            </a:r>
            <a:r>
              <a:rPr lang="en-US" dirty="0"/>
              <a:t>2, the team finished 30 story points.</a:t>
            </a:r>
          </a:p>
          <a:p>
            <a:r>
              <a:rPr lang="en-US" dirty="0"/>
              <a:t>Sprint 3, the team estimates how many story points will be completed?</a:t>
            </a:r>
          </a:p>
          <a:p>
            <a:endParaRPr lang="en-US" dirty="0"/>
          </a:p>
          <a:p>
            <a:r>
              <a:rPr lang="en-US" dirty="0"/>
              <a:t>A)	20</a:t>
            </a:r>
          </a:p>
          <a:p>
            <a:r>
              <a:rPr lang="en-US" dirty="0"/>
              <a:t>B)	30</a:t>
            </a:r>
          </a:p>
          <a:p>
            <a:r>
              <a:rPr lang="en-US" dirty="0"/>
              <a:t>C)	50</a:t>
            </a:r>
          </a:p>
          <a:p>
            <a:r>
              <a:rPr lang="en-US" dirty="0"/>
              <a:t>D)	25</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12475340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Games</a:t>
            </a:r>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808026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 of Agile Games</a:t>
            </a:r>
            <a:endParaRPr lang="en-US" dirty="0"/>
          </a:p>
        </p:txBody>
      </p:sp>
      <p:sp>
        <p:nvSpPr>
          <p:cNvPr id="3" name="Content Placeholder 2"/>
          <p:cNvSpPr>
            <a:spLocks noGrp="1"/>
          </p:cNvSpPr>
          <p:nvPr>
            <p:ph idx="1"/>
          </p:nvPr>
        </p:nvSpPr>
        <p:spPr/>
        <p:txBody>
          <a:bodyPr/>
          <a:lstStyle/>
          <a:p>
            <a:r>
              <a:rPr lang="en-US" dirty="0" smtClean="0"/>
              <a:t>Designed </a:t>
            </a:r>
            <a:r>
              <a:rPr lang="en-US" dirty="0"/>
              <a:t>to promote collaboration</a:t>
            </a:r>
          </a:p>
          <a:p>
            <a:r>
              <a:rPr lang="en-US" dirty="0" smtClean="0"/>
              <a:t>Have </a:t>
            </a:r>
            <a:r>
              <a:rPr lang="en-US" dirty="0"/>
              <a:t>fun</a:t>
            </a:r>
          </a:p>
          <a:p>
            <a:r>
              <a:rPr lang="en-US" dirty="0" smtClean="0"/>
              <a:t>Gamify </a:t>
            </a:r>
            <a:r>
              <a:rPr lang="en-US" dirty="0"/>
              <a:t>the process</a:t>
            </a:r>
          </a:p>
          <a:p>
            <a:r>
              <a:rPr lang="en-US" dirty="0" smtClean="0"/>
              <a:t>Spark </a:t>
            </a:r>
            <a:r>
              <a:rPr lang="en-US" dirty="0"/>
              <a:t>innovation and creativity</a:t>
            </a:r>
          </a:p>
          <a:p>
            <a:r>
              <a:rPr lang="en-US" dirty="0" smtClean="0"/>
              <a:t>Encourages </a:t>
            </a:r>
            <a:r>
              <a:rPr lang="en-US" dirty="0"/>
              <a:t>participation</a:t>
            </a:r>
          </a:p>
          <a:p>
            <a:r>
              <a:rPr lang="en-US" dirty="0" smtClean="0"/>
              <a:t>Generate </a:t>
            </a:r>
            <a:r>
              <a:rPr lang="en-US" dirty="0"/>
              <a:t>organic conversations</a:t>
            </a:r>
          </a:p>
          <a:p>
            <a:r>
              <a:rPr lang="en-US" dirty="0" smtClean="0"/>
              <a:t>Brings </a:t>
            </a:r>
            <a:r>
              <a:rPr lang="en-US" dirty="0"/>
              <a:t>the team closer together</a:t>
            </a:r>
          </a:p>
          <a:p>
            <a:r>
              <a:rPr lang="en-US" dirty="0" smtClean="0"/>
              <a:t>Promotes </a:t>
            </a:r>
            <a:r>
              <a:rPr lang="en-US" dirty="0"/>
              <a:t>diversity</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28</a:t>
            </a:fld>
            <a:endParaRPr lang="en-US"/>
          </a:p>
        </p:txBody>
      </p:sp>
    </p:spTree>
    <p:extLst>
      <p:ext uri="{BB962C8B-B14F-4D97-AF65-F5344CB8AC3E}">
        <p14:creationId xmlns:p14="http://schemas.microsoft.com/office/powerpoint/2010/main" val="15937590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Examples Of Games</a:t>
            </a:r>
          </a:p>
        </p:txBody>
      </p:sp>
      <p:sp>
        <p:nvSpPr>
          <p:cNvPr id="3" name="Content Placeholder 2"/>
          <p:cNvSpPr>
            <a:spLocks noGrp="1"/>
          </p:cNvSpPr>
          <p:nvPr>
            <p:ph idx="1"/>
          </p:nvPr>
        </p:nvSpPr>
        <p:spPr/>
        <p:txBody>
          <a:bodyPr>
            <a:normAutofit lnSpcReduction="10000"/>
          </a:bodyPr>
          <a:lstStyle/>
          <a:p>
            <a:r>
              <a:rPr lang="en-US" b="1" dirty="0" smtClean="0"/>
              <a:t>Planning </a:t>
            </a:r>
            <a:r>
              <a:rPr lang="en-US" b="1" dirty="0"/>
              <a:t>Poker </a:t>
            </a:r>
            <a:r>
              <a:rPr lang="en-US" dirty="0"/>
              <a:t>– Used to estimate the size of a User Story</a:t>
            </a:r>
          </a:p>
          <a:p>
            <a:r>
              <a:rPr lang="en-US" b="1" dirty="0" smtClean="0"/>
              <a:t>Coin </a:t>
            </a:r>
            <a:r>
              <a:rPr lang="en-US" b="1" dirty="0"/>
              <a:t>Game </a:t>
            </a:r>
            <a:r>
              <a:rPr lang="en-US" dirty="0"/>
              <a:t>– Used to show workflow, pull, and batches</a:t>
            </a:r>
          </a:p>
          <a:p>
            <a:r>
              <a:rPr lang="en-US" b="1" dirty="0" smtClean="0"/>
              <a:t>20/20 </a:t>
            </a:r>
            <a:r>
              <a:rPr lang="en-US" b="1" dirty="0"/>
              <a:t>Vision </a:t>
            </a:r>
            <a:r>
              <a:rPr lang="en-US" dirty="0"/>
              <a:t>– Used to prioritize User Stories on a board</a:t>
            </a:r>
          </a:p>
          <a:p>
            <a:r>
              <a:rPr lang="en-US" b="1" dirty="0" smtClean="0"/>
              <a:t>Prune </a:t>
            </a:r>
            <a:r>
              <a:rPr lang="en-US" b="1" dirty="0"/>
              <a:t>the Product Tree </a:t>
            </a:r>
            <a:r>
              <a:rPr lang="en-US" dirty="0"/>
              <a:t>– Used to prioritize User Stories on a “tree”</a:t>
            </a:r>
          </a:p>
          <a:p>
            <a:r>
              <a:rPr lang="en-US" b="1" dirty="0" smtClean="0"/>
              <a:t>Product </a:t>
            </a:r>
            <a:r>
              <a:rPr lang="en-US" b="1" dirty="0"/>
              <a:t>Box </a:t>
            </a:r>
            <a:r>
              <a:rPr lang="en-US" dirty="0"/>
              <a:t>– Used to have stakeholders show what they want and value</a:t>
            </a:r>
          </a:p>
          <a:p>
            <a:r>
              <a:rPr lang="en-US" b="1" dirty="0" smtClean="0"/>
              <a:t>Buy </a:t>
            </a:r>
            <a:r>
              <a:rPr lang="en-US" b="1" dirty="0"/>
              <a:t>a Feature </a:t>
            </a:r>
            <a:r>
              <a:rPr lang="en-US" dirty="0"/>
              <a:t>– Used to “buy” features based on priority</a:t>
            </a:r>
          </a:p>
          <a:p>
            <a:r>
              <a:rPr lang="en-US" b="1" dirty="0" smtClean="0"/>
              <a:t>Draw </a:t>
            </a:r>
            <a:r>
              <a:rPr lang="en-US" b="1" dirty="0"/>
              <a:t>a House </a:t>
            </a:r>
            <a:r>
              <a:rPr lang="en-US" dirty="0"/>
              <a:t>– Used to encourage reasoning and communication</a:t>
            </a:r>
          </a:p>
          <a:p>
            <a:r>
              <a:rPr lang="en-US" b="1" dirty="0" smtClean="0"/>
              <a:t>Chair </a:t>
            </a:r>
            <a:r>
              <a:rPr lang="en-US" b="1" dirty="0"/>
              <a:t>Game </a:t>
            </a:r>
            <a:r>
              <a:rPr lang="en-US" dirty="0"/>
              <a:t>– Used to promote communication and have fun</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29</a:t>
            </a:fld>
            <a:endParaRPr lang="en-US"/>
          </a:p>
        </p:txBody>
      </p:sp>
    </p:spTree>
    <p:extLst>
      <p:ext uri="{BB962C8B-B14F-4D97-AF65-F5344CB8AC3E}">
        <p14:creationId xmlns:p14="http://schemas.microsoft.com/office/powerpoint/2010/main" val="24360372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Planning Poker </a:t>
            </a:r>
          </a:p>
        </p:txBody>
      </p:sp>
      <p:pic>
        <p:nvPicPr>
          <p:cNvPr id="7" name="Content Placeholder 6"/>
          <p:cNvPicPr>
            <a:picLocks noGrp="1" noChangeAspect="1"/>
          </p:cNvPicPr>
          <p:nvPr>
            <p:ph idx="1"/>
          </p:nvPr>
        </p:nvPicPr>
        <p:blipFill rotWithShape="1">
          <a:blip r:embed="rId2">
            <a:extLst>
              <a:ext uri="{28A0092B-C50C-407E-A947-70E740481C1C}">
                <a14:useLocalDpi xmlns:a14="http://schemas.microsoft.com/office/drawing/2010/main" val="0"/>
              </a:ext>
            </a:extLst>
          </a:blip>
          <a:srcRect l="2971" t="8929" r="5520" b="16449"/>
          <a:stretch/>
        </p:blipFill>
        <p:spPr>
          <a:xfrm>
            <a:off x="140676" y="1957974"/>
            <a:ext cx="11927288" cy="3064192"/>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5828593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Coin Game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6003" y="1690688"/>
            <a:ext cx="4087397" cy="4113185"/>
          </a:xfrm>
          <a:prstGeom prst="rect">
            <a:avLst/>
          </a:prstGeom>
        </p:spPr>
      </p:pic>
    </p:spTree>
    <p:extLst>
      <p:ext uri="{BB962C8B-B14F-4D97-AF65-F5344CB8AC3E}">
        <p14:creationId xmlns:p14="http://schemas.microsoft.com/office/powerpoint/2010/main" val="338133735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20/20 Vision</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28597" y="1932967"/>
            <a:ext cx="3384080" cy="4181103"/>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26002" y="590912"/>
            <a:ext cx="4501209" cy="5765438"/>
          </a:xfrm>
          <a:prstGeom prst="rect">
            <a:avLst/>
          </a:prstGeom>
        </p:spPr>
      </p:pic>
    </p:spTree>
    <p:extLst>
      <p:ext uri="{BB962C8B-B14F-4D97-AF65-F5344CB8AC3E}">
        <p14:creationId xmlns:p14="http://schemas.microsoft.com/office/powerpoint/2010/main" val="15886952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Prune the Product Tree</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30659" y="1377018"/>
            <a:ext cx="7930681" cy="5480982"/>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7392591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Product Box</a:t>
            </a:r>
            <a:endParaRPr lang="en-US"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8865" y="1126126"/>
            <a:ext cx="8954269" cy="5412786"/>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236755506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Buy a Feature</a:t>
            </a:r>
            <a:endParaRPr lang="en-US" dirty="0"/>
          </a:p>
        </p:txBody>
      </p:sp>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677487" y="508770"/>
            <a:ext cx="3086685" cy="1234674"/>
          </a:xfr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446" y="1931140"/>
            <a:ext cx="9355016" cy="4537183"/>
          </a:xfrm>
          <a:prstGeom prst="rect">
            <a:avLst/>
          </a:prstGeom>
        </p:spPr>
      </p:pic>
    </p:spTree>
    <p:extLst>
      <p:ext uri="{BB962C8B-B14F-4D97-AF65-F5344CB8AC3E}">
        <p14:creationId xmlns:p14="http://schemas.microsoft.com/office/powerpoint/2010/main" val="15604219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76585" y="874762"/>
            <a:ext cx="7905615" cy="5329314"/>
          </a:xfrm>
        </p:spPr>
      </p:pic>
      <p:sp>
        <p:nvSpPr>
          <p:cNvPr id="2" name="Title 1"/>
          <p:cNvSpPr>
            <a:spLocks noGrp="1"/>
          </p:cNvSpPr>
          <p:nvPr>
            <p:ph type="title"/>
          </p:nvPr>
        </p:nvSpPr>
        <p:spPr/>
        <p:txBody>
          <a:bodyPr/>
          <a:lstStyle/>
          <a:p>
            <a:r>
              <a:rPr lang="en-US" b="1" dirty="0"/>
              <a:t>Draw a House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mc:AlternateContent xmlns:mc="http://schemas.openxmlformats.org/markup-compatibility/2006" xmlns:p14="http://schemas.microsoft.com/office/powerpoint/2010/main">
        <mc:Choice Requires="p14">
          <p:contentPart p14:bwMode="auto" r:id="rId4">
            <p14:nvContentPartPr>
              <p14:cNvPr id="8" name="Ink 7"/>
              <p14:cNvContentPartPr/>
              <p14:nvPr/>
            </p14:nvContentPartPr>
            <p14:xfrm>
              <a:off x="7377840" y="2702520"/>
              <a:ext cx="1180080" cy="1420560"/>
            </p14:xfrm>
          </p:contentPart>
        </mc:Choice>
        <mc:Fallback xmlns="">
          <p:pic>
            <p:nvPicPr>
              <p:cNvPr id="8" name="Ink 7"/>
              <p:cNvPicPr/>
              <p:nvPr/>
            </p:nvPicPr>
            <p:blipFill>
              <a:blip r:embed="rId5"/>
              <a:stretch>
                <a:fillRect/>
              </a:stretch>
            </p:blipFill>
            <p:spPr>
              <a:xfrm>
                <a:off x="7373520" y="2698200"/>
                <a:ext cx="1188000" cy="1429920"/>
              </a:xfrm>
              <a:prstGeom prst="rect">
                <a:avLst/>
              </a:prstGeom>
            </p:spPr>
          </p:pic>
        </mc:Fallback>
      </mc:AlternateContent>
    </p:spTree>
    <p:extLst>
      <p:ext uri="{BB962C8B-B14F-4D97-AF65-F5344CB8AC3E}">
        <p14:creationId xmlns:p14="http://schemas.microsoft.com/office/powerpoint/2010/main" val="96924807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Chair Game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
        <p:nvSpPr>
          <p:cNvPr id="8" name="Content Placeholder 7"/>
          <p:cNvSpPr>
            <a:spLocks noGrp="1"/>
          </p:cNvSpPr>
          <p:nvPr>
            <p:ph idx="1"/>
          </p:nvPr>
        </p:nvSpPr>
        <p:spPr/>
        <p:txBody>
          <a:bodyPr/>
          <a:lstStyle/>
          <a:p>
            <a:r>
              <a:rPr lang="en-US" dirty="0">
                <a:hlinkClick r:id="rId2"/>
              </a:rPr>
              <a:t>https://</a:t>
            </a:r>
            <a:r>
              <a:rPr lang="en-US" dirty="0" smtClean="0">
                <a:hlinkClick r:id="rId2"/>
              </a:rPr>
              <a:t>www.youtube.com/watch?v=drv-2D6g3Gw</a:t>
            </a:r>
            <a:r>
              <a:rPr lang="en-US" dirty="0" smtClean="0"/>
              <a:t> </a:t>
            </a:r>
            <a:endParaRPr lang="en-US" dirty="0"/>
          </a:p>
        </p:txBody>
      </p:sp>
    </p:spTree>
    <p:extLst>
      <p:ext uri="{BB962C8B-B14F-4D97-AF65-F5344CB8AC3E}">
        <p14:creationId xmlns:p14="http://schemas.microsoft.com/office/powerpoint/2010/main" val="254914399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7310</TotalTime>
  <Words>1987</Words>
  <Application>Microsoft Office PowerPoint</Application>
  <PresentationFormat>Widescreen</PresentationFormat>
  <Paragraphs>357</Paragraphs>
  <Slides>37</Slides>
  <Notes>14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37</vt:i4>
      </vt:variant>
    </vt:vector>
  </HeadingPairs>
  <TitlesOfParts>
    <vt:vector size="45" baseType="lpstr">
      <vt:lpstr>Arial</vt:lpstr>
      <vt:lpstr>Calibri</vt:lpstr>
      <vt:lpstr>Calibri Light</vt:lpstr>
      <vt:lpstr>Lato</vt:lpstr>
      <vt:lpstr>Times New Roman</vt:lpstr>
      <vt:lpstr>Wingdings</vt:lpstr>
      <vt:lpstr>1_Office Theme</vt:lpstr>
      <vt:lpstr>Office Theme</vt:lpstr>
      <vt:lpstr> PMG 622 Agile Project Management LECTURE 09: Agile planning</vt:lpstr>
      <vt:lpstr>المنتدى المفتوح -The Open Forum</vt:lpstr>
      <vt:lpstr>Waste is a Crime</vt:lpstr>
      <vt:lpstr>The wastes Categories and Actions</vt:lpstr>
      <vt:lpstr>The 7 Wastes</vt:lpstr>
      <vt:lpstr>The 8th Waste</vt:lpstr>
      <vt:lpstr>Unused Employee Creativity: </vt:lpstr>
      <vt:lpstr>Waste is a Crime</vt:lpstr>
      <vt:lpstr>Agile Planning</vt:lpstr>
      <vt:lpstr>Planning and Time Boxing</vt:lpstr>
      <vt:lpstr>Scrum’ THREE BEST PRACTICES</vt:lpstr>
      <vt:lpstr>Best Practice #1: User Stories</vt:lpstr>
      <vt:lpstr>Best Practice #2: Planning  Poker</vt:lpstr>
      <vt:lpstr>Best Practice #3: Use of the Scrum Board</vt:lpstr>
      <vt:lpstr>Sample Use of the Scrum Board</vt:lpstr>
      <vt:lpstr>User Stories</vt:lpstr>
      <vt:lpstr>Estimating User Stories [1/2]</vt:lpstr>
      <vt:lpstr>Estimating User Stories [2/2]</vt:lpstr>
      <vt:lpstr>Fibonacci Spiral</vt:lpstr>
      <vt:lpstr>Golden ratio</vt:lpstr>
      <vt:lpstr>T-shirt size estimating</vt:lpstr>
      <vt:lpstr>Story points quantification example</vt:lpstr>
      <vt:lpstr>Sized stories planning</vt:lpstr>
      <vt:lpstr>Further value of t-shirt size estimation</vt:lpstr>
      <vt:lpstr>Agile Estimating</vt:lpstr>
      <vt:lpstr>Agile Math</vt:lpstr>
      <vt:lpstr>Agile Games</vt:lpstr>
      <vt:lpstr>Features of Agile Games</vt:lpstr>
      <vt:lpstr>Examples Of Games</vt:lpstr>
      <vt:lpstr>Planning Poker </vt:lpstr>
      <vt:lpstr>Coin Game</vt:lpstr>
      <vt:lpstr>20/20 Vision</vt:lpstr>
      <vt:lpstr>Prune the Product Tree</vt:lpstr>
      <vt:lpstr>Product Box</vt:lpstr>
      <vt:lpstr>Buy a Feature</vt:lpstr>
      <vt:lpstr>Draw a House</vt:lpstr>
      <vt:lpstr>Chair Game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849</cp:revision>
  <dcterms:created xsi:type="dcterms:W3CDTF">2020-10-15T07:04:09Z</dcterms:created>
  <dcterms:modified xsi:type="dcterms:W3CDTF">2022-07-30T04:29:01Z</dcterms:modified>
</cp:coreProperties>
</file>