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83"/>
  </p:notesMasterIdLst>
  <p:sldIdLst>
    <p:sldId id="352" r:id="rId2"/>
    <p:sldId id="354" r:id="rId3"/>
    <p:sldId id="411" r:id="rId4"/>
    <p:sldId id="413" r:id="rId5"/>
    <p:sldId id="415" r:id="rId6"/>
    <p:sldId id="416" r:id="rId7"/>
    <p:sldId id="417" r:id="rId8"/>
    <p:sldId id="422" r:id="rId9"/>
    <p:sldId id="423" r:id="rId10"/>
    <p:sldId id="425" r:id="rId11"/>
    <p:sldId id="429" r:id="rId12"/>
    <p:sldId id="430" r:id="rId13"/>
    <p:sldId id="431" r:id="rId14"/>
    <p:sldId id="436" r:id="rId15"/>
    <p:sldId id="437" r:id="rId16"/>
    <p:sldId id="438" r:id="rId17"/>
    <p:sldId id="439" r:id="rId18"/>
    <p:sldId id="451" r:id="rId19"/>
    <p:sldId id="453" r:id="rId20"/>
    <p:sldId id="454" r:id="rId21"/>
    <p:sldId id="456" r:id="rId22"/>
    <p:sldId id="457" r:id="rId23"/>
    <p:sldId id="458" r:id="rId24"/>
    <p:sldId id="459" r:id="rId25"/>
    <p:sldId id="461" r:id="rId26"/>
    <p:sldId id="462" r:id="rId27"/>
    <p:sldId id="463" r:id="rId28"/>
    <p:sldId id="464" r:id="rId29"/>
    <p:sldId id="465" r:id="rId30"/>
    <p:sldId id="466" r:id="rId31"/>
    <p:sldId id="467" r:id="rId32"/>
    <p:sldId id="485" r:id="rId33"/>
    <p:sldId id="486" r:id="rId34"/>
    <p:sldId id="487" r:id="rId35"/>
    <p:sldId id="496" r:id="rId36"/>
    <p:sldId id="503" r:id="rId37"/>
    <p:sldId id="504" r:id="rId38"/>
    <p:sldId id="505" r:id="rId39"/>
    <p:sldId id="506" r:id="rId40"/>
    <p:sldId id="507" r:id="rId41"/>
    <p:sldId id="508" r:id="rId42"/>
    <p:sldId id="509" r:id="rId43"/>
    <p:sldId id="510" r:id="rId44"/>
    <p:sldId id="511" r:id="rId45"/>
    <p:sldId id="515" r:id="rId46"/>
    <p:sldId id="518" r:id="rId47"/>
    <p:sldId id="519" r:id="rId48"/>
    <p:sldId id="520" r:id="rId49"/>
    <p:sldId id="521" r:id="rId50"/>
    <p:sldId id="522" r:id="rId51"/>
    <p:sldId id="523" r:id="rId52"/>
    <p:sldId id="524" r:id="rId53"/>
    <p:sldId id="525" r:id="rId54"/>
    <p:sldId id="526" r:id="rId55"/>
    <p:sldId id="527" r:id="rId56"/>
    <p:sldId id="528" r:id="rId57"/>
    <p:sldId id="529" r:id="rId58"/>
    <p:sldId id="530" r:id="rId59"/>
    <p:sldId id="531" r:id="rId60"/>
    <p:sldId id="532" r:id="rId61"/>
    <p:sldId id="536" r:id="rId62"/>
    <p:sldId id="538" r:id="rId63"/>
    <p:sldId id="539" r:id="rId64"/>
    <p:sldId id="540" r:id="rId65"/>
    <p:sldId id="549" r:id="rId66"/>
    <p:sldId id="550" r:id="rId67"/>
    <p:sldId id="551" r:id="rId68"/>
    <p:sldId id="552" r:id="rId69"/>
    <p:sldId id="553" r:id="rId70"/>
    <p:sldId id="554" r:id="rId71"/>
    <p:sldId id="555" r:id="rId72"/>
    <p:sldId id="556" r:id="rId73"/>
    <p:sldId id="557" r:id="rId74"/>
    <p:sldId id="558" r:id="rId75"/>
    <p:sldId id="559" r:id="rId76"/>
    <p:sldId id="560" r:id="rId77"/>
    <p:sldId id="561" r:id="rId78"/>
    <p:sldId id="562" r:id="rId79"/>
    <p:sldId id="563" r:id="rId80"/>
    <p:sldId id="564" r:id="rId81"/>
    <p:sldId id="565" r:id="rId82"/>
    <p:sldId id="566" r:id="rId83"/>
    <p:sldId id="567" r:id="rId84"/>
    <p:sldId id="568" r:id="rId85"/>
    <p:sldId id="569" r:id="rId86"/>
    <p:sldId id="570" r:id="rId87"/>
    <p:sldId id="571" r:id="rId88"/>
    <p:sldId id="577" r:id="rId89"/>
    <p:sldId id="579" r:id="rId90"/>
    <p:sldId id="580" r:id="rId91"/>
    <p:sldId id="584" r:id="rId92"/>
    <p:sldId id="585" r:id="rId93"/>
    <p:sldId id="586" r:id="rId94"/>
    <p:sldId id="587" r:id="rId95"/>
    <p:sldId id="588" r:id="rId96"/>
    <p:sldId id="589" r:id="rId97"/>
    <p:sldId id="590" r:id="rId98"/>
    <p:sldId id="591" r:id="rId99"/>
    <p:sldId id="592" r:id="rId100"/>
    <p:sldId id="593" r:id="rId101"/>
    <p:sldId id="596" r:id="rId102"/>
    <p:sldId id="597" r:id="rId103"/>
    <p:sldId id="598" r:id="rId104"/>
    <p:sldId id="599" r:id="rId105"/>
    <p:sldId id="600" r:id="rId106"/>
    <p:sldId id="601" r:id="rId107"/>
    <p:sldId id="602" r:id="rId108"/>
    <p:sldId id="603" r:id="rId109"/>
    <p:sldId id="604" r:id="rId110"/>
    <p:sldId id="605" r:id="rId111"/>
    <p:sldId id="606" r:id="rId112"/>
    <p:sldId id="607" r:id="rId113"/>
    <p:sldId id="608" r:id="rId114"/>
    <p:sldId id="609" r:id="rId115"/>
    <p:sldId id="623" r:id="rId116"/>
    <p:sldId id="625" r:id="rId117"/>
    <p:sldId id="629" r:id="rId118"/>
    <p:sldId id="631" r:id="rId119"/>
    <p:sldId id="632" r:id="rId120"/>
    <p:sldId id="633" r:id="rId121"/>
    <p:sldId id="635" r:id="rId122"/>
    <p:sldId id="636" r:id="rId123"/>
    <p:sldId id="638" r:id="rId124"/>
    <p:sldId id="640" r:id="rId125"/>
    <p:sldId id="641" r:id="rId126"/>
    <p:sldId id="643" r:id="rId127"/>
    <p:sldId id="666" r:id="rId128"/>
    <p:sldId id="668" r:id="rId129"/>
    <p:sldId id="669" r:id="rId130"/>
    <p:sldId id="677" r:id="rId131"/>
    <p:sldId id="681" r:id="rId132"/>
    <p:sldId id="684" r:id="rId133"/>
    <p:sldId id="695" r:id="rId134"/>
    <p:sldId id="699" r:id="rId135"/>
    <p:sldId id="700" r:id="rId136"/>
    <p:sldId id="701" r:id="rId137"/>
    <p:sldId id="702" r:id="rId138"/>
    <p:sldId id="703" r:id="rId139"/>
    <p:sldId id="704" r:id="rId140"/>
    <p:sldId id="705" r:id="rId141"/>
    <p:sldId id="712" r:id="rId142"/>
    <p:sldId id="714" r:id="rId143"/>
    <p:sldId id="715" r:id="rId144"/>
    <p:sldId id="718" r:id="rId145"/>
    <p:sldId id="721" r:id="rId146"/>
    <p:sldId id="727" r:id="rId147"/>
    <p:sldId id="730" r:id="rId148"/>
    <p:sldId id="731" r:id="rId149"/>
    <p:sldId id="735" r:id="rId150"/>
    <p:sldId id="736" r:id="rId151"/>
    <p:sldId id="737" r:id="rId152"/>
    <p:sldId id="738" r:id="rId153"/>
    <p:sldId id="747" r:id="rId154"/>
    <p:sldId id="748" r:id="rId155"/>
    <p:sldId id="749" r:id="rId156"/>
    <p:sldId id="758" r:id="rId157"/>
    <p:sldId id="760" r:id="rId158"/>
    <p:sldId id="762" r:id="rId159"/>
    <p:sldId id="763" r:id="rId160"/>
    <p:sldId id="765" r:id="rId161"/>
    <p:sldId id="767" r:id="rId162"/>
    <p:sldId id="788" r:id="rId163"/>
    <p:sldId id="793" r:id="rId164"/>
    <p:sldId id="798" r:id="rId165"/>
    <p:sldId id="802" r:id="rId166"/>
    <p:sldId id="803" r:id="rId167"/>
    <p:sldId id="806" r:id="rId168"/>
    <p:sldId id="807" r:id="rId169"/>
    <p:sldId id="808" r:id="rId170"/>
    <p:sldId id="811" r:id="rId171"/>
    <p:sldId id="812" r:id="rId172"/>
    <p:sldId id="817" r:id="rId173"/>
    <p:sldId id="819" r:id="rId174"/>
    <p:sldId id="822" r:id="rId175"/>
    <p:sldId id="823" r:id="rId176"/>
    <p:sldId id="824" r:id="rId177"/>
    <p:sldId id="825" r:id="rId178"/>
    <p:sldId id="826" r:id="rId179"/>
    <p:sldId id="827" r:id="rId180"/>
    <p:sldId id="828" r:id="rId181"/>
    <p:sldId id="410" r:id="rId1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DC9D0"/>
    <a:srgbClr val="8E5A6D"/>
    <a:srgbClr val="0094CC"/>
    <a:srgbClr val="852F4A"/>
    <a:srgbClr val="2E3957"/>
    <a:srgbClr val="C82633"/>
    <a:srgbClr val="C7A5B1"/>
    <a:srgbClr val="D8D9D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24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presProps" Target="pres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theme" Target="theme/theme1.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tableStyles" Target="tableStyles.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918699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extLst>
      <p:ext uri="{BB962C8B-B14F-4D97-AF65-F5344CB8AC3E}">
        <p14:creationId xmlns:p14="http://schemas.microsoft.com/office/powerpoint/2010/main" val="2924988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936505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88</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96</a:t>
            </a:fld>
            <a:endParaRPr lang="en-US"/>
          </a:p>
        </p:txBody>
      </p:sp>
    </p:spTree>
    <p:extLst>
      <p:ext uri="{BB962C8B-B14F-4D97-AF65-F5344CB8AC3E}">
        <p14:creationId xmlns:p14="http://schemas.microsoft.com/office/powerpoint/2010/main" val="21004307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115</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127</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144</a:t>
            </a:fld>
            <a:endParaRPr lang="en-US"/>
          </a:p>
        </p:txBody>
      </p:sp>
    </p:spTree>
    <p:extLst>
      <p:ext uri="{BB962C8B-B14F-4D97-AF65-F5344CB8AC3E}">
        <p14:creationId xmlns:p14="http://schemas.microsoft.com/office/powerpoint/2010/main" val="1073877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145</a:t>
            </a:fld>
            <a:endParaRPr lang="en-US"/>
          </a:p>
        </p:txBody>
      </p:sp>
    </p:spTree>
    <p:extLst>
      <p:ext uri="{BB962C8B-B14F-4D97-AF65-F5344CB8AC3E}">
        <p14:creationId xmlns:p14="http://schemas.microsoft.com/office/powerpoint/2010/main" val="26028082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146</a:t>
            </a:fld>
            <a:endParaRPr lang="en-US"/>
          </a:p>
        </p:txBody>
      </p:sp>
    </p:spTree>
    <p:extLst>
      <p:ext uri="{BB962C8B-B14F-4D97-AF65-F5344CB8AC3E}">
        <p14:creationId xmlns:p14="http://schemas.microsoft.com/office/powerpoint/2010/main" val="14806510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147</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149</a:t>
            </a:fld>
            <a:endParaRPr lang="en-US"/>
          </a:p>
        </p:txBody>
      </p:sp>
    </p:spTree>
    <p:extLst>
      <p:ext uri="{BB962C8B-B14F-4D97-AF65-F5344CB8AC3E}">
        <p14:creationId xmlns:p14="http://schemas.microsoft.com/office/powerpoint/2010/main" val="343165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150</a:t>
            </a:fld>
            <a:endParaRPr lang="en-US"/>
          </a:p>
        </p:txBody>
      </p:sp>
    </p:spTree>
    <p:extLst>
      <p:ext uri="{BB962C8B-B14F-4D97-AF65-F5344CB8AC3E}">
        <p14:creationId xmlns:p14="http://schemas.microsoft.com/office/powerpoint/2010/main" val="20056132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151</a:t>
            </a:fld>
            <a:endParaRPr lang="en-US"/>
          </a:p>
        </p:txBody>
      </p:sp>
    </p:spTree>
    <p:extLst>
      <p:ext uri="{BB962C8B-B14F-4D97-AF65-F5344CB8AC3E}">
        <p14:creationId xmlns:p14="http://schemas.microsoft.com/office/powerpoint/2010/main" val="4625633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154</a:t>
            </a:fld>
            <a:endParaRPr lang="en-US"/>
          </a:p>
        </p:txBody>
      </p:sp>
    </p:spTree>
    <p:extLst>
      <p:ext uri="{BB962C8B-B14F-4D97-AF65-F5344CB8AC3E}">
        <p14:creationId xmlns:p14="http://schemas.microsoft.com/office/powerpoint/2010/main" val="6385808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155</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156</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159</a:t>
            </a:fld>
            <a:endParaRPr lang="en-US"/>
          </a:p>
        </p:txBody>
      </p:sp>
    </p:spTree>
    <p:extLst>
      <p:ext uri="{BB962C8B-B14F-4D97-AF65-F5344CB8AC3E}">
        <p14:creationId xmlns:p14="http://schemas.microsoft.com/office/powerpoint/2010/main" val="28903397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160</a:t>
            </a:fld>
            <a:endParaRPr lang="en-US"/>
          </a:p>
        </p:txBody>
      </p:sp>
    </p:spTree>
    <p:extLst>
      <p:ext uri="{BB962C8B-B14F-4D97-AF65-F5344CB8AC3E}">
        <p14:creationId xmlns:p14="http://schemas.microsoft.com/office/powerpoint/2010/main" val="33624161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161</a:t>
            </a:fld>
            <a:endParaRPr lang="en-US"/>
          </a:p>
        </p:txBody>
      </p:sp>
    </p:spTree>
    <p:extLst>
      <p:ext uri="{BB962C8B-B14F-4D97-AF65-F5344CB8AC3E}">
        <p14:creationId xmlns:p14="http://schemas.microsoft.com/office/powerpoint/2010/main" val="459551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162</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163</a:t>
            </a:fld>
            <a:endParaRPr lang="en-US"/>
          </a:p>
        </p:txBody>
      </p:sp>
    </p:spTree>
    <p:extLst>
      <p:ext uri="{BB962C8B-B14F-4D97-AF65-F5344CB8AC3E}">
        <p14:creationId xmlns:p14="http://schemas.microsoft.com/office/powerpoint/2010/main" val="23487695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164</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hyperlink" Target="https://sendpulse.com/support/glossary/brand-reputation"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2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3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9.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5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6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6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3.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6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8" Type="http://schemas.openxmlformats.org/officeDocument/2006/relationships/image" Target="../media/image34.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8" Type="http://schemas.openxmlformats.org/officeDocument/2006/relationships/image" Target="../media/image35.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7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8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8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9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9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9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9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9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0.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0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0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1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1.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17.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2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2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2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2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3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3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2.wdp"/></Relationships>
</file>

<file path=ppt/slides/_rels/slide13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3.wdp"/></Relationships>
</file>

<file path=ppt/slides/_rels/slide13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7.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8.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3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4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4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4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4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4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57.png"/></Relationships>
</file>

<file path=ppt/slides/_rels/slide14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8.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4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59.png"/></Relationships>
</file>

<file path=ppt/slides/_rels/slide15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5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5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0.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5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5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 Id="rId9" Type="http://schemas.openxmlformats.org/officeDocument/2006/relationships/image" Target="../media/image62.png"/></Relationships>
</file>

<file path=ppt/slides/_rels/slide15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10" Type="http://schemas.microsoft.com/office/2007/relationships/hdphoto" Target="../media/hdphoto4.wdp"/><Relationship Id="rId4" Type="http://schemas.openxmlformats.org/officeDocument/2006/relationships/image" Target="../media/image13.svg"/><Relationship Id="rId9" Type="http://schemas.openxmlformats.org/officeDocument/2006/relationships/image" Target="../media/image63.png"/></Relationships>
</file>

<file path=ppt/slides/_rels/slide15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5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4.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58.xml.rels><?xml version="1.0" encoding="UTF-8" standalone="yes"?>
<Relationships xmlns="http://schemas.openxmlformats.org/package/2006/relationships"><Relationship Id="rId8" Type="http://schemas.openxmlformats.org/officeDocument/2006/relationships/image" Target="../media/image65.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5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jpeg"/><Relationship Id="rId7" Type="http://schemas.openxmlformats.org/officeDocument/2006/relationships/image" Target="../media/image8.svg"/><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0.svg"/></Relationships>
</file>

<file path=ppt/slides/_rels/slide16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6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6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7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6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7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3.svg"/></Relationships>
</file>

<file path=ppt/slides/_rels/slide17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7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8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72.png"/><Relationship Id="rId7" Type="http://schemas.openxmlformats.org/officeDocument/2006/relationships/image" Target="../media/image7.png"/><Relationship Id="rId2" Type="http://schemas.openxmlformats.org/officeDocument/2006/relationships/image" Target="../media/image71.jpeg"/><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7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chemeClr val="tx1"/>
              </a:gs>
              <a:gs pos="25000">
                <a:srgbClr val="8E5A6D">
                  <a:shade val="67500"/>
                  <a:satMod val="115000"/>
                </a:srgbClr>
              </a:gs>
              <a:gs pos="53000">
                <a:schemeClr val="tx1"/>
              </a:gs>
              <a:gs pos="100000">
                <a:schemeClr val="tx1"/>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Final Revision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330817" y="3417520"/>
            <a:ext cx="1281120" cy="400110"/>
          </a:xfrm>
          <a:prstGeom prst="rect">
            <a:avLst/>
          </a:prstGeom>
          <a:noFill/>
        </p:spPr>
        <p:txBody>
          <a:bodyPr wrap="none" rtlCol="0">
            <a:spAutoFit/>
          </a:bodyPr>
          <a:lstStyle/>
          <a:p>
            <a:r>
              <a:rPr lang="en-US" sz="2000" b="1" dirty="0">
                <a:solidFill>
                  <a:srgbClr val="FAC748"/>
                </a:solidFill>
                <a:latin typeface="Tajawal Medium" panose="00000600000000000000" pitchFamily="2" charset="-78"/>
                <a:cs typeface="Tajawal Medium" panose="00000600000000000000" pitchFamily="2" charset="-78"/>
              </a:rPr>
              <a:t>DGM 730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79524" y="248508"/>
            <a:ext cx="2640543" cy="1166001"/>
          </a:xfrm>
          <a:prstGeom prst="rect">
            <a:avLst/>
          </a:prstGeom>
        </p:spPr>
      </p:pic>
      <p:grpSp>
        <p:nvGrpSpPr>
          <p:cNvPr id="17" name="Group 16">
            <a:extLst>
              <a:ext uri="{FF2B5EF4-FFF2-40B4-BE49-F238E27FC236}">
                <a16:creationId xmlns:a16="http://schemas.microsoft.com/office/drawing/2014/main" id="{E4FE36AD-9181-5F93-9A43-B228F8A08C3C}"/>
              </a:ext>
            </a:extLst>
          </p:cNvPr>
          <p:cNvGrpSpPr/>
          <p:nvPr/>
        </p:nvGrpSpPr>
        <p:grpSpPr>
          <a:xfrm>
            <a:off x="9899369" y="6314477"/>
            <a:ext cx="1920698" cy="366279"/>
            <a:chOff x="9855377" y="6311380"/>
            <a:chExt cx="1920698" cy="366279"/>
          </a:xfrm>
        </p:grpSpPr>
        <p:sp>
          <p:nvSpPr>
            <p:cNvPr id="18" name="TextBox 17">
              <a:extLst>
                <a:ext uri="{FF2B5EF4-FFF2-40B4-BE49-F238E27FC236}">
                  <a16:creationId xmlns:a16="http://schemas.microsoft.com/office/drawing/2014/main" id="{B2CBFB31-8A9B-9358-1226-31305769FEAE}"/>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19" name="Graphic 18">
              <a:extLst>
                <a:ext uri="{FF2B5EF4-FFF2-40B4-BE49-F238E27FC236}">
                  <a16:creationId xmlns:a16="http://schemas.microsoft.com/office/drawing/2014/main" id="{B6339A7C-92D0-6431-414B-8D16F5FF770B}"/>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87966" b="62"/>
            <a:stretch/>
          </p:blipFill>
          <p:spPr>
            <a:xfrm>
              <a:off x="11491860" y="6311899"/>
              <a:ext cx="284215" cy="365760"/>
            </a:xfrm>
            <a:prstGeom prst="rect">
              <a:avLst/>
            </a:prstGeom>
          </p:spPr>
        </p:pic>
      </p:grpSp>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78463"/>
            <a:ext cx="2036258" cy="89821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91333"/>
            <a:ext cx="4128422" cy="4952309"/>
          </a:xfrm>
          <a:prstGeom prst="roundRect">
            <a:avLst>
              <a:gd name="adj" fmla="val 6140"/>
            </a:avLst>
          </a:prstGeom>
          <a:solidFill>
            <a:srgbClr val="0094CC"/>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8F8752A8-014C-7171-1BB6-B31095C6D1A6}"/>
              </a:ext>
            </a:extLst>
          </p:cNvPr>
          <p:cNvGrpSpPr/>
          <p:nvPr/>
        </p:nvGrpSpPr>
        <p:grpSpPr>
          <a:xfrm>
            <a:off x="9899369" y="6314477"/>
            <a:ext cx="1920698" cy="366279"/>
            <a:chOff x="9855377" y="6311380"/>
            <a:chExt cx="1920698" cy="366279"/>
          </a:xfrm>
        </p:grpSpPr>
        <p:sp>
          <p:nvSpPr>
            <p:cNvPr id="6" name="TextBox 5">
              <a:extLst>
                <a:ext uri="{FF2B5EF4-FFF2-40B4-BE49-F238E27FC236}">
                  <a16:creationId xmlns:a16="http://schemas.microsoft.com/office/drawing/2014/main" id="{50825EAA-58FA-D102-27D9-FB37D752B5B0}"/>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7" name="Graphic 6">
              <a:extLst>
                <a:ext uri="{FF2B5EF4-FFF2-40B4-BE49-F238E27FC236}">
                  <a16:creationId xmlns:a16="http://schemas.microsoft.com/office/drawing/2014/main" id="{2ECD076C-F5C5-0AE4-741B-52B7D2130A19}"/>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87966" b="62"/>
            <a:stretch/>
          </p:blipFill>
          <p:spPr>
            <a:xfrm>
              <a:off x="11491860" y="6311899"/>
              <a:ext cx="284215" cy="365760"/>
            </a:xfrm>
            <a:prstGeom prst="rect">
              <a:avLst/>
            </a:prstGeom>
          </p:spPr>
        </p:pic>
      </p:grpSp>
      <p:sp>
        <p:nvSpPr>
          <p:cNvPr id="2" name="TextBox 1">
            <a:extLst>
              <a:ext uri="{FF2B5EF4-FFF2-40B4-BE49-F238E27FC236}">
                <a16:creationId xmlns:a16="http://schemas.microsoft.com/office/drawing/2014/main" id="{EC8E1BB4-8F24-CA57-7084-BC3ECFB14867}"/>
              </a:ext>
            </a:extLst>
          </p:cNvPr>
          <p:cNvSpPr txBox="1"/>
          <p:nvPr/>
        </p:nvSpPr>
        <p:spPr>
          <a:xfrm>
            <a:off x="1345670" y="1187177"/>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4" name="Rectangle 3">
            <a:extLst>
              <a:ext uri="{FF2B5EF4-FFF2-40B4-BE49-F238E27FC236}">
                <a16:creationId xmlns:a16="http://schemas.microsoft.com/office/drawing/2014/main" id="{29A39866-CCE5-260D-CE1E-5B5F50694183}"/>
              </a:ext>
            </a:extLst>
          </p:cNvPr>
          <p:cNvSpPr/>
          <p:nvPr/>
        </p:nvSpPr>
        <p:spPr>
          <a:xfrm>
            <a:off x="2602380" y="4265033"/>
            <a:ext cx="6595523"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الإثنين </a:t>
            </a:r>
            <a:r>
              <a:rPr lang="ar-EG" sz="3600" b="1" dirty="0">
                <a:ln w="0"/>
                <a:solidFill>
                  <a:srgbClr val="FF0000"/>
                </a:solidFill>
                <a:effectLst>
                  <a:outerShdw blurRad="38100" dist="19050" dir="2700000" algn="tl" rotWithShape="0">
                    <a:schemeClr val="dk1">
                      <a:alpha val="40000"/>
                    </a:schemeClr>
                  </a:outerShdw>
                </a:effectLst>
              </a:rPr>
              <a:t>25</a:t>
            </a:r>
            <a:r>
              <a:rPr lang="ar-EG" sz="3600" b="1" cap="none" spc="0" dirty="0">
                <a:ln w="0"/>
                <a:solidFill>
                  <a:srgbClr val="FF0000"/>
                </a:solidFill>
                <a:effectLst>
                  <a:outerShdw blurRad="38100" dist="19050" dir="2700000" algn="tl" rotWithShape="0">
                    <a:schemeClr val="dk1">
                      <a:alpha val="40000"/>
                    </a:schemeClr>
                  </a:outerShdw>
                </a:effectLst>
              </a:rPr>
              <a:t> ديسمبر 2023 </a:t>
            </a:r>
            <a:r>
              <a:rPr lang="en-US" sz="3600" b="1" cap="none" spc="0" dirty="0">
                <a:ln w="0"/>
                <a:solidFill>
                  <a:srgbClr val="FF0000"/>
                </a:solidFill>
                <a:effectLst>
                  <a:outerShdw blurRad="38100" dist="19050" dir="2700000" algn="tl" rotWithShape="0">
                    <a:schemeClr val="dk1">
                      <a:alpha val="40000"/>
                    </a:schemeClr>
                  </a:outerShdw>
                </a:effectLst>
              </a:rPr>
              <a:t> </a:t>
            </a:r>
            <a:endParaRPr lang="ar-EG" sz="3600" b="1" cap="none" spc="0" dirty="0">
              <a:ln w="0"/>
              <a:solidFill>
                <a:srgbClr val="FF0000"/>
              </a:solidFill>
              <a:effectLst>
                <a:outerShdw blurRad="38100" dist="19050" dir="2700000" algn="tl" rotWithShape="0">
                  <a:schemeClr val="dk1">
                    <a:alpha val="40000"/>
                  </a:schemeClr>
                </a:outerShdw>
              </a:effectLst>
            </a:endParaRPr>
          </a:p>
          <a:p>
            <a:pPr algn="ctr"/>
            <a:r>
              <a:rPr lang="ar-EG" sz="3600" b="1" dirty="0">
                <a:ln w="0"/>
                <a:solidFill>
                  <a:srgbClr val="FF0000"/>
                </a:solidFill>
                <a:effectLst>
                  <a:outerShdw blurRad="38100" dist="19050" dir="2700000" algn="tl" rotWithShape="0">
                    <a:schemeClr val="dk1">
                      <a:alpha val="40000"/>
                    </a:schemeClr>
                  </a:outerShdw>
                </a:effectLst>
              </a:rPr>
              <a:t>من 7:30 إلى 8:30 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C17F651B-0556-8B2B-EC7A-C15B866A51A8}"/>
              </a:ext>
            </a:extLst>
          </p:cNvPr>
          <p:cNvSpPr txBox="1"/>
          <p:nvPr/>
        </p:nvSpPr>
        <p:spPr>
          <a:xfrm>
            <a:off x="2650377" y="543490"/>
            <a:ext cx="7210628" cy="523220"/>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n-US" sz="2800" b="1"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Final Exam</a:t>
            </a:r>
            <a:r>
              <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 </a:t>
            </a:r>
            <a:r>
              <a:rPr lang="en-US" sz="24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Social Media and Crises (DGM 730)</a:t>
            </a:r>
            <a:endPar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AD2BDBD-4377-5F6A-B7BA-28B301CDC3D3}"/>
              </a:ext>
            </a:extLst>
          </p:cNvPr>
          <p:cNvSpPr txBox="1"/>
          <p:nvPr/>
        </p:nvSpPr>
        <p:spPr>
          <a:xfrm>
            <a:off x="4759224" y="2089632"/>
            <a:ext cx="2673552" cy="707886"/>
          </a:xfrm>
          <a:prstGeom prst="rect">
            <a:avLst/>
          </a:prstGeom>
          <a:noFill/>
        </p:spPr>
        <p:txBody>
          <a:bodyPr wrap="none" rtlCol="0">
            <a:spAutoFit/>
          </a:bodyPr>
          <a:lstStyle/>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Audio Questions</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15 (True or False, MCQ)</a:t>
            </a:r>
          </a:p>
        </p:txBody>
      </p:sp>
      <p:sp>
        <p:nvSpPr>
          <p:cNvPr id="10" name="Left Brace 9">
            <a:extLst>
              <a:ext uri="{FF2B5EF4-FFF2-40B4-BE49-F238E27FC236}">
                <a16:creationId xmlns:a16="http://schemas.microsoft.com/office/drawing/2014/main" id="{4815B8C7-C0FD-0923-799D-019BFC35DD05}"/>
              </a:ext>
            </a:extLst>
          </p:cNvPr>
          <p:cNvSpPr/>
          <p:nvPr/>
        </p:nvSpPr>
        <p:spPr>
          <a:xfrm>
            <a:off x="4551623" y="2089631"/>
            <a:ext cx="352886" cy="707887"/>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22595"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Social Media and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11989969"/>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938992"/>
          </a:xfrm>
          <a:prstGeom prst="rect">
            <a:avLst/>
          </a:prstGeom>
          <a:noFill/>
        </p:spPr>
        <p:txBody>
          <a:bodyPr wrap="square" rtlCol="0">
            <a:spAutoFit/>
          </a:bodyPr>
          <a:lstStyle/>
          <a:p>
            <a:pPr algn="ctr"/>
            <a:r>
              <a:rPr lang="en-US" sz="6000" dirty="0">
                <a:solidFill>
                  <a:srgbClr val="2E3957"/>
                </a:solidFill>
                <a:latin typeface="Tajawal ExtraBold" panose="00000800000000000000" pitchFamily="2" charset="-78"/>
                <a:cs typeface="Tajawal ExtraBold" panose="00000800000000000000" pitchFamily="2" charset="-78"/>
              </a:rPr>
              <a:t>Social Media Policy </a:t>
            </a:r>
          </a:p>
          <a:p>
            <a:pPr algn="ctr"/>
            <a:r>
              <a:rPr lang="en-US" sz="6000" dirty="0">
                <a:solidFill>
                  <a:srgbClr val="2E3957"/>
                </a:solidFill>
                <a:latin typeface="Tajawal ExtraBold" panose="00000800000000000000" pitchFamily="2" charset="-78"/>
                <a:cs typeface="Tajawal ExtraBold" panose="00000800000000000000" pitchFamily="2" charset="-78"/>
              </a:rPr>
              <a:t>and adherence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ue shield with a thumbs up and white speech bubbles&#10;&#10;Description automatically generated with low confidence">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769" y="3334277"/>
            <a:ext cx="3836158" cy="2163986"/>
          </a:xfrm>
          <a:prstGeom prst="rect">
            <a:avLst/>
          </a:prstGeom>
        </p:spPr>
      </p:pic>
    </p:spTree>
    <p:extLst>
      <p:ext uri="{BB962C8B-B14F-4D97-AF65-F5344CB8AC3E}">
        <p14:creationId xmlns:p14="http://schemas.microsoft.com/office/powerpoint/2010/main" val="2070156045"/>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 social media policy </a:t>
            </a:r>
            <a:r>
              <a:rPr lang="en-US" sz="2400" b="1" dirty="0">
                <a:solidFill>
                  <a:srgbClr val="2D3956"/>
                </a:solidFill>
                <a:latin typeface="Tajawal ExtraBold" panose="00000800000000000000" pitchFamily="2" charset="-78"/>
                <a:cs typeface="Tajawal ExtraBold" panose="00000800000000000000" pitchFamily="2" charset="-78"/>
              </a:rPr>
              <a:t>is part of a company’s business code of conduct</a:t>
            </a:r>
            <a:r>
              <a:rPr lang="ar-EG" sz="2400" dirty="0"/>
              <a:t> قواعد السلوك </a:t>
            </a:r>
            <a:r>
              <a:rPr lang="en-US" sz="2400" b="1" dirty="0">
                <a:solidFill>
                  <a:srgbClr val="2D3956"/>
                </a:solidFill>
                <a:latin typeface="Tajawal ExtraBold" panose="00000800000000000000" pitchFamily="2" charset="-78"/>
                <a:cs typeface="Tajawal ExtraBold" panose="00000800000000000000" pitchFamily="2" charset="-78"/>
              </a:rPr>
              <a:t> that tells employees how they should represent themselves and the brand on social media. It includes guidelines to protect the brand’s security, privacy and legal interests.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platforms provide avenues for brand promotion, but they also present opportunities to misrepresent your brand, which is why a good social media policy is so necessary.</a:t>
            </a:r>
          </a:p>
          <a:p>
            <a:pPr algn="just"/>
            <a:r>
              <a:rPr lang="en-US" sz="2400" b="1" dirty="0">
                <a:solidFill>
                  <a:srgbClr val="2D3956"/>
                </a:solidFill>
                <a:latin typeface="Tajawal ExtraBold" panose="00000800000000000000" pitchFamily="2" charset="-78"/>
                <a:cs typeface="Tajawal ExtraBold" panose="00000800000000000000" pitchFamily="2" charset="-78"/>
              </a:rPr>
              <a:t>To do so, this means keep it simple, clear, accessible, and continued to be updated. The goal is to emphasize some basic conduct so, there are no major issues in the future.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22246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Create brand advocates</a:t>
            </a:r>
          </a:p>
          <a:p>
            <a:pPr algn="just"/>
            <a:r>
              <a:rPr lang="en-US" sz="2400" b="1" dirty="0">
                <a:solidFill>
                  <a:srgbClr val="FF0000"/>
                </a:solidFill>
                <a:latin typeface="Tajawal ExtraBold" panose="00000800000000000000" pitchFamily="2" charset="-78"/>
                <a:cs typeface="Tajawal ExtraBold" panose="00000800000000000000" pitchFamily="2" charset="-78"/>
              </a:rPr>
              <a:t>Social media policies </a:t>
            </a:r>
            <a:r>
              <a:rPr lang="en-US" sz="2400" b="1" dirty="0">
                <a:solidFill>
                  <a:srgbClr val="2D3956"/>
                </a:solidFill>
                <a:latin typeface="Tajawal ExtraBold" panose="00000800000000000000" pitchFamily="2" charset="-78"/>
                <a:cs typeface="Tajawal ExtraBold" panose="00000800000000000000" pitchFamily="2" charset="-78"/>
              </a:rPr>
              <a:t>allow you to unlock all the benefits of employee advocacy, without putting your brand credibility at risk.</a:t>
            </a:r>
          </a:p>
          <a:p>
            <a:pPr algn="just"/>
            <a:r>
              <a:rPr lang="en-US" sz="2400" b="1" dirty="0">
                <a:solidFill>
                  <a:srgbClr val="FF0000"/>
                </a:solidFill>
                <a:latin typeface="Tajawal ExtraBold" panose="00000800000000000000" pitchFamily="2" charset="-78"/>
                <a:cs typeface="Tajawal ExtraBold" panose="00000800000000000000" pitchFamily="2" charset="-78"/>
              </a:rPr>
              <a:t>When your employees post</a:t>
            </a:r>
            <a:r>
              <a:rPr lang="en-US" sz="2400" b="1" dirty="0">
                <a:solidFill>
                  <a:srgbClr val="2D3956"/>
                </a:solidFill>
                <a:latin typeface="Tajawal ExtraBold" panose="00000800000000000000" pitchFamily="2" charset="-78"/>
                <a:cs typeface="Tajawal ExtraBold" panose="00000800000000000000" pitchFamily="2" charset="-78"/>
              </a:rPr>
              <a:t> about the organization online, it can increase brand awareness, establish thought leadership and drive qualified leads. Along with helping social selling, employee posts can support social recruiting efforts, attracting top talent to your company.</a:t>
            </a:r>
          </a:p>
          <a:p>
            <a:pPr algn="just"/>
            <a:r>
              <a:rPr lang="en-US" sz="2400" b="1" dirty="0">
                <a:solidFill>
                  <a:srgbClr val="2D3956"/>
                </a:solidFill>
                <a:latin typeface="Tajawal ExtraBold" panose="00000800000000000000" pitchFamily="2" charset="-78"/>
                <a:cs typeface="Tajawal ExtraBold" panose="00000800000000000000" pitchFamily="2" charset="-78"/>
              </a:rPr>
              <a:t>Your social media policy is a critical advocacy tool, giving your employees the guidance they need to represent your brand accurately within social networks.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946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r>
              <a:rPr lang="ar-EG" sz="2400" b="1" dirty="0">
                <a:solidFill>
                  <a:srgbClr val="C00000"/>
                </a:solidFill>
                <a:latin typeface="Tajawal ExtraBold" panose="00000800000000000000" pitchFamily="2" charset="-78"/>
                <a:cs typeface="Tajawal ExtraBold" panose="00000800000000000000" pitchFamily="2" charset="-78"/>
              </a:rPr>
              <a:t> التنوع والإنصاف والشمول</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Brand diversity </a:t>
            </a:r>
            <a:r>
              <a:rPr lang="en-US" sz="2400" b="1" dirty="0">
                <a:solidFill>
                  <a:srgbClr val="2D3956"/>
                </a:solidFill>
                <a:latin typeface="Tajawal ExtraBold" panose="00000800000000000000" pitchFamily="2" charset="-78"/>
                <a:cs typeface="Tajawal ExtraBold" panose="00000800000000000000" pitchFamily="2" charset="-78"/>
              </a:rPr>
              <a:t>in social media is more important than ever. Company alignment with personal values is 74% more important to consumers than it was in 2021, so brands need to show and tell audiences what the company values.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Amplifying diverse voices </a:t>
            </a:r>
            <a:r>
              <a:rPr lang="en-US" sz="2400" b="1" dirty="0">
                <a:solidFill>
                  <a:srgbClr val="2D3956"/>
                </a:solidFill>
                <a:latin typeface="Tajawal ExtraBold" panose="00000800000000000000" pitchFamily="2" charset="-78"/>
                <a:cs typeface="Tajawal ExtraBold" panose="00000800000000000000" pitchFamily="2" charset="-78"/>
              </a:rPr>
              <a:t>via social media is an actionable step brands can take to prioritize representation and attract top talent from marginalized communities. An inclusive social media policy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D47296B0-8CBE-4D48-2AA6-7F75D5E1FD97}"/>
              </a:ext>
            </a:extLst>
          </p:cNvPr>
          <p:cNvSpPr/>
          <p:nvPr/>
        </p:nvSpPr>
        <p:spPr>
          <a:xfrm>
            <a:off x="50800" y="1676400"/>
            <a:ext cx="1721123"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Branding Diversity </a:t>
            </a:r>
            <a:r>
              <a:rPr lang="en-US" sz="2000" b="1" dirty="0"/>
              <a:t>considers how brands both reflect and affect contemporary discussions of cultural diversity</a:t>
            </a:r>
            <a:r>
              <a:rPr lang="en-US" sz="2000" dirty="0"/>
              <a:t>.</a:t>
            </a:r>
            <a:endParaRPr lang="en-US" dirty="0"/>
          </a:p>
        </p:txBody>
      </p:sp>
      <p:sp>
        <p:nvSpPr>
          <p:cNvPr id="8" name="TextBox 7">
            <a:extLst>
              <a:ext uri="{FF2B5EF4-FFF2-40B4-BE49-F238E27FC236}">
                <a16:creationId xmlns:a16="http://schemas.microsoft.com/office/drawing/2014/main" id="{585033F5-6EF8-46CB-D381-60D078EEC613}"/>
              </a:ext>
            </a:extLst>
          </p:cNvPr>
          <p:cNvSpPr txBox="1"/>
          <p:nvPr/>
        </p:nvSpPr>
        <p:spPr>
          <a:xfrm>
            <a:off x="458941" y="1447695"/>
            <a:ext cx="591829" cy="369332"/>
          </a:xfrm>
          <a:prstGeom prst="rect">
            <a:avLst/>
          </a:prstGeom>
          <a:solidFill>
            <a:schemeClr val="bg1"/>
          </a:solidFill>
        </p:spPr>
        <p:txBody>
          <a:bodyPr wrap="none" rtlCol="0">
            <a:spAutoFit/>
          </a:bodyPr>
          <a:lstStyle/>
          <a:p>
            <a:r>
              <a:rPr lang="ar-EG" b="1" dirty="0">
                <a:solidFill>
                  <a:srgbClr val="FF0000"/>
                </a:solidFill>
              </a:rPr>
              <a:t>قراءة</a:t>
            </a:r>
            <a:endParaRPr lang="en-US" b="1" dirty="0">
              <a:solidFill>
                <a:srgbClr val="FF0000"/>
              </a:solidFill>
            </a:endParaRPr>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320740"/>
            <a:ext cx="8417320"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Understanding copyright and creative commons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975615" y="3334277"/>
            <a:ext cx="3796466" cy="2163986"/>
          </a:xfrm>
          <a:prstGeom prst="rect">
            <a:avLst/>
          </a:prstGeom>
        </p:spPr>
      </p:pic>
    </p:spTree>
    <p:extLst>
      <p:ext uri="{BB962C8B-B14F-4D97-AF65-F5344CB8AC3E}">
        <p14:creationId xmlns:p14="http://schemas.microsoft.com/office/powerpoint/2010/main" val="51289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462213"/>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Copyright law </a:t>
            </a:r>
            <a:r>
              <a:rPr lang="en-US" sz="2200" b="1" dirty="0">
                <a:solidFill>
                  <a:srgbClr val="2D3956"/>
                </a:solidFill>
                <a:latin typeface="Tajawal ExtraBold" panose="00000800000000000000" pitchFamily="2" charset="-78"/>
                <a:cs typeface="Tajawal ExtraBold" panose="00000800000000000000" pitchFamily="2" charset="-78"/>
              </a:rPr>
              <a:t>gives creators certain kinds of control over their creative work. If people want to use copyrighted work, they often have to ask for permission from the creator.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a:t>
            </a:r>
            <a:r>
              <a:rPr lang="ar-EG" sz="2200" b="1" dirty="0">
                <a:solidFill>
                  <a:srgbClr val="2D3956"/>
                </a:solidFill>
                <a:latin typeface="Tajawal ExtraBold" panose="00000800000000000000" pitchFamily="2" charset="-78"/>
                <a:cs typeface="Tajawal ExtraBold" panose="00000800000000000000" pitchFamily="2" charset="-78"/>
              </a:rPr>
              <a:t> المشاع الإبداعي</a:t>
            </a:r>
            <a:r>
              <a:rPr lang="en-US" sz="2200" b="1" dirty="0">
                <a:solidFill>
                  <a:srgbClr val="2D3956"/>
                </a:solidFill>
                <a:latin typeface="Tajawal ExtraBold" panose="00000800000000000000" pitchFamily="2" charset="-78"/>
                <a:cs typeface="Tajawal ExtraBold" panose="00000800000000000000" pitchFamily="2" charset="-78"/>
              </a:rPr>
              <a:t> 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1" y="5596696"/>
            <a:ext cx="2700646" cy="369332"/>
          </a:xfrm>
          <a:prstGeom prst="rect">
            <a:avLst/>
          </a:prstGeom>
          <a:noFill/>
        </p:spPr>
        <p:txBody>
          <a:bodyPr wrap="square">
            <a:spAutoFit/>
          </a:bodyPr>
          <a:lstStyle/>
          <a:p>
            <a:r>
              <a:rPr lang="en-US" dirty="0"/>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dirty="0"/>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 With the Licensing of the Press Act 1662, the English Parliament addressed the unauthorized printing </a:t>
            </a:r>
            <a:r>
              <a:rPr lang="ar-EG" sz="2200" b="1" dirty="0">
                <a:solidFill>
                  <a:srgbClr val="2D3956"/>
                </a:solidFill>
                <a:latin typeface="Tajawal ExtraBold" panose="00000800000000000000" pitchFamily="2" charset="-78"/>
                <a:cs typeface="Tajawal ExtraBold" panose="00000800000000000000" pitchFamily="2" charset="-78"/>
              </a:rPr>
              <a:t>الطباعة غير المصرح بها</a:t>
            </a:r>
            <a:r>
              <a:rPr lang="en-US" sz="2200" b="1" dirty="0">
                <a:solidFill>
                  <a:srgbClr val="2D3956"/>
                </a:solidFill>
                <a:latin typeface="Tajawal ExtraBold" panose="00000800000000000000" pitchFamily="2" charset="-78"/>
                <a:cs typeface="Tajawal ExtraBold" panose="00000800000000000000" pitchFamily="2" charset="-78"/>
              </a:rPr>
              <a:t> of books and pamphlets. This legal concept was then adapted by various countries. </a:t>
            </a:r>
          </a:p>
          <a:p>
            <a:pPr algn="just"/>
            <a:r>
              <a:rPr lang="en-US" sz="2200" b="1" dirty="0">
                <a:solidFill>
                  <a:srgbClr val="2D3956"/>
                </a:solidFill>
                <a:latin typeface="Tajawal ExtraBold" panose="00000800000000000000" pitchFamily="2" charset="-78"/>
                <a:cs typeface="Tajawal ExtraBold" panose="00000800000000000000" pitchFamily="2" charset="-78"/>
              </a:rPr>
              <a:t>Copyright is one of the group of laws under intellectual property which immediately applies to any novel work which facilitates authors’ selling activities. However, when an employee gets paid for creating a certain material, the employer often gets the copyright. An infringement of copyright occurs when an owner’s product is reproduced without permission. Copyright registration is not needed in most countries;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AF38D26-6D99-ED77-5100-94E31A277C19}"/>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4670749" y="60403"/>
            <a:ext cx="4362472" cy="6747994"/>
          </a:xfrm>
          <a:prstGeom prst="rect">
            <a:avLst/>
          </a:prstGeom>
        </p:spPr>
      </p:pic>
      <p:sp>
        <p:nvSpPr>
          <p:cNvPr id="11" name="TextBox 10">
            <a:extLst>
              <a:ext uri="{FF2B5EF4-FFF2-40B4-BE49-F238E27FC236}">
                <a16:creationId xmlns:a16="http://schemas.microsoft.com/office/drawing/2014/main" id="{FB087178-A3AA-1EDB-F089-C1D991280CF8}"/>
              </a:ext>
            </a:extLst>
          </p:cNvPr>
          <p:cNvSpPr txBox="1"/>
          <p:nvPr/>
        </p:nvSpPr>
        <p:spPr>
          <a:xfrm>
            <a:off x="1443972" y="1680074"/>
            <a:ext cx="3226777" cy="3170099"/>
          </a:xfrm>
          <a:prstGeom prst="rect">
            <a:avLst/>
          </a:prstGeom>
          <a:noFill/>
        </p:spPr>
        <p:txBody>
          <a:bodyPr wrap="square">
            <a:spAutoFit/>
          </a:bodyPr>
          <a:lstStyle/>
          <a:p>
            <a:pPr algn="just"/>
            <a:r>
              <a:rPr lang="en-US" sz="2000" b="1" dirty="0">
                <a:solidFill>
                  <a:srgbClr val="C82633"/>
                </a:solidFill>
              </a:rPr>
              <a:t>Copyright laws for social media are, well, pretty much exactly the same as copyright laws everywhere else. If you want to use an image that isn’t yours, you must obtain permission. That might be through a license or through the creator directly.</a:t>
            </a:r>
          </a:p>
        </p:txBody>
      </p:sp>
    </p:spTree>
    <p:extLst>
      <p:ext uri="{BB962C8B-B14F-4D97-AF65-F5344CB8AC3E}">
        <p14:creationId xmlns:p14="http://schemas.microsoft.com/office/powerpoint/2010/main" val="284385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Disclosure and Transparency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117651" y="2526347"/>
            <a:ext cx="2971917" cy="2971917"/>
          </a:xfrm>
          <a:prstGeom prst="rect">
            <a:avLst/>
          </a:prstGeom>
        </p:spPr>
      </p:pic>
    </p:spTree>
    <p:extLst>
      <p:ext uri="{BB962C8B-B14F-4D97-AF65-F5344CB8AC3E}">
        <p14:creationId xmlns:p14="http://schemas.microsoft.com/office/powerpoint/2010/main" val="1240725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Disclosure and Transparency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Transparency</a:t>
            </a:r>
            <a:r>
              <a:rPr lang="en-US" sz="2400" b="1" dirty="0">
                <a:solidFill>
                  <a:srgbClr val="2D3956"/>
                </a:solidFill>
                <a:latin typeface="Tajawal ExtraBold" panose="00000800000000000000" pitchFamily="2" charset="-78"/>
                <a:cs typeface="Tajawal ExtraBold" panose="00000800000000000000" pitchFamily="2" charset="-78"/>
              </a:rPr>
              <a:t> is not a single policy tool. It has different dimensions. Roughly, they are providing disclosures to users, public reporting, and access to data for researchers.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Disclosure</a:t>
            </a:r>
            <a:r>
              <a:rPr lang="en-US" sz="2400" b="1" dirty="0">
                <a:solidFill>
                  <a:srgbClr val="2D3956"/>
                </a:solidFill>
                <a:latin typeface="Tajawal ExtraBold" panose="00000800000000000000" pitchFamily="2" charset="-78"/>
                <a:cs typeface="Tajawal ExtraBold" panose="00000800000000000000" pitchFamily="2" charset="-78"/>
              </a:rPr>
              <a:t> to users includes revealing information about the content moderation standards a social media company has in place, its enforcement processes, and explanations of takedowns and other content moderation actions, descriptions of complaint procedures, among other things. Each of these outputs provide users with opportunities to complain about problematic content and to receive due process when social media companies take action against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23151DB9-0B30-38AD-8284-06EE19E3320D}"/>
              </a:ext>
            </a:extLst>
          </p:cNvPr>
          <p:cNvSpPr/>
          <p:nvPr/>
        </p:nvSpPr>
        <p:spPr>
          <a:xfrm>
            <a:off x="50800" y="1676400"/>
            <a:ext cx="1637996" cy="38227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t>Transparency</a:t>
            </a:r>
            <a:r>
              <a:rPr lang="en-US" sz="1600" b="1" dirty="0"/>
              <a:t> means taking accountability when mistakes are made or problems come up, and this includes communicating with your audience, consumers, and personal team or employees. </a:t>
            </a:r>
            <a:endParaRPr lang="en-US" sz="1100" b="1" dirty="0"/>
          </a:p>
        </p:txBody>
      </p:sp>
      <p:sp>
        <p:nvSpPr>
          <p:cNvPr id="8" name="TextBox 7">
            <a:extLst>
              <a:ext uri="{FF2B5EF4-FFF2-40B4-BE49-F238E27FC236}">
                <a16:creationId xmlns:a16="http://schemas.microsoft.com/office/drawing/2014/main" id="{8CB98EAF-6E06-E891-0646-6F52D4686B58}"/>
              </a:ext>
            </a:extLst>
          </p:cNvPr>
          <p:cNvSpPr txBox="1"/>
          <p:nvPr/>
        </p:nvSpPr>
        <p:spPr>
          <a:xfrm>
            <a:off x="434286" y="1447695"/>
            <a:ext cx="591829" cy="369332"/>
          </a:xfrm>
          <a:prstGeom prst="rect">
            <a:avLst/>
          </a:prstGeom>
          <a:solidFill>
            <a:schemeClr val="bg1"/>
          </a:solidFill>
        </p:spPr>
        <p:txBody>
          <a:bodyPr wrap="none" rtlCol="0">
            <a:spAutoFit/>
          </a:bodyPr>
          <a:lstStyle/>
          <a:p>
            <a:r>
              <a:rPr lang="ar-EG" b="1" dirty="0">
                <a:solidFill>
                  <a:srgbClr val="FF0000"/>
                </a:solidFill>
              </a:rPr>
              <a:t>قراءة</a:t>
            </a:r>
            <a:endParaRPr lang="en-US" b="1" dirty="0">
              <a:solidFill>
                <a:srgbClr val="FF0000"/>
              </a:solidFill>
            </a:endParaRPr>
          </a:p>
        </p:txBody>
      </p:sp>
    </p:spTree>
    <p:extLst>
      <p:ext uri="{BB962C8B-B14F-4D97-AF65-F5344CB8AC3E}">
        <p14:creationId xmlns:p14="http://schemas.microsoft.com/office/powerpoint/2010/main" val="2157019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Social Media risks and rewards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55369" y="2526347"/>
            <a:ext cx="2296481" cy="2971917"/>
          </a:xfrm>
          <a:prstGeom prst="rect">
            <a:avLst/>
          </a:prstGeom>
        </p:spPr>
      </p:pic>
    </p:spTree>
    <p:extLst>
      <p:ext uri="{BB962C8B-B14F-4D97-AF65-F5344CB8AC3E}">
        <p14:creationId xmlns:p14="http://schemas.microsoft.com/office/powerpoint/2010/main" val="1340758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8" y="1523300"/>
            <a:ext cx="60008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powerful tool that gives organizations the ability to </a:t>
            </a:r>
            <a:r>
              <a:rPr lang="en-US" sz="2400" b="1" dirty="0">
                <a:solidFill>
                  <a:srgbClr val="FF0000"/>
                </a:solidFill>
                <a:latin typeface="Tajawal ExtraBold" panose="00000800000000000000" pitchFamily="2" charset="-78"/>
                <a:cs typeface="Tajawal ExtraBold" panose="00000800000000000000" pitchFamily="2" charset="-78"/>
              </a:rPr>
              <a:t>expand their brand value</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cs typeface="Tajawal ExtraBold" panose="00000800000000000000" pitchFamily="2" charset="-78"/>
              </a:rPr>
              <a:t>توسيع</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latin typeface="Tajawal ExtraBold" panose="00000800000000000000" pitchFamily="2" charset="-78"/>
                <a:cs typeface="Tajawal ExtraBold" panose="00000800000000000000" pitchFamily="2" charset="-78"/>
              </a:rPr>
              <a:t>قيمة علامتهم التجارية</a:t>
            </a:r>
            <a:r>
              <a:rPr lang="en-US" sz="2400" b="1" dirty="0">
                <a:solidFill>
                  <a:srgbClr val="2D3956"/>
                </a:solidFill>
                <a:latin typeface="Tajawal ExtraBold" panose="00000800000000000000" pitchFamily="2" charset="-78"/>
                <a:cs typeface="Tajawal ExtraBold" panose="00000800000000000000" pitchFamily="2" charset="-78"/>
              </a:rPr>
              <a:t>; it can also </a:t>
            </a:r>
            <a:r>
              <a:rPr lang="en-US" sz="2400" b="1" dirty="0">
                <a:solidFill>
                  <a:srgbClr val="FF0000"/>
                </a:solidFill>
                <a:latin typeface="Tajawal ExtraBold" panose="00000800000000000000" pitchFamily="2" charset="-78"/>
                <a:cs typeface="Tajawal ExtraBold" panose="00000800000000000000" pitchFamily="2" charset="-78"/>
              </a:rPr>
              <a:t>tarnish a brand </a:t>
            </a:r>
            <a:r>
              <a:rPr lang="en-US" sz="2400" b="1" dirty="0">
                <a:solidFill>
                  <a:srgbClr val="2D3956"/>
                </a:solidFill>
                <a:latin typeface="Tajawal ExtraBold" panose="00000800000000000000" pitchFamily="2" charset="-78"/>
                <a:cs typeface="Tajawal ExtraBold" panose="00000800000000000000" pitchFamily="2" charset="-78"/>
              </a:rPr>
              <a:t>overnight. </a:t>
            </a:r>
            <a:r>
              <a:rPr lang="ar-EG" sz="2400" dirty="0">
                <a:cs typeface="Tajawal ExtraBold" panose="00000800000000000000" pitchFamily="2" charset="-78"/>
              </a:rPr>
              <a:t>تشويه العلامة التجارية بين عشية وضحاها</a:t>
            </a:r>
            <a:endParaRPr lang="en-US" sz="2400" dirty="0">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Given the visibility, risk, and real-time monitoring and response required to effectively manage social media channels, companies must establish extensive protocols for use by their organization in order to engage with external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descr="A picture containing text, screenshot, font, graphics&#10;&#10;Description automatically generated">
            <a:extLst>
              <a:ext uri="{FF2B5EF4-FFF2-40B4-BE49-F238E27FC236}">
                <a16:creationId xmlns:a16="http://schemas.microsoft.com/office/drawing/2014/main" id="{8545D9DB-2670-86E5-438E-ED24521AA9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7972" y="1735882"/>
            <a:ext cx="3810000" cy="3810000"/>
          </a:xfrm>
          <a:prstGeom prst="rect">
            <a:avLst/>
          </a:prstGeom>
        </p:spPr>
      </p:pic>
    </p:spTree>
    <p:extLst>
      <p:ext uri="{BB962C8B-B14F-4D97-AF65-F5344CB8AC3E}">
        <p14:creationId xmlns:p14="http://schemas.microsoft.com/office/powerpoint/2010/main" val="41712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18921" y="1525664"/>
            <a:ext cx="6958744"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a:t>
            </a:r>
            <a:r>
              <a:rPr lang="en-US" sz="2400" b="1" dirty="0">
                <a:solidFill>
                  <a:srgbClr val="FF0000"/>
                </a:solidFill>
                <a:latin typeface="Tajawal ExtraBold" panose="00000800000000000000" pitchFamily="2" charset="-78"/>
                <a:cs typeface="Tajawal ExtraBold" panose="00000800000000000000" pitchFamily="2" charset="-78"/>
              </a:rPr>
              <a:t>social media topics and benefits </a:t>
            </a:r>
            <a:r>
              <a:rPr lang="en-US" sz="2400" b="1" dirty="0">
                <a:solidFill>
                  <a:srgbClr val="2D3956"/>
                </a:solidFill>
                <a:latin typeface="Tajawal ExtraBold" panose="00000800000000000000" pitchFamily="2" charset="-78"/>
                <a:cs typeface="Tajawal ExtraBold" panose="00000800000000000000" pitchFamily="2" charset="-78"/>
              </a:rPr>
              <a:t>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—The ability to engage with customers is the most critical aspect of social media. Developing a brand and promoting it through various channels 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 ذكاء/استخبارات </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the ability to monitor the brand and listen to what the public is saying 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678659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insight is the reward the organization reaps by playing a larger role in social media, which can be invaluable. The organization can enhance its marketing, business development efforts and other valuable venues to further its ability to be competitive.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Pulse on brand reputation</a:t>
            </a:r>
            <a:r>
              <a:rPr lang="en-US" sz="2400" b="1" dirty="0">
                <a:solidFill>
                  <a:srgbClr val="2D3956"/>
                </a:solidFill>
                <a:latin typeface="Tajawal ExtraBold" panose="00000800000000000000" pitchFamily="2" charset="-78"/>
                <a:cs typeface="Tajawal ExtraBold" panose="00000800000000000000" pitchFamily="2" charset="-78"/>
              </a:rPr>
              <a:t>—Keeping the pulse of the organization’s social media reputation and metrics is critical to staying ahead of the brand’s recognition and signs of reputational risk.</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
        <p:nvSpPr>
          <p:cNvPr id="6" name="Rectangle 5">
            <a:extLst>
              <a:ext uri="{FF2B5EF4-FFF2-40B4-BE49-F238E27FC236}">
                <a16:creationId xmlns:a16="http://schemas.microsoft.com/office/drawing/2014/main" id="{F85EDE4D-4E7C-102B-285F-09FABDD3DBBC}"/>
              </a:ext>
            </a:extLst>
          </p:cNvPr>
          <p:cNvSpPr/>
          <p:nvPr/>
        </p:nvSpPr>
        <p:spPr>
          <a:xfrm>
            <a:off x="190500" y="1424375"/>
            <a:ext cx="1400571" cy="431602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b="1" dirty="0">
                <a:solidFill>
                  <a:schemeClr val="tx1"/>
                </a:solidFill>
                <a:cs typeface="Tajawal ExtraBold" panose="00000800000000000000" pitchFamily="2" charset="-78"/>
                <a:hlinkClick r:id="rId9">
                  <a:extLst>
                    <a:ext uri="{A12FA001-AC4F-418D-AE19-62706E023703}">
                      <ahyp:hlinkClr xmlns:ahyp="http://schemas.microsoft.com/office/drawing/2018/hyperlinkcolor" val="tx"/>
                    </a:ext>
                  </a:extLst>
                </a:hlinkClick>
              </a:rPr>
              <a:t>Brand Reputation</a:t>
            </a:r>
            <a:endParaRPr lang="en-US" altLang="en-US" sz="2000" b="1" dirty="0">
              <a:solidFill>
                <a:schemeClr val="tx1"/>
              </a:solidFill>
              <a:cs typeface="Tajawal ExtraBold" panose="00000800000000000000" pitchFamily="2" charset="-78"/>
            </a:endParaRPr>
          </a:p>
          <a:p>
            <a:pPr marL="0" marR="0" lvl="0" indent="0" defTabSz="914400" rtl="0" eaLnBrk="0" fontAlgn="base" latinLnBrk="0" hangingPunct="0">
              <a:lnSpc>
                <a:spcPct val="100000"/>
              </a:lnSpc>
              <a:spcBef>
                <a:spcPct val="0"/>
              </a:spcBef>
              <a:spcAft>
                <a:spcPct val="0"/>
              </a:spcAft>
              <a:buClrTx/>
              <a:buSzTx/>
              <a:buFontTx/>
              <a:buNone/>
              <a:tabLst/>
            </a:pPr>
            <a:r>
              <a:rPr lang="en-US" altLang="en-US" sz="2200" dirty="0">
                <a:solidFill>
                  <a:schemeClr val="tx1"/>
                </a:solidFill>
                <a:cs typeface="Tajawal ExtraBold" panose="00000800000000000000" pitchFamily="2" charset="-78"/>
              </a:rPr>
              <a:t>This metric indicates the </a:t>
            </a:r>
            <a:r>
              <a:rPr lang="en-US" altLang="en-US" sz="2200" b="1" dirty="0">
                <a:solidFill>
                  <a:schemeClr val="tx1"/>
                </a:solidFill>
                <a:cs typeface="Tajawal ExtraBold" panose="00000800000000000000" pitchFamily="2" charset="-78"/>
              </a:rPr>
              <a:t>number of people </a:t>
            </a:r>
            <a:r>
              <a:rPr lang="en-US" altLang="en-US" sz="2200" dirty="0">
                <a:solidFill>
                  <a:schemeClr val="tx1"/>
                </a:solidFill>
                <a:cs typeface="Tajawal ExtraBold" panose="00000800000000000000" pitchFamily="2" charset="-78"/>
              </a:rPr>
              <a:t>you have </a:t>
            </a:r>
            <a:r>
              <a:rPr lang="en-US" altLang="en-US" sz="2200" b="1" dirty="0">
                <a:solidFill>
                  <a:schemeClr val="tx1"/>
                </a:solidFill>
                <a:cs typeface="Tajawal ExtraBold" panose="00000800000000000000" pitchFamily="2" charset="-78"/>
              </a:rPr>
              <a:t>reached</a:t>
            </a:r>
            <a:r>
              <a:rPr lang="en-US" altLang="en-US" sz="2200" dirty="0">
                <a:solidFill>
                  <a:schemeClr val="tx1"/>
                </a:solidFill>
                <a:cs typeface="Tajawal ExtraBold" panose="00000800000000000000" pitchFamily="2" charset="-78"/>
              </a:rPr>
              <a:t> with your </a:t>
            </a:r>
            <a:r>
              <a:rPr lang="en-US" altLang="en-US" sz="2200" b="1" dirty="0">
                <a:solidFill>
                  <a:schemeClr val="tx1"/>
                </a:solidFill>
                <a:cs typeface="Tajawal ExtraBold" panose="00000800000000000000" pitchFamily="2" charset="-78"/>
              </a:rPr>
              <a:t>key message</a:t>
            </a:r>
            <a:r>
              <a:rPr lang="en-US" altLang="en-US" sz="2200" dirty="0">
                <a:solidFill>
                  <a:schemeClr val="tx1"/>
                </a:solidFill>
                <a:cs typeface="Tajawal ExtraBold" panose="00000800000000000000" pitchFamily="2" charset="-78"/>
              </a:rPr>
              <a:t>.</a:t>
            </a:r>
          </a:p>
        </p:txBody>
      </p:sp>
      <p:sp>
        <p:nvSpPr>
          <p:cNvPr id="9" name="Rectangle: Rounded Corners 8">
            <a:extLst>
              <a:ext uri="{FF2B5EF4-FFF2-40B4-BE49-F238E27FC236}">
                <a16:creationId xmlns:a16="http://schemas.microsoft.com/office/drawing/2014/main" id="{3B67E6BE-9EAA-D726-D6C8-EA04C1F1DE11}"/>
              </a:ext>
            </a:extLst>
          </p:cNvPr>
          <p:cNvSpPr/>
          <p:nvPr/>
        </p:nvSpPr>
        <p:spPr>
          <a:xfrm>
            <a:off x="4282686" y="5259105"/>
            <a:ext cx="3626627" cy="68246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t>Pulse on brand’s integrity in the social media space</a:t>
            </a:r>
          </a:p>
        </p:txBody>
      </p:sp>
      <p:sp>
        <p:nvSpPr>
          <p:cNvPr id="10" name="TextBox 9">
            <a:extLst>
              <a:ext uri="{FF2B5EF4-FFF2-40B4-BE49-F238E27FC236}">
                <a16:creationId xmlns:a16="http://schemas.microsoft.com/office/drawing/2014/main" id="{0283E5AB-43E8-EAA6-2FEE-5F78CEAC0EA4}"/>
              </a:ext>
            </a:extLst>
          </p:cNvPr>
          <p:cNvSpPr txBox="1"/>
          <p:nvPr/>
        </p:nvSpPr>
        <p:spPr>
          <a:xfrm>
            <a:off x="-22050" y="1424375"/>
            <a:ext cx="591829" cy="369332"/>
          </a:xfrm>
          <a:prstGeom prst="rect">
            <a:avLst/>
          </a:prstGeom>
          <a:solidFill>
            <a:schemeClr val="bg1"/>
          </a:solidFill>
        </p:spPr>
        <p:txBody>
          <a:bodyPr wrap="none" rtlCol="0">
            <a:spAutoFit/>
          </a:bodyPr>
          <a:lstStyle/>
          <a:p>
            <a:r>
              <a:rPr lang="ar-EG" b="1" dirty="0">
                <a:solidFill>
                  <a:srgbClr val="FF0000"/>
                </a:solidFill>
              </a:rPr>
              <a:t>قراءة</a:t>
            </a:r>
            <a:endParaRPr lang="en-US" b="1" dirty="0">
              <a:solidFill>
                <a:srgbClr val="FF0000"/>
              </a:solidFill>
            </a:endParaRPr>
          </a:p>
        </p:txBody>
      </p:sp>
      <p:sp>
        <p:nvSpPr>
          <p:cNvPr id="11" name="TextBox 10">
            <a:extLst>
              <a:ext uri="{FF2B5EF4-FFF2-40B4-BE49-F238E27FC236}">
                <a16:creationId xmlns:a16="http://schemas.microsoft.com/office/drawing/2014/main" id="{2FAD04C6-EEE1-032F-F54B-12DFD336CE1C}"/>
              </a:ext>
            </a:extLst>
          </p:cNvPr>
          <p:cNvSpPr txBox="1"/>
          <p:nvPr/>
        </p:nvSpPr>
        <p:spPr>
          <a:xfrm>
            <a:off x="7785835" y="5503387"/>
            <a:ext cx="591829" cy="369332"/>
          </a:xfrm>
          <a:prstGeom prst="rect">
            <a:avLst/>
          </a:prstGeom>
          <a:solidFill>
            <a:schemeClr val="bg1"/>
          </a:solidFill>
        </p:spPr>
        <p:txBody>
          <a:bodyPr wrap="none" rtlCol="0">
            <a:spAutoFit/>
          </a:bodyPr>
          <a:lstStyle/>
          <a:p>
            <a:r>
              <a:rPr lang="ar-EG" b="1" dirty="0">
                <a:solidFill>
                  <a:srgbClr val="FF0000"/>
                </a:solidFill>
              </a:rPr>
              <a:t>قراءة</a:t>
            </a:r>
            <a:endParaRPr lang="en-US" b="1" dirty="0">
              <a:solidFill>
                <a:srgbClr val="FF0000"/>
              </a:solidFill>
            </a:endParaRPr>
          </a:p>
        </p:txBody>
      </p:sp>
    </p:spTree>
    <p:extLst>
      <p:ext uri="{BB962C8B-B14F-4D97-AF65-F5344CB8AC3E}">
        <p14:creationId xmlns:p14="http://schemas.microsoft.com/office/powerpoint/2010/main" val="18987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01114"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Understanding Types of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52D3700F-505C-73F2-0C7B-EB16A2EEC900}"/>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238024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Conventional crises which now play-out differently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text, clipart, graphics, graphic design&#10;&#10;Description automatically generated">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823"/>
          <a:stretch/>
        </p:blipFill>
        <p:spPr>
          <a:xfrm>
            <a:off x="3584087" y="3031218"/>
            <a:ext cx="4511821" cy="2508822"/>
          </a:xfrm>
          <a:prstGeom prst="rect">
            <a:avLst/>
          </a:prstGeom>
        </p:spPr>
      </p:pic>
    </p:spTree>
    <p:extLst>
      <p:ext uri="{BB962C8B-B14F-4D97-AF65-F5344CB8AC3E}">
        <p14:creationId xmlns:p14="http://schemas.microsoft.com/office/powerpoint/2010/main" val="1569145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FF0000"/>
                </a:solidFill>
                <a:latin typeface="Tajawal ExtraBold" panose="00000800000000000000" pitchFamily="2" charset="-78"/>
                <a:cs typeface="Tajawal ExtraBold" panose="00000800000000000000" pitchFamily="2" charset="-78"/>
              </a:rPr>
              <a:t>Crisis situations </a:t>
            </a:r>
            <a:r>
              <a:rPr lang="en-US" sz="2800" b="1" dirty="0">
                <a:solidFill>
                  <a:srgbClr val="2D3956"/>
                </a:solidFill>
                <a:latin typeface="Tajawal ExtraBold" panose="00000800000000000000" pitchFamily="2" charset="-78"/>
                <a:cs typeface="Tajawal ExtraBold" panose="00000800000000000000" pitchFamily="2" charset="-78"/>
              </a:rPr>
              <a:t>are sudden and unexpected events that hold with them a reputational threat for organizations. Communication has changed remarkably since the rapid growth of internet. </a:t>
            </a:r>
          </a:p>
          <a:p>
            <a:pPr algn="just"/>
            <a:r>
              <a:rPr lang="en-US" sz="2800" b="1" dirty="0">
                <a:solidFill>
                  <a:srgbClr val="2D3956"/>
                </a:solidFill>
                <a:latin typeface="Tajawal ExtraBold" panose="00000800000000000000" pitchFamily="2" charset="-78"/>
                <a:cs typeface="Tajawal ExtraBold" panose="00000800000000000000" pitchFamily="2" charset="-78"/>
              </a:rPr>
              <a:t>Internet has brought a completely new way of communicating especially after the expansion and growing popularity of social media platforms. These platforms offer for their users a chance to be more interactive, publish and consume content more freely.</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295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490031"/>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social media platform has taken over the way we communicate, do business and form relationships. A good number of business organizations have pages on social networks as they advertise, sell and offer customer services using these platforms. The new online communication platforms make matters difficult in exceptional ways with respect to the kinds of information they avail for observers to make conclusions from impressions drawn. This has brought forth varied speculative and theoretical issues in academics, social, business and politics.</a:t>
            </a:r>
          </a:p>
          <a:p>
            <a:pPr algn="just"/>
            <a:r>
              <a:rPr lang="en-US" sz="2400" b="1" i="1" u="sng" dirty="0">
                <a:solidFill>
                  <a:srgbClr val="C00000"/>
                </a:solidFill>
                <a:latin typeface="Tajawal ExtraBold" panose="00000800000000000000" pitchFamily="2" charset="-78"/>
                <a:cs typeface="Tajawal ExtraBold" panose="00000800000000000000" pitchFamily="2" charset="-78"/>
              </a:rPr>
              <a:t>Social media </a:t>
            </a:r>
            <a:r>
              <a:rPr lang="en-US" sz="2400" b="1" i="1" dirty="0">
                <a:solidFill>
                  <a:srgbClr val="C00000"/>
                </a:solidFill>
                <a:latin typeface="Tajawal ExtraBold" panose="00000800000000000000" pitchFamily="2" charset="-78"/>
                <a:cs typeface="Tajawal ExtraBold" panose="00000800000000000000" pitchFamily="2" charset="-78"/>
              </a:rPr>
              <a:t>can be defined as online applications, platforms and media which aim to facilitate interactions, collaborations and the sharing of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11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1875" y="1596906"/>
            <a:ext cx="10048441" cy="4339650"/>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or social networking platforms are defined as “web-based services that allow individuals to (1) construct a public or semi-public profile within a bounded system, (2) articulate a list of other users with whom they share a connection, and (3) view and traverse their list of connections and those made by others within the system.”</a:t>
            </a:r>
          </a:p>
          <a:p>
            <a:pPr algn="just"/>
            <a:r>
              <a:rPr lang="en-US" sz="2300" b="1" i="1" dirty="0">
                <a:solidFill>
                  <a:srgbClr val="C00000"/>
                </a:solidFill>
                <a:latin typeface="Tajawal ExtraBold" panose="00000800000000000000" pitchFamily="2" charset="-78"/>
                <a:cs typeface="Tajawal ExtraBold" panose="00000800000000000000" pitchFamily="2" charset="-78"/>
              </a:rPr>
              <a:t>This definition explains that these platforms have the feature of interactivity amongst everyone in it. The users of these platforms are the ones who create and publish content and follow and comment on each other’s actions. From the organization’s point of view these are the platforms that have created them an opportunity to open discussion with the stakeholders and also collect data straight from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624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What is 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22" r="2922"/>
          <a:stretch/>
        </p:blipFill>
        <p:spPr>
          <a:xfrm>
            <a:off x="3584087" y="3031218"/>
            <a:ext cx="4511821" cy="2508822"/>
          </a:xfrm>
          <a:prstGeom prst="rect">
            <a:avLst/>
          </a:prstGeom>
        </p:spPr>
      </p:pic>
    </p:spTree>
    <p:extLst>
      <p:ext uri="{BB962C8B-B14F-4D97-AF65-F5344CB8AC3E}">
        <p14:creationId xmlns:p14="http://schemas.microsoft.com/office/powerpoint/2010/main" val="1472722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 Crises have existed as long as civilization itself }</a:t>
            </a:r>
          </a:p>
          <a:p>
            <a:pPr algn="just"/>
            <a:r>
              <a:rPr lang="en-US" sz="2400" b="1" dirty="0">
                <a:solidFill>
                  <a:srgbClr val="C00000"/>
                </a:solidFill>
                <a:latin typeface="Tajawal ExtraBold" panose="00000800000000000000" pitchFamily="2" charset="-78"/>
                <a:cs typeface="Tajawal ExtraBold" panose="00000800000000000000" pitchFamily="2" charset="-78"/>
              </a:rPr>
              <a:t>Crises</a:t>
            </a:r>
            <a:r>
              <a:rPr lang="en-US" sz="2400" b="1" dirty="0">
                <a:solidFill>
                  <a:srgbClr val="2D3956"/>
                </a:solidFill>
                <a:latin typeface="Tajawal ExtraBold" panose="00000800000000000000" pitchFamily="2" charset="-78"/>
                <a:cs typeface="Tajawal ExtraBold" panose="00000800000000000000" pitchFamily="2" charset="-78"/>
              </a:rPr>
              <a:t> are defined as sudden and unexpected events that will have a negative impact or a clear threat to organizations operations, image and core values. </a:t>
            </a:r>
          </a:p>
          <a:p>
            <a:pPr algn="just"/>
            <a:r>
              <a:rPr lang="en-US" sz="2400" b="1" dirty="0">
                <a:solidFill>
                  <a:srgbClr val="2D3956"/>
                </a:solidFill>
                <a:latin typeface="Tajawal ExtraBold" panose="00000800000000000000" pitchFamily="2" charset="-78"/>
                <a:cs typeface="Tajawal ExtraBold" panose="00000800000000000000" pitchFamily="2" charset="-78"/>
              </a:rPr>
              <a:t>Even though they are rather rare, when these occur, in the worst-case scenario these can lead to a major disturbance in operations.</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a process by which an organization deals with a disruptive and unexpected event that threatens to harm the organization or its stakeholders. The study of crisis management originated with large-scale industrial and environmental disasters in the 1980s. It is the most important process in public relations.</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6574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7" y="1525660"/>
            <a:ext cx="9972771" cy="4708981"/>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literally managing the ongoing situation</a:t>
            </a:r>
            <a:r>
              <a:rPr lang="ar-EG" sz="2400" dirty="0">
                <a:effectLst/>
                <a:latin typeface="Segoe UI Web (Arabic)"/>
              </a:rPr>
              <a:t> إدارة الوضع المستمر</a:t>
            </a:r>
            <a:r>
              <a:rPr lang="en-US" sz="2400" b="1" dirty="0">
                <a:solidFill>
                  <a:srgbClr val="2D3956"/>
                </a:solidFill>
                <a:latin typeface="Tajawal ExtraBold" panose="00000800000000000000" pitchFamily="2" charset="-78"/>
                <a:cs typeface="Tajawal ExtraBold" panose="00000800000000000000" pitchFamily="2" charset="-78"/>
              </a:rPr>
              <a:t>. Crisis situations can be divided into three stages which are pre-crisis stage, crisis and the post-crisis stage. For any crisis management the first and most important step is to save lives.</a:t>
            </a:r>
          </a:p>
          <a:p>
            <a:pPr algn="just"/>
            <a:r>
              <a:rPr lang="en-US" sz="2400" b="1" dirty="0">
                <a:solidFill>
                  <a:srgbClr val="FF0000"/>
                </a:solidFill>
                <a:latin typeface="Tajawal ExtraBold" panose="00000800000000000000" pitchFamily="2" charset="-78"/>
                <a:cs typeface="Tajawal ExtraBold" panose="00000800000000000000" pitchFamily="2" charset="-78"/>
              </a:rPr>
              <a:t>One of the challenges faces leaders </a:t>
            </a:r>
            <a:r>
              <a:rPr lang="en-US" sz="2400" b="1" dirty="0">
                <a:solidFill>
                  <a:srgbClr val="2D3956"/>
                </a:solidFill>
                <a:latin typeface="Tajawal ExtraBold" panose="00000800000000000000" pitchFamily="2" charset="-78"/>
                <a:cs typeface="Tajawal ExtraBold" panose="00000800000000000000" pitchFamily="2" charset="-78"/>
              </a:rPr>
              <a:t>is time—time to assess the situation, time to react, and time to repair.</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a:t>
            </a:r>
            <a:r>
              <a:rPr lang="ar-EG" sz="2400" dirty="0">
                <a:effectLst/>
                <a:latin typeface="Segoe UI Web (Arabic)"/>
              </a:rPr>
              <a:t> انتشار</a:t>
            </a:r>
            <a:r>
              <a:rPr lang="en-US" sz="2400" b="1" dirty="0">
                <a:solidFill>
                  <a:srgbClr val="2D3956"/>
                </a:solidFill>
                <a:latin typeface="Tajawal ExtraBold" panose="00000800000000000000" pitchFamily="2" charset="-78"/>
                <a:cs typeface="Tajawal ExtraBold" panose="00000800000000000000" pitchFamily="2" charset="-78"/>
              </a:rPr>
              <a:t>, and huge numbers. </a:t>
            </a:r>
          </a:p>
          <a:p>
            <a:pPr algn="just"/>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3698008" y="3002691"/>
            <a:ext cx="4311857" cy="2397631"/>
          </a:xfrm>
          <a:prstGeom prst="rect">
            <a:avLst/>
          </a:prstGeom>
        </p:spPr>
      </p:pic>
      <p:sp>
        <p:nvSpPr>
          <p:cNvPr id="2" name="TextBox 1">
            <a:extLst>
              <a:ext uri="{FF2B5EF4-FFF2-40B4-BE49-F238E27FC236}">
                <a16:creationId xmlns:a16="http://schemas.microsoft.com/office/drawing/2014/main" id="{CA81A5E0-74BE-E376-014E-BE390488DC2C}"/>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Types of Crises </a:t>
            </a:r>
          </a:p>
        </p:txBody>
      </p:sp>
    </p:spTree>
    <p:extLst>
      <p:ext uri="{BB962C8B-B14F-4D97-AF65-F5344CB8AC3E}">
        <p14:creationId xmlns:p14="http://schemas.microsoft.com/office/powerpoint/2010/main" val="8618141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Disturbances in the environment 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events are generally beyond the control of human beings.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result of failure in technology. Problems in the overall systems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machine, corrupted software 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7125DF62-C575-A917-DC2B-5E6FCA690A52}"/>
              </a:ext>
            </a:extLst>
          </p:cNvPr>
          <p:cNvSpPr txBox="1"/>
          <p:nvPr/>
        </p:nvSpPr>
        <p:spPr>
          <a:xfrm>
            <a:off x="1688798" y="1525660"/>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3) Confrontation Crisis: </a:t>
            </a:r>
            <a:r>
              <a:rPr lang="ar-EG" sz="2000" dirty="0">
                <a:effectLst/>
                <a:latin typeface="Segoe UI Web (Arabic)"/>
              </a:rPr>
              <a:t>أزمة المواجهة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Confrontation crises arise </a:t>
            </a:r>
            <a:r>
              <a:rPr lang="en-US" sz="2000" b="1" dirty="0">
                <a:solidFill>
                  <a:srgbClr val="C00000"/>
                </a:solidFill>
                <a:latin typeface="Tajawal ExtraBold" panose="00000800000000000000" pitchFamily="2" charset="-78"/>
                <a:cs typeface="Tajawal ExtraBold" panose="00000800000000000000" pitchFamily="2" charset="-78"/>
              </a:rPr>
              <a:t>when employees fight </a:t>
            </a:r>
            <a:r>
              <a:rPr lang="en-US" sz="2000" b="1" dirty="0">
                <a:solidFill>
                  <a:srgbClr val="2D3956"/>
                </a:solidFill>
                <a:latin typeface="Tajawal ExtraBold" panose="00000800000000000000" pitchFamily="2" charset="-78"/>
                <a:cs typeface="Tajawal ExtraBold" panose="00000800000000000000" pitchFamily="2" charset="-78"/>
              </a:rPr>
              <a:t>amongst themselves. Individuals do not agree to each other and eventually depend on nonproductive acts like boycotts</a:t>
            </a:r>
            <a:r>
              <a:rPr lang="ar-EG" sz="2000" dirty="0">
                <a:effectLst/>
                <a:latin typeface="Segoe UI Web (Arabic)"/>
              </a:rPr>
              <a:t> </a:t>
            </a:r>
            <a:r>
              <a:rPr lang="ar-EG" sz="2000" dirty="0" err="1">
                <a:effectLst/>
                <a:latin typeface="Segoe UI Web (Arabic)"/>
              </a:rPr>
              <a:t>المقاطعه</a:t>
            </a:r>
            <a:r>
              <a:rPr lang="en-US" sz="2000" b="1" dirty="0">
                <a:solidFill>
                  <a:srgbClr val="2D3956"/>
                </a:solidFill>
                <a:latin typeface="Tajawal ExtraBold" panose="00000800000000000000" pitchFamily="2" charset="-78"/>
                <a:cs typeface="Tajawal ExtraBold" panose="00000800000000000000" pitchFamily="2" charset="-78"/>
              </a:rPr>
              <a:t>, strikes for indefinite periods and so 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a type of crisis, employees disobey superiors; give them ultimatums and force them to accept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Internal disputes, </a:t>
            </a:r>
            <a:r>
              <a:rPr lang="en-US" sz="2000" b="1" dirty="0">
                <a:solidFill>
                  <a:srgbClr val="C00000"/>
                </a:solidFill>
                <a:latin typeface="Tajawal ExtraBold" panose="00000800000000000000" pitchFamily="2" charset="-78"/>
                <a:cs typeface="Tajawal ExtraBold" panose="00000800000000000000" pitchFamily="2" charset="-78"/>
              </a:rPr>
              <a:t>ineffective communication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lack of coordination</a:t>
            </a:r>
            <a:r>
              <a:rPr lang="ar-EG" sz="2000" dirty="0">
                <a:effectLst/>
                <a:latin typeface="Segoe UI Web (Arabic)"/>
              </a:rPr>
              <a:t> غياب التنسيق</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give rise to confrontation crisis. </a:t>
            </a:r>
          </a:p>
          <a:p>
            <a:pPr algn="just"/>
            <a:r>
              <a:rPr lang="en-US" sz="2400" b="1" dirty="0">
                <a:solidFill>
                  <a:srgbClr val="2D3956"/>
                </a:solidFill>
                <a:latin typeface="Tajawal ExtraBold" panose="00000800000000000000" pitchFamily="2" charset="-78"/>
                <a:cs typeface="Tajawal ExtraBold" panose="00000800000000000000" pitchFamily="2" charset="-78"/>
              </a:rPr>
              <a:t>4) Crisis of Malevolence: </a:t>
            </a:r>
            <a:r>
              <a:rPr lang="ar-EG" sz="2000" dirty="0">
                <a:effectLst/>
                <a:latin typeface="Segoe UI Web (Arabic)"/>
              </a:rPr>
              <a:t>أزمة الحقد/ أنشطة سيئة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Organizations face crisis of malevolence when some notorious employees</a:t>
            </a:r>
            <a:r>
              <a:rPr lang="ar-EG" sz="2000" dirty="0">
                <a:effectLst/>
                <a:latin typeface="Segoe UI Web (Arabic)"/>
              </a:rPr>
              <a:t> الموظفين </a:t>
            </a:r>
            <a:r>
              <a:rPr lang="ar-EG" sz="2000" dirty="0" err="1">
                <a:effectLst/>
                <a:latin typeface="Segoe UI Web (Arabic)"/>
              </a:rPr>
              <a:t>سيئي</a:t>
            </a:r>
            <a:r>
              <a:rPr lang="ar-EG" sz="2000" dirty="0">
                <a:effectLst/>
                <a:latin typeface="Segoe UI Web (Arabic)"/>
              </a:rPr>
              <a:t> السمعة</a:t>
            </a:r>
            <a:r>
              <a:rPr lang="en-US" sz="2000" b="1" dirty="0">
                <a:solidFill>
                  <a:srgbClr val="2D3956"/>
                </a:solidFill>
                <a:latin typeface="Tajawal ExtraBold" panose="00000800000000000000" pitchFamily="2" charset="-78"/>
                <a:cs typeface="Tajawal ExtraBold" panose="00000800000000000000" pitchFamily="2" charset="-78"/>
              </a:rPr>
              <a:t> take the help of </a:t>
            </a:r>
            <a:r>
              <a:rPr lang="en-US" sz="2000" b="1" dirty="0">
                <a:solidFill>
                  <a:srgbClr val="C00000"/>
                </a:solidFill>
                <a:latin typeface="Tajawal ExtraBold" panose="00000800000000000000" pitchFamily="2" charset="-78"/>
                <a:cs typeface="Tajawal ExtraBold" panose="00000800000000000000" pitchFamily="2" charset="-78"/>
              </a:rPr>
              <a:t>criminal activities</a:t>
            </a:r>
            <a:r>
              <a:rPr lang="en-US" sz="2000" b="1" dirty="0">
                <a:solidFill>
                  <a:srgbClr val="2D3956"/>
                </a:solidFill>
                <a:latin typeface="Tajawal ExtraBold" panose="00000800000000000000" pitchFamily="2" charset="-78"/>
                <a:cs typeface="Tajawal ExtraBold" panose="00000800000000000000" pitchFamily="2" charset="-78"/>
              </a:rPr>
              <a:t> and extreme steps to fulfill their </a:t>
            </a:r>
            <a:r>
              <a:rPr lang="en-US" sz="2000" b="1" dirty="0" err="1">
                <a:solidFill>
                  <a:srgbClr val="2D3956"/>
                </a:solidFill>
                <a:latin typeface="Tajawal ExtraBold" panose="00000800000000000000" pitchFamily="2" charset="-78"/>
                <a:cs typeface="Tajawal ExtraBold" panose="00000800000000000000" pitchFamily="2" charset="-78"/>
              </a:rPr>
              <a:t>demands.Acts</a:t>
            </a:r>
            <a:r>
              <a:rPr lang="en-US" sz="2000" b="1" dirty="0">
                <a:solidFill>
                  <a:srgbClr val="2D3956"/>
                </a:solidFill>
                <a:latin typeface="Tajawal ExtraBold" panose="00000800000000000000" pitchFamily="2" charset="-78"/>
                <a:cs typeface="Tajawal ExtraBold" panose="00000800000000000000" pitchFamily="2" charset="-78"/>
              </a:rPr>
              <a:t> like kidnapping company’s officials, </a:t>
            </a:r>
            <a:r>
              <a:rPr lang="en-US" sz="2000" b="1" dirty="0">
                <a:solidFill>
                  <a:srgbClr val="C00000"/>
                </a:solidFill>
                <a:latin typeface="Tajawal ExtraBold" panose="00000800000000000000" pitchFamily="2" charset="-78"/>
                <a:cs typeface="Tajawal ExtraBold" panose="00000800000000000000" pitchFamily="2" charset="-78"/>
              </a:rPr>
              <a:t>false rumors </a:t>
            </a:r>
            <a:r>
              <a:rPr lang="ar-EG" sz="2000" dirty="0">
                <a:effectLst/>
                <a:latin typeface="Segoe UI Web (Arabic)"/>
              </a:rPr>
              <a:t>شائعات كاذبة</a:t>
            </a:r>
            <a:r>
              <a:rPr lang="en-US" sz="2000" b="1" dirty="0">
                <a:solidFill>
                  <a:srgbClr val="2D3956"/>
                </a:solidFill>
                <a:latin typeface="Tajawal ExtraBold" panose="00000800000000000000" pitchFamily="2" charset="-78"/>
                <a:cs typeface="Tajawal ExtraBold" panose="00000800000000000000" pitchFamily="2" charset="-78"/>
              </a:rPr>
              <a:t>all lead to crisis of malevolence. </a:t>
            </a:r>
          </a:p>
        </p:txBody>
      </p:sp>
    </p:spTree>
    <p:extLst>
      <p:ext uri="{BB962C8B-B14F-4D97-AF65-F5344CB8AC3E}">
        <p14:creationId xmlns:p14="http://schemas.microsoft.com/office/powerpoint/2010/main" val="324666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2DB1795-839A-3909-A489-89B8989330DA}"/>
              </a:ext>
            </a:extLst>
          </p:cNvPr>
          <p:cNvSpPr txBox="1"/>
          <p:nvPr/>
        </p:nvSpPr>
        <p:spPr>
          <a:xfrm>
            <a:off x="1583507" y="1490035"/>
            <a:ext cx="9959309" cy="461664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5) Crisis of Organizational Misdeeds: </a:t>
            </a:r>
            <a:r>
              <a:rPr lang="ar-EG" sz="2000" dirty="0">
                <a:effectLst/>
                <a:latin typeface="Segoe UI Web (Arabic)"/>
              </a:rPr>
              <a:t>أزمة المخالفات التنظيمية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Crises of organizational misdeeds arise when management takes certain decisions knowing the harmful consequences of the same towards the stakeholders and external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cases, superiors ignore the after effects of strategies and implement the same for quick results. </a:t>
            </a:r>
          </a:p>
          <a:p>
            <a:pPr algn="just"/>
            <a:r>
              <a:rPr lang="en-US" sz="2000" b="1" u="sng" dirty="0">
                <a:solidFill>
                  <a:srgbClr val="2D3956"/>
                </a:solidFill>
                <a:latin typeface="Tajawal ExtraBold" panose="00000800000000000000" pitchFamily="2" charset="-78"/>
                <a:cs typeface="Tajawal ExtraBold" panose="00000800000000000000" pitchFamily="2" charset="-78"/>
              </a:rPr>
              <a:t>Crisis of organizational misdeeds can be classified into following three types:</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Skewed Management Values</a:t>
            </a:r>
            <a:r>
              <a:rPr lang="ar-EG" sz="1800" dirty="0">
                <a:effectLst/>
                <a:latin typeface="Segoe UI Web (Arabic)"/>
              </a:rPr>
              <a:t> سوء الإدارة/ </a:t>
            </a:r>
            <a:r>
              <a:rPr lang="ar-EG" sz="1600" dirty="0">
                <a:effectLst/>
                <a:latin typeface="Segoe UI Web (Arabic)"/>
              </a:rPr>
              <a:t>أزمة القيم الإدارية المنحرفة </a:t>
            </a:r>
            <a:r>
              <a:rPr lang="en-US" sz="1650" b="1" i="1" dirty="0">
                <a:solidFill>
                  <a:srgbClr val="2D3956"/>
                </a:solidFill>
                <a:latin typeface="Tajawal ExtraBold" panose="00000800000000000000" pitchFamily="2" charset="-78"/>
                <a:cs typeface="Tajawal ExtraBold" panose="00000800000000000000" pitchFamily="2" charset="-78"/>
              </a:rPr>
              <a:t> </a:t>
            </a:r>
            <a:r>
              <a:rPr lang="en-US" sz="1650" b="1" dirty="0">
                <a:solidFill>
                  <a:srgbClr val="2D3956"/>
                </a:solidFill>
                <a:latin typeface="Tajawal ExtraBold" panose="00000800000000000000" pitchFamily="2" charset="-78"/>
                <a:cs typeface="Tajawal ExtraBold" panose="00000800000000000000" pitchFamily="2" charset="-78"/>
              </a:rPr>
              <a:t>arises when management supports short term growth and ignores broader issues.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Deception</a:t>
            </a:r>
            <a:r>
              <a:rPr lang="ar-EG" sz="1650" b="1" i="1" dirty="0">
                <a:solidFill>
                  <a:schemeClr val="accent6">
                    <a:lumMod val="75000"/>
                  </a:schemeClr>
                </a:solidFill>
                <a:latin typeface="Tajawal ExtraBold" panose="00000800000000000000" pitchFamily="2" charset="-78"/>
                <a:cs typeface="Tajawal ExtraBold" panose="00000800000000000000" pitchFamily="2" charset="-78"/>
              </a:rPr>
              <a:t>أزمة الخداع</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deception when management purposely tampers data and information. Management makes fake promises and wrong commitments to the customers. Communicating wrong information about the organization and products lead to crisis of deception.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Management Misconduct</a:t>
            </a:r>
            <a:r>
              <a:rPr lang="ar-EG" sz="1600" dirty="0">
                <a:effectLst/>
                <a:latin typeface="Segoe UI Web (Arabic)"/>
              </a:rPr>
              <a:t> أزمة سوء السلوك الإداري</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management misconduct when management indulges in deliberate acts of illegality like accepting bribes</a:t>
            </a:r>
            <a:r>
              <a:rPr lang="ar-EG" sz="1650" b="1" dirty="0">
                <a:solidFill>
                  <a:srgbClr val="2D3956"/>
                </a:solidFill>
                <a:latin typeface="Tajawal ExtraBold" panose="00000800000000000000" pitchFamily="2" charset="-78"/>
                <a:cs typeface="Tajawal ExtraBold" panose="00000800000000000000" pitchFamily="2" charset="-78"/>
              </a:rPr>
              <a:t> الرشوة </a:t>
            </a:r>
            <a:r>
              <a:rPr lang="en-US" sz="1650" b="1" dirty="0">
                <a:solidFill>
                  <a:srgbClr val="2D3956"/>
                </a:solidFill>
                <a:latin typeface="Tajawal ExtraBold" panose="00000800000000000000" pitchFamily="2" charset="-78"/>
                <a:cs typeface="Tajawal ExtraBold" panose="00000800000000000000" pitchFamily="2" charset="-78"/>
              </a:rPr>
              <a:t>, passing on confidential information </a:t>
            </a:r>
            <a:r>
              <a:rPr lang="ar-EG" sz="1600" dirty="0">
                <a:effectLst/>
                <a:latin typeface="Segoe UI Web (Arabic)"/>
              </a:rPr>
              <a:t>المعلومات السرية</a:t>
            </a:r>
            <a:r>
              <a:rPr lang="en-US" sz="1650" b="1" dirty="0">
                <a:solidFill>
                  <a:srgbClr val="2D3956"/>
                </a:solidFill>
                <a:latin typeface="Tajawal ExtraBold" panose="00000800000000000000" pitchFamily="2" charset="-78"/>
                <a:cs typeface="Tajawal ExtraBold" panose="00000800000000000000" pitchFamily="2" charset="-78"/>
              </a:rPr>
              <a:t>and so on. </a:t>
            </a:r>
          </a:p>
        </p:txBody>
      </p:sp>
    </p:spTree>
    <p:extLst>
      <p:ext uri="{BB962C8B-B14F-4D97-AF65-F5344CB8AC3E}">
        <p14:creationId xmlns:p14="http://schemas.microsoft.com/office/powerpoint/2010/main" val="120555203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1B82E36-1E55-A2B4-7E31-178DAE2662BF}"/>
              </a:ext>
            </a:extLst>
          </p:cNvPr>
          <p:cNvSpPr txBox="1"/>
          <p:nvPr/>
        </p:nvSpPr>
        <p:spPr>
          <a:xfrm>
            <a:off x="1688798" y="1525660"/>
            <a:ext cx="9782768" cy="458587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6) Crisis due to Workplace Violence: </a:t>
            </a:r>
            <a:r>
              <a:rPr lang="ar-EG" sz="2000" dirty="0">
                <a:effectLst/>
                <a:latin typeface="Segoe UI Web (Arabic)"/>
              </a:rPr>
              <a:t>أزمة بسبب العنف في مكان العمل</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 type of crisis arises when employees are indulged in violent acts such as beating employees, superiors in the office premises itself.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7) Crisis Due to Rumors: </a:t>
            </a:r>
            <a:r>
              <a:rPr lang="ar-EG" sz="2000" dirty="0">
                <a:effectLst/>
                <a:latin typeface="Segoe UI Web (Arabic)"/>
              </a:rPr>
              <a:t>أزمة بسبب الشائعات</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Spreading false rumors about the organization and brand lead to crisis. Employees must not spread anything which would tarnish the image of their organization.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8) Bankruptcy: </a:t>
            </a:r>
            <a:r>
              <a:rPr lang="ar-EG" sz="2000" dirty="0">
                <a:effectLst/>
                <a:latin typeface="Segoe UI Web (Arabic)"/>
              </a:rPr>
              <a:t>إفلاس</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crisis also arises when organizations fail to pay their creditors and other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Lack of fund leads to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00566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AB63C890-B249-D9B7-52D0-3DC546E03204}"/>
              </a:ext>
            </a:extLst>
          </p:cNvPr>
          <p:cNvSpPr txBox="1"/>
          <p:nvPr/>
        </p:nvSpPr>
        <p:spPr>
          <a:xfrm>
            <a:off x="1688798" y="1525660"/>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r>
              <a:rPr lang="ar-EG" sz="2000" dirty="0">
                <a:effectLst/>
                <a:latin typeface="Segoe UI Web (Arabic)"/>
              </a:rPr>
              <a:t>أزمة مفاجئة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sudden and on an extremely short notice.</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r>
              <a:rPr lang="ar-EG" sz="2000" dirty="0">
                <a:effectLst/>
                <a:latin typeface="Segoe UI Web (Arabic)"/>
              </a:rPr>
              <a:t>أزمة مشتعلة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Neglecting minor issues </a:t>
            </a:r>
            <a:r>
              <a:rPr lang="en-US" sz="2000" b="1" dirty="0">
                <a:solidFill>
                  <a:srgbClr val="2D3956"/>
                </a:solidFill>
                <a:latin typeface="Tajawal ExtraBold" panose="00000800000000000000" pitchFamily="2" charset="-78"/>
                <a:cs typeface="Tajawal ExtraBold" panose="00000800000000000000" pitchFamily="2" charset="-78"/>
              </a:rPr>
              <a:t>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a:t>
            </a:r>
            <a:r>
              <a:rPr lang="ar-EG" sz="2000" dirty="0">
                <a:effectLst/>
                <a:latin typeface="Segoe UI Web (Arabic)"/>
              </a:rPr>
              <a:t> توقع الأزمة</a:t>
            </a:r>
            <a:r>
              <a:rPr lang="en-US" sz="2000" b="1" dirty="0">
                <a:solidFill>
                  <a:srgbClr val="2D3956"/>
                </a:solidFill>
                <a:latin typeface="Tajawal ExtraBold" panose="00000800000000000000" pitchFamily="2" charset="-78"/>
                <a:cs typeface="Tajawal ExtraBold" panose="00000800000000000000" pitchFamily="2" charset="-78"/>
              </a:rPr>
              <a:t>,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‘Own goals’ triggered by organizations misuse 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2197" b="22197"/>
          <a:stretch/>
        </p:blipFill>
        <p:spPr>
          <a:xfrm>
            <a:off x="3151545" y="2790701"/>
            <a:ext cx="4944363" cy="2749339"/>
          </a:xfrm>
          <a:prstGeom prst="rect">
            <a:avLst/>
          </a:prstGeom>
        </p:spPr>
      </p:pic>
    </p:spTree>
    <p:extLst>
      <p:ext uri="{BB962C8B-B14F-4D97-AF65-F5344CB8AC3E}">
        <p14:creationId xmlns:p14="http://schemas.microsoft.com/office/powerpoint/2010/main" val="20795530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0150084-8138-BC3E-9170-573DBC892BB0}"/>
              </a:ext>
            </a:extLst>
          </p:cNvPr>
          <p:cNvSpPr txBox="1"/>
          <p:nvPr/>
        </p:nvSpPr>
        <p:spPr>
          <a:xfrm>
            <a:off x="1591071" y="16653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 </a:t>
            </a:r>
            <a:r>
              <a:rPr lang="ar-EG" sz="2400" dirty="0">
                <a:effectLst/>
                <a:latin typeface="Segoe UI Web (Arabic)"/>
              </a:rPr>
              <a:t>التشهير</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r>
              <a:rPr lang="ar-EG" sz="2400" dirty="0">
                <a:effectLst/>
                <a:latin typeface="Segoe UI Web (Arabic)"/>
              </a:rPr>
              <a:t>معلومات خاطئة وغير موثوقة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r>
              <a:rPr lang="ar-EG" sz="2400" dirty="0">
                <a:effectLst/>
                <a:latin typeface="Segoe UI Web (Arabic)"/>
              </a:rPr>
              <a:t>التنمر الإلكتروني</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r>
              <a:rPr lang="ar-EG" sz="2400" dirty="0">
                <a:effectLst/>
                <a:latin typeface="Segoe UI Web (Arabic)"/>
              </a:rPr>
              <a:t>فقدان الخصوصية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r>
              <a:rPr lang="ar-EG" sz="2400" dirty="0">
                <a:effectLst/>
                <a:latin typeface="Segoe UI Web (Arabic)"/>
              </a:rPr>
              <a:t>احتيال</a:t>
            </a:r>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46613"/>
            <a:ext cx="9880493" cy="440120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Etiquette</a:t>
            </a:r>
          </a:p>
          <a:p>
            <a:pPr algn="just"/>
            <a:r>
              <a:rPr lang="en-US" sz="2400" b="1" dirty="0">
                <a:solidFill>
                  <a:srgbClr val="2D3956"/>
                </a:solidFill>
                <a:latin typeface="Tajawal ExtraBold" panose="00000800000000000000" pitchFamily="2" charset="-78"/>
                <a:cs typeface="Tajawal ExtraBold" panose="00000800000000000000" pitchFamily="2" charset="-78"/>
              </a:rPr>
              <a:t>Take a break before you post: </a:t>
            </a:r>
            <a:r>
              <a:rPr lang="en-US" sz="2000" b="1" dirty="0">
                <a:solidFill>
                  <a:srgbClr val="2D3956"/>
                </a:solidFill>
                <a:latin typeface="Tajawal ExtraBold" panose="00000800000000000000" pitchFamily="2" charset="-78"/>
                <a:cs typeface="Tajawal ExtraBold" panose="00000800000000000000" pitchFamily="2" charset="-78"/>
              </a:rPr>
              <a:t>If you are angry about something don’t jump straight on social media and tell the whole world about it. Take some time to cool down and consider if it’s even worth posting. </a:t>
            </a:r>
          </a:p>
          <a:p>
            <a:pPr algn="just"/>
            <a:r>
              <a:rPr lang="en-US" sz="2400" b="1" dirty="0">
                <a:solidFill>
                  <a:srgbClr val="2D3956"/>
                </a:solidFill>
                <a:latin typeface="Tajawal ExtraBold" panose="00000800000000000000" pitchFamily="2" charset="-78"/>
                <a:cs typeface="Tajawal ExtraBold" panose="00000800000000000000" pitchFamily="2" charset="-78"/>
              </a:rPr>
              <a:t>Consider the rules of the platform: </a:t>
            </a:r>
            <a:r>
              <a:rPr lang="en-US" sz="2000" b="1" dirty="0">
                <a:solidFill>
                  <a:srgbClr val="2D3956"/>
                </a:solidFill>
                <a:latin typeface="Tajawal ExtraBold" panose="00000800000000000000" pitchFamily="2" charset="-78"/>
                <a:cs typeface="Tajawal ExtraBold" panose="00000800000000000000" pitchFamily="2" charset="-78"/>
              </a:rPr>
              <a:t>Before posting anything understand the rules of the social media platform and ensure your posts conform to the accepted guidelines.</a:t>
            </a:r>
          </a:p>
          <a:p>
            <a:pPr algn="just"/>
            <a:r>
              <a:rPr lang="en-US" sz="2400" b="1" dirty="0">
                <a:solidFill>
                  <a:srgbClr val="2D3956"/>
                </a:solidFill>
                <a:latin typeface="Tajawal ExtraBold" panose="00000800000000000000" pitchFamily="2" charset="-78"/>
                <a:cs typeface="Tajawal ExtraBold" panose="00000800000000000000" pitchFamily="2" charset="-78"/>
              </a:rPr>
              <a:t>Keep it professional: </a:t>
            </a:r>
            <a:r>
              <a:rPr lang="en-US" sz="2000" b="1" dirty="0">
                <a:solidFill>
                  <a:srgbClr val="2D3956"/>
                </a:solidFill>
                <a:latin typeface="Tajawal ExtraBold" panose="00000800000000000000" pitchFamily="2" charset="-78"/>
                <a:cs typeface="Tajawal ExtraBold" panose="00000800000000000000" pitchFamily="2" charset="-78"/>
              </a:rPr>
              <a:t>Don’t make disparaging comments that could bring a person or an entity into disrepute. You can still be conversational and personal with your posts but make sure they are appropriate.</a:t>
            </a:r>
          </a:p>
          <a:p>
            <a:pPr algn="just"/>
            <a:r>
              <a:rPr lang="en-US" sz="2400" b="1" dirty="0">
                <a:solidFill>
                  <a:srgbClr val="2D3956"/>
                </a:solidFill>
                <a:latin typeface="Tajawal ExtraBold" panose="00000800000000000000" pitchFamily="2" charset="-78"/>
                <a:cs typeface="Tajawal ExtraBold" panose="00000800000000000000" pitchFamily="2" charset="-78"/>
              </a:rPr>
              <a:t>Show respect:  </a:t>
            </a:r>
            <a:r>
              <a:rPr lang="en-US" sz="2000" b="1" dirty="0">
                <a:solidFill>
                  <a:srgbClr val="2D3956"/>
                </a:solidFill>
                <a:latin typeface="Tajawal ExtraBold" panose="00000800000000000000" pitchFamily="2" charset="-78"/>
                <a:cs typeface="Tajawal ExtraBold" panose="00000800000000000000" pitchFamily="2" charset="-78"/>
              </a:rPr>
              <a:t>If you treat other users of social media with respect you will be treated with respect in return. Social media is a communication tool to allow you to share discussions with people all over the world.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9BB0B95-94C3-5056-552C-A48EBDB56F1D}"/>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Tree>
    <p:extLst>
      <p:ext uri="{BB962C8B-B14F-4D97-AF65-F5344CB8AC3E}">
        <p14:creationId xmlns:p14="http://schemas.microsoft.com/office/powerpoint/2010/main" val="351078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79212"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Analysis of Social Media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categories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2899663" y="2117434"/>
            <a:ext cx="5998146" cy="3335301"/>
          </a:xfrm>
          <a:prstGeom prst="rect">
            <a:avLst/>
          </a:prstGeom>
        </p:spPr>
      </p:pic>
    </p:spTree>
    <p:extLst>
      <p:ext uri="{BB962C8B-B14F-4D97-AF65-F5344CB8AC3E}">
        <p14:creationId xmlns:p14="http://schemas.microsoft.com/office/powerpoint/2010/main" val="3153479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extremely dangerous </a:t>
            </a:r>
            <a:r>
              <a:rPr lang="en-US" sz="2200" b="1" dirty="0">
                <a:solidFill>
                  <a:srgbClr val="2D3956"/>
                </a:solidFill>
                <a:latin typeface="Tajawal ExtraBold" panose="00000800000000000000" pitchFamily="2" charset="-78"/>
                <a:cs typeface="Tajawal ExtraBold" panose="00000800000000000000" pitchFamily="2" charset="-78"/>
              </a:rPr>
              <a:t>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anticipate and deal with 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 post can go viral 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levels of 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5060" r="5060"/>
          <a:stretch/>
        </p:blipFill>
        <p:spPr>
          <a:xfrm>
            <a:off x="2899663" y="2117434"/>
            <a:ext cx="5998146" cy="3335301"/>
          </a:xfrm>
          <a:prstGeom prst="rect">
            <a:avLst/>
          </a:prstGeom>
        </p:spPr>
      </p:pic>
    </p:spTree>
    <p:extLst>
      <p:ext uri="{BB962C8B-B14F-4D97-AF65-F5344CB8AC3E}">
        <p14:creationId xmlns:p14="http://schemas.microsoft.com/office/powerpoint/2010/main" val="11682843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2D3956"/>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 This includes creating a crisis management plan, training and preparing a crisis response team and performing tests and drills. </a:t>
            </a:r>
          </a:p>
          <a:p>
            <a:pPr algn="just"/>
            <a:r>
              <a:rPr lang="en-US" sz="2400" b="1" dirty="0">
                <a:solidFill>
                  <a:srgbClr val="2D3956"/>
                </a:solidFill>
                <a:latin typeface="Tajawal ExtraBold" panose="00000800000000000000" pitchFamily="2" charset="-78"/>
                <a:cs typeface="Tajawal ExtraBold" panose="00000800000000000000" pitchFamily="2" charset="-78"/>
              </a:rPr>
              <a:t>Research showed that organizations generally handle crises better when they have a crisis management plan that is updated at least once a year,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FF000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initial crisis response and then reputation repair. After encountering a crisis, it is important to be rapid and accurate. </a:t>
            </a:r>
          </a:p>
          <a:p>
            <a:pPr algn="just"/>
            <a:r>
              <a:rPr lang="en-US" sz="2200" b="1" dirty="0">
                <a:solidFill>
                  <a:srgbClr val="FF0000"/>
                </a:solidFill>
                <a:latin typeface="Tajawal ExtraBold" panose="00000800000000000000" pitchFamily="2" charset="-78"/>
                <a:cs typeface="Tajawal ExtraBold" panose="00000800000000000000" pitchFamily="2" charset="-78"/>
              </a:rPr>
              <a:t>Researchers suggest </a:t>
            </a:r>
            <a:r>
              <a:rPr lang="en-US" sz="2200" b="1" dirty="0">
                <a:solidFill>
                  <a:srgbClr val="2D3956"/>
                </a:solidFill>
                <a:latin typeface="Tajawal ExtraBold" panose="00000800000000000000" pitchFamily="2" charset="-78"/>
                <a:cs typeface="Tajawal ExtraBold" panose="00000800000000000000" pitchFamily="2" charset="-78"/>
              </a:rPr>
              <a:t>that a response should be in place within the first hour after it occurs. The reason is that they have a chance to articulate their side of the story 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very carefully select their spokesperson. Ideally, the spokesperson should present information clearly and avoid using technical terms. Further, the spokesperson should appear pleasant,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0070C0"/>
                </a:solidFill>
                <a:latin typeface="Tajawal ExtraBold" panose="00000800000000000000" pitchFamily="2" charset="-78"/>
                <a:cs typeface="Tajawal ExtraBold" panose="00000800000000000000" pitchFamily="2" charset="-78"/>
              </a:rPr>
              <a:t>The post-crisis phase </a:t>
            </a:r>
            <a:r>
              <a:rPr lang="en-US" sz="2400" b="1" dirty="0">
                <a:solidFill>
                  <a:srgbClr val="2D3956"/>
                </a:solidFill>
                <a:latin typeface="Tajawal ExtraBold" panose="00000800000000000000" pitchFamily="2" charset="-78"/>
                <a:cs typeface="Tajawal ExtraBold" panose="00000800000000000000" pitchFamily="2" charset="-78"/>
              </a:rPr>
              <a:t>where the company is going back to business as usual. Here a company should release any further updates in the aftermath of the event. Additionally, the company should analyze how the crisis transpired and attempt to learn from the experience—what did and did not work, and what could have been done differently and so 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5939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life cycle of Social Media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diagram of emergency communication life cycle&#10;&#10;Description automatically generated with medium confidence">
            <a:extLst>
              <a:ext uri="{FF2B5EF4-FFF2-40B4-BE49-F238E27FC236}">
                <a16:creationId xmlns:a16="http://schemas.microsoft.com/office/drawing/2014/main" id="{845F1F9E-2689-C038-6B6F-0947569B4A82}"/>
              </a:ext>
            </a:extLst>
          </p:cNvPr>
          <p:cNvPicPr>
            <a:picLocks noChangeAspect="1"/>
          </p:cNvPicPr>
          <p:nvPr/>
        </p:nvPicPr>
        <p:blipFill rotWithShape="1">
          <a:blip r:embed="rId7">
            <a:extLst>
              <a:ext uri="{28A0092B-C50C-407E-A947-70E740481C1C}">
                <a14:useLocalDpi xmlns:a14="http://schemas.microsoft.com/office/drawing/2010/main" val="0"/>
              </a:ext>
            </a:extLst>
          </a:blip>
          <a:srcRect t="8539" b="2605"/>
          <a:stretch/>
        </p:blipFill>
        <p:spPr>
          <a:xfrm>
            <a:off x="3363021" y="2250560"/>
            <a:ext cx="4981831" cy="3294215"/>
          </a:xfrm>
          <a:prstGeom prst="rect">
            <a:avLst/>
          </a:prstGeom>
        </p:spPr>
      </p:pic>
    </p:spTree>
    <p:extLst>
      <p:ext uri="{BB962C8B-B14F-4D97-AF65-F5344CB8AC3E}">
        <p14:creationId xmlns:p14="http://schemas.microsoft.com/office/powerpoint/2010/main" val="5671397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The Stage of Detection of Warning Signals</a:t>
            </a:r>
            <a:r>
              <a:rPr lang="ar-EG" sz="2400" b="1" dirty="0">
                <a:solidFill>
                  <a:srgbClr val="0070C0"/>
                </a:solidFill>
                <a:latin typeface="Tajawal ExtraBold" panose="00000800000000000000" pitchFamily="2" charset="-78"/>
                <a:cs typeface="Tajawal ExtraBold" panose="00000800000000000000" pitchFamily="2" charset="-78"/>
              </a:rPr>
              <a:t>مرحلة الكشف عن إشارات التحذير</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refers to the </a:t>
            </a:r>
            <a:r>
              <a:rPr lang="en-US" sz="2400" b="1" dirty="0">
                <a:solidFill>
                  <a:srgbClr val="FF0000"/>
                </a:solidFill>
                <a:latin typeface="Tajawal ExtraBold" panose="00000800000000000000" pitchFamily="2" charset="-78"/>
                <a:cs typeface="Tajawal ExtraBold" panose="00000800000000000000" pitchFamily="2" charset="-78"/>
              </a:rPr>
              <a:t>stage before the onset of the crisis</a:t>
            </a:r>
            <a:r>
              <a:rPr lang="en-US" sz="2400" b="1" dirty="0">
                <a:solidFill>
                  <a:srgbClr val="2D3956"/>
                </a:solidFill>
                <a:latin typeface="Tajawal ExtraBold" panose="00000800000000000000" pitchFamily="2" charset="-78"/>
                <a:cs typeface="Tajawal ExtraBold" panose="00000800000000000000" pitchFamily="2" charset="-78"/>
              </a:rPr>
              <a:t>, and it is represented by the ability of the organization to respond to the warning signals that may cause the crisis which includes taking preventive measures that would prevent the occurrence of the crisis, or at least mitigate its severity and effects if it occurred despite the organization’s efforts to prevent its occurrence and discovering early warnings of the occurrence of a crisis means discovering the crisis before it occurs, which will be a pleasure in preparing for it.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766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Preparedness and Prevention Stage</a:t>
            </a:r>
            <a:r>
              <a:rPr lang="ar-EG" sz="2400" b="1" dirty="0">
                <a:solidFill>
                  <a:srgbClr val="0070C0"/>
                </a:solidFill>
                <a:latin typeface="Tajawal ExtraBold" panose="00000800000000000000" pitchFamily="2" charset="-78"/>
                <a:cs typeface="Tajawal ExtraBold" panose="00000800000000000000" pitchFamily="2" charset="-78"/>
              </a:rPr>
              <a:t>مرحلة التأهب والوقاية</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this stage create an emergency plan to confront the crisis,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developing a plan to confront them, and identifying the necessary methods and tools necessary to help confronting the crisis, training employees on how to face crises, benefit from the lessons of others, develop information about crises and expected problems, and evaluate their degree of 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How to analyze 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14696714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what triggered the crisis, how it spread, and who was affected. You can use tools like social listening, sentiment analysis, and web analytics to monitor 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Assess the impact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second step is to measure the impact of the crisis on your brand, your audience, and your goals. You can use metrics like reach, engagement, sentiment, conversions, and retention to evaluate how the crisis affected your social media performance, your online reputation, and your business outcomes. You can also compare your results with your previous benchmarks, your competitors, and your industry standards to see how you fared in the crisis. By assessing the impact, you can quantify the damage and the opportunities for improvement.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5724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Apologize and respond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third step is to apologize and respond to the crisis in a timely, transparent, and sincere manner. You can use your social media channels, your website, your blog, or your email to communicate with your audience and stakeholders. You can acknowledge the issue, express your regret, explain your actions, and offer a solution or a compensation. You can also answer the questions, address the concerns, and thank the feedback of your followers, customers, and partners. By apologizing and responding, you can show your accountability, empathy, and commitment.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1858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Implement and monitor</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fourth step is to implement and monitor the actions and solutions you promised in your response. You can use tools like project management, task management, and collaboration to coordinate your team, assign responsibilities, and track progress. You can also use tools like social media management, customer service, and feedback to deliver your solution or compensation, follow up with your audience and stakeholders, and measure their satisfaction. By implementing and monitoring, you can demonstrate your reliability, professionalism, and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907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Review and report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The fifth step </a:t>
            </a:r>
            <a:r>
              <a:rPr lang="en-US" sz="2400" b="1" dirty="0">
                <a:solidFill>
                  <a:srgbClr val="2D3956"/>
                </a:solidFill>
                <a:latin typeface="Tajawal ExtraBold" panose="00000800000000000000" pitchFamily="2" charset="-78"/>
                <a:cs typeface="Tajawal ExtraBold" panose="00000800000000000000" pitchFamily="2" charset="-78"/>
              </a:rPr>
              <a:t>is to review and report the results and outcomes of your actions and solutions. You can use social media analytics, web analytics, and surveys to collect and analyze the data and feedback related to your crisis management. You can also use tools like reports, dashboards, and presentations to summarize and visualize your findings and insights. By reviewing and reporting, you can </a:t>
            </a:r>
            <a:r>
              <a:rPr lang="en-US" sz="2400" b="1" dirty="0">
                <a:solidFill>
                  <a:srgbClr val="FF0000"/>
                </a:solidFill>
                <a:latin typeface="Tajawal ExtraBold" panose="00000800000000000000" pitchFamily="2" charset="-78"/>
                <a:cs typeface="Tajawal ExtraBold" panose="00000800000000000000" pitchFamily="2" charset="-78"/>
              </a:rPr>
              <a:t>evaluate </a:t>
            </a:r>
            <a:r>
              <a:rPr lang="en-US" sz="2400" b="1" dirty="0">
                <a:solidFill>
                  <a:srgbClr val="2D3956"/>
                </a:solidFill>
                <a:latin typeface="Tajawal ExtraBold" panose="00000800000000000000" pitchFamily="2" charset="-78"/>
                <a:cs typeface="Tajawal ExtraBold" panose="00000800000000000000" pitchFamily="2" charset="-78"/>
              </a:rPr>
              <a:t>your performance, </a:t>
            </a:r>
            <a:r>
              <a:rPr lang="en-US" sz="2400" b="1" dirty="0">
                <a:solidFill>
                  <a:srgbClr val="FF0000"/>
                </a:solidFill>
                <a:latin typeface="Tajawal ExtraBold" panose="00000800000000000000" pitchFamily="2" charset="-78"/>
                <a:cs typeface="Tajawal ExtraBold" panose="00000800000000000000" pitchFamily="2" charset="-78"/>
              </a:rPr>
              <a:t>identify</a:t>
            </a:r>
            <a:r>
              <a:rPr lang="en-US" sz="2400" b="1" dirty="0">
                <a:solidFill>
                  <a:srgbClr val="2D3956"/>
                </a:solidFill>
                <a:latin typeface="Tajawal ExtraBold" panose="00000800000000000000" pitchFamily="2" charset="-78"/>
                <a:cs typeface="Tajawal ExtraBold" panose="00000800000000000000" pitchFamily="2" charset="-78"/>
              </a:rPr>
              <a:t> your strengths and weaknesses, and </a:t>
            </a:r>
            <a:r>
              <a:rPr lang="en-US" sz="2400" b="1" dirty="0">
                <a:solidFill>
                  <a:srgbClr val="FF0000"/>
                </a:solidFill>
                <a:latin typeface="Tajawal ExtraBold" panose="00000800000000000000" pitchFamily="2" charset="-78"/>
                <a:cs typeface="Tajawal ExtraBold" panose="00000800000000000000" pitchFamily="2" charset="-78"/>
              </a:rPr>
              <a:t>share</a:t>
            </a:r>
            <a:r>
              <a:rPr lang="en-US" sz="2400" b="1" dirty="0">
                <a:solidFill>
                  <a:srgbClr val="2D3956"/>
                </a:solidFill>
                <a:latin typeface="Tajawal ExtraBold" panose="00000800000000000000" pitchFamily="2" charset="-78"/>
                <a:cs typeface="Tajawal ExtraBold" panose="00000800000000000000" pitchFamily="2" charset="-78"/>
              </a:rPr>
              <a:t> your learnings and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556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Learn and improve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sixth step is to learn and improve from your social media crisis. You can use tools like SWOT analysis, gap analysis, and best practices to identify the opportunities and threats, the gaps and needs, and the examples and standards for your social media strategy. You can also use tools like goals, plans, and actions to set your objectives, define your tactics, and execute your initiatives. By learning and improving, you can enhance your skills, optimize your processes, and grow your results.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1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830997"/>
          </a:xfrm>
          <a:prstGeom prst="rect">
            <a:avLst/>
          </a:prstGeom>
          <a:noFill/>
        </p:spPr>
        <p:txBody>
          <a:bodyPr wrap="square" rtlCol="0">
            <a:spAutoFit/>
          </a:bodyPr>
          <a:lstStyle/>
          <a:p>
            <a:pPr algn="ctr"/>
            <a:r>
              <a:rPr lang="en-US" sz="4800" b="1" dirty="0">
                <a:ln w="22225">
                  <a:solidFill>
                    <a:schemeClr val="tx1"/>
                  </a:solidFill>
                  <a:prstDash val="solid"/>
                </a:ln>
                <a:solidFill>
                  <a:srgbClr val="C00000"/>
                </a:solidFill>
                <a:latin typeface="Tajawal ExtraBold" panose="00000800000000000000" pitchFamily="2" charset="-78"/>
                <a:cs typeface="Tajawal ExtraBold" panose="00000800000000000000" pitchFamily="2" charset="-78"/>
              </a:rPr>
              <a:t>11</a:t>
            </a:r>
            <a:r>
              <a:rPr lang="en-US" sz="4800" dirty="0">
                <a:solidFill>
                  <a:srgbClr val="2E3957"/>
                </a:solidFill>
                <a:latin typeface="Tajawal ExtraBold" panose="00000800000000000000" pitchFamily="2" charset="-78"/>
                <a:cs typeface="Tajawal ExtraBold" panose="00000800000000000000" pitchFamily="2" charset="-78"/>
              </a:rPr>
              <a:t> Principles of Crisis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2933649" y="2204739"/>
            <a:ext cx="5798617" cy="3224352"/>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1985"/>
            <a:ext cx="9782768" cy="317009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To reduce response time, there are several principles that the prepared communication professional should adhere to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1) Lead, do not hide. </a:t>
            </a:r>
            <a:r>
              <a:rPr lang="en-US" sz="2500" b="1" dirty="0">
                <a:solidFill>
                  <a:srgbClr val="2D3956"/>
                </a:solidFill>
                <a:latin typeface="Tajawal ExtraBold" panose="00000800000000000000" pitchFamily="2" charset="-78"/>
                <a:cs typeface="Tajawal ExtraBold" panose="00000800000000000000" pitchFamily="2" charset="-78"/>
              </a:rPr>
              <a:t>Joe Louis, the boxer once said, “You can run, but you can’t hide.” This is true in crises. While focusing blame may not be the answer, it is always a question. The more you duck responsibility, the more you hide, the more you lose</a:t>
            </a:r>
          </a:p>
          <a:p>
            <a:pPr algn="just"/>
            <a:r>
              <a:rPr lang="en-US" sz="2500" b="1" dirty="0">
                <a:solidFill>
                  <a:srgbClr val="2D3956"/>
                </a:solidFill>
                <a:latin typeface="Tajawal ExtraBold" panose="00000800000000000000" pitchFamily="2" charset="-78"/>
                <a:cs typeface="Tajawal ExtraBold" panose="00000800000000000000" pitchFamily="2" charset="-78"/>
              </a:rPr>
              <a:t>credibility and are blamed.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185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33631"/>
            <a:ext cx="9782768" cy="2015936"/>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2) Acknowledge the problem. </a:t>
            </a:r>
          </a:p>
          <a:p>
            <a:pPr algn="just"/>
            <a:r>
              <a:rPr lang="en-US" sz="2500" b="1" dirty="0">
                <a:solidFill>
                  <a:srgbClr val="2D3956"/>
                </a:solidFill>
                <a:latin typeface="Tajawal ExtraBold" panose="00000800000000000000" pitchFamily="2" charset="-78"/>
                <a:cs typeface="Tajawal ExtraBold" panose="00000800000000000000" pitchFamily="2" charset="-78"/>
              </a:rPr>
              <a:t>Even though you might not know much about the facts of the situation, even though you do not have a solution, you can at least acknowledge that there is a problem and say you are working on it. Do that right away.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FF9590-3A45-F75D-3FDC-03E2E65C9384}"/>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828145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1313" y="1922119"/>
            <a:ext cx="9782768" cy="2246769"/>
          </a:xfrm>
          <a:prstGeom prst="rect">
            <a:avLst/>
          </a:prstGeom>
          <a:noFill/>
        </p:spPr>
        <p:txBody>
          <a:bodyPr wrap="square" rtlCol="0">
            <a:spAutoFit/>
          </a:bodyPr>
          <a:lstStyle/>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3) Act in the public' s interest. </a:t>
            </a:r>
            <a:r>
              <a:rPr lang="en-US" sz="2500" b="1" dirty="0">
                <a:solidFill>
                  <a:srgbClr val="2D3956"/>
                </a:solidFill>
                <a:latin typeface="Tajawal ExtraBold" panose="00000800000000000000" pitchFamily="2" charset="-78"/>
                <a:cs typeface="Tajawal ExtraBold" panose="00000800000000000000" pitchFamily="2" charset="-78"/>
              </a:rPr>
              <a:t>Put more simply, “do the right thing.” The public has an enormous ability to forgive if they perceive sincerity and concern in the organization’s messaging. </a:t>
            </a:r>
          </a:p>
          <a:p>
            <a:pPr algn="just">
              <a:lnSpc>
                <a:spcPts val="2800"/>
              </a:lnSpc>
            </a:pPr>
            <a:endParaRPr lang="en-US" sz="2500" b="1" i="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4) Move quickly. </a:t>
            </a:r>
            <a:r>
              <a:rPr lang="en-US" sz="2500" b="1" dirty="0">
                <a:solidFill>
                  <a:srgbClr val="2D3956"/>
                </a:solidFill>
                <a:latin typeface="Tajawal ExtraBold" panose="00000800000000000000" pitchFamily="2" charset="-78"/>
                <a:cs typeface="Tajawal ExtraBold" panose="00000800000000000000" pitchFamily="2" charset="-78"/>
              </a:rPr>
              <a:t>Get to the bottom of a problem.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69ED02-8E5E-166C-EB31-9CED7A6EB833}"/>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678300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2208206"/>
            <a:ext cx="9782768" cy="2605842"/>
          </a:xfrm>
          <a:prstGeom prst="rect">
            <a:avLst/>
          </a:prstGeom>
          <a:noFill/>
        </p:spPr>
        <p:txBody>
          <a:bodyPr wrap="square" rtlCol="0">
            <a:spAutoFit/>
          </a:bodyPr>
          <a:lstStyle/>
          <a:p>
            <a:pPr algn="just">
              <a:lnSpc>
                <a:spcPts val="2800"/>
              </a:lnSpc>
            </a:pPr>
            <a:r>
              <a:rPr lang="en-US" sz="2500" b="1" dirty="0">
                <a:solidFill>
                  <a:srgbClr val="C00000"/>
                </a:solidFill>
                <a:latin typeface="Tajawal ExtraBold" panose="00000800000000000000" pitchFamily="2" charset="-78"/>
                <a:cs typeface="Tajawal ExtraBold" panose="00000800000000000000" pitchFamily="2" charset="-78"/>
              </a:rPr>
              <a:t>5) Pose solutions.</a:t>
            </a:r>
          </a:p>
          <a:p>
            <a:pPr algn="just">
              <a:lnSpc>
                <a:spcPts val="2800"/>
              </a:lnSpc>
            </a:pPr>
            <a:endParaRPr lang="en-US" sz="2500" b="1" dirty="0">
              <a:solidFill>
                <a:srgbClr val="2D3956"/>
              </a:solidFill>
              <a:latin typeface="Tajawal ExtraBold" panose="00000800000000000000" pitchFamily="2" charset="-78"/>
              <a:cs typeface="Tajawal ExtraBold" panose="00000800000000000000" pitchFamily="2" charset="-78"/>
            </a:endParaRPr>
          </a:p>
          <a:p>
            <a:pPr algn="just">
              <a:lnSpc>
                <a:spcPts val="2800"/>
              </a:lnSpc>
            </a:pPr>
            <a:r>
              <a:rPr lang="en-US" sz="2500" b="1" dirty="0">
                <a:solidFill>
                  <a:srgbClr val="2D3956"/>
                </a:solidFill>
                <a:latin typeface="Tajawal ExtraBold" panose="00000800000000000000" pitchFamily="2" charset="-78"/>
                <a:cs typeface="Tajawal ExtraBold" panose="00000800000000000000" pitchFamily="2" charset="-78"/>
              </a:rPr>
              <a:t>Define your own answers rather than have answers imposed upon you. Set the record straight. Delay gets confused with incompetence or simply not caring. Action, however small, builds confidence both internally and externally that progress can be made.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FB214729-8E6C-ADCC-306D-5732BD1350A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2100342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6) Put your values ahead of your pocketbook. </a:t>
            </a:r>
            <a:r>
              <a:rPr lang="en-US" sz="2500" b="1" dirty="0">
                <a:solidFill>
                  <a:srgbClr val="2D3956"/>
                </a:solidFill>
                <a:latin typeface="Tajawal ExtraBold" panose="00000800000000000000" pitchFamily="2" charset="-78"/>
                <a:cs typeface="Tajawal ExtraBold" panose="00000800000000000000" pitchFamily="2" charset="-78"/>
              </a:rPr>
              <a:t>Johnson &amp; Johnson still gets credit for what may be the everlasting gold standard of crisis management. </a:t>
            </a:r>
          </a:p>
          <a:p>
            <a:pPr algn="just"/>
            <a:r>
              <a:rPr lang="en-US" sz="2500" b="1" dirty="0">
                <a:solidFill>
                  <a:srgbClr val="2D3956"/>
                </a:solidFill>
                <a:latin typeface="Tajawal ExtraBold" panose="00000800000000000000" pitchFamily="2" charset="-78"/>
                <a:cs typeface="Tajawal ExtraBold" panose="00000800000000000000" pitchFamily="2" charset="-78"/>
              </a:rPr>
              <a:t>When Tylenol capsules were tampered with and poisoned by a maniac, Johnson &amp; Johnson did not hesitate for a minute. They</a:t>
            </a:r>
          </a:p>
          <a:p>
            <a:pPr algn="just"/>
            <a:r>
              <a:rPr lang="en-US" sz="2500" b="1" dirty="0">
                <a:solidFill>
                  <a:srgbClr val="2D3956"/>
                </a:solidFill>
                <a:latin typeface="Tajawal ExtraBold" panose="00000800000000000000" pitchFamily="2" charset="-78"/>
                <a:cs typeface="Tajawal ExtraBold" panose="00000800000000000000" pitchFamily="2" charset="-78"/>
              </a:rPr>
              <a:t>withdrew the product everywhere. Their famous “Credo” was their guide in reacting to the Tylenol crisis. It starts with “…our</a:t>
            </a:r>
          </a:p>
          <a:p>
            <a:pPr algn="just"/>
            <a:r>
              <a:rPr lang="en-US" sz="2500" b="1" dirty="0">
                <a:solidFill>
                  <a:srgbClr val="2D3956"/>
                </a:solidFill>
                <a:latin typeface="Tajawal ExtraBold" panose="00000800000000000000" pitchFamily="2" charset="-78"/>
                <a:cs typeface="Tajawal ExtraBold" panose="00000800000000000000" pitchFamily="2" charset="-78"/>
              </a:rPr>
              <a:t>first responsibility is to the doctors, nurses, and patients…” They never considered the bottom line. Follow J&amp;J’s fine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B9D3E35-1477-05D9-C2B1-DCC9E8612C6A}"/>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4204537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0963" y="1938902"/>
            <a:ext cx="9782768" cy="317009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7) </a:t>
            </a:r>
            <a:r>
              <a:rPr lang="en-US" sz="2500" b="1" i="1" dirty="0">
                <a:solidFill>
                  <a:srgbClr val="FF0000"/>
                </a:solidFill>
                <a:latin typeface="Tajawal ExtraBold" panose="00000800000000000000" pitchFamily="2" charset="-78"/>
                <a:cs typeface="Tajawal ExtraBold" panose="00000800000000000000" pitchFamily="2" charset="-78"/>
              </a:rPr>
              <a:t>Show compassion</a:t>
            </a:r>
            <a:r>
              <a:rPr lang="ar-EG" sz="2500" b="1" i="1" dirty="0">
                <a:solidFill>
                  <a:srgbClr val="FF0000"/>
                </a:solidFill>
                <a:latin typeface="Tajawal ExtraBold" panose="00000800000000000000" pitchFamily="2" charset="-78"/>
                <a:cs typeface="Tajawal ExtraBold" panose="00000800000000000000" pitchFamily="2" charset="-78"/>
              </a:rPr>
              <a:t> عطف</a:t>
            </a:r>
            <a:r>
              <a:rPr lang="en-US" sz="2500" b="1" i="1" dirty="0">
                <a:solidFill>
                  <a:srgbClr val="FF0000"/>
                </a:solidFill>
                <a:latin typeface="Tajawal ExtraBold" panose="00000800000000000000" pitchFamily="2" charset="-78"/>
                <a:cs typeface="Tajawal ExtraBold" panose="00000800000000000000" pitchFamily="2" charset="-78"/>
              </a:rPr>
              <a:t>—apologize. </a:t>
            </a:r>
            <a:r>
              <a:rPr lang="en-US" sz="2500" b="1" dirty="0">
                <a:solidFill>
                  <a:srgbClr val="2D3956"/>
                </a:solidFill>
                <a:latin typeface="Tajawal ExtraBold" panose="00000800000000000000" pitchFamily="2" charset="-78"/>
                <a:cs typeface="Tajawal ExtraBold" panose="00000800000000000000" pitchFamily="2" charset="-78"/>
              </a:rPr>
              <a:t>Care about the impact of the crisis on the people who are affected. Say you are sorry. </a:t>
            </a:r>
            <a:r>
              <a:rPr lang="en-US" sz="2500" b="1" dirty="0">
                <a:solidFill>
                  <a:srgbClr val="FF0000"/>
                </a:solidFill>
                <a:latin typeface="Tajawal ExtraBold" panose="00000800000000000000" pitchFamily="2" charset="-78"/>
                <a:cs typeface="Tajawal ExtraBold" panose="00000800000000000000" pitchFamily="2" charset="-78"/>
              </a:rPr>
              <a:t>People love to forgive and forget. </a:t>
            </a: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8) Fix the problem. </a:t>
            </a:r>
            <a:r>
              <a:rPr lang="en-US" sz="2500" b="1" dirty="0">
                <a:solidFill>
                  <a:srgbClr val="2D3956"/>
                </a:solidFill>
                <a:latin typeface="Tajawal ExtraBold" panose="00000800000000000000" pitchFamily="2" charset="-78"/>
                <a:cs typeface="Tajawal ExtraBold" panose="00000800000000000000" pitchFamily="2" charset="-78"/>
              </a:rPr>
              <a:t>Stop doing whatever is causing the harm. Do not do it again. And make it better. And do not forget; the cover-up is always worse than the crime.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54266F3-765F-AE43-2629-D192F3E913E1}"/>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98564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9) Communicate fast and forthrightly. </a:t>
            </a:r>
          </a:p>
          <a:p>
            <a:pPr algn="just"/>
            <a:r>
              <a:rPr lang="en-US" sz="2500" b="1" dirty="0">
                <a:solidFill>
                  <a:srgbClr val="2D3956"/>
                </a:solidFill>
                <a:latin typeface="Tajawal ExtraBold" panose="00000800000000000000" pitchFamily="2" charset="-78"/>
                <a:cs typeface="Tajawal ExtraBold" panose="00000800000000000000" pitchFamily="2" charset="-78"/>
              </a:rPr>
              <a:t>Even before you fully understand the crisis, and well before you have a solution, you can still at least acknowledge that you know about the problem and that you are working on it. Talk east and walk east. Do not hedge, or use “weasel words,” like President Clinton’s attempt to ask what the meaning of “is” is.20 And, do not cave in to the lawyers’ demands for “no comment.” Legal liability assertions are nonsense when your reputation is on the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B574E7-5D8C-3CC0-AAD7-AE18EC14CCE7}"/>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27341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10) </a:t>
            </a:r>
            <a:r>
              <a:rPr lang="en-US" sz="2500" b="1" i="1" dirty="0">
                <a:solidFill>
                  <a:srgbClr val="FF0000"/>
                </a:solidFill>
                <a:latin typeface="Tajawal ExtraBold" panose="00000800000000000000" pitchFamily="2" charset="-78"/>
                <a:cs typeface="Tajawal ExtraBold" panose="00000800000000000000" pitchFamily="2" charset="-78"/>
              </a:rPr>
              <a:t>Use all your channels. </a:t>
            </a:r>
            <a:r>
              <a:rPr lang="en-US" sz="2500" b="1" dirty="0">
                <a:solidFill>
                  <a:srgbClr val="2D3956"/>
                </a:solidFill>
                <a:latin typeface="Tajawal ExtraBold" panose="00000800000000000000" pitchFamily="2" charset="-78"/>
                <a:cs typeface="Tajawal ExtraBold" panose="00000800000000000000" pitchFamily="2" charset="-78"/>
              </a:rPr>
              <a:t>It is time to </a:t>
            </a:r>
            <a:r>
              <a:rPr lang="en-US" sz="2500" b="1" dirty="0">
                <a:solidFill>
                  <a:srgbClr val="FF0000"/>
                </a:solidFill>
                <a:latin typeface="Tajawal ExtraBold" panose="00000800000000000000" pitchFamily="2" charset="-78"/>
                <a:cs typeface="Tajawal ExtraBold" panose="00000800000000000000" pitchFamily="2" charset="-78"/>
              </a:rPr>
              <a:t>employ all those channels </a:t>
            </a:r>
            <a:r>
              <a:rPr lang="en-US" sz="2500" b="1" dirty="0">
                <a:solidFill>
                  <a:srgbClr val="2D3956"/>
                </a:solidFill>
                <a:latin typeface="Tajawal ExtraBold" panose="00000800000000000000" pitchFamily="2" charset="-78"/>
                <a:cs typeface="Tajawal ExtraBold" panose="00000800000000000000" pitchFamily="2" charset="-78"/>
              </a:rPr>
              <a:t>you have built—Facebook, Twitter, YouTube, LinkedIn, blogs, your website, and so forth. And make sure the communication is appropriate to the channel.</a:t>
            </a:r>
          </a:p>
          <a:p>
            <a:pPr algn="just"/>
            <a:r>
              <a:rPr lang="en-US" sz="2500" b="1" i="1" dirty="0">
                <a:solidFill>
                  <a:srgbClr val="C00000"/>
                </a:solidFill>
                <a:latin typeface="Tajawal ExtraBold" panose="00000800000000000000" pitchFamily="2" charset="-78"/>
                <a:cs typeface="Tajawal ExtraBold" panose="00000800000000000000" pitchFamily="2" charset="-78"/>
              </a:rPr>
              <a:t>11) Know when to take it offline. </a:t>
            </a:r>
            <a:r>
              <a:rPr lang="en-US" sz="2500" b="1" dirty="0">
                <a:solidFill>
                  <a:srgbClr val="2D3956"/>
                </a:solidFill>
                <a:latin typeface="Tajawal ExtraBold" panose="00000800000000000000" pitchFamily="2" charset="-78"/>
                <a:cs typeface="Tajawal ExtraBold" panose="00000800000000000000" pitchFamily="2" charset="-78"/>
              </a:rPr>
              <a:t>A lot of customer service issues start with a simple question you can often answer with a phone call. Do not get into a back-and-forth argument online.</a:t>
            </a:r>
          </a:p>
          <a:p>
            <a:pPr algn="just"/>
            <a:r>
              <a:rPr lang="en-US" sz="2500" b="1" dirty="0">
                <a:solidFill>
                  <a:srgbClr val="2D3956"/>
                </a:solidFill>
                <a:latin typeface="Tajawal ExtraBold" panose="00000800000000000000" pitchFamily="2" charset="-78"/>
                <a:cs typeface="Tajawal ExtraBold" panose="00000800000000000000" pitchFamily="2" charset="-78"/>
              </a:rPr>
              <a:t>Offer a phone number or email address. Even if it does not satisfy the person complaining, it at least shows others that you are trying.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2A79A2-63A0-09C9-F0C2-864AF5F050FE}"/>
              </a:ext>
            </a:extLst>
          </p:cNvPr>
          <p:cNvSpPr txBox="1"/>
          <p:nvPr/>
        </p:nvSpPr>
        <p:spPr>
          <a:xfrm>
            <a:off x="1986137" y="437584"/>
            <a:ext cx="6089084"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11 Principles of Crisis Response</a:t>
            </a:r>
          </a:p>
        </p:txBody>
      </p:sp>
    </p:spTree>
    <p:extLst>
      <p:ext uri="{BB962C8B-B14F-4D97-AF65-F5344CB8AC3E}">
        <p14:creationId xmlns:p14="http://schemas.microsoft.com/office/powerpoint/2010/main" val="3525143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299849"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&amp; crises management </a:t>
            </a:r>
          </a:p>
          <a:p>
            <a:r>
              <a:rPr lang="en-US" sz="2000" dirty="0">
                <a:solidFill>
                  <a:srgbClr val="FAC748"/>
                </a:solidFill>
                <a:latin typeface="Tajawal Medium" panose="00000600000000000000" pitchFamily="2" charset="-78"/>
                <a:cs typeface="Tajawal Medium" panose="00000600000000000000" pitchFamily="2" charset="-78"/>
              </a:rPr>
              <a:t>(Approaches &amp; Theories)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735786675"/>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69551"/>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Crisis Communication and Crisis Management</a:t>
            </a:r>
          </a:p>
          <a:p>
            <a:pPr algn="ctr"/>
            <a:r>
              <a:rPr lang="en-US" sz="3400" b="1" dirty="0">
                <a:solidFill>
                  <a:srgbClr val="2E3957"/>
                </a:solidFill>
                <a:latin typeface="Tajawal ExtraBold" panose="00000800000000000000" pitchFamily="2" charset="-78"/>
                <a:cs typeface="Tajawal ExtraBold" panose="00000800000000000000" pitchFamily="2" charset="-78"/>
              </a:rPr>
              <a:t>Definitions</a:t>
            </a:r>
            <a:endParaRPr lang="en-US" sz="36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descr="A person looking at a computer screen&#10;&#10;Description automatically generated">
            <a:extLst>
              <a:ext uri="{FF2B5EF4-FFF2-40B4-BE49-F238E27FC236}">
                <a16:creationId xmlns:a16="http://schemas.microsoft.com/office/drawing/2014/main" id="{EE22C211-FF44-A6CB-C339-8010DBD0B6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78" y="2927411"/>
            <a:ext cx="6667500" cy="2505075"/>
          </a:xfrm>
          <a:prstGeom prst="rect">
            <a:avLst/>
          </a:prstGeom>
        </p:spPr>
      </p:pic>
    </p:spTree>
    <p:extLst>
      <p:ext uri="{BB962C8B-B14F-4D97-AF65-F5344CB8AC3E}">
        <p14:creationId xmlns:p14="http://schemas.microsoft.com/office/powerpoint/2010/main" val="183572005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Public Relations (PR)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82748"/>
            <a:ext cx="9446683" cy="3416320"/>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Public relations (PR) </a:t>
            </a:r>
            <a:r>
              <a:rPr lang="en-US" sz="2400" b="1" dirty="0">
                <a:solidFill>
                  <a:srgbClr val="2D3956"/>
                </a:solidFill>
                <a:latin typeface="Tajawal ExtraBold" panose="00000800000000000000" pitchFamily="2" charset="-78"/>
                <a:cs typeface="Tajawal ExtraBold" panose="00000800000000000000" pitchFamily="2" charset="-78"/>
              </a:rPr>
              <a:t>has been the backbone of corporate relationships in society so that both parties may benefit in some way, whether it involves community relations, media relations, issues management or crisis communication.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PR</a:t>
            </a:r>
            <a:r>
              <a:rPr lang="en-US" sz="2400" b="1" dirty="0">
                <a:solidFill>
                  <a:srgbClr val="2D3956"/>
                </a:solidFill>
                <a:latin typeface="Tajawal ExtraBold" panose="00000800000000000000" pitchFamily="2" charset="-78"/>
                <a:cs typeface="Tajawal ExtraBold" panose="00000800000000000000" pitchFamily="2" charset="-78"/>
              </a:rPr>
              <a:t> is “the management function that establishes and maintains mutually beneficial relationships between an organization and the publics on whom its success or failure depends”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131566"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FF0000"/>
                </a:solidFill>
                <a:latin typeface="Tajawal ExtraBold" panose="00000800000000000000" pitchFamily="2" charset="-78"/>
                <a:cs typeface="Tajawal ExtraBold" panose="00000800000000000000" pitchFamily="2" charset="-78"/>
              </a:rPr>
              <a:t>Crisis communication</a:t>
            </a:r>
            <a:r>
              <a:rPr lang="en-US" sz="2200" b="1" dirty="0">
                <a:solidFill>
                  <a:srgbClr val="2D3956"/>
                </a:solidFill>
                <a:latin typeface="Tajawal ExtraBold" panose="00000800000000000000" pitchFamily="2" charset="-78"/>
                <a:cs typeface="Tajawal ExtraBold" panose="00000800000000000000" pitchFamily="2" charset="-78"/>
              </a:rPr>
              <a:t>, when done successfully, can help mitigate negative media coverage and manage perceptions both during and after the crisis.</a:t>
            </a:r>
          </a:p>
          <a:p>
            <a:pPr algn="just"/>
            <a:r>
              <a:rPr lang="en-US" sz="2200" b="1" dirty="0">
                <a:solidFill>
                  <a:srgbClr val="FF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p>
          <a:p>
            <a:pPr algn="just"/>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Crisis Communication Theories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tanding on an ice floe surrounded by sharks&#10;&#10;Description automatically generated">
            <a:extLst>
              <a:ext uri="{FF2B5EF4-FFF2-40B4-BE49-F238E27FC236}">
                <a16:creationId xmlns:a16="http://schemas.microsoft.com/office/drawing/2014/main" id="{9E6B11EF-70D1-F80D-5D9C-9CA5124868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83326" y="2524849"/>
            <a:ext cx="5789919" cy="2894960"/>
          </a:xfrm>
          <a:prstGeom prst="rect">
            <a:avLst/>
          </a:prstGeom>
        </p:spPr>
      </p:pic>
    </p:spTree>
    <p:extLst>
      <p:ext uri="{BB962C8B-B14F-4D97-AF65-F5344CB8AC3E}">
        <p14:creationId xmlns:p14="http://schemas.microsoft.com/office/powerpoint/2010/main" val="408967567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3B44E8C-86CD-DA6F-7885-0BF31615D9CB}"/>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ar-EG" sz="1800" b="1" dirty="0">
                <a:effectLst/>
                <a:latin typeface="Calibri" panose="020F0502020204030204" pitchFamily="34" charset="0"/>
                <a:ea typeface="Calibri" panose="020F0502020204030204" pitchFamily="34" charset="0"/>
                <a:cs typeface="Arial" panose="020B0604020202020204" pitchFamily="34" charset="0"/>
              </a:rPr>
              <a:t>نظرية استعادة الصورة </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ar-EG" sz="2200" b="1" dirty="0">
                <a:solidFill>
                  <a:srgbClr val="C00000"/>
                </a:solidFill>
                <a:latin typeface="Tajawal ExtraBold" panose="00000800000000000000" pitchFamily="2" charset="-78"/>
                <a:cs typeface="Tajawal ExtraBold" panose="00000800000000000000" pitchFamily="2" charset="-78"/>
              </a:rPr>
              <a:t> اعتذار </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t>
            </a:r>
            <a:r>
              <a:rPr lang="ar-EG" sz="2200" b="1" dirty="0">
                <a:solidFill>
                  <a:srgbClr val="2D3956"/>
                </a:solidFill>
                <a:latin typeface="Tajawal ExtraBold" panose="00000800000000000000" pitchFamily="2" charset="-78"/>
                <a:cs typeface="Tajawal ExtraBold" panose="00000800000000000000" pitchFamily="2" charset="-78"/>
              </a:rPr>
              <a:t> فعل </a:t>
            </a:r>
            <a:r>
              <a:rPr lang="ar-EG" sz="2200" b="1" dirty="0" err="1">
                <a:solidFill>
                  <a:srgbClr val="2D3956"/>
                </a:solidFill>
                <a:latin typeface="Tajawal ExtraBold" panose="00000800000000000000" pitchFamily="2" charset="-78"/>
                <a:cs typeface="Tajawal ExtraBold" panose="00000800000000000000" pitchFamily="2" charset="-78"/>
              </a:rPr>
              <a:t>مسئ</a:t>
            </a:r>
            <a:r>
              <a:rPr lang="en-US" sz="2200" b="1" dirty="0">
                <a:solidFill>
                  <a:srgbClr val="2D3956"/>
                </a:solidFill>
                <a:latin typeface="Tajawal ExtraBold" panose="00000800000000000000" pitchFamily="2" charset="-78"/>
                <a:cs typeface="Tajawal ExtraBold" panose="00000800000000000000" pitchFamily="2" charset="-78"/>
              </a:rPr>
              <a:t> and 2) an accusation</a:t>
            </a:r>
            <a:r>
              <a:rPr lang="ar-EG" sz="2200" b="1" dirty="0">
                <a:solidFill>
                  <a:srgbClr val="2D3956"/>
                </a:solidFill>
                <a:latin typeface="Tajawal ExtraBold" panose="00000800000000000000" pitchFamily="2" charset="-78"/>
                <a:cs typeface="Tajawal ExtraBold" panose="00000800000000000000" pitchFamily="2" charset="-78"/>
              </a:rPr>
              <a:t>الاتهام </a:t>
            </a:r>
            <a:r>
              <a:rPr lang="en-US" sz="2200" b="1" dirty="0">
                <a:solidFill>
                  <a:srgbClr val="2D3956"/>
                </a:solidFill>
                <a:latin typeface="Tajawal ExtraBold" panose="00000800000000000000" pitchFamily="2" charset="-78"/>
                <a:cs typeface="Tajawal ExtraBold" panose="00000800000000000000" pitchFamily="2" charset="-78"/>
              </a:rPr>
              <a:t> of responsibility for the act. If there is no offensive act or no accusations of responsibility for the act, there is no reputational threat.</a:t>
            </a: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26BAA21-66D3-18A9-6F79-E296E8272BBB}"/>
              </a:ext>
            </a:extLst>
          </p:cNvPr>
          <p:cNvSpPr txBox="1"/>
          <p:nvPr/>
        </p:nvSpPr>
        <p:spPr>
          <a:xfrm>
            <a:off x="1583507" y="1509731"/>
            <a:ext cx="9994935" cy="483209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Benoit’s theory is founded on two key assumptions: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communication is a goal-directed activity; and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maintaining a positive reputation is one of the central goals of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In his theory of image restoration, Benoit organizes strategies into five distinct categories: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Denial </a:t>
            </a:r>
            <a:r>
              <a:rPr lang="ar-EG" sz="2200" b="1" dirty="0">
                <a:solidFill>
                  <a:srgbClr val="2D3956"/>
                </a:solidFill>
                <a:latin typeface="Tajawal ExtraBold" panose="00000800000000000000" pitchFamily="2" charset="-78"/>
                <a:cs typeface="Tajawal ExtraBold" panose="00000800000000000000" pitchFamily="2" charset="-78"/>
              </a:rPr>
              <a:t>إنكار</a:t>
            </a:r>
            <a:r>
              <a:rPr lang="en-US" sz="2200" b="1" dirty="0">
                <a:solidFill>
                  <a:srgbClr val="2D3956"/>
                </a:solidFill>
                <a:latin typeface="Tajawal ExtraBold" panose="00000800000000000000" pitchFamily="2" charset="-78"/>
                <a:cs typeface="Tajawal ExtraBold" panose="00000800000000000000" pitchFamily="2" charset="-78"/>
              </a:rPr>
              <a:t>,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Evading </a:t>
            </a:r>
            <a:r>
              <a:rPr lang="ar-EG" sz="2200" b="1" dirty="0">
                <a:solidFill>
                  <a:srgbClr val="2D3956"/>
                </a:solidFill>
                <a:latin typeface="Tajawal ExtraBold" panose="00000800000000000000" pitchFamily="2" charset="-78"/>
                <a:cs typeface="Tajawal ExtraBold" panose="00000800000000000000" pitchFamily="2" charset="-78"/>
              </a:rPr>
              <a:t>التهرب</a:t>
            </a:r>
            <a:r>
              <a:rPr lang="en-US" sz="2200" b="1" dirty="0">
                <a:solidFill>
                  <a:srgbClr val="2D3956"/>
                </a:solidFill>
                <a:latin typeface="Tajawal ExtraBold" panose="00000800000000000000" pitchFamily="2" charset="-78"/>
                <a:cs typeface="Tajawal ExtraBold" panose="00000800000000000000" pitchFamily="2" charset="-78"/>
              </a:rPr>
              <a:t> responsibility,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reducing offensiveness,</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corrective action, and </a:t>
            </a:r>
          </a:p>
          <a:p>
            <a:pPr marL="1081088" lvl="6" algn="just"/>
            <a:r>
              <a:rPr lang="en-US" sz="2200" b="1" dirty="0">
                <a:solidFill>
                  <a:srgbClr val="2D3956"/>
                </a:solidFill>
                <a:latin typeface="Tajawal ExtraBold" panose="00000800000000000000" pitchFamily="2" charset="-78"/>
                <a:cs typeface="Tajawal ExtraBold" panose="00000800000000000000" pitchFamily="2" charset="-78"/>
              </a:rPr>
              <a:t>Mortification </a:t>
            </a:r>
            <a:r>
              <a:rPr lang="ar-EG" sz="2200" b="1" dirty="0">
                <a:solidFill>
                  <a:srgbClr val="2D3956"/>
                </a:solidFill>
                <a:latin typeface="Tajawal ExtraBold" panose="00000800000000000000" pitchFamily="2" charset="-78"/>
                <a:cs typeface="Tajawal ExtraBold" panose="00000800000000000000" pitchFamily="2" charset="-78"/>
              </a:rPr>
              <a:t>الإماتة</a:t>
            </a:r>
            <a:r>
              <a:rPr lang="en-US" sz="2200" b="1" dirty="0">
                <a:solidFill>
                  <a:srgbClr val="2D3956"/>
                </a:solidFill>
                <a:latin typeface="Tajawal ExtraBold" panose="00000800000000000000" pitchFamily="2" charset="-78"/>
                <a:cs typeface="Tajawal ExtraBold" panose="00000800000000000000" pitchFamily="2" charset="-78"/>
              </a:rPr>
              <a:t>. </a:t>
            </a:r>
            <a:r>
              <a:rPr lang="en-US" b="1" dirty="0">
                <a:solidFill>
                  <a:srgbClr val="C00000"/>
                </a:solidFill>
                <a:latin typeface="Tajawal ExtraBold" panose="00000800000000000000" pitchFamily="2" charset="-78"/>
                <a:cs typeface="Tajawal ExtraBold" panose="00000800000000000000" pitchFamily="2" charset="-78"/>
              </a:rPr>
              <a:t>tries to restore an image by asking forgiveness. </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These strategies are grounded in a belief that communication (words and actions) affects how stakeholders perceive the organization in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1612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B2504B2-E407-932C-5088-AB191B41F6D7}"/>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four crisis response strategy clusters 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 </a:t>
            </a:r>
            <a:r>
              <a:rPr lang="ar-EG" sz="2200" b="1" dirty="0">
                <a:solidFill>
                  <a:srgbClr val="2D3956"/>
                </a:solidFill>
                <a:latin typeface="Tajawal ExtraBold" panose="00000800000000000000" pitchFamily="2" charset="-78"/>
                <a:cs typeface="Tajawal ExtraBold" panose="00000800000000000000" pitchFamily="2" charset="-78"/>
              </a:rPr>
              <a:t>اعتمادًا على انتمائهم للضحية، أو مجموعات عرضية، أو يمكن الوقاية منها.</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a:t>
            </a:r>
            <a:r>
              <a:rPr lang="ar-EG" sz="2200" b="1" dirty="0">
                <a:solidFill>
                  <a:srgbClr val="C00000"/>
                </a:solidFill>
                <a:latin typeface="Tajawal ExtraBold" panose="00000800000000000000" pitchFamily="2" charset="-78"/>
                <a:cs typeface="Tajawal ExtraBold" panose="00000800000000000000" pitchFamily="2" charset="-78"/>
              </a:rPr>
              <a:t>تناقص</a:t>
            </a:r>
            <a:r>
              <a:rPr lang="en-US" sz="2200" b="1" dirty="0">
                <a:solidFill>
                  <a:srgbClr val="C00000"/>
                </a:solidFill>
                <a:latin typeface="Tajawal ExtraBold" panose="00000800000000000000" pitchFamily="2" charset="-78"/>
                <a:cs typeface="Tajawal ExtraBold" panose="00000800000000000000" pitchFamily="2" charset="-78"/>
              </a:rPr>
              <a:t> cluster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a:t>
            </a:r>
            <a:r>
              <a:rPr lang="ar-EG" sz="2200" b="1" dirty="0">
                <a:solidFill>
                  <a:srgbClr val="C00000"/>
                </a:solidFill>
                <a:latin typeface="Tajawal ExtraBold" panose="00000800000000000000" pitchFamily="2" charset="-78"/>
                <a:cs typeface="Tajawal ExtraBold" panose="00000800000000000000" pitchFamily="2" charset="-78"/>
              </a:rPr>
              <a:t>تعزيز</a:t>
            </a:r>
            <a:r>
              <a:rPr lang="en-US" sz="2200" b="1" dirty="0">
                <a:solidFill>
                  <a:srgbClr val="C00000"/>
                </a:solidFill>
                <a:latin typeface="Tajawal ExtraBold" panose="00000800000000000000" pitchFamily="2" charset="-78"/>
                <a:cs typeface="Tajawal ExtraBold" panose="00000800000000000000" pitchFamily="2" charset="-78"/>
              </a:rPr>
              <a:t> posture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sp>
        <p:nvSpPr>
          <p:cNvPr id="9" name="TextBox 8">
            <a:extLst>
              <a:ext uri="{FF2B5EF4-FFF2-40B4-BE49-F238E27FC236}">
                <a16:creationId xmlns:a16="http://schemas.microsoft.com/office/drawing/2014/main" id="{DC42E48D-4F63-3853-DF5B-414EE564226F}"/>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734C4A-4A3F-90CD-8358-85DC185566B1}"/>
              </a:ext>
            </a:extLst>
          </p:cNvPr>
          <p:cNvPicPr>
            <a:picLocks noChangeAspect="1"/>
          </p:cNvPicPr>
          <p:nvPr/>
        </p:nvPicPr>
        <p:blipFill>
          <a:blip r:embed="rId8">
            <a:lum bright="-20000" contrast="40000"/>
          </a:blip>
          <a:stretch>
            <a:fillRect/>
          </a:stretch>
        </p:blipFill>
        <p:spPr>
          <a:xfrm>
            <a:off x="1591071" y="1541078"/>
            <a:ext cx="10009339" cy="4194703"/>
          </a:xfrm>
          <a:prstGeom prst="rect">
            <a:avLst/>
          </a:prstGeom>
        </p:spPr>
      </p:pic>
      <p:sp>
        <p:nvSpPr>
          <p:cNvPr id="6" name="TextBox 5">
            <a:extLst>
              <a:ext uri="{FF2B5EF4-FFF2-40B4-BE49-F238E27FC236}">
                <a16:creationId xmlns:a16="http://schemas.microsoft.com/office/drawing/2014/main" id="{F5D6F283-48BF-60F2-8B44-C32003466B95}"/>
              </a:ext>
            </a:extLst>
          </p:cNvPr>
          <p:cNvSpPr txBox="1"/>
          <p:nvPr/>
        </p:nvSpPr>
        <p:spPr>
          <a:xfrm>
            <a:off x="2000652" y="166288"/>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a:p>
            <a:pPr algn="just" rtl="1"/>
            <a:r>
              <a:rPr lang="ar-EG" sz="2400" b="1" dirty="0">
                <a:solidFill>
                  <a:schemeClr val="bg1"/>
                </a:solidFill>
                <a:latin typeface="Tajawal Medium" panose="00000600000000000000" pitchFamily="2" charset="-78"/>
                <a:cs typeface="Tajawal Medium" panose="00000600000000000000" pitchFamily="2" charset="-78"/>
              </a:rPr>
              <a:t>النظرية </a:t>
            </a:r>
            <a:r>
              <a:rPr lang="ar-EG" sz="2400" b="1" dirty="0" err="1">
                <a:solidFill>
                  <a:schemeClr val="bg1"/>
                </a:solidFill>
                <a:latin typeface="Tajawal Medium" panose="00000600000000000000" pitchFamily="2" charset="-78"/>
                <a:cs typeface="Tajawal Medium" panose="00000600000000000000" pitchFamily="2" charset="-78"/>
              </a:rPr>
              <a:t>الموقفية</a:t>
            </a:r>
            <a:r>
              <a:rPr lang="ar-EG" sz="2400" b="1" dirty="0">
                <a:solidFill>
                  <a:schemeClr val="bg1"/>
                </a:solidFill>
                <a:latin typeface="Tajawal Medium" panose="00000600000000000000" pitchFamily="2" charset="-78"/>
                <a:cs typeface="Tajawal Medium" panose="00000600000000000000" pitchFamily="2" charset="-78"/>
              </a:rPr>
              <a:t> لاتصال الأزمات</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0623198-8688-3167-B2DC-1C8401CE479A}"/>
              </a:ext>
            </a:extLst>
          </p:cNvPr>
          <p:cNvSpPr txBox="1"/>
          <p:nvPr/>
        </p:nvSpPr>
        <p:spPr>
          <a:xfrm>
            <a:off x="2953987" y="4826722"/>
            <a:ext cx="834242" cy="338554"/>
          </a:xfrm>
          <a:prstGeom prst="rect">
            <a:avLst/>
          </a:prstGeom>
          <a:noFill/>
        </p:spPr>
        <p:txBody>
          <a:bodyPr wrap="square">
            <a:spAutoFit/>
          </a:bodyPr>
          <a:lstStyle/>
          <a:p>
            <a:r>
              <a:rPr lang="en-US" sz="1600" b="1" dirty="0" err="1"/>
              <a:t>التكامل</a:t>
            </a:r>
            <a:endParaRPr lang="en-US" sz="1600" b="1" dirty="0"/>
          </a:p>
        </p:txBody>
      </p:sp>
    </p:spTree>
    <p:extLst>
      <p:ext uri="{BB962C8B-B14F-4D97-AF65-F5344CB8AC3E}">
        <p14:creationId xmlns:p14="http://schemas.microsoft.com/office/powerpoint/2010/main" val="35178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
        <p:nvSpPr>
          <p:cNvPr id="6" name="TextBox 5">
            <a:extLst>
              <a:ext uri="{FF2B5EF4-FFF2-40B4-BE49-F238E27FC236}">
                <a16:creationId xmlns:a16="http://schemas.microsoft.com/office/drawing/2014/main" id="{7345AC92-E3B3-2B0A-7379-F24D7D0CB97F}"/>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This model is considered to be the first theoretical model to focus on relationships between online and offline audiences, organizations, social media platforms, and traditional media,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D3FB4CA-F01A-390C-C759-DAFEE89C86DF}"/>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This model is quite useful for communication in emergency situations for defining the at-risk population and how to reach these people in an effective way and timely manner.</a:t>
            </a:r>
          </a:p>
          <a:p>
            <a:pPr algn="just"/>
            <a:r>
              <a:rPr lang="en-US" sz="2200" b="1" dirty="0">
                <a:solidFill>
                  <a:srgbClr val="2D3956"/>
                </a:solidFill>
                <a:latin typeface="Tajawal ExtraBold" panose="00000800000000000000" pitchFamily="2" charset="-78"/>
                <a:cs typeface="Tajawal ExtraBold" panose="00000800000000000000" pitchFamily="2" charset="-78"/>
              </a:rPr>
              <a:t>Today’s world is deeply connected via social media networks and the information circulated through social media platforms during emergencies has the potential to engage with multiple types of public audiences according to SMCC model. </a:t>
            </a:r>
          </a:p>
          <a:p>
            <a:pPr algn="just"/>
            <a:r>
              <a:rPr lang="en-US" sz="2200" b="1">
                <a:solidFill>
                  <a:srgbClr val="2D3956"/>
                </a:solidFill>
                <a:latin typeface="Tajawal ExtraBold" panose="00000800000000000000" pitchFamily="2" charset="-78"/>
                <a:cs typeface="Tajawal ExtraBold" panose="00000800000000000000" pitchFamily="2" charset="-78"/>
              </a:rPr>
              <a:t>It</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a:solidFill>
                  <a:srgbClr val="2D3956"/>
                </a:solidFill>
                <a:latin typeface="Tajawal ExtraBold" panose="00000800000000000000" pitchFamily="2" charset="-78"/>
                <a:cs typeface="Tajawal ExtraBold" panose="00000800000000000000" pitchFamily="2" charset="-78"/>
              </a:rPr>
              <a:t>is </a:t>
            </a:r>
            <a:r>
              <a:rPr lang="en-US" sz="2200" b="1" dirty="0">
                <a:solidFill>
                  <a:srgbClr val="2D3956"/>
                </a:solidFill>
                <a:latin typeface="Tajawal ExtraBold" panose="00000800000000000000" pitchFamily="2" charset="-78"/>
                <a:cs typeface="Tajawal ExtraBold" panose="00000800000000000000" pitchFamily="2" charset="-78"/>
              </a:rPr>
              <a:t>to be noted that, social media platforms can facilitate organizations to monitor crisis issues, cultivate critical relationships, and create transparency. </a:t>
            </a: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misinformation is being circulated on social media managers and crisis managers may lose control of correct flow of messages under some circumstances.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301770A1-A5AB-CDEE-FE91-080E8545D1A3}"/>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2914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influencer impact on </a:t>
            </a:r>
          </a:p>
          <a:p>
            <a:pPr algn="ctr"/>
            <a:r>
              <a:rPr lang="en-US" sz="4000" b="1" dirty="0">
                <a:solidFill>
                  <a:srgbClr val="2E3957"/>
                </a:solidFill>
                <a:latin typeface="Tajawal ExtraBold" panose="00000800000000000000" pitchFamily="2" charset="-78"/>
                <a:cs typeface="Tajawal ExtraBold" panose="00000800000000000000" pitchFamily="2" charset="-78"/>
              </a:rPr>
              <a:t>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792" r="2792"/>
          <a:stretch/>
        </p:blipFill>
        <p:spPr>
          <a:xfrm>
            <a:off x="3384855" y="2612914"/>
            <a:ext cx="5223059" cy="2904310"/>
          </a:xfrm>
          <a:prstGeom prst="rect">
            <a:avLst/>
          </a:prstGeom>
        </p:spPr>
      </p:pic>
    </p:spTree>
    <p:extLst>
      <p:ext uri="{BB962C8B-B14F-4D97-AF65-F5344CB8AC3E}">
        <p14:creationId xmlns:p14="http://schemas.microsoft.com/office/powerpoint/2010/main" val="42487601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Outlining </a:t>
            </a:r>
            <a:r>
              <a:rPr lang="en-US" sz="2400" b="1" dirty="0">
                <a:solidFill>
                  <a:srgbClr val="FF0000"/>
                </a:solidFill>
                <a:latin typeface="Tajawal ExtraBold" panose="00000800000000000000" pitchFamily="2" charset="-78"/>
                <a:cs typeface="Tajawal ExtraBold" panose="00000800000000000000" pitchFamily="2" charset="-78"/>
              </a:rPr>
              <a:t>a dialogic public relations theory</a:t>
            </a:r>
            <a:r>
              <a:rPr lang="ar-EG" sz="2400" b="1" dirty="0">
                <a:solidFill>
                  <a:srgbClr val="FF0000"/>
                </a:solidFill>
                <a:latin typeface="Tajawal ExtraBold" panose="00000800000000000000" pitchFamily="2" charset="-78"/>
                <a:cs typeface="Tajawal ExtraBold" panose="00000800000000000000" pitchFamily="2" charset="-78"/>
              </a:rPr>
              <a:t> نظرية العلاقات العامة الحوارية</a:t>
            </a:r>
            <a:r>
              <a:rPr lang="en-US" sz="2400" b="1" dirty="0">
                <a:solidFill>
                  <a:srgbClr val="2D3956"/>
                </a:solidFill>
                <a:latin typeface="Tajawal ExtraBold" panose="00000800000000000000" pitchFamily="2" charset="-78"/>
                <a:cs typeface="Tajawal ExtraBold" panose="00000800000000000000" pitchFamily="2" charset="-78"/>
              </a:rPr>
              <a:t>, Kent and Taylor (2002) presented that public relations could enhance dialogue by creating channels for </a:t>
            </a:r>
            <a:r>
              <a:rPr lang="en-US" sz="2400" b="1" dirty="0">
                <a:solidFill>
                  <a:srgbClr val="FF0000"/>
                </a:solidFill>
                <a:latin typeface="Tajawal ExtraBold" panose="00000800000000000000" pitchFamily="2" charset="-78"/>
                <a:cs typeface="Tajawal ExtraBold" panose="00000800000000000000" pitchFamily="2" charset="-78"/>
              </a:rPr>
              <a:t>dialogic communication </a:t>
            </a:r>
            <a:r>
              <a:rPr lang="en-US" sz="2400" b="1" dirty="0">
                <a:solidFill>
                  <a:srgbClr val="2D3956"/>
                </a:solidFill>
                <a:latin typeface="Tajawal ExtraBold" panose="00000800000000000000" pitchFamily="2" charset="-78"/>
                <a:cs typeface="Tajawal ExtraBold" panose="00000800000000000000" pitchFamily="2" charset="-78"/>
              </a:rPr>
              <a:t>to occur.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specifically identified online communication as an ideal opportunity for promoting dialogue.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recommended that organizations have an opportunity to establish </a:t>
            </a:r>
            <a:r>
              <a:rPr lang="en-US" sz="2400" b="1" dirty="0">
                <a:solidFill>
                  <a:srgbClr val="FF0000"/>
                </a:solidFill>
                <a:latin typeface="Tajawal ExtraBold" panose="00000800000000000000" pitchFamily="2" charset="-78"/>
                <a:cs typeface="Tajawal ExtraBold" panose="00000800000000000000" pitchFamily="2" charset="-78"/>
              </a:rPr>
              <a:t>dialogic relationships </a:t>
            </a:r>
            <a:r>
              <a:rPr lang="en-US" sz="2400" b="1" dirty="0">
                <a:solidFill>
                  <a:srgbClr val="2D3956"/>
                </a:solidFill>
                <a:latin typeface="Tajawal ExtraBold" panose="00000800000000000000" pitchFamily="2" charset="-78"/>
                <a:cs typeface="Tajawal ExtraBold" panose="00000800000000000000" pitchFamily="2" charset="-78"/>
              </a:rPr>
              <a:t>with stakeholders through strategically designed websites.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090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 let’s now go through the five ways you can use influencers to help in a PR crisis on social media.</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Negative comments or news stories about your brand can dominate the headlines during a PR crisis. This tends to happen when you take too long to respond or don’t take accountability and address the issue in good time.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By generating positive commentary about your brand and engaging your target audience, influencers can help shift conversations.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773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shift the attention and conversations. But that’s not to say you shouldn’t own up to your mistakes. Before recruiting influencers to change the conversation, address the issue and show your commitment to fixing it. Then, you can bring in influencers to add positive vibes.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88290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Even with an excellent website, good landing pages and a user-friendly app, you still need a way to drive positive traffic to your most relevant web resources in times of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That’s because when you search for a particular term, Google will sometimes provide a “top stories” segment near the very top of their search results. If your brand has been on the news and is trending on social media for all the wrong reasons, those negative remarks are likely to appear here. You don’t want that.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322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influencer marketing strategy can improve positive mentions 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Writing better content for your brand and telling your stories organically is a key advantage of combining PR with influencer marketing. This, in turn, improves your brand engagement rate.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An influencer campaign effectively connects you with specific audiences on social media platforms during a PR crisis. Influencers can increase your brand’s likes, shares, reposts, comments, DMs, link clicks, hashtag engagements – pretty much everything.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4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High audience engagement rates generally mean that folks are interested in and interacting with your content. This is precisely what you want during a PR crisis; an engaged audience that's open to getting clarification on what's going on and provide feedback.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415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4. Improve brand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When a public relations crisis hits, naturally, more people will look up your brand. And some of these people might not know anything about you. It’s therefore possible that they’ll view your brand negatively due to the PR crisis you’re facing. Any misinformation or negative press coming from the crisis will affect their attitude towards your brand.</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counteract that. A good influencer marketing campaign will help shed some light on what your brand is all about. Besides showing the good work of your brand, influencers may also help people who have never heard about you discover what your company does.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83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will not make a bad product good. However, influencer relationships can help rebuild trust with people amid a bad PR outlay.</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rebuild trust and brand sentiment, generate positive search traffic and social signals, earn potential customers, and improve engagement. This is achieved through sharing positive content and directing conversations.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755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Interactive digital media platforms are changing the marketing scene. </a:t>
            </a:r>
          </a:p>
          <a:p>
            <a:pPr algn="just"/>
            <a:r>
              <a:rPr lang="en-US" sz="2400" b="1" dirty="0">
                <a:solidFill>
                  <a:srgbClr val="2D3956"/>
                </a:solidFill>
                <a:latin typeface="Tajawal ExtraBold" panose="00000800000000000000" pitchFamily="2" charset="-78"/>
                <a:cs typeface="Tajawal ExtraBold" panose="00000800000000000000" pitchFamily="2" charset="-78"/>
              </a:rPr>
              <a:t>These platforms have empowered consumers to connect, share, and collaborate, creating spheres of influence that have deeply distorted the way marketers engage in influencing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37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network advertising offers an online marketing opportunity that narrowing the gap between sales and advertising activities, which are obtained from tracing consumer reactions.</a:t>
            </a:r>
          </a:p>
          <a:p>
            <a:pPr algn="just"/>
            <a:r>
              <a:rPr lang="en-US" sz="2400" b="1" dirty="0">
                <a:solidFill>
                  <a:srgbClr val="2D3956"/>
                </a:solidFill>
                <a:latin typeface="Tajawal ExtraBold" panose="00000800000000000000" pitchFamily="2" charset="-78"/>
                <a:cs typeface="Tajawal ExtraBold" panose="00000800000000000000" pitchFamily="2" charset="-78"/>
              </a:rPr>
              <a:t>Therefore, nearly every business is planning social media marketing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132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Perform integrated marketing activities with much less effort and cost than before</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brand’s reputation,</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value,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relationship and brand equity,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digital advertising and promotion,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794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customer service issues,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mine innovation ideas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build and improve customer relations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cost reduction in terms of marketing,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communication and customer service,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brand image.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021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 marketing </a:t>
            </a:r>
            <a:r>
              <a:rPr lang="en-US" sz="2400" b="1" dirty="0">
                <a:solidFill>
                  <a:srgbClr val="2D3956"/>
                </a:solidFill>
                <a:latin typeface="Tajawal ExtraBold" panose="00000800000000000000" pitchFamily="2" charset="-78"/>
                <a:cs typeface="Tajawal ExtraBold" panose="00000800000000000000" pitchFamily="2" charset="-78"/>
              </a:rPr>
              <a:t>presents one of the best ways to reach out to and engage with consumers in real time during a crisis. Influencers are trusted, and research has shown the power of influencers over vital purchase decisions.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influencer marketing isn’t just about </a:t>
            </a:r>
            <a:r>
              <a:rPr lang="en-US" sz="2400" b="1" dirty="0">
                <a:solidFill>
                  <a:srgbClr val="0070C0"/>
                </a:solidFill>
                <a:latin typeface="Tajawal ExtraBold" panose="00000800000000000000" pitchFamily="2" charset="-78"/>
                <a:cs typeface="Tajawal ExtraBold" panose="00000800000000000000" pitchFamily="2" charset="-78"/>
              </a:rPr>
              <a:t>going viral on social platforms</a:t>
            </a:r>
            <a:r>
              <a:rPr lang="en-US" sz="2400" b="1" dirty="0">
                <a:solidFill>
                  <a:srgbClr val="2D3956"/>
                </a:solidFill>
                <a:latin typeface="Tajawal ExtraBold" panose="00000800000000000000" pitchFamily="2" charset="-78"/>
                <a:cs typeface="Tajawal ExtraBold" panose="00000800000000000000" pitchFamily="2" charset="-78"/>
              </a:rPr>
              <a:t>. It’s about building an authentic relationship with your customers, connecting with a target audience, and telling your brand story. The PR and influencer marketing approach has also become an important part of most brands’ </a:t>
            </a:r>
            <a:r>
              <a:rPr lang="en-US" sz="2400" b="1" dirty="0">
                <a:solidFill>
                  <a:srgbClr val="0070C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planning, and it's proving to be quite effective.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498DCAD-D2EA-B527-896C-D94388283747}"/>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Tree>
    <p:extLst>
      <p:ext uri="{BB962C8B-B14F-4D97-AF65-F5344CB8AC3E}">
        <p14:creationId xmlns:p14="http://schemas.microsoft.com/office/powerpoint/2010/main" val="240560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010346"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Creating the Right Tone of Communication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2801609920"/>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socially </a:t>
            </a:r>
          </a:p>
          <a:p>
            <a:pPr algn="ctr"/>
            <a:r>
              <a:rPr lang="en-US" sz="4000" b="1" dirty="0">
                <a:solidFill>
                  <a:srgbClr val="2E3957"/>
                </a:solidFill>
                <a:latin typeface="Tajawal ExtraBold" panose="00000800000000000000" pitchFamily="2" charset="-78"/>
                <a:cs typeface="Tajawal ExtraBold" panose="00000800000000000000" pitchFamily="2" charset="-78"/>
              </a:rPr>
              <a:t>acceptable behavior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00" b="500"/>
          <a:stretch/>
        </p:blipFill>
        <p:spPr>
          <a:xfrm>
            <a:off x="3384855" y="2612914"/>
            <a:ext cx="5223059" cy="2904310"/>
          </a:xfrm>
          <a:prstGeom prst="rect">
            <a:avLst/>
          </a:prstGeom>
        </p:spPr>
      </p:pic>
    </p:spTree>
    <p:extLst>
      <p:ext uri="{BB962C8B-B14F-4D97-AF65-F5344CB8AC3E}">
        <p14:creationId xmlns:p14="http://schemas.microsoft.com/office/powerpoint/2010/main" val="326955553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30887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Acceptable use policies (AUPs)</a:t>
            </a:r>
            <a:r>
              <a:rPr lang="ar-EG" sz="2400" b="1" dirty="0">
                <a:solidFill>
                  <a:srgbClr val="FF0000"/>
                </a:solidFill>
                <a:latin typeface="Tajawal ExtraBold" panose="00000800000000000000" pitchFamily="2" charset="-78"/>
                <a:cs typeface="Tajawal ExtraBold" panose="00000800000000000000" pitchFamily="2" charset="-78"/>
              </a:rPr>
              <a:t> سياسات الاستخدام المقبولة</a:t>
            </a:r>
            <a:r>
              <a:rPr lang="en-US" sz="2400" b="1" dirty="0">
                <a:solidFill>
                  <a:srgbClr val="FF000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to manage social media 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Start by expanding your company's existing acceptable use policies governing email and web communications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Clearly specify what is acceptable and what is inappropriate to post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State what can be posted during business hours and outside of business hours (if indeed there is any difference). Where there is no differentiation, clearly state this in the policy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Let staff know that messages posted to social media sites will be monitored. This is vital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1436896"/>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Factors to Consider Before Posting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9469" r="9469"/>
          <a:stretch/>
        </p:blipFill>
        <p:spPr>
          <a:xfrm>
            <a:off x="3384855" y="2612914"/>
            <a:ext cx="5223059" cy="2904310"/>
          </a:xfrm>
          <a:prstGeom prst="rect">
            <a:avLst/>
          </a:prstGeom>
        </p:spPr>
      </p:pic>
    </p:spTree>
    <p:extLst>
      <p:ext uri="{BB962C8B-B14F-4D97-AF65-F5344CB8AC3E}">
        <p14:creationId xmlns:p14="http://schemas.microsoft.com/office/powerpoint/2010/main" val="2995406591"/>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1. Identify the message goal</a:t>
            </a:r>
            <a:endParaRPr lang="en-US" sz="2600" b="1" dirty="0"/>
          </a:p>
          <a:p>
            <a:r>
              <a:rPr lang="en-US" sz="2600" b="1" dirty="0"/>
              <a:t>It is counterproductive to create social media messages that do not have a specific goal. Furthermore, </a:t>
            </a:r>
            <a:r>
              <a:rPr lang="en-US" sz="2600" b="1" dirty="0">
                <a:solidFill>
                  <a:srgbClr val="C00000"/>
                </a:solidFill>
              </a:rPr>
              <a:t>social media message goals </a:t>
            </a:r>
            <a:r>
              <a:rPr lang="en-US" sz="2600" b="1" dirty="0"/>
              <a:t>should </a:t>
            </a:r>
            <a:r>
              <a:rPr lang="en-US" sz="2600" b="1" dirty="0">
                <a:solidFill>
                  <a:srgbClr val="C00000"/>
                </a:solidFill>
              </a:rPr>
              <a:t>reflect</a:t>
            </a:r>
            <a:r>
              <a:rPr lang="en-US" sz="2600" b="1" dirty="0"/>
              <a:t> the organization’s overall </a:t>
            </a:r>
            <a:r>
              <a:rPr lang="en-US" sz="2600" b="1" dirty="0">
                <a:solidFill>
                  <a:srgbClr val="C00000"/>
                </a:solidFill>
              </a:rPr>
              <a:t>mission</a:t>
            </a:r>
            <a:r>
              <a:rPr lang="en-US" sz="2600" b="1" dirty="0"/>
              <a:t>. Message goals can include increasing </a:t>
            </a:r>
            <a:r>
              <a:rPr lang="en-US" sz="2600" b="1" dirty="0">
                <a:solidFill>
                  <a:srgbClr val="C00000"/>
                </a:solidFill>
              </a:rPr>
              <a:t>brand awareness</a:t>
            </a:r>
            <a:r>
              <a:rPr lang="en-US" sz="2600" b="1" dirty="0"/>
              <a:t>, </a:t>
            </a:r>
            <a:r>
              <a:rPr lang="en-US" sz="2600" b="1" dirty="0">
                <a:solidFill>
                  <a:srgbClr val="C00000"/>
                </a:solidFill>
              </a:rPr>
              <a:t>creating a favorable perception</a:t>
            </a:r>
            <a:r>
              <a:rPr lang="en-US" sz="2600" b="1" dirty="0"/>
              <a:t> of an organization, and </a:t>
            </a:r>
            <a:r>
              <a:rPr lang="en-US" sz="2600" b="1" dirty="0">
                <a:solidFill>
                  <a:srgbClr val="C00000"/>
                </a:solidFill>
              </a:rPr>
              <a:t>convincing the audience to buy a product</a:t>
            </a:r>
            <a:r>
              <a:rPr lang="en-US" sz="2600" b="1" dirty="0"/>
              <a:t>. The goal should be </a:t>
            </a:r>
            <a:r>
              <a:rPr lang="en-US" sz="2600" b="1" dirty="0">
                <a:solidFill>
                  <a:srgbClr val="C00000"/>
                </a:solidFill>
              </a:rPr>
              <a:t>clearly articulated </a:t>
            </a:r>
            <a:r>
              <a:rPr lang="en-US" sz="2600" b="1" dirty="0"/>
              <a:t>in the content. Also, select the social media platform that would be the </a:t>
            </a:r>
            <a:r>
              <a:rPr lang="en-US" sz="2600" b="1" dirty="0">
                <a:solidFill>
                  <a:srgbClr val="C00000"/>
                </a:solidFill>
              </a:rPr>
              <a:t>most effective </a:t>
            </a:r>
            <a:r>
              <a:rPr lang="en-US" sz="2600" b="1" dirty="0"/>
              <a:t>in accomplishing the message goal. Each social media tool has specific characteristics and audiences, which will affect whether the message goals are achieved.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122302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62760"/>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2. Identify the target audience</a:t>
            </a:r>
            <a:endParaRPr lang="en-US" sz="2600" b="1" dirty="0"/>
          </a:p>
          <a:p>
            <a:pPr algn="just"/>
            <a:r>
              <a:rPr lang="en-US" sz="2600" b="1" dirty="0"/>
              <a:t>Similar to public relations writing, </a:t>
            </a:r>
            <a:r>
              <a:rPr lang="en-US" sz="2600" b="1" dirty="0">
                <a:solidFill>
                  <a:srgbClr val="C00000"/>
                </a:solidFill>
              </a:rPr>
              <a:t>social media messages </a:t>
            </a:r>
            <a:r>
              <a:rPr lang="en-US" sz="2600" b="1" dirty="0"/>
              <a:t>need to be </a:t>
            </a:r>
            <a:r>
              <a:rPr lang="en-US" sz="2600" b="1" dirty="0">
                <a:solidFill>
                  <a:srgbClr val="C00000"/>
                </a:solidFill>
              </a:rPr>
              <a:t>targeted</a:t>
            </a:r>
            <a:r>
              <a:rPr lang="en-US" sz="2600" b="1" dirty="0"/>
              <a:t>. After identifying the </a:t>
            </a:r>
            <a:r>
              <a:rPr lang="en-US" sz="2600" b="1" dirty="0">
                <a:solidFill>
                  <a:srgbClr val="C00000"/>
                </a:solidFill>
              </a:rPr>
              <a:t>key audience</a:t>
            </a:r>
            <a:r>
              <a:rPr lang="en-US" sz="2600" b="1" dirty="0"/>
              <a:t>, examine what they’re talking about: </a:t>
            </a:r>
            <a:r>
              <a:rPr lang="en-US" sz="2600" b="1" dirty="0">
                <a:solidFill>
                  <a:srgbClr val="C00000"/>
                </a:solidFill>
              </a:rPr>
              <a:t>their interests, attitudes, and beliefs</a:t>
            </a:r>
            <a:r>
              <a:rPr lang="en-US" sz="2600" b="1" dirty="0"/>
              <a:t>. </a:t>
            </a:r>
          </a:p>
          <a:p>
            <a:pPr algn="just"/>
            <a:r>
              <a:rPr lang="en-US" sz="2600" b="1" dirty="0"/>
              <a:t>Social media content should reflect audience analysis research findings. As you </a:t>
            </a:r>
            <a:r>
              <a:rPr lang="en-US" sz="2600" b="1" dirty="0">
                <a:solidFill>
                  <a:srgbClr val="C00000"/>
                </a:solidFill>
              </a:rPr>
              <a:t>tailor the content of the message to this audience</a:t>
            </a:r>
            <a:r>
              <a:rPr lang="en-US" sz="2600" b="1" dirty="0"/>
              <a:t>, do not exaggerate attempts to be interesting or relevant. Because social media messages are audience centered, they’re not necessarily grounded in what you personally think is appealing.</a:t>
            </a:r>
          </a:p>
          <a:p>
            <a:pPr algn="just"/>
            <a:r>
              <a:rPr lang="en-US" sz="2400" b="1" dirty="0"/>
              <a:t>The lack of attention to audience analysis can have serious consequences.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8DB2E01-63B5-8447-6A8E-7E61D9D8D495}"/>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379285812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5871"/>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endParaRPr lang="en-US" sz="2400" b="1" dirty="0"/>
          </a:p>
          <a:p>
            <a:pPr algn="just"/>
            <a:r>
              <a:rPr lang="en-US" sz="2400" b="1" dirty="0"/>
              <a:t>Communication choices should reflect organizational strategies. Wilson et al. (2011) identified </a:t>
            </a:r>
            <a:r>
              <a:rPr lang="en-US" sz="2400" b="1" dirty="0">
                <a:solidFill>
                  <a:srgbClr val="C00000"/>
                </a:solidFill>
              </a:rPr>
              <a:t>four general ways </a:t>
            </a:r>
            <a:r>
              <a:rPr lang="en-US" sz="2400" b="1" dirty="0"/>
              <a:t>in which companies use social media. They are determined by the “company’s tolerance for uncertain outcomes and the level of results sought”.</a:t>
            </a:r>
          </a:p>
          <a:p>
            <a:pPr algn="just"/>
            <a:r>
              <a:rPr lang="en-US" sz="2400" b="1" dirty="0">
                <a:solidFill>
                  <a:srgbClr val="C00000"/>
                </a:solidFill>
              </a:rPr>
              <a:t>The </a:t>
            </a:r>
            <a:r>
              <a:rPr lang="en-US" sz="2400" b="1" dirty="0">
                <a:solidFill>
                  <a:srgbClr val="FF0000"/>
                </a:solidFill>
              </a:rPr>
              <a:t>“predictive practitioner”</a:t>
            </a:r>
            <a:r>
              <a:rPr lang="ar-EG" sz="2400" b="1" dirty="0">
                <a:solidFill>
                  <a:srgbClr val="FF0000"/>
                </a:solidFill>
              </a:rPr>
              <a:t> ممارس تنبؤي</a:t>
            </a:r>
            <a:r>
              <a:rPr lang="en-US" sz="2400" b="1" dirty="0">
                <a:solidFill>
                  <a:srgbClr val="FF0000"/>
                </a:solidFill>
              </a:rPr>
              <a:t> </a:t>
            </a:r>
            <a:r>
              <a:rPr lang="en-US" sz="2400" b="1" dirty="0">
                <a:solidFill>
                  <a:srgbClr val="C00000"/>
                </a:solidFill>
              </a:rPr>
              <a:t>approach </a:t>
            </a:r>
            <a:r>
              <a:rPr lang="en-US" sz="2400" b="1" dirty="0"/>
              <a:t>uses caution when sending out social media messages. Instead of launching a social media strategy that involves all departments in a company, only a specific department (example: marketing or human resources) uses its social media platforms. This allows more control of social media messaging and guarantees some level of certainty in accomplishing the stated objectives.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74EA081-D89C-671C-80A3-72D6B5FA6BEB}"/>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114469834"/>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800" b="1" dirty="0">
                <a:solidFill>
                  <a:srgbClr val="C00000"/>
                </a:solidFill>
              </a:rPr>
              <a:t>(Cont’d)</a:t>
            </a:r>
            <a:endParaRPr lang="en-US" sz="2800" b="1" dirty="0"/>
          </a:p>
          <a:p>
            <a:pPr lvl="1"/>
            <a:r>
              <a:rPr lang="en-US" sz="2600" b="1" dirty="0">
                <a:solidFill>
                  <a:srgbClr val="C00000"/>
                </a:solidFill>
              </a:rPr>
              <a:t> </a:t>
            </a:r>
            <a:endParaRPr lang="en-US" sz="2400" b="1" dirty="0"/>
          </a:p>
          <a:p>
            <a:pPr algn="just"/>
            <a:r>
              <a:rPr lang="en-US" sz="2400" b="1" dirty="0">
                <a:solidFill>
                  <a:srgbClr val="C00000"/>
                </a:solidFill>
              </a:rPr>
              <a:t>The “creative experimenter” </a:t>
            </a:r>
            <a:r>
              <a:rPr lang="ar-EG" sz="2400" b="1" dirty="0">
                <a:solidFill>
                  <a:srgbClr val="C00000"/>
                </a:solidFill>
              </a:rPr>
              <a:t>مجرب مبدع</a:t>
            </a:r>
            <a:r>
              <a:rPr lang="en-US" sz="2400" b="1" dirty="0">
                <a:solidFill>
                  <a:srgbClr val="C00000"/>
                </a:solidFill>
              </a:rPr>
              <a:t> approach </a:t>
            </a:r>
            <a:r>
              <a:rPr lang="en-US" sz="2400" b="1" dirty="0"/>
              <a:t>accepts </a:t>
            </a:r>
            <a:r>
              <a:rPr lang="en-US" sz="2400" b="1" dirty="0">
                <a:solidFill>
                  <a:srgbClr val="C00000"/>
                </a:solidFill>
              </a:rPr>
              <a:t>uncertainty</a:t>
            </a:r>
            <a:r>
              <a:rPr lang="en-US" sz="2400" b="1" dirty="0"/>
              <a:t> and deploys small social media </a:t>
            </a:r>
            <a:r>
              <a:rPr lang="en-US" sz="2400" b="1" dirty="0">
                <a:solidFill>
                  <a:srgbClr val="C00000"/>
                </a:solidFill>
              </a:rPr>
              <a:t>“experiments” to learn and improve </a:t>
            </a:r>
            <a:r>
              <a:rPr lang="en-US" sz="2400" b="1" dirty="0"/>
              <a:t>overall business functions. Sometimes, businesses will take to Facebook or Twitter to receive feedback on products or business practices from internal (example: employees) or external (example: customers) audiences. The overall goal is to listen and learn from interactions; therefore, </a:t>
            </a:r>
            <a:r>
              <a:rPr lang="en-US" sz="2400" b="1" dirty="0">
                <a:solidFill>
                  <a:srgbClr val="C00000"/>
                </a:solidFill>
              </a:rPr>
              <a:t>unpredictable results </a:t>
            </a:r>
            <a:r>
              <a:rPr lang="en-US" sz="2400" b="1" dirty="0"/>
              <a:t>are accepted.</a:t>
            </a:r>
          </a:p>
          <a:p>
            <a:pPr algn="just"/>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9321A24-2750-AF66-9583-2BACE39DE3D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232528433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47207"/>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lvl="1"/>
            <a:endParaRPr lang="en-US" sz="2400" b="1" dirty="0">
              <a:solidFill>
                <a:srgbClr val="FF0000"/>
              </a:solidFill>
            </a:endParaRPr>
          </a:p>
          <a:p>
            <a:pPr algn="just"/>
            <a:r>
              <a:rPr lang="en-US" sz="2400" b="1" dirty="0">
                <a:solidFill>
                  <a:srgbClr val="FF0000"/>
                </a:solidFill>
              </a:rPr>
              <a:t>The “social media champion” </a:t>
            </a:r>
            <a:r>
              <a:rPr lang="ar-EG" sz="2400" b="1" dirty="0">
                <a:solidFill>
                  <a:srgbClr val="FF0000"/>
                </a:solidFill>
              </a:rPr>
              <a:t> بطل وسائل التواصل الاجتماعي </a:t>
            </a:r>
            <a:r>
              <a:rPr lang="en-US" sz="2400" b="1" dirty="0">
                <a:solidFill>
                  <a:srgbClr val="FF0000"/>
                </a:solidFill>
              </a:rPr>
              <a:t>approach </a:t>
            </a:r>
            <a:r>
              <a:rPr lang="en-US" sz="2400" b="1" dirty="0"/>
              <a:t>takes strategies to a more advanced level. A designated team is in charge of the organization’s overall social media presence. The team also creates an official social media policy and guidelines for the organization. Larger social media projects typically use this strategy. </a:t>
            </a:r>
            <a:r>
              <a:rPr lang="en-US" sz="2400" b="1" dirty="0">
                <a:solidFill>
                  <a:srgbClr val="FF0000"/>
                </a:solidFill>
              </a:rPr>
              <a:t>Unlike the predictive practitioner strategy, this approach does not confine social media use to a particular department and considers social media messages across various functions</a:t>
            </a:r>
            <a:r>
              <a:rPr lang="en-US" sz="2400" b="1" dirty="0"/>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ED4A15D-5E58-CFAA-B827-BB5C1ACBDF6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223938084"/>
      </p:ext>
    </p:extLst>
  </p:cSld>
  <p:clrMapOvr>
    <a:masterClrMapping/>
  </p:clrMapOvr>
  <mc:AlternateContent xmlns:mc="http://schemas.openxmlformats.org/markup-compatibility/2006" xmlns:p14="http://schemas.microsoft.com/office/powerpoint/2010/main">
    <mc:Choice Requires="p14">
      <p:transition p14:dur="10" advTm="43050"/>
    </mc:Choice>
    <mc:Fallback xmlns="">
      <p:transition advTm="43050"/>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31983"/>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algn="just"/>
            <a:r>
              <a:rPr lang="en-US" sz="2300" b="1" dirty="0">
                <a:solidFill>
                  <a:srgbClr val="C00000"/>
                </a:solidFill>
              </a:rPr>
              <a:t>The “social media transformer” strategy </a:t>
            </a:r>
            <a:r>
              <a:rPr lang="en-US" sz="2300" b="1" dirty="0"/>
              <a:t>targets both internal and external audiences by launching large-scale projects that involve multiple departments. As with the social media champion approach, a team is devoted to planning, creating, and launching the organization’s social media projects. However, these projects are usually larger and more advanced than those using the social media champion approach. This strategy specifically considers how social media can influence business strategy, brand, and culture.</a:t>
            </a:r>
          </a:p>
          <a:p>
            <a:pPr algn="just"/>
            <a:r>
              <a:rPr lang="en-US" sz="2300" b="1" dirty="0">
                <a:solidFill>
                  <a:srgbClr val="C00000"/>
                </a:solidFill>
              </a:rPr>
              <a:t>Organizations can use multiple approaches </a:t>
            </a:r>
            <a:r>
              <a:rPr lang="en-US" sz="2300" b="1" dirty="0"/>
              <a:t>when designing a social media message. What is important is that they carefully consider their approach before posting any content to social media platforms.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E635271-D7D6-3C64-4C04-3088CE822FC1}"/>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1762640743"/>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 Media Messages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people talking&#10;&#10;Description automatically generated">
            <a:extLst>
              <a:ext uri="{FF2B5EF4-FFF2-40B4-BE49-F238E27FC236}">
                <a16:creationId xmlns:a16="http://schemas.microsoft.com/office/drawing/2014/main" id="{19365994-8633-6DAA-0113-987A60F217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28472" y="2357529"/>
            <a:ext cx="3693013" cy="3037801"/>
          </a:xfrm>
          <a:prstGeom prst="rect">
            <a:avLst/>
          </a:prstGeom>
        </p:spPr>
      </p:pic>
    </p:spTree>
    <p:extLst>
      <p:ext uri="{BB962C8B-B14F-4D97-AF65-F5344CB8AC3E}">
        <p14:creationId xmlns:p14="http://schemas.microsoft.com/office/powerpoint/2010/main" val="1964101033"/>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862870"/>
          </a:xfrm>
          <a:prstGeom prst="rect">
            <a:avLst/>
          </a:prstGeom>
          <a:noFill/>
        </p:spPr>
        <p:txBody>
          <a:bodyPr wrap="square" rtlCol="0">
            <a:spAutoFit/>
          </a:bodyPr>
          <a:lstStyle/>
          <a:p>
            <a:r>
              <a:rPr lang="en-US" sz="2600" b="1" dirty="0">
                <a:solidFill>
                  <a:srgbClr val="C00000"/>
                </a:solidFill>
              </a:rPr>
              <a:t>Creating social media messages</a:t>
            </a:r>
          </a:p>
          <a:p>
            <a:pPr algn="just"/>
            <a:r>
              <a:rPr lang="en-US" sz="2600" b="1" dirty="0"/>
              <a:t>The goal of creating social media messages is not only </a:t>
            </a:r>
            <a:r>
              <a:rPr lang="en-US" sz="2600" b="1" dirty="0">
                <a:solidFill>
                  <a:srgbClr val="C00000"/>
                </a:solidFill>
              </a:rPr>
              <a:t>to reach your audience</a:t>
            </a:r>
            <a:r>
              <a:rPr lang="en-US" sz="2600" b="1" dirty="0"/>
              <a:t>, but also </a:t>
            </a:r>
            <a:r>
              <a:rPr lang="en-US" sz="2600" b="1" dirty="0">
                <a:solidFill>
                  <a:srgbClr val="C00000"/>
                </a:solidFill>
              </a:rPr>
              <a:t>to achieve an intended effect</a:t>
            </a:r>
            <a:r>
              <a:rPr lang="en-US" sz="2600" b="1" dirty="0"/>
              <a:t>. </a:t>
            </a:r>
          </a:p>
          <a:p>
            <a:pPr algn="just"/>
            <a:r>
              <a:rPr lang="en-US" sz="2600" b="1" dirty="0"/>
              <a:t>Proper </a:t>
            </a:r>
            <a:r>
              <a:rPr lang="en-US" sz="2600" b="1" dirty="0">
                <a:solidFill>
                  <a:srgbClr val="C00000"/>
                </a:solidFill>
              </a:rPr>
              <a:t>grammar and punctuation </a:t>
            </a:r>
            <a:r>
              <a:rPr lang="en-US" sz="2600" b="1" dirty="0"/>
              <a:t>are important in </a:t>
            </a:r>
            <a:r>
              <a:rPr lang="en-US" sz="2600" b="1" dirty="0">
                <a:solidFill>
                  <a:srgbClr val="FF0000"/>
                </a:solidFill>
              </a:rPr>
              <a:t>social media writing</a:t>
            </a:r>
            <a:r>
              <a:rPr lang="en-US" sz="2600" b="1" dirty="0"/>
              <a:t>, as is </a:t>
            </a:r>
            <a:r>
              <a:rPr lang="en-US" sz="2600" b="1" dirty="0">
                <a:solidFill>
                  <a:srgbClr val="C00000"/>
                </a:solidFill>
              </a:rPr>
              <a:t>accuracy</a:t>
            </a:r>
            <a:r>
              <a:rPr lang="en-US" sz="2600" b="1" dirty="0"/>
              <a:t>. </a:t>
            </a:r>
          </a:p>
          <a:p>
            <a:pPr algn="just"/>
            <a:r>
              <a:rPr lang="en-US" sz="2600" b="1" dirty="0"/>
              <a:t>A careless error could undermine the credibility of your brand. Here are a few other factors to consider when creating social media messages.</a:t>
            </a:r>
          </a:p>
          <a:p>
            <a:pPr marL="914400" lvl="1" indent="-457200">
              <a:buFont typeface="+mj-lt"/>
              <a:buAutoNum type="arabicPeriod"/>
            </a:pPr>
            <a:r>
              <a:rPr lang="en-US" sz="2600" b="1" i="1" dirty="0">
                <a:solidFill>
                  <a:srgbClr val="0070C0"/>
                </a:solidFill>
              </a:rPr>
              <a:t>Engagement, engagement, engagement</a:t>
            </a:r>
            <a:endParaRPr lang="en-US" sz="2600" b="1" dirty="0">
              <a:solidFill>
                <a:srgbClr val="0070C0"/>
              </a:solidFill>
            </a:endParaRPr>
          </a:p>
          <a:p>
            <a:pPr marL="914400" lvl="1" indent="-457200">
              <a:buFont typeface="+mj-lt"/>
              <a:buAutoNum type="arabicPeriod"/>
            </a:pPr>
            <a:r>
              <a:rPr lang="en-US" sz="2600" b="1" i="1" dirty="0">
                <a:solidFill>
                  <a:srgbClr val="0070C0"/>
                </a:solidFill>
              </a:rPr>
              <a:t>Consistency</a:t>
            </a:r>
            <a:endParaRPr lang="en-US" sz="2600" b="1" dirty="0">
              <a:solidFill>
                <a:srgbClr val="0070C0"/>
              </a:solidFill>
            </a:endParaRPr>
          </a:p>
          <a:p>
            <a:pPr marL="914400" lvl="1" indent="-457200">
              <a:buFont typeface="+mj-lt"/>
              <a:buAutoNum type="arabicPeriod"/>
            </a:pPr>
            <a:r>
              <a:rPr lang="en-US" sz="2600" b="1" i="1" dirty="0">
                <a:solidFill>
                  <a:srgbClr val="0070C0"/>
                </a:solidFill>
              </a:rPr>
              <a:t>Concise writing</a:t>
            </a:r>
            <a:endParaRPr lang="en-US" sz="2600" b="1" dirty="0">
              <a:solidFill>
                <a:srgbClr val="0070C0"/>
              </a:solidFill>
            </a:endParaRPr>
          </a:p>
          <a:p>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37555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FF0000"/>
                </a:solidFill>
              </a:rPr>
              <a:t>Engagement, engagement, engagement</a:t>
            </a:r>
          </a:p>
          <a:p>
            <a:pPr algn="just"/>
            <a:r>
              <a:rPr lang="en-US" sz="2400" b="1" dirty="0"/>
              <a:t>More than many forms of communication, </a:t>
            </a:r>
            <a:r>
              <a:rPr lang="en-US" sz="2400" b="1" dirty="0">
                <a:solidFill>
                  <a:srgbClr val="C00000"/>
                </a:solidFill>
              </a:rPr>
              <a:t>social media messages </a:t>
            </a:r>
            <a:r>
              <a:rPr lang="en-US" sz="2400" b="1" dirty="0"/>
              <a:t>need to </a:t>
            </a:r>
            <a:r>
              <a:rPr lang="en-US" sz="2400" b="1" dirty="0">
                <a:solidFill>
                  <a:srgbClr val="C00000"/>
                </a:solidFill>
              </a:rPr>
              <a:t>motivate the audience to engage with the content</a:t>
            </a:r>
            <a:r>
              <a:rPr lang="en-US" sz="2400" b="1" dirty="0"/>
              <a:t>. Several </a:t>
            </a:r>
            <a:r>
              <a:rPr lang="en-US" sz="2400" b="1" dirty="0">
                <a:solidFill>
                  <a:srgbClr val="C00000"/>
                </a:solidFill>
              </a:rPr>
              <a:t>strategies</a:t>
            </a:r>
            <a:r>
              <a:rPr lang="en-US" sz="2400" b="1" dirty="0"/>
              <a:t> can encourage engagement, </a:t>
            </a:r>
            <a:r>
              <a:rPr lang="en-US" sz="2400" b="1" dirty="0">
                <a:solidFill>
                  <a:srgbClr val="C00000"/>
                </a:solidFill>
              </a:rPr>
              <a:t>such as responding quickly to feedback </a:t>
            </a:r>
            <a:r>
              <a:rPr lang="en-US" sz="2400" b="1" dirty="0"/>
              <a:t>from audience members, </a:t>
            </a:r>
            <a:r>
              <a:rPr lang="en-US" sz="2400" b="1" dirty="0">
                <a:solidFill>
                  <a:srgbClr val="C00000"/>
                </a:solidFill>
              </a:rPr>
              <a:t>creating contests</a:t>
            </a:r>
            <a:r>
              <a:rPr lang="en-US" sz="2400" b="1" dirty="0"/>
              <a:t>, and </a:t>
            </a:r>
            <a:r>
              <a:rPr lang="en-US" sz="2400" b="1" dirty="0">
                <a:solidFill>
                  <a:srgbClr val="C00000"/>
                </a:solidFill>
              </a:rPr>
              <a:t>inviting the audience to respond to a question</a:t>
            </a:r>
            <a:r>
              <a:rPr lang="en-US" sz="2400" b="1" dirty="0"/>
              <a:t>. Including </a:t>
            </a:r>
            <a:r>
              <a:rPr lang="en-US" sz="2400" b="1" dirty="0">
                <a:solidFill>
                  <a:srgbClr val="C00000"/>
                </a:solidFill>
              </a:rPr>
              <a:t>photos and videos </a:t>
            </a:r>
            <a:r>
              <a:rPr lang="en-US" sz="2400" b="1" dirty="0"/>
              <a:t>in social media posts substantially increases engagement, as does </a:t>
            </a:r>
            <a:r>
              <a:rPr lang="en-US" sz="2400" b="1" dirty="0">
                <a:solidFill>
                  <a:srgbClr val="C00000"/>
                </a:solidFill>
              </a:rPr>
              <a:t>integrating trending topics</a:t>
            </a:r>
            <a:r>
              <a:rPr lang="en-US" sz="2400" b="1" dirty="0"/>
              <a:t>. </a:t>
            </a:r>
          </a:p>
          <a:p>
            <a:pPr algn="just"/>
            <a:r>
              <a:rPr lang="en-US" sz="2400" b="1" dirty="0"/>
              <a:t>This requires careful consideration and research that will pay off if the trending hashtags are chosen wisely. </a:t>
            </a:r>
          </a:p>
          <a:p>
            <a:pPr algn="just"/>
            <a:r>
              <a:rPr lang="en-US" sz="2400" b="1" dirty="0"/>
              <a:t>Hai Poke, a startup restaurant in Columbus, did this by tapping into the </a:t>
            </a:r>
            <a:r>
              <a:rPr lang="en-US" sz="2400" b="1" dirty="0" err="1"/>
              <a:t>Pokemon</a:t>
            </a:r>
            <a:r>
              <a:rPr lang="en-US" sz="2400" b="1" dirty="0"/>
              <a:t> Go craze in the summer of 2016. The restaurant launched a social media contest and created a fun, timely, interactive message.</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8423839"/>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01205"/>
          </a:xfrm>
          <a:prstGeom prst="rect">
            <a:avLst/>
          </a:prstGeom>
          <a:noFill/>
        </p:spPr>
        <p:txBody>
          <a:bodyPr wrap="square" rtlCol="0">
            <a:spAutoFit/>
          </a:bodyPr>
          <a:lstStyle/>
          <a:p>
            <a:pPr algn="just"/>
            <a:r>
              <a:rPr lang="en-US" sz="2800" b="1" dirty="0">
                <a:solidFill>
                  <a:srgbClr val="C00000"/>
                </a:solidFill>
              </a:rPr>
              <a:t>Concise writing</a:t>
            </a:r>
          </a:p>
          <a:p>
            <a:pPr algn="just"/>
            <a:endParaRPr lang="en-US" sz="2800" b="1" dirty="0"/>
          </a:p>
          <a:p>
            <a:pPr algn="just"/>
            <a:r>
              <a:rPr lang="en-US" sz="2800" b="1" dirty="0"/>
              <a:t>Similar to news writing, </a:t>
            </a:r>
            <a:r>
              <a:rPr lang="en-US" sz="2800" b="1" dirty="0">
                <a:solidFill>
                  <a:srgbClr val="FF0000"/>
                </a:solidFill>
              </a:rPr>
              <a:t>social media writing</a:t>
            </a:r>
            <a:r>
              <a:rPr lang="en-US" sz="2800" b="1" dirty="0"/>
              <a:t> is straightforward. Because you’re competing against countless other messages in the social media sphere, you do not have much time and space to capture the audience’s attention. </a:t>
            </a:r>
          </a:p>
          <a:p>
            <a:pPr algn="just"/>
            <a:r>
              <a:rPr lang="en-US" sz="2800" b="1" dirty="0"/>
              <a:t>This is especially the case with Twitter, with its current 140-character limit. You have to think carefully not only about what the message will say but how to say it in a concise manner that has the intended effect.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05599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a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icture containing text, screenshot, font, cartoon&#10;&#10;Description automatically generated">
            <a:extLst>
              <a:ext uri="{FF2B5EF4-FFF2-40B4-BE49-F238E27FC236}">
                <a16:creationId xmlns:a16="http://schemas.microsoft.com/office/drawing/2014/main" id="{C2D336A2-6E19-BE26-2C83-9102D503AD27}"/>
              </a:ext>
            </a:extLst>
          </p:cNvPr>
          <p:cNvPicPr>
            <a:picLocks noChangeAspect="1"/>
          </p:cNvPicPr>
          <p:nvPr/>
        </p:nvPicPr>
        <p:blipFill rotWithShape="1">
          <a:blip r:embed="rId7">
            <a:extLst>
              <a:ext uri="{28A0092B-C50C-407E-A947-70E740481C1C}">
                <a14:useLocalDpi xmlns:a14="http://schemas.microsoft.com/office/drawing/2010/main" val="0"/>
              </a:ext>
            </a:extLst>
          </a:blip>
          <a:srcRect t="31979"/>
          <a:stretch/>
        </p:blipFill>
        <p:spPr>
          <a:xfrm>
            <a:off x="3500572" y="2420186"/>
            <a:ext cx="5107342" cy="2992582"/>
          </a:xfrm>
          <a:prstGeom prst="rect">
            <a:avLst/>
          </a:prstGeom>
        </p:spPr>
      </p:pic>
    </p:spTree>
    <p:extLst>
      <p:ext uri="{BB962C8B-B14F-4D97-AF65-F5344CB8AC3E}">
        <p14:creationId xmlns:p14="http://schemas.microsoft.com/office/powerpoint/2010/main" val="3784333019"/>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08762"/>
          </a:xfrm>
          <a:prstGeom prst="rect">
            <a:avLst/>
          </a:prstGeom>
          <a:noFill/>
        </p:spPr>
        <p:txBody>
          <a:bodyPr wrap="square" rtlCol="0">
            <a:spAutoFit/>
          </a:bodyPr>
          <a:lstStyle/>
          <a:p>
            <a:r>
              <a:rPr lang="en-US" sz="2800" b="1" dirty="0">
                <a:solidFill>
                  <a:srgbClr val="C00000"/>
                </a:solidFill>
              </a:rPr>
              <a:t>Develop an Integrated </a:t>
            </a:r>
            <a:r>
              <a:rPr lang="en-US" sz="2800" b="1" dirty="0">
                <a:solidFill>
                  <a:srgbClr val="FF0000"/>
                </a:solidFill>
              </a:rPr>
              <a:t>Crisis Communications Plan</a:t>
            </a:r>
          </a:p>
          <a:p>
            <a:endParaRPr lang="en-US" sz="2800" b="1" dirty="0">
              <a:solidFill>
                <a:srgbClr val="FF0000"/>
              </a:solidFill>
            </a:endParaRPr>
          </a:p>
          <a:p>
            <a:pPr marL="1258888" indent="-457200">
              <a:buAutoNum type="arabicPeriod"/>
            </a:pPr>
            <a:r>
              <a:rPr lang="en-US" sz="2800" b="1" dirty="0"/>
              <a:t>Create a crisis communications team</a:t>
            </a:r>
          </a:p>
          <a:p>
            <a:pPr marL="1258888" indent="-457200">
              <a:buFontTx/>
              <a:buAutoNum type="arabicPeriod"/>
            </a:pPr>
            <a:r>
              <a:rPr lang="en-US" sz="2800" b="1" dirty="0"/>
              <a:t>Be prepared for different crisis scenarios</a:t>
            </a:r>
          </a:p>
          <a:p>
            <a:pPr marL="1258888" indent="-457200">
              <a:buFontTx/>
              <a:buAutoNum type="arabicPeriod"/>
            </a:pPr>
            <a:r>
              <a:rPr lang="en-US" sz="2800" b="1" dirty="0"/>
              <a:t>Develop your crisis assessment criteria</a:t>
            </a:r>
          </a:p>
          <a:p>
            <a:pPr marL="1258888" indent="-457200">
              <a:buFontTx/>
              <a:buAutoNum type="arabicPeriod"/>
            </a:pPr>
            <a:r>
              <a:rPr lang="en-US" sz="2800" b="1" dirty="0"/>
              <a:t>List communication and notification steps</a:t>
            </a:r>
          </a:p>
          <a:p>
            <a:pPr marL="1258888" indent="-457200">
              <a:buFontTx/>
              <a:buAutoNum type="arabicPeriod"/>
            </a:pPr>
            <a:r>
              <a:rPr lang="en-US" sz="2800" b="1" dirty="0"/>
              <a:t>Determine account access, policies and procedures</a:t>
            </a:r>
          </a:p>
          <a:p>
            <a:pPr marL="1258888" indent="-457200">
              <a:buFontTx/>
              <a:buAutoNum type="arabicPeriod"/>
            </a:pPr>
            <a:r>
              <a:rPr lang="en-US" sz="2800" b="1" dirty="0"/>
              <a:t>Get team and leadership buy-in for your plan</a:t>
            </a:r>
          </a:p>
          <a:p>
            <a:pPr marL="457200" indent="-457200">
              <a:buAutoNum type="arabicPeriod"/>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8063948"/>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a:t>
            </a:r>
          </a:p>
          <a:p>
            <a:pPr marL="342900" indent="-342900" algn="just">
              <a:buFont typeface="Arial" panose="020B0604020202020204" pitchFamily="34" charset="0"/>
              <a:buChar char="•"/>
            </a:pPr>
            <a:r>
              <a:rPr lang="en-US" sz="2200" b="1" dirty="0"/>
              <a:t>Crisis communications team leader (CCTL): </a:t>
            </a:r>
            <a:r>
              <a:rPr lang="en-US" sz="2200" dirty="0"/>
              <a:t>Responsible for coordinating the team’s response, overseeing message development, scheduling crisis communications team meetings and facilitating approvals with senior leadership. This may be a senior communications leader within your organization.</a:t>
            </a:r>
          </a:p>
          <a:p>
            <a:pPr marL="342900" indent="-342900" algn="just">
              <a:buFont typeface="Arial" panose="020B0604020202020204" pitchFamily="34" charset="0"/>
              <a:buChar char="•"/>
            </a:pPr>
            <a:r>
              <a:rPr lang="en-US" sz="2200" b="1" dirty="0"/>
              <a:t>Crisis communications coordinator (CCC): </a:t>
            </a:r>
            <a:r>
              <a:rPr lang="en-US" sz="2200" dirty="0"/>
              <a:t>In the event of a larger crisis, this person will assist the CCTL with prioritizing the team’s responsibilities and project managing a response. They will liaise with all of the communications team leaders: social, PR, internal communication, investor relations, customer marketing, etc. This may be a communications manager from any discipline or your social team lead.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46147359"/>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0485"/>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 (Cont’d)</a:t>
            </a:r>
          </a:p>
          <a:p>
            <a:pPr marL="342900" indent="-342900" algn="just">
              <a:buFont typeface="Arial" panose="020B0604020202020204" pitchFamily="34" charset="0"/>
              <a:buChar char="•"/>
            </a:pPr>
            <a:r>
              <a:rPr lang="en-US" sz="2200" b="1" dirty="0"/>
              <a:t>Final approver: </a:t>
            </a:r>
            <a:r>
              <a:rPr lang="en-US" sz="2200" dirty="0"/>
              <a:t>This person is a high-ranking executive and will provide final approval on all publicly disseminated information. They will also act as a spokesperson when necessary, whether in media statements or social content </a:t>
            </a:r>
            <a:r>
              <a:rPr lang="en-US" sz="2200" b="1" dirty="0"/>
              <a:t>that’s part of your response.</a:t>
            </a:r>
          </a:p>
          <a:p>
            <a:pPr marL="342900" indent="-342900" algn="just">
              <a:buFont typeface="Arial" panose="020B0604020202020204" pitchFamily="34" charset="0"/>
              <a:buChar char="•"/>
            </a:pPr>
            <a:r>
              <a:rPr lang="en-US" sz="2200" b="1" dirty="0"/>
              <a:t>Legal counsel: </a:t>
            </a:r>
            <a:r>
              <a:rPr lang="en-US" sz="2200" dirty="0"/>
              <a:t>This team member’s role is straightforward—they provide legal advice on communication strategies and the business impact of a given situation, and they approve formal company statements and/or the company’s messaging.</a:t>
            </a:r>
          </a:p>
          <a:p>
            <a:pPr marL="342900" indent="-342900" algn="just">
              <a:buFont typeface="Arial" panose="020B0604020202020204" pitchFamily="34" charset="0"/>
              <a:buChar char="•"/>
            </a:pPr>
            <a:r>
              <a:rPr lang="en-US" sz="2200" b="1" dirty="0"/>
              <a:t>IT and/or security: </a:t>
            </a:r>
            <a:r>
              <a:rPr lang="en-US" sz="2200" dirty="0"/>
              <a:t>This person will coordinate any technology needed to manage the situation and lead the investigation of any physical security issues.</a:t>
            </a:r>
          </a:p>
          <a:p>
            <a:pPr algn="just">
              <a:lnSpc>
                <a:spcPts val="1800"/>
              </a:lnSpc>
            </a:pPr>
            <a:r>
              <a:rPr lang="en-US" sz="2000" b="1" i="1" dirty="0">
                <a:solidFill>
                  <a:srgbClr val="7030A0"/>
                </a:solidFill>
              </a:rPr>
              <a:t>Of course, add other roles or executives from other functions as it applies to your organization. Your plan should include each team member’s name, role, contact information (work and home/personal) and who will serve as a backup if they are unavailable.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1968466"/>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a:t>
            </a:r>
          </a:p>
          <a:p>
            <a:pPr algn="just"/>
            <a:r>
              <a:rPr lang="en-US" sz="2200" b="1" dirty="0"/>
              <a:t>It’s impossible to know exactly what crises may come up. </a:t>
            </a:r>
            <a:r>
              <a:rPr lang="en-US" sz="2200" b="1" dirty="0">
                <a:solidFill>
                  <a:srgbClr val="C00000"/>
                </a:solidFill>
              </a:rPr>
              <a:t>The way </a:t>
            </a:r>
            <a:r>
              <a:rPr lang="en-US" sz="2200" b="1" dirty="0"/>
              <a:t>every company had </a:t>
            </a:r>
            <a:r>
              <a:rPr lang="en-US" sz="2200" b="1" dirty="0">
                <a:solidFill>
                  <a:srgbClr val="C00000"/>
                </a:solidFill>
              </a:rPr>
              <a:t>to handle communications </a:t>
            </a:r>
            <a:r>
              <a:rPr lang="en-US" sz="2200" b="1" dirty="0"/>
              <a:t>over the last few years </a:t>
            </a:r>
            <a:r>
              <a:rPr lang="en-US" sz="2200" b="1" dirty="0">
                <a:solidFill>
                  <a:srgbClr val="C00000"/>
                </a:solidFill>
              </a:rPr>
              <a:t>differed between industries, locations, products </a:t>
            </a:r>
            <a:r>
              <a:rPr lang="en-US" sz="2200" b="1" dirty="0"/>
              <a:t>and more. </a:t>
            </a:r>
          </a:p>
          <a:p>
            <a:pPr algn="just"/>
            <a:r>
              <a:rPr lang="en-US" sz="2400" b="1" i="1" dirty="0">
                <a:solidFill>
                  <a:srgbClr val="7030A0"/>
                </a:solidFill>
              </a:rPr>
              <a:t>That’s why it’s beneficial to you and your company to prepare for different potential crisis scenarios.</a:t>
            </a:r>
          </a:p>
          <a:p>
            <a:pPr marL="342900" indent="-342900" algn="just">
              <a:buFont typeface="Arial" panose="020B0604020202020204" pitchFamily="34" charset="0"/>
              <a:buChar char="•"/>
            </a:pPr>
            <a:endParaRPr lang="en-US" sz="2200" b="1" dirty="0"/>
          </a:p>
          <a:p>
            <a:pPr algn="just"/>
            <a:r>
              <a:rPr lang="en-US" sz="2200" b="1" dirty="0"/>
              <a:t>Identify what types of scenarios might emerge that could adversely impact your business. </a:t>
            </a:r>
            <a:r>
              <a:rPr lang="en-US" sz="2200" b="1" dirty="0">
                <a:solidFill>
                  <a:srgbClr val="C00000"/>
                </a:solidFill>
              </a:rPr>
              <a:t>List the types of events that could cause each type of crisis</a:t>
            </a:r>
            <a:r>
              <a:rPr lang="en-US" sz="2200" b="1" dirty="0"/>
              <a:t>, as well as the right member of your executive team to help your crisis communications team leader run point.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0374699"/>
      </p:ext>
    </p:extLst>
  </p:cSld>
  <p:clrMapOvr>
    <a:masterClrMapping/>
  </p:clrMapOvr>
  <mc:AlternateContent xmlns:mc="http://schemas.openxmlformats.org/markup-compatibility/2006" xmlns:p14="http://schemas.microsoft.com/office/powerpoint/2010/main">
    <mc:Choice Requires="p14">
      <p:transition p14:dur="10" advTm="97100"/>
    </mc:Choice>
    <mc:Fallback xmlns="">
      <p:transition advTm="97100"/>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Here’s an example of how you might list this information.</a:t>
            </a:r>
          </a:p>
          <a:p>
            <a:pPr algn="just"/>
            <a:r>
              <a:rPr lang="en-US" sz="2200" b="1" dirty="0">
                <a:solidFill>
                  <a:srgbClr val="00B0F0"/>
                </a:solidFill>
              </a:rPr>
              <a:t>Type of crisis: Business reputation</a:t>
            </a:r>
          </a:p>
          <a:p>
            <a:pPr marL="628650" indent="-342900" algn="just">
              <a:buFont typeface="Arial" panose="020B0604020202020204" pitchFamily="34" charset="0"/>
              <a:buChar char="•"/>
              <a:tabLst>
                <a:tab pos="569913" algn="l"/>
              </a:tabLst>
            </a:pPr>
            <a:r>
              <a:rPr lang="en-US" sz="2000" b="1" dirty="0">
                <a:solidFill>
                  <a:srgbClr val="C00000"/>
                </a:solidFill>
              </a:rPr>
              <a:t>Major product recall, failure or safety issue</a:t>
            </a:r>
          </a:p>
          <a:p>
            <a:pPr marL="628650" indent="-342900" algn="just">
              <a:tabLst>
                <a:tab pos="569913" algn="l"/>
              </a:tabLst>
            </a:pPr>
            <a:r>
              <a:rPr lang="en-US" sz="2000" b="1" dirty="0"/>
              <a:t>       	 Point person: CEO, chief product officer or head of product development for that line of business</a:t>
            </a:r>
          </a:p>
          <a:p>
            <a:pPr marL="628650" indent="-342900" algn="just">
              <a:buFont typeface="Arial" panose="020B0604020202020204" pitchFamily="34" charset="0"/>
              <a:buChar char="•"/>
              <a:tabLst>
                <a:tab pos="569913" algn="l"/>
              </a:tabLst>
            </a:pPr>
            <a:r>
              <a:rPr lang="en-US" sz="2000" b="1" dirty="0">
                <a:solidFill>
                  <a:srgbClr val="C00000"/>
                </a:solidFill>
              </a:rPr>
              <a:t>Leak of confidential information</a:t>
            </a:r>
          </a:p>
          <a:p>
            <a:pPr marL="628650" indent="-342900" algn="just">
              <a:tabLst>
                <a:tab pos="569913" algn="l"/>
              </a:tabLst>
            </a:pPr>
            <a:r>
              <a:rPr lang="en-US" sz="2000" b="1" dirty="0"/>
              <a:t>        	Point person: CEO or officer responsible for the relevant area of the business</a:t>
            </a:r>
          </a:p>
          <a:p>
            <a:pPr marL="628650" indent="-342900" algn="just">
              <a:buFont typeface="Arial" panose="020B0604020202020204" pitchFamily="34" charset="0"/>
              <a:buChar char="•"/>
              <a:tabLst>
                <a:tab pos="569913" algn="l"/>
              </a:tabLst>
            </a:pPr>
            <a:r>
              <a:rPr lang="en-US" sz="2000" b="1" dirty="0">
                <a:solidFill>
                  <a:srgbClr val="C00000"/>
                </a:solidFill>
              </a:rPr>
              <a:t>Controversial statements </a:t>
            </a:r>
            <a:r>
              <a:rPr lang="en-US" sz="2000" b="1" dirty="0"/>
              <a:t>by leadership or employee (on social media or elsewhere)</a:t>
            </a:r>
          </a:p>
          <a:p>
            <a:pPr marL="628650" indent="-342900" algn="just">
              <a:tabLst>
                <a:tab pos="569913" algn="l"/>
              </a:tabLst>
            </a:pPr>
            <a:r>
              <a:rPr lang="en-US" sz="2000" b="1" dirty="0"/>
              <a:t>       	 Point person: CEO if C-level; CMO or head of communications otherwise</a:t>
            </a:r>
          </a:p>
          <a:p>
            <a:pPr marL="628650" indent="-342900" algn="just">
              <a:buFont typeface="Arial" panose="020B0604020202020204" pitchFamily="34" charset="0"/>
              <a:buChar char="•"/>
              <a:tabLst>
                <a:tab pos="569913" algn="l"/>
              </a:tabLst>
            </a:pPr>
            <a:r>
              <a:rPr lang="en-US" sz="2000" b="1" dirty="0">
                <a:solidFill>
                  <a:srgbClr val="C00000"/>
                </a:solidFill>
              </a:rPr>
              <a:t>Offensive social media message </a:t>
            </a:r>
            <a:r>
              <a:rPr lang="en-US" sz="2000" b="1" dirty="0"/>
              <a:t>posted from brand account</a:t>
            </a:r>
          </a:p>
          <a:p>
            <a:pPr marL="628650" indent="-342900" algn="just">
              <a:tabLst>
                <a:tab pos="569913" algn="l"/>
              </a:tabLst>
            </a:pPr>
            <a:r>
              <a:rPr lang="en-US" sz="2000" b="1" dirty="0"/>
              <a:t>       	 Point person: CMO or head of communications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3654907"/>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Consider creating </a:t>
            </a:r>
            <a:r>
              <a:rPr lang="en-US" sz="2200" b="1" dirty="0">
                <a:solidFill>
                  <a:srgbClr val="C00000"/>
                </a:solidFill>
              </a:rPr>
              <a:t>templates for social media posts </a:t>
            </a:r>
            <a:r>
              <a:rPr lang="en-US" sz="2200" b="1" dirty="0"/>
              <a:t>you can use and adjust for each scenario. </a:t>
            </a:r>
            <a:r>
              <a:rPr lang="en-US" sz="2200" b="1" dirty="0">
                <a:solidFill>
                  <a:srgbClr val="C00000"/>
                </a:solidFill>
              </a:rPr>
              <a:t>Speed</a:t>
            </a:r>
            <a:r>
              <a:rPr lang="en-US" sz="2200" b="1" dirty="0"/>
              <a:t> is everything when it comes to communicating in a crisis. You don’t have to have all the information yet to put out a post that says, “We are currently investigating and will share more information as soon as we know more.” Brands that wait too long to respond to a crisis, or say nothing at all, appear indifferent or as if they have something to hide.</a:t>
            </a:r>
          </a:p>
          <a:p>
            <a:pPr algn="just"/>
            <a:endParaRPr lang="en-US" sz="2200" b="1" dirty="0"/>
          </a:p>
          <a:p>
            <a:pPr algn="just"/>
            <a:r>
              <a:rPr lang="en-US" sz="2200" b="1" dirty="0"/>
              <a:t>While crisis scenario planning may not be a pleasant exercise, doing it when your business isn’t at risk will give you one less worry in the event of an incident.</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35421064"/>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a:t>
            </a:r>
            <a:endParaRPr lang="en-US" sz="2200" b="1" dirty="0"/>
          </a:p>
          <a:p>
            <a:pPr algn="just"/>
            <a:r>
              <a:rPr lang="en-US" sz="2200" b="1" dirty="0"/>
              <a:t>The first step in managing a crisis is understanding </a:t>
            </a:r>
            <a:r>
              <a:rPr lang="en-US" sz="2200" b="1" dirty="0">
                <a:solidFill>
                  <a:srgbClr val="C00000"/>
                </a:solidFill>
              </a:rPr>
              <a:t>what happened and the severity </a:t>
            </a:r>
            <a:r>
              <a:rPr lang="en-US" sz="2200" b="1" dirty="0"/>
              <a:t>of the issue. Include a </a:t>
            </a:r>
            <a:r>
              <a:rPr lang="en-US" sz="2200" b="1" dirty="0">
                <a:solidFill>
                  <a:srgbClr val="C00000"/>
                </a:solidFill>
              </a:rPr>
              <a:t>list of crisis levels </a:t>
            </a:r>
            <a:r>
              <a:rPr lang="en-US" sz="2200" b="1" dirty="0"/>
              <a:t>and characteristics in your plan to help your team quickly ascertain the </a:t>
            </a:r>
            <a:r>
              <a:rPr lang="en-US" sz="2200" b="1" dirty="0">
                <a:solidFill>
                  <a:srgbClr val="C00000"/>
                </a:solidFill>
              </a:rPr>
              <a:t>appropriate level </a:t>
            </a:r>
            <a:r>
              <a:rPr lang="en-US" sz="2200" b="1" dirty="0"/>
              <a:t>of response when a crisis arises.</a:t>
            </a:r>
          </a:p>
          <a:p>
            <a:pPr algn="just"/>
            <a:endParaRPr lang="en-US" sz="2200" b="1" dirty="0"/>
          </a:p>
          <a:p>
            <a:pPr algn="just"/>
            <a:r>
              <a:rPr lang="en-US" sz="2200" b="1" dirty="0"/>
              <a:t>You might assign crisis severity levels ranging from level one (something that attracts very little attention) to level five (something that disrupts business and/or is an international news story). With this guidance, you can begin any crisis communications response planning by gathering the following information. This allows your crisis team leader to quickly identify the appropriate level and response.</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5473199"/>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55093"/>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 </a:t>
            </a:r>
            <a:r>
              <a:rPr lang="en-US" sz="2000" b="1" dirty="0"/>
              <a:t>(Cont’d)</a:t>
            </a:r>
            <a:endParaRPr lang="en-US" sz="2200" b="1" dirty="0"/>
          </a:p>
          <a:p>
            <a:pPr marL="800100" lvl="1" indent="-342900" algn="just">
              <a:buFont typeface="Arial" panose="020B0604020202020204" pitchFamily="34" charset="0"/>
              <a:buChar char="•"/>
            </a:pPr>
            <a:r>
              <a:rPr lang="en-US" sz="2200" b="1" dirty="0"/>
              <a:t>What happened and where?</a:t>
            </a:r>
          </a:p>
          <a:p>
            <a:pPr marL="800100" lvl="1" indent="-342900" algn="just">
              <a:buFont typeface="Arial" panose="020B0604020202020204" pitchFamily="34" charset="0"/>
              <a:buChar char="•"/>
            </a:pPr>
            <a:r>
              <a:rPr lang="en-US" sz="2200" b="1" dirty="0"/>
              <a:t>When did it happen?</a:t>
            </a:r>
          </a:p>
          <a:p>
            <a:pPr marL="800100" lvl="1" indent="-342900" algn="just">
              <a:buFont typeface="Arial" panose="020B0604020202020204" pitchFamily="34" charset="0"/>
              <a:buChar char="•"/>
            </a:pPr>
            <a:r>
              <a:rPr lang="en-US" sz="2200" b="1" dirty="0"/>
              <a:t>Who is involved?</a:t>
            </a:r>
          </a:p>
          <a:p>
            <a:pPr marL="800100" lvl="1" indent="-342900" algn="just">
              <a:buFont typeface="Arial" panose="020B0604020202020204" pitchFamily="34" charset="0"/>
              <a:buChar char="•"/>
            </a:pPr>
            <a:r>
              <a:rPr lang="en-US" sz="2200" b="1" dirty="0"/>
              <a:t>How did it happen?</a:t>
            </a:r>
          </a:p>
          <a:p>
            <a:pPr marL="800100" lvl="1" indent="-342900" algn="just">
              <a:buFont typeface="Arial" panose="020B0604020202020204" pitchFamily="34" charset="0"/>
              <a:buChar char="•"/>
            </a:pPr>
            <a:r>
              <a:rPr lang="en-US" sz="2200" b="1" dirty="0"/>
              <a:t>What is planned in response?</a:t>
            </a:r>
          </a:p>
          <a:p>
            <a:pPr marL="800100" lvl="1" indent="-342900" algn="just">
              <a:buFont typeface="Arial" panose="020B0604020202020204" pitchFamily="34" charset="0"/>
              <a:buChar char="•"/>
            </a:pPr>
            <a:r>
              <a:rPr lang="en-US" sz="2200" b="1" dirty="0"/>
              <a:t>How many people does this affect?</a:t>
            </a:r>
          </a:p>
          <a:p>
            <a:pPr marL="800100" lvl="1" indent="-342900" algn="just">
              <a:buFont typeface="Arial" panose="020B0604020202020204" pitchFamily="34" charset="0"/>
              <a:buChar char="•"/>
            </a:pPr>
            <a:r>
              <a:rPr lang="en-US" sz="2200" b="1" dirty="0"/>
              <a:t>How many people are aware?</a:t>
            </a:r>
            <a:endParaRPr lang="en-US" sz="2000" b="1" dirty="0"/>
          </a:p>
          <a:p>
            <a:pPr marL="0" lvl="1" algn="just"/>
            <a:r>
              <a:rPr lang="en-US" sz="2200" b="1" dirty="0"/>
              <a:t>An offensive Tweet may only rate a level one and require a smaller team with an appropriately scaled down response—but if social media alerts you to a dangerous product problem or food poisoning cases from one of your restaurants, you might be ringing the four- or five-alarm bell.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2862684"/>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a:t>
            </a:r>
            <a:endParaRPr lang="en-US" sz="2200" b="1" dirty="0"/>
          </a:p>
          <a:p>
            <a:pPr marL="0" lvl="1" algn="just"/>
            <a:r>
              <a:rPr lang="en-US" sz="2200" b="1" dirty="0"/>
              <a:t>In this section of your plan, lay out what </a:t>
            </a:r>
            <a:r>
              <a:rPr lang="en-US" sz="2200" b="1" dirty="0">
                <a:solidFill>
                  <a:srgbClr val="C00000"/>
                </a:solidFill>
              </a:rPr>
              <a:t>the internal chain of communication</a:t>
            </a:r>
            <a:r>
              <a:rPr lang="en-US" sz="2200" b="1" dirty="0"/>
              <a:t> looks like when you need to activate your plan. Generally this would begin when a member of your crisis communications team is first informed of a potential crisis. They would notify the crisis communications team leader, and it would continue from there, depending on the type and severity of the crisis.</a:t>
            </a:r>
          </a:p>
          <a:p>
            <a:pPr marL="0" lvl="1" algn="just"/>
            <a:endParaRPr lang="en-US" sz="2200" b="1" dirty="0"/>
          </a:p>
          <a:p>
            <a:pPr marL="0" lvl="1" algn="just"/>
            <a:r>
              <a:rPr lang="en-US" sz="2200" b="1" dirty="0"/>
              <a:t>This can also include </a:t>
            </a:r>
            <a:r>
              <a:rPr lang="en-US" sz="2200" b="1" dirty="0">
                <a:solidFill>
                  <a:srgbClr val="C00000"/>
                </a:solidFill>
              </a:rPr>
              <a:t>best practices </a:t>
            </a:r>
            <a:r>
              <a:rPr lang="en-US" sz="2200" b="1" dirty="0"/>
              <a:t>for how the crisis communications team will stay in touch while managing the situation. For example, establish a daily stand-up meeting and create a temporary Slack channel or Meta Workplace Group that you’ll use for real-time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5308717"/>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 </a:t>
            </a:r>
            <a:r>
              <a:rPr lang="en-US" sz="2000" b="1" dirty="0"/>
              <a:t>(Cont’d)</a:t>
            </a:r>
            <a:endParaRPr lang="en-US" sz="2200" b="1" dirty="0"/>
          </a:p>
          <a:p>
            <a:pPr marL="0" lvl="1" algn="just"/>
            <a:r>
              <a:rPr lang="en-US" sz="2200" b="1" dirty="0"/>
              <a:t>Several types of common internal communication :</a:t>
            </a:r>
          </a:p>
          <a:p>
            <a:pPr marL="342900" lvl="1" indent="-342900" algn="just">
              <a:buFont typeface="Arial" panose="020B0604020202020204" pitchFamily="34" charset="0"/>
              <a:buChar char="•"/>
            </a:pPr>
            <a:r>
              <a:rPr lang="en-US" sz="2200" b="1" u="sng" dirty="0"/>
              <a:t>Informational communications</a:t>
            </a:r>
            <a:r>
              <a:rPr lang="en-US" sz="2200" b="1" dirty="0"/>
              <a:t>: These give employees context and insight into what is happening.</a:t>
            </a:r>
          </a:p>
          <a:p>
            <a:pPr marL="342900" lvl="1" indent="-342900" algn="just">
              <a:buFont typeface="Arial" panose="020B0604020202020204" pitchFamily="34" charset="0"/>
              <a:buChar char="•"/>
            </a:pPr>
            <a:r>
              <a:rPr lang="en-US" sz="2200" b="1" u="sng" dirty="0"/>
              <a:t>Actionable communications</a:t>
            </a:r>
            <a:r>
              <a:rPr lang="en-US" sz="2200" b="1" dirty="0"/>
              <a:t>: These share next steps needed from employees, from reminders to keep information confidential to reaching out to customers.</a:t>
            </a:r>
          </a:p>
          <a:p>
            <a:pPr marL="342900" lvl="1" indent="-342900" algn="just">
              <a:buFont typeface="Arial" panose="020B0604020202020204" pitchFamily="34" charset="0"/>
              <a:buChar char="•"/>
            </a:pPr>
            <a:r>
              <a:rPr lang="en-US" sz="2200" b="1" u="sng" dirty="0"/>
              <a:t>Status update</a:t>
            </a:r>
            <a:r>
              <a:rPr lang="en-US" sz="2200" b="1" dirty="0"/>
              <a:t>: These give employees an ongoing debrief on what is happening, as the situation unfolds.</a:t>
            </a:r>
          </a:p>
          <a:p>
            <a:pPr marL="0" lvl="1" algn="just"/>
            <a:endParaRPr lang="en-US" sz="2200" b="1" dirty="0"/>
          </a:p>
          <a:p>
            <a:pPr marL="0" lvl="1" algn="just"/>
            <a:r>
              <a:rPr lang="en-US" sz="2200" b="1" dirty="0"/>
              <a:t>Having a point person for employees helps keep conversations focused and reduces the risk of people turning to others or share information they shouldn’t.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72326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5. Determine account access, policies and procedures</a:t>
            </a:r>
            <a:endParaRPr lang="en-US" sz="2200" b="1" dirty="0"/>
          </a:p>
          <a:p>
            <a:pPr marL="0" lvl="1" algn="just"/>
            <a:r>
              <a:rPr lang="en-US" sz="2200" b="1" dirty="0"/>
              <a:t>Who has the password to your organization’s Twitter account? What’s the two-step verification code for accessing your Instagram natively? Where do you respond if your main communications channels are compromised?</a:t>
            </a:r>
          </a:p>
          <a:p>
            <a:pPr marL="0" lvl="1" algn="just"/>
            <a:endParaRPr lang="en-US" sz="2200" b="1" dirty="0"/>
          </a:p>
          <a:p>
            <a:pPr marL="0" lvl="1" algn="just"/>
            <a:r>
              <a:rPr lang="en-US" sz="2200" b="1" dirty="0"/>
              <a:t>As part of your social media governance model, you want to make sure others can securely have access to your core channels if you’re not able to assist. Build a central repository of policies, procedures and other documentation for an extra layer of security. That way you aren’t relying only on somebody’s memory in a high-pressure situation and you aren’t stalled if a team member can’t be reached.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074828"/>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570208"/>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6. Get team and leadership buy-in for your plan</a:t>
            </a:r>
          </a:p>
          <a:p>
            <a:endParaRPr lang="en-US" sz="2400" b="1" dirty="0"/>
          </a:p>
          <a:p>
            <a:pPr marL="0" lvl="1" algn="just"/>
            <a:r>
              <a:rPr lang="en-US" sz="2200" b="1" dirty="0"/>
              <a:t>The final step of creating a plan is making sure that the right people are aware and on board for their roles in managing a crisis. Share your plan with your direct manager and determine the best way to share with your organization’s leadership. Provide a window for feedback and, from there, make sure the plan is housed in an easy-to-access digital location like the policies and procedures section of your company’s intranet, central server or Wiki. Finally, review this plan on an annual basis to ensure your protocols and contact information remain up-to-date.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4496434"/>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66013"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The Social Media Crisis Plan</a:t>
            </a:r>
          </a:p>
          <a:p>
            <a:r>
              <a:rPr lang="en-US" sz="2000" dirty="0">
                <a:solidFill>
                  <a:srgbClr val="FAC748"/>
                </a:solidFill>
                <a:latin typeface="Tajawal Medium" panose="00000600000000000000" pitchFamily="2" charset="-78"/>
                <a:cs typeface="Tajawal Medium" panose="00000600000000000000" pitchFamily="2" charset="-78"/>
              </a:rPr>
              <a:t>         (Issues &amp; Risks)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71819148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Seven Functional Blocks </a:t>
            </a:r>
          </a:p>
          <a:p>
            <a:pPr algn="ctr"/>
            <a:r>
              <a:rPr lang="en-US" sz="4000" b="1" dirty="0">
                <a:solidFill>
                  <a:srgbClr val="2E3957"/>
                </a:solidFill>
                <a:latin typeface="Tajawal ExtraBold" panose="00000800000000000000" pitchFamily="2" charset="-78"/>
                <a:cs typeface="Tajawal ExtraBold" panose="00000800000000000000" pitchFamily="2" charset="-78"/>
              </a:rPr>
              <a:t>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logos on a white background&#10;&#10;Description automatically generated">
            <a:extLst>
              <a:ext uri="{FF2B5EF4-FFF2-40B4-BE49-F238E27FC236}">
                <a16:creationId xmlns:a16="http://schemas.microsoft.com/office/drawing/2014/main" id="{3F9C3613-79FB-B475-D4D6-A2A12191EE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70660" y="2834182"/>
            <a:ext cx="8953500" cy="2638425"/>
          </a:xfrm>
          <a:prstGeom prst="rect">
            <a:avLst/>
          </a:prstGeom>
        </p:spPr>
      </p:pic>
    </p:spTree>
    <p:extLst>
      <p:ext uri="{BB962C8B-B14F-4D97-AF65-F5344CB8AC3E}">
        <p14:creationId xmlns:p14="http://schemas.microsoft.com/office/powerpoint/2010/main" val="80186137"/>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0B73EA6-4BBE-1EA6-1E95-BF1E255BF19D}"/>
              </a:ext>
            </a:extLst>
          </p:cNvPr>
          <p:cNvPicPr>
            <a:picLocks noChangeAspect="1"/>
          </p:cNvPicPr>
          <p:nvPr/>
        </p:nvPicPr>
        <p:blipFill rotWithShape="1">
          <a:blip r:embed="rId8">
            <a:lum bright="-20000" contrast="40000"/>
          </a:blip>
          <a:srcRect t="2258" r="2118" b="2049"/>
          <a:stretch/>
        </p:blipFill>
        <p:spPr>
          <a:xfrm>
            <a:off x="2327564" y="1500976"/>
            <a:ext cx="8891041" cy="4456467"/>
          </a:xfrm>
          <a:prstGeom prst="rect">
            <a:avLst/>
          </a:prstGeom>
        </p:spPr>
      </p:pic>
    </p:spTree>
    <p:extLst>
      <p:ext uri="{BB962C8B-B14F-4D97-AF65-F5344CB8AC3E}">
        <p14:creationId xmlns:p14="http://schemas.microsoft.com/office/powerpoint/2010/main" val="386377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appear transparent, </a:t>
            </a:r>
          </a:p>
          <a:p>
            <a:pPr algn="ctr"/>
            <a:r>
              <a:rPr lang="en-US" sz="4000" b="1" dirty="0">
                <a:solidFill>
                  <a:srgbClr val="2E3957"/>
                </a:solidFill>
                <a:latin typeface="Tajawal ExtraBold" panose="00000800000000000000" pitchFamily="2" charset="-78"/>
                <a:cs typeface="Tajawal ExtraBold" panose="00000800000000000000" pitchFamily="2" charset="-78"/>
              </a:rPr>
              <a:t>visible and accessible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F7F7F7"/>
              </a:clrFrom>
              <a:clrTo>
                <a:srgbClr val="F7F7F7">
                  <a:alpha val="0"/>
                </a:srgbClr>
              </a:clrTo>
            </a:clrChange>
            <a:extLst>
              <a:ext uri="{28A0092B-C50C-407E-A947-70E740481C1C}">
                <a14:useLocalDpi xmlns:a14="http://schemas.microsoft.com/office/drawing/2010/main" val="0"/>
              </a:ext>
            </a:extLst>
          </a:blip>
          <a:srcRect l="17500" t="8296" r="18839" b="15600"/>
          <a:stretch/>
        </p:blipFill>
        <p:spPr>
          <a:xfrm>
            <a:off x="3997689" y="2555587"/>
            <a:ext cx="3994403" cy="3183394"/>
          </a:xfrm>
          <a:prstGeom prst="rect">
            <a:avLst/>
          </a:prstGeom>
        </p:spPr>
      </p:pic>
    </p:spTree>
    <p:extLst>
      <p:ext uri="{BB962C8B-B14F-4D97-AF65-F5344CB8AC3E}">
        <p14:creationId xmlns:p14="http://schemas.microsoft.com/office/powerpoint/2010/main" val="160229637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154984"/>
          </a:xfrm>
          <a:prstGeom prst="rect">
            <a:avLst/>
          </a:prstGeom>
          <a:noFill/>
        </p:spPr>
        <p:txBody>
          <a:bodyPr wrap="square" rtlCol="0">
            <a:spAutoFit/>
          </a:bodyPr>
          <a:lstStyle/>
          <a:p>
            <a:r>
              <a:rPr lang="en-US" sz="2400" b="1" dirty="0">
                <a:solidFill>
                  <a:srgbClr val="C00000"/>
                </a:solidFill>
              </a:rPr>
              <a:t>How to use social insights to inform decision-making </a:t>
            </a:r>
            <a:endParaRPr lang="en-US" sz="2400" b="1" dirty="0"/>
          </a:p>
          <a:p>
            <a:pPr algn="just"/>
            <a:r>
              <a:rPr lang="en-US" sz="2400" b="1" dirty="0"/>
              <a:t>Social media is a powerful source of inspiration and data that can inform the best approach for your business during a crisis—both in terms of new ideas to serve customers and strategic discussions to have within your organization. While social can certainly fuel a crisis, it can also be used to manage one.</a:t>
            </a:r>
          </a:p>
          <a:p>
            <a:pPr algn="just"/>
            <a:r>
              <a:rPr lang="en-US" sz="2400" b="1" dirty="0"/>
              <a:t>What challenges are top of mind for your brand right now? Use social to look at:</a:t>
            </a:r>
          </a:p>
          <a:p>
            <a:pPr algn="just"/>
            <a:r>
              <a:rPr lang="en-US" sz="2400" b="1" dirty="0"/>
              <a:t>    What your target audience has to say about related topics</a:t>
            </a:r>
          </a:p>
          <a:p>
            <a:pPr algn="just"/>
            <a:r>
              <a:rPr lang="en-US" sz="2400" b="1" dirty="0"/>
              <a:t>    How competitors are responding</a:t>
            </a:r>
          </a:p>
          <a:p>
            <a:pPr algn="just"/>
            <a:r>
              <a:rPr lang="en-US" sz="2400" b="1" dirty="0"/>
              <a:t>    What the local community is searching for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3719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FF0000"/>
                </a:solidFill>
              </a:rPr>
              <a:t>How to use social insights to inform decision-making (Cont’d)</a:t>
            </a:r>
          </a:p>
          <a:p>
            <a:pPr algn="just"/>
            <a:endParaRPr lang="en-US" sz="2400" b="1" dirty="0"/>
          </a:p>
          <a:p>
            <a:pPr algn="just"/>
            <a:r>
              <a:rPr lang="en-US" sz="2400" b="1" dirty="0"/>
              <a:t>You can use </a:t>
            </a:r>
            <a:r>
              <a:rPr lang="en-US" sz="2400" b="1" dirty="0">
                <a:solidFill>
                  <a:srgbClr val="FF0000"/>
                </a:solidFill>
              </a:rPr>
              <a:t>social listening tools </a:t>
            </a:r>
            <a:r>
              <a:rPr lang="en-US" sz="2400" b="1" dirty="0"/>
              <a:t>to evaluate a wide spectrum of global social media messages, or you can simply search for keywords or hashtags to find examples to inspire your next steps.</a:t>
            </a:r>
          </a:p>
          <a:p>
            <a:pPr algn="just"/>
            <a:r>
              <a:rPr lang="en-US" sz="2400" b="1" dirty="0"/>
              <a:t>Listening can help you mitigate a crisis by catching it early. When a popular Twitter account unearthed insensitive Tweets written by a tenured Indiana University professor, IU used Sprout’s Listening tools to monitor the topic. Within almost 24 hours of the conversation escalating, IU was able to present their listening data, quickly put out a statement from the provost condemning the professor’s Tweets and get ahead of a potential PR nightmare.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369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accessibility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10" b="810"/>
          <a:stretch/>
        </p:blipFill>
        <p:spPr>
          <a:xfrm>
            <a:off x="3384855" y="2612914"/>
            <a:ext cx="5223059" cy="2904310"/>
          </a:xfrm>
          <a:prstGeom prst="rect">
            <a:avLst/>
          </a:prstGeom>
        </p:spPr>
      </p:pic>
    </p:spTree>
    <p:extLst>
      <p:ext uri="{BB962C8B-B14F-4D97-AF65-F5344CB8AC3E}">
        <p14:creationId xmlns:p14="http://schemas.microsoft.com/office/powerpoint/2010/main" val="64946389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93428"/>
          </a:xfrm>
          <a:prstGeom prst="rect">
            <a:avLst/>
          </a:prstGeom>
          <a:noFill/>
        </p:spPr>
        <p:txBody>
          <a:bodyPr wrap="square" rtlCol="0">
            <a:spAutoFit/>
          </a:bodyPr>
          <a:lstStyle/>
          <a:p>
            <a:r>
              <a:rPr lang="en-US" sz="2600" b="1" dirty="0"/>
              <a:t>What is social media accessibility?</a:t>
            </a:r>
          </a:p>
          <a:p>
            <a:endParaRPr lang="en-US" sz="2600" b="1" dirty="0"/>
          </a:p>
          <a:p>
            <a:r>
              <a:rPr lang="en-US" sz="2600" b="1" dirty="0"/>
              <a:t>Social media accessibility is the practice of designing and developing social media content and posts that provide a smooth, inclusive experience for everyone—including for you, the marketer.</a:t>
            </a:r>
          </a:p>
          <a:p>
            <a:endParaRPr lang="en-US" sz="2600" b="1" dirty="0"/>
          </a:p>
          <a:p>
            <a:r>
              <a:rPr lang="en-US" sz="2600" b="1" dirty="0">
                <a:solidFill>
                  <a:srgbClr val="FF0000"/>
                </a:solidFill>
              </a:rPr>
              <a:t>Non-accessible content </a:t>
            </a:r>
            <a:r>
              <a:rPr lang="en-US" sz="2600" b="1" dirty="0"/>
              <a:t>can cause all sorts of annoying, disruptive experiences—like videos with a lot of background noise that don’t use captions. Creating more accessible social content is truly a win-win for everyone involved—from you, to your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4251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 24/7 information stream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000000"/>
              </a:clrFrom>
              <a:clrTo>
                <a:srgbClr val="000000">
                  <a:alpha val="0"/>
                </a:srgbClr>
              </a:clrTo>
            </a:clrChange>
            <a:extLst>
              <a:ext uri="{28A0092B-C50C-407E-A947-70E740481C1C}">
                <a14:useLocalDpi xmlns:a14="http://schemas.microsoft.com/office/drawing/2010/main" val="0"/>
              </a:ext>
            </a:extLst>
          </a:blip>
          <a:srcRect t="14061" b="14061"/>
          <a:stretch/>
        </p:blipFill>
        <p:spPr>
          <a:xfrm>
            <a:off x="3384855" y="2612914"/>
            <a:ext cx="5223059" cy="2904310"/>
          </a:xfrm>
          <a:prstGeom prst="rect">
            <a:avLst/>
          </a:prstGeom>
        </p:spPr>
      </p:pic>
    </p:spTree>
    <p:extLst>
      <p:ext uri="{BB962C8B-B14F-4D97-AF65-F5344CB8AC3E}">
        <p14:creationId xmlns:p14="http://schemas.microsoft.com/office/powerpoint/2010/main" val="298071958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0887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What is </a:t>
            </a:r>
            <a:r>
              <a:rPr lang="en-US" sz="2200" b="1" dirty="0">
                <a:solidFill>
                  <a:srgbClr val="FF0000"/>
                </a:solidFill>
                <a:latin typeface="Tajawal ExtraBold" panose="00000800000000000000" pitchFamily="2" charset="-78"/>
                <a:cs typeface="Tajawal ExtraBold" panose="00000800000000000000" pitchFamily="2" charset="-78"/>
              </a:rPr>
              <a:t>social media monitoring </a:t>
            </a:r>
            <a:r>
              <a:rPr lang="en-US" sz="2200" b="1" dirty="0">
                <a:solidFill>
                  <a:srgbClr val="2D3956"/>
                </a:solidFill>
                <a:latin typeface="Tajawal ExtraBold" panose="00000800000000000000" pitchFamily="2" charset="-78"/>
                <a:cs typeface="Tajawal ExtraBold" panose="00000800000000000000" pitchFamily="2" charset="-78"/>
              </a:rPr>
              <a:t>(and analytics)?</a:t>
            </a:r>
          </a:p>
          <a:p>
            <a:pPr algn="just"/>
            <a:r>
              <a:rPr lang="en-US" sz="2100" b="1" dirty="0">
                <a:solidFill>
                  <a:srgbClr val="FF0000"/>
                </a:solidFill>
                <a:latin typeface="Tajawal ExtraBold" panose="00000800000000000000" pitchFamily="2" charset="-78"/>
                <a:cs typeface="Tajawal ExtraBold" panose="00000800000000000000" pitchFamily="2" charset="-78"/>
              </a:rPr>
              <a:t>Social media monitoring </a:t>
            </a:r>
            <a:r>
              <a:rPr lang="en-US" sz="2100" b="1" dirty="0">
                <a:solidFill>
                  <a:srgbClr val="2D3956"/>
                </a:solidFill>
                <a:latin typeface="Tajawal ExtraBold" panose="00000800000000000000" pitchFamily="2" charset="-78"/>
                <a:cs typeface="Tajawal ExtraBold" panose="00000800000000000000" pitchFamily="2" charset="-78"/>
              </a:rPr>
              <a:t>is keyword monitoring on social media platforms to search for mentions of predefined keywords. What keywords are worth tracking? In business, they could be connected to:</a:t>
            </a:r>
          </a:p>
          <a:p>
            <a:pPr lvl="1" algn="just"/>
            <a:r>
              <a:rPr lang="en-US" sz="2100" b="1" dirty="0">
                <a:solidFill>
                  <a:srgbClr val="2D3956"/>
                </a:solidFill>
                <a:latin typeface="Tajawal ExtraBold" panose="00000800000000000000" pitchFamily="2" charset="-78"/>
                <a:cs typeface="Tajawal ExtraBold" panose="00000800000000000000" pitchFamily="2" charset="-78"/>
              </a:rPr>
              <a:t>    Brand</a:t>
            </a:r>
          </a:p>
          <a:p>
            <a:pPr lvl="1" algn="just"/>
            <a:r>
              <a:rPr lang="en-US" sz="2100" b="1" dirty="0">
                <a:solidFill>
                  <a:srgbClr val="2D3956"/>
                </a:solidFill>
                <a:latin typeface="Tajawal ExtraBold" panose="00000800000000000000" pitchFamily="2" charset="-78"/>
                <a:cs typeface="Tajawal ExtraBold" panose="00000800000000000000" pitchFamily="2" charset="-78"/>
              </a:rPr>
              <a:t>    Product</a:t>
            </a:r>
          </a:p>
          <a:p>
            <a:pPr lvl="1" algn="just"/>
            <a:r>
              <a:rPr lang="en-US" sz="2100" b="1" dirty="0">
                <a:solidFill>
                  <a:srgbClr val="2D3956"/>
                </a:solidFill>
                <a:latin typeface="Tajawal ExtraBold" panose="00000800000000000000" pitchFamily="2" charset="-78"/>
                <a:cs typeface="Tajawal ExtraBold" panose="00000800000000000000" pitchFamily="2" charset="-78"/>
              </a:rPr>
              <a:t>    Service</a:t>
            </a:r>
          </a:p>
          <a:p>
            <a:pPr lvl="1" algn="just"/>
            <a:r>
              <a:rPr lang="en-US" sz="2100" b="1" dirty="0">
                <a:solidFill>
                  <a:srgbClr val="2D3956"/>
                </a:solidFill>
                <a:latin typeface="Tajawal ExtraBold" panose="00000800000000000000" pitchFamily="2" charset="-78"/>
                <a:cs typeface="Tajawal ExtraBold" panose="00000800000000000000" pitchFamily="2" charset="-78"/>
              </a:rPr>
              <a:t>    Industry</a:t>
            </a:r>
          </a:p>
          <a:p>
            <a:pPr lvl="1" algn="just"/>
            <a:r>
              <a:rPr lang="en-US" sz="2100" b="1" dirty="0">
                <a:solidFill>
                  <a:srgbClr val="2D3956"/>
                </a:solidFill>
                <a:latin typeface="Tajawal ExtraBold" panose="00000800000000000000" pitchFamily="2" charset="-78"/>
                <a:cs typeface="Tajawal ExtraBold" panose="00000800000000000000" pitchFamily="2" charset="-78"/>
              </a:rPr>
              <a:t>    CEO</a:t>
            </a:r>
          </a:p>
          <a:p>
            <a:pPr lvl="1" algn="just"/>
            <a:r>
              <a:rPr lang="en-US" sz="2100" b="1" dirty="0">
                <a:solidFill>
                  <a:srgbClr val="2D3956"/>
                </a:solidFill>
                <a:latin typeface="Tajawal ExtraBold" panose="00000800000000000000" pitchFamily="2" charset="-78"/>
                <a:cs typeface="Tajawal ExtraBold" panose="00000800000000000000" pitchFamily="2" charset="-78"/>
              </a:rPr>
              <a:t>    Competitors</a:t>
            </a:r>
          </a:p>
          <a:p>
            <a:pPr lvl="1" algn="just"/>
            <a:r>
              <a:rPr lang="en-US" sz="2100" b="1" dirty="0">
                <a:solidFill>
                  <a:srgbClr val="2D3956"/>
                </a:solidFill>
                <a:latin typeface="Tajawal ExtraBold" panose="00000800000000000000" pitchFamily="2" charset="-78"/>
                <a:cs typeface="Tajawal ExtraBold" panose="00000800000000000000" pitchFamily="2" charset="-78"/>
              </a:rPr>
              <a:t>    Marketing campaigns</a:t>
            </a:r>
          </a:p>
          <a:p>
            <a:pPr lvl="1" algn="just"/>
            <a:r>
              <a:rPr lang="en-US" sz="2100" b="1" dirty="0">
                <a:solidFill>
                  <a:srgbClr val="2D3956"/>
                </a:solidFill>
                <a:latin typeface="Tajawal ExtraBold" panose="00000800000000000000" pitchFamily="2" charset="-78"/>
                <a:cs typeface="Tajawal ExtraBold" panose="00000800000000000000" pitchFamily="2" charset="-78"/>
              </a:rPr>
              <a:t>    Hashtags</a:t>
            </a:r>
          </a:p>
          <a:p>
            <a:pPr lvl="1" algn="just"/>
            <a:r>
              <a:rPr lang="en-US" sz="2100" b="1" dirty="0">
                <a:solidFill>
                  <a:srgbClr val="2D3956"/>
                </a:solidFill>
                <a:latin typeface="Tajawal ExtraBold" panose="00000800000000000000" pitchFamily="2" charset="-78"/>
                <a:cs typeface="Tajawal ExtraBold" panose="00000800000000000000" pitchFamily="2" charset="-78"/>
              </a:rPr>
              <a:t>    Anything business-related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559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Furthermore, social media monitoring tools have plenty of </a:t>
            </a:r>
            <a:r>
              <a:rPr lang="en-US" sz="2200" b="1" dirty="0">
                <a:solidFill>
                  <a:srgbClr val="FF0000"/>
                </a:solidFill>
                <a:latin typeface="Tajawal ExtraBold" panose="00000800000000000000" pitchFamily="2" charset="-78"/>
                <a:cs typeface="Tajawal ExtraBold" panose="00000800000000000000" pitchFamily="2" charset="-78"/>
              </a:rPr>
              <a:t>analytical features</a:t>
            </a:r>
            <a:r>
              <a:rPr lang="en-US" sz="2200" b="1" dirty="0">
                <a:solidFill>
                  <a:srgbClr val="2D3956"/>
                </a:solidFill>
                <a:latin typeface="Tajawal ExtraBold" panose="00000800000000000000" pitchFamily="2" charset="-78"/>
                <a:cs typeface="Tajawal ExtraBold" panose="00000800000000000000" pitchFamily="2" charset="-78"/>
              </a:rPr>
              <a:t> that get you heaps of data and insights about monitored keywords.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Some of them include: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Metrics of volume</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engagement</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sentiment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influence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reach and online presence</a:t>
            </a:r>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10222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093428"/>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What can you do with your monitoring data?</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Here are a few things you can do by monitoring different terms: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brand or company name </a:t>
            </a:r>
            <a:r>
              <a:rPr lang="en-US" sz="2200" b="1" dirty="0">
                <a:solidFill>
                  <a:srgbClr val="2D3956"/>
                </a:solidFill>
                <a:latin typeface="Tajawal ExtraBold" panose="00000800000000000000" pitchFamily="2" charset="-78"/>
                <a:cs typeface="Tajawal ExtraBold" panose="00000800000000000000" pitchFamily="2" charset="-78"/>
              </a:rPr>
              <a:t>– Find out where your audience is talking about you and distribute more content and ads there. Learn more about the type of audience that you have. See what your audience is saying about you and manage your reputation.</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Monitoring your product </a:t>
            </a:r>
            <a:r>
              <a:rPr lang="en-US" sz="2200" b="1" dirty="0">
                <a:solidFill>
                  <a:srgbClr val="2D3956"/>
                </a:solidFill>
                <a:latin typeface="Tajawal ExtraBold" panose="00000800000000000000" pitchFamily="2" charset="-78"/>
                <a:cs typeface="Tajawal ExtraBold" panose="00000800000000000000" pitchFamily="2" charset="-78"/>
              </a:rPr>
              <a:t>– Measure what the public thinks about your product. See how it’s being used. This will help you find the right angle to promote your product or reposition it on the market if necessary.</a:t>
            </a:r>
          </a:p>
          <a:p>
            <a:pPr algn="just">
              <a:lnSpc>
                <a:spcPts val="2400"/>
              </a:lnSpc>
            </a:pPr>
            <a:r>
              <a:rPr lang="en-US" sz="2200" b="1" dirty="0">
                <a:solidFill>
                  <a:srgbClr val="FF0000"/>
                </a:solidFill>
                <a:latin typeface="Tajawal ExtraBold" panose="00000800000000000000" pitchFamily="2" charset="-78"/>
                <a:cs typeface="Tajawal ExtraBold" panose="00000800000000000000" pitchFamily="2" charset="-78"/>
              </a:rPr>
              <a:t>Tracking hashtags </a:t>
            </a:r>
            <a:r>
              <a:rPr lang="en-US" sz="2200" b="1" dirty="0">
                <a:solidFill>
                  <a:srgbClr val="2D3956"/>
                </a:solidFill>
                <a:latin typeface="Tajawal ExtraBold" panose="00000800000000000000" pitchFamily="2" charset="-78"/>
                <a:cs typeface="Tajawal ExtraBold" panose="00000800000000000000" pitchFamily="2" charset="-78"/>
              </a:rPr>
              <a:t>– A social media marketing campaign is incomplete without a #hashtag. Monitor your #hashtag to see how often it’s being used and what the conversations are about.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1119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7259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Digital Activism &amp; Monitoring Tools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2615584156"/>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What is digital activism? and </a:t>
            </a:r>
          </a:p>
          <a:p>
            <a:pPr algn="ctr"/>
            <a:r>
              <a:rPr lang="en-US" sz="4000" b="1" dirty="0">
                <a:solidFill>
                  <a:srgbClr val="2E3957"/>
                </a:solidFill>
                <a:latin typeface="Tajawal ExtraBold" panose="00000800000000000000" pitchFamily="2" charset="-78"/>
                <a:cs typeface="Tajawal ExtraBold" panose="00000800000000000000" pitchFamily="2" charset="-78"/>
              </a:rPr>
              <a:t>who are digital activists?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hands with social media icons&#10;&#10;Description automatically generated">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14981" y="2828983"/>
            <a:ext cx="4877912" cy="2743825"/>
          </a:xfrm>
          <a:prstGeom prst="rect">
            <a:avLst/>
          </a:prstGeom>
        </p:spPr>
      </p:pic>
    </p:spTree>
    <p:extLst>
      <p:ext uri="{BB962C8B-B14F-4D97-AF65-F5344CB8AC3E}">
        <p14:creationId xmlns:p14="http://schemas.microsoft.com/office/powerpoint/2010/main" val="226806319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From the early experiments of the 1980s to the modern “</a:t>
            </a:r>
            <a:r>
              <a:rPr lang="en-US" sz="2400" b="1" dirty="0">
                <a:solidFill>
                  <a:srgbClr val="FF0000"/>
                </a:solidFill>
                <a:latin typeface="Tajawal ExtraBold" panose="00000800000000000000" pitchFamily="2" charset="-78"/>
                <a:cs typeface="Tajawal ExtraBold" panose="00000800000000000000" pitchFamily="2" charset="-78"/>
              </a:rPr>
              <a:t>smart mobs</a:t>
            </a:r>
            <a:r>
              <a:rPr lang="en-US" sz="2400" b="1" dirty="0">
                <a:solidFill>
                  <a:srgbClr val="2D3956"/>
                </a:solidFill>
                <a:latin typeface="Tajawal ExtraBold" panose="00000800000000000000" pitchFamily="2" charset="-78"/>
                <a:cs typeface="Tajawal ExtraBold" panose="00000800000000000000" pitchFamily="2" charset="-78"/>
              </a:rPr>
              <a:t>” and blogs, activists and computer specialists have approached digital networks as a channel for action.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Initially, </a:t>
            </a:r>
            <a:r>
              <a:rPr lang="en-US" sz="2400" b="1" dirty="0">
                <a:solidFill>
                  <a:srgbClr val="FF0000"/>
                </a:solidFill>
                <a:latin typeface="Tajawal ExtraBold" panose="00000800000000000000" pitchFamily="2" charset="-78"/>
                <a:cs typeface="Tajawal ExtraBold" panose="00000800000000000000" pitchFamily="2" charset="-78"/>
              </a:rPr>
              <a:t>online activists </a:t>
            </a:r>
            <a:r>
              <a:rPr lang="en-US" sz="2400" b="1" dirty="0">
                <a:solidFill>
                  <a:srgbClr val="2D3956"/>
                </a:solidFill>
                <a:latin typeface="Tajawal ExtraBold" panose="00000800000000000000" pitchFamily="2" charset="-78"/>
                <a:cs typeface="Tajawal ExtraBold" panose="00000800000000000000" pitchFamily="2" charset="-78"/>
              </a:rPr>
              <a:t>used the Internet as a medium for information distribution, given its capacity to reach massive audiences across borders instantaneously. </a:t>
            </a: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 more-developed undertaking of digital activism </a:t>
            </a:r>
            <a:r>
              <a:rPr lang="en-US" sz="2400" b="1" dirty="0">
                <a:solidFill>
                  <a:srgbClr val="2D3956"/>
                </a:solidFill>
                <a:latin typeface="Tajawal ExtraBold" panose="00000800000000000000" pitchFamily="2" charset="-78"/>
                <a:cs typeface="Tajawal ExtraBold" panose="00000800000000000000" pitchFamily="2" charset="-78"/>
              </a:rPr>
              <a:t>used the World Wide Web as a site of protest that mirrors and amplifies off-line demonstrations. Some forms of digital activism are e-mail and social-media campaigning, virtual sit-ins, and “hacktivism” (disrupting Web sites).</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F9981B20-3ED3-8127-DA72-A644D3B9CB8D}"/>
              </a:ext>
            </a:extLst>
          </p:cNvPr>
          <p:cNvSpPr/>
          <p:nvPr/>
        </p:nvSpPr>
        <p:spPr>
          <a:xfrm>
            <a:off x="85559" y="1522930"/>
            <a:ext cx="1873868"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Smart mobs</a:t>
            </a:r>
          </a:p>
          <a:p>
            <a:pPr algn="ctr"/>
            <a:r>
              <a:rPr lang="en-US" dirty="0"/>
              <a:t>is a large group of people mobilized by social media to meet in a public place typically for the purpose of social or political protest.</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respond to ‘</a:t>
            </a:r>
            <a:r>
              <a:rPr lang="en-US" sz="4000" b="1" dirty="0" err="1">
                <a:solidFill>
                  <a:srgbClr val="2E3957"/>
                </a:solidFill>
                <a:latin typeface="Tajawal ExtraBold" panose="00000800000000000000" pitchFamily="2" charset="-78"/>
                <a:cs typeface="Tajawal ExtraBold" panose="00000800000000000000" pitchFamily="2" charset="-78"/>
              </a:rPr>
              <a:t>radicalised</a:t>
            </a:r>
            <a:r>
              <a:rPr lang="en-US" sz="4000" b="1" dirty="0">
                <a:solidFill>
                  <a:srgbClr val="2E3957"/>
                </a:solidFill>
                <a:latin typeface="Tajawal ExtraBold" panose="00000800000000000000" pitchFamily="2" charset="-78"/>
                <a:cs typeface="Tajawal ExtraBold" panose="00000800000000000000" pitchFamily="2" charset="-78"/>
              </a:rPr>
              <a:t>’ customers or stakeholders?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F90C6B5-84C4-7069-8A7B-3C74D4C5791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881813" y="2828983"/>
            <a:ext cx="3944248" cy="2743825"/>
          </a:xfrm>
          <a:prstGeom prst="rect">
            <a:avLst/>
          </a:prstGeom>
        </p:spPr>
      </p:pic>
    </p:spTree>
    <p:extLst>
      <p:ext uri="{BB962C8B-B14F-4D97-AF65-F5344CB8AC3E}">
        <p14:creationId xmlns:p14="http://schemas.microsoft.com/office/powerpoint/2010/main" val="167645408"/>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216539"/>
          </a:xfrm>
          <a:prstGeom prst="rect">
            <a:avLst/>
          </a:prstGeom>
          <a:noFill/>
        </p:spPr>
        <p:txBody>
          <a:bodyPr wrap="square" rtlCol="0">
            <a:spAutoFit/>
          </a:bodyPr>
          <a:lstStyle/>
          <a:p>
            <a:pPr algn="just"/>
            <a:r>
              <a:rPr lang="en-US" sz="2400" b="1" dirty="0" err="1">
                <a:solidFill>
                  <a:srgbClr val="C00000"/>
                </a:solidFill>
                <a:latin typeface="Tajawal ExtraBold" panose="00000800000000000000" pitchFamily="2" charset="-78"/>
                <a:cs typeface="Tajawal ExtraBold" panose="00000800000000000000" pitchFamily="2" charset="-78"/>
              </a:rPr>
              <a:t>Radicalisation</a:t>
            </a:r>
            <a:r>
              <a:rPr lang="en-US" sz="2400" b="1" dirty="0">
                <a:solidFill>
                  <a:srgbClr val="C00000"/>
                </a:solidFill>
                <a:latin typeface="Tajawal ExtraBold" panose="00000800000000000000" pitchFamily="2" charset="-78"/>
                <a:cs typeface="Tajawal ExtraBold" panose="00000800000000000000" pitchFamily="2" charset="-78"/>
              </a:rPr>
              <a:t> as a four-stage process</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1) Pre-radical: </a:t>
            </a:r>
            <a:r>
              <a:rPr lang="en-US" sz="2200" b="1" dirty="0">
                <a:solidFill>
                  <a:srgbClr val="2D3956"/>
                </a:solidFill>
                <a:latin typeface="Tajawal ExtraBold" panose="00000800000000000000" pitchFamily="2" charset="-78"/>
                <a:cs typeface="Tajawal ExtraBold" panose="00000800000000000000" pitchFamily="2" charset="-78"/>
              </a:rPr>
              <a:t>The person joins or identifies with a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2) Self-identify: </a:t>
            </a:r>
            <a:r>
              <a:rPr lang="en-US" sz="2200" b="1" dirty="0">
                <a:solidFill>
                  <a:srgbClr val="2D3956"/>
                </a:solidFill>
                <a:latin typeface="Tajawal ExtraBold" panose="00000800000000000000" pitchFamily="2" charset="-78"/>
                <a:cs typeface="Tajawal ExtraBold" panose="00000800000000000000" pitchFamily="2" charset="-78"/>
              </a:rPr>
              <a:t>The person believes and accepts the beliefs and views held by the group or organization</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3) Indoctrination: </a:t>
            </a:r>
            <a:r>
              <a:rPr lang="en-US" sz="2200" b="1" dirty="0">
                <a:solidFill>
                  <a:srgbClr val="2D3956"/>
                </a:solidFill>
                <a:latin typeface="Tajawal ExtraBold" panose="00000800000000000000" pitchFamily="2" charset="-78"/>
                <a:cs typeface="Tajawal ExtraBold" panose="00000800000000000000" pitchFamily="2" charset="-78"/>
              </a:rPr>
              <a:t>The person is groomed by the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pulling them further down the pathway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4) Terrorism: </a:t>
            </a:r>
            <a:r>
              <a:rPr lang="en-US" sz="2200" b="1" dirty="0">
                <a:solidFill>
                  <a:srgbClr val="2D3956"/>
                </a:solidFill>
                <a:latin typeface="Tajawal ExtraBold" panose="00000800000000000000" pitchFamily="2" charset="-78"/>
                <a:cs typeface="Tajawal ExtraBold" panose="00000800000000000000" pitchFamily="2" charset="-78"/>
              </a:rPr>
              <a:t>The person becomes involved in committing </a:t>
            </a:r>
            <a:r>
              <a:rPr lang="en-US" sz="2200" b="1" dirty="0">
                <a:solidFill>
                  <a:srgbClr val="FF0000"/>
                </a:solidFill>
                <a:latin typeface="Tajawal ExtraBold" panose="00000800000000000000" pitchFamily="2" charset="-78"/>
                <a:cs typeface="Tajawal ExtraBold" panose="00000800000000000000" pitchFamily="2" charset="-78"/>
              </a:rPr>
              <a:t>terrorist acts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353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Prevent/Reduce </a:t>
            </a:r>
            <a:r>
              <a:rPr lang="en-US" sz="4000" b="1" dirty="0" err="1">
                <a:solidFill>
                  <a:srgbClr val="2E3957"/>
                </a:solidFill>
                <a:latin typeface="Tajawal ExtraBold" panose="00000800000000000000" pitchFamily="2" charset="-78"/>
                <a:cs typeface="Tajawal ExtraBold" panose="00000800000000000000" pitchFamily="2" charset="-78"/>
              </a:rPr>
              <a:t>Radicalisation</a:t>
            </a: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erson holding a hand&#10;&#10;Description automatically generated">
            <a:extLst>
              <a:ext uri="{FF2B5EF4-FFF2-40B4-BE49-F238E27FC236}">
                <a16:creationId xmlns:a16="http://schemas.microsoft.com/office/drawing/2014/main" id="{922BA6D1-3531-F7C5-C9A9-BC19E3ABC3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84087" y="2578254"/>
            <a:ext cx="4716007" cy="2994554"/>
          </a:xfrm>
          <a:prstGeom prst="rect">
            <a:avLst/>
          </a:prstGeom>
        </p:spPr>
      </p:pic>
    </p:spTree>
    <p:extLst>
      <p:ext uri="{BB962C8B-B14F-4D97-AF65-F5344CB8AC3E}">
        <p14:creationId xmlns:p14="http://schemas.microsoft.com/office/powerpoint/2010/main" val="65857739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6281" y="1353671"/>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Monitoring Tools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devices&#10;&#10;Description automatically generated">
            <a:extLst>
              <a:ext uri="{FF2B5EF4-FFF2-40B4-BE49-F238E27FC236}">
                <a16:creationId xmlns:a16="http://schemas.microsoft.com/office/drawing/2014/main" id="{3B58925A-4AE3-E879-7EFA-3D386B1960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5305" y="2650392"/>
            <a:ext cx="5581390" cy="2922416"/>
          </a:xfrm>
          <a:prstGeom prst="rect">
            <a:avLst/>
          </a:prstGeom>
        </p:spPr>
      </p:pic>
    </p:spTree>
    <p:extLst>
      <p:ext uri="{BB962C8B-B14F-4D97-AF65-F5344CB8AC3E}">
        <p14:creationId xmlns:p14="http://schemas.microsoft.com/office/powerpoint/2010/main" val="282150526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1. Social listening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pic>
        <p:nvPicPr>
          <p:cNvPr id="8" name="Picture 7" descr="A comparison of a comparison between a social media and a social media marketing&#10;&#10;Description automatically generated">
            <a:extLst>
              <a:ext uri="{FF2B5EF4-FFF2-40B4-BE49-F238E27FC236}">
                <a16:creationId xmlns:a16="http://schemas.microsoft.com/office/drawing/2014/main" id="{0F17E079-7032-AA27-8142-7517759B1679}"/>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b="7714"/>
          <a:stretch/>
        </p:blipFill>
        <p:spPr>
          <a:xfrm>
            <a:off x="6031329" y="1327111"/>
            <a:ext cx="6160671" cy="4804198"/>
          </a:xfrm>
          <a:prstGeom prst="rect">
            <a:avLst/>
          </a:prstGeom>
        </p:spPr>
      </p:pic>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 social media monitoring based on using the right tool that allow companies to track and analyze conversations initiated by their audience on social media. </a:t>
            </a:r>
          </a:p>
          <a:p>
            <a:pPr marL="342900" indent="-342900" algn="just">
              <a:lnSpc>
                <a:spcPts val="22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Social media monitoring tools even give businesses chance to win back lost customers. The quicker you respond in a meaningful way, the more likely it is that you’ll turn unhappy clients into brand advocates.</a:t>
            </a:r>
            <a:endParaRPr lang="en-US"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2386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Social Media Sentiment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474106"/>
            <a:ext cx="4608203" cy="4606389"/>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Social media sentiment analysis </a:t>
            </a:r>
            <a:r>
              <a:rPr lang="en-US" sz="2000" b="1" dirty="0">
                <a:solidFill>
                  <a:srgbClr val="2E3957"/>
                </a:solidFill>
                <a:latin typeface="Tajawal ExtraBold" panose="00000800000000000000" pitchFamily="2" charset="-78"/>
                <a:cs typeface="Tajawal ExtraBold" panose="00000800000000000000" pitchFamily="2" charset="-78"/>
              </a:rPr>
              <a:t>is a process of interpreting a customer’s feeling toward a brand, product, or service, by usually done by using sentiment analysis tools.</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sentiment analysis involves tracking brand mentions and analyzing the collected text data.</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Sentiment analysis is an artificial intelligence (AI)-based capability that uses machine learning to recognize sentiments and assess the emotional content of texts and images.</a:t>
            </a:r>
          </a:p>
        </p:txBody>
      </p:sp>
      <p:pic>
        <p:nvPicPr>
          <p:cNvPr id="9" name="Picture 8" descr="A diagram of different colored circles&#10;&#10;Description automatically generated">
            <a:extLst>
              <a:ext uri="{FF2B5EF4-FFF2-40B4-BE49-F238E27FC236}">
                <a16:creationId xmlns:a16="http://schemas.microsoft.com/office/drawing/2014/main" id="{89E8A2CE-F0E3-291A-F772-665390E7037B}"/>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6166125" y="1492164"/>
            <a:ext cx="6025875" cy="4521593"/>
          </a:xfrm>
          <a:prstGeom prst="rect">
            <a:avLst/>
          </a:prstGeom>
        </p:spPr>
      </p:pic>
    </p:spTree>
    <p:extLst>
      <p:ext uri="{BB962C8B-B14F-4D97-AF65-F5344CB8AC3E}">
        <p14:creationId xmlns:p14="http://schemas.microsoft.com/office/powerpoint/2010/main" val="300323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Web analytics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5100466"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Web analytics </a:t>
            </a:r>
            <a:r>
              <a:rPr lang="en-US" sz="2000" b="1" dirty="0">
                <a:solidFill>
                  <a:srgbClr val="2E3957"/>
                </a:solidFill>
                <a:latin typeface="Tajawal ExtraBold" panose="00000800000000000000" pitchFamily="2" charset="-78"/>
                <a:cs typeface="Tajawal ExtraBold" panose="00000800000000000000" pitchFamily="2" charset="-78"/>
              </a:rPr>
              <a:t>is the process of analyzing the behavior of visitors to a website. This involves tracking, reviewing and reporting data to measure web activity, including the use of a website and its components, such as webpages, images and videos.</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collection, reporting, and analysis of website data.  </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The focus is on identifying measures based on your organizational and user goals and using the website data to determine the success or failure of those goals and to drive strategy and improve the user’s experience.</a:t>
            </a:r>
          </a:p>
        </p:txBody>
      </p:sp>
      <p:pic>
        <p:nvPicPr>
          <p:cNvPr id="8" name="Picture 7" descr="A magnifying glass over a blue device&#10;&#10;Description automatically generated">
            <a:extLst>
              <a:ext uri="{FF2B5EF4-FFF2-40B4-BE49-F238E27FC236}">
                <a16:creationId xmlns:a16="http://schemas.microsoft.com/office/drawing/2014/main" id="{183C1293-4ACE-ED12-4AC6-CC3B13FD52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32592" y="2164256"/>
            <a:ext cx="4950296" cy="2740254"/>
          </a:xfrm>
          <a:prstGeom prst="rect">
            <a:avLst/>
          </a:prstGeom>
        </p:spPr>
      </p:pic>
    </p:spTree>
    <p:extLst>
      <p:ext uri="{BB962C8B-B14F-4D97-AF65-F5344CB8AC3E}">
        <p14:creationId xmlns:p14="http://schemas.microsoft.com/office/powerpoint/2010/main" val="3266936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6030971" cy="44627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FF0000"/>
                </a:solidFill>
                <a:cs typeface="Tajawal ExtraBold" panose="00000800000000000000" pitchFamily="2" charset="-78"/>
              </a:rPr>
              <a:t>Social Media Impression</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times your content or ad is displayed is called ‘</a:t>
            </a:r>
            <a:r>
              <a:rPr lang="en-US" sz="2000" b="1" dirty="0">
                <a:solidFill>
                  <a:srgbClr val="FF0000"/>
                </a:solidFill>
                <a:latin typeface="Tajawal ExtraBold" panose="00000800000000000000" pitchFamily="2" charset="-78"/>
                <a:cs typeface="Tajawal ExtraBold" panose="00000800000000000000" pitchFamily="2" charset="-78"/>
              </a:rPr>
              <a:t>impressions</a:t>
            </a:r>
            <a:r>
              <a:rPr lang="en-US" sz="2000" b="1" dirty="0">
                <a:solidFill>
                  <a:srgbClr val="2E3957"/>
                </a:solidFill>
                <a:latin typeface="Tajawal ExtraBold" panose="00000800000000000000" pitchFamily="2" charset="-78"/>
                <a:cs typeface="Tajawal ExtraBold" panose="00000800000000000000" pitchFamily="2" charset="-78"/>
              </a:rPr>
              <a:t>.’ ‘Impressions’ don’t count the number of people who have interacted with or clicked on the content. It just measures the number of times that the ad or content gets displayed on someone’s social media. </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For example, you could run a Facebook video ad campaign. It doesn’t even have to start playing for Facebook to count your video ad as an impression. It only needs to appear in someone’s feed, even if the user scrolls right past it.</a:t>
            </a:r>
          </a:p>
        </p:txBody>
      </p:sp>
      <p:pic>
        <p:nvPicPr>
          <p:cNvPr id="8" name="Picture 7" descr="A eye with many images from a wire&#10;&#10;Description automatically generated">
            <a:extLst>
              <a:ext uri="{FF2B5EF4-FFF2-40B4-BE49-F238E27FC236}">
                <a16:creationId xmlns:a16="http://schemas.microsoft.com/office/drawing/2014/main" id="{AE9CE8A4-512A-AB95-5D35-583A285EAFED}"/>
              </a:ext>
            </a:extLst>
          </p:cNvPr>
          <p:cNvPicPr>
            <a:picLocks noChangeAspect="1"/>
          </p:cNvPicPr>
          <p:nvPr/>
        </p:nvPicPr>
        <p:blipFill rotWithShape="1">
          <a:blip r:embed="rId8">
            <a:extLst>
              <a:ext uri="{28A0092B-C50C-407E-A947-70E740481C1C}">
                <a14:useLocalDpi xmlns:a14="http://schemas.microsoft.com/office/drawing/2010/main" val="0"/>
              </a:ext>
            </a:extLst>
          </a:blip>
          <a:srcRect l="20965" r="22220"/>
          <a:stretch/>
        </p:blipFill>
        <p:spPr>
          <a:xfrm>
            <a:off x="7595742" y="1968916"/>
            <a:ext cx="3885165" cy="3846534"/>
          </a:xfrm>
          <a:prstGeom prst="rect">
            <a:avLst/>
          </a:prstGeom>
        </p:spPr>
      </p:pic>
    </p:spTree>
    <p:extLst>
      <p:ext uri="{BB962C8B-B14F-4D97-AF65-F5344CB8AC3E}">
        <p14:creationId xmlns:p14="http://schemas.microsoft.com/office/powerpoint/2010/main" val="327387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478149"/>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Reach</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people who see your content is known as ‘reach.’ Consider ‘reach’ to be the number of distinct people who see your content. If 100 people have seen your ad, it has a total ‘reach’ of 100.</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reach of an advertisement will always be equal to or less than the number of impressions. Assume you have an ad shown to 300 users 500 times on a screen. Your reach would be 300 people. Some of those users may have seen your advertisement only once, while others may have seen it several times.</a:t>
            </a:r>
          </a:p>
        </p:txBody>
      </p:sp>
      <p:pic>
        <p:nvPicPr>
          <p:cNvPr id="9" name="Picture 8">
            <a:extLst>
              <a:ext uri="{FF2B5EF4-FFF2-40B4-BE49-F238E27FC236}">
                <a16:creationId xmlns:a16="http://schemas.microsoft.com/office/drawing/2014/main" id="{89E8A2CE-F0E3-291A-F772-665390E7037B}"/>
              </a:ext>
            </a:extLst>
          </p:cNvPr>
          <p:cNvPicPr>
            <a:picLocks noChangeAspect="1"/>
          </p:cNvPicPr>
          <p:nvPr/>
        </p:nvPicPr>
        <p:blipFill rotWithShape="1">
          <a:blip r:embed="rId8">
            <a:extLst>
              <a:ext uri="{28A0092B-C50C-407E-A947-70E740481C1C}">
                <a14:useLocalDpi xmlns:a14="http://schemas.microsoft.com/office/drawing/2010/main" val="0"/>
              </a:ext>
            </a:extLst>
          </a:blip>
          <a:srcRect t="8364" b="8364"/>
          <a:stretch/>
        </p:blipFill>
        <p:spPr>
          <a:xfrm>
            <a:off x="6166125" y="2058183"/>
            <a:ext cx="6025875" cy="2822575"/>
          </a:xfrm>
          <a:prstGeom prst="rect">
            <a:avLst/>
          </a:prstGeom>
        </p:spPr>
      </p:pic>
    </p:spTree>
    <p:extLst>
      <p:ext uri="{BB962C8B-B14F-4D97-AF65-F5344CB8AC3E}">
        <p14:creationId xmlns:p14="http://schemas.microsoft.com/office/powerpoint/2010/main" val="415468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533481"/>
            <a:ext cx="4742999" cy="423449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Engagement </a:t>
            </a:r>
          </a:p>
          <a:p>
            <a:pPr marL="342900" indent="-342900" algn="just">
              <a:lnSpc>
                <a:spcPts val="19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Engagement</a:t>
            </a:r>
            <a:r>
              <a:rPr lang="en-US" sz="2000" b="1" dirty="0">
                <a:solidFill>
                  <a:srgbClr val="2E3957"/>
                </a:solidFill>
                <a:latin typeface="Tajawal ExtraBold" panose="00000800000000000000" pitchFamily="2" charset="-78"/>
                <a:cs typeface="Tajawal ExtraBold" panose="00000800000000000000" pitchFamily="2" charset="-78"/>
              </a:rPr>
              <a:t> outshines impressions and reaches in how valuable a piece of content is. The amount of time people spend interacting with your social media accounts and content is known as social media engagement. It calculates the number of public shares, likes, and comments received by your company’s social media efforts. </a:t>
            </a:r>
          </a:p>
          <a:p>
            <a:pPr marL="342900" indent="-342900" algn="just">
              <a:lnSpc>
                <a:spcPts val="1900"/>
              </a:lnSpc>
              <a:buFont typeface="Wingdings" panose="05000000000000000000" pitchFamily="2" charset="2"/>
              <a:buChar char="§"/>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As you can see, </a:t>
            </a:r>
            <a:r>
              <a:rPr lang="en-US" sz="2000" b="1" dirty="0">
                <a:solidFill>
                  <a:srgbClr val="FF0000"/>
                </a:solidFill>
                <a:latin typeface="Tajawal ExtraBold" panose="00000800000000000000" pitchFamily="2" charset="-78"/>
                <a:cs typeface="Tajawal ExtraBold" panose="00000800000000000000" pitchFamily="2" charset="-78"/>
              </a:rPr>
              <a:t>engagement</a:t>
            </a:r>
            <a:r>
              <a:rPr lang="en-US" sz="2000" b="1" dirty="0">
                <a:solidFill>
                  <a:srgbClr val="2E3957"/>
                </a:solidFill>
                <a:latin typeface="Tajawal ExtraBold" panose="00000800000000000000" pitchFamily="2" charset="-78"/>
                <a:cs typeface="Tajawal ExtraBold" panose="00000800000000000000" pitchFamily="2" charset="-78"/>
              </a:rPr>
              <a:t> is the only metric that indicates a user is interacting with a piece of content. </a:t>
            </a:r>
          </a:p>
        </p:txBody>
      </p:sp>
      <p:pic>
        <p:nvPicPr>
          <p:cNvPr id="8" name="Picture 7" descr="A computer screen with icons flying out of it&#10;&#10;Description automatically generated">
            <a:extLst>
              <a:ext uri="{FF2B5EF4-FFF2-40B4-BE49-F238E27FC236}">
                <a16:creationId xmlns:a16="http://schemas.microsoft.com/office/drawing/2014/main" id="{F0EC9D04-7170-9DBC-D6E1-8C0CE0E9FB18}"/>
              </a:ext>
            </a:extLst>
          </p:cNvPr>
          <p:cNvPicPr>
            <a:picLocks noChangeAspect="1"/>
          </p:cNvPicPr>
          <p:nvPr/>
        </p:nvPicPr>
        <p:blipFill rotWithShape="1">
          <a:blip r:embed="rId8">
            <a:extLst>
              <a:ext uri="{28A0092B-C50C-407E-A947-70E740481C1C}">
                <a14:useLocalDpi xmlns:a14="http://schemas.microsoft.com/office/drawing/2010/main" val="0"/>
              </a:ext>
            </a:extLst>
          </a:blip>
          <a:srcRect l="16370" r="17925"/>
          <a:stretch/>
        </p:blipFill>
        <p:spPr>
          <a:xfrm>
            <a:off x="6615855" y="1741670"/>
            <a:ext cx="4643252" cy="3975079"/>
          </a:xfrm>
          <a:prstGeom prst="rect">
            <a:avLst/>
          </a:prstGeom>
        </p:spPr>
      </p:pic>
    </p:spTree>
    <p:extLst>
      <p:ext uri="{BB962C8B-B14F-4D97-AF65-F5344CB8AC3E}">
        <p14:creationId xmlns:p14="http://schemas.microsoft.com/office/powerpoint/2010/main" val="1966542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4. Social Media Impression VS Reach VS Engagement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2990FF93-9E62-69DF-3125-AC2EB9267A3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0540813-D9B6-B7D6-4D96-4C50EC23F355}"/>
              </a:ext>
            </a:extLst>
          </p:cNvPr>
          <p:cNvSpPr txBox="1"/>
          <p:nvPr/>
        </p:nvSpPr>
        <p:spPr>
          <a:xfrm>
            <a:off x="1423125" y="1745748"/>
            <a:ext cx="10012813" cy="390363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What should you prioritize: impressions, reach, or engagement?</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When running your social media strategies, you should monitor all three metrics: impressions, reach, and engagement. Why?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Impressions show that your ad is running smoothly and that the network believes it is appropriate to show to the users you’re targeting.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Reach enables you to determine how many times users must see your ads before acting on them.</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Engagement indicates whether or not your content is being received favorably by users.</a:t>
            </a:r>
          </a:p>
        </p:txBody>
      </p:sp>
    </p:spTree>
    <p:extLst>
      <p:ext uri="{BB962C8B-B14F-4D97-AF65-F5344CB8AC3E}">
        <p14:creationId xmlns:p14="http://schemas.microsoft.com/office/powerpoint/2010/main" val="2785517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84525"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Managing Real-Time Publication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2021730454"/>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57BEA6C7-1557-8BCD-6AAA-273ADEC39FF9}"/>
              </a:ext>
            </a:extLst>
          </p:cNvPr>
          <p:cNvPicPr>
            <a:picLocks noChangeAspect="1"/>
          </p:cNvPicPr>
          <p:nvPr/>
        </p:nvPicPr>
        <p:blipFill>
          <a:blip r:embed="rId7"/>
          <a:stretch>
            <a:fillRect/>
          </a:stretch>
        </p:blipFill>
        <p:spPr>
          <a:xfrm>
            <a:off x="2282118" y="2215836"/>
            <a:ext cx="7164127" cy="3197999"/>
          </a:xfrm>
          <a:prstGeom prst="rect">
            <a:avLst/>
          </a:prstGeom>
        </p:spPr>
      </p:pic>
    </p:spTree>
    <p:extLst>
      <p:ext uri="{BB962C8B-B14F-4D97-AF65-F5344CB8AC3E}">
        <p14:creationId xmlns:p14="http://schemas.microsoft.com/office/powerpoint/2010/main" val="3121417202"/>
      </p:ext>
    </p:extLst>
  </p:cSld>
  <p:clrMapOvr>
    <a:masterClrMapping/>
  </p:clrMapOvr>
  <mc:AlternateContent xmlns:mc="http://schemas.openxmlformats.org/markup-compatibility/2006" xmlns:p14="http://schemas.microsoft.com/office/powerpoint/2010/main">
    <mc:Choice Requires="p14">
      <p:transition spd="slow" p14:dur="2000" advTm="48100"/>
    </mc:Choice>
    <mc:Fallback xmlns="">
      <p:transition spd="slow" advTm="48100"/>
    </mc:Fallback>
  </mc:AlternateConten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Real-time dashboards are a form of visualization that automatically updates the user's screen with relevant information based on the latest available data. In other words, a real-time dashboard is a graphical user interface with a simple display that visualizes performance indicators and essential metrics crucial to specific business processes, functions, and objectives.</a:t>
            </a: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 live dashboard </a:t>
            </a:r>
            <a:r>
              <a:rPr lang="en-US" sz="2400" b="1" dirty="0">
                <a:solidFill>
                  <a:srgbClr val="2D3956"/>
                </a:solidFill>
                <a:latin typeface="Tajawal ExtraBold" panose="00000800000000000000" pitchFamily="2" charset="-78"/>
                <a:cs typeface="Tajawal ExtraBold" panose="00000800000000000000" pitchFamily="2" charset="-78"/>
              </a:rPr>
              <a:t>is a performance tool used to analyze, track, and report on the company’s data in real time with the help of </a:t>
            </a:r>
            <a:r>
              <a:rPr lang="en-US" sz="2400" b="1" dirty="0">
                <a:solidFill>
                  <a:srgbClr val="FF0000"/>
                </a:solidFill>
                <a:latin typeface="Tajawal ExtraBold" panose="00000800000000000000" pitchFamily="2" charset="-78"/>
                <a:cs typeface="Tajawal ExtraBold" panose="00000800000000000000" pitchFamily="2" charset="-78"/>
              </a:rPr>
              <a:t>interactive data visualizations</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These real time dashboards are automatically updated and provide the user with instant access to critical data.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your social media analytics dashboard should include visual representations of your data. This makes it easy to spot at a glance how things are changing over time. It’s a living document, and easy comparisons are the name of the game.</a:t>
            </a:r>
          </a:p>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How you use a social media dashboard</a:t>
            </a:r>
            <a:r>
              <a:rPr lang="en-US" sz="2200" b="1" dirty="0">
                <a:solidFill>
                  <a:srgbClr val="2D3956"/>
                </a:solidFill>
                <a:latin typeface="Tajawal ExtraBold" panose="00000800000000000000" pitchFamily="2" charset="-78"/>
                <a:cs typeface="Tajawal ExtraBold" panose="00000800000000000000" pitchFamily="2" charset="-78"/>
              </a:rPr>
              <a:t> will depend on your social goals and the size of your team. You can use a social media dashboard for a high-level overview of your social performance. Or, dive really deep into extreme detail. Reviewing and sharing your social media dashboard is an important way to learn what’s working and guide your social media strategy.</a:t>
            </a:r>
          </a:p>
          <a:p>
            <a:pPr algn="just"/>
            <a:r>
              <a:rPr lang="en-US" sz="2000" b="1" dirty="0">
                <a:solidFill>
                  <a:srgbClr val="C00000"/>
                </a:solidFill>
                <a:latin typeface="Tajawal ExtraBold" panose="00000800000000000000" pitchFamily="2" charset="-78"/>
                <a:cs typeface="Tajawal ExtraBold" panose="00000800000000000000" pitchFamily="2" charset="-78"/>
              </a:rPr>
              <a:t>How to build (and use) a social media dashboard?</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Using a social media dashboard gives you a clear overview of your social media performance. You can easily see what’s working and what’s not. It also allows you to track your progress and understand how your content is performing.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0697910"/>
      </p:ext>
    </p:extLst>
  </p:cSld>
  <p:clrMapOvr>
    <a:masterClrMapping/>
  </p:clrMapOvr>
  <mc:AlternateContent xmlns:mc="http://schemas.openxmlformats.org/markup-compatibility/2006" xmlns:p14="http://schemas.microsoft.com/office/powerpoint/2010/main">
    <mc:Choice Requires="p14">
      <p:transition p14:dur="10" advTm="213100"/>
    </mc:Choice>
    <mc:Fallback xmlns="">
      <p:transition advTm="213100"/>
    </mc:Fallback>
  </mc:AlternateConten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data tracking system </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 social media analytics dashboard </a:t>
            </a:r>
            <a:r>
              <a:rPr lang="en-US" sz="2400" b="1" dirty="0">
                <a:solidFill>
                  <a:srgbClr val="2D3956"/>
                </a:solidFill>
                <a:latin typeface="Tajawal ExtraBold" panose="00000800000000000000" pitchFamily="2" charset="-78"/>
                <a:cs typeface="Tajawal ExtraBold" panose="00000800000000000000" pitchFamily="2" charset="-78"/>
              </a:rPr>
              <a:t>should make it easy to track your performance across all your social media channels. The more data you can gather, the better you’ll be able to understand what’s working and what’s not.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have a few different data tracking options. The one you choose will depend on the size of your team, how well developed your social presence is, and how much time and money you want to invest.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97868231"/>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Say you see that </a:t>
            </a:r>
            <a:r>
              <a:rPr lang="en-US" sz="2400" b="1" dirty="0">
                <a:solidFill>
                  <a:srgbClr val="FF0000"/>
                </a:solidFill>
                <a:latin typeface="Tajawal ExtraBold" panose="00000800000000000000" pitchFamily="2" charset="-78"/>
                <a:cs typeface="Tajawal ExtraBold" panose="00000800000000000000" pitchFamily="2" charset="-78"/>
              </a:rPr>
              <a:t>social sentiment </a:t>
            </a:r>
            <a:r>
              <a:rPr lang="en-US" sz="2400" b="1" dirty="0">
                <a:solidFill>
                  <a:srgbClr val="2D3956"/>
                </a:solidFill>
                <a:latin typeface="Tajawal ExtraBold" panose="00000800000000000000" pitchFamily="2" charset="-78"/>
                <a:cs typeface="Tajawal ExtraBold" panose="00000800000000000000" pitchFamily="2" charset="-78"/>
              </a:rPr>
              <a:t>is trending downward. Or maybe your competitors are suddenly outperforming you. It’s time to do some strategic planning and analysis to uncover the source of the problem before it gets out of hand.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understand your </a:t>
            </a:r>
            <a:r>
              <a:rPr lang="en-US" sz="2400" b="1" dirty="0">
                <a:solidFill>
                  <a:srgbClr val="FF0000"/>
                </a:solidFill>
                <a:latin typeface="Tajawal ExtraBold" panose="00000800000000000000" pitchFamily="2" charset="-78"/>
                <a:cs typeface="Tajawal ExtraBold" panose="00000800000000000000" pitchFamily="2" charset="-78"/>
              </a:rPr>
              <a:t>social media metrics</a:t>
            </a:r>
            <a:r>
              <a:rPr lang="en-US" sz="2400" b="1" dirty="0">
                <a:solidFill>
                  <a:srgbClr val="2D3956"/>
                </a:solidFill>
                <a:latin typeface="Tajawal ExtraBold" panose="00000800000000000000" pitchFamily="2" charset="-78"/>
                <a:cs typeface="Tajawal ExtraBold" panose="00000800000000000000" pitchFamily="2" charset="-78"/>
              </a:rPr>
              <a:t>, you can use that data to create deep insights. You can then shape your marketing strategy to increase conversion rate and fill the sales funnel.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170413"/>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4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p>
          <a:p>
            <a:pPr lvl="2" algn="just"/>
            <a:r>
              <a:rPr lang="en-US" sz="2400" b="1" dirty="0">
                <a:solidFill>
                  <a:srgbClr val="2D3956"/>
                </a:solidFill>
                <a:latin typeface="Tajawal ExtraBold" panose="00000800000000000000" pitchFamily="2" charset="-78"/>
                <a:cs typeface="Tajawal ExtraBold" panose="00000800000000000000" pitchFamily="2" charset="-78"/>
              </a:rPr>
              <a:t>1. Hootsuite</a:t>
            </a:r>
          </a:p>
          <a:p>
            <a:pPr lvl="2" algn="just"/>
            <a:r>
              <a:rPr lang="en-US" sz="2400" b="1" dirty="0">
                <a:solidFill>
                  <a:srgbClr val="2D3956"/>
                </a:solidFill>
                <a:latin typeface="Tajawal ExtraBold" panose="00000800000000000000" pitchFamily="2" charset="-78"/>
                <a:cs typeface="Tajawal ExtraBold" panose="00000800000000000000" pitchFamily="2" charset="-78"/>
              </a:rPr>
              <a:t>2. </a:t>
            </a:r>
            <a:r>
              <a:rPr lang="en-US" sz="2400" b="1" dirty="0" err="1">
                <a:solidFill>
                  <a:srgbClr val="2D3956"/>
                </a:solidFill>
                <a:latin typeface="Tajawal ExtraBold" panose="00000800000000000000" pitchFamily="2" charset="-78"/>
                <a:cs typeface="Tajawal ExtraBold" panose="00000800000000000000" pitchFamily="2" charset="-78"/>
              </a:rPr>
              <a:t>Nexalogy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3. </a:t>
            </a:r>
            <a:r>
              <a:rPr lang="en-US" sz="2400" b="1" dirty="0" err="1">
                <a:solidFill>
                  <a:srgbClr val="2D3956"/>
                </a:solidFill>
                <a:latin typeface="Tajawal ExtraBold" panose="00000800000000000000" pitchFamily="2" charset="-78"/>
                <a:cs typeface="Tajawal ExtraBold" panose="00000800000000000000" pitchFamily="2" charset="-78"/>
              </a:rPr>
              <a:t>Mentionlytics</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4. </a:t>
            </a:r>
            <a:r>
              <a:rPr lang="en-US" sz="2400" b="1" dirty="0" err="1">
                <a:solidFill>
                  <a:srgbClr val="2D3956"/>
                </a:solidFill>
                <a:latin typeface="Tajawal ExtraBold" panose="00000800000000000000" pitchFamily="2" charset="-78"/>
                <a:cs typeface="Tajawal ExtraBold" panose="00000800000000000000" pitchFamily="2" charset="-78"/>
              </a:rPr>
              <a:t>Reputology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5. </a:t>
            </a:r>
            <a:r>
              <a:rPr lang="en-US" sz="2400" b="1" dirty="0" err="1">
                <a:solidFill>
                  <a:srgbClr val="2D3956"/>
                </a:solidFill>
                <a:latin typeface="Tajawal ExtraBold" panose="00000800000000000000" pitchFamily="2" charset="-78"/>
                <a:cs typeface="Tajawal ExtraBold" panose="00000800000000000000" pitchFamily="2" charset="-78"/>
              </a:rPr>
              <a:t>Tweepsmap</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6. Reddit Keyword Monitor Pro</a:t>
            </a:r>
          </a:p>
          <a:p>
            <a:pPr lvl="2" algn="just"/>
            <a:r>
              <a:rPr lang="en-US" sz="2400" b="1" dirty="0">
                <a:solidFill>
                  <a:srgbClr val="2D3956"/>
                </a:solidFill>
                <a:latin typeface="Tajawal ExtraBold" panose="00000800000000000000" pitchFamily="2" charset="-78"/>
                <a:cs typeface="Tajawal ExtraBold" panose="00000800000000000000" pitchFamily="2" charset="-78"/>
              </a:rPr>
              <a:t>7. </a:t>
            </a:r>
            <a:r>
              <a:rPr lang="en-US" sz="2400" b="1" dirty="0" err="1">
                <a:solidFill>
                  <a:srgbClr val="2D3956"/>
                </a:solidFill>
                <a:latin typeface="Tajawal ExtraBold" panose="00000800000000000000" pitchFamily="2" charset="-78"/>
                <a:cs typeface="Tajawal ExtraBold" panose="00000800000000000000" pitchFamily="2" charset="-78"/>
              </a:rPr>
              <a:t>Talkwalker</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8. Sprout Social</a:t>
            </a:r>
          </a:p>
          <a:p>
            <a:pPr lvl="2" algn="just"/>
            <a:r>
              <a:rPr lang="en-US" sz="2400" b="1" dirty="0">
                <a:solidFill>
                  <a:srgbClr val="2D3956"/>
                </a:solidFill>
                <a:latin typeface="Tajawal ExtraBold" panose="00000800000000000000" pitchFamily="2" charset="-78"/>
                <a:cs typeface="Tajawal ExtraBold" panose="00000800000000000000" pitchFamily="2" charset="-78"/>
              </a:rPr>
              <a:t>9. Agora Pulse</a:t>
            </a:r>
          </a:p>
          <a:p>
            <a:pPr lvl="2" algn="just"/>
            <a:r>
              <a:rPr lang="en-US" sz="2400" b="1" dirty="0">
                <a:solidFill>
                  <a:srgbClr val="2D3956"/>
                </a:solidFill>
                <a:latin typeface="Tajawal ExtraBold" panose="00000800000000000000" pitchFamily="2" charset="-78"/>
                <a:cs typeface="Tajawal ExtraBold" panose="00000800000000000000" pitchFamily="2" charset="-78"/>
              </a:rPr>
              <a:t>10. Crowd Analyzer (Arabic Media Monitoring Platform)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9"/>
          <a:stretch>
            <a:fillRect/>
          </a:stretch>
        </p:blipFill>
        <p:spPr>
          <a:xfrm>
            <a:off x="7649717" y="2490472"/>
            <a:ext cx="3703093" cy="3098506"/>
          </a:xfrm>
          <a:prstGeom prst="rect">
            <a:avLst/>
          </a:prstGeom>
        </p:spPr>
      </p:pic>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Real-time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screenshot of a cellphone&#10;&#10;Description automatically generated">
            <a:extLst>
              <a:ext uri="{FF2B5EF4-FFF2-40B4-BE49-F238E27FC236}">
                <a16:creationId xmlns:a16="http://schemas.microsoft.com/office/drawing/2014/main" id="{18D3634B-B11B-A479-0EBB-2BB9DE0697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93770" y="2555093"/>
            <a:ext cx="5349586" cy="3017715"/>
          </a:xfrm>
          <a:prstGeom prst="rect">
            <a:avLst/>
          </a:prstGeom>
        </p:spPr>
      </p:pic>
    </p:spTree>
    <p:extLst>
      <p:ext uri="{BB962C8B-B14F-4D97-AF65-F5344CB8AC3E}">
        <p14:creationId xmlns:p14="http://schemas.microsoft.com/office/powerpoint/2010/main" val="1871101644"/>
      </p:ext>
    </p:extLst>
  </p:cSld>
  <p:clrMapOvr>
    <a:masterClrMapping/>
  </p:clrMapOvr>
  <mc:AlternateContent xmlns:mc="http://schemas.openxmlformats.org/markup-compatibility/2006" xmlns:p14="http://schemas.microsoft.com/office/powerpoint/2010/main">
    <mc:Choice Requires="p14">
      <p:transition spd="slow" p14:dur="2000" advTm="34000"/>
    </mc:Choice>
    <mc:Fallback xmlns="">
      <p:transition spd="slow" advTm="34000"/>
    </mc:Fallback>
  </mc:AlternateConten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218521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1) </a:t>
            </a:r>
            <a:r>
              <a:rPr lang="en-US" sz="2400" b="1" dirty="0">
                <a:solidFill>
                  <a:srgbClr val="FF0000"/>
                </a:solidFill>
                <a:latin typeface="Tajawal ExtraBold" panose="00000800000000000000" pitchFamily="2" charset="-78"/>
                <a:cs typeface="Tajawal ExtraBold" panose="00000800000000000000" pitchFamily="2" charset="-78"/>
              </a:rPr>
              <a:t>Newsjacking</a:t>
            </a:r>
            <a:r>
              <a:rPr lang="en-US" sz="2400" b="1" dirty="0">
                <a:solidFill>
                  <a:srgbClr val="0070C0"/>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Newsjacking has become a popular way to use trending topics for your own gain.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Jeremy Pearcy, CEO of Reservations at the Point, explains real-time marketing and newsjacking this 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C979B7-39DE-9668-5331-8FB1A838DCE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02088" y="3310863"/>
            <a:ext cx="3558273" cy="2593091"/>
          </a:xfrm>
          <a:prstGeom prst="rect">
            <a:avLst/>
          </a:prstGeom>
        </p:spPr>
      </p:pic>
      <p:sp>
        <p:nvSpPr>
          <p:cNvPr id="10" name="TextBox 9">
            <a:extLst>
              <a:ext uri="{FF2B5EF4-FFF2-40B4-BE49-F238E27FC236}">
                <a16:creationId xmlns:a16="http://schemas.microsoft.com/office/drawing/2014/main" id="{680DE7D5-05B5-377C-E6FF-BF331A59C70D}"/>
              </a:ext>
            </a:extLst>
          </p:cNvPr>
          <p:cNvSpPr txBox="1"/>
          <p:nvPr/>
        </p:nvSpPr>
        <p:spPr>
          <a:xfrm>
            <a:off x="1986137" y="3608486"/>
            <a:ext cx="5490089" cy="2123658"/>
          </a:xfrm>
          <a:prstGeom prst="rect">
            <a:avLst/>
          </a:prstGeom>
          <a:noFill/>
        </p:spPr>
        <p:txBody>
          <a:bodyPr wrap="square" rtlCol="0">
            <a:spAutoFit/>
          </a:bodyPr>
          <a:lstStyle/>
          <a:p>
            <a:pPr algn="just"/>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i="1" dirty="0">
                <a:solidFill>
                  <a:srgbClr val="7030A0"/>
                </a:solidFill>
                <a:latin typeface="Tajawal ExtraBold" panose="00000800000000000000" pitchFamily="2" charset="-78"/>
                <a:cs typeface="Tajawal ExtraBold" panose="00000800000000000000" pitchFamily="2" charset="-78"/>
              </a:rPr>
              <a:t>“Since consumer attention is already focused on the trending topic, or large scale event, and they identify with it, real-time marketing just takes advantage of what is already working to provoke engagement.”</a:t>
            </a:r>
            <a:endParaRPr lang="en-US" sz="2200" b="1" dirty="0">
              <a:solidFill>
                <a:srgbClr val="7030A0"/>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8A0F209D-73A6-752C-A21E-898838666B15}"/>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53277762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87798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2) Tweet Chats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 Five ways to find the right Twitter Chat for your business or brand:</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Paying attention to your newsfeed. By participating in the Twitter chats your audience enjoys, you can nurture and strengthen those relationships.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Using Twitter’s advanced search to find hashtags related to your niche or interests.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Searching on </a:t>
            </a:r>
            <a:r>
              <a:rPr lang="en-US" sz="2200" b="1" dirty="0" err="1">
                <a:solidFill>
                  <a:srgbClr val="7030A0"/>
                </a:solidFill>
                <a:latin typeface="Tajawal ExtraBold" panose="00000800000000000000" pitchFamily="2" charset="-78"/>
                <a:cs typeface="Tajawal ExtraBold" panose="00000800000000000000" pitchFamily="2" charset="-78"/>
              </a:rPr>
              <a:t>ChatSalad</a:t>
            </a:r>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or </a:t>
            </a:r>
            <a:r>
              <a:rPr lang="en-US" sz="2200" b="1" dirty="0" err="1">
                <a:solidFill>
                  <a:srgbClr val="7030A0"/>
                </a:solidFill>
                <a:latin typeface="Tajawal ExtraBold" panose="00000800000000000000" pitchFamily="2" charset="-78"/>
                <a:cs typeface="Tajawal ExtraBold" panose="00000800000000000000" pitchFamily="2" charset="-78"/>
              </a:rPr>
              <a:t>TweetReports</a:t>
            </a:r>
            <a:r>
              <a:rPr lang="en-US" sz="2200" b="1" dirty="0">
                <a:solidFill>
                  <a:srgbClr val="2D3956"/>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Taking a look at this carefully curated Twitter Chat Schedule doc.</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Tweeting out to your audience asking for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50C520-AC0C-1819-C154-FE51EE6A0020}"/>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523918846"/>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3) Think Conversation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means finding ways to enter into relevant, timely and valuable conversations with potential clients for our company and the companies of our clients.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How do we do that?</a:t>
            </a:r>
          </a:p>
          <a:p>
            <a:pPr algn="just"/>
            <a:r>
              <a:rPr lang="en-US" sz="2000" b="1" dirty="0">
                <a:solidFill>
                  <a:srgbClr val="2D3956"/>
                </a:solidFill>
                <a:latin typeface="Tajawal ExtraBold" panose="00000800000000000000" pitchFamily="2" charset="-78"/>
                <a:cs typeface="Tajawal ExtraBold" panose="00000800000000000000" pitchFamily="2" charset="-78"/>
              </a:rPr>
              <a:t>By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Looking at/using trending hashtags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social listening and keyword monitoring tools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Checking out influencers, their content, and their Twitter Lists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Putting a focus on real-time responses — or as real time as possible; we like to answer all incoming inquiries within 3 hours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segmentation to ensure we’re delivering the right content at the right time to the right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4218685071"/>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Tools to Manage Real-time information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icons on a white background&#10;&#10;Description automatically generated">
            <a:extLst>
              <a:ext uri="{FF2B5EF4-FFF2-40B4-BE49-F238E27FC236}">
                <a16:creationId xmlns:a16="http://schemas.microsoft.com/office/drawing/2014/main" id="{64F5933B-E007-1A36-4EA6-5AE66A7156B7}"/>
              </a:ext>
            </a:extLst>
          </p:cNvPr>
          <p:cNvPicPr>
            <a:picLocks noChangeAspect="1"/>
          </p:cNvPicPr>
          <p:nvPr/>
        </p:nvPicPr>
        <p:blipFill rotWithShape="1">
          <a:blip r:embed="rId7">
            <a:extLst>
              <a:ext uri="{28A0092B-C50C-407E-A947-70E740481C1C}">
                <a14:useLocalDpi xmlns:a14="http://schemas.microsoft.com/office/drawing/2010/main" val="0"/>
              </a:ext>
            </a:extLst>
          </a:blip>
          <a:srcRect l="13659" t="31593" r="10422" b="12817"/>
          <a:stretch/>
        </p:blipFill>
        <p:spPr>
          <a:xfrm>
            <a:off x="2640310" y="2830468"/>
            <a:ext cx="6516852" cy="2684141"/>
          </a:xfrm>
          <a:prstGeom prst="rect">
            <a:avLst/>
          </a:prstGeom>
        </p:spPr>
      </p:pic>
    </p:spTree>
    <p:extLst>
      <p:ext uri="{BB962C8B-B14F-4D97-AF65-F5344CB8AC3E}">
        <p14:creationId xmlns:p14="http://schemas.microsoft.com/office/powerpoint/2010/main" val="28831591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200329"/>
          </a:xfrm>
          <a:prstGeom prst="rect">
            <a:avLst/>
          </a:prstGeom>
          <a:noFill/>
        </p:spPr>
        <p:txBody>
          <a:bodyPr wrap="square" rtlCol="0">
            <a:spAutoFit/>
          </a:bodyPr>
          <a:lstStyle/>
          <a:p>
            <a:pPr algn="ctr"/>
            <a:r>
              <a:rPr lang="en-US" sz="4000" b="1" dirty="0">
                <a:solidFill>
                  <a:srgbClr val="C00000"/>
                </a:solidFill>
                <a:latin typeface="Tajawal ExtraBold" panose="00000800000000000000" pitchFamily="2" charset="-78"/>
                <a:cs typeface="Tajawal ExtraBold" panose="00000800000000000000" pitchFamily="2" charset="-78"/>
              </a:rPr>
              <a:t>Social Media Monitoring Tool</a:t>
            </a:r>
          </a:p>
          <a:p>
            <a:pPr algn="ctr"/>
            <a:r>
              <a:rPr lang="en-US" sz="3200" b="1" dirty="0">
                <a:solidFill>
                  <a:srgbClr val="FF0000"/>
                </a:solidFill>
                <a:latin typeface="Tajawal ExtraBold" panose="00000800000000000000" pitchFamily="2" charset="-78"/>
                <a:cs typeface="Tajawal ExtraBold" panose="00000800000000000000" pitchFamily="2" charset="-78"/>
              </a:rPr>
              <a:t>An Example: Crowd Tangle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ack background with white text&#10;&#10;Description automatically generated">
            <a:extLst>
              <a:ext uri="{FF2B5EF4-FFF2-40B4-BE49-F238E27FC236}">
                <a16:creationId xmlns:a16="http://schemas.microsoft.com/office/drawing/2014/main" id="{1FEAED64-AD23-7B52-976A-B3F7E8E6B73B}"/>
              </a:ext>
            </a:extLst>
          </p:cNvPr>
          <p:cNvPicPr>
            <a:picLocks noChangeAspect="1"/>
          </p:cNvPicPr>
          <p:nvPr/>
        </p:nvPicPr>
        <p:blipFill rotWithShape="1">
          <a:blip r:embed="rId7">
            <a:extLst>
              <a:ext uri="{28A0092B-C50C-407E-A947-70E740481C1C}">
                <a14:useLocalDpi xmlns:a14="http://schemas.microsoft.com/office/drawing/2010/main" val="0"/>
              </a:ext>
            </a:extLst>
          </a:blip>
          <a:srcRect l="29094" t="36130" r="27073" b="32447"/>
          <a:stretch/>
        </p:blipFill>
        <p:spPr>
          <a:xfrm>
            <a:off x="4251959" y="3120265"/>
            <a:ext cx="3419857" cy="1287144"/>
          </a:xfrm>
          <a:prstGeom prst="rect">
            <a:avLst/>
          </a:prstGeom>
        </p:spPr>
      </p:pic>
    </p:spTree>
    <p:extLst>
      <p:ext uri="{BB962C8B-B14F-4D97-AF65-F5344CB8AC3E}">
        <p14:creationId xmlns:p14="http://schemas.microsoft.com/office/powerpoint/2010/main" val="4288286199"/>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92FECB4-AE94-2002-D7DA-0E97C436A895}"/>
              </a:ext>
            </a:extLst>
          </p:cNvPr>
          <p:cNvPicPr>
            <a:picLocks noChangeAspect="1"/>
          </p:cNvPicPr>
          <p:nvPr/>
        </p:nvPicPr>
        <p:blipFill>
          <a:blip r:embed="rId9"/>
          <a:stretch>
            <a:fillRect/>
          </a:stretch>
        </p:blipFill>
        <p:spPr>
          <a:xfrm>
            <a:off x="1771923" y="1585453"/>
            <a:ext cx="9276323" cy="4357279"/>
          </a:xfrm>
          <a:prstGeom prst="rect">
            <a:avLst/>
          </a:prstGeom>
        </p:spPr>
      </p:pic>
    </p:spTree>
    <p:extLst>
      <p:ext uri="{BB962C8B-B14F-4D97-AF65-F5344CB8AC3E}">
        <p14:creationId xmlns:p14="http://schemas.microsoft.com/office/powerpoint/2010/main" val="252103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contrast="40000"/>
                    </a14:imgEffect>
                  </a14:imgLayer>
                </a14:imgProps>
              </a:ext>
            </a:extLst>
          </a:blip>
          <a:stretch>
            <a:fillRect/>
          </a:stretch>
        </p:blipFill>
        <p:spPr>
          <a:xfrm>
            <a:off x="1583507" y="2105176"/>
            <a:ext cx="9824090" cy="2903086"/>
          </a:xfrm>
          <a:prstGeom prst="rect">
            <a:avLst/>
          </a:prstGeom>
        </p:spPr>
      </p:pic>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789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Social Media Strategy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3785509950"/>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25837" y="1976544"/>
            <a:ext cx="3253839"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Build Social Media Strategy?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pSp>
        <p:nvGrpSpPr>
          <p:cNvPr id="7" name="Group 6">
            <a:extLst>
              <a:ext uri="{FF2B5EF4-FFF2-40B4-BE49-F238E27FC236}">
                <a16:creationId xmlns:a16="http://schemas.microsoft.com/office/drawing/2014/main" id="{B97D66A9-A2A5-1C6F-2485-700C25727B00}"/>
              </a:ext>
            </a:extLst>
          </p:cNvPr>
          <p:cNvGrpSpPr/>
          <p:nvPr/>
        </p:nvGrpSpPr>
        <p:grpSpPr>
          <a:xfrm>
            <a:off x="4712281" y="547395"/>
            <a:ext cx="5162349" cy="5918601"/>
            <a:chOff x="3445565" y="567108"/>
            <a:chExt cx="5162349" cy="5918601"/>
          </a:xfrm>
        </p:grpSpPr>
        <p:pic>
          <p:nvPicPr>
            <p:cNvPr id="3" name="Picture 2" descr="A diagram of a social media marketing strategy&#10;&#10;Description automatically generated">
              <a:extLst>
                <a:ext uri="{FF2B5EF4-FFF2-40B4-BE49-F238E27FC236}">
                  <a16:creationId xmlns:a16="http://schemas.microsoft.com/office/drawing/2014/main" id="{B7F8B1BD-058D-DCBA-C795-2A49C8DA463C}"/>
                </a:ext>
              </a:extLst>
            </p:cNvPr>
            <p:cNvPicPr>
              <a:picLocks noChangeAspect="1"/>
            </p:cNvPicPr>
            <p:nvPr/>
          </p:nvPicPr>
          <p:blipFill rotWithShape="1">
            <a:blip r:embed="rId7">
              <a:extLst>
                <a:ext uri="{28A0092B-C50C-407E-A947-70E740481C1C}">
                  <a14:useLocalDpi xmlns:a14="http://schemas.microsoft.com/office/drawing/2010/main" val="0"/>
                </a:ext>
              </a:extLst>
            </a:blip>
            <a:srcRect t="8269" r="2613" b="5428"/>
            <a:stretch/>
          </p:blipFill>
          <p:spPr>
            <a:xfrm>
              <a:off x="3445565" y="567108"/>
              <a:ext cx="5162349" cy="5918601"/>
            </a:xfrm>
            <a:prstGeom prst="rect">
              <a:avLst/>
            </a:prstGeom>
          </p:spPr>
        </p:pic>
        <p:sp>
          <p:nvSpPr>
            <p:cNvPr id="4" name="Rectangle 3">
              <a:extLst>
                <a:ext uri="{FF2B5EF4-FFF2-40B4-BE49-F238E27FC236}">
                  <a16:creationId xmlns:a16="http://schemas.microsoft.com/office/drawing/2014/main" id="{61AE0165-FB18-F307-71DD-CA82EF9DF69E}"/>
                </a:ext>
              </a:extLst>
            </p:cNvPr>
            <p:cNvSpPr/>
            <p:nvPr/>
          </p:nvSpPr>
          <p:spPr>
            <a:xfrm>
              <a:off x="3600204" y="585293"/>
              <a:ext cx="1557929" cy="106134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FF3560-F431-0DB1-E54F-6910F3C6ECA1}"/>
                </a:ext>
              </a:extLst>
            </p:cNvPr>
            <p:cNvSpPr/>
            <p:nvPr/>
          </p:nvSpPr>
          <p:spPr>
            <a:xfrm>
              <a:off x="4379168" y="579867"/>
              <a:ext cx="1557929" cy="84748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5445610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Suitable Social Media Goals</a:t>
            </a:r>
            <a:r>
              <a:rPr lang="en-US" sz="2400" b="1" dirty="0">
                <a:solidFill>
                  <a:srgbClr val="2D3956"/>
                </a:solidFill>
                <a:latin typeface="Tajawal ExtraBold" panose="00000800000000000000" pitchFamily="2" charset="-78"/>
                <a:cs typeface="Tajawal ExtraBold" panose="00000800000000000000" pitchFamily="2" charset="-78"/>
              </a:rPr>
              <a:t>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existence of </a:t>
            </a:r>
            <a:r>
              <a:rPr lang="en-US" sz="2400" b="1" dirty="0">
                <a:solidFill>
                  <a:srgbClr val="FF0000"/>
                </a:solidFill>
                <a:latin typeface="Tajawal ExtraBold" panose="00000800000000000000" pitchFamily="2" charset="-78"/>
                <a:cs typeface="Tajawal ExtraBold" panose="00000800000000000000" pitchFamily="2" charset="-78"/>
              </a:rPr>
              <a:t>fake followers</a:t>
            </a:r>
            <a:r>
              <a:rPr lang="en-US" sz="2400" b="1" dirty="0">
                <a:solidFill>
                  <a:srgbClr val="2D3956"/>
                </a:solidFill>
                <a:latin typeface="Tajawal ExtraBold" panose="00000800000000000000" pitchFamily="2" charset="-78"/>
                <a:cs typeface="Tajawal ExtraBold" panose="00000800000000000000" pitchFamily="2" charset="-78"/>
              </a:rPr>
              <a:t> on any social network means that follower numbers have little value as a metric.</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Ideally, you should look at </a:t>
            </a:r>
            <a:r>
              <a:rPr lang="en-US" sz="2400" b="1" dirty="0">
                <a:solidFill>
                  <a:srgbClr val="FF0000"/>
                </a:solidFill>
                <a:latin typeface="Tajawal ExtraBold" panose="00000800000000000000" pitchFamily="2" charset="-78"/>
                <a:cs typeface="Tajawal ExtraBold" panose="00000800000000000000" pitchFamily="2" charset="-78"/>
              </a:rPr>
              <a:t>the marketing goals </a:t>
            </a:r>
            <a:r>
              <a:rPr lang="en-US" sz="2400" b="1" dirty="0">
                <a:solidFill>
                  <a:srgbClr val="2D3956"/>
                </a:solidFill>
                <a:latin typeface="Tajawal ExtraBold" panose="00000800000000000000" pitchFamily="2" charset="-78"/>
                <a:cs typeface="Tajawal ExtraBold" panose="00000800000000000000" pitchFamily="2" charset="-78"/>
              </a:rPr>
              <a:t>you set, and determine which metrics will provide you with the answer as to whether you are meeting that goal.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if you have a goal that aims to increase your </a:t>
            </a:r>
            <a:r>
              <a:rPr lang="en-US" sz="2400" b="1" dirty="0">
                <a:solidFill>
                  <a:srgbClr val="FF0000"/>
                </a:solidFill>
                <a:latin typeface="Tajawal ExtraBold" panose="00000800000000000000" pitchFamily="2" charset="-78"/>
                <a:cs typeface="Tajawal ExtraBold" panose="00000800000000000000" pitchFamily="2" charset="-78"/>
              </a:rPr>
              <a:t>brand awareness</a:t>
            </a:r>
            <a:r>
              <a:rPr lang="en-US" sz="2400" b="1" dirty="0">
                <a:solidFill>
                  <a:srgbClr val="2D3956"/>
                </a:solidFill>
                <a:latin typeface="Tajawal ExtraBold" panose="00000800000000000000" pitchFamily="2" charset="-78"/>
                <a:cs typeface="Tajawal ExtraBold" panose="00000800000000000000" pitchFamily="2" charset="-78"/>
              </a:rPr>
              <a:t>, then Post Reach is a relevant statistic. It will tell you how far your content is spreading across social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79005613"/>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Decide Who You Want as Your Social Media Audience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most common mistakes made by firms on social media is to think that all followers will be good for them. There is a good reason why pundits deemphasize the metric Follower Numbers and call them vanity metrics. There is little point in having somebody as a follower unless he is likely to take an interest in the content you share.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biggest problem with buying </a:t>
            </a:r>
            <a:r>
              <a:rPr lang="en-US" sz="2200" b="1" dirty="0">
                <a:solidFill>
                  <a:srgbClr val="FF0000"/>
                </a:solidFill>
                <a:latin typeface="Tajawal ExtraBold" panose="00000800000000000000" pitchFamily="2" charset="-78"/>
                <a:cs typeface="Tajawal ExtraBold" panose="00000800000000000000" pitchFamily="2" charset="-78"/>
              </a:rPr>
              <a:t>fake followers</a:t>
            </a:r>
            <a:r>
              <a:rPr lang="en-US" sz="2200" b="1" dirty="0">
                <a:solidFill>
                  <a:srgbClr val="2D3956"/>
                </a:solidFill>
                <a:latin typeface="Tajawal ExtraBold" panose="00000800000000000000" pitchFamily="2" charset="-78"/>
                <a:cs typeface="Tajawal ExtraBold" panose="00000800000000000000" pitchFamily="2" charset="-78"/>
              </a:rPr>
              <a:t>. fake followers don’t engage with your account. Some aren’t real people at all, merely bots. They certainly won’t make future customers. These people, whether they are real or fake accounts, will not spend any money on your products. They will not refer people to you. They are of no value to you at all.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95533515"/>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Some people worry about how they are going to find the time and energy to operate accounts on every social network. In most cases, you don’t need to. </a:t>
            </a:r>
            <a:r>
              <a:rPr lang="en-US" sz="2400" b="1" dirty="0">
                <a:solidFill>
                  <a:srgbClr val="FF0000"/>
                </a:solidFill>
                <a:latin typeface="Tajawal ExtraBold" panose="00000800000000000000" pitchFamily="2" charset="-78"/>
                <a:cs typeface="Tajawal ExtraBold" panose="00000800000000000000" pitchFamily="2" charset="-78"/>
              </a:rPr>
              <a:t>You simply need to find the right social networks for your business. You want to discover the social networks where your intended audience spends their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may have to carry out some research first to discover where </a:t>
            </a:r>
            <a:r>
              <a:rPr lang="en-US" sz="2400" b="1" dirty="0">
                <a:solidFill>
                  <a:srgbClr val="FF0000"/>
                </a:solidFill>
                <a:latin typeface="Tajawal ExtraBold" panose="00000800000000000000" pitchFamily="2" charset="-78"/>
                <a:cs typeface="Tajawal ExtraBold" panose="00000800000000000000" pitchFamily="2" charset="-78"/>
              </a:rPr>
              <a:t>your intended audience </a:t>
            </a:r>
            <a:r>
              <a:rPr lang="en-US" sz="2400" b="1" dirty="0">
                <a:solidFill>
                  <a:srgbClr val="2D3956"/>
                </a:solidFill>
                <a:latin typeface="Tajawal ExtraBold" panose="00000800000000000000" pitchFamily="2" charset="-78"/>
                <a:cs typeface="Tajawal ExtraBold" panose="00000800000000000000" pitchFamily="2" charset="-78"/>
              </a:rPr>
              <a:t>hangs out. This shouldn't be too difficult, particularly if you know your customers. If you don’t already understand this, you could survey them, asking them for their preferred social accounts.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3802405"/>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Brand advocacy</a:t>
            </a:r>
            <a:r>
              <a:rPr lang="en-US" sz="2000" b="1" dirty="0">
                <a:solidFill>
                  <a:srgbClr val="2D3956"/>
                </a:solidFill>
                <a:latin typeface="Tajawal ExtraBold" panose="00000800000000000000" pitchFamily="2" charset="-78"/>
                <a:cs typeface="Tajawal ExtraBold" panose="00000800000000000000" pitchFamily="2" charset="-78"/>
              </a:rPr>
              <a:t> simply means that the people who love your product or services continue to show support for your brand by promoting your organization organically to new audiences. Your brand advocates can play a significant role in word-of-mouth marketing and drive new business 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54984"/>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no matter how much you plan your social efforts, there is no guarantee that things will work as you expected. If you don’t track your results, however, you will never know the success of your social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began the process by </a:t>
            </a:r>
            <a:r>
              <a:rPr lang="en-US" sz="2000" b="1" dirty="0">
                <a:solidFill>
                  <a:srgbClr val="FF0000"/>
                </a:solidFill>
                <a:latin typeface="Tajawal ExtraBold" panose="00000800000000000000" pitchFamily="2" charset="-78"/>
                <a:cs typeface="Tajawal ExtraBold" panose="00000800000000000000" pitchFamily="2" charset="-78"/>
              </a:rPr>
              <a:t>setting goals </a:t>
            </a:r>
            <a:r>
              <a:rPr lang="en-US" sz="2000" b="1" dirty="0">
                <a:solidFill>
                  <a:srgbClr val="2D3956"/>
                </a:solidFill>
                <a:latin typeface="Tajawal ExtraBold" panose="00000800000000000000" pitchFamily="2" charset="-78"/>
                <a:cs typeface="Tajawal ExtraBold" panose="00000800000000000000" pitchFamily="2" charset="-78"/>
              </a:rPr>
              <a:t>and then determined your </a:t>
            </a:r>
            <a:r>
              <a:rPr lang="en-US" sz="2000" b="1" dirty="0">
                <a:solidFill>
                  <a:srgbClr val="FF0000"/>
                </a:solidFill>
                <a:latin typeface="Tajawal ExtraBold" panose="00000800000000000000" pitchFamily="2" charset="-78"/>
                <a:cs typeface="Tajawal ExtraBold" panose="00000800000000000000" pitchFamily="2" charset="-78"/>
              </a:rPr>
              <a:t>most relevant metrics</a:t>
            </a:r>
            <a:r>
              <a:rPr lang="en-US" sz="2000" b="1" dirty="0">
                <a:solidFill>
                  <a:srgbClr val="2D3956"/>
                </a:solidFill>
                <a:latin typeface="Tajawal ExtraBold" panose="00000800000000000000" pitchFamily="2" charset="-78"/>
                <a:cs typeface="Tajawal ExtraBold" panose="00000800000000000000" pitchFamily="2" charset="-78"/>
              </a:rPr>
              <a:t>. Therefore, you will want to keep a constant eye on how these metrics are progressing. Are your social campaigns having the desired effects on these metrics?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have previously looked at 15 Instagram Analytics Tools for Influencers. Some of these also provide metrics for other social platforms. Many of the social networks offer their own analytics tools that will provide much of the necessary data. For example, you will find an Insights section for your Facebook page and Analytics sections on Twitter and YouTube.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2971118"/>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45210"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and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374237699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Internal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orking on laptops&#10;&#10;Description automatically generated">
            <a:extLst>
              <a:ext uri="{FF2B5EF4-FFF2-40B4-BE49-F238E27FC236}">
                <a16:creationId xmlns:a16="http://schemas.microsoft.com/office/drawing/2014/main" id="{70FDD5CC-C9C7-BC48-CAB3-6469B62883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40473" y="2377267"/>
            <a:ext cx="5111052" cy="2866993"/>
          </a:xfrm>
          <a:prstGeom prst="rect">
            <a:avLst/>
          </a:prstGeom>
        </p:spPr>
      </p:pic>
    </p:spTree>
    <p:extLst>
      <p:ext uri="{BB962C8B-B14F-4D97-AF65-F5344CB8AC3E}">
        <p14:creationId xmlns:p14="http://schemas.microsoft.com/office/powerpoint/2010/main" val="245159777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Organizations communicate </a:t>
            </a:r>
            <a:r>
              <a:rPr lang="en-US" sz="2000" b="1" dirty="0">
                <a:solidFill>
                  <a:srgbClr val="2D3956"/>
                </a:solidFill>
                <a:latin typeface="Tajawal ExtraBold" panose="00000800000000000000" pitchFamily="2" charset="-78"/>
                <a:cs typeface="Tajawal ExtraBold" panose="00000800000000000000" pitchFamily="2" charset="-78"/>
              </a:rPr>
              <a:t>in two directions: internally to staff and externally to clients, customers, shareholders, stakeholders, the media. </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Faulty internal communications </a:t>
            </a:r>
            <a:r>
              <a:rPr lang="en-US" sz="2000" b="1" dirty="0">
                <a:solidFill>
                  <a:srgbClr val="2D3956"/>
                </a:solidFill>
                <a:latin typeface="Tajawal ExtraBold" panose="00000800000000000000" pitchFamily="2" charset="-78"/>
                <a:cs typeface="Tajawal ExtraBold" panose="00000800000000000000" pitchFamily="2" charset="-78"/>
              </a:rPr>
              <a:t>can lead to mistakes, discouraged and unhappy staff, employees leaving the company. </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Poor external communications </a:t>
            </a:r>
            <a:r>
              <a:rPr lang="en-US" sz="2000" b="1" dirty="0">
                <a:solidFill>
                  <a:srgbClr val="2D3956"/>
                </a:solidFill>
                <a:latin typeface="Tajawal ExtraBold" panose="00000800000000000000" pitchFamily="2" charset="-78"/>
                <a:cs typeface="Tajawal ExtraBold" panose="00000800000000000000" pitchFamily="2" charset="-78"/>
              </a:rPr>
              <a:t>can damage image and sales. It really is that simple. Any overall management strategy needs a communications plan or the whole operation might fail.</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 analyzes an organization’s practices to reveal how effective they are—throughout a whole company or in specified parts of the organization. It can pinpoint problem areas such as frequent misunderstandings, information blocks, information lacks, information duplication, misrepresentation. An audit could be part of a periodic health check, but it is especially helpful at a time of change: a merger or acquisition, launch of a new product or service, entry into new markets, for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Influencer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using their phones&#10;&#10;Description automatically generated">
            <a:extLst>
              <a:ext uri="{FF2B5EF4-FFF2-40B4-BE49-F238E27FC236}">
                <a16:creationId xmlns:a16="http://schemas.microsoft.com/office/drawing/2014/main" id="{FDD13AE6-8307-859F-74BB-C2624850B3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8863" y="2373012"/>
            <a:ext cx="3669475" cy="2752106"/>
          </a:xfrm>
          <a:prstGeom prst="rect">
            <a:avLst/>
          </a:prstGeom>
        </p:spPr>
      </p:pic>
    </p:spTree>
    <p:extLst>
      <p:ext uri="{BB962C8B-B14F-4D97-AF65-F5344CB8AC3E}">
        <p14:creationId xmlns:p14="http://schemas.microsoft.com/office/powerpoint/2010/main" val="176172975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36625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Influencer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Influencer Communications is a messaging-based approach to marketing communications that ensures consistency in how brands are perceived in different mediums, such as news coverage, social media, speaking engagements, investor presentations, analyst reports, and content marketing.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relevance of social media influencers (hereafter: influencers) for organizations has grown rapidly during the last years. </a:t>
            </a:r>
            <a:r>
              <a:rPr lang="en-US" sz="2100" b="1" dirty="0">
                <a:solidFill>
                  <a:srgbClr val="FF0000"/>
                </a:solidFill>
                <a:latin typeface="Tajawal ExtraBold" panose="00000800000000000000" pitchFamily="2" charset="-78"/>
                <a:cs typeface="Tajawal ExtraBold" panose="00000800000000000000" pitchFamily="2" charset="-78"/>
              </a:rPr>
              <a:t>Strategic communication</a:t>
            </a:r>
            <a:r>
              <a:rPr lang="en-US" sz="2100" b="1" dirty="0">
                <a:solidFill>
                  <a:srgbClr val="2D3956"/>
                </a:solidFill>
                <a:latin typeface="Tajawal ExtraBold" panose="00000800000000000000" pitchFamily="2" charset="-78"/>
                <a:cs typeface="Tajawal ExtraBold" panose="00000800000000000000" pitchFamily="2" charset="-78"/>
              </a:rPr>
              <a:t> faces the challenge to find new ways how to manage their influencer activities because established communication management concepts cannot simply be applied to influencers.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36383330"/>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10016963" cy="4293483"/>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influencers</a:t>
            </a:r>
            <a:r>
              <a:rPr lang="en-US" sz="2100" b="1" dirty="0">
                <a:solidFill>
                  <a:srgbClr val="2D3956"/>
                </a:solidFill>
                <a:latin typeface="Tajawal ExtraBold" panose="00000800000000000000" pitchFamily="2" charset="-78"/>
                <a:cs typeface="Tajawal ExtraBold" panose="00000800000000000000" pitchFamily="2" charset="-78"/>
              </a:rPr>
              <a:t> combine functions that different actors have fulfilled previously, e.g. creative agencies, advertising media, journalistic media, testimonial givers, and opinion leaders. This intermingling of functions in just one actor implies that routine procedures that are tailored to mono-functional actors may fall short. </a:t>
            </a: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Media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with different colored lines&#10;&#10;Description automatically generated">
            <a:extLst>
              <a:ext uri="{FF2B5EF4-FFF2-40B4-BE49-F238E27FC236}">
                <a16:creationId xmlns:a16="http://schemas.microsoft.com/office/drawing/2014/main" id="{458824DA-D735-AA23-C593-45B97F1AA7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2060" y="2409631"/>
            <a:ext cx="6487878" cy="3105515"/>
          </a:xfrm>
          <a:prstGeom prst="rect">
            <a:avLst/>
          </a:prstGeom>
        </p:spPr>
      </p:pic>
    </p:spTree>
    <p:extLst>
      <p:ext uri="{BB962C8B-B14F-4D97-AF65-F5344CB8AC3E}">
        <p14:creationId xmlns:p14="http://schemas.microsoft.com/office/powerpoint/2010/main" val="42113021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432838"/>
            <a:ext cx="9795481" cy="463203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r>
              <a:rPr lang="en-US" sz="2100" b="1" dirty="0">
                <a:solidFill>
                  <a:srgbClr val="FF0000"/>
                </a:solidFill>
                <a:latin typeface="Tajawal ExtraBold" panose="00000800000000000000" pitchFamily="2" charset="-78"/>
                <a:cs typeface="Tajawal ExtraBold" panose="00000800000000000000" pitchFamily="2" charset="-78"/>
              </a:rPr>
              <a:t>Good media relations begin </a:t>
            </a:r>
          </a:p>
          <a:p>
            <a:pPr algn="ctr"/>
            <a:r>
              <a:rPr lang="en-US" sz="2100" b="1" dirty="0">
                <a:solidFill>
                  <a:srgbClr val="FF0000"/>
                </a:solidFill>
                <a:latin typeface="Tajawal ExtraBold" panose="00000800000000000000" pitchFamily="2" charset="-78"/>
                <a:cs typeface="Tajawal ExtraBold" panose="00000800000000000000" pitchFamily="2" charset="-78"/>
              </a:rPr>
              <a:t>long before you are contacted.</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Know your Target  Audiences.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r>
              <a:rPr lang="en-US" sz="2100" b="1" dirty="0">
                <a:solidFill>
                  <a:srgbClr val="FF0000"/>
                </a:solidFill>
                <a:latin typeface="Tajawal ExtraBold" panose="00000800000000000000" pitchFamily="2" charset="-78"/>
                <a:cs typeface="Tajawal ExtraBold" panose="00000800000000000000" pitchFamily="2" charset="-78"/>
              </a:rPr>
              <a:t>No comment is usually no good.</a:t>
            </a:r>
          </a:p>
          <a:p>
            <a:pPr algn="ctr"/>
            <a:r>
              <a:rPr lang="en-US" sz="2100" b="1" dirty="0">
                <a:solidFill>
                  <a:srgbClr val="FF0000"/>
                </a:solidFill>
                <a:latin typeface="Tajawal ExtraBold" panose="00000800000000000000" pitchFamily="2" charset="-78"/>
                <a:cs typeface="Tajawal ExtraBold" panose="00000800000000000000" pitchFamily="2" charset="-78"/>
              </a:rPr>
              <a:t>If you hide from the media, most people </a:t>
            </a:r>
          </a:p>
          <a:p>
            <a:pPr algn="ctr"/>
            <a:r>
              <a:rPr lang="en-US" sz="2100" b="1" dirty="0">
                <a:solidFill>
                  <a:srgbClr val="FF0000"/>
                </a:solidFill>
                <a:latin typeface="Tajawal ExtraBold" panose="00000800000000000000" pitchFamily="2" charset="-78"/>
                <a:cs typeface="Tajawal ExtraBold" panose="00000800000000000000" pitchFamily="2" charset="-78"/>
              </a:rPr>
              <a:t>will suspect that you have something to hide.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01526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endParaRPr lang="en-US" sz="2600" b="1" dirty="0">
              <a:solidFill>
                <a:srgbClr val="C00000"/>
              </a:solidFill>
              <a:cs typeface="Tajawal ExtraBold" panose="00000800000000000000" pitchFamily="2" charset="-78"/>
            </a:endParaRPr>
          </a:p>
          <a:p>
            <a:pPr marL="0" lvl="1" algn="just">
              <a:lnSpc>
                <a:spcPct val="150000"/>
              </a:lnSpc>
            </a:pPr>
            <a:r>
              <a:rPr lang="en-US" sz="2600" b="1" dirty="0">
                <a:solidFill>
                  <a:srgbClr val="C00000"/>
                </a:solidFill>
                <a:cs typeface="Tajawal ExtraBold" panose="00000800000000000000" pitchFamily="2" charset="-78"/>
              </a:rPr>
              <a:t>Execution</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Always tell the truth. </a:t>
            </a:r>
            <a:r>
              <a:rPr lang="en-US" sz="2200" b="1" dirty="0">
                <a:solidFill>
                  <a:srgbClr val="FF0000"/>
                </a:solidFill>
                <a:latin typeface="Tajawal ExtraBold" panose="00000800000000000000" pitchFamily="2" charset="-78"/>
                <a:cs typeface="Tajawal ExtraBold" panose="00000800000000000000" pitchFamily="2" charset="-78"/>
              </a:rPr>
              <a:t>NEVER </a:t>
            </a:r>
            <a:r>
              <a:rPr lang="en-US" sz="2200" b="1" dirty="0">
                <a:solidFill>
                  <a:srgbClr val="2D3956"/>
                </a:solidFill>
                <a:latin typeface="Tajawal ExtraBold" panose="00000800000000000000" pitchFamily="2" charset="-78"/>
                <a:cs typeface="Tajawal ExtraBold" panose="00000800000000000000" pitchFamily="2" charset="-78"/>
              </a:rPr>
              <a:t>lie to a reporter!</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Keep your cool.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Be positive, not negative.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Avoid slang language.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Build bridges from loaded questions to informative answers.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Repeat your key messages before you conclude.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5788210"/>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541233"/>
            <a:ext cx="8067545"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Communicating on Social Channels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itting on the floor with a computer and a group of people&#10;&#10;Description automatically generated">
            <a:extLst>
              <a:ext uri="{FF2B5EF4-FFF2-40B4-BE49-F238E27FC236}">
                <a16:creationId xmlns:a16="http://schemas.microsoft.com/office/drawing/2014/main" id="{E4AE2D6C-42ED-50A5-401D-830D86F13107}"/>
              </a:ext>
            </a:extLst>
          </p:cNvPr>
          <p:cNvPicPr>
            <a:picLocks noChangeAspect="1"/>
          </p:cNvPicPr>
          <p:nvPr/>
        </p:nvPicPr>
        <p:blipFill rotWithShape="1">
          <a:blip r:embed="rId7">
            <a:extLst>
              <a:ext uri="{28A0092B-C50C-407E-A947-70E740481C1C}">
                <a14:useLocalDpi xmlns:a14="http://schemas.microsoft.com/office/drawing/2010/main" val="0"/>
              </a:ext>
            </a:extLst>
          </a:blip>
          <a:srcRect l="14145" r="12387"/>
          <a:stretch/>
        </p:blipFill>
        <p:spPr>
          <a:xfrm>
            <a:off x="2963929" y="2187564"/>
            <a:ext cx="6508201" cy="3328876"/>
          </a:xfrm>
          <a:prstGeom prst="rect">
            <a:avLst/>
          </a:prstGeom>
        </p:spPr>
      </p:pic>
    </p:spTree>
    <p:extLst>
      <p:ext uri="{BB962C8B-B14F-4D97-AF65-F5344CB8AC3E}">
        <p14:creationId xmlns:p14="http://schemas.microsoft.com/office/powerpoint/2010/main" val="42794835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Communicating on Social Channels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The majority (72%) of organizations rely on social media to communicate or gather information during a disruptive event. Most respondents revealed during a series of in-depth interviews that they monitor a wealth of threats, including reputation damage. </a:t>
            </a:r>
            <a:r>
              <a:rPr lang="en-US" sz="2100" b="1" dirty="0">
                <a:solidFill>
                  <a:srgbClr val="2D3956"/>
                </a:solidFill>
                <a:latin typeface="Tajawal ExtraBold" panose="00000800000000000000" pitchFamily="2" charset="-78"/>
                <a:cs typeface="Tajawal ExtraBold" panose="00000800000000000000" pitchFamily="2" charset="-78"/>
              </a:rPr>
              <a:t>While most of them perform this function internally, two stated that their organizations employ a third party to take care of social media monitoring. Out of the interviewees who analyze social media, nearly two-thirds use specific software to do so, while the remaining third adopt manual monitoring.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report highlights the attractiveness of social media for crisis communications, due to low costs and staff familiarity with them, among others. Further, professionals think that social media has a responsibility in guaranteeing a reliable service during an incident. Nearly half of the sample rely on social media to the extent which, in case these were unavailable, their crisis communications capabilities would be seriously limited.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0651030"/>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0413" y="1239473"/>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62227" y="12631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Crisis Scenario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looking at a screen&#10;&#10;Description automatically generated">
            <a:extLst>
              <a:ext uri="{FF2B5EF4-FFF2-40B4-BE49-F238E27FC236}">
                <a16:creationId xmlns:a16="http://schemas.microsoft.com/office/drawing/2014/main" id="{0E19BB86-4EE6-95ED-A398-AC4218A873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6140" y="1757549"/>
            <a:ext cx="3636297" cy="3789727"/>
          </a:xfrm>
          <a:prstGeom prst="rect">
            <a:avLst/>
          </a:prstGeom>
        </p:spPr>
      </p:pic>
    </p:spTree>
    <p:extLst>
      <p:ext uri="{BB962C8B-B14F-4D97-AF65-F5344CB8AC3E}">
        <p14:creationId xmlns:p14="http://schemas.microsoft.com/office/powerpoint/2010/main" val="4079926015"/>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456587"/>
            <a:ext cx="10143440" cy="461664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crisis is the ultimate unplanned activity and the ultimate test for managers. In a time of crisis, conventional management practices are inadequate and ways of responding usually insufficient. A communications practitioner with global experience, details a well-managed crisis response that will leave stakeholders with a favorable impression and renewed confidence in the affected company.</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1. Crisis prevention: The case for issues management</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first task is to identify crisis risks or to recognize a crisis when it breaks out. From a communications standpoint, a crisis is a business or organizational problem that is exposed to public attention, and that threatens a company’s reputation and its ability to conduct business.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Although some risks are beyond a company’s control, others can be foreseen.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2667800"/>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56587"/>
            <a:ext cx="1023844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i="1" dirty="0">
                <a:solidFill>
                  <a:srgbClr val="C00000"/>
                </a:solidFill>
                <a:latin typeface="Tajawal ExtraBold" panose="00000800000000000000" pitchFamily="2" charset="-78"/>
                <a:cs typeface="Tajawal ExtraBold" panose="00000800000000000000" pitchFamily="2" charset="-78"/>
              </a:rPr>
              <a:t>Research shows that the vast majority of crises arise when companies fail to identify a potentially contentious issue at an earlier, more benign stage, and to develop a plan of action to manage the issue before the issue manages them.</a:t>
            </a:r>
          </a:p>
          <a:p>
            <a:pPr algn="just"/>
            <a:r>
              <a:rPr lang="en-US" sz="1900" b="1" dirty="0">
                <a:solidFill>
                  <a:srgbClr val="0070C0"/>
                </a:solidFill>
                <a:latin typeface="Tajawal ExtraBold" panose="00000800000000000000" pitchFamily="2" charset="-78"/>
                <a:cs typeface="Tajawal ExtraBold" panose="00000800000000000000" pitchFamily="2" charset="-78"/>
              </a:rPr>
              <a:t>Creating a crisis communications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issues audit becomes the front end of a company’s crisis communications plan, and arguably, the most important document in the plan. As a complement to a company’s emergency procedures, the crisis plan should contain detailed communications response procedures in the event that any of the potential crises identified in the communications audit, or unforeseen external events, come to pass.</a:t>
            </a:r>
          </a:p>
          <a:p>
            <a:pPr algn="just"/>
            <a:r>
              <a:rPr lang="en-US" sz="1900" b="1" dirty="0">
                <a:solidFill>
                  <a:srgbClr val="0070C0"/>
                </a:solidFill>
                <a:latin typeface="Tajawal ExtraBold" panose="00000800000000000000" pitchFamily="2" charset="-78"/>
                <a:cs typeface="Tajawal ExtraBold" panose="00000800000000000000" pitchFamily="2" charset="-78"/>
              </a:rPr>
              <a:t>Testing the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In order to ensure that the messages contained in the crisis plan are delivered effectively and with credibility, and that the plan can be carried out, it needs to be tested. This is where crisis training and simulations come in, as well as media training.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0637147"/>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22420"/>
            <a:ext cx="10143440" cy="3970318"/>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2. Crisis Management: “Plan for the worst; hope for the best”</a:t>
            </a:r>
          </a:p>
          <a:p>
            <a:pPr algn="just"/>
            <a:endParaRPr lang="en-US" sz="2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Despite the best planning and foresight, organizations inevitably find themselves in a crisis from time to time.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Research has discovered common internal reactions when the issue first breaks.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Before the company knows about the incident, cameras are on the scene. In the absence of real information, an organization cannot respond meaningfully. However, that doesn’t stop media from reporting on it live, minute by minute.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As events escalate, management senses a loss of control over the issue.</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54831148"/>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4293483"/>
          </a:xfrm>
          <a:prstGeom prst="rect">
            <a:avLst/>
          </a:prstGeom>
          <a:noFill/>
        </p:spPr>
        <p:txBody>
          <a:bodyPr wrap="square" rtlCol="0">
            <a:spAutoFit/>
          </a:bodyPr>
          <a:lstStyle/>
          <a:p>
            <a:pPr algn="just"/>
            <a:r>
              <a:rPr lang="en-US" sz="2100" b="1" dirty="0">
                <a:solidFill>
                  <a:srgbClr val="0070C0"/>
                </a:solidFill>
                <a:latin typeface="Tajawal ExtraBold" panose="00000800000000000000" pitchFamily="2" charset="-78"/>
                <a:cs typeface="Tajawal ExtraBold" panose="00000800000000000000" pitchFamily="2" charset="-78"/>
              </a:rPr>
              <a:t>Assessing a crisis</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One of the most vital skills a company can possess is the ability to determine if, when and at what level of importance a crisis has struck:</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this a crisis, or is it simply a continuing business problem coming to the surface?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it confined to a local area, or does it have the potential to become a situation of national or international importance?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Has someone verified the incident or crisis?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are the legal implications?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level of resources will be required to manage it?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708338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Scenario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3170" y="1527837"/>
            <a:ext cx="9794643" cy="3323987"/>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3. </a:t>
            </a:r>
            <a:r>
              <a:rPr lang="en-US" sz="2100" b="1" dirty="0">
                <a:solidFill>
                  <a:srgbClr val="FF0000"/>
                </a:solidFill>
                <a:latin typeface="Tajawal ExtraBold" panose="00000800000000000000" pitchFamily="2" charset="-78"/>
                <a:cs typeface="Tajawal ExtraBold" panose="00000800000000000000" pitchFamily="2" charset="-78"/>
              </a:rPr>
              <a:t>Crisis recovery: Regaining trust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company should </a:t>
            </a:r>
            <a:r>
              <a:rPr lang="en-US" sz="2100" b="1" dirty="0">
                <a:solidFill>
                  <a:srgbClr val="FF0000"/>
                </a:solidFill>
                <a:latin typeface="Tajawal ExtraBold" panose="00000800000000000000" pitchFamily="2" charset="-78"/>
                <a:cs typeface="Tajawal ExtraBold" panose="00000800000000000000" pitchFamily="2" charset="-78"/>
              </a:rPr>
              <a:t>examine the impact </a:t>
            </a:r>
            <a:r>
              <a:rPr lang="en-US" sz="2100" b="1" dirty="0">
                <a:solidFill>
                  <a:srgbClr val="2D3956"/>
                </a:solidFill>
                <a:latin typeface="Tajawal ExtraBold" panose="00000800000000000000" pitchFamily="2" charset="-78"/>
                <a:cs typeface="Tajawal ExtraBold" panose="00000800000000000000" pitchFamily="2" charset="-78"/>
              </a:rPr>
              <a:t>the incident has had on its brand(s) and reputation. If the brand has taken a hit, a company may need to give consumers a reason to trust them again.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Companies should consider a broad range of potential communication initiatives to restore trust and loyalty.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Public opinion surveys can track changes in attitudes towards a company in the weeks and months after reputation-focused programs are launched.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551420"/>
      </p:ext>
    </p:extLst>
  </p:cSld>
  <p:clrMapOvr>
    <a:masterClrMapping/>
  </p:clrMapOvr>
  <mc:AlternateContent xmlns:mc="http://schemas.openxmlformats.org/markup-compatibility/2006" xmlns:p14="http://schemas.microsoft.com/office/powerpoint/2010/main">
    <mc:Choice Requires="p14">
      <p:transition p14:dur="10" advTm="119100"/>
    </mc:Choice>
    <mc:Fallback xmlns="">
      <p:transition advTm="119100"/>
    </mc:Fallback>
  </mc:AlternateContent>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3178</TotalTime>
  <Words>14058</Words>
  <Application>Microsoft Office PowerPoint</Application>
  <PresentationFormat>Widescreen</PresentationFormat>
  <Paragraphs>1169</Paragraphs>
  <Slides>181</Slides>
  <Notes>27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181</vt:i4>
      </vt:variant>
    </vt:vector>
  </HeadingPairs>
  <TitlesOfParts>
    <vt:vector size="190" baseType="lpstr">
      <vt:lpstr>Arial</vt:lpstr>
      <vt:lpstr>Calibri</vt:lpstr>
      <vt:lpstr>Calibri Light</vt:lpstr>
      <vt:lpstr>Segoe UI Web (Arabic)</vt:lpstr>
      <vt:lpstr>Tajawal ExtraBold</vt:lpstr>
      <vt:lpstr>Tajawal Medium</vt:lpstr>
      <vt:lpstr>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99</cp:revision>
  <dcterms:created xsi:type="dcterms:W3CDTF">2023-04-29T09:08:23Z</dcterms:created>
  <dcterms:modified xsi:type="dcterms:W3CDTF">2023-12-21T17:37:54Z</dcterms:modified>
</cp:coreProperties>
</file>