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271" r:id="rId6"/>
    <p:sldId id="528" r:id="rId7"/>
    <p:sldId id="527" r:id="rId8"/>
    <p:sldId id="526" r:id="rId9"/>
    <p:sldId id="525" r:id="rId10"/>
    <p:sldId id="524" r:id="rId11"/>
    <p:sldId id="522" r:id="rId12"/>
    <p:sldId id="523" r:id="rId13"/>
    <p:sldId id="520" r:id="rId14"/>
    <p:sldId id="521" r:id="rId15"/>
    <p:sldId id="519" r:id="rId16"/>
    <p:sldId id="518" r:id="rId17"/>
    <p:sldId id="517" r:id="rId18"/>
    <p:sldId id="516" r:id="rId19"/>
    <p:sldId id="515" r:id="rId20"/>
    <p:sldId id="514" r:id="rId21"/>
    <p:sldId id="513" r:id="rId22"/>
    <p:sldId id="512" r:id="rId23"/>
    <p:sldId id="511" r:id="rId24"/>
    <p:sldId id="510" r:id="rId25"/>
    <p:sldId id="509" r:id="rId26"/>
    <p:sldId id="508" r:id="rId27"/>
    <p:sldId id="507" r:id="rId28"/>
    <p:sldId id="506" r:id="rId29"/>
    <p:sldId id="505" r:id="rId30"/>
    <p:sldId id="504" r:id="rId31"/>
    <p:sldId id="503" r:id="rId32"/>
    <p:sldId id="502" r:id="rId33"/>
    <p:sldId id="501" r:id="rId34"/>
    <p:sldId id="500" r:id="rId35"/>
    <p:sldId id="499" r:id="rId36"/>
    <p:sldId id="498" r:id="rId37"/>
    <p:sldId id="497" r:id="rId38"/>
    <p:sldId id="496" r:id="rId39"/>
    <p:sldId id="495" r:id="rId40"/>
    <p:sldId id="531" r:id="rId41"/>
    <p:sldId id="530" r:id="rId42"/>
    <p:sldId id="529" r:id="rId43"/>
    <p:sldId id="493" r:id="rId44"/>
    <p:sldId id="494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528"/>
            <p14:sldId id="527"/>
            <p14:sldId id="526"/>
            <p14:sldId id="525"/>
            <p14:sldId id="524"/>
            <p14:sldId id="522"/>
            <p14:sldId id="523"/>
            <p14:sldId id="520"/>
            <p14:sldId id="521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500"/>
            <p14:sldId id="499"/>
            <p14:sldId id="498"/>
            <p14:sldId id="497"/>
            <p14:sldId id="496"/>
            <p14:sldId id="495"/>
            <p14:sldId id="531"/>
            <p14:sldId id="530"/>
            <p14:sldId id="529"/>
            <p14:sldId id="493"/>
            <p14:sldId id="494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6236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3842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8128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860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0645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0449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8517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7639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0957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1626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462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303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3560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049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72864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978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1915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639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0978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5521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144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77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633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116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05764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69509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7877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70286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0639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5183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9121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7659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88973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6184928" y="1155869"/>
            <a:ext cx="3465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C0F8DF-5175-7056-D702-0089694F90AA}"/>
              </a:ext>
            </a:extLst>
          </p:cNvPr>
          <p:cNvSpPr txBox="1"/>
          <p:nvPr/>
        </p:nvSpPr>
        <p:spPr>
          <a:xfrm>
            <a:off x="1132461" y="2080261"/>
            <a:ext cx="858801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Project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       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69BB15-40EF-F1FD-1B93-3E09FD9A94CC}"/>
              </a:ext>
            </a:extLst>
          </p:cNvPr>
          <p:cNvSpPr txBox="1"/>
          <p:nvPr/>
        </p:nvSpPr>
        <p:spPr>
          <a:xfrm>
            <a:off x="1023730" y="3167390"/>
            <a:ext cx="8912915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Classifications</a:t>
            </a:r>
            <a:endParaRPr lang="en-US" sz="4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Hoda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Metwally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BA7D98F-34CB-2A19-C557-C7CD744B1A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A4E5E9-70EF-D09A-4BF8-F9680C25D64A}"/>
              </a:ext>
            </a:extLst>
          </p:cNvPr>
          <p:cNvSpPr txBox="1"/>
          <p:nvPr/>
        </p:nvSpPr>
        <p:spPr>
          <a:xfrm>
            <a:off x="765313" y="795130"/>
            <a:ext cx="10744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Managerial accounting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is concerned with providing information to managers within an organization so that they can formulate plans, control operations, and make decisions.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Purposes of cost classification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Assigning costs to cost objects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Accounting for costs in manufacturing companies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Preparing financial statements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Predicting cost behavior in response to changes in activity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Making decisions</a:t>
            </a:r>
          </a:p>
        </p:txBody>
      </p:sp>
    </p:spTree>
    <p:extLst>
      <p:ext uri="{BB962C8B-B14F-4D97-AF65-F5344CB8AC3E}">
        <p14:creationId xmlns:p14="http://schemas.microsoft.com/office/powerpoint/2010/main" val="2403186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4DF548B-94AE-6D6F-7E51-EEAB88B1F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D01F29-7266-100F-F66A-D1519939B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125" y="2262024"/>
            <a:ext cx="9135750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368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B3A7402-CE73-EB82-2E10-7C7682681E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DD6DBC-0720-6FB0-9557-F7A9423CBE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13" y="1095375"/>
            <a:ext cx="11543243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53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534D69-579D-6A39-EBF9-AC7661D81F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710C81-0404-E37A-4833-964B7B002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6" y="1577179"/>
            <a:ext cx="11179450" cy="440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92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AD7CE96-E62F-46F8-8E83-289971D4D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95BF6C-7CEF-F51B-3878-0DE8D4EFD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913" y="1052181"/>
            <a:ext cx="10736173" cy="475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7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18067AA-EF94-6066-3275-CC8E1ABB4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E37341-A3D1-019A-C822-DA0FF91956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51"/>
          <a:stretch/>
        </p:blipFill>
        <p:spPr>
          <a:xfrm>
            <a:off x="694571" y="795129"/>
            <a:ext cx="10802858" cy="532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24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D24B5E7-9956-7383-ED66-199658337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2A1A49-6935-46D2-973A-5B07B0DC0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" y="1100888"/>
            <a:ext cx="11610975" cy="465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55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B098B3E-BAB3-D742-D3F3-2BFBC58AA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AC2215-3712-0512-6243-9C8D94807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24" y="947391"/>
            <a:ext cx="10764752" cy="496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95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9ECB909-7D2A-7C17-7B97-40889F461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178053-4CF1-B6BF-E420-2728C1B1E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" y="1104698"/>
            <a:ext cx="11482388" cy="46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04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C2443A7-99CB-87A8-0E14-56421F5DA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4F8646-E6EC-466A-7B1B-757A78B8B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3" y="1176336"/>
            <a:ext cx="11301412" cy="474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3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7B369E17-9E03-CC93-2844-CE97D5ED96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8CC724-0AC5-CD47-5F4E-9406AE708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22" y="1020871"/>
            <a:ext cx="11491956" cy="481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90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290C434-2B44-D205-21E2-8485B81DF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B9FAA4-0084-6F8F-A1E8-00CBA03EC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90" y="810541"/>
            <a:ext cx="9096020" cy="52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556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FE23EA3-5487-AB38-FAFD-8F58C97F1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63AA09-EC3C-B853-7548-45543846FF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129"/>
          <a:stretch/>
        </p:blipFill>
        <p:spPr>
          <a:xfrm>
            <a:off x="2214021" y="1053548"/>
            <a:ext cx="7763958" cy="490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23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0C28BA8-30C7-95F1-0AEE-5DEDBF42E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F4ACD8-35A7-00B0-691B-DB387042E7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3493" y="1249491"/>
            <a:ext cx="9285013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2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3700BA9-4E60-3100-B658-AF5963B1E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D545AB-C7E6-DBD3-446F-132C69B52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92" y="880707"/>
            <a:ext cx="10679015" cy="50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99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68845DE8-821F-4D0A-D1AB-D9C83496C4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8F34E4-5FB1-5784-F4C2-D57A9B501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1" y="1104688"/>
            <a:ext cx="11610975" cy="529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149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253A3CC-F7B3-8AB0-3051-D9DC141136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98487C-8AB6-F6A1-057A-3813E520B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261" y="786154"/>
            <a:ext cx="11449878" cy="593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107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CEE274E-B96D-62EF-5238-A330B120C2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A8003C-AA1C-7493-208F-E87870B4C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183" y="1347035"/>
            <a:ext cx="9071634" cy="416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43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777F0E-84E8-8CD3-D045-C55A96A13E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5F721D-2EBC-1ACD-01BA-3A7E5B7F9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5314" y="1133657"/>
            <a:ext cx="9181372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00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1C8247-F025-B528-37B4-66E6275D34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FD9B12-4136-9880-320B-DC22CBC81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90" y="1164139"/>
            <a:ext cx="11028620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781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F100D3-368C-608C-4292-FD643141B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634" y="1365325"/>
            <a:ext cx="10656732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D28167E-2CAC-B00A-B6F6-AC3051787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D9E4F-8A5D-6C98-DCAD-52066681B4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9243" y="1322649"/>
            <a:ext cx="8053514" cy="42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52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09C31CB-3B3E-79E3-8655-80264368B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734615-E5DF-D2E8-AF58-BEA9662C5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260" y="1508593"/>
            <a:ext cx="9693480" cy="384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192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92EB084-51D9-CC34-17EC-7233DF5E5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847932-6435-4ED5-E9C1-A79CBB2EF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7117" y="1987171"/>
            <a:ext cx="7437765" cy="288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697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6317911-048E-2BBB-634A-22796B88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89091E-535E-94C1-20F1-7E2C31301C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532" y="1615283"/>
            <a:ext cx="8016935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10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DE44363-24F4-78ED-0493-FDCC21A17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AAAA84-7B40-A675-C92E-E22860B1B5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7033" y="1200719"/>
            <a:ext cx="6437934" cy="44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646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5754F2C-C21F-8220-1D5A-A33A91A28D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304277-AE69-466A-86FB-630C9C259A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44" y="1304359"/>
            <a:ext cx="11121886" cy="490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437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92F1086-FE62-A5A2-1491-B09611F9E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1A6892-23C9-6F7F-244A-AF2E1E2F91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9658" y="1304360"/>
            <a:ext cx="8632684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3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D0342F8-045D-3CAD-1443-4A8D7CEC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8E67A4-C281-0F4F-4C60-DF1623B3E1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092" y="1212912"/>
            <a:ext cx="8577815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01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54A9780-DDCB-F9B4-60A9-D85D42089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8EB482-C065-ADAB-FA8F-F0DDC11F2A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078" y="941616"/>
            <a:ext cx="8705843" cy="497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8895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2F9F23E-0667-A886-E6C9-B2316C893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F04687-75DD-03AB-0332-736C42628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161" y="1411049"/>
            <a:ext cx="8821677" cy="403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922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B1D4866-3CFB-FF24-3E98-D2D711420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7404A6-F3E0-84A1-6B27-EC429B908D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141" y="1676248"/>
            <a:ext cx="5413717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104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FF099D5-317D-A965-F5DA-98659E46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82F7BB-B0E3-52A2-03AB-888008647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340" y="1615283"/>
            <a:ext cx="9295962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197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D3287F7-19E4-7C11-CB77-EF23A50A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998144-419D-4726-5D37-DEB194C87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237" y="1365325"/>
            <a:ext cx="8559526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118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4EB917-EFCF-D688-C039-5391D98F1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98" y="603259"/>
            <a:ext cx="8248603" cy="565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8169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B606A-99B9-0739-77DE-9BD3A6426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691" y="1072692"/>
            <a:ext cx="7870618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194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F0A68-C402-2E2C-3456-DAAE798C8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706" y="1652339"/>
            <a:ext cx="6182588" cy="355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261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A08F04-1D96-34B2-77F6-795F48BB9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E5A76A-D74C-6490-61F9-91375524DD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1603089"/>
            <a:ext cx="10175106" cy="3651821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F0D459-1069-415E-F890-0029D6390D1F}"/>
              </a:ext>
            </a:extLst>
          </p:cNvPr>
          <p:cNvSpPr txBox="1"/>
          <p:nvPr/>
        </p:nvSpPr>
        <p:spPr>
          <a:xfrm>
            <a:off x="1617593" y="1119404"/>
            <a:ext cx="968319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contribution income statement format is used as an internal planning and decision-making tool. We will use this approach for: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Cost-volume-profit analysis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Segmented reporting of profit data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Budgeting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Special decisions such as pricing and make-or-buy analysis .</a:t>
            </a:r>
          </a:p>
        </p:txBody>
      </p:sp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056BE5D6-F5F7-4610-A51B-6306E17B6A3E}"/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133</Words>
  <Application>Microsoft Office PowerPoint</Application>
  <PresentationFormat>Widescreen</PresentationFormat>
  <Paragraphs>31</Paragraphs>
  <Slides>42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2024-08-02T21:15:54Z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