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7"/>
  </p:notesMasterIdLst>
  <p:sldIdLst>
    <p:sldId id="256" r:id="rId2"/>
    <p:sldId id="263" r:id="rId3"/>
    <p:sldId id="329" r:id="rId4"/>
    <p:sldId id="433" r:id="rId5"/>
    <p:sldId id="278" r:id="rId6"/>
    <p:sldId id="456" r:id="rId7"/>
    <p:sldId id="459" r:id="rId8"/>
    <p:sldId id="392" r:id="rId9"/>
    <p:sldId id="453" r:id="rId10"/>
    <p:sldId id="467" r:id="rId11"/>
    <p:sldId id="426" r:id="rId12"/>
    <p:sldId id="454" r:id="rId13"/>
    <p:sldId id="427" r:id="rId14"/>
    <p:sldId id="429" r:id="rId15"/>
    <p:sldId id="455" r:id="rId16"/>
    <p:sldId id="447" r:id="rId17"/>
    <p:sldId id="402" r:id="rId18"/>
    <p:sldId id="418" r:id="rId19"/>
    <p:sldId id="471" r:id="rId20"/>
    <p:sldId id="457" r:id="rId21"/>
    <p:sldId id="438" r:id="rId22"/>
    <p:sldId id="458" r:id="rId23"/>
    <p:sldId id="432" r:id="rId24"/>
    <p:sldId id="460" r:id="rId25"/>
    <p:sldId id="468" r:id="rId26"/>
    <p:sldId id="393" r:id="rId27"/>
    <p:sldId id="448" r:id="rId28"/>
    <p:sldId id="461" r:id="rId29"/>
    <p:sldId id="286" r:id="rId30"/>
    <p:sldId id="287" r:id="rId31"/>
    <p:sldId id="288" r:id="rId32"/>
    <p:sldId id="289" r:id="rId33"/>
    <p:sldId id="290" r:id="rId34"/>
    <p:sldId id="291" r:id="rId35"/>
    <p:sldId id="470" r:id="rId36"/>
    <p:sldId id="472" r:id="rId37"/>
    <p:sldId id="451" r:id="rId38"/>
    <p:sldId id="430" r:id="rId39"/>
    <p:sldId id="450" r:id="rId40"/>
    <p:sldId id="462" r:id="rId41"/>
    <p:sldId id="446" r:id="rId42"/>
    <p:sldId id="449" r:id="rId43"/>
    <p:sldId id="463" r:id="rId44"/>
    <p:sldId id="452" r:id="rId45"/>
    <p:sldId id="464" r:id="rId46"/>
    <p:sldId id="465" r:id="rId47"/>
    <p:sldId id="469" r:id="rId48"/>
    <p:sldId id="466" r:id="rId49"/>
    <p:sldId id="276" r:id="rId50"/>
    <p:sldId id="277" r:id="rId51"/>
    <p:sldId id="257" r:id="rId52"/>
    <p:sldId id="309" r:id="rId53"/>
    <p:sldId id="473" r:id="rId54"/>
    <p:sldId id="259" r:id="rId55"/>
    <p:sldId id="260" r:id="rId5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5CFF"/>
    <a:srgbClr val="F5FAA4"/>
    <a:srgbClr val="1607C2"/>
    <a:srgbClr val="D2F700"/>
    <a:srgbClr val="AAB356"/>
    <a:srgbClr val="FF9652"/>
    <a:srgbClr val="E80C96"/>
    <a:srgbClr val="009193"/>
    <a:srgbClr val="5A949C"/>
    <a:srgbClr val="FF7E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7371" autoAdjust="0"/>
    <p:restoredTop sz="95859"/>
  </p:normalViewPr>
  <p:slideViewPr>
    <p:cSldViewPr snapToGrid="0">
      <p:cViewPr>
        <p:scale>
          <a:sx n="63" d="100"/>
          <a:sy n="63" d="100"/>
        </p:scale>
        <p:origin x="144" y="12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09/03/2021 R</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1783404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a:t>
            </a:fld>
            <a:endParaRPr lang="en-US"/>
          </a:p>
        </p:txBody>
      </p:sp>
    </p:spTree>
    <p:extLst>
      <p:ext uri="{BB962C8B-B14F-4D97-AF65-F5344CB8AC3E}">
        <p14:creationId xmlns:p14="http://schemas.microsoft.com/office/powerpoint/2010/main" val="1592902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a:t>
            </a:fld>
            <a:endParaRPr lang="en-US"/>
          </a:p>
        </p:txBody>
      </p:sp>
    </p:spTree>
    <p:extLst>
      <p:ext uri="{BB962C8B-B14F-4D97-AF65-F5344CB8AC3E}">
        <p14:creationId xmlns:p14="http://schemas.microsoft.com/office/powerpoint/2010/main" val="2206306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a:t>
            </a:fld>
            <a:endParaRPr lang="en-US"/>
          </a:p>
        </p:txBody>
      </p:sp>
    </p:spTree>
    <p:extLst>
      <p:ext uri="{BB962C8B-B14F-4D97-AF65-F5344CB8AC3E}">
        <p14:creationId xmlns:p14="http://schemas.microsoft.com/office/powerpoint/2010/main" val="7982903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6</a:t>
            </a:fld>
            <a:endParaRPr lang="en-US"/>
          </a:p>
        </p:txBody>
      </p:sp>
    </p:spTree>
    <p:extLst>
      <p:ext uri="{BB962C8B-B14F-4D97-AF65-F5344CB8AC3E}">
        <p14:creationId xmlns:p14="http://schemas.microsoft.com/office/powerpoint/2010/main" val="4196995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7</a:t>
            </a:fld>
            <a:endParaRPr lang="en-US"/>
          </a:p>
        </p:txBody>
      </p:sp>
    </p:spTree>
    <p:extLst>
      <p:ext uri="{BB962C8B-B14F-4D97-AF65-F5344CB8AC3E}">
        <p14:creationId xmlns:p14="http://schemas.microsoft.com/office/powerpoint/2010/main" val="35764688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8</a:t>
            </a:fld>
            <a:endParaRPr lang="en-US"/>
          </a:p>
        </p:txBody>
      </p:sp>
    </p:spTree>
    <p:extLst>
      <p:ext uri="{BB962C8B-B14F-4D97-AF65-F5344CB8AC3E}">
        <p14:creationId xmlns:p14="http://schemas.microsoft.com/office/powerpoint/2010/main" val="29082892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9</a:t>
            </a:fld>
            <a:endParaRPr lang="en-US"/>
          </a:p>
        </p:txBody>
      </p:sp>
    </p:spTree>
    <p:extLst>
      <p:ext uri="{BB962C8B-B14F-4D97-AF65-F5344CB8AC3E}">
        <p14:creationId xmlns:p14="http://schemas.microsoft.com/office/powerpoint/2010/main" val="922658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10</a:t>
            </a:fld>
            <a:endParaRPr lang="en-US"/>
          </a:p>
        </p:txBody>
      </p:sp>
    </p:spTree>
    <p:extLst>
      <p:ext uri="{BB962C8B-B14F-4D97-AF65-F5344CB8AC3E}">
        <p14:creationId xmlns:p14="http://schemas.microsoft.com/office/powerpoint/2010/main" val="35573745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11</a:t>
            </a:fld>
            <a:endParaRPr lang="en-US"/>
          </a:p>
        </p:txBody>
      </p:sp>
    </p:spTree>
    <p:extLst>
      <p:ext uri="{BB962C8B-B14F-4D97-AF65-F5344CB8AC3E}">
        <p14:creationId xmlns:p14="http://schemas.microsoft.com/office/powerpoint/2010/main" val="31567056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12</a:t>
            </a:fld>
            <a:endParaRPr lang="en-US"/>
          </a:p>
        </p:txBody>
      </p:sp>
    </p:spTree>
    <p:extLst>
      <p:ext uri="{BB962C8B-B14F-4D97-AF65-F5344CB8AC3E}">
        <p14:creationId xmlns:p14="http://schemas.microsoft.com/office/powerpoint/2010/main" val="33979768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13</a:t>
            </a:fld>
            <a:endParaRPr lang="en-US"/>
          </a:p>
        </p:txBody>
      </p:sp>
    </p:spTree>
    <p:extLst>
      <p:ext uri="{BB962C8B-B14F-4D97-AF65-F5344CB8AC3E}">
        <p14:creationId xmlns:p14="http://schemas.microsoft.com/office/powerpoint/2010/main" val="40470996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14</a:t>
            </a:fld>
            <a:endParaRPr lang="en-US"/>
          </a:p>
        </p:txBody>
      </p:sp>
    </p:spTree>
    <p:extLst>
      <p:ext uri="{BB962C8B-B14F-4D97-AF65-F5344CB8AC3E}">
        <p14:creationId xmlns:p14="http://schemas.microsoft.com/office/powerpoint/2010/main" val="1211920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15</a:t>
            </a:fld>
            <a:endParaRPr lang="en-US"/>
          </a:p>
        </p:txBody>
      </p:sp>
    </p:spTree>
    <p:extLst>
      <p:ext uri="{BB962C8B-B14F-4D97-AF65-F5344CB8AC3E}">
        <p14:creationId xmlns:p14="http://schemas.microsoft.com/office/powerpoint/2010/main" val="15832752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baseline="0" dirty="0"/>
              <a:t>.</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16</a:t>
            </a:fld>
            <a:endParaRPr lang="en-US"/>
          </a:p>
        </p:txBody>
      </p:sp>
    </p:spTree>
    <p:extLst>
      <p:ext uri="{BB962C8B-B14F-4D97-AF65-F5344CB8AC3E}">
        <p14:creationId xmlns:p14="http://schemas.microsoft.com/office/powerpoint/2010/main" val="20372890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17</a:t>
            </a:fld>
            <a:endParaRPr lang="en-US"/>
          </a:p>
        </p:txBody>
      </p:sp>
    </p:spTree>
    <p:extLst>
      <p:ext uri="{BB962C8B-B14F-4D97-AF65-F5344CB8AC3E}">
        <p14:creationId xmlns:p14="http://schemas.microsoft.com/office/powerpoint/2010/main" val="11852735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18</a:t>
            </a:fld>
            <a:endParaRPr lang="en-US"/>
          </a:p>
        </p:txBody>
      </p:sp>
    </p:spTree>
    <p:extLst>
      <p:ext uri="{BB962C8B-B14F-4D97-AF65-F5344CB8AC3E}">
        <p14:creationId xmlns:p14="http://schemas.microsoft.com/office/powerpoint/2010/main" val="32631981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19</a:t>
            </a:fld>
            <a:endParaRPr lang="en-US"/>
          </a:p>
        </p:txBody>
      </p:sp>
    </p:spTree>
    <p:extLst>
      <p:ext uri="{BB962C8B-B14F-4D97-AF65-F5344CB8AC3E}">
        <p14:creationId xmlns:p14="http://schemas.microsoft.com/office/powerpoint/2010/main" val="31444696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20</a:t>
            </a:fld>
            <a:endParaRPr lang="en-US"/>
          </a:p>
        </p:txBody>
      </p:sp>
    </p:spTree>
    <p:extLst>
      <p:ext uri="{BB962C8B-B14F-4D97-AF65-F5344CB8AC3E}">
        <p14:creationId xmlns:p14="http://schemas.microsoft.com/office/powerpoint/2010/main" val="13384575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21</a:t>
            </a:fld>
            <a:endParaRPr lang="en-US"/>
          </a:p>
        </p:txBody>
      </p:sp>
    </p:spTree>
    <p:extLst>
      <p:ext uri="{BB962C8B-B14F-4D97-AF65-F5344CB8AC3E}">
        <p14:creationId xmlns:p14="http://schemas.microsoft.com/office/powerpoint/2010/main" val="41219593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22</a:t>
            </a:fld>
            <a:endParaRPr lang="en-US"/>
          </a:p>
        </p:txBody>
      </p:sp>
    </p:spTree>
    <p:extLst>
      <p:ext uri="{BB962C8B-B14F-4D97-AF65-F5344CB8AC3E}">
        <p14:creationId xmlns:p14="http://schemas.microsoft.com/office/powerpoint/2010/main" val="32135453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23</a:t>
            </a:fld>
            <a:endParaRPr lang="en-US"/>
          </a:p>
        </p:txBody>
      </p:sp>
    </p:spTree>
    <p:extLst>
      <p:ext uri="{BB962C8B-B14F-4D97-AF65-F5344CB8AC3E}">
        <p14:creationId xmlns:p14="http://schemas.microsoft.com/office/powerpoint/2010/main" val="15555658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24</a:t>
            </a:fld>
            <a:endParaRPr lang="en-US"/>
          </a:p>
        </p:txBody>
      </p:sp>
    </p:spTree>
    <p:extLst>
      <p:ext uri="{BB962C8B-B14F-4D97-AF65-F5344CB8AC3E}">
        <p14:creationId xmlns:p14="http://schemas.microsoft.com/office/powerpoint/2010/main" val="11325333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25</a:t>
            </a:fld>
            <a:endParaRPr lang="en-US"/>
          </a:p>
        </p:txBody>
      </p:sp>
    </p:spTree>
    <p:extLst>
      <p:ext uri="{BB962C8B-B14F-4D97-AF65-F5344CB8AC3E}">
        <p14:creationId xmlns:p14="http://schemas.microsoft.com/office/powerpoint/2010/main" val="21370414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26</a:t>
            </a:fld>
            <a:endParaRPr lang="en-US"/>
          </a:p>
        </p:txBody>
      </p:sp>
    </p:spTree>
    <p:extLst>
      <p:ext uri="{BB962C8B-B14F-4D97-AF65-F5344CB8AC3E}">
        <p14:creationId xmlns:p14="http://schemas.microsoft.com/office/powerpoint/2010/main" val="33981418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27</a:t>
            </a:fld>
            <a:endParaRPr lang="en-US"/>
          </a:p>
        </p:txBody>
      </p:sp>
    </p:spTree>
    <p:extLst>
      <p:ext uri="{BB962C8B-B14F-4D97-AF65-F5344CB8AC3E}">
        <p14:creationId xmlns:p14="http://schemas.microsoft.com/office/powerpoint/2010/main" val="35537320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28</a:t>
            </a:fld>
            <a:endParaRPr lang="en-US"/>
          </a:p>
        </p:txBody>
      </p:sp>
    </p:spTree>
    <p:extLst>
      <p:ext uri="{BB962C8B-B14F-4D97-AF65-F5344CB8AC3E}">
        <p14:creationId xmlns:p14="http://schemas.microsoft.com/office/powerpoint/2010/main" val="6313810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29</a:t>
            </a:fld>
            <a:endParaRPr lang="en-US"/>
          </a:p>
        </p:txBody>
      </p:sp>
    </p:spTree>
    <p:extLst>
      <p:ext uri="{BB962C8B-B14F-4D97-AF65-F5344CB8AC3E}">
        <p14:creationId xmlns:p14="http://schemas.microsoft.com/office/powerpoint/2010/main" val="42845986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30</a:t>
            </a:fld>
            <a:endParaRPr lang="en-US"/>
          </a:p>
        </p:txBody>
      </p:sp>
    </p:spTree>
    <p:extLst>
      <p:ext uri="{BB962C8B-B14F-4D97-AF65-F5344CB8AC3E}">
        <p14:creationId xmlns:p14="http://schemas.microsoft.com/office/powerpoint/2010/main" val="1294003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endParaRPr lang="en-US" i="1" dirty="0"/>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31</a:t>
            </a:fld>
            <a:endParaRPr lang="en-US"/>
          </a:p>
        </p:txBody>
      </p:sp>
    </p:spTree>
    <p:extLst>
      <p:ext uri="{BB962C8B-B14F-4D97-AF65-F5344CB8AC3E}">
        <p14:creationId xmlns:p14="http://schemas.microsoft.com/office/powerpoint/2010/main" val="4290479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32</a:t>
            </a:fld>
            <a:endParaRPr lang="en-US"/>
          </a:p>
        </p:txBody>
      </p:sp>
    </p:spTree>
    <p:extLst>
      <p:ext uri="{BB962C8B-B14F-4D97-AF65-F5344CB8AC3E}">
        <p14:creationId xmlns:p14="http://schemas.microsoft.com/office/powerpoint/2010/main" val="21325259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33</a:t>
            </a:fld>
            <a:endParaRPr lang="en-US"/>
          </a:p>
        </p:txBody>
      </p:sp>
    </p:spTree>
    <p:extLst>
      <p:ext uri="{BB962C8B-B14F-4D97-AF65-F5344CB8AC3E}">
        <p14:creationId xmlns:p14="http://schemas.microsoft.com/office/powerpoint/2010/main" val="351229089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endParaRPr lang="en-US" i="1" dirty="0"/>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34</a:t>
            </a:fld>
            <a:endParaRPr lang="en-US"/>
          </a:p>
        </p:txBody>
      </p:sp>
    </p:spTree>
    <p:extLst>
      <p:ext uri="{BB962C8B-B14F-4D97-AF65-F5344CB8AC3E}">
        <p14:creationId xmlns:p14="http://schemas.microsoft.com/office/powerpoint/2010/main" val="37829230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35</a:t>
            </a:fld>
            <a:endParaRPr lang="en-US"/>
          </a:p>
        </p:txBody>
      </p:sp>
    </p:spTree>
    <p:extLst>
      <p:ext uri="{BB962C8B-B14F-4D97-AF65-F5344CB8AC3E}">
        <p14:creationId xmlns:p14="http://schemas.microsoft.com/office/powerpoint/2010/main" val="25626643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36</a:t>
            </a:fld>
            <a:endParaRPr lang="en-US"/>
          </a:p>
        </p:txBody>
      </p:sp>
    </p:spTree>
    <p:extLst>
      <p:ext uri="{BB962C8B-B14F-4D97-AF65-F5344CB8AC3E}">
        <p14:creationId xmlns:p14="http://schemas.microsoft.com/office/powerpoint/2010/main" val="39389865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37</a:t>
            </a:fld>
            <a:endParaRPr lang="en-US"/>
          </a:p>
        </p:txBody>
      </p:sp>
    </p:spTree>
    <p:extLst>
      <p:ext uri="{BB962C8B-B14F-4D97-AF65-F5344CB8AC3E}">
        <p14:creationId xmlns:p14="http://schemas.microsoft.com/office/powerpoint/2010/main" val="8216129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38</a:t>
            </a:fld>
            <a:endParaRPr lang="en-US"/>
          </a:p>
        </p:txBody>
      </p:sp>
    </p:spTree>
    <p:extLst>
      <p:ext uri="{BB962C8B-B14F-4D97-AF65-F5344CB8AC3E}">
        <p14:creationId xmlns:p14="http://schemas.microsoft.com/office/powerpoint/2010/main" val="9749316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39</a:t>
            </a:fld>
            <a:endParaRPr lang="en-US"/>
          </a:p>
        </p:txBody>
      </p:sp>
    </p:spTree>
    <p:extLst>
      <p:ext uri="{BB962C8B-B14F-4D97-AF65-F5344CB8AC3E}">
        <p14:creationId xmlns:p14="http://schemas.microsoft.com/office/powerpoint/2010/main" val="240941046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40</a:t>
            </a:fld>
            <a:endParaRPr lang="en-US"/>
          </a:p>
        </p:txBody>
      </p:sp>
    </p:spTree>
    <p:extLst>
      <p:ext uri="{BB962C8B-B14F-4D97-AF65-F5344CB8AC3E}">
        <p14:creationId xmlns:p14="http://schemas.microsoft.com/office/powerpoint/2010/main" val="31847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41</a:t>
            </a:fld>
            <a:endParaRPr lang="en-US"/>
          </a:p>
        </p:txBody>
      </p:sp>
    </p:spTree>
    <p:extLst>
      <p:ext uri="{BB962C8B-B14F-4D97-AF65-F5344CB8AC3E}">
        <p14:creationId xmlns:p14="http://schemas.microsoft.com/office/powerpoint/2010/main" val="57645844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42</a:t>
            </a:fld>
            <a:endParaRPr lang="en-US"/>
          </a:p>
        </p:txBody>
      </p:sp>
    </p:spTree>
    <p:extLst>
      <p:ext uri="{BB962C8B-B14F-4D97-AF65-F5344CB8AC3E}">
        <p14:creationId xmlns:p14="http://schemas.microsoft.com/office/powerpoint/2010/main" val="118822828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43</a:t>
            </a:fld>
            <a:endParaRPr lang="en-US"/>
          </a:p>
        </p:txBody>
      </p:sp>
    </p:spTree>
    <p:extLst>
      <p:ext uri="{BB962C8B-B14F-4D97-AF65-F5344CB8AC3E}">
        <p14:creationId xmlns:p14="http://schemas.microsoft.com/office/powerpoint/2010/main" val="1479405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44</a:t>
            </a:fld>
            <a:endParaRPr lang="en-US"/>
          </a:p>
        </p:txBody>
      </p:sp>
    </p:spTree>
    <p:extLst>
      <p:ext uri="{BB962C8B-B14F-4D97-AF65-F5344CB8AC3E}">
        <p14:creationId xmlns:p14="http://schemas.microsoft.com/office/powerpoint/2010/main" val="18321187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45</a:t>
            </a:fld>
            <a:endParaRPr lang="en-US"/>
          </a:p>
        </p:txBody>
      </p:sp>
    </p:spTree>
    <p:extLst>
      <p:ext uri="{BB962C8B-B14F-4D97-AF65-F5344CB8AC3E}">
        <p14:creationId xmlns:p14="http://schemas.microsoft.com/office/powerpoint/2010/main" val="99006973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46</a:t>
            </a:fld>
            <a:endParaRPr lang="en-US"/>
          </a:p>
        </p:txBody>
      </p:sp>
    </p:spTree>
    <p:extLst>
      <p:ext uri="{BB962C8B-B14F-4D97-AF65-F5344CB8AC3E}">
        <p14:creationId xmlns:p14="http://schemas.microsoft.com/office/powerpoint/2010/main" val="334088569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47</a:t>
            </a:fld>
            <a:endParaRPr lang="en-US"/>
          </a:p>
        </p:txBody>
      </p:sp>
    </p:spTree>
    <p:extLst>
      <p:ext uri="{BB962C8B-B14F-4D97-AF65-F5344CB8AC3E}">
        <p14:creationId xmlns:p14="http://schemas.microsoft.com/office/powerpoint/2010/main" val="41919390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48</a:t>
            </a:fld>
            <a:endParaRPr lang="en-US"/>
          </a:p>
        </p:txBody>
      </p:sp>
    </p:spTree>
    <p:extLst>
      <p:ext uri="{BB962C8B-B14F-4D97-AF65-F5344CB8AC3E}">
        <p14:creationId xmlns:p14="http://schemas.microsoft.com/office/powerpoint/2010/main" val="89736386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49</a:t>
            </a:fld>
            <a:endParaRPr lang="en-US"/>
          </a:p>
        </p:txBody>
      </p:sp>
    </p:spTree>
    <p:extLst>
      <p:ext uri="{BB962C8B-B14F-4D97-AF65-F5344CB8AC3E}">
        <p14:creationId xmlns:p14="http://schemas.microsoft.com/office/powerpoint/2010/main" val="219809902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50</a:t>
            </a:fld>
            <a:endParaRPr lang="en-US"/>
          </a:p>
        </p:txBody>
      </p:sp>
    </p:spTree>
    <p:extLst>
      <p:ext uri="{BB962C8B-B14F-4D97-AF65-F5344CB8AC3E}">
        <p14:creationId xmlns:p14="http://schemas.microsoft.com/office/powerpoint/2010/main" val="224091345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52</a:t>
            </a:fld>
            <a:endParaRPr lang="en-US"/>
          </a:p>
        </p:txBody>
      </p:sp>
    </p:spTree>
    <p:extLst>
      <p:ext uri="{BB962C8B-B14F-4D97-AF65-F5344CB8AC3E}">
        <p14:creationId xmlns:p14="http://schemas.microsoft.com/office/powerpoint/2010/main" val="245609968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53</a:t>
            </a:fld>
            <a:endParaRPr lang="en-US"/>
          </a:p>
        </p:txBody>
      </p:sp>
    </p:spTree>
    <p:extLst>
      <p:ext uri="{BB962C8B-B14F-4D97-AF65-F5344CB8AC3E}">
        <p14:creationId xmlns:p14="http://schemas.microsoft.com/office/powerpoint/2010/main" val="26149670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3/9/21</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3/9/21</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3/9/21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3/9/21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3/9/21</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3/9/21</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3/9/21</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3/9/21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3/9/21</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3/9/21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3/9/21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3/9/21</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9.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0.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1.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2.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3.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hyperlink" Target="http://www.forbes.com/sites/glennllopis/2014/07/29/leadership-is-about-enabling-the-full-potential-in-others/" TargetMode="External"/><Relationship Id="rId4" Type="http://schemas.openxmlformats.org/officeDocument/2006/relationships/hyperlink" Target="http://www.forbes.com/sites/glennllopis/2013/07/22/5-ways-leaders-earn-respect-from-their-employees/"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24.png"/><Relationship Id="rId4" Type="http://schemas.openxmlformats.org/officeDocument/2006/relationships/image" Target="../media/image23.jpeg"/></Relationships>
</file>

<file path=ppt/slides/_rels/slide54.xml.rels><?xml version="1.0" encoding="UTF-8" standalone="yes"?>
<Relationships xmlns="http://schemas.openxmlformats.org/package/2006/relationships"><Relationship Id="rId3" Type="http://schemas.openxmlformats.org/officeDocument/2006/relationships/hyperlink" Target="https://smallbusiness.chron.com/leadership-vs-conflict-resolution-10581.html" TargetMode="External"/><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hyperlink" Target="https://www.amazon.com/s/ref=dp_byline_sr_ebooks_1?ie=UTF8&amp;field-author=Samuel+Malachowsky&amp;text=Samuel+Malachowsky&amp;sort=relevancerank&amp;search-alias=digital-text" TargetMode="Externa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44605" y="878540"/>
            <a:ext cx="8567738" cy="3442447"/>
          </a:xfrm>
          <a:solidFill>
            <a:srgbClr val="FF0000">
              <a:alpha val="74902"/>
            </a:srgbClr>
          </a:solidFill>
          <a:ln>
            <a:solidFill>
              <a:srgbClr val="B3FF00"/>
            </a:solidFill>
          </a:ln>
          <a:effectLst>
            <a:glow rad="101600">
              <a:schemeClr val="accent6">
                <a:satMod val="175000"/>
                <a:alpha val="40000"/>
              </a:schemeClr>
            </a:glow>
            <a:innerShdw blurRad="63500" dist="50800" dir="5400000">
              <a:prstClr val="black">
                <a:alpha val="50000"/>
              </a:prstClr>
            </a:innerShdw>
            <a:softEdge rad="63500"/>
          </a:effectLst>
          <a:scene3d>
            <a:camera prst="orthographicFront"/>
            <a:lightRig rig="threePt" dir="t"/>
          </a:scene3d>
          <a:sp3d>
            <a:bevelT prst="convex"/>
          </a:sp3d>
        </p:spPr>
        <p:txBody>
          <a:bodyPr lIns="274320" tIns="91440" rIns="182880" bIns="91440">
            <a:normAutofit/>
          </a:bodyPr>
          <a:lstStyle/>
          <a:p>
            <a:r>
              <a:rPr lang="en-US" sz="2800" b="1" dirty="0">
                <a:solidFill>
                  <a:schemeClr val="bg1"/>
                </a:solidFill>
                <a:latin typeface="+mn-lt"/>
              </a:rPr>
              <a:t>Chapter 7</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gradFill flip="none" rotWithShape="1">
            <a:gsLst>
              <a:gs pos="0">
                <a:srgbClr val="775CFF">
                  <a:tint val="66000"/>
                  <a:satMod val="160000"/>
                </a:srgbClr>
              </a:gs>
              <a:gs pos="50000">
                <a:srgbClr val="775CFF">
                  <a:tint val="44500"/>
                  <a:satMod val="160000"/>
                </a:srgbClr>
              </a:gs>
              <a:gs pos="100000">
                <a:srgbClr val="775CFF">
                  <a:tint val="23500"/>
                  <a:satMod val="160000"/>
                </a:srgbClr>
              </a:gs>
            </a:gsLst>
            <a:lin ang="10800000" scaled="1"/>
            <a:tileRect/>
          </a:gradFill>
          <a:ln w="3175">
            <a:solidFill>
              <a:schemeClr val="tx1"/>
            </a:solidFill>
          </a:ln>
          <a:effectLst>
            <a:softEdge rad="635000"/>
          </a:effectLst>
        </p:spPr>
        <p:txBody>
          <a:bodyPr lIns="274320" tIns="91440" rIns="182880" bIns="91440">
            <a:normAutofit/>
          </a:bodyPr>
          <a:lstStyle/>
          <a:p>
            <a:pPr algn="l"/>
            <a:r>
              <a:rPr lang="en-US" b="1" dirty="0">
                <a:solidFill>
                  <a:srgbClr val="1607C2"/>
                </a:solidFill>
              </a:rPr>
              <a:t>PMG511</a:t>
            </a:r>
          </a:p>
          <a:p>
            <a:r>
              <a:rPr lang="en-US" b="1" dirty="0">
                <a:solidFill>
                  <a:srgbClr val="1607C2"/>
                </a:solidFill>
              </a:rPr>
              <a:t>Project Leadership</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
        <p:nvSpPr>
          <p:cNvPr id="4" name="Rounded Rectangle 3">
            <a:extLst>
              <a:ext uri="{FF2B5EF4-FFF2-40B4-BE49-F238E27FC236}">
                <a16:creationId xmlns:a16="http://schemas.microsoft.com/office/drawing/2014/main" id="{D4DC5B3D-2EDC-8443-AEDA-5ABF8F5B1C96}"/>
              </a:ext>
            </a:extLst>
          </p:cNvPr>
          <p:cNvSpPr/>
          <p:nvPr/>
        </p:nvSpPr>
        <p:spPr>
          <a:xfrm>
            <a:off x="393602" y="6289070"/>
            <a:ext cx="3321800" cy="559967"/>
          </a:xfrm>
          <a:prstGeom prst="roundRect">
            <a:avLst/>
          </a:prstGeom>
          <a:solidFill>
            <a:srgbClr val="FF0000">
              <a:alpha val="54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solidFill>
                  <a:srgbClr val="1607C2"/>
                </a:solidFill>
              </a:rPr>
              <a:t>Dr.Sara Adel</a:t>
            </a:r>
          </a:p>
        </p:txBody>
      </p:sp>
      <p:sp>
        <p:nvSpPr>
          <p:cNvPr id="5" name="Rectangle 4">
            <a:extLst>
              <a:ext uri="{FF2B5EF4-FFF2-40B4-BE49-F238E27FC236}">
                <a16:creationId xmlns:a16="http://schemas.microsoft.com/office/drawing/2014/main" id="{A90CB84D-3444-D345-91B5-ADB094A382E4}"/>
              </a:ext>
            </a:extLst>
          </p:cNvPr>
          <p:cNvSpPr/>
          <p:nvPr/>
        </p:nvSpPr>
        <p:spPr>
          <a:xfrm>
            <a:off x="3594608" y="1240286"/>
            <a:ext cx="7219166" cy="1754326"/>
          </a:xfrm>
          <a:prstGeom prst="rect">
            <a:avLst/>
          </a:prstGeom>
        </p:spPr>
        <p:txBody>
          <a:bodyPr wrap="square">
            <a:spAutoFit/>
          </a:bodyPr>
          <a:lstStyle/>
          <a:p>
            <a:r>
              <a:rPr lang="en-US" sz="5400" b="1" dirty="0">
                <a:solidFill>
                  <a:srgbClr val="F5FAA4"/>
                </a:solidFill>
              </a:rPr>
              <a:t>Leadership and </a:t>
            </a:r>
          </a:p>
          <a:p>
            <a:r>
              <a:rPr lang="en-US" sz="5400" b="1" dirty="0">
                <a:solidFill>
                  <a:srgbClr val="F5FAA4"/>
                </a:solidFill>
              </a:rPr>
              <a:t>Resolving Conflict </a:t>
            </a:r>
            <a:endParaRPr lang="en-SA" sz="4400" dirty="0">
              <a:solidFill>
                <a:srgbClr val="F5FAA4"/>
              </a:solidFill>
            </a:endParaRPr>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3814" y="666621"/>
            <a:ext cx="9144000" cy="954332"/>
          </a:xfrm>
        </p:spPr>
        <p:txBody>
          <a:bodyPr>
            <a:normAutofit/>
          </a:bodyPr>
          <a:lstStyle/>
          <a:p>
            <a:pPr algn="l"/>
            <a:r>
              <a:rPr lang="en-US" altLang="en-US" sz="4800" b="1" u="sng" dirty="0">
                <a:solidFill>
                  <a:srgbClr val="FF0000"/>
                </a:solidFill>
                <a:highlight>
                  <a:srgbClr val="FFE2FF"/>
                </a:highlight>
                <a:ea typeface="ＭＳ Ｐゴシック" panose="020B0600070205080204" pitchFamily="34" charset="-128"/>
                <a:cs typeface="Arial" panose="020B0604020202020204" pitchFamily="34" charset="0"/>
              </a:rPr>
              <a:t>Learning Outcomes:</a:t>
            </a:r>
            <a:endParaRPr lang="en-US" sz="4800" b="1" u="sng" dirty="0">
              <a:solidFill>
                <a:srgbClr val="FF0000"/>
              </a:solidFill>
              <a:highlight>
                <a:srgbClr val="FFE2FF"/>
              </a:highlight>
            </a:endParaRPr>
          </a:p>
        </p:txBody>
      </p:sp>
      <p:sp>
        <p:nvSpPr>
          <p:cNvPr id="3" name="Subtitle 2"/>
          <p:cNvSpPr>
            <a:spLocks noGrp="1"/>
          </p:cNvSpPr>
          <p:nvPr>
            <p:ph type="subTitle" idx="1"/>
          </p:nvPr>
        </p:nvSpPr>
        <p:spPr>
          <a:xfrm>
            <a:off x="0" y="1777122"/>
            <a:ext cx="6403706" cy="5080878"/>
          </a:xfrm>
        </p:spPr>
        <p:txBody>
          <a:bodyPr>
            <a:normAutofit lnSpcReduction="10000"/>
          </a:bodyPr>
          <a:lstStyle/>
          <a:p>
            <a:pPr lvl="2" algn="l"/>
            <a:r>
              <a:rPr lang="en-SA" b="1" dirty="0">
                <a:highlight>
                  <a:srgbClr val="FFE2FF"/>
                </a:highlight>
              </a:rPr>
              <a:t>7.1 </a:t>
            </a:r>
            <a:r>
              <a:rPr lang="en-US" b="1" dirty="0">
                <a:highlight>
                  <a:srgbClr val="FFE2FF"/>
                </a:highlight>
              </a:rPr>
              <a:t>Definition of Conflicts .</a:t>
            </a:r>
          </a:p>
          <a:p>
            <a:pPr lvl="2" algn="l"/>
            <a:r>
              <a:rPr lang="en-US" b="1" dirty="0">
                <a:solidFill>
                  <a:srgbClr val="1607C2"/>
                </a:solidFill>
                <a:highlight>
                  <a:srgbClr val="FFE2FF"/>
                </a:highlight>
              </a:rPr>
              <a:t>7.2 </a:t>
            </a:r>
            <a:r>
              <a:rPr lang="en-US" sz="1600" b="1" dirty="0">
                <a:solidFill>
                  <a:srgbClr val="1607C2"/>
                </a:solidFill>
                <a:highlight>
                  <a:srgbClr val="FFE2FF"/>
                </a:highlight>
              </a:rPr>
              <a:t>Organizational Conflict Is Beneficial Or Not?</a:t>
            </a:r>
          </a:p>
          <a:p>
            <a:pPr lvl="2" algn="l"/>
            <a:r>
              <a:rPr lang="en-SA" b="1" dirty="0">
                <a:highlight>
                  <a:srgbClr val="FFE2FF"/>
                </a:highlight>
              </a:rPr>
              <a:t>7.3 </a:t>
            </a:r>
            <a:r>
              <a:rPr lang="en-US" b="1" dirty="0">
                <a:highlight>
                  <a:srgbClr val="FFE2FF"/>
                </a:highlight>
              </a:rPr>
              <a:t>Definition of Conflict resolution.</a:t>
            </a:r>
            <a:endParaRPr lang="en-SA" b="1" dirty="0">
              <a:highlight>
                <a:srgbClr val="FFE2FF"/>
              </a:highlight>
            </a:endParaRPr>
          </a:p>
          <a:p>
            <a:pPr lvl="2" algn="l"/>
            <a:r>
              <a:rPr lang="en-SA" b="1" dirty="0">
                <a:highlight>
                  <a:srgbClr val="FFE2FF"/>
                </a:highlight>
              </a:rPr>
              <a:t>7.4 </a:t>
            </a:r>
            <a:r>
              <a:rPr lang="en-US" b="1" dirty="0">
                <a:highlight>
                  <a:srgbClr val="FFE2FF"/>
                </a:highlight>
              </a:rPr>
              <a:t>How Leaders Effectively Manage Conflict</a:t>
            </a:r>
            <a:r>
              <a:rPr lang="en-SA" b="1" dirty="0">
                <a:highlight>
                  <a:srgbClr val="FFE2FF"/>
                </a:highlight>
              </a:rPr>
              <a:t>.</a:t>
            </a:r>
          </a:p>
          <a:p>
            <a:pPr lvl="2" algn="l"/>
            <a:r>
              <a:rPr lang="en-US" b="1" dirty="0">
                <a:solidFill>
                  <a:srgbClr val="1607C2"/>
                </a:solidFill>
                <a:highlight>
                  <a:srgbClr val="FFE2FF"/>
                </a:highlight>
              </a:rPr>
              <a:t>7.5 Sources Of Project Conflict .</a:t>
            </a:r>
          </a:p>
          <a:p>
            <a:pPr lvl="2" algn="l"/>
            <a:r>
              <a:rPr lang="en-SA" b="1" dirty="0">
                <a:highlight>
                  <a:srgbClr val="FFE2FF"/>
                </a:highlight>
              </a:rPr>
              <a:t>7.6 </a:t>
            </a:r>
            <a:r>
              <a:rPr lang="en-US" b="1" dirty="0">
                <a:highlight>
                  <a:srgbClr val="FFE2FF"/>
                </a:highlight>
              </a:rPr>
              <a:t>What Causes Team Conflict?</a:t>
            </a:r>
          </a:p>
          <a:p>
            <a:pPr lvl="2" algn="l"/>
            <a:r>
              <a:rPr lang="en-SA" b="1" dirty="0">
                <a:solidFill>
                  <a:srgbClr val="1607C2"/>
                </a:solidFill>
                <a:highlight>
                  <a:srgbClr val="FFE2FF"/>
                </a:highlight>
              </a:rPr>
              <a:t>7.7 </a:t>
            </a:r>
            <a:r>
              <a:rPr lang="en-US" b="1" dirty="0">
                <a:solidFill>
                  <a:srgbClr val="1607C2"/>
                </a:solidFill>
                <a:highlight>
                  <a:srgbClr val="FFE2FF"/>
                </a:highlight>
              </a:rPr>
              <a:t>Conflicts Arise from Differing Needs .</a:t>
            </a:r>
          </a:p>
          <a:p>
            <a:pPr lvl="2" algn="l"/>
            <a:r>
              <a:rPr lang="en-SA" b="1" dirty="0">
                <a:highlight>
                  <a:srgbClr val="FFE2FF"/>
                </a:highlight>
              </a:rPr>
              <a:t>7.8 </a:t>
            </a:r>
            <a:r>
              <a:rPr lang="en-US" b="1" dirty="0">
                <a:highlight>
                  <a:srgbClr val="FFE2FF"/>
                </a:highlight>
              </a:rPr>
              <a:t>Symptoms of Team Conflict .</a:t>
            </a:r>
          </a:p>
          <a:p>
            <a:pPr lvl="2" algn="l">
              <a:lnSpc>
                <a:spcPct val="130000"/>
              </a:lnSpc>
            </a:pPr>
            <a:r>
              <a:rPr lang="en-US" b="1" dirty="0">
                <a:highlight>
                  <a:srgbClr val="FFE2FF"/>
                </a:highlight>
              </a:rPr>
              <a:t>7.9 Conflict-resolution Techniques.</a:t>
            </a:r>
          </a:p>
          <a:p>
            <a:pPr lvl="2" algn="l"/>
            <a:r>
              <a:rPr lang="en-SA" b="1" dirty="0">
                <a:solidFill>
                  <a:srgbClr val="1607C2"/>
                </a:solidFill>
                <a:highlight>
                  <a:srgbClr val="FFE2FF"/>
                </a:highlight>
              </a:rPr>
              <a:t>7.10 </a:t>
            </a:r>
            <a:r>
              <a:rPr lang="en-US" b="1" dirty="0">
                <a:solidFill>
                  <a:srgbClr val="1607C2"/>
                </a:solidFill>
                <a:highlight>
                  <a:srgbClr val="FFE2FF"/>
                </a:highlight>
              </a:rPr>
              <a:t>Thomas-Kilmann Conflict Mode Instrument</a:t>
            </a:r>
          </a:p>
          <a:p>
            <a:pPr lvl="2" algn="l"/>
            <a:endParaRPr lang="en-SA" b="1" dirty="0">
              <a:solidFill>
                <a:srgbClr val="1607C2"/>
              </a:solidFill>
              <a:highlight>
                <a:srgbClr val="FFE2FF"/>
              </a:highlight>
            </a:endParaRPr>
          </a:p>
        </p:txBody>
      </p:sp>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6" name="Rounded Rectangle 5">
            <a:extLst>
              <a:ext uri="{FF2B5EF4-FFF2-40B4-BE49-F238E27FC236}">
                <a16:creationId xmlns:a16="http://schemas.microsoft.com/office/drawing/2014/main" id="{729281DB-1580-5849-BFB4-B1BCC5E6B2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122" name="Picture 2" descr="The Manager's Guide to Dealing with Employee Conflict at Work - Business 2  Community">
            <a:extLst>
              <a:ext uri="{FF2B5EF4-FFF2-40B4-BE49-F238E27FC236}">
                <a16:creationId xmlns:a16="http://schemas.microsoft.com/office/drawing/2014/main" id="{BD6C8B80-7148-FA4E-B399-1494DEFE31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0358" y="1723772"/>
            <a:ext cx="4038600" cy="2032000"/>
          </a:xfrm>
          <a:prstGeom prst="rect">
            <a:avLst/>
          </a:prstGeom>
          <a:noFill/>
          <a:extLst>
            <a:ext uri="{909E8E84-426E-40DD-AFC4-6F175D3DCCD1}">
              <a14:hiddenFill xmlns:a14="http://schemas.microsoft.com/office/drawing/2010/main">
                <a:solidFill>
                  <a:srgbClr val="FFFFFF"/>
                </a:solidFill>
              </a14:hiddenFill>
            </a:ext>
          </a:extLst>
        </p:spPr>
      </p:pic>
      <p:sp>
        <p:nvSpPr>
          <p:cNvPr id="9" name="Subtitle 2">
            <a:extLst>
              <a:ext uri="{FF2B5EF4-FFF2-40B4-BE49-F238E27FC236}">
                <a16:creationId xmlns:a16="http://schemas.microsoft.com/office/drawing/2014/main" id="{9A831022-DB8B-814C-A2A0-27360CAA8ECC}"/>
              </a:ext>
            </a:extLst>
          </p:cNvPr>
          <p:cNvSpPr txBox="1">
            <a:spLocks/>
          </p:cNvSpPr>
          <p:nvPr/>
        </p:nvSpPr>
        <p:spPr>
          <a:xfrm>
            <a:off x="5788294" y="4123325"/>
            <a:ext cx="6403706" cy="2460929"/>
          </a:xfrm>
          <a:prstGeom prst="rect">
            <a:avLst/>
          </a:prstGeom>
        </p:spPr>
        <p:txBody>
          <a:bodyPr vert="horz" lIns="91440" tIns="91440" rIns="91440" bIns="91440" rtlCol="0">
            <a:normAutofit lnSpcReduction="10000"/>
          </a:bodyPr>
          <a:lstStyle>
            <a:lvl1pPr marL="0" indent="0" algn="l" defTabSz="914400" rtl="0" eaLnBrk="1" latinLnBrk="0" hangingPunct="1">
              <a:lnSpc>
                <a:spcPct val="120000"/>
              </a:lnSpc>
              <a:spcBef>
                <a:spcPts val="1000"/>
              </a:spcBef>
              <a:buClr>
                <a:schemeClr val="accent1"/>
              </a:buClr>
              <a:buSzPct val="100000"/>
              <a:buFont typeface="Arial" panose="020B0604020202020204" pitchFamily="34" charset="0"/>
              <a:buNone/>
              <a:defRPr sz="1800" b="0" kern="1200">
                <a:solidFill>
                  <a:schemeClr val="tx1"/>
                </a:solidFill>
                <a:effectLst/>
                <a:latin typeface="+mn-lt"/>
                <a:ea typeface="+mn-ea"/>
                <a:cs typeface="+mn-cs"/>
              </a:defRPr>
            </a:lvl1pPr>
            <a:lvl2pPr marL="457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cap="none"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cap="none"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9pPr>
          </a:lstStyle>
          <a:p>
            <a:pPr lvl="2" algn="l"/>
            <a:r>
              <a:rPr lang="en-US" b="1" dirty="0">
                <a:highlight>
                  <a:srgbClr val="FFE2FF"/>
                </a:highlight>
              </a:rPr>
              <a:t>7.11 Leaders’ </a:t>
            </a:r>
            <a:r>
              <a:rPr lang="en-SA" b="1" dirty="0">
                <a:highlight>
                  <a:srgbClr val="FFE2FF"/>
                </a:highlight>
              </a:rPr>
              <a:t>Keys To Resolving Conflict.</a:t>
            </a:r>
          </a:p>
          <a:p>
            <a:pPr lvl="2" algn="l"/>
            <a:r>
              <a:rPr lang="en-US" b="1" dirty="0">
                <a:solidFill>
                  <a:srgbClr val="1607C2"/>
                </a:solidFill>
                <a:highlight>
                  <a:srgbClr val="FFE2FF"/>
                </a:highlight>
              </a:rPr>
              <a:t>7.12.Summary and Conclusions.</a:t>
            </a:r>
          </a:p>
          <a:p>
            <a:pPr lvl="2" algn="l"/>
            <a:r>
              <a:rPr lang="en-US" b="1" dirty="0">
                <a:highlight>
                  <a:srgbClr val="FFE2FF"/>
                </a:highlight>
              </a:rPr>
              <a:t>7.13 Self Assessment.</a:t>
            </a:r>
          </a:p>
          <a:p>
            <a:pPr lvl="2" algn="l"/>
            <a:endParaRPr lang="en-SA" b="1" dirty="0">
              <a:solidFill>
                <a:srgbClr val="1607C2"/>
              </a:solidFill>
              <a:highlight>
                <a:srgbClr val="FFE2FF"/>
              </a:highlight>
            </a:endParaRPr>
          </a:p>
        </p:txBody>
      </p:sp>
    </p:spTree>
    <p:extLst>
      <p:ext uri="{BB962C8B-B14F-4D97-AF65-F5344CB8AC3E}">
        <p14:creationId xmlns:p14="http://schemas.microsoft.com/office/powerpoint/2010/main" val="1645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7.1</a:t>
            </a:r>
            <a:r>
              <a:rPr lang="en-US" sz="4800" b="1" dirty="0">
                <a:solidFill>
                  <a:srgbClr val="FF0000"/>
                </a:solidFill>
                <a:highlight>
                  <a:srgbClr val="FF0000"/>
                </a:highlight>
              </a:rPr>
              <a:t> </a:t>
            </a:r>
            <a:r>
              <a:rPr lang="en-US" sz="4000" b="1" dirty="0">
                <a:highlight>
                  <a:srgbClr val="FF0000"/>
                </a:highlight>
              </a:rPr>
              <a:t>Definition of Conflicts </a:t>
            </a:r>
            <a:endParaRPr lang="en-US" sz="6000" dirty="0">
              <a:highlight>
                <a:srgbClr val="FF0000"/>
              </a:highlight>
            </a:endParaRPr>
          </a:p>
          <a:p>
            <a:pPr algn="ctr"/>
            <a:endParaRPr lang="en-US" sz="6600" b="1" dirty="0">
              <a:solidFill>
                <a:srgbClr val="009193"/>
              </a:solidFill>
            </a:endParaRPr>
          </a:p>
        </p:txBody>
      </p:sp>
    </p:spTree>
    <p:extLst>
      <p:ext uri="{BB962C8B-B14F-4D97-AF65-F5344CB8AC3E}">
        <p14:creationId xmlns:p14="http://schemas.microsoft.com/office/powerpoint/2010/main" val="103905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 name="Picture 2">
            <a:extLst>
              <a:ext uri="{FF2B5EF4-FFF2-40B4-BE49-F238E27FC236}">
                <a16:creationId xmlns:a16="http://schemas.microsoft.com/office/drawing/2014/main" id="{AF915603-D42E-3A4C-B2E3-A54B1A0FC9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1200" y="2095500"/>
            <a:ext cx="8229600" cy="2667000"/>
          </a:xfrm>
          <a:prstGeom prst="rect">
            <a:avLst/>
          </a:prstGeom>
        </p:spPr>
      </p:pic>
    </p:spTree>
    <p:extLst>
      <p:ext uri="{BB962C8B-B14F-4D97-AF65-F5344CB8AC3E}">
        <p14:creationId xmlns:p14="http://schemas.microsoft.com/office/powerpoint/2010/main" val="9421554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4411" y="899535"/>
            <a:ext cx="9603275" cy="1049235"/>
          </a:xfrm>
        </p:spPr>
        <p:txBody>
          <a:bodyPr>
            <a:normAutofit/>
          </a:bodyPr>
          <a:lstStyle/>
          <a:p>
            <a:r>
              <a:rPr lang="en-US" sz="4000" b="1" dirty="0">
                <a:solidFill>
                  <a:srgbClr val="FF0000"/>
                </a:solidFill>
              </a:rPr>
              <a:t>What is Conflict?</a:t>
            </a:r>
          </a:p>
        </p:txBody>
      </p:sp>
      <p:sp>
        <p:nvSpPr>
          <p:cNvPr id="3" name="Content Placeholder 2"/>
          <p:cNvSpPr>
            <a:spLocks noGrp="1"/>
          </p:cNvSpPr>
          <p:nvPr>
            <p:ph idx="1"/>
          </p:nvPr>
        </p:nvSpPr>
        <p:spPr>
          <a:xfrm>
            <a:off x="722375" y="1560865"/>
            <a:ext cx="8677118" cy="4194475"/>
          </a:xfrm>
        </p:spPr>
        <p:txBody>
          <a:bodyPr>
            <a:noAutofit/>
          </a:bodyPr>
          <a:lstStyle/>
          <a:p>
            <a:r>
              <a:rPr lang="en-US" b="1" dirty="0">
                <a:solidFill>
                  <a:srgbClr val="775CFF"/>
                </a:solidFill>
              </a:rPr>
              <a:t>Conflict </a:t>
            </a:r>
            <a:r>
              <a:rPr lang="en-US" dirty="0"/>
              <a:t>is a natural ingredient in every organization.</a:t>
            </a:r>
          </a:p>
          <a:p>
            <a:endParaRPr lang="en-US" dirty="0"/>
          </a:p>
          <a:p>
            <a:endParaRPr lang="en-US" dirty="0"/>
          </a:p>
          <a:p>
            <a:endParaRPr lang="en-US" dirty="0"/>
          </a:p>
          <a:p>
            <a:r>
              <a:rPr lang="en-US" dirty="0"/>
              <a:t>The ability to manage conflict is considered to be </a:t>
            </a:r>
            <a:r>
              <a:rPr lang="en-US" b="1" dirty="0">
                <a:solidFill>
                  <a:srgbClr val="775CFF"/>
                </a:solidFill>
              </a:rPr>
              <a:t>a core leadership competence</a:t>
            </a:r>
            <a:r>
              <a:rPr lang="en-US" dirty="0"/>
              <a:t> and can help project teams to grow and advance. However, </a:t>
            </a:r>
            <a:r>
              <a:rPr lang="en-US" dirty="0">
                <a:highlight>
                  <a:srgbClr val="F5FAA4"/>
                </a:highlight>
              </a:rPr>
              <a:t>conflict management is one of the most difficult soft skills that someone can master and develop. </a:t>
            </a:r>
            <a:endParaRPr lang="en-US" sz="2400" dirty="0">
              <a:highlight>
                <a:srgbClr val="F5FAA4"/>
              </a:highlight>
            </a:endParaRPr>
          </a:p>
          <a:p>
            <a:endParaRPr lang="en-US" sz="2400" dirty="0"/>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027" name="Picture 3" descr="9 Effective Tips on How to Resolve Conflict in the Workplace - Elevate  Corporate Training">
            <a:extLst>
              <a:ext uri="{FF2B5EF4-FFF2-40B4-BE49-F238E27FC236}">
                <a16:creationId xmlns:a16="http://schemas.microsoft.com/office/drawing/2014/main" id="{0540AED7-DBB9-EC45-857F-CF3604DC06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18240" y="1467100"/>
            <a:ext cx="30607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6138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7.2</a:t>
            </a:r>
            <a:r>
              <a:rPr lang="en-US" sz="4800" b="1" dirty="0">
                <a:solidFill>
                  <a:srgbClr val="FF0000"/>
                </a:solidFill>
                <a:highlight>
                  <a:srgbClr val="FF0000"/>
                </a:highlight>
              </a:rPr>
              <a:t> </a:t>
            </a:r>
            <a:r>
              <a:rPr lang="en-US" sz="4000" b="1" dirty="0">
                <a:highlight>
                  <a:srgbClr val="FF0000"/>
                </a:highlight>
              </a:rPr>
              <a:t>Organizational Conflict Is Beneficial Or Not?</a:t>
            </a:r>
          </a:p>
          <a:p>
            <a:pPr algn="ctr"/>
            <a:endParaRPr lang="en-US" sz="6600" b="1" dirty="0">
              <a:solidFill>
                <a:schemeClr val="bg1"/>
              </a:solidFill>
            </a:endParaRPr>
          </a:p>
        </p:txBody>
      </p:sp>
    </p:spTree>
    <p:extLst>
      <p:ext uri="{BB962C8B-B14F-4D97-AF65-F5344CB8AC3E}">
        <p14:creationId xmlns:p14="http://schemas.microsoft.com/office/powerpoint/2010/main" val="3628787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EFD9A246-0602-B641-BBB7-5376084CF373}"/>
              </a:ext>
            </a:extLst>
          </p:cNvPr>
          <p:cNvSpPr/>
          <p:nvPr/>
        </p:nvSpPr>
        <p:spPr>
          <a:xfrm>
            <a:off x="325120" y="1133356"/>
            <a:ext cx="10342880" cy="4616648"/>
          </a:xfrm>
          <a:prstGeom prst="rect">
            <a:avLst/>
          </a:prstGeom>
        </p:spPr>
        <p:txBody>
          <a:bodyPr wrap="square">
            <a:spAutoFit/>
          </a:bodyPr>
          <a:lstStyle/>
          <a:p>
            <a:pPr>
              <a:spcBef>
                <a:spcPts val="1125"/>
              </a:spcBef>
              <a:spcAft>
                <a:spcPts val="1125"/>
              </a:spcAft>
            </a:pPr>
            <a:r>
              <a:rPr lang="en-SA" sz="3600" b="1" u="sng" dirty="0">
                <a:solidFill>
                  <a:srgbClr val="FF0000"/>
                </a:solidFill>
                <a:latin typeface="+mj-lt"/>
                <a:ea typeface="Times New Roman" panose="02020603050405020304" pitchFamily="18" charset="0"/>
                <a:cs typeface="Arial" panose="020B0604020202020204" pitchFamily="34" charset="0"/>
              </a:rPr>
              <a:t>Understanding Conflict:</a:t>
            </a:r>
            <a:br>
              <a:rPr lang="en-SA" sz="2800" dirty="0">
                <a:latin typeface="+mj-lt"/>
                <a:ea typeface="Times New Roman" panose="02020603050405020304" pitchFamily="18" charset="0"/>
                <a:cs typeface="Arial" panose="020B0604020202020204" pitchFamily="34" charset="0"/>
              </a:rPr>
            </a:br>
            <a:endParaRPr lang="en-SA" sz="2800" dirty="0">
              <a:latin typeface="+mj-lt"/>
              <a:ea typeface="Times New Roman" panose="02020603050405020304" pitchFamily="18" charset="0"/>
              <a:cs typeface="Arial" panose="020B0604020202020204" pitchFamily="34" charset="0"/>
            </a:endParaRPr>
          </a:p>
          <a:p>
            <a:pPr marL="342900" indent="-342900">
              <a:spcBef>
                <a:spcPts val="1125"/>
              </a:spcBef>
              <a:spcAft>
                <a:spcPts val="1125"/>
              </a:spcAft>
              <a:buFont typeface="Wingdings" pitchFamily="2" charset="2"/>
              <a:buChar char="Ø"/>
            </a:pPr>
            <a:r>
              <a:rPr lang="en-SA" sz="2000" dirty="0">
                <a:latin typeface="+mj-lt"/>
                <a:ea typeface="Times New Roman" panose="02020603050405020304" pitchFamily="18" charset="0"/>
                <a:cs typeface="Arial" panose="020B0604020202020204" pitchFamily="34" charset="0"/>
              </a:rPr>
              <a:t>Conflict is normal and healthy (if managed appropriately).</a:t>
            </a:r>
          </a:p>
          <a:p>
            <a:pPr marL="342900" indent="-342900">
              <a:spcBef>
                <a:spcPts val="1125"/>
              </a:spcBef>
              <a:spcAft>
                <a:spcPts val="1125"/>
              </a:spcAft>
              <a:buFont typeface="Wingdings" pitchFamily="2" charset="2"/>
              <a:buChar char="Ø"/>
            </a:pPr>
            <a:r>
              <a:rPr lang="en-SA" sz="2000" dirty="0">
                <a:latin typeface="+mj-lt"/>
                <a:ea typeface="Times New Roman" panose="02020603050405020304" pitchFamily="18" charset="0"/>
                <a:cs typeface="Arial" panose="020B0604020202020204" pitchFamily="34" charset="0"/>
              </a:rPr>
              <a:t>Conflict arises from differences.</a:t>
            </a:r>
          </a:p>
          <a:p>
            <a:pPr marL="342900" indent="-342900">
              <a:spcBef>
                <a:spcPts val="1125"/>
              </a:spcBef>
              <a:spcAft>
                <a:spcPts val="1125"/>
              </a:spcAft>
              <a:buFont typeface="Wingdings" pitchFamily="2" charset="2"/>
              <a:buChar char="Ø"/>
            </a:pPr>
            <a:r>
              <a:rPr lang="en-SA" sz="2000" dirty="0">
                <a:latin typeface="+mj-lt"/>
                <a:ea typeface="Times New Roman" panose="02020603050405020304" pitchFamily="18" charset="0"/>
                <a:cs typeface="Arial" panose="020B0604020202020204" pitchFamily="34" charset="0"/>
              </a:rPr>
              <a:t>Conflict can either stimulate or hinder progress, growth, and productivity.</a:t>
            </a:r>
          </a:p>
          <a:p>
            <a:pPr marL="342900" indent="-342900">
              <a:spcBef>
                <a:spcPts val="1125"/>
              </a:spcBef>
              <a:spcAft>
                <a:spcPts val="1125"/>
              </a:spcAft>
              <a:buFont typeface="Wingdings" pitchFamily="2" charset="2"/>
              <a:buChar char="Ø"/>
            </a:pPr>
            <a:r>
              <a:rPr lang="en-SA" sz="2000" dirty="0">
                <a:latin typeface="+mj-lt"/>
                <a:ea typeface="Times New Roman" panose="02020603050405020304" pitchFamily="18" charset="0"/>
                <a:cs typeface="Arial" panose="020B0604020202020204" pitchFamily="34" charset="0"/>
              </a:rPr>
              <a:t>Conflict that is mismanaged can derail leaders and limit their efficacy.</a:t>
            </a:r>
          </a:p>
          <a:p>
            <a:pPr marL="342900" indent="-342900">
              <a:spcBef>
                <a:spcPts val="1125"/>
              </a:spcBef>
              <a:spcAft>
                <a:spcPts val="1125"/>
              </a:spcAft>
              <a:buFont typeface="Wingdings" pitchFamily="2" charset="2"/>
              <a:buChar char="Ø"/>
            </a:pPr>
            <a:r>
              <a:rPr lang="en-SA" sz="2000" dirty="0">
                <a:latin typeface="+mj-lt"/>
                <a:ea typeface="Times New Roman" panose="02020603050405020304" pitchFamily="18" charset="0"/>
                <a:cs typeface="Arial" panose="020B0604020202020204" pitchFamily="34" charset="0"/>
              </a:rPr>
              <a:t>Conflict can not and should not be avoided forever.</a:t>
            </a:r>
          </a:p>
          <a:p>
            <a:pPr marL="342900" indent="-342900">
              <a:spcBef>
                <a:spcPts val="1125"/>
              </a:spcBef>
              <a:spcAft>
                <a:spcPts val="1125"/>
              </a:spcAft>
              <a:buFont typeface="Wingdings" pitchFamily="2" charset="2"/>
              <a:buChar char="Ø"/>
            </a:pPr>
            <a:r>
              <a:rPr lang="en-US" sz="2000" dirty="0">
                <a:latin typeface="+mj-lt"/>
                <a:ea typeface="Times New Roman" panose="02020603050405020304" pitchFamily="18" charset="0"/>
                <a:cs typeface="Arial" panose="020B0604020202020204" pitchFamily="34" charset="0"/>
              </a:rPr>
              <a:t>L</a:t>
            </a:r>
            <a:r>
              <a:rPr lang="en-SA" sz="2000" dirty="0">
                <a:latin typeface="+mj-lt"/>
                <a:ea typeface="Times New Roman" panose="02020603050405020304" pitchFamily="18" charset="0"/>
                <a:cs typeface="Arial" panose="020B0604020202020204" pitchFamily="34" charset="0"/>
              </a:rPr>
              <a:t>eaders have ways in which they prefer to handle or resolve conflict.</a:t>
            </a:r>
            <a:endParaRPr lang="en-SA" sz="2000" dirty="0">
              <a:latin typeface="+mj-lt"/>
              <a:ea typeface="Calibri" panose="020F0502020204030204" pitchFamily="34" charset="0"/>
              <a:cs typeface="Arial" panose="020B0604020202020204" pitchFamily="34" charset="0"/>
            </a:endParaRPr>
          </a:p>
        </p:txBody>
      </p:sp>
      <p:pic>
        <p:nvPicPr>
          <p:cNvPr id="16386" name="Picture 2" descr="What are the career benefits of an LLM in Conflict Resolution ? | Edology">
            <a:extLst>
              <a:ext uri="{FF2B5EF4-FFF2-40B4-BE49-F238E27FC236}">
                <a16:creationId xmlns:a16="http://schemas.microsoft.com/office/drawing/2014/main" id="{8A90ADCD-4D19-DF48-87C5-08678E36D2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88020" y="1446530"/>
            <a:ext cx="3827780" cy="168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8149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E8014B2C-AC80-CE4E-98C8-A10F6C42151C}"/>
              </a:ext>
            </a:extLst>
          </p:cNvPr>
          <p:cNvSpPr/>
          <p:nvPr/>
        </p:nvSpPr>
        <p:spPr>
          <a:xfrm>
            <a:off x="884935" y="1219006"/>
            <a:ext cx="4550666" cy="4247317"/>
          </a:xfrm>
          <a:prstGeom prst="rect">
            <a:avLst/>
          </a:prstGeom>
        </p:spPr>
        <p:txBody>
          <a:bodyPr wrap="square">
            <a:spAutoFit/>
          </a:bodyPr>
          <a:lstStyle/>
          <a:p>
            <a:r>
              <a:rPr lang="en-US" sz="2800" b="1" u="sng" dirty="0">
                <a:solidFill>
                  <a:srgbClr val="00B050"/>
                </a:solidFill>
                <a:latin typeface="+mj-lt"/>
              </a:rPr>
              <a:t>GOOD conflict:</a:t>
            </a:r>
          </a:p>
          <a:p>
            <a:endParaRPr lang="en-US" sz="2800" b="1" u="sng" dirty="0">
              <a:solidFill>
                <a:srgbClr val="00B050"/>
              </a:solidFill>
              <a:latin typeface="+mj-lt"/>
            </a:endParaRPr>
          </a:p>
          <a:p>
            <a:pPr>
              <a:buFont typeface="Arial" panose="020B0604020202020204" pitchFamily="34" charset="0"/>
              <a:buChar char="•"/>
            </a:pPr>
            <a:r>
              <a:rPr lang="en-US" sz="2800" dirty="0">
                <a:solidFill>
                  <a:srgbClr val="575757"/>
                </a:solidFill>
                <a:latin typeface="+mj-lt"/>
              </a:rPr>
              <a:t>Produces new ideas.</a:t>
            </a:r>
          </a:p>
          <a:p>
            <a:pPr>
              <a:buFont typeface="Arial" panose="020B0604020202020204" pitchFamily="34" charset="0"/>
              <a:buChar char="•"/>
            </a:pPr>
            <a:r>
              <a:rPr lang="en-US" sz="2800" dirty="0">
                <a:solidFill>
                  <a:srgbClr val="575757"/>
                </a:solidFill>
                <a:latin typeface="+mj-lt"/>
              </a:rPr>
              <a:t>Solves continuous problems.</a:t>
            </a:r>
          </a:p>
          <a:p>
            <a:pPr>
              <a:buFont typeface="Arial" panose="020B0604020202020204" pitchFamily="34" charset="0"/>
              <a:buChar char="•"/>
            </a:pPr>
            <a:r>
              <a:rPr lang="en-US" sz="2800" dirty="0">
                <a:solidFill>
                  <a:srgbClr val="575757"/>
                </a:solidFill>
                <a:latin typeface="+mj-lt"/>
              </a:rPr>
              <a:t>Gives opportunity for people to expand skills</a:t>
            </a:r>
          </a:p>
          <a:p>
            <a:pPr>
              <a:buFont typeface="Arial" panose="020B0604020202020204" pitchFamily="34" charset="0"/>
              <a:buChar char="•"/>
            </a:pPr>
            <a:r>
              <a:rPr lang="en-US" sz="2800" dirty="0">
                <a:solidFill>
                  <a:srgbClr val="575757"/>
                </a:solidFill>
                <a:latin typeface="+mj-lt"/>
              </a:rPr>
              <a:t>Allows creativity, and</a:t>
            </a:r>
          </a:p>
          <a:p>
            <a:pPr>
              <a:buFont typeface="Arial" panose="020B0604020202020204" pitchFamily="34" charset="0"/>
              <a:buChar char="•"/>
            </a:pPr>
            <a:r>
              <a:rPr lang="en-US" sz="2800" dirty="0">
                <a:solidFill>
                  <a:srgbClr val="575757"/>
                </a:solidFill>
                <a:latin typeface="+mj-lt"/>
              </a:rPr>
              <a:t>Improves performance.</a:t>
            </a:r>
          </a:p>
          <a:p>
            <a:endParaRPr lang="en-US" b="0" i="0" u="none" strike="noStrike" dirty="0">
              <a:solidFill>
                <a:srgbClr val="575757"/>
              </a:solidFill>
              <a:effectLst/>
              <a:latin typeface="Helvetica" pitchFamily="2" charset="0"/>
            </a:endParaRPr>
          </a:p>
        </p:txBody>
      </p:sp>
      <p:sp>
        <p:nvSpPr>
          <p:cNvPr id="12" name="Rectangle 11">
            <a:extLst>
              <a:ext uri="{FF2B5EF4-FFF2-40B4-BE49-F238E27FC236}">
                <a16:creationId xmlns:a16="http://schemas.microsoft.com/office/drawing/2014/main" id="{18CBEB29-7064-4A41-A593-48987B35CF5E}"/>
              </a:ext>
            </a:extLst>
          </p:cNvPr>
          <p:cNvSpPr/>
          <p:nvPr/>
        </p:nvSpPr>
        <p:spPr>
          <a:xfrm>
            <a:off x="6482080" y="1219006"/>
            <a:ext cx="5253735" cy="4401205"/>
          </a:xfrm>
          <a:prstGeom prst="rect">
            <a:avLst/>
          </a:prstGeom>
        </p:spPr>
        <p:txBody>
          <a:bodyPr wrap="square">
            <a:spAutoFit/>
          </a:bodyPr>
          <a:lstStyle/>
          <a:p>
            <a:r>
              <a:rPr lang="en-US" b="1" u="sng" dirty="0">
                <a:solidFill>
                  <a:srgbClr val="FF0000"/>
                </a:solidFill>
                <a:latin typeface="Helvetica" pitchFamily="2" charset="0"/>
              </a:rPr>
              <a:t> </a:t>
            </a:r>
            <a:r>
              <a:rPr lang="en-US" sz="2800" b="1" u="sng" dirty="0">
                <a:solidFill>
                  <a:srgbClr val="FF0000"/>
                </a:solidFill>
                <a:latin typeface="+mj-lt"/>
              </a:rPr>
              <a:t>BAD conflict:</a:t>
            </a:r>
          </a:p>
          <a:p>
            <a:endParaRPr lang="en-US" sz="2800" b="1" u="sng" dirty="0">
              <a:solidFill>
                <a:srgbClr val="FF0000"/>
              </a:solidFill>
              <a:latin typeface="+mj-lt"/>
            </a:endParaRPr>
          </a:p>
          <a:p>
            <a:pPr>
              <a:buFont typeface="Arial" panose="020B0604020202020204" pitchFamily="34" charset="0"/>
              <a:buChar char="•"/>
            </a:pPr>
            <a:r>
              <a:rPr lang="en-US" sz="2800" dirty="0">
                <a:solidFill>
                  <a:srgbClr val="575757"/>
                </a:solidFill>
                <a:latin typeface="+mj-lt"/>
              </a:rPr>
              <a:t>Lowers team energy or morale.</a:t>
            </a:r>
          </a:p>
          <a:p>
            <a:pPr>
              <a:buFont typeface="Arial" panose="020B0604020202020204" pitchFamily="34" charset="0"/>
              <a:buChar char="•"/>
            </a:pPr>
            <a:r>
              <a:rPr lang="en-US" sz="2800" dirty="0">
                <a:solidFill>
                  <a:srgbClr val="575757"/>
                </a:solidFill>
                <a:latin typeface="+mj-lt"/>
              </a:rPr>
              <a:t>Reduces productivity.</a:t>
            </a:r>
          </a:p>
          <a:p>
            <a:pPr>
              <a:buFont typeface="Arial" panose="020B0604020202020204" pitchFamily="34" charset="0"/>
              <a:buChar char="•"/>
            </a:pPr>
            <a:r>
              <a:rPr lang="en-US" sz="2800" dirty="0">
                <a:solidFill>
                  <a:srgbClr val="575757"/>
                </a:solidFill>
                <a:latin typeface="+mj-lt"/>
              </a:rPr>
              <a:t>Prevents job accomplishment.</a:t>
            </a:r>
          </a:p>
          <a:p>
            <a:pPr>
              <a:buFont typeface="Arial" panose="020B0604020202020204" pitchFamily="34" charset="0"/>
              <a:buChar char="•"/>
            </a:pPr>
            <a:r>
              <a:rPr lang="en-US" sz="2800" dirty="0">
                <a:solidFill>
                  <a:srgbClr val="575757"/>
                </a:solidFill>
                <a:latin typeface="+mj-lt"/>
              </a:rPr>
              <a:t>Creates destructive behavior, and</a:t>
            </a:r>
          </a:p>
          <a:p>
            <a:pPr>
              <a:buFont typeface="Arial" panose="020B0604020202020204" pitchFamily="34" charset="0"/>
              <a:buChar char="•"/>
            </a:pPr>
            <a:r>
              <a:rPr lang="en-US" sz="2800" dirty="0">
                <a:solidFill>
                  <a:srgbClr val="575757"/>
                </a:solidFill>
                <a:latin typeface="+mj-lt"/>
              </a:rPr>
              <a:t>Fosters poor performance.</a:t>
            </a:r>
            <a:endParaRPr lang="en-US" b="0" i="0" u="none" strike="noStrike" dirty="0">
              <a:solidFill>
                <a:srgbClr val="575757"/>
              </a:solidFill>
              <a:effectLst/>
              <a:latin typeface="+mj-lt"/>
            </a:endParaRPr>
          </a:p>
        </p:txBody>
      </p:sp>
    </p:spTree>
    <p:extLst>
      <p:ext uri="{BB962C8B-B14F-4D97-AF65-F5344CB8AC3E}">
        <p14:creationId xmlns:p14="http://schemas.microsoft.com/office/powerpoint/2010/main" val="1632846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DF63C6BD-022E-1049-90F3-4258AB6810F9}"/>
              </a:ext>
            </a:extLst>
          </p:cNvPr>
          <p:cNvSpPr/>
          <p:nvPr/>
        </p:nvSpPr>
        <p:spPr>
          <a:xfrm>
            <a:off x="2812991" y="3978617"/>
            <a:ext cx="6566018" cy="1754326"/>
          </a:xfrm>
          <a:prstGeom prst="rect">
            <a:avLst/>
          </a:prstGeom>
        </p:spPr>
        <p:txBody>
          <a:bodyPr wrap="square">
            <a:spAutoFit/>
          </a:bodyPr>
          <a:lstStyle/>
          <a:p>
            <a:r>
              <a:rPr lang="en-SA" sz="5400" b="1" dirty="0">
                <a:solidFill>
                  <a:srgbClr val="775CFF"/>
                </a:solidFill>
                <a:latin typeface="Bradley Hand" pitchFamily="2" charset="77"/>
                <a:ea typeface="Times New Roman" panose="02020603050405020304" pitchFamily="18" charset="0"/>
              </a:rPr>
              <a:t>write down 10 words related to “conflict”..</a:t>
            </a:r>
            <a:endParaRPr lang="en-SA" sz="5400" dirty="0">
              <a:solidFill>
                <a:srgbClr val="775CFF"/>
              </a:solidFill>
              <a:latin typeface="Bradley Hand" pitchFamily="2" charset="77"/>
            </a:endParaRPr>
          </a:p>
        </p:txBody>
      </p:sp>
      <p:pic>
        <p:nvPicPr>
          <p:cNvPr id="19458" name="Picture 2" descr="17,380 Conflict Resolution Stock Photos, Pictures &amp; Royalty-Free Images -  iStock">
            <a:extLst>
              <a:ext uri="{FF2B5EF4-FFF2-40B4-BE49-F238E27FC236}">
                <a16:creationId xmlns:a16="http://schemas.microsoft.com/office/drawing/2014/main" id="{05A69509-E068-2447-96B6-576D44639E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44175" y="1130077"/>
            <a:ext cx="3492500" cy="233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2209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7.3</a:t>
            </a:r>
            <a:r>
              <a:rPr lang="en-US" sz="4800" b="1" dirty="0">
                <a:solidFill>
                  <a:srgbClr val="FF0000"/>
                </a:solidFill>
                <a:highlight>
                  <a:srgbClr val="FF0000"/>
                </a:highlight>
              </a:rPr>
              <a:t> </a:t>
            </a:r>
            <a:r>
              <a:rPr lang="en-US" sz="4000" b="1" dirty="0">
                <a:highlight>
                  <a:srgbClr val="FF0000"/>
                </a:highlight>
              </a:rPr>
              <a:t>Definition of </a:t>
            </a:r>
            <a:r>
              <a:rPr lang="en-US" sz="4000" b="1" dirty="0">
                <a:solidFill>
                  <a:schemeClr val="bg1"/>
                </a:solidFill>
                <a:highlight>
                  <a:srgbClr val="FF0000"/>
                </a:highlight>
              </a:rPr>
              <a:t>Conflict resolution</a:t>
            </a:r>
            <a:endParaRPr lang="en-US" sz="6600" b="1" dirty="0">
              <a:solidFill>
                <a:schemeClr val="bg1"/>
              </a:solidFill>
            </a:endParaRPr>
          </a:p>
        </p:txBody>
      </p:sp>
    </p:spTree>
    <p:extLst>
      <p:ext uri="{BB962C8B-B14F-4D97-AF65-F5344CB8AC3E}">
        <p14:creationId xmlns:p14="http://schemas.microsoft.com/office/powerpoint/2010/main" val="13755139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1" name="Rectangle 10">
            <a:extLst>
              <a:ext uri="{FF2B5EF4-FFF2-40B4-BE49-F238E27FC236}">
                <a16:creationId xmlns:a16="http://schemas.microsoft.com/office/drawing/2014/main" id="{D18EC04F-F49F-984C-BD1D-B503917E20BE}"/>
              </a:ext>
            </a:extLst>
          </p:cNvPr>
          <p:cNvSpPr/>
          <p:nvPr/>
        </p:nvSpPr>
        <p:spPr>
          <a:xfrm>
            <a:off x="606179" y="2608040"/>
            <a:ext cx="9603275" cy="379591"/>
          </a:xfrm>
          <a:prstGeom prst="rect">
            <a:avLst/>
          </a:prstGeom>
        </p:spPr>
        <p:txBody>
          <a:bodyPr wrap="square">
            <a:spAutoFit/>
          </a:bodyPr>
          <a:lstStyle/>
          <a:p>
            <a:r>
              <a:rPr lang="en-US" sz="2800" baseline="30000" dirty="0">
                <a:solidFill>
                  <a:srgbClr val="FF7E6D"/>
                </a:solidFill>
                <a:latin typeface="Helvetica" pitchFamily="2" charset="0"/>
              </a:rPr>
              <a:t> </a:t>
            </a:r>
          </a:p>
        </p:txBody>
      </p:sp>
      <p:sp>
        <p:nvSpPr>
          <p:cNvPr id="2" name="Rectangle 1">
            <a:extLst>
              <a:ext uri="{FF2B5EF4-FFF2-40B4-BE49-F238E27FC236}">
                <a16:creationId xmlns:a16="http://schemas.microsoft.com/office/drawing/2014/main" id="{B48FCAA0-F687-5C40-948A-1F14161D3319}"/>
              </a:ext>
            </a:extLst>
          </p:cNvPr>
          <p:cNvSpPr/>
          <p:nvPr/>
        </p:nvSpPr>
        <p:spPr>
          <a:xfrm>
            <a:off x="377687" y="1997839"/>
            <a:ext cx="10952922" cy="2554545"/>
          </a:xfrm>
          <a:prstGeom prst="rect">
            <a:avLst/>
          </a:prstGeom>
        </p:spPr>
        <p:txBody>
          <a:bodyPr wrap="square">
            <a:spAutoFit/>
          </a:bodyPr>
          <a:lstStyle/>
          <a:p>
            <a:r>
              <a:rPr lang="en-US" sz="2000" b="1" dirty="0">
                <a:solidFill>
                  <a:srgbClr val="775CFF"/>
                </a:solidFill>
              </a:rPr>
              <a:t>- Conflict resolution </a:t>
            </a:r>
            <a:r>
              <a:rPr lang="en-US" sz="2000" dirty="0"/>
              <a:t>is a daily occurrence at work that can either propel or disrupt the momentum for a leader, a team or the entire organization. </a:t>
            </a:r>
          </a:p>
          <a:p>
            <a:endParaRPr lang="en-US" sz="2000" dirty="0"/>
          </a:p>
          <a:p>
            <a:r>
              <a:rPr lang="en-US" sz="2000" dirty="0"/>
              <a:t>- The workplace can become a </a:t>
            </a:r>
            <a:r>
              <a:rPr lang="en-US" sz="2000" b="1" dirty="0">
                <a:solidFill>
                  <a:srgbClr val="FF0000"/>
                </a:solidFill>
              </a:rPr>
              <a:t>toxic environment </a:t>
            </a:r>
            <a:r>
              <a:rPr lang="en-US" sz="2000" dirty="0"/>
              <a:t>when leaders allow conflict to fester rather than confront it head-on.  Managing conflict can </a:t>
            </a:r>
            <a:r>
              <a:rPr lang="en-US" sz="2000" b="1" dirty="0">
                <a:solidFill>
                  <a:srgbClr val="FFC000"/>
                </a:solidFill>
                <a:highlight>
                  <a:srgbClr val="775CFF"/>
                </a:highlight>
              </a:rPr>
              <a:t>be a tricky thing </a:t>
            </a:r>
            <a:r>
              <a:rPr lang="en-US" sz="2000" dirty="0"/>
              <a:t>– especially when you are not familiar with the larger ecosystem in which the particular individual or department creating the conflict, and how efforts to resolve conflict will reverberate throughout that ecosystem.  </a:t>
            </a:r>
            <a:endParaRPr lang="en-SA" sz="2000" dirty="0"/>
          </a:p>
        </p:txBody>
      </p:sp>
      <p:sp>
        <p:nvSpPr>
          <p:cNvPr id="3" name="Rectangle 2">
            <a:extLst>
              <a:ext uri="{FF2B5EF4-FFF2-40B4-BE49-F238E27FC236}">
                <a16:creationId xmlns:a16="http://schemas.microsoft.com/office/drawing/2014/main" id="{C7670C55-EA10-F344-8853-8F285059FC8C}"/>
              </a:ext>
            </a:extLst>
          </p:cNvPr>
          <p:cNvSpPr/>
          <p:nvPr/>
        </p:nvSpPr>
        <p:spPr>
          <a:xfrm>
            <a:off x="722375" y="992449"/>
            <a:ext cx="7465505" cy="769441"/>
          </a:xfrm>
          <a:prstGeom prst="rect">
            <a:avLst/>
          </a:prstGeom>
        </p:spPr>
        <p:txBody>
          <a:bodyPr wrap="none">
            <a:spAutoFit/>
          </a:bodyPr>
          <a:lstStyle/>
          <a:p>
            <a:r>
              <a:rPr lang="en-US" sz="4400" b="1" dirty="0">
                <a:solidFill>
                  <a:srgbClr val="FF0000"/>
                </a:solidFill>
              </a:rPr>
              <a:t>What is Conflict resolution?</a:t>
            </a:r>
            <a:endParaRPr lang="en-SA" sz="4400" b="1" dirty="0">
              <a:solidFill>
                <a:srgbClr val="FF0000"/>
              </a:solidFill>
            </a:endParaRPr>
          </a:p>
        </p:txBody>
      </p:sp>
      <p:pic>
        <p:nvPicPr>
          <p:cNvPr id="6146" name="Picture 2" descr="Corporate conflict management on social media - Journal of Marketing  Management">
            <a:extLst>
              <a:ext uri="{FF2B5EF4-FFF2-40B4-BE49-F238E27FC236}">
                <a16:creationId xmlns:a16="http://schemas.microsoft.com/office/drawing/2014/main" id="{31264CAF-1A4B-154F-B8B0-04DA764584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07111" y="4264965"/>
            <a:ext cx="3393440" cy="1795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706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7.4</a:t>
            </a:r>
            <a:r>
              <a:rPr lang="en-US" sz="4800" b="1" dirty="0">
                <a:solidFill>
                  <a:srgbClr val="FF0000"/>
                </a:solidFill>
                <a:highlight>
                  <a:srgbClr val="FF0000"/>
                </a:highlight>
              </a:rPr>
              <a:t> </a:t>
            </a:r>
            <a:r>
              <a:rPr lang="en-US" sz="3600" b="1" dirty="0">
                <a:highlight>
                  <a:srgbClr val="FF0000"/>
                </a:highlight>
              </a:rPr>
              <a:t>How Leaders Effectively Manage Conflict</a:t>
            </a:r>
          </a:p>
          <a:p>
            <a:pPr algn="ctr"/>
            <a:endParaRPr lang="en-US" sz="6600" b="1" dirty="0">
              <a:solidFill>
                <a:schemeClr val="bg1"/>
              </a:solidFill>
            </a:endParaRPr>
          </a:p>
        </p:txBody>
      </p:sp>
    </p:spTree>
    <p:extLst>
      <p:ext uri="{BB962C8B-B14F-4D97-AF65-F5344CB8AC3E}">
        <p14:creationId xmlns:p14="http://schemas.microsoft.com/office/powerpoint/2010/main" val="3698391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1" name="Rectangle 10">
            <a:extLst>
              <a:ext uri="{FF2B5EF4-FFF2-40B4-BE49-F238E27FC236}">
                <a16:creationId xmlns:a16="http://schemas.microsoft.com/office/drawing/2014/main" id="{D18EC04F-F49F-984C-BD1D-B503917E20BE}"/>
              </a:ext>
            </a:extLst>
          </p:cNvPr>
          <p:cNvSpPr/>
          <p:nvPr/>
        </p:nvSpPr>
        <p:spPr>
          <a:xfrm>
            <a:off x="606179" y="2608040"/>
            <a:ext cx="9603275" cy="379591"/>
          </a:xfrm>
          <a:prstGeom prst="rect">
            <a:avLst/>
          </a:prstGeom>
        </p:spPr>
        <p:txBody>
          <a:bodyPr wrap="square">
            <a:spAutoFit/>
          </a:bodyPr>
          <a:lstStyle/>
          <a:p>
            <a:r>
              <a:rPr lang="en-US" sz="2800" baseline="30000" dirty="0">
                <a:solidFill>
                  <a:srgbClr val="FF7E6D"/>
                </a:solidFill>
                <a:latin typeface="Helvetica" pitchFamily="2" charset="0"/>
              </a:rPr>
              <a:t> </a:t>
            </a:r>
          </a:p>
        </p:txBody>
      </p:sp>
      <p:sp>
        <p:nvSpPr>
          <p:cNvPr id="2" name="Rectangle 1">
            <a:extLst>
              <a:ext uri="{FF2B5EF4-FFF2-40B4-BE49-F238E27FC236}">
                <a16:creationId xmlns:a16="http://schemas.microsoft.com/office/drawing/2014/main" id="{4517BA6E-CD0E-DB4A-8A36-B4D6D90829CE}"/>
              </a:ext>
            </a:extLst>
          </p:cNvPr>
          <p:cNvSpPr/>
          <p:nvPr/>
        </p:nvSpPr>
        <p:spPr>
          <a:xfrm>
            <a:off x="432092" y="2030185"/>
            <a:ext cx="7431748" cy="3108543"/>
          </a:xfrm>
          <a:prstGeom prst="rect">
            <a:avLst/>
          </a:prstGeom>
        </p:spPr>
        <p:txBody>
          <a:bodyPr wrap="square">
            <a:spAutoFit/>
          </a:bodyPr>
          <a:lstStyle/>
          <a:p>
            <a:r>
              <a:rPr lang="en-US" sz="2800" b="1" dirty="0">
                <a:solidFill>
                  <a:srgbClr val="775CFF"/>
                </a:solidFill>
              </a:rPr>
              <a:t>An effective leader </a:t>
            </a:r>
            <a:r>
              <a:rPr lang="en-US" sz="2800" dirty="0"/>
              <a:t>builds teams that work well together. </a:t>
            </a:r>
          </a:p>
          <a:p>
            <a:endParaRPr lang="en-US" sz="2800" dirty="0"/>
          </a:p>
          <a:p>
            <a:r>
              <a:rPr lang="en-US" sz="2800" dirty="0"/>
              <a:t>As </a:t>
            </a:r>
            <a:r>
              <a:rPr lang="en-US" sz="2800" b="1" dirty="0">
                <a:solidFill>
                  <a:srgbClr val="775CFF"/>
                </a:solidFill>
              </a:rPr>
              <a:t>a leader</a:t>
            </a:r>
            <a:r>
              <a:rPr lang="en-US" sz="2800" dirty="0"/>
              <a:t>, he facilitate the resolution of conflicts that distract the team members, decrease productivity, destroy motivation and lead frustration and anger.</a:t>
            </a:r>
            <a:endParaRPr lang="en-SA" sz="2800" dirty="0"/>
          </a:p>
        </p:txBody>
      </p:sp>
      <p:sp>
        <p:nvSpPr>
          <p:cNvPr id="3" name="Rectangle 2">
            <a:extLst>
              <a:ext uri="{FF2B5EF4-FFF2-40B4-BE49-F238E27FC236}">
                <a16:creationId xmlns:a16="http://schemas.microsoft.com/office/drawing/2014/main" id="{0A904729-B399-7E4C-B058-0BC4D192A3C7}"/>
              </a:ext>
            </a:extLst>
          </p:cNvPr>
          <p:cNvSpPr/>
          <p:nvPr/>
        </p:nvSpPr>
        <p:spPr>
          <a:xfrm>
            <a:off x="432092" y="1118982"/>
            <a:ext cx="9784153" cy="646331"/>
          </a:xfrm>
          <a:prstGeom prst="rect">
            <a:avLst/>
          </a:prstGeom>
        </p:spPr>
        <p:txBody>
          <a:bodyPr wrap="none">
            <a:spAutoFit/>
          </a:bodyPr>
          <a:lstStyle/>
          <a:p>
            <a:r>
              <a:rPr lang="en-US" sz="3600" b="1" dirty="0">
                <a:solidFill>
                  <a:srgbClr val="FF0000"/>
                </a:solidFill>
                <a:latin typeface="Merriweather"/>
              </a:rPr>
              <a:t>Leaders Effectively Can Manage Employee Conflict</a:t>
            </a:r>
            <a:endParaRPr lang="en-US" sz="3600" b="1" i="0" u="none" strike="noStrike" dirty="0">
              <a:solidFill>
                <a:srgbClr val="FF0000"/>
              </a:solidFill>
              <a:effectLst/>
              <a:latin typeface="Merriweather"/>
            </a:endParaRPr>
          </a:p>
        </p:txBody>
      </p:sp>
      <p:pic>
        <p:nvPicPr>
          <p:cNvPr id="13314" name="Picture 2" descr="Conflict Within Teams | Principles of Management">
            <a:extLst>
              <a:ext uri="{FF2B5EF4-FFF2-40B4-BE49-F238E27FC236}">
                <a16:creationId xmlns:a16="http://schemas.microsoft.com/office/drawing/2014/main" id="{96DB6E99-4F3C-2F44-8C80-8C892D9292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4954" y="2286000"/>
            <a:ext cx="3429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9909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5" name="Rectangle 4">
            <a:extLst>
              <a:ext uri="{FF2B5EF4-FFF2-40B4-BE49-F238E27FC236}">
                <a16:creationId xmlns:a16="http://schemas.microsoft.com/office/drawing/2014/main" id="{8FB336B7-0AEC-3341-9754-F0820B4B3FED}"/>
              </a:ext>
            </a:extLst>
          </p:cNvPr>
          <p:cNvSpPr/>
          <p:nvPr/>
        </p:nvSpPr>
        <p:spPr>
          <a:xfrm>
            <a:off x="722374" y="926618"/>
            <a:ext cx="9579865" cy="1384995"/>
          </a:xfrm>
          <a:prstGeom prst="rect">
            <a:avLst/>
          </a:prstGeom>
        </p:spPr>
        <p:txBody>
          <a:bodyPr wrap="square">
            <a:spAutoFit/>
          </a:bodyPr>
          <a:lstStyle/>
          <a:p>
            <a:r>
              <a:rPr lang="en-US" sz="2800" b="1" dirty="0">
                <a:solidFill>
                  <a:srgbClr val="775CFF"/>
                </a:solidFill>
              </a:rPr>
              <a:t>In order to understand team members’</a:t>
            </a:r>
            <a:r>
              <a:rPr lang="ar-SA" sz="2800" b="1" dirty="0">
                <a:solidFill>
                  <a:srgbClr val="775CFF"/>
                </a:solidFill>
              </a:rPr>
              <a:t>  </a:t>
            </a:r>
            <a:r>
              <a:rPr lang="en-US" sz="2800" b="1" dirty="0">
                <a:solidFill>
                  <a:srgbClr val="FF0000"/>
                </a:solidFill>
              </a:rPr>
              <a:t>leaders</a:t>
            </a:r>
            <a:r>
              <a:rPr lang="en-US" sz="2800" b="1" dirty="0">
                <a:solidFill>
                  <a:srgbClr val="775CFF"/>
                </a:solidFill>
              </a:rPr>
              <a:t> need to </a:t>
            </a:r>
            <a:r>
              <a:rPr lang="en-US" sz="2800" b="1" dirty="0">
                <a:solidFill>
                  <a:srgbClr val="775CFF"/>
                </a:solidFill>
                <a:latin typeface="Helvetica" pitchFamily="2" charset="0"/>
              </a:rPr>
              <a:t>differentiate between a motivational / situation model and a behavioral model of each member.</a:t>
            </a:r>
            <a:r>
              <a:rPr lang="en-US" sz="2800" b="1" dirty="0">
                <a:solidFill>
                  <a:srgbClr val="775CFF"/>
                </a:solidFill>
              </a:rPr>
              <a:t> </a:t>
            </a:r>
            <a:endParaRPr lang="en-US" sz="3600" b="1" dirty="0">
              <a:solidFill>
                <a:srgbClr val="775CFF"/>
              </a:solidFill>
              <a:effectLst/>
            </a:endParaRPr>
          </a:p>
        </p:txBody>
      </p:sp>
      <p:sp>
        <p:nvSpPr>
          <p:cNvPr id="2" name="Rectangle 1">
            <a:extLst>
              <a:ext uri="{FF2B5EF4-FFF2-40B4-BE49-F238E27FC236}">
                <a16:creationId xmlns:a16="http://schemas.microsoft.com/office/drawing/2014/main" id="{FD83D8F6-93C1-2C40-BE6A-765EF6F7F542}"/>
              </a:ext>
            </a:extLst>
          </p:cNvPr>
          <p:cNvSpPr/>
          <p:nvPr/>
        </p:nvSpPr>
        <p:spPr>
          <a:xfrm>
            <a:off x="497840" y="2596093"/>
            <a:ext cx="11196320" cy="3416320"/>
          </a:xfrm>
          <a:prstGeom prst="rect">
            <a:avLst/>
          </a:prstGeom>
        </p:spPr>
        <p:txBody>
          <a:bodyPr wrap="square">
            <a:spAutoFit/>
          </a:bodyPr>
          <a:lstStyle/>
          <a:p>
            <a:pPr>
              <a:buFont typeface="Arial" panose="020B0604020202020204" pitchFamily="34" charset="0"/>
              <a:buChar char="•"/>
            </a:pPr>
            <a:r>
              <a:rPr lang="en-US" sz="2400" b="1" dirty="0">
                <a:solidFill>
                  <a:srgbClr val="FF0000"/>
                </a:solidFill>
              </a:rPr>
              <a:t>The behavioral model </a:t>
            </a:r>
            <a:r>
              <a:rPr lang="en-US" sz="2400" dirty="0">
                <a:solidFill>
                  <a:srgbClr val="575757"/>
                </a:solidFill>
              </a:rPr>
              <a:t>focuses on patterns of behavior and characteristic traits that define a specific type of personality—this model is recognizing what someone does based on his or her </a:t>
            </a:r>
            <a:r>
              <a:rPr lang="en-US" sz="2400" dirty="0">
                <a:solidFill>
                  <a:srgbClr val="FF0000"/>
                </a:solidFill>
              </a:rPr>
              <a:t>personality.</a:t>
            </a:r>
          </a:p>
          <a:p>
            <a:pPr>
              <a:buFont typeface="Arial" panose="020B0604020202020204" pitchFamily="34" charset="0"/>
              <a:buChar char="•"/>
            </a:pPr>
            <a:endParaRPr lang="en-US" sz="2400" dirty="0">
              <a:solidFill>
                <a:srgbClr val="575757"/>
              </a:solidFill>
            </a:endParaRPr>
          </a:p>
          <a:p>
            <a:pPr>
              <a:buFont typeface="Arial" panose="020B0604020202020204" pitchFamily="34" charset="0"/>
              <a:buChar char="•"/>
            </a:pPr>
            <a:endParaRPr lang="en-US" sz="2400" dirty="0">
              <a:solidFill>
                <a:srgbClr val="575757"/>
              </a:solidFill>
            </a:endParaRPr>
          </a:p>
          <a:p>
            <a:pPr>
              <a:buFont typeface="Arial" panose="020B0604020202020204" pitchFamily="34" charset="0"/>
              <a:buChar char="•"/>
            </a:pPr>
            <a:r>
              <a:rPr lang="en-US" sz="2400" b="1" dirty="0">
                <a:solidFill>
                  <a:srgbClr val="FF0000"/>
                </a:solidFill>
              </a:rPr>
              <a:t>The motivational / situation model </a:t>
            </a:r>
            <a:r>
              <a:rPr lang="en-US" sz="2400" dirty="0">
                <a:solidFill>
                  <a:srgbClr val="575757"/>
                </a:solidFill>
              </a:rPr>
              <a:t>looks behind behavior to understand what are the factors that drive behavior (situation)—this model is recognizing why someone is likely to do something based on his </a:t>
            </a:r>
            <a:r>
              <a:rPr lang="en-US" sz="2400" dirty="0">
                <a:solidFill>
                  <a:srgbClr val="FF0000"/>
                </a:solidFill>
              </a:rPr>
              <a:t>motivational value.</a:t>
            </a:r>
            <a:endParaRPr lang="en-US" sz="2400" b="0" i="0" u="none" strike="noStrike" dirty="0">
              <a:solidFill>
                <a:srgbClr val="FF0000"/>
              </a:solidFill>
              <a:effectLst/>
            </a:endParaRPr>
          </a:p>
        </p:txBody>
      </p:sp>
    </p:spTree>
    <p:extLst>
      <p:ext uri="{BB962C8B-B14F-4D97-AF65-F5344CB8AC3E}">
        <p14:creationId xmlns:p14="http://schemas.microsoft.com/office/powerpoint/2010/main" val="21182843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7.5</a:t>
            </a:r>
            <a:r>
              <a:rPr lang="en-US" sz="4800" b="1" dirty="0">
                <a:solidFill>
                  <a:srgbClr val="FF0000"/>
                </a:solidFill>
                <a:highlight>
                  <a:srgbClr val="FF0000"/>
                </a:highlight>
              </a:rPr>
              <a:t> </a:t>
            </a:r>
            <a:r>
              <a:rPr lang="en-US" sz="4000" b="1" dirty="0">
                <a:highlight>
                  <a:srgbClr val="FF0000"/>
                </a:highlight>
              </a:rPr>
              <a:t>Sources Of Project Conflict </a:t>
            </a:r>
            <a:endParaRPr lang="en-US" sz="6600" b="1" dirty="0">
              <a:solidFill>
                <a:schemeClr val="bg1"/>
              </a:solidFill>
            </a:endParaRPr>
          </a:p>
        </p:txBody>
      </p:sp>
    </p:spTree>
    <p:extLst>
      <p:ext uri="{BB962C8B-B14F-4D97-AF65-F5344CB8AC3E}">
        <p14:creationId xmlns:p14="http://schemas.microsoft.com/office/powerpoint/2010/main" val="39041117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030" y="892433"/>
            <a:ext cx="9603275" cy="1049235"/>
          </a:xfrm>
        </p:spPr>
        <p:txBody>
          <a:bodyPr>
            <a:normAutofit fontScale="90000"/>
          </a:bodyPr>
          <a:lstStyle/>
          <a:p>
            <a:r>
              <a:rPr lang="en-US" b="1" dirty="0">
                <a:solidFill>
                  <a:srgbClr val="E80C96"/>
                </a:solidFill>
              </a:rPr>
              <a:t> </a:t>
            </a:r>
            <a:r>
              <a:rPr lang="en-US" b="1" dirty="0"/>
              <a:t> </a:t>
            </a:r>
            <a:r>
              <a:rPr lang="en-US" dirty="0"/>
              <a:t>According to </a:t>
            </a:r>
            <a:r>
              <a:rPr lang="en-US" b="1" dirty="0" err="1">
                <a:solidFill>
                  <a:srgbClr val="FF0000"/>
                </a:solidFill>
              </a:rPr>
              <a:t>Thamhain</a:t>
            </a:r>
            <a:r>
              <a:rPr lang="en-US" b="1" dirty="0">
                <a:solidFill>
                  <a:srgbClr val="FF0000"/>
                </a:solidFill>
              </a:rPr>
              <a:t> and </a:t>
            </a:r>
            <a:r>
              <a:rPr lang="en-US" b="1" dirty="0" err="1">
                <a:solidFill>
                  <a:srgbClr val="FF0000"/>
                </a:solidFill>
              </a:rPr>
              <a:t>Wilemon</a:t>
            </a:r>
            <a:r>
              <a:rPr lang="en-US" b="1" dirty="0">
                <a:solidFill>
                  <a:srgbClr val="FF0000"/>
                </a:solidFill>
              </a:rPr>
              <a:t> (1975),</a:t>
            </a:r>
            <a:r>
              <a:rPr lang="en-US" dirty="0"/>
              <a:t> </a:t>
            </a:r>
            <a:r>
              <a:rPr lang="en-US" b="1" dirty="0">
                <a:solidFill>
                  <a:srgbClr val="775CFF"/>
                </a:solidFill>
              </a:rPr>
              <a:t>the seven major sources of project conflict and team disagreements are (sorted by significance are)</a:t>
            </a:r>
          </a:p>
        </p:txBody>
      </p:sp>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170" name="Picture 2" descr="Seven major sources of project conflict and team disagreements">
            <a:extLst>
              <a:ext uri="{FF2B5EF4-FFF2-40B4-BE49-F238E27FC236}">
                <a16:creationId xmlns:a16="http://schemas.microsoft.com/office/drawing/2014/main" id="{FE6C08FE-1E44-374F-A97E-940FBE3F65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5110" y="2263071"/>
            <a:ext cx="5321300" cy="372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51843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7636997D-F77F-8348-B35C-B14D4C960096}"/>
              </a:ext>
            </a:extLst>
          </p:cNvPr>
          <p:cNvSpPr/>
          <p:nvPr/>
        </p:nvSpPr>
        <p:spPr>
          <a:xfrm>
            <a:off x="722375" y="981704"/>
            <a:ext cx="8757920" cy="4893647"/>
          </a:xfrm>
          <a:prstGeom prst="rect">
            <a:avLst/>
          </a:prstGeom>
        </p:spPr>
        <p:txBody>
          <a:bodyPr wrap="square">
            <a:spAutoFit/>
          </a:bodyPr>
          <a:lstStyle/>
          <a:p>
            <a:r>
              <a:rPr lang="en-US" sz="2400" b="1" dirty="0">
                <a:solidFill>
                  <a:srgbClr val="FF0000"/>
                </a:solidFill>
                <a:latin typeface="+mj-lt"/>
              </a:rPr>
              <a:t>Based on research by </a:t>
            </a:r>
            <a:r>
              <a:rPr lang="en-US" sz="2400" b="1" dirty="0" err="1">
                <a:solidFill>
                  <a:srgbClr val="775CFF"/>
                </a:solidFill>
                <a:latin typeface="+mj-lt"/>
              </a:rPr>
              <a:t>Thamhain</a:t>
            </a:r>
            <a:r>
              <a:rPr lang="en-US" sz="2400" b="1" dirty="0">
                <a:solidFill>
                  <a:srgbClr val="775CFF"/>
                </a:solidFill>
                <a:latin typeface="+mj-lt"/>
              </a:rPr>
              <a:t> and </a:t>
            </a:r>
            <a:r>
              <a:rPr lang="en-US" sz="2400" b="1" dirty="0" err="1">
                <a:solidFill>
                  <a:srgbClr val="775CFF"/>
                </a:solidFill>
                <a:latin typeface="+mj-lt"/>
              </a:rPr>
              <a:t>Wilemon</a:t>
            </a:r>
            <a:r>
              <a:rPr lang="en-US" sz="2400" b="1" dirty="0">
                <a:solidFill>
                  <a:srgbClr val="775CFF"/>
                </a:solidFill>
                <a:latin typeface="+mj-lt"/>
              </a:rPr>
              <a:t> (1975), </a:t>
            </a:r>
            <a:r>
              <a:rPr lang="en-US" sz="2400" b="1" dirty="0">
                <a:solidFill>
                  <a:srgbClr val="FF0000"/>
                </a:solidFill>
                <a:latin typeface="+mj-lt"/>
              </a:rPr>
              <a:t>there are </a:t>
            </a:r>
            <a:r>
              <a:rPr lang="en-US" sz="2400" b="1" u="sng" dirty="0">
                <a:solidFill>
                  <a:srgbClr val="FF0000"/>
                </a:solidFill>
                <a:latin typeface="+mj-lt"/>
              </a:rPr>
              <a:t>seven major sources </a:t>
            </a:r>
            <a:r>
              <a:rPr lang="en-US" sz="2400" b="1" dirty="0">
                <a:solidFill>
                  <a:srgbClr val="FF0000"/>
                </a:solidFill>
                <a:latin typeface="+mj-lt"/>
              </a:rPr>
              <a:t>of project conflict and team disagreements are:</a:t>
            </a:r>
          </a:p>
          <a:p>
            <a:endParaRPr lang="en-US" sz="2400" b="1" dirty="0">
              <a:solidFill>
                <a:srgbClr val="FF0000"/>
              </a:solidFill>
              <a:latin typeface="+mj-lt"/>
            </a:endParaRPr>
          </a:p>
          <a:p>
            <a:pPr>
              <a:buFont typeface="+mj-lt"/>
              <a:buAutoNum type="arabicPeriod"/>
            </a:pPr>
            <a:r>
              <a:rPr lang="en-US" sz="2400" dirty="0">
                <a:solidFill>
                  <a:srgbClr val="575757"/>
                </a:solidFill>
                <a:latin typeface="+mj-lt"/>
              </a:rPr>
              <a:t>Personalities.</a:t>
            </a:r>
          </a:p>
          <a:p>
            <a:pPr>
              <a:buFont typeface="+mj-lt"/>
              <a:buAutoNum type="arabicPeriod"/>
            </a:pPr>
            <a:r>
              <a:rPr lang="en-US" sz="2400" dirty="0">
                <a:solidFill>
                  <a:srgbClr val="575757"/>
                </a:solidFill>
                <a:latin typeface="+mj-lt"/>
              </a:rPr>
              <a:t>Project costs.</a:t>
            </a:r>
          </a:p>
          <a:p>
            <a:pPr>
              <a:buFont typeface="+mj-lt"/>
              <a:buAutoNum type="arabicPeriod"/>
            </a:pPr>
            <a:r>
              <a:rPr lang="en-US" sz="2400" dirty="0">
                <a:solidFill>
                  <a:srgbClr val="575757"/>
                </a:solidFill>
                <a:latin typeface="+mj-lt"/>
              </a:rPr>
              <a:t>Administrative policies and procedures.</a:t>
            </a:r>
          </a:p>
          <a:p>
            <a:pPr>
              <a:buFont typeface="+mj-lt"/>
              <a:buAutoNum type="arabicPeriod"/>
            </a:pPr>
            <a:r>
              <a:rPr lang="en-US" sz="2400" dirty="0">
                <a:solidFill>
                  <a:srgbClr val="575757"/>
                </a:solidFill>
                <a:latin typeface="+mj-lt"/>
              </a:rPr>
              <a:t>Technical beliefs and performance trade-offs.</a:t>
            </a:r>
          </a:p>
          <a:p>
            <a:pPr>
              <a:buFont typeface="+mj-lt"/>
              <a:buAutoNum type="arabicPeriod"/>
            </a:pPr>
            <a:r>
              <a:rPr lang="en-US" sz="2400" dirty="0">
                <a:solidFill>
                  <a:srgbClr val="575757"/>
                </a:solidFill>
                <a:latin typeface="+mj-lt"/>
              </a:rPr>
              <a:t>Manpower resources.</a:t>
            </a:r>
          </a:p>
          <a:p>
            <a:pPr>
              <a:buFont typeface="+mj-lt"/>
              <a:buAutoNum type="arabicPeriod"/>
            </a:pPr>
            <a:r>
              <a:rPr lang="en-US" sz="2400" dirty="0">
                <a:solidFill>
                  <a:srgbClr val="575757"/>
                </a:solidFill>
                <a:latin typeface="+mj-lt"/>
              </a:rPr>
              <a:t>Project Priorities.</a:t>
            </a:r>
          </a:p>
          <a:p>
            <a:pPr>
              <a:buFont typeface="+mj-lt"/>
              <a:buAutoNum type="arabicPeriod"/>
            </a:pPr>
            <a:r>
              <a:rPr lang="en-US" sz="2400" dirty="0">
                <a:solidFill>
                  <a:srgbClr val="575757"/>
                </a:solidFill>
                <a:latin typeface="+mj-lt"/>
              </a:rPr>
              <a:t>Schedules.</a:t>
            </a:r>
          </a:p>
          <a:p>
            <a:br>
              <a:rPr lang="en-US" sz="2400" dirty="0">
                <a:latin typeface="+mj-lt"/>
              </a:rPr>
            </a:br>
            <a:endParaRPr lang="en-SA" sz="2400" dirty="0">
              <a:latin typeface="+mj-lt"/>
            </a:endParaRPr>
          </a:p>
        </p:txBody>
      </p:sp>
      <p:pic>
        <p:nvPicPr>
          <p:cNvPr id="14338" name="Picture 2" descr="2014, Term 4 Protective Behaviours, Lesson 3 Conflict Resolution - Lessons  - Blendspace">
            <a:extLst>
              <a:ext uri="{FF2B5EF4-FFF2-40B4-BE49-F238E27FC236}">
                <a16:creationId xmlns:a16="http://schemas.microsoft.com/office/drawing/2014/main" id="{18197760-F5A1-024A-8260-D962919594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6025" y="2459567"/>
            <a:ext cx="3403600" cy="2400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9396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Rectangle 5">
            <a:extLst>
              <a:ext uri="{FF2B5EF4-FFF2-40B4-BE49-F238E27FC236}">
                <a16:creationId xmlns:a16="http://schemas.microsoft.com/office/drawing/2014/main" id="{4E2BB583-D29A-C441-AF22-3FB8AD49723F}"/>
              </a:ext>
            </a:extLst>
          </p:cNvPr>
          <p:cNvSpPr/>
          <p:nvPr/>
        </p:nvSpPr>
        <p:spPr>
          <a:xfrm>
            <a:off x="864615" y="1034604"/>
            <a:ext cx="9476770" cy="5493812"/>
          </a:xfrm>
          <a:prstGeom prst="rect">
            <a:avLst/>
          </a:prstGeom>
        </p:spPr>
        <p:txBody>
          <a:bodyPr wrap="square">
            <a:spAutoFit/>
          </a:bodyPr>
          <a:lstStyle/>
          <a:p>
            <a:r>
              <a:rPr lang="en-US" sz="2000" b="1" dirty="0">
                <a:solidFill>
                  <a:srgbClr val="FF0000"/>
                </a:solidFill>
                <a:latin typeface="+mj-lt"/>
              </a:rPr>
              <a:t>In the organizational set up, there seems to be conflict among the managers, subordinates, team members and others also. </a:t>
            </a:r>
          </a:p>
          <a:p>
            <a:endParaRPr lang="en-US" sz="2000" dirty="0">
              <a:latin typeface="+mj-lt"/>
            </a:endParaRPr>
          </a:p>
          <a:p>
            <a:r>
              <a:rPr lang="en-US" sz="2000" dirty="0">
                <a:solidFill>
                  <a:srgbClr val="00B050"/>
                </a:solidFill>
                <a:latin typeface="+mj-lt"/>
              </a:rPr>
              <a:t>Sources of interpersonal conflict: </a:t>
            </a:r>
            <a:endParaRPr lang="en-US" sz="3600" dirty="0">
              <a:solidFill>
                <a:srgbClr val="00B050"/>
              </a:solidFill>
              <a:latin typeface="+mj-lt"/>
            </a:endParaRPr>
          </a:p>
          <a:p>
            <a:pPr marL="742950" lvl="1" indent="-285750">
              <a:buFont typeface="Arial" panose="020B0604020202020204" pitchFamily="34" charset="0"/>
              <a:buChar char="•"/>
            </a:pPr>
            <a:r>
              <a:rPr lang="en-US" sz="2000" dirty="0">
                <a:solidFill>
                  <a:srgbClr val="FF0000"/>
                </a:solidFill>
                <a:latin typeface="+mj-lt"/>
              </a:rPr>
              <a:t>Personal differences:</a:t>
            </a:r>
            <a:r>
              <a:rPr lang="en-US" sz="2000" dirty="0">
                <a:solidFill>
                  <a:srgbClr val="00B050"/>
                </a:solidFill>
                <a:latin typeface="+mj-lt"/>
              </a:rPr>
              <a:t> Everyone is unique. Family background, culture, values and so many indicators vary from one person to another. So, conflict may arise. There exists individual difference where intelligence, ability, attitude, motivation vary from one person to others.</a:t>
            </a:r>
          </a:p>
          <a:p>
            <a:pPr marL="742950" lvl="1" indent="-285750">
              <a:buFont typeface="Arial" panose="020B0604020202020204" pitchFamily="34" charset="0"/>
              <a:buChar char="•"/>
            </a:pPr>
            <a:endParaRPr lang="en-US" sz="2000" dirty="0">
              <a:solidFill>
                <a:srgbClr val="00B050"/>
              </a:solidFill>
              <a:latin typeface="+mj-lt"/>
            </a:endParaRPr>
          </a:p>
          <a:p>
            <a:pPr marL="742950" lvl="1" indent="-285750">
              <a:buFont typeface="Arial" panose="020B0604020202020204" pitchFamily="34" charset="0"/>
              <a:buChar char="•"/>
            </a:pPr>
            <a:r>
              <a:rPr lang="en-US" sz="2000" dirty="0">
                <a:solidFill>
                  <a:srgbClr val="FF0000"/>
                </a:solidFill>
                <a:latin typeface="+mj-lt"/>
              </a:rPr>
              <a:t>Information deficiency: </a:t>
            </a:r>
            <a:r>
              <a:rPr lang="en-US" sz="2000" dirty="0">
                <a:solidFill>
                  <a:srgbClr val="00B050"/>
                </a:solidFill>
                <a:latin typeface="+mj-lt"/>
              </a:rPr>
              <a:t>There seems to be indication of communication gap and also there seems to be indication of misinformation. </a:t>
            </a:r>
          </a:p>
          <a:p>
            <a:pPr marL="742950" lvl="1" indent="-285750">
              <a:buFont typeface="Arial" panose="020B0604020202020204" pitchFamily="34" charset="0"/>
              <a:buChar char="•"/>
            </a:pPr>
            <a:endParaRPr lang="en-US" sz="2000" dirty="0">
              <a:solidFill>
                <a:srgbClr val="00B050"/>
              </a:solidFill>
              <a:latin typeface="+mj-lt"/>
            </a:endParaRPr>
          </a:p>
          <a:p>
            <a:pPr marL="742950" lvl="1" indent="-285750">
              <a:buFont typeface="Arial" panose="020B0604020202020204" pitchFamily="34" charset="0"/>
              <a:buChar char="•"/>
            </a:pPr>
            <a:r>
              <a:rPr lang="en-US" sz="2000" dirty="0">
                <a:solidFill>
                  <a:srgbClr val="FF0000"/>
                </a:solidFill>
                <a:latin typeface="+mj-lt"/>
              </a:rPr>
              <a:t>Role incompatibility: </a:t>
            </a:r>
            <a:r>
              <a:rPr lang="en-US" sz="2000" dirty="0">
                <a:solidFill>
                  <a:srgbClr val="00B050"/>
                </a:solidFill>
                <a:latin typeface="+mj-lt"/>
              </a:rPr>
              <a:t>This type of interpersonal conflict mainly draws from both intra-individual role conflict and inter-group conflict. </a:t>
            </a:r>
          </a:p>
          <a:p>
            <a:pPr marL="742950" lvl="1" indent="-285750">
              <a:buFont typeface="Arial" panose="020B0604020202020204" pitchFamily="34" charset="0"/>
              <a:buChar char="•"/>
            </a:pPr>
            <a:endParaRPr lang="en-US" sz="2000" dirty="0">
              <a:solidFill>
                <a:srgbClr val="00B050"/>
              </a:solidFill>
              <a:latin typeface="+mj-lt"/>
            </a:endParaRPr>
          </a:p>
          <a:p>
            <a:pPr marL="742950" lvl="1" indent="-285750">
              <a:buFont typeface="Arial" panose="020B0604020202020204" pitchFamily="34" charset="0"/>
              <a:buChar char="•"/>
            </a:pPr>
            <a:endParaRPr lang="en-US" sz="1100" dirty="0">
              <a:solidFill>
                <a:srgbClr val="00B050"/>
              </a:solidFill>
              <a:effectLst/>
              <a:latin typeface="+mj-lt"/>
            </a:endParaRPr>
          </a:p>
        </p:txBody>
      </p:sp>
    </p:spTree>
    <p:extLst>
      <p:ext uri="{BB962C8B-B14F-4D97-AF65-F5344CB8AC3E}">
        <p14:creationId xmlns:p14="http://schemas.microsoft.com/office/powerpoint/2010/main" val="3055713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Rectangle 5">
            <a:extLst>
              <a:ext uri="{FF2B5EF4-FFF2-40B4-BE49-F238E27FC236}">
                <a16:creationId xmlns:a16="http://schemas.microsoft.com/office/drawing/2014/main" id="{4E2BB583-D29A-C441-AF22-3FB8AD49723F}"/>
              </a:ext>
            </a:extLst>
          </p:cNvPr>
          <p:cNvSpPr/>
          <p:nvPr/>
        </p:nvSpPr>
        <p:spPr>
          <a:xfrm>
            <a:off x="864615" y="1034604"/>
            <a:ext cx="9476770" cy="2862322"/>
          </a:xfrm>
          <a:prstGeom prst="rect">
            <a:avLst/>
          </a:prstGeom>
        </p:spPr>
        <p:txBody>
          <a:bodyPr wrap="square">
            <a:spAutoFit/>
          </a:bodyPr>
          <a:lstStyle/>
          <a:p>
            <a:pPr marL="742950" lvl="1" indent="-285750">
              <a:buFont typeface="Arial" panose="020B0604020202020204" pitchFamily="34" charset="0"/>
              <a:buChar char="•"/>
            </a:pPr>
            <a:endParaRPr lang="en-US" sz="2000" dirty="0">
              <a:solidFill>
                <a:srgbClr val="00B050"/>
              </a:solidFill>
              <a:latin typeface="+mj-lt"/>
            </a:endParaRPr>
          </a:p>
          <a:p>
            <a:pPr marL="742950" lvl="1" indent="-285750">
              <a:buFont typeface="Arial" panose="020B0604020202020204" pitchFamily="34" charset="0"/>
              <a:buChar char="•"/>
            </a:pPr>
            <a:r>
              <a:rPr lang="en-US" sz="2000" dirty="0">
                <a:solidFill>
                  <a:srgbClr val="00B050"/>
                </a:solidFill>
                <a:latin typeface="+mj-lt"/>
              </a:rPr>
              <a:t>Environmental stress: This is mainly due to stressful environmental condition. Here downsizing, competition, uncertainty.</a:t>
            </a:r>
          </a:p>
          <a:p>
            <a:pPr marL="742950" lvl="1" indent="-285750">
              <a:buFont typeface="Arial" panose="020B0604020202020204" pitchFamily="34" charset="0"/>
              <a:buChar char="•"/>
            </a:pPr>
            <a:endParaRPr lang="en-US" sz="2000" dirty="0">
              <a:solidFill>
                <a:srgbClr val="00B050"/>
              </a:solidFill>
              <a:latin typeface="+mj-lt"/>
            </a:endParaRPr>
          </a:p>
          <a:p>
            <a:pPr marL="742950" lvl="1" indent="-285750">
              <a:buFont typeface="Arial" panose="020B0604020202020204" pitchFamily="34" charset="0"/>
              <a:buChar char="•"/>
            </a:pPr>
            <a:r>
              <a:rPr lang="en-US" sz="2000" dirty="0">
                <a:solidFill>
                  <a:srgbClr val="00B050"/>
                </a:solidFill>
                <a:latin typeface="+mj-lt"/>
              </a:rPr>
              <a:t>Besides this there exists inter-group conflict in any </a:t>
            </a:r>
            <a:r>
              <a:rPr lang="en-US" sz="2000" dirty="0">
                <a:solidFill>
                  <a:srgbClr val="FF0000"/>
                </a:solidFill>
                <a:latin typeface="+mj-lt"/>
              </a:rPr>
              <a:t>organizational set up.</a:t>
            </a:r>
            <a:r>
              <a:rPr lang="en-US" sz="2000" dirty="0">
                <a:solidFill>
                  <a:srgbClr val="00B050"/>
                </a:solidFill>
                <a:latin typeface="+mj-lt"/>
              </a:rPr>
              <a:t> The reasons are mainly as follows: </a:t>
            </a:r>
          </a:p>
          <a:p>
            <a:pPr marL="742950" lvl="1" indent="-285750">
              <a:buFont typeface="Arial" panose="020B0604020202020204" pitchFamily="34" charset="0"/>
              <a:buChar char="•"/>
            </a:pPr>
            <a:r>
              <a:rPr lang="en-US" sz="2000" dirty="0">
                <a:solidFill>
                  <a:srgbClr val="00B050"/>
                </a:solidFill>
                <a:latin typeface="+mj-lt"/>
              </a:rPr>
              <a:t>Competition for resources </a:t>
            </a:r>
          </a:p>
          <a:p>
            <a:pPr marL="742950" lvl="1" indent="-285750">
              <a:buFont typeface="Arial" panose="020B0604020202020204" pitchFamily="34" charset="0"/>
              <a:buChar char="•"/>
            </a:pPr>
            <a:r>
              <a:rPr lang="en-US" sz="2000" dirty="0">
                <a:solidFill>
                  <a:srgbClr val="00B050"/>
                </a:solidFill>
                <a:latin typeface="+mj-lt"/>
              </a:rPr>
              <a:t>Task interdependence </a:t>
            </a:r>
          </a:p>
          <a:p>
            <a:pPr marL="742950" lvl="1" indent="-285750">
              <a:buFont typeface="Arial" panose="020B0604020202020204" pitchFamily="34" charset="0"/>
              <a:buChar char="•"/>
            </a:pPr>
            <a:r>
              <a:rPr lang="en-US" sz="2000" dirty="0">
                <a:solidFill>
                  <a:srgbClr val="00B050"/>
                </a:solidFill>
                <a:latin typeface="+mj-lt"/>
              </a:rPr>
              <a:t>Status struggle </a:t>
            </a:r>
          </a:p>
        </p:txBody>
      </p:sp>
    </p:spTree>
    <p:extLst>
      <p:ext uri="{BB962C8B-B14F-4D97-AF65-F5344CB8AC3E}">
        <p14:creationId xmlns:p14="http://schemas.microsoft.com/office/powerpoint/2010/main" val="25877560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7.6</a:t>
            </a:r>
            <a:r>
              <a:rPr lang="en-US" sz="4800" b="1" dirty="0">
                <a:solidFill>
                  <a:srgbClr val="FF0000"/>
                </a:solidFill>
                <a:highlight>
                  <a:srgbClr val="FF0000"/>
                </a:highlight>
              </a:rPr>
              <a:t> </a:t>
            </a:r>
            <a:r>
              <a:rPr lang="en-US" sz="4000" b="1" dirty="0">
                <a:solidFill>
                  <a:schemeClr val="bg1"/>
                </a:solidFill>
                <a:highlight>
                  <a:srgbClr val="FF0000"/>
                </a:highlight>
                <a:latin typeface="Agrandir-Medium"/>
              </a:rPr>
              <a:t>What Causes Team Conflict?</a:t>
            </a:r>
          </a:p>
          <a:p>
            <a:pPr algn="ctr"/>
            <a:endParaRPr lang="en-US" sz="6600" b="1" dirty="0">
              <a:solidFill>
                <a:schemeClr val="bg1"/>
              </a:solidFill>
            </a:endParaRPr>
          </a:p>
        </p:txBody>
      </p:sp>
    </p:spTree>
    <p:extLst>
      <p:ext uri="{BB962C8B-B14F-4D97-AF65-F5344CB8AC3E}">
        <p14:creationId xmlns:p14="http://schemas.microsoft.com/office/powerpoint/2010/main" val="415072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Rectangle 5">
            <a:extLst>
              <a:ext uri="{FF2B5EF4-FFF2-40B4-BE49-F238E27FC236}">
                <a16:creationId xmlns:a16="http://schemas.microsoft.com/office/drawing/2014/main" id="{DC61985F-9039-4741-8856-5E0A053390FA}"/>
              </a:ext>
            </a:extLst>
          </p:cNvPr>
          <p:cNvSpPr/>
          <p:nvPr/>
        </p:nvSpPr>
        <p:spPr>
          <a:xfrm>
            <a:off x="514350" y="823330"/>
            <a:ext cx="5572166" cy="646331"/>
          </a:xfrm>
          <a:prstGeom prst="rect">
            <a:avLst/>
          </a:prstGeom>
        </p:spPr>
        <p:txBody>
          <a:bodyPr wrap="none">
            <a:spAutoFit/>
          </a:bodyPr>
          <a:lstStyle/>
          <a:p>
            <a:r>
              <a:rPr lang="en-US" sz="3600" b="1" u="sng" dirty="0">
                <a:solidFill>
                  <a:srgbClr val="775CFF"/>
                </a:solidFill>
                <a:latin typeface="Agrandir-Medium"/>
              </a:rPr>
              <a:t>What Causes Team Conflict?</a:t>
            </a:r>
          </a:p>
        </p:txBody>
      </p:sp>
      <p:sp>
        <p:nvSpPr>
          <p:cNvPr id="10" name="Rectangle 9">
            <a:extLst>
              <a:ext uri="{FF2B5EF4-FFF2-40B4-BE49-F238E27FC236}">
                <a16:creationId xmlns:a16="http://schemas.microsoft.com/office/drawing/2014/main" id="{53E67C47-0424-744F-BA82-BDFC3521CDF5}"/>
              </a:ext>
            </a:extLst>
          </p:cNvPr>
          <p:cNvSpPr/>
          <p:nvPr/>
        </p:nvSpPr>
        <p:spPr>
          <a:xfrm>
            <a:off x="450633" y="1541671"/>
            <a:ext cx="11271765" cy="4832092"/>
          </a:xfrm>
          <a:prstGeom prst="rect">
            <a:avLst/>
          </a:prstGeom>
        </p:spPr>
        <p:txBody>
          <a:bodyPr wrap="square">
            <a:spAutoFit/>
          </a:bodyPr>
          <a:lstStyle/>
          <a:p>
            <a:pPr>
              <a:buFont typeface="Arial" panose="020B0604020202020204" pitchFamily="34" charset="0"/>
              <a:buChar char="•"/>
            </a:pPr>
            <a:r>
              <a:rPr lang="en-US" sz="2200" dirty="0">
                <a:solidFill>
                  <a:srgbClr val="575757"/>
                </a:solidFill>
                <a:latin typeface="+mj-lt"/>
              </a:rPr>
              <a:t>Team conflict can be cause by various factors. Some of these factors include:</a:t>
            </a:r>
          </a:p>
          <a:p>
            <a:pPr>
              <a:buFont typeface="Arial" panose="020B0604020202020204" pitchFamily="34" charset="0"/>
              <a:buChar char="•"/>
            </a:pPr>
            <a:r>
              <a:rPr lang="en-US" sz="2200" dirty="0">
                <a:solidFill>
                  <a:srgbClr val="575757"/>
                </a:solidFill>
                <a:latin typeface="+mj-lt"/>
              </a:rPr>
              <a:t>Poor communication or no communication;</a:t>
            </a:r>
          </a:p>
          <a:p>
            <a:pPr>
              <a:buFont typeface="Arial" panose="020B0604020202020204" pitchFamily="34" charset="0"/>
              <a:buChar char="•"/>
            </a:pPr>
            <a:r>
              <a:rPr lang="en-US" sz="2200" dirty="0">
                <a:solidFill>
                  <a:srgbClr val="575757"/>
                </a:solidFill>
                <a:latin typeface="+mj-lt"/>
              </a:rPr>
              <a:t>Lack of problem solving skills or getting to “root cause”;</a:t>
            </a:r>
          </a:p>
          <a:p>
            <a:pPr>
              <a:buFont typeface="Arial" panose="020B0604020202020204" pitchFamily="34" charset="0"/>
              <a:buChar char="•"/>
            </a:pPr>
            <a:r>
              <a:rPr lang="en-US" sz="2200" dirty="0">
                <a:solidFill>
                  <a:srgbClr val="575757"/>
                </a:solidFill>
                <a:latin typeface="+mj-lt"/>
              </a:rPr>
              <a:t>Lack of clarity in purpose, goals, objectives, team &amp; individual roles;</a:t>
            </a:r>
          </a:p>
          <a:p>
            <a:pPr>
              <a:buFont typeface="Arial" panose="020B0604020202020204" pitchFamily="34" charset="0"/>
              <a:buChar char="•"/>
            </a:pPr>
            <a:r>
              <a:rPr lang="en-US" sz="2200" dirty="0">
                <a:solidFill>
                  <a:srgbClr val="575757"/>
                </a:solidFill>
                <a:latin typeface="+mj-lt"/>
              </a:rPr>
              <a:t>Uncertainty/lack of resources and sources for help and support;</a:t>
            </a:r>
          </a:p>
          <a:p>
            <a:pPr>
              <a:buFont typeface="Arial" panose="020B0604020202020204" pitchFamily="34" charset="0"/>
              <a:buChar char="•"/>
            </a:pPr>
            <a:r>
              <a:rPr lang="en-US" sz="2200" dirty="0">
                <a:solidFill>
                  <a:srgbClr val="575757"/>
                </a:solidFill>
                <a:latin typeface="+mj-lt"/>
              </a:rPr>
              <a:t>Poor time management;</a:t>
            </a:r>
          </a:p>
          <a:p>
            <a:pPr>
              <a:buFont typeface="Arial" panose="020B0604020202020204" pitchFamily="34" charset="0"/>
              <a:buChar char="•"/>
            </a:pPr>
            <a:r>
              <a:rPr lang="en-US" sz="2200" dirty="0">
                <a:solidFill>
                  <a:srgbClr val="575757"/>
                </a:solidFill>
                <a:latin typeface="+mj-lt"/>
              </a:rPr>
              <a:t>Lack of leadership and management;</a:t>
            </a:r>
          </a:p>
          <a:p>
            <a:pPr>
              <a:buFont typeface="Arial" panose="020B0604020202020204" pitchFamily="34" charset="0"/>
              <a:buChar char="•"/>
            </a:pPr>
            <a:r>
              <a:rPr lang="en-US" sz="2200" dirty="0">
                <a:solidFill>
                  <a:srgbClr val="575757"/>
                </a:solidFill>
                <a:latin typeface="+mj-lt"/>
              </a:rPr>
              <a:t>Team members bored, not challenged, not really interested;</a:t>
            </a:r>
          </a:p>
          <a:p>
            <a:pPr>
              <a:buFont typeface="Arial" panose="020B0604020202020204" pitchFamily="34" charset="0"/>
              <a:buChar char="•"/>
            </a:pPr>
            <a:r>
              <a:rPr lang="en-US" sz="2200" dirty="0">
                <a:solidFill>
                  <a:srgbClr val="575757"/>
                </a:solidFill>
                <a:latin typeface="+mj-lt"/>
              </a:rPr>
              <a:t>Lack of skills and abilities in team members;</a:t>
            </a:r>
          </a:p>
          <a:p>
            <a:pPr>
              <a:buFont typeface="Arial" panose="020B0604020202020204" pitchFamily="34" charset="0"/>
              <a:buChar char="•"/>
            </a:pPr>
            <a:r>
              <a:rPr lang="en-US" sz="2200" dirty="0">
                <a:solidFill>
                  <a:srgbClr val="575757"/>
                </a:solidFill>
                <a:latin typeface="+mj-lt"/>
              </a:rPr>
              <a:t>Personality conflicts;</a:t>
            </a:r>
          </a:p>
          <a:p>
            <a:pPr>
              <a:buFont typeface="Arial" panose="020B0604020202020204" pitchFamily="34" charset="0"/>
              <a:buChar char="•"/>
            </a:pPr>
            <a:r>
              <a:rPr lang="en-US" sz="2200" dirty="0">
                <a:solidFill>
                  <a:srgbClr val="575757"/>
                </a:solidFill>
                <a:latin typeface="+mj-lt"/>
              </a:rPr>
              <a:t>Personal problems; and</a:t>
            </a:r>
          </a:p>
          <a:p>
            <a:pPr>
              <a:buFont typeface="Arial" panose="020B0604020202020204" pitchFamily="34" charset="0"/>
              <a:buChar char="•"/>
            </a:pPr>
            <a:r>
              <a:rPr lang="en-US" sz="2200" dirty="0">
                <a:solidFill>
                  <a:srgbClr val="575757"/>
                </a:solidFill>
                <a:latin typeface="+mj-lt"/>
              </a:rPr>
              <a:t>High turnover rates .</a:t>
            </a:r>
          </a:p>
          <a:p>
            <a:br>
              <a:rPr lang="en-US" sz="2200" dirty="0">
                <a:latin typeface="+mj-lt"/>
              </a:rPr>
            </a:br>
            <a:endParaRPr lang="en-SA" sz="2200" dirty="0">
              <a:latin typeface="+mj-lt"/>
            </a:endParaRPr>
          </a:p>
        </p:txBody>
      </p:sp>
    </p:spTree>
    <p:extLst>
      <p:ext uri="{BB962C8B-B14F-4D97-AF65-F5344CB8AC3E}">
        <p14:creationId xmlns:p14="http://schemas.microsoft.com/office/powerpoint/2010/main" val="2656373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7.7</a:t>
            </a:r>
            <a:r>
              <a:rPr lang="en-US" sz="4800" b="1" dirty="0">
                <a:solidFill>
                  <a:srgbClr val="FF0000"/>
                </a:solidFill>
                <a:highlight>
                  <a:srgbClr val="FF0000"/>
                </a:highlight>
              </a:rPr>
              <a:t> </a:t>
            </a:r>
            <a:r>
              <a:rPr lang="en-US" sz="4000" b="1" dirty="0">
                <a:highlight>
                  <a:srgbClr val="FF0000"/>
                </a:highlight>
                <a:latin typeface="+mj-lt"/>
              </a:rPr>
              <a:t>Conflicts Arise from Differing Needs </a:t>
            </a:r>
            <a:endParaRPr lang="en-US" sz="4000" dirty="0">
              <a:highlight>
                <a:srgbClr val="FF0000"/>
              </a:highlight>
              <a:latin typeface="+mj-lt"/>
            </a:endParaRPr>
          </a:p>
          <a:p>
            <a:pPr algn="ctr"/>
            <a:endParaRPr lang="en-US" sz="4000" b="1" dirty="0">
              <a:solidFill>
                <a:schemeClr val="bg1"/>
              </a:solidFill>
              <a:highlight>
                <a:srgbClr val="FF0000"/>
              </a:highlight>
              <a:latin typeface="+mj-lt"/>
            </a:endParaRPr>
          </a:p>
          <a:p>
            <a:pPr algn="ctr"/>
            <a:endParaRPr lang="en-US" sz="6600" b="1" dirty="0">
              <a:solidFill>
                <a:schemeClr val="bg1"/>
              </a:solidFill>
            </a:endParaRPr>
          </a:p>
        </p:txBody>
      </p:sp>
    </p:spTree>
    <p:extLst>
      <p:ext uri="{BB962C8B-B14F-4D97-AF65-F5344CB8AC3E}">
        <p14:creationId xmlns:p14="http://schemas.microsoft.com/office/powerpoint/2010/main" val="25394653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BADEAC38-4801-7848-B5DD-393EF89698B9}"/>
              </a:ext>
            </a:extLst>
          </p:cNvPr>
          <p:cNvSpPr/>
          <p:nvPr/>
        </p:nvSpPr>
        <p:spPr>
          <a:xfrm>
            <a:off x="529007" y="1720840"/>
            <a:ext cx="11001770" cy="3416320"/>
          </a:xfrm>
          <a:prstGeom prst="rect">
            <a:avLst/>
          </a:prstGeom>
        </p:spPr>
        <p:txBody>
          <a:bodyPr wrap="square">
            <a:spAutoFit/>
          </a:bodyPr>
          <a:lstStyle/>
          <a:p>
            <a:pPr marL="285750" indent="-285750">
              <a:buFont typeface="Arial" panose="020B0604020202020204" pitchFamily="34" charset="0"/>
              <a:buChar char="•"/>
            </a:pPr>
            <a:r>
              <a:rPr lang="en-US" b="1" dirty="0">
                <a:solidFill>
                  <a:srgbClr val="FF0000"/>
                </a:solidFill>
                <a:latin typeface="+mj-lt"/>
              </a:rPr>
              <a:t>Everyone</a:t>
            </a:r>
            <a:r>
              <a:rPr lang="en-US" dirty="0">
                <a:latin typeface="+mj-lt"/>
              </a:rPr>
              <a:t> needs to feel understood, and supported, but the ways in which these needs are met vary widely. </a:t>
            </a:r>
          </a:p>
          <a:p>
            <a:pPr marL="285750" indent="-285750">
              <a:buFont typeface="Arial" panose="020B0604020202020204" pitchFamily="34" charset="0"/>
              <a:buChar char="•"/>
            </a:pPr>
            <a:endParaRPr lang="en-US" dirty="0">
              <a:latin typeface="+mj-lt"/>
            </a:endParaRPr>
          </a:p>
          <a:p>
            <a:pPr marL="285750" indent="-285750">
              <a:buFont typeface="Arial" panose="020B0604020202020204" pitchFamily="34" charset="0"/>
              <a:buChar char="•"/>
            </a:pPr>
            <a:r>
              <a:rPr lang="en-US" dirty="0">
                <a:latin typeface="+mj-lt"/>
              </a:rPr>
              <a:t>Differing needs for feeling comfortable and safe create some of the most severe challenges in our personal and professional relationships. </a:t>
            </a:r>
          </a:p>
          <a:p>
            <a:endParaRPr lang="en-US" dirty="0">
              <a:solidFill>
                <a:srgbClr val="FF0000"/>
              </a:solidFill>
              <a:latin typeface="+mj-lt"/>
            </a:endParaRPr>
          </a:p>
          <a:p>
            <a:pPr marL="285750" indent="-285750">
              <a:buFont typeface="Arial" panose="020B0604020202020204" pitchFamily="34" charset="0"/>
              <a:buChar char="•"/>
            </a:pPr>
            <a:endParaRPr lang="en-US" dirty="0">
              <a:latin typeface="+mj-lt"/>
            </a:endParaRPr>
          </a:p>
          <a:p>
            <a:pPr marL="285750" indent="-285750">
              <a:buFont typeface="Arial" panose="020B0604020202020204" pitchFamily="34" charset="0"/>
              <a:buChar char="•"/>
            </a:pPr>
            <a:r>
              <a:rPr lang="en-US" dirty="0">
                <a:latin typeface="+mj-lt"/>
              </a:rPr>
              <a:t>It is important to acknowledge that </a:t>
            </a:r>
            <a:r>
              <a:rPr lang="en-US" dirty="0">
                <a:solidFill>
                  <a:srgbClr val="FF0000"/>
                </a:solidFill>
                <a:latin typeface="+mj-lt"/>
              </a:rPr>
              <a:t>both parties’ </a:t>
            </a:r>
            <a:r>
              <a:rPr lang="en-US" dirty="0">
                <a:latin typeface="+mj-lt"/>
              </a:rPr>
              <a:t>needs to play important roles in the long-term success of team members relationships, a lack of understanding about differing needs can result in distance, arguments, and conflicts, </a:t>
            </a:r>
          </a:p>
          <a:p>
            <a:pPr marL="285750" indent="-285750">
              <a:buFont typeface="Arial" panose="020B0604020202020204" pitchFamily="34" charset="0"/>
              <a:buChar char="•"/>
            </a:pPr>
            <a:endParaRPr lang="en-US" dirty="0">
              <a:latin typeface="+mj-lt"/>
            </a:endParaRPr>
          </a:p>
          <a:p>
            <a:pPr>
              <a:buFont typeface="Arial" panose="020B0604020202020204" pitchFamily="34" charset="0"/>
              <a:buChar char="•"/>
            </a:pPr>
            <a:r>
              <a:rPr lang="en-US" dirty="0">
                <a:latin typeface="+mj-lt"/>
              </a:rPr>
              <a:t> Build a trust,  To feel secure.</a:t>
            </a:r>
          </a:p>
        </p:txBody>
      </p:sp>
    </p:spTree>
    <p:extLst>
      <p:ext uri="{BB962C8B-B14F-4D97-AF65-F5344CB8AC3E}">
        <p14:creationId xmlns:p14="http://schemas.microsoft.com/office/powerpoint/2010/main" val="30102984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7.8</a:t>
            </a:r>
            <a:r>
              <a:rPr lang="en-US" sz="4800" b="1" dirty="0">
                <a:solidFill>
                  <a:srgbClr val="FF0000"/>
                </a:solidFill>
                <a:highlight>
                  <a:srgbClr val="FF0000"/>
                </a:highlight>
              </a:rPr>
              <a:t> </a:t>
            </a:r>
            <a:r>
              <a:rPr lang="en-US" sz="4000" b="1" dirty="0">
                <a:highlight>
                  <a:srgbClr val="FF0000"/>
                </a:highlight>
              </a:rPr>
              <a:t>Symptoms of Team Conflict </a:t>
            </a:r>
            <a:endParaRPr lang="en-US" sz="6600" b="1" dirty="0">
              <a:solidFill>
                <a:schemeClr val="bg1"/>
              </a:solidFill>
            </a:endParaRPr>
          </a:p>
        </p:txBody>
      </p:sp>
    </p:spTree>
    <p:extLst>
      <p:ext uri="{BB962C8B-B14F-4D97-AF65-F5344CB8AC3E}">
        <p14:creationId xmlns:p14="http://schemas.microsoft.com/office/powerpoint/2010/main" val="36582125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441" y="892456"/>
            <a:ext cx="9603275" cy="1049235"/>
          </a:xfrm>
        </p:spPr>
        <p:txBody>
          <a:bodyPr>
            <a:normAutofit/>
          </a:bodyPr>
          <a:lstStyle/>
          <a:p>
            <a:r>
              <a:rPr lang="en-US" sz="4400" b="1" dirty="0">
                <a:solidFill>
                  <a:srgbClr val="775CFF"/>
                </a:solidFill>
              </a:rPr>
              <a:t>Symptoms of Team Conflict</a:t>
            </a:r>
            <a:endParaRPr lang="en-US" sz="4400" dirty="0"/>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Content Placeholder 6">
            <a:extLst>
              <a:ext uri="{FF2B5EF4-FFF2-40B4-BE49-F238E27FC236}">
                <a16:creationId xmlns:a16="http://schemas.microsoft.com/office/drawing/2014/main" id="{92D50DB5-7635-2646-B347-98E04258C123}"/>
              </a:ext>
            </a:extLst>
          </p:cNvPr>
          <p:cNvSpPr>
            <a:spLocks noGrp="1"/>
          </p:cNvSpPr>
          <p:nvPr>
            <p:ph idx="1"/>
          </p:nvPr>
        </p:nvSpPr>
        <p:spPr>
          <a:xfrm>
            <a:off x="722375" y="1781712"/>
            <a:ext cx="9603275" cy="3294576"/>
          </a:xfrm>
        </p:spPr>
        <p:txBody>
          <a:bodyPr/>
          <a:lstStyle/>
          <a:p>
            <a:pPr marL="0" indent="0">
              <a:buNone/>
            </a:pPr>
            <a:r>
              <a:rPr lang="en-US" b="1" dirty="0">
                <a:solidFill>
                  <a:srgbClr val="FF0000"/>
                </a:solidFill>
              </a:rPr>
              <a:t>The typical symptoms of team conflict are the following:</a:t>
            </a:r>
          </a:p>
          <a:p>
            <a:r>
              <a:rPr lang="en-US" dirty="0"/>
              <a:t>Absenteeism</a:t>
            </a:r>
          </a:p>
          <a:p>
            <a:r>
              <a:rPr lang="en-US" dirty="0"/>
              <a:t>Complaining</a:t>
            </a:r>
          </a:p>
          <a:p>
            <a:r>
              <a:rPr lang="en-US" dirty="0"/>
              <a:t>Filing lawsuits</a:t>
            </a:r>
          </a:p>
          <a:p>
            <a:r>
              <a:rPr lang="en-US" dirty="0"/>
              <a:t>Finger pointing</a:t>
            </a:r>
          </a:p>
          <a:p>
            <a:r>
              <a:rPr lang="en-US" dirty="0"/>
              <a:t>Gossiping </a:t>
            </a:r>
          </a:p>
          <a:p>
            <a:r>
              <a:rPr lang="en-US" dirty="0"/>
              <a:t>Hiding information that should be shared</a:t>
            </a:r>
          </a:p>
          <a:p>
            <a:pPr marL="0" indent="0">
              <a:buNone/>
            </a:pPr>
            <a:endParaRPr lang="en-US" dirty="0"/>
          </a:p>
        </p:txBody>
      </p:sp>
    </p:spTree>
    <p:extLst>
      <p:ext uri="{BB962C8B-B14F-4D97-AF65-F5344CB8AC3E}">
        <p14:creationId xmlns:p14="http://schemas.microsoft.com/office/powerpoint/2010/main" val="18886730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441" y="892456"/>
            <a:ext cx="9603275" cy="1049235"/>
          </a:xfrm>
        </p:spPr>
        <p:txBody>
          <a:bodyPr>
            <a:noAutofit/>
          </a:bodyPr>
          <a:lstStyle/>
          <a:p>
            <a:r>
              <a:rPr lang="en-US" sz="2800" b="1" dirty="0">
                <a:solidFill>
                  <a:srgbClr val="FF0000"/>
                </a:solidFill>
              </a:rPr>
              <a:t>The typical symptoms of team conflict are the following (CONT.)</a:t>
            </a: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Content Placeholder 6">
            <a:extLst>
              <a:ext uri="{FF2B5EF4-FFF2-40B4-BE49-F238E27FC236}">
                <a16:creationId xmlns:a16="http://schemas.microsoft.com/office/drawing/2014/main" id="{92D50DB5-7635-2646-B347-98E04258C123}"/>
              </a:ext>
            </a:extLst>
          </p:cNvPr>
          <p:cNvSpPr>
            <a:spLocks noGrp="1"/>
          </p:cNvSpPr>
          <p:nvPr>
            <p:ph idx="1"/>
          </p:nvPr>
        </p:nvSpPr>
        <p:spPr>
          <a:xfrm>
            <a:off x="1130270" y="2171768"/>
            <a:ext cx="9603275" cy="3793775"/>
          </a:xfrm>
        </p:spPr>
        <p:txBody>
          <a:bodyPr/>
          <a:lstStyle/>
          <a:p>
            <a:r>
              <a:rPr lang="en-US" dirty="0"/>
              <a:t>Not attending required meetings</a:t>
            </a:r>
          </a:p>
          <a:p>
            <a:r>
              <a:rPr lang="en-US" dirty="0"/>
              <a:t>Not completing work on-time or to quality goals</a:t>
            </a:r>
          </a:p>
          <a:p>
            <a:r>
              <a:rPr lang="en-US" dirty="0"/>
              <a:t>Not responding to requests for information</a:t>
            </a:r>
          </a:p>
          <a:p>
            <a:r>
              <a:rPr lang="en-US" dirty="0"/>
              <a:t>Not returning phone calls or e-mails</a:t>
            </a:r>
          </a:p>
          <a:p>
            <a:r>
              <a:rPr lang="en-US" dirty="0"/>
              <a:t>Passive/aggressive behavior</a:t>
            </a:r>
          </a:p>
          <a:p>
            <a:r>
              <a:rPr lang="en-US" dirty="0"/>
              <a:t>Physical violence</a:t>
            </a:r>
          </a:p>
          <a:p>
            <a:r>
              <a:rPr lang="en-US" dirty="0"/>
              <a:t>Verbal abuse</a:t>
            </a:r>
          </a:p>
          <a:p>
            <a:pPr marL="0" indent="0">
              <a:buNone/>
            </a:pPr>
            <a:br>
              <a:rPr lang="en-US" dirty="0"/>
            </a:br>
            <a:endParaRPr lang="en-SA" dirty="0"/>
          </a:p>
        </p:txBody>
      </p:sp>
    </p:spTree>
    <p:extLst>
      <p:ext uri="{BB962C8B-B14F-4D97-AF65-F5344CB8AC3E}">
        <p14:creationId xmlns:p14="http://schemas.microsoft.com/office/powerpoint/2010/main" val="21642390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chemeClr val="bg1"/>
                </a:solidFill>
                <a:highlight>
                  <a:srgbClr val="FF0000"/>
                </a:highlight>
              </a:rPr>
              <a:t>7.9 Conflict-resolution Techniques</a:t>
            </a:r>
            <a:r>
              <a:rPr lang="ar-SA" sz="4800" b="1" dirty="0">
                <a:solidFill>
                  <a:schemeClr val="bg1"/>
                </a:solidFill>
                <a:highlight>
                  <a:srgbClr val="FF0000"/>
                </a:highlight>
              </a:rPr>
              <a:t> </a:t>
            </a:r>
            <a:r>
              <a:rPr lang="en-US" sz="4800" b="1" dirty="0">
                <a:solidFill>
                  <a:schemeClr val="bg1"/>
                </a:solidFill>
                <a:highlight>
                  <a:srgbClr val="FF0000"/>
                </a:highlight>
              </a:rPr>
              <a:t>/</a:t>
            </a:r>
            <a:r>
              <a:rPr lang="ar-SA" sz="4800" b="1" dirty="0">
                <a:solidFill>
                  <a:schemeClr val="bg1"/>
                </a:solidFill>
                <a:highlight>
                  <a:srgbClr val="FF0000"/>
                </a:highlight>
              </a:rPr>
              <a:t> </a:t>
            </a:r>
            <a:r>
              <a:rPr lang="en-US" sz="4800" b="1" dirty="0">
                <a:solidFill>
                  <a:schemeClr val="bg1"/>
                </a:solidFill>
                <a:highlight>
                  <a:srgbClr val="FF0000"/>
                </a:highlight>
              </a:rPr>
              <a:t>Approaches</a:t>
            </a:r>
          </a:p>
        </p:txBody>
      </p:sp>
    </p:spTree>
    <p:extLst>
      <p:ext uri="{BB962C8B-B14F-4D97-AF65-F5344CB8AC3E}">
        <p14:creationId xmlns:p14="http://schemas.microsoft.com/office/powerpoint/2010/main" val="6733316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8" name="Picture 7">
            <a:extLst>
              <a:ext uri="{FF2B5EF4-FFF2-40B4-BE49-F238E27FC236}">
                <a16:creationId xmlns:a16="http://schemas.microsoft.com/office/drawing/2014/main" id="{8475FF3D-D282-8042-AA43-A0DCBF388C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60880" y="1702447"/>
            <a:ext cx="7246688" cy="4212683"/>
          </a:xfrm>
          <a:prstGeom prst="rect">
            <a:avLst/>
          </a:prstGeom>
        </p:spPr>
      </p:pic>
      <p:sp>
        <p:nvSpPr>
          <p:cNvPr id="2" name="Rectangle 1">
            <a:extLst>
              <a:ext uri="{FF2B5EF4-FFF2-40B4-BE49-F238E27FC236}">
                <a16:creationId xmlns:a16="http://schemas.microsoft.com/office/drawing/2014/main" id="{9978BF1D-5CA7-6A49-B52F-D53415A90E7A}"/>
              </a:ext>
            </a:extLst>
          </p:cNvPr>
          <p:cNvSpPr/>
          <p:nvPr/>
        </p:nvSpPr>
        <p:spPr>
          <a:xfrm>
            <a:off x="791343" y="849674"/>
            <a:ext cx="8169224" cy="523220"/>
          </a:xfrm>
          <a:prstGeom prst="rect">
            <a:avLst/>
          </a:prstGeom>
        </p:spPr>
        <p:txBody>
          <a:bodyPr wrap="none">
            <a:spAutoFit/>
          </a:bodyPr>
          <a:lstStyle/>
          <a:p>
            <a:r>
              <a:rPr lang="en-US" sz="2800" b="1" dirty="0">
                <a:solidFill>
                  <a:srgbClr val="FF0000"/>
                </a:solidFill>
              </a:rPr>
              <a:t>The Thomas-Kilmann conflict mode instrument</a:t>
            </a:r>
            <a:endParaRPr lang="en-SA" sz="2800" dirty="0"/>
          </a:p>
        </p:txBody>
      </p:sp>
    </p:spTree>
    <p:extLst>
      <p:ext uri="{BB962C8B-B14F-4D97-AF65-F5344CB8AC3E}">
        <p14:creationId xmlns:p14="http://schemas.microsoft.com/office/powerpoint/2010/main" val="28159778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u="sng" dirty="0">
                <a:solidFill>
                  <a:srgbClr val="00B050"/>
                </a:solidFill>
              </a:rPr>
              <a:t>1- Confronting / Problem Solving</a:t>
            </a:r>
          </a:p>
        </p:txBody>
      </p:sp>
      <p:sp>
        <p:nvSpPr>
          <p:cNvPr id="5" name="Content Placeholder 4"/>
          <p:cNvSpPr>
            <a:spLocks noGrp="1"/>
          </p:cNvSpPr>
          <p:nvPr>
            <p:ph sz="half" idx="1"/>
          </p:nvPr>
        </p:nvSpPr>
        <p:spPr>
          <a:xfrm>
            <a:off x="609600" y="1600206"/>
            <a:ext cx="7706062" cy="4525963"/>
          </a:xfrm>
        </p:spPr>
        <p:txBody>
          <a:bodyPr/>
          <a:lstStyle/>
          <a:p>
            <a:r>
              <a:rPr lang="en-US" dirty="0"/>
              <a:t>The optimal solution, following a standard problem-solving process:</a:t>
            </a:r>
          </a:p>
          <a:p>
            <a:pPr marL="685791" lvl="1" indent="-342900">
              <a:buFont typeface="+mj-lt"/>
              <a:buAutoNum type="arabicPeriod"/>
            </a:pPr>
            <a:r>
              <a:rPr lang="en-US" dirty="0"/>
              <a:t>Define the real/root problem</a:t>
            </a:r>
          </a:p>
          <a:p>
            <a:pPr marL="685791" lvl="1" indent="-342900">
              <a:buFont typeface="+mj-lt"/>
              <a:buAutoNum type="arabicPeriod"/>
            </a:pPr>
            <a:r>
              <a:rPr lang="en-US" dirty="0"/>
              <a:t>Analyze the problem</a:t>
            </a:r>
          </a:p>
          <a:p>
            <a:pPr marL="685791" lvl="1" indent="-342900">
              <a:buFont typeface="+mj-lt"/>
              <a:buAutoNum type="arabicPeriod"/>
            </a:pPr>
            <a:r>
              <a:rPr lang="en-US" dirty="0"/>
              <a:t>Identify solutions</a:t>
            </a:r>
          </a:p>
          <a:p>
            <a:pPr marL="685791" lvl="1" indent="-342900">
              <a:buFont typeface="+mj-lt"/>
              <a:buAutoNum type="arabicPeriod"/>
            </a:pPr>
            <a:r>
              <a:rPr lang="en-US" dirty="0"/>
              <a:t>Choose a solution (this can be difficult)</a:t>
            </a:r>
          </a:p>
          <a:p>
            <a:pPr marL="685791" lvl="1" indent="-342900">
              <a:buFont typeface="+mj-lt"/>
              <a:buAutoNum type="arabicPeriod"/>
            </a:pPr>
            <a:r>
              <a:rPr lang="en-US" dirty="0"/>
              <a:t>Implement a solution</a:t>
            </a:r>
          </a:p>
          <a:p>
            <a:pPr marL="685791" lvl="1" indent="-342900">
              <a:buFont typeface="+mj-lt"/>
              <a:buAutoNum type="arabicPeriod"/>
            </a:pPr>
            <a:r>
              <a:rPr lang="en-US" dirty="0"/>
              <a:t>Review the solution, and confirm that it solved the problem and repeat if necessary</a:t>
            </a:r>
          </a:p>
          <a:p>
            <a:r>
              <a:rPr lang="en-US" dirty="0"/>
              <a:t>Often takes the longest – not appropriate if deadlines are tight.</a:t>
            </a:r>
          </a:p>
        </p:txBody>
      </p:sp>
      <p:pic>
        <p:nvPicPr>
          <p:cNvPr id="18" name="Content Placeholder 17"/>
          <p:cNvPicPr>
            <a:picLocks noGrp="1" noChangeAspect="1"/>
          </p:cNvPicPr>
          <p:nvPr>
            <p:ph sz="half" idx="2"/>
          </p:nvPr>
        </p:nvPicPr>
        <p:blipFill>
          <a:blip r:embed="rId3" cstate="print">
            <a:extLst>
              <a:ext uri="{28A0092B-C50C-407E-A947-70E740481C1C}">
                <a14:useLocalDpi xmlns:a14="http://schemas.microsoft.com/office/drawing/2010/main"/>
              </a:ext>
            </a:extLst>
          </a:blip>
          <a:stretch>
            <a:fillRect/>
          </a:stretch>
        </p:blipFill>
        <p:spPr>
          <a:xfrm>
            <a:off x="8581724" y="1600200"/>
            <a:ext cx="2821590" cy="2413000"/>
          </a:xfrm>
        </p:spPr>
      </p:pic>
      <p:sp>
        <p:nvSpPr>
          <p:cNvPr id="16" name="TextBox 15"/>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128.</a:t>
            </a:r>
          </a:p>
        </p:txBody>
      </p:sp>
      <p:pic>
        <p:nvPicPr>
          <p:cNvPr id="6" name="عنصر نائب للمحتوى 6">
            <a:extLst>
              <a:ext uri="{FF2B5EF4-FFF2-40B4-BE49-F238E27FC236}">
                <a16:creationId xmlns:a16="http://schemas.microsoft.com/office/drawing/2014/main" id="{F92DBBA0-5A6A-E645-9A8B-D26DF822D0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C72B1016-C149-A44F-B845-DDF59430686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7957798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u="sng" dirty="0">
                <a:solidFill>
                  <a:srgbClr val="00B050"/>
                </a:solidFill>
              </a:rPr>
              <a:t>2- Compromising</a:t>
            </a:r>
          </a:p>
        </p:txBody>
      </p:sp>
      <p:sp>
        <p:nvSpPr>
          <p:cNvPr id="5" name="Content Placeholder 4"/>
          <p:cNvSpPr>
            <a:spLocks noGrp="1"/>
          </p:cNvSpPr>
          <p:nvPr>
            <p:ph sz="half" idx="1"/>
          </p:nvPr>
        </p:nvSpPr>
        <p:spPr>
          <a:xfrm>
            <a:off x="609600" y="1600206"/>
            <a:ext cx="7706062" cy="4525963"/>
          </a:xfrm>
        </p:spPr>
        <p:txBody>
          <a:bodyPr/>
          <a:lstStyle/>
          <a:p>
            <a:r>
              <a:rPr lang="en-US" dirty="0"/>
              <a:t>Each party makes concessions to the other, and a mutually-accepted conclusion is reached.</a:t>
            </a:r>
          </a:p>
          <a:p>
            <a:r>
              <a:rPr lang="en-US" dirty="0"/>
              <a:t>Works best with issues that can be divided.</a:t>
            </a:r>
          </a:p>
          <a:p>
            <a:r>
              <a:rPr lang="en-US" dirty="0"/>
              <a:t>Is often the quickest solution.</a:t>
            </a:r>
          </a:p>
          <a:p>
            <a:r>
              <a:rPr lang="en-US" dirty="0"/>
              <a:t>May result in a </a:t>
            </a:r>
            <a:r>
              <a:rPr lang="en-US" b="1" dirty="0">
                <a:solidFill>
                  <a:srgbClr val="775CFF"/>
                </a:solidFill>
              </a:rPr>
              <a:t>‘lose-lose’ </a:t>
            </a:r>
            <a:r>
              <a:rPr lang="en-US" dirty="0"/>
              <a:t>situation because everyone gets only a subset of what they want.</a:t>
            </a:r>
          </a:p>
        </p:txBody>
      </p:sp>
      <p:pic>
        <p:nvPicPr>
          <p:cNvPr id="2" name="Content Placeholder 1"/>
          <p:cNvPicPr>
            <a:picLocks noGrp="1" noChangeAspect="1"/>
          </p:cNvPicPr>
          <p:nvPr>
            <p:ph sz="half" idx="2"/>
          </p:nvPr>
        </p:nvPicPr>
        <p:blipFill>
          <a:blip r:embed="rId3" cstate="print">
            <a:extLst>
              <a:ext uri="{28A0092B-C50C-407E-A947-70E740481C1C}">
                <a14:useLocalDpi xmlns:a14="http://schemas.microsoft.com/office/drawing/2010/main"/>
              </a:ext>
            </a:extLst>
          </a:blip>
          <a:stretch>
            <a:fillRect/>
          </a:stretch>
        </p:blipFill>
        <p:spPr>
          <a:xfrm>
            <a:off x="8581723" y="1600200"/>
            <a:ext cx="2821591" cy="2413000"/>
          </a:xfrm>
        </p:spPr>
      </p:pic>
      <p:sp>
        <p:nvSpPr>
          <p:cNvPr id="16" name="TextBox 15"/>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128.</a:t>
            </a:r>
          </a:p>
        </p:txBody>
      </p:sp>
      <p:pic>
        <p:nvPicPr>
          <p:cNvPr id="6" name="عنصر نائب للمحتوى 6">
            <a:extLst>
              <a:ext uri="{FF2B5EF4-FFF2-40B4-BE49-F238E27FC236}">
                <a16:creationId xmlns:a16="http://schemas.microsoft.com/office/drawing/2014/main" id="{795FB31F-639A-6047-BFBE-18F124636B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4BBD55F3-9B60-4749-99F6-3A80F6291E9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5404246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u="sng" dirty="0">
                <a:solidFill>
                  <a:srgbClr val="00B050"/>
                </a:solidFill>
              </a:rPr>
              <a:t>3- Withdrawal / Avoidance</a:t>
            </a:r>
          </a:p>
        </p:txBody>
      </p:sp>
      <p:sp>
        <p:nvSpPr>
          <p:cNvPr id="5" name="Content Placeholder 4"/>
          <p:cNvSpPr>
            <a:spLocks noGrp="1"/>
          </p:cNvSpPr>
          <p:nvPr>
            <p:ph sz="half" idx="1"/>
          </p:nvPr>
        </p:nvSpPr>
        <p:spPr>
          <a:xfrm>
            <a:off x="609600" y="1600206"/>
            <a:ext cx="7706062" cy="4525963"/>
          </a:xfrm>
        </p:spPr>
        <p:txBody>
          <a:bodyPr/>
          <a:lstStyle/>
          <a:p>
            <a:r>
              <a:rPr lang="en-US" dirty="0"/>
              <a:t>One or more parties choose to withdraw from or avoid the other to end or delay the conflict.</a:t>
            </a:r>
          </a:p>
          <a:p>
            <a:r>
              <a:rPr lang="en-US" dirty="0"/>
              <a:t>Useful when debate is </a:t>
            </a:r>
            <a:r>
              <a:rPr lang="en-US" dirty="0">
                <a:solidFill>
                  <a:srgbClr val="FF0000"/>
                </a:solidFill>
              </a:rPr>
              <a:t>trivial or emotions are high.</a:t>
            </a:r>
          </a:p>
          <a:p>
            <a:r>
              <a:rPr lang="en-US" dirty="0"/>
              <a:t>May be needed until an authority can intervene.</a:t>
            </a:r>
          </a:p>
          <a:p>
            <a:r>
              <a:rPr lang="en-US" dirty="0"/>
              <a:t>Often doesn’t directly solve the conflict.</a:t>
            </a:r>
          </a:p>
        </p:txBody>
      </p:sp>
      <p:pic>
        <p:nvPicPr>
          <p:cNvPr id="2" name="Content Placeholder 1"/>
          <p:cNvPicPr>
            <a:picLocks noGrp="1" noChangeAspect="1"/>
          </p:cNvPicPr>
          <p:nvPr>
            <p:ph sz="half" idx="2"/>
          </p:nvPr>
        </p:nvPicPr>
        <p:blipFill>
          <a:blip r:embed="rId3" cstate="print">
            <a:extLst>
              <a:ext uri="{28A0092B-C50C-407E-A947-70E740481C1C}">
                <a14:useLocalDpi xmlns:a14="http://schemas.microsoft.com/office/drawing/2010/main"/>
              </a:ext>
            </a:extLst>
          </a:blip>
          <a:stretch>
            <a:fillRect/>
          </a:stretch>
        </p:blipFill>
        <p:spPr>
          <a:xfrm>
            <a:off x="8581723" y="1600200"/>
            <a:ext cx="2821591" cy="2413000"/>
          </a:xfrm>
        </p:spPr>
      </p:pic>
      <p:sp>
        <p:nvSpPr>
          <p:cNvPr id="16" name="TextBox 15"/>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129.</a:t>
            </a:r>
          </a:p>
        </p:txBody>
      </p:sp>
      <p:pic>
        <p:nvPicPr>
          <p:cNvPr id="6" name="عنصر نائب للمحتوى 6">
            <a:extLst>
              <a:ext uri="{FF2B5EF4-FFF2-40B4-BE49-F238E27FC236}">
                <a16:creationId xmlns:a16="http://schemas.microsoft.com/office/drawing/2014/main" id="{F080A3AB-9BD6-0A40-8993-5DF9AF7FD3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BDD3B63F-132D-2E43-A87A-802B394DFBE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1753888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u="sng" dirty="0">
                <a:solidFill>
                  <a:srgbClr val="00B050"/>
                </a:solidFill>
              </a:rPr>
              <a:t>4- Smoothing / Accommodating</a:t>
            </a:r>
          </a:p>
        </p:txBody>
      </p:sp>
      <p:sp>
        <p:nvSpPr>
          <p:cNvPr id="5" name="Content Placeholder 4"/>
          <p:cNvSpPr>
            <a:spLocks noGrp="1"/>
          </p:cNvSpPr>
          <p:nvPr>
            <p:ph sz="half" idx="1"/>
          </p:nvPr>
        </p:nvSpPr>
        <p:spPr>
          <a:xfrm>
            <a:off x="609600" y="1600206"/>
            <a:ext cx="7706062" cy="4525963"/>
          </a:xfrm>
        </p:spPr>
        <p:txBody>
          <a:bodyPr/>
          <a:lstStyle/>
          <a:p>
            <a:r>
              <a:rPr lang="en-US" dirty="0"/>
              <a:t>One party concedes, giving the other the ‘win’.</a:t>
            </a:r>
          </a:p>
          <a:p>
            <a:r>
              <a:rPr lang="en-US" dirty="0"/>
              <a:t>Useful when the issue is clearly more important to one party or satisfying one party is important to the overall success of the project.</a:t>
            </a:r>
          </a:p>
          <a:p>
            <a:r>
              <a:rPr lang="en-US" dirty="0"/>
              <a:t>Can delay conflict, as the accommodating party may change their mind and the disagreement still is in place.</a:t>
            </a:r>
          </a:p>
          <a:p>
            <a:r>
              <a:rPr lang="en-US" dirty="0"/>
              <a:t>Potential for abuse of the situation is present.</a:t>
            </a:r>
          </a:p>
        </p:txBody>
      </p:sp>
      <p:pic>
        <p:nvPicPr>
          <p:cNvPr id="2" name="Content Placeholder 1"/>
          <p:cNvPicPr>
            <a:picLocks noGrp="1" noChangeAspect="1"/>
          </p:cNvPicPr>
          <p:nvPr>
            <p:ph sz="half" idx="2"/>
          </p:nvPr>
        </p:nvPicPr>
        <p:blipFill>
          <a:blip r:embed="rId3" cstate="print">
            <a:extLst>
              <a:ext uri="{28A0092B-C50C-407E-A947-70E740481C1C}">
                <a14:useLocalDpi xmlns:a14="http://schemas.microsoft.com/office/drawing/2010/main"/>
              </a:ext>
            </a:extLst>
          </a:blip>
          <a:stretch>
            <a:fillRect/>
          </a:stretch>
        </p:blipFill>
        <p:spPr>
          <a:xfrm>
            <a:off x="8581723" y="1600200"/>
            <a:ext cx="2821591" cy="2413000"/>
          </a:xfrm>
        </p:spPr>
      </p:pic>
      <p:sp>
        <p:nvSpPr>
          <p:cNvPr id="16" name="TextBox 15"/>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129.</a:t>
            </a:r>
          </a:p>
        </p:txBody>
      </p:sp>
      <p:pic>
        <p:nvPicPr>
          <p:cNvPr id="6" name="عنصر نائب للمحتوى 6">
            <a:extLst>
              <a:ext uri="{FF2B5EF4-FFF2-40B4-BE49-F238E27FC236}">
                <a16:creationId xmlns:a16="http://schemas.microsoft.com/office/drawing/2014/main" id="{FC2C1518-E8C5-6A44-B3AB-5DFF77F797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C3B87461-F721-1943-97F8-C3D36E0907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1846369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u="sng" dirty="0">
                <a:solidFill>
                  <a:srgbClr val="00B050"/>
                </a:solidFill>
              </a:rPr>
              <a:t>5- Collaborating</a:t>
            </a:r>
          </a:p>
        </p:txBody>
      </p:sp>
      <p:sp>
        <p:nvSpPr>
          <p:cNvPr id="5" name="Content Placeholder 4"/>
          <p:cNvSpPr>
            <a:spLocks noGrp="1"/>
          </p:cNvSpPr>
          <p:nvPr>
            <p:ph sz="half" idx="1"/>
          </p:nvPr>
        </p:nvSpPr>
        <p:spPr>
          <a:xfrm>
            <a:off x="609600" y="1600206"/>
            <a:ext cx="7706062" cy="4525963"/>
          </a:xfrm>
        </p:spPr>
        <p:txBody>
          <a:bodyPr/>
          <a:lstStyle/>
          <a:p>
            <a:r>
              <a:rPr lang="en-US" dirty="0"/>
              <a:t>Parties work together to find a mutually-acceptable solution, often a previously-unconsidered third option.</a:t>
            </a:r>
          </a:p>
          <a:p>
            <a:r>
              <a:rPr lang="en-US" dirty="0"/>
              <a:t>Considered to be an optimal solution to most conflicts.</a:t>
            </a:r>
          </a:p>
          <a:p>
            <a:r>
              <a:rPr lang="en-US" dirty="0"/>
              <a:t>Takes longer than most techniques.</a:t>
            </a:r>
          </a:p>
          <a:p>
            <a:r>
              <a:rPr lang="en-US" dirty="0"/>
              <a:t>If parties don’t </a:t>
            </a:r>
            <a:r>
              <a:rPr lang="en-US" b="1" dirty="0">
                <a:solidFill>
                  <a:srgbClr val="FF0000"/>
                </a:solidFill>
              </a:rPr>
              <a:t>trust</a:t>
            </a:r>
            <a:r>
              <a:rPr lang="en-US" dirty="0"/>
              <a:t> each other, collaborating is nearly impossible.</a:t>
            </a:r>
          </a:p>
        </p:txBody>
      </p:sp>
      <p:pic>
        <p:nvPicPr>
          <p:cNvPr id="2" name="Content Placeholder 1"/>
          <p:cNvPicPr>
            <a:picLocks noGrp="1" noChangeAspect="1"/>
          </p:cNvPicPr>
          <p:nvPr>
            <p:ph sz="half" idx="2"/>
          </p:nvPr>
        </p:nvPicPr>
        <p:blipFill>
          <a:blip r:embed="rId3" cstate="print">
            <a:extLst>
              <a:ext uri="{28A0092B-C50C-407E-A947-70E740481C1C}">
                <a14:useLocalDpi xmlns:a14="http://schemas.microsoft.com/office/drawing/2010/main"/>
              </a:ext>
            </a:extLst>
          </a:blip>
          <a:stretch>
            <a:fillRect/>
          </a:stretch>
        </p:blipFill>
        <p:spPr>
          <a:xfrm>
            <a:off x="8581723" y="1600200"/>
            <a:ext cx="2821591" cy="2413000"/>
          </a:xfrm>
        </p:spPr>
      </p:pic>
      <p:sp>
        <p:nvSpPr>
          <p:cNvPr id="16" name="TextBox 15"/>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129.</a:t>
            </a:r>
          </a:p>
        </p:txBody>
      </p:sp>
      <p:pic>
        <p:nvPicPr>
          <p:cNvPr id="6" name="عنصر نائب للمحتوى 6">
            <a:extLst>
              <a:ext uri="{FF2B5EF4-FFF2-40B4-BE49-F238E27FC236}">
                <a16:creationId xmlns:a16="http://schemas.microsoft.com/office/drawing/2014/main" id="{96BF03FB-34D2-8846-88E1-BBC12B00ED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CEA4BAD4-0B75-814C-B14C-A704771578F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4625886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dirty="0">
                <a:solidFill>
                  <a:srgbClr val="00B050"/>
                </a:solidFill>
              </a:rPr>
              <a:t>6- Forcing</a:t>
            </a:r>
          </a:p>
        </p:txBody>
      </p:sp>
      <p:sp>
        <p:nvSpPr>
          <p:cNvPr id="5" name="Content Placeholder 4"/>
          <p:cNvSpPr>
            <a:spLocks noGrp="1"/>
          </p:cNvSpPr>
          <p:nvPr>
            <p:ph sz="half" idx="1"/>
          </p:nvPr>
        </p:nvSpPr>
        <p:spPr>
          <a:xfrm>
            <a:off x="609600" y="1600206"/>
            <a:ext cx="7706062" cy="4525963"/>
          </a:xfrm>
        </p:spPr>
        <p:txBody>
          <a:bodyPr/>
          <a:lstStyle/>
          <a:p>
            <a:r>
              <a:rPr lang="en-US" dirty="0"/>
              <a:t>Authority figure resolves the conflict/makes the decision, forcing all parties to end their conflict.</a:t>
            </a:r>
          </a:p>
          <a:p>
            <a:r>
              <a:rPr lang="en-US" dirty="0"/>
              <a:t>Effective when the conflict is petty, unimportant, or one party’s opinion is unethical.</a:t>
            </a:r>
          </a:p>
          <a:p>
            <a:r>
              <a:rPr lang="en-US" dirty="0"/>
              <a:t>Often used as a last-resort.</a:t>
            </a:r>
          </a:p>
          <a:p>
            <a:r>
              <a:rPr lang="en-US" dirty="0"/>
              <a:t>May not resolve the conflict, which can reappear at another time in the future.</a:t>
            </a:r>
          </a:p>
        </p:txBody>
      </p:sp>
      <p:pic>
        <p:nvPicPr>
          <p:cNvPr id="3" name="Content Placeholder 2"/>
          <p:cNvPicPr>
            <a:picLocks noGrp="1" noChangeAspect="1"/>
          </p:cNvPicPr>
          <p:nvPr>
            <p:ph sz="half" idx="2"/>
          </p:nvPr>
        </p:nvPicPr>
        <p:blipFill>
          <a:blip r:embed="rId3" cstate="print">
            <a:extLst>
              <a:ext uri="{28A0092B-C50C-407E-A947-70E740481C1C}">
                <a14:useLocalDpi xmlns:a14="http://schemas.microsoft.com/office/drawing/2010/main"/>
              </a:ext>
            </a:extLst>
          </a:blip>
          <a:stretch>
            <a:fillRect/>
          </a:stretch>
        </p:blipFill>
        <p:spPr>
          <a:xfrm>
            <a:off x="8581724" y="1600200"/>
            <a:ext cx="2821590" cy="2413000"/>
          </a:xfrm>
        </p:spPr>
      </p:pic>
      <p:sp>
        <p:nvSpPr>
          <p:cNvPr id="16" name="TextBox 15"/>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130.</a:t>
            </a:r>
          </a:p>
        </p:txBody>
      </p:sp>
      <p:pic>
        <p:nvPicPr>
          <p:cNvPr id="6" name="عنصر نائب للمحتوى 6">
            <a:extLst>
              <a:ext uri="{FF2B5EF4-FFF2-40B4-BE49-F238E27FC236}">
                <a16:creationId xmlns:a16="http://schemas.microsoft.com/office/drawing/2014/main" id="{099E30A6-BA2C-0543-BDD2-D5FD82055C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D8953409-6EB5-8248-BA80-F6486AED5A0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2822795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chemeClr val="bg1"/>
                </a:solidFill>
                <a:highlight>
                  <a:srgbClr val="FF0000"/>
                </a:highlight>
              </a:rPr>
              <a:t>7.10 </a:t>
            </a:r>
            <a:r>
              <a:rPr lang="en-US" sz="4400" b="1" dirty="0">
                <a:solidFill>
                  <a:schemeClr val="bg1"/>
                </a:solidFill>
                <a:highlight>
                  <a:srgbClr val="FF0000"/>
                </a:highlight>
              </a:rPr>
              <a:t>Thomas-Kilmann Conflict Mode Instrument</a:t>
            </a:r>
            <a:endParaRPr lang="en-US" sz="4800" b="1" dirty="0">
              <a:solidFill>
                <a:schemeClr val="bg1"/>
              </a:solidFill>
              <a:highlight>
                <a:srgbClr val="FF0000"/>
              </a:highlight>
            </a:endParaRPr>
          </a:p>
          <a:p>
            <a:pPr algn="ctr"/>
            <a:endParaRPr lang="en-US" sz="4800" b="1" dirty="0">
              <a:solidFill>
                <a:schemeClr val="bg1"/>
              </a:solidFill>
              <a:highlight>
                <a:srgbClr val="FF0000"/>
              </a:highlight>
            </a:endParaRPr>
          </a:p>
        </p:txBody>
      </p:sp>
    </p:spTree>
    <p:extLst>
      <p:ext uri="{BB962C8B-B14F-4D97-AF65-F5344CB8AC3E}">
        <p14:creationId xmlns:p14="http://schemas.microsoft.com/office/powerpoint/2010/main" val="4299669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 name="Picture 2">
            <a:extLst>
              <a:ext uri="{FF2B5EF4-FFF2-40B4-BE49-F238E27FC236}">
                <a16:creationId xmlns:a16="http://schemas.microsoft.com/office/drawing/2014/main" id="{032C6838-2305-5143-8CC8-78DEC4C85C0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03074" y="1200443"/>
            <a:ext cx="6859646" cy="4919418"/>
          </a:xfrm>
          <a:prstGeom prst="rect">
            <a:avLst/>
          </a:prstGeom>
        </p:spPr>
      </p:pic>
    </p:spTree>
    <p:extLst>
      <p:ext uri="{BB962C8B-B14F-4D97-AF65-F5344CB8AC3E}">
        <p14:creationId xmlns:p14="http://schemas.microsoft.com/office/powerpoint/2010/main" val="7412779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BAFD44FA-8C93-8C4A-B8A4-F13269B7F514}"/>
              </a:ext>
            </a:extLst>
          </p:cNvPr>
          <p:cNvSpPr/>
          <p:nvPr/>
        </p:nvSpPr>
        <p:spPr>
          <a:xfrm>
            <a:off x="361187" y="994363"/>
            <a:ext cx="11469625" cy="5262979"/>
          </a:xfrm>
          <a:prstGeom prst="rect">
            <a:avLst/>
          </a:prstGeom>
        </p:spPr>
        <p:txBody>
          <a:bodyPr wrap="square">
            <a:spAutoFit/>
          </a:bodyPr>
          <a:lstStyle/>
          <a:p>
            <a:r>
              <a:rPr lang="en-US" sz="2800" b="1" dirty="0">
                <a:solidFill>
                  <a:srgbClr val="FF0000"/>
                </a:solidFill>
                <a:latin typeface="+mj-lt"/>
              </a:rPr>
              <a:t>The Thomas-Kilmann conflict mode instrument was developed by K. W. Thomas and R. H. Kilmann (1974, 2000). </a:t>
            </a:r>
          </a:p>
          <a:p>
            <a:endParaRPr lang="en-US" sz="2800" dirty="0">
              <a:solidFill>
                <a:srgbClr val="575757"/>
              </a:solidFill>
              <a:latin typeface="+mj-lt"/>
            </a:endParaRPr>
          </a:p>
          <a:p>
            <a:r>
              <a:rPr lang="en-US" sz="2800" b="1" dirty="0">
                <a:solidFill>
                  <a:srgbClr val="00B0F0"/>
                </a:solidFill>
                <a:latin typeface="+mj-lt"/>
              </a:rPr>
              <a:t>According to Thomas-Kilmann conflict mode instrument:</a:t>
            </a:r>
          </a:p>
          <a:p>
            <a:endParaRPr lang="en-US" sz="2800" b="1" dirty="0">
              <a:solidFill>
                <a:srgbClr val="00B0F0"/>
              </a:solidFill>
              <a:latin typeface="+mj-lt"/>
            </a:endParaRPr>
          </a:p>
          <a:p>
            <a:pPr>
              <a:buFont typeface="Arial" panose="020B0604020202020204" pitchFamily="34" charset="0"/>
              <a:buChar char="•"/>
            </a:pPr>
            <a:r>
              <a:rPr lang="en-US" sz="2800" b="1" dirty="0">
                <a:solidFill>
                  <a:srgbClr val="775CFF"/>
                </a:solidFill>
                <a:latin typeface="+mj-lt"/>
              </a:rPr>
              <a:t>Competing/ Forcing</a:t>
            </a:r>
            <a:r>
              <a:rPr lang="en-US" sz="2800" dirty="0">
                <a:solidFill>
                  <a:srgbClr val="575757"/>
                </a:solidFill>
                <a:latin typeface="+mj-lt"/>
              </a:rPr>
              <a:t> is a </a:t>
            </a:r>
            <a:r>
              <a:rPr lang="en-US" sz="2800" b="1" dirty="0">
                <a:solidFill>
                  <a:srgbClr val="775CFF"/>
                </a:solidFill>
                <a:latin typeface="+mj-lt"/>
              </a:rPr>
              <a:t>win-lose</a:t>
            </a:r>
            <a:r>
              <a:rPr lang="en-US" sz="2800" dirty="0">
                <a:solidFill>
                  <a:srgbClr val="575757"/>
                </a:solidFill>
                <a:latin typeface="+mj-lt"/>
              </a:rPr>
              <a:t> resolution technique.</a:t>
            </a:r>
          </a:p>
          <a:p>
            <a:pPr>
              <a:buFont typeface="Arial" panose="020B0604020202020204" pitchFamily="34" charset="0"/>
              <a:buChar char="•"/>
            </a:pPr>
            <a:r>
              <a:rPr lang="en-US" sz="2800" b="1" dirty="0">
                <a:solidFill>
                  <a:srgbClr val="FF0000"/>
                </a:solidFill>
                <a:latin typeface="+mj-lt"/>
              </a:rPr>
              <a:t>Collaborating</a:t>
            </a:r>
            <a:r>
              <a:rPr lang="en-US" sz="2800" dirty="0">
                <a:solidFill>
                  <a:srgbClr val="575757"/>
                </a:solidFill>
                <a:latin typeface="+mj-lt"/>
              </a:rPr>
              <a:t> is a </a:t>
            </a:r>
            <a:r>
              <a:rPr lang="en-US" sz="2800" b="1" dirty="0">
                <a:solidFill>
                  <a:srgbClr val="FF0000"/>
                </a:solidFill>
                <a:latin typeface="+mj-lt"/>
              </a:rPr>
              <a:t>win-win </a:t>
            </a:r>
            <a:r>
              <a:rPr lang="en-US" sz="2800" dirty="0">
                <a:solidFill>
                  <a:srgbClr val="575757"/>
                </a:solidFill>
                <a:latin typeface="+mj-lt"/>
              </a:rPr>
              <a:t>resolution technique.</a:t>
            </a:r>
          </a:p>
          <a:p>
            <a:pPr>
              <a:buFont typeface="Arial" panose="020B0604020202020204" pitchFamily="34" charset="0"/>
              <a:buChar char="•"/>
            </a:pPr>
            <a:r>
              <a:rPr lang="en-US" sz="2800" b="1" dirty="0">
                <a:solidFill>
                  <a:srgbClr val="775CFF"/>
                </a:solidFill>
                <a:latin typeface="+mj-lt"/>
              </a:rPr>
              <a:t>Compromising</a:t>
            </a:r>
            <a:r>
              <a:rPr lang="en-US" sz="2800" dirty="0">
                <a:solidFill>
                  <a:srgbClr val="575757"/>
                </a:solidFill>
                <a:latin typeface="+mj-lt"/>
              </a:rPr>
              <a:t> is a </a:t>
            </a:r>
            <a:r>
              <a:rPr lang="en-US" sz="2800" b="1" dirty="0">
                <a:solidFill>
                  <a:srgbClr val="775CFF"/>
                </a:solidFill>
                <a:latin typeface="+mj-lt"/>
              </a:rPr>
              <a:t>lose-lose</a:t>
            </a:r>
            <a:r>
              <a:rPr lang="en-US" sz="2800" dirty="0">
                <a:solidFill>
                  <a:srgbClr val="575757"/>
                </a:solidFill>
                <a:latin typeface="+mj-lt"/>
              </a:rPr>
              <a:t> resolution technique.</a:t>
            </a:r>
          </a:p>
          <a:p>
            <a:pPr>
              <a:buFont typeface="Arial" panose="020B0604020202020204" pitchFamily="34" charset="0"/>
              <a:buChar char="•"/>
            </a:pPr>
            <a:r>
              <a:rPr lang="en-US" sz="2800" b="1" dirty="0">
                <a:solidFill>
                  <a:srgbClr val="FF0000"/>
                </a:solidFill>
                <a:latin typeface="+mj-lt"/>
              </a:rPr>
              <a:t>Avoiding</a:t>
            </a:r>
            <a:r>
              <a:rPr lang="en-US" sz="2800" dirty="0">
                <a:solidFill>
                  <a:srgbClr val="575757"/>
                </a:solidFill>
                <a:latin typeface="+mj-lt"/>
              </a:rPr>
              <a:t> is a </a:t>
            </a:r>
            <a:r>
              <a:rPr lang="en-US" sz="2800" b="1" dirty="0">
                <a:solidFill>
                  <a:srgbClr val="FF0000"/>
                </a:solidFill>
                <a:latin typeface="+mj-lt"/>
              </a:rPr>
              <a:t>lose-lose</a:t>
            </a:r>
            <a:r>
              <a:rPr lang="en-US" sz="2800" dirty="0">
                <a:solidFill>
                  <a:srgbClr val="575757"/>
                </a:solidFill>
                <a:latin typeface="+mj-lt"/>
              </a:rPr>
              <a:t> resolution technique.</a:t>
            </a:r>
          </a:p>
          <a:p>
            <a:pPr>
              <a:buFont typeface="Arial" panose="020B0604020202020204" pitchFamily="34" charset="0"/>
              <a:buChar char="•"/>
            </a:pPr>
            <a:r>
              <a:rPr lang="en-US" sz="2800" b="1" dirty="0">
                <a:solidFill>
                  <a:srgbClr val="775CFF"/>
                </a:solidFill>
                <a:latin typeface="+mj-lt"/>
              </a:rPr>
              <a:t>Accommodating</a:t>
            </a:r>
            <a:r>
              <a:rPr lang="en-US" sz="2800" dirty="0">
                <a:solidFill>
                  <a:srgbClr val="575757"/>
                </a:solidFill>
                <a:latin typeface="+mj-lt"/>
              </a:rPr>
              <a:t> is a </a:t>
            </a:r>
            <a:r>
              <a:rPr lang="en-US" sz="2800" b="1" dirty="0">
                <a:solidFill>
                  <a:srgbClr val="775CFF"/>
                </a:solidFill>
                <a:latin typeface="+mj-lt"/>
              </a:rPr>
              <a:t>lose-win</a:t>
            </a:r>
            <a:r>
              <a:rPr lang="en-US" sz="2800" dirty="0">
                <a:solidFill>
                  <a:srgbClr val="575757"/>
                </a:solidFill>
                <a:latin typeface="+mj-lt"/>
              </a:rPr>
              <a:t> resolution technique.</a:t>
            </a:r>
          </a:p>
          <a:p>
            <a:br>
              <a:rPr lang="en-US" sz="2800" dirty="0">
                <a:latin typeface="+mj-lt"/>
              </a:rPr>
            </a:br>
            <a:endParaRPr lang="en-SA" sz="2800" dirty="0">
              <a:latin typeface="+mj-lt"/>
            </a:endParaRPr>
          </a:p>
        </p:txBody>
      </p:sp>
    </p:spTree>
    <p:extLst>
      <p:ext uri="{BB962C8B-B14F-4D97-AF65-F5344CB8AC3E}">
        <p14:creationId xmlns:p14="http://schemas.microsoft.com/office/powerpoint/2010/main" val="28487567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6527" y="915407"/>
            <a:ext cx="9603275" cy="1049235"/>
          </a:xfrm>
        </p:spPr>
        <p:txBody>
          <a:bodyPr>
            <a:normAutofit/>
          </a:bodyPr>
          <a:lstStyle/>
          <a:p>
            <a:pPr lvl="0" eaLnBrk="0" fontAlgn="base" hangingPunct="0">
              <a:lnSpc>
                <a:spcPct val="100000"/>
              </a:lnSpc>
              <a:spcAft>
                <a:spcPct val="0"/>
              </a:spcAft>
            </a:pPr>
            <a:r>
              <a:rPr lang="en-SA" altLang="en-SA" sz="3600" b="1" dirty="0">
                <a:solidFill>
                  <a:srgbClr val="775CFF"/>
                </a:solidFill>
                <a:latin typeface="Agrandir-Medium"/>
              </a:rPr>
              <a:t>Types of Conflict Resolutions</a:t>
            </a:r>
            <a:br>
              <a:rPr lang="en-SA" altLang="en-SA" sz="3600" b="1" dirty="0">
                <a:solidFill>
                  <a:srgbClr val="775CFF"/>
                </a:solidFill>
                <a:latin typeface="Agrandir-Medium"/>
              </a:rPr>
            </a:br>
            <a:r>
              <a:rPr lang="en-SA" altLang="en-SA" sz="2800" b="1" dirty="0">
                <a:solidFill>
                  <a:srgbClr val="775CFF"/>
                </a:solidFill>
                <a:latin typeface="Helvetica" pitchFamily="2" charset="0"/>
              </a:rPr>
              <a:t>Whatever conflict we have, there are only three types of conflict resolutions:</a:t>
            </a:r>
            <a:endParaRPr lang="en-SA" altLang="en-SA" sz="4000" b="1" dirty="0">
              <a:solidFill>
                <a:srgbClr val="775CFF"/>
              </a:solidFill>
              <a:latin typeface="Arial" panose="020B0604020202020204" pitchFamily="34" charset="0"/>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graphicFrame>
        <p:nvGraphicFramePr>
          <p:cNvPr id="8" name="Table 7">
            <a:extLst>
              <a:ext uri="{FF2B5EF4-FFF2-40B4-BE49-F238E27FC236}">
                <a16:creationId xmlns:a16="http://schemas.microsoft.com/office/drawing/2014/main" id="{CB16DF38-391A-A84C-902F-C120A516F551}"/>
              </a:ext>
            </a:extLst>
          </p:cNvPr>
          <p:cNvGraphicFramePr>
            <a:graphicFrameLocks noGrp="1"/>
          </p:cNvGraphicFramePr>
          <p:nvPr>
            <p:extLst>
              <p:ext uri="{D42A27DB-BD31-4B8C-83A1-F6EECF244321}">
                <p14:modId xmlns:p14="http://schemas.microsoft.com/office/powerpoint/2010/main" val="1444044714"/>
              </p:ext>
            </p:extLst>
          </p:nvPr>
        </p:nvGraphicFramePr>
        <p:xfrm>
          <a:off x="1584960" y="2479041"/>
          <a:ext cx="8331200" cy="3453522"/>
        </p:xfrm>
        <a:graphic>
          <a:graphicData uri="http://schemas.openxmlformats.org/drawingml/2006/table">
            <a:tbl>
              <a:tblPr/>
              <a:tblGrid>
                <a:gridCol w="4165600">
                  <a:extLst>
                    <a:ext uri="{9D8B030D-6E8A-4147-A177-3AD203B41FA5}">
                      <a16:colId xmlns:a16="http://schemas.microsoft.com/office/drawing/2014/main" val="4151461079"/>
                    </a:ext>
                  </a:extLst>
                </a:gridCol>
                <a:gridCol w="4165600">
                  <a:extLst>
                    <a:ext uri="{9D8B030D-6E8A-4147-A177-3AD203B41FA5}">
                      <a16:colId xmlns:a16="http://schemas.microsoft.com/office/drawing/2014/main" val="1489651535"/>
                    </a:ext>
                  </a:extLst>
                </a:gridCol>
              </a:tblGrid>
              <a:tr h="1259839">
                <a:tc>
                  <a:txBody>
                    <a:bodyPr/>
                    <a:lstStyle/>
                    <a:p>
                      <a:pPr algn="l" fontAlgn="t"/>
                      <a:r>
                        <a:rPr lang="en-US" sz="2400" b="1" dirty="0">
                          <a:solidFill>
                            <a:srgbClr val="FF0000"/>
                          </a:solidFill>
                          <a:effectLst/>
                        </a:rPr>
                        <a:t>Win-Win</a:t>
                      </a:r>
                      <a:r>
                        <a:rPr lang="en-US" sz="2400" dirty="0">
                          <a:solidFill>
                            <a:srgbClr val="FF0000"/>
                          </a:solidFill>
                          <a:effectLst/>
                        </a:rPr>
                        <a:t>:</a:t>
                      </a:r>
                    </a:p>
                  </a:txBody>
                  <a:tcPr marL="274505" marR="54901" marT="54901" marB="54901">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sz="2400" dirty="0">
                          <a:solidFill>
                            <a:srgbClr val="1607C2"/>
                          </a:solidFill>
                          <a:effectLst/>
                        </a:rPr>
                        <a:t>To reach a solution acceptable to anyone</a:t>
                      </a:r>
                    </a:p>
                  </a:txBody>
                  <a:tcPr marL="274505" marR="54901" marT="54901" marB="54901">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872897311"/>
                  </a:ext>
                </a:extLst>
              </a:tr>
              <a:tr h="1352361">
                <a:tc>
                  <a:txBody>
                    <a:bodyPr/>
                    <a:lstStyle/>
                    <a:p>
                      <a:pPr algn="l" fontAlgn="t"/>
                      <a:r>
                        <a:rPr lang="en-US" sz="2400" b="1" dirty="0">
                          <a:solidFill>
                            <a:srgbClr val="FF0000"/>
                          </a:solidFill>
                          <a:effectLst/>
                        </a:rPr>
                        <a:t>Lose-Lose</a:t>
                      </a:r>
                      <a:r>
                        <a:rPr lang="en-US" sz="2400" dirty="0">
                          <a:solidFill>
                            <a:srgbClr val="FF0000"/>
                          </a:solidFill>
                          <a:effectLst/>
                        </a:rPr>
                        <a:t>:</a:t>
                      </a:r>
                    </a:p>
                  </a:txBody>
                  <a:tcPr marL="274505" marR="54901" marT="54901" marB="54901">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sz="2400" dirty="0">
                          <a:solidFill>
                            <a:srgbClr val="1607C2"/>
                          </a:solidFill>
                          <a:effectLst/>
                        </a:rPr>
                        <a:t>Everyone gets something that does not accomplish the goals</a:t>
                      </a:r>
                    </a:p>
                  </a:txBody>
                  <a:tcPr marL="274505" marR="54901" marT="54901" marB="54901">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378446623"/>
                  </a:ext>
                </a:extLst>
              </a:tr>
              <a:tr h="815395">
                <a:tc>
                  <a:txBody>
                    <a:bodyPr/>
                    <a:lstStyle/>
                    <a:p>
                      <a:pPr algn="l" fontAlgn="t"/>
                      <a:r>
                        <a:rPr lang="en-US" sz="2400" b="1" dirty="0">
                          <a:solidFill>
                            <a:srgbClr val="FF0000"/>
                          </a:solidFill>
                          <a:effectLst/>
                        </a:rPr>
                        <a:t>Win-Lose</a:t>
                      </a:r>
                      <a:r>
                        <a:rPr lang="en-US" sz="2400" dirty="0">
                          <a:solidFill>
                            <a:srgbClr val="FF0000"/>
                          </a:solidFill>
                          <a:effectLst/>
                        </a:rPr>
                        <a:t>:</a:t>
                      </a:r>
                    </a:p>
                  </a:txBody>
                  <a:tcPr marL="274505" marR="54901" marT="54901" marB="54901">
                    <a:lnL>
                      <a:noFill/>
                    </a:lnL>
                    <a:lnR>
                      <a:noFill/>
                    </a:lnR>
                    <a:lnT w="9525" cap="flat" cmpd="sng" algn="ctr">
                      <a:solidFill>
                        <a:srgbClr val="DDDDDD"/>
                      </a:solidFill>
                      <a:prstDash val="solid"/>
                      <a:round/>
                      <a:headEnd type="none" w="med" len="med"/>
                      <a:tailEnd type="none" w="med" len="med"/>
                    </a:lnT>
                    <a:lnB>
                      <a:noFill/>
                    </a:lnB>
                  </a:tcPr>
                </a:tc>
                <a:tc>
                  <a:txBody>
                    <a:bodyPr/>
                    <a:lstStyle/>
                    <a:p>
                      <a:pPr algn="l" fontAlgn="t"/>
                      <a:r>
                        <a:rPr lang="en-US" sz="2400" dirty="0">
                          <a:solidFill>
                            <a:srgbClr val="1607C2"/>
                          </a:solidFill>
                          <a:effectLst/>
                        </a:rPr>
                        <a:t>Power struggle where one party wins</a:t>
                      </a:r>
                    </a:p>
                  </a:txBody>
                  <a:tcPr marL="274505" marR="54901" marT="54901" marB="54901">
                    <a:lnL>
                      <a:noFill/>
                    </a:lnL>
                    <a:lnR>
                      <a:noFill/>
                    </a:lnR>
                    <a:lnT w="9525" cap="flat" cmpd="sng" algn="ctr">
                      <a:solidFill>
                        <a:srgbClr val="DDDDDD"/>
                      </a:solidFill>
                      <a:prstDash val="solid"/>
                      <a:round/>
                      <a:headEnd type="none" w="med" len="med"/>
                      <a:tailEnd type="none" w="med" len="med"/>
                    </a:lnT>
                    <a:lnB>
                      <a:noFill/>
                    </a:lnB>
                  </a:tcPr>
                </a:tc>
                <a:extLst>
                  <a:ext uri="{0D108BD9-81ED-4DB2-BD59-A6C34878D82A}">
                    <a16:rowId xmlns:a16="http://schemas.microsoft.com/office/drawing/2014/main" val="2409221097"/>
                  </a:ext>
                </a:extLst>
              </a:tr>
            </a:tbl>
          </a:graphicData>
        </a:graphic>
      </p:graphicFrame>
    </p:spTree>
    <p:extLst>
      <p:ext uri="{BB962C8B-B14F-4D97-AF65-F5344CB8AC3E}">
        <p14:creationId xmlns:p14="http://schemas.microsoft.com/office/powerpoint/2010/main" val="41979767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6527" y="915407"/>
            <a:ext cx="9603275" cy="1049235"/>
          </a:xfrm>
        </p:spPr>
        <p:txBody>
          <a:bodyPr>
            <a:normAutofit/>
          </a:bodyPr>
          <a:lstStyle/>
          <a:p>
            <a:r>
              <a:rPr lang="en-US" b="1" dirty="0">
                <a:solidFill>
                  <a:srgbClr val="775CFF"/>
                </a:solidFill>
              </a:rPr>
              <a:t>Comparing the conflict strategies from the one side and the conflict resolutions from the other side, we have the following two-dimensions table:</a:t>
            </a:r>
            <a:endParaRPr lang="en-US" sz="2800" b="1" dirty="0">
              <a:solidFill>
                <a:srgbClr val="775CFF"/>
              </a:solidFill>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1266" name="Picture 2" descr="Conflict strategies and solutions">
            <a:extLst>
              <a:ext uri="{FF2B5EF4-FFF2-40B4-BE49-F238E27FC236}">
                <a16:creationId xmlns:a16="http://schemas.microsoft.com/office/drawing/2014/main" id="{69569B2D-10E4-AE46-8946-DB033DD45356}"/>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2365613" y="2357120"/>
            <a:ext cx="7460774" cy="3604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90816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chemeClr val="bg1"/>
                </a:solidFill>
                <a:highlight>
                  <a:srgbClr val="FF0000"/>
                </a:highlight>
              </a:rPr>
              <a:t>7.11 </a:t>
            </a:r>
            <a:r>
              <a:rPr lang="en-US" sz="4000" b="1" dirty="0">
                <a:solidFill>
                  <a:schemeClr val="bg1"/>
                </a:solidFill>
                <a:highlight>
                  <a:srgbClr val="FF0000"/>
                </a:highlight>
              </a:rPr>
              <a:t>Leaders’ </a:t>
            </a:r>
            <a:r>
              <a:rPr lang="en-SA" sz="4000" b="1" dirty="0">
                <a:highlight>
                  <a:srgbClr val="FF0000"/>
                </a:highlight>
                <a:latin typeface="+mj-lt"/>
              </a:rPr>
              <a:t>Keys To Resolving Conflict </a:t>
            </a:r>
            <a:endParaRPr lang="en-US" b="1" dirty="0">
              <a:solidFill>
                <a:schemeClr val="bg1"/>
              </a:solidFill>
              <a:highlight>
                <a:srgbClr val="FF0000"/>
              </a:highlight>
              <a:latin typeface="+mj-lt"/>
            </a:endParaRPr>
          </a:p>
        </p:txBody>
      </p:sp>
    </p:spTree>
    <p:extLst>
      <p:ext uri="{BB962C8B-B14F-4D97-AF65-F5344CB8AC3E}">
        <p14:creationId xmlns:p14="http://schemas.microsoft.com/office/powerpoint/2010/main" val="37792968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1" name="Rectangle 10">
            <a:extLst>
              <a:ext uri="{FF2B5EF4-FFF2-40B4-BE49-F238E27FC236}">
                <a16:creationId xmlns:a16="http://schemas.microsoft.com/office/drawing/2014/main" id="{D18EC04F-F49F-984C-BD1D-B503917E20BE}"/>
              </a:ext>
            </a:extLst>
          </p:cNvPr>
          <p:cNvSpPr/>
          <p:nvPr/>
        </p:nvSpPr>
        <p:spPr>
          <a:xfrm>
            <a:off x="606179" y="2608040"/>
            <a:ext cx="9603275" cy="379591"/>
          </a:xfrm>
          <a:prstGeom prst="rect">
            <a:avLst/>
          </a:prstGeom>
        </p:spPr>
        <p:txBody>
          <a:bodyPr wrap="square">
            <a:spAutoFit/>
          </a:bodyPr>
          <a:lstStyle/>
          <a:p>
            <a:r>
              <a:rPr lang="en-US" sz="2800" baseline="30000" dirty="0">
                <a:solidFill>
                  <a:srgbClr val="FF7E6D"/>
                </a:solidFill>
                <a:latin typeface="Helvetica" pitchFamily="2" charset="0"/>
              </a:rPr>
              <a:t> </a:t>
            </a:r>
          </a:p>
        </p:txBody>
      </p:sp>
      <p:sp>
        <p:nvSpPr>
          <p:cNvPr id="3" name="Rectangle 2">
            <a:extLst>
              <a:ext uri="{FF2B5EF4-FFF2-40B4-BE49-F238E27FC236}">
                <a16:creationId xmlns:a16="http://schemas.microsoft.com/office/drawing/2014/main" id="{0A904729-B399-7E4C-B058-0BC4D192A3C7}"/>
              </a:ext>
            </a:extLst>
          </p:cNvPr>
          <p:cNvSpPr/>
          <p:nvPr/>
        </p:nvSpPr>
        <p:spPr>
          <a:xfrm>
            <a:off x="228892" y="824648"/>
            <a:ext cx="8584658" cy="646331"/>
          </a:xfrm>
          <a:prstGeom prst="rect">
            <a:avLst/>
          </a:prstGeom>
        </p:spPr>
        <p:txBody>
          <a:bodyPr wrap="none">
            <a:spAutoFit/>
          </a:bodyPr>
          <a:lstStyle/>
          <a:p>
            <a:r>
              <a:rPr lang="en-US" sz="3600" b="1" dirty="0">
                <a:solidFill>
                  <a:srgbClr val="FF0000"/>
                </a:solidFill>
                <a:latin typeface="Merriweather"/>
              </a:rPr>
              <a:t>Leaders Effectively Can Manage </a:t>
            </a:r>
            <a:r>
              <a:rPr lang="en-US" sz="3600" b="1" dirty="0">
                <a:solidFill>
                  <a:srgbClr val="775CFF"/>
                </a:solidFill>
                <a:latin typeface="Merriweather"/>
              </a:rPr>
              <a:t>Any Conflict</a:t>
            </a:r>
            <a:endParaRPr lang="en-US" sz="3600" b="1" i="0" u="none" strike="noStrike" dirty="0">
              <a:solidFill>
                <a:srgbClr val="775CFF"/>
              </a:solidFill>
              <a:effectLst/>
              <a:latin typeface="Merriweather"/>
            </a:endParaRPr>
          </a:p>
        </p:txBody>
      </p:sp>
      <p:sp>
        <p:nvSpPr>
          <p:cNvPr id="5" name="Rectangle 4">
            <a:extLst>
              <a:ext uri="{FF2B5EF4-FFF2-40B4-BE49-F238E27FC236}">
                <a16:creationId xmlns:a16="http://schemas.microsoft.com/office/drawing/2014/main" id="{E21E2F22-835F-8D47-B3AF-C4B5CB3D2A5D}"/>
              </a:ext>
            </a:extLst>
          </p:cNvPr>
          <p:cNvSpPr/>
          <p:nvPr/>
        </p:nvSpPr>
        <p:spPr>
          <a:xfrm>
            <a:off x="228892" y="1509037"/>
            <a:ext cx="11585820" cy="4524315"/>
          </a:xfrm>
          <a:prstGeom prst="rect">
            <a:avLst/>
          </a:prstGeom>
        </p:spPr>
        <p:txBody>
          <a:bodyPr wrap="square">
            <a:spAutoFit/>
          </a:bodyPr>
          <a:lstStyle/>
          <a:p>
            <a:r>
              <a:rPr lang="en-US" sz="2400" b="1" dirty="0">
                <a:solidFill>
                  <a:srgbClr val="775CFF"/>
                </a:solidFill>
                <a:latin typeface="Droid Sans"/>
              </a:rPr>
              <a:t>Leaders</a:t>
            </a:r>
            <a:r>
              <a:rPr lang="en-US" sz="2400" dirty="0">
                <a:latin typeface="Droid Sans"/>
              </a:rPr>
              <a:t> must ensure they continuously communicate with their team as well as articulate a vision. </a:t>
            </a:r>
          </a:p>
          <a:p>
            <a:endParaRPr lang="en-US" sz="2400" dirty="0">
              <a:latin typeface="Droid Sans"/>
            </a:endParaRPr>
          </a:p>
          <a:p>
            <a:r>
              <a:rPr lang="en-US" sz="2400" b="1" dirty="0">
                <a:solidFill>
                  <a:srgbClr val="775CFF"/>
                </a:solidFill>
                <a:latin typeface="Droid Sans"/>
                <a:hlinkClick r:id="rId4">
                  <a:extLst>
                    <a:ext uri="{A12FA001-AC4F-418D-AE19-62706E023703}">
                      <ahyp:hlinkClr xmlns:ahyp="http://schemas.microsoft.com/office/drawing/2018/hyperlinkcolor" val="tx"/>
                    </a:ext>
                  </a:extLst>
                </a:hlinkClick>
              </a:rPr>
              <a:t>Leaders</a:t>
            </a:r>
            <a:r>
              <a:rPr lang="en-US" sz="2400" dirty="0">
                <a:latin typeface="Droid Sans"/>
                <a:hlinkClick r:id="rId4">
                  <a:extLst>
                    <a:ext uri="{A12FA001-AC4F-418D-AE19-62706E023703}">
                      <ahyp:hlinkClr xmlns:ahyp="http://schemas.microsoft.com/office/drawing/2018/hyperlinkcolor" val="tx"/>
                    </a:ext>
                  </a:extLst>
                </a:hlinkClick>
              </a:rPr>
              <a:t> must act responsibly to be respected</a:t>
            </a:r>
            <a:r>
              <a:rPr lang="en-US" sz="2400" dirty="0">
                <a:latin typeface="Droid Sans"/>
              </a:rPr>
              <a:t>.   </a:t>
            </a:r>
          </a:p>
          <a:p>
            <a:endParaRPr lang="en-US" sz="2400" dirty="0">
              <a:latin typeface="Droid Sans"/>
            </a:endParaRPr>
          </a:p>
          <a:p>
            <a:r>
              <a:rPr lang="en-US" sz="2400" b="1" dirty="0">
                <a:solidFill>
                  <a:srgbClr val="775CFF"/>
                </a:solidFill>
                <a:latin typeface="Droid Sans"/>
              </a:rPr>
              <a:t>Leadership</a:t>
            </a:r>
            <a:r>
              <a:rPr lang="en-US" sz="2400" dirty="0">
                <a:latin typeface="Droid Sans"/>
              </a:rPr>
              <a:t> is not a popularity contest; it is a serious responsibility that primarily </a:t>
            </a:r>
            <a:r>
              <a:rPr lang="en-US" sz="2400" dirty="0">
                <a:latin typeface="Droid Sans"/>
                <a:hlinkClick r:id="rId5">
                  <a:extLst>
                    <a:ext uri="{A12FA001-AC4F-418D-AE19-62706E023703}">
                      <ahyp:hlinkClr xmlns:ahyp="http://schemas.microsoft.com/office/drawing/2018/hyperlinkcolor" val="tx"/>
                    </a:ext>
                  </a:extLst>
                </a:hlinkClick>
              </a:rPr>
              <a:t>involves developing and guiding the full potential in people</a:t>
            </a:r>
            <a:r>
              <a:rPr lang="en-US" sz="2400" dirty="0">
                <a:latin typeface="Droid Sans"/>
              </a:rPr>
              <a:t>, teams and the organization at-large.  </a:t>
            </a:r>
          </a:p>
          <a:p>
            <a:endParaRPr lang="en-US" sz="2400" dirty="0">
              <a:latin typeface="Droid Sans"/>
            </a:endParaRPr>
          </a:p>
          <a:p>
            <a:r>
              <a:rPr lang="en-US" sz="2400" dirty="0">
                <a:solidFill>
                  <a:schemeClr val="bg1"/>
                </a:solidFill>
                <a:highlight>
                  <a:srgbClr val="775CFF"/>
                </a:highlight>
                <a:latin typeface="Droid Sans"/>
              </a:rPr>
              <a:t>An important part in the process of developing potential is knowing how to see conflict and when to seize the opportunity within the conflict before healthy tension turns into overly disruptive matter.</a:t>
            </a:r>
            <a:endParaRPr lang="en-SA" sz="2400" dirty="0">
              <a:solidFill>
                <a:schemeClr val="bg1"/>
              </a:solidFill>
              <a:highlight>
                <a:srgbClr val="775CFF"/>
              </a:highlight>
              <a:latin typeface="Droid Sans"/>
            </a:endParaRPr>
          </a:p>
        </p:txBody>
      </p:sp>
    </p:spTree>
    <p:extLst>
      <p:ext uri="{BB962C8B-B14F-4D97-AF65-F5344CB8AC3E}">
        <p14:creationId xmlns:p14="http://schemas.microsoft.com/office/powerpoint/2010/main" val="5121946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6527" y="915407"/>
            <a:ext cx="9603275" cy="1049235"/>
          </a:xfrm>
        </p:spPr>
        <p:txBody>
          <a:bodyPr>
            <a:normAutofit/>
          </a:bodyPr>
          <a:lstStyle/>
          <a:p>
            <a:r>
              <a:rPr lang="en-SA" sz="2800" b="1" dirty="0">
                <a:solidFill>
                  <a:srgbClr val="775CFF"/>
                </a:solidFill>
              </a:rPr>
              <a:t>Keys To Resolving Conflict by leaders:</a:t>
            </a:r>
            <a:endParaRPr lang="en-US" sz="2800" b="1" dirty="0">
              <a:solidFill>
                <a:srgbClr val="775CFF"/>
              </a:solidFill>
            </a:endParaRPr>
          </a:p>
        </p:txBody>
      </p:sp>
      <p:sp>
        <p:nvSpPr>
          <p:cNvPr id="3" name="Content Placeholder 2"/>
          <p:cNvSpPr>
            <a:spLocks noGrp="1"/>
          </p:cNvSpPr>
          <p:nvPr>
            <p:ph idx="1"/>
          </p:nvPr>
        </p:nvSpPr>
        <p:spPr>
          <a:xfrm>
            <a:off x="170558" y="2123398"/>
            <a:ext cx="10375214" cy="3972601"/>
          </a:xfrm>
        </p:spPr>
        <p:txBody>
          <a:bodyPr>
            <a:noAutofit/>
          </a:bodyPr>
          <a:lstStyle/>
          <a:p>
            <a:r>
              <a:rPr lang="en-US" b="1" dirty="0">
                <a:solidFill>
                  <a:srgbClr val="FF0000"/>
                </a:solidFill>
              </a:rPr>
              <a:t>Act Responsibly.</a:t>
            </a:r>
            <a:r>
              <a:rPr lang="en-US" dirty="0">
                <a:solidFill>
                  <a:srgbClr val="FF0000"/>
                </a:solidFill>
              </a:rPr>
              <a:t> </a:t>
            </a:r>
          </a:p>
          <a:p>
            <a:r>
              <a:rPr lang="en-US" dirty="0"/>
              <a:t>A leader must act responsibly when handling conflict. If the leader is not responsible, respect for the leader may be affected.</a:t>
            </a:r>
          </a:p>
          <a:p>
            <a:endParaRPr lang="en-US" sz="2400" dirty="0">
              <a:highlight>
                <a:srgbClr val="F5FAA4"/>
              </a:highlight>
            </a:endParaRPr>
          </a:p>
          <a:p>
            <a:r>
              <a:rPr lang="en-US" b="1" dirty="0">
                <a:solidFill>
                  <a:srgbClr val="FF0000"/>
                </a:solidFill>
              </a:rPr>
              <a:t>Good self-control: </a:t>
            </a:r>
          </a:p>
          <a:p>
            <a:r>
              <a:rPr lang="en-US" dirty="0"/>
              <a:t>This is an important prerequisite in resolving conflicts. Though one may be highly tensed up and unwilling to listen to anybody other than having their own way during a conflict, .</a:t>
            </a:r>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8498902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34440" y="1400364"/>
            <a:ext cx="10429240" cy="3294576"/>
          </a:xfrm>
        </p:spPr>
        <p:txBody>
          <a:bodyPr>
            <a:noAutofit/>
          </a:bodyPr>
          <a:lstStyle/>
          <a:p>
            <a:r>
              <a:rPr lang="en-US" b="1" dirty="0">
                <a:solidFill>
                  <a:srgbClr val="FF0000"/>
                </a:solidFill>
              </a:rPr>
              <a:t>Patient listener:</a:t>
            </a:r>
          </a:p>
          <a:p>
            <a:pPr marL="0" indent="0">
              <a:buNone/>
            </a:pPr>
            <a:r>
              <a:rPr lang="en-US" b="1" dirty="0">
                <a:solidFill>
                  <a:srgbClr val="FF0000"/>
                </a:solidFill>
              </a:rPr>
              <a:t> </a:t>
            </a:r>
            <a:r>
              <a:rPr lang="en-US" dirty="0"/>
              <a:t>Another good qualification is to be a patient listener and assess the problem realistically without getting emotional or biased. </a:t>
            </a:r>
          </a:p>
          <a:p>
            <a:pPr marL="0" indent="0">
              <a:buNone/>
            </a:pPr>
            <a:endParaRPr lang="en-US" dirty="0"/>
          </a:p>
          <a:p>
            <a:r>
              <a:rPr lang="en-US" b="1" dirty="0">
                <a:solidFill>
                  <a:srgbClr val="FF0000"/>
                </a:solidFill>
              </a:rPr>
              <a:t>To have a give and take attitude:</a:t>
            </a:r>
          </a:p>
          <a:p>
            <a:pPr marL="0" indent="0">
              <a:buNone/>
            </a:pPr>
            <a:r>
              <a:rPr lang="en-US" b="1" dirty="0">
                <a:solidFill>
                  <a:srgbClr val="FF0000"/>
                </a:solidFill>
              </a:rPr>
              <a:t> </a:t>
            </a:r>
            <a:r>
              <a:rPr lang="en-US" dirty="0"/>
              <a:t>If you are really interested in resolving a conflict and having lasting peace, as happens a good conflict resolution strategies. </a:t>
            </a:r>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0476873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4078" y="1046438"/>
            <a:ext cx="10375214" cy="8544601"/>
          </a:xfrm>
        </p:spPr>
        <p:txBody>
          <a:bodyPr>
            <a:noAutofit/>
          </a:bodyPr>
          <a:lstStyle/>
          <a:p>
            <a:r>
              <a:rPr lang="en-US" b="1" dirty="0">
                <a:solidFill>
                  <a:srgbClr val="FF0000"/>
                </a:solidFill>
              </a:rPr>
              <a:t>Right Timing </a:t>
            </a:r>
          </a:p>
          <a:p>
            <a:pPr marL="0" indent="0">
              <a:buNone/>
            </a:pPr>
            <a:r>
              <a:rPr lang="en-US" dirty="0"/>
              <a:t>     Leaders who avoid conflict at all cost will find themselves regretting it later. Timing is everything when it comes to managing conflict, and the best time to take action is when there is hard evidence/proof that an employee has a track record of wrongdoing that is negatively impacting the performance of others.</a:t>
            </a:r>
          </a:p>
          <a:p>
            <a:endParaRPr lang="en-US" dirty="0"/>
          </a:p>
          <a:p>
            <a:r>
              <a:rPr lang="en-US" b="1" dirty="0">
                <a:solidFill>
                  <a:srgbClr val="FF0000"/>
                </a:solidFill>
              </a:rPr>
              <a:t>Know Your Boundaries </a:t>
            </a:r>
          </a:p>
          <a:p>
            <a:pPr marL="0" indent="0">
              <a:buNone/>
            </a:pPr>
            <a:r>
              <a:rPr lang="en-US" dirty="0"/>
              <a:t>Conflict can become something much more complicated and unmanageable if you don’t know the limitations and boundaries of your employees.  </a:t>
            </a:r>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6265527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4078" y="1046438"/>
            <a:ext cx="10375214" cy="4907321"/>
          </a:xfrm>
        </p:spPr>
        <p:txBody>
          <a:bodyPr>
            <a:noAutofit/>
          </a:bodyPr>
          <a:lstStyle/>
          <a:p>
            <a:endParaRPr lang="en-US" dirty="0">
              <a:solidFill>
                <a:srgbClr val="FF0000"/>
              </a:solidFill>
              <a:highlight>
                <a:srgbClr val="F5FAA4"/>
              </a:highlight>
            </a:endParaRPr>
          </a:p>
          <a:p>
            <a:r>
              <a:rPr lang="en-US" b="1" dirty="0">
                <a:solidFill>
                  <a:srgbClr val="FF0000"/>
                </a:solidFill>
              </a:rPr>
              <a:t>Respect Differences</a:t>
            </a:r>
            <a:endParaRPr lang="en-US" dirty="0">
              <a:solidFill>
                <a:srgbClr val="FF0000"/>
              </a:solidFill>
            </a:endParaRPr>
          </a:p>
          <a:p>
            <a:pPr marL="0" indent="0">
              <a:buNone/>
            </a:pPr>
            <a:r>
              <a:rPr lang="en-US" dirty="0"/>
              <a:t>Rather than impose your influence, hierarchy or rank – respect the unique differences in people and learn to see things from differing points of view </a:t>
            </a:r>
            <a:r>
              <a:rPr lang="en-US" dirty="0">
                <a:solidFill>
                  <a:srgbClr val="FF0000"/>
                </a:solidFill>
              </a:rPr>
              <a:t>  </a:t>
            </a:r>
            <a:r>
              <a:rPr lang="en-US" dirty="0">
                <a:solidFill>
                  <a:srgbClr val="FF0000"/>
                </a:solidFill>
                <a:highlight>
                  <a:srgbClr val="F5FAA4"/>
                </a:highlight>
              </a:rPr>
              <a:t>Conflict resolution is rarely black and white.   In fact, there are more and more grey areas.</a:t>
            </a:r>
          </a:p>
          <a:p>
            <a:pPr marL="0" indent="0">
              <a:buNone/>
            </a:pPr>
            <a:endParaRPr lang="en-US" dirty="0">
              <a:solidFill>
                <a:srgbClr val="FF0000"/>
              </a:solidFill>
              <a:highlight>
                <a:srgbClr val="F5FAA4"/>
              </a:highlight>
            </a:endParaRPr>
          </a:p>
          <a:p>
            <a:r>
              <a:rPr lang="en-US" dirty="0">
                <a:solidFill>
                  <a:srgbClr val="FF0000"/>
                </a:solidFill>
              </a:rPr>
              <a:t> </a:t>
            </a:r>
            <a:r>
              <a:rPr lang="en-US" b="1" dirty="0">
                <a:solidFill>
                  <a:srgbClr val="FF0000"/>
                </a:solidFill>
              </a:rPr>
              <a:t>Confront the Tension</a:t>
            </a:r>
            <a:endParaRPr lang="en-US" dirty="0">
              <a:solidFill>
                <a:srgbClr val="FF0000"/>
              </a:solidFill>
            </a:endParaRPr>
          </a:p>
          <a:p>
            <a:pPr marL="0" indent="0">
              <a:buNone/>
            </a:pPr>
            <a:r>
              <a:rPr lang="en-US" dirty="0"/>
              <a:t>Leadership is often about doing the things that most other people don’t like doing.   Conflict resolution is one of those things – but as leaders we must confront the tension head-on. Don’t wait, but rather activate your leadership to address the conflict before circumstances force your hand.</a:t>
            </a:r>
          </a:p>
          <a:p>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7503085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4078" y="1046439"/>
            <a:ext cx="10375214" cy="3294576"/>
          </a:xfrm>
        </p:spPr>
        <p:txBody>
          <a:bodyPr>
            <a:noAutofit/>
          </a:bodyPr>
          <a:lstStyle/>
          <a:p>
            <a:endParaRPr lang="en-US" dirty="0"/>
          </a:p>
          <a:p>
            <a:r>
              <a:rPr lang="en-US" sz="2400" b="1" dirty="0">
                <a:solidFill>
                  <a:srgbClr val="FF0000"/>
                </a:solidFill>
              </a:rPr>
              <a:t>Identify a goal.</a:t>
            </a:r>
            <a:r>
              <a:rPr lang="en-US" sz="2400" dirty="0">
                <a:solidFill>
                  <a:srgbClr val="FF0000"/>
                </a:solidFill>
              </a:rPr>
              <a:t> </a:t>
            </a:r>
          </a:p>
          <a:p>
            <a:pPr marL="0" indent="0">
              <a:buNone/>
            </a:pPr>
            <a:r>
              <a:rPr lang="en-US" dirty="0"/>
              <a:t>The leader must be careful when addressing only one person’s point of view. The leader must gather information, develop their own self-awareness, and be ready for the unexpected. </a:t>
            </a:r>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6133407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4078" y="1046438"/>
            <a:ext cx="10375214" cy="4582201"/>
          </a:xfrm>
        </p:spPr>
        <p:txBody>
          <a:bodyPr>
            <a:noAutofit/>
          </a:bodyPr>
          <a:lstStyle/>
          <a:p>
            <a:endParaRPr lang="en-US" dirty="0"/>
          </a:p>
          <a:p>
            <a:pPr marL="0" indent="0">
              <a:buNone/>
            </a:pPr>
            <a:r>
              <a:rPr lang="en-US" b="1" dirty="0">
                <a:solidFill>
                  <a:srgbClr val="FF0000"/>
                </a:solidFill>
              </a:rPr>
              <a:t>Make conflict resolution the priority rather than winning or “being right”</a:t>
            </a:r>
          </a:p>
          <a:p>
            <a:endParaRPr lang="en-US" b="1" dirty="0">
              <a:solidFill>
                <a:srgbClr val="FF0000"/>
              </a:solidFill>
            </a:endParaRPr>
          </a:p>
          <a:p>
            <a:r>
              <a:rPr lang="en-US" b="1" dirty="0">
                <a:solidFill>
                  <a:srgbClr val="FF0000"/>
                </a:solidFill>
              </a:rPr>
              <a:t> </a:t>
            </a:r>
            <a:r>
              <a:rPr lang="en-US" dirty="0"/>
              <a:t>Maintaining and strengthening the relationship, rather than “winning” the argument, should always be your first priority. </a:t>
            </a:r>
          </a:p>
          <a:p>
            <a:r>
              <a:rPr lang="en-US" dirty="0"/>
              <a:t>Focus on the present, focus on what you can do in the here and how to solve the problem. </a:t>
            </a:r>
            <a:endParaRPr lang="en-US" sz="2400" dirty="0"/>
          </a:p>
          <a:p>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2390645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chemeClr val="bg1"/>
                </a:solidFill>
                <a:highlight>
                  <a:srgbClr val="FF0000"/>
                </a:highlight>
              </a:rPr>
              <a:t>7.12 </a:t>
            </a:r>
            <a:r>
              <a:rPr lang="en-US" sz="4400" b="1" dirty="0">
                <a:solidFill>
                  <a:schemeClr val="bg1"/>
                </a:solidFill>
                <a:highlight>
                  <a:srgbClr val="FF0000"/>
                </a:highlight>
              </a:rPr>
              <a:t>Summary and Conclusions</a:t>
            </a:r>
            <a:endParaRPr lang="en-US" b="1" dirty="0">
              <a:solidFill>
                <a:schemeClr val="bg1"/>
              </a:solidFill>
              <a:highlight>
                <a:srgbClr val="FF0000"/>
              </a:highlight>
              <a:latin typeface="+mj-lt"/>
            </a:endParaRPr>
          </a:p>
        </p:txBody>
      </p:sp>
    </p:spTree>
    <p:extLst>
      <p:ext uri="{BB962C8B-B14F-4D97-AF65-F5344CB8AC3E}">
        <p14:creationId xmlns:p14="http://schemas.microsoft.com/office/powerpoint/2010/main" val="21686262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solidFill>
                  <a:srgbClr val="775CFF"/>
                </a:solidFill>
              </a:rPr>
              <a:t>Summary and Conclusions</a:t>
            </a:r>
          </a:p>
        </p:txBody>
      </p:sp>
      <p:pic>
        <p:nvPicPr>
          <p:cNvPr id="4" name="عنصر نائب للمحتوى 6">
            <a:extLst>
              <a:ext uri="{FF2B5EF4-FFF2-40B4-BE49-F238E27FC236}">
                <a16:creationId xmlns:a16="http://schemas.microsoft.com/office/drawing/2014/main" id="{0F514717-BFE6-044B-B048-0F0C4FD13B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5" name="Rounded Rectangle 4">
            <a:extLst>
              <a:ext uri="{FF2B5EF4-FFF2-40B4-BE49-F238E27FC236}">
                <a16:creationId xmlns:a16="http://schemas.microsoft.com/office/drawing/2014/main" id="{EAACBE18-35AD-B940-A76D-B0F2FBA41621}"/>
              </a:ext>
            </a:extLst>
          </p:cNvPr>
          <p:cNvSpPr/>
          <p:nvPr/>
        </p:nvSpPr>
        <p:spPr>
          <a:xfrm>
            <a:off x="722375" y="618472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8" name="Content Placeholder 2">
            <a:extLst>
              <a:ext uri="{FF2B5EF4-FFF2-40B4-BE49-F238E27FC236}">
                <a16:creationId xmlns:a16="http://schemas.microsoft.com/office/drawing/2014/main" id="{C6FD5D65-88EC-0842-8575-11168A9789D2}"/>
              </a:ext>
            </a:extLst>
          </p:cNvPr>
          <p:cNvSpPr txBox="1">
            <a:spLocks/>
          </p:cNvSpPr>
          <p:nvPr/>
        </p:nvSpPr>
        <p:spPr>
          <a:xfrm>
            <a:off x="438968" y="1952798"/>
            <a:ext cx="11314064" cy="3294576"/>
          </a:xfrm>
          <a:prstGeom prst="rect">
            <a:avLst/>
          </a:prstGeom>
        </p:spPr>
        <p:txBody>
          <a:bodyPr vert="horz" lIns="91440" tIns="45720" rIns="91440" bIns="45720" rtlCol="0" anchor="t">
            <a:normAutofit fontScale="775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en-US" sz="2600" b="1" dirty="0">
                <a:solidFill>
                  <a:srgbClr val="FF0000"/>
                </a:solidFill>
              </a:rPr>
              <a:t>Conflict </a:t>
            </a:r>
            <a:r>
              <a:rPr lang="en-US" sz="2600" dirty="0"/>
              <a:t>is a natural ingredient in every organization.</a:t>
            </a:r>
            <a:endParaRPr lang="en-SA" sz="2600" dirty="0"/>
          </a:p>
          <a:p>
            <a:r>
              <a:rPr lang="en-US" sz="2600" dirty="0"/>
              <a:t>The ability to manage conflict is considered to be </a:t>
            </a:r>
            <a:r>
              <a:rPr lang="en-US" sz="2600" b="1" dirty="0">
                <a:solidFill>
                  <a:srgbClr val="775CFF"/>
                </a:solidFill>
              </a:rPr>
              <a:t>a core leadership competence</a:t>
            </a:r>
            <a:r>
              <a:rPr lang="en-US" sz="2600" dirty="0">
                <a:solidFill>
                  <a:srgbClr val="775CFF"/>
                </a:solidFill>
              </a:rPr>
              <a:t> </a:t>
            </a:r>
            <a:r>
              <a:rPr lang="en-US" sz="2600" dirty="0"/>
              <a:t>and can help project teams to grow and advance.</a:t>
            </a:r>
            <a:endParaRPr lang="en-SA" sz="2600" dirty="0"/>
          </a:p>
          <a:p>
            <a:r>
              <a:rPr lang="en-US" sz="2600" dirty="0"/>
              <a:t>The workplace can become </a:t>
            </a:r>
            <a:r>
              <a:rPr lang="en-US" sz="2600" b="1" dirty="0">
                <a:solidFill>
                  <a:srgbClr val="FF0000"/>
                </a:solidFill>
              </a:rPr>
              <a:t>a toxic environment when leaders allow conflict to fester rather than confront it head-on.  </a:t>
            </a:r>
            <a:endParaRPr lang="en-SA" sz="2600" b="1" dirty="0">
              <a:solidFill>
                <a:srgbClr val="FF0000"/>
              </a:solidFill>
            </a:endParaRPr>
          </a:p>
          <a:p>
            <a:r>
              <a:rPr lang="en-US" sz="2600" dirty="0"/>
              <a:t>Based on research by </a:t>
            </a:r>
            <a:r>
              <a:rPr lang="en-US" sz="2600" dirty="0" err="1"/>
              <a:t>Thamhain</a:t>
            </a:r>
            <a:r>
              <a:rPr lang="en-US" sz="2600" dirty="0"/>
              <a:t> and </a:t>
            </a:r>
            <a:r>
              <a:rPr lang="en-US" sz="2600" dirty="0" err="1"/>
              <a:t>Wilemon</a:t>
            </a:r>
            <a:r>
              <a:rPr lang="en-US" sz="2600" dirty="0"/>
              <a:t> (1975), there are seven major sources of project conflict and team disagreements.</a:t>
            </a:r>
            <a:endParaRPr lang="en-SA" sz="2600" dirty="0"/>
          </a:p>
          <a:p>
            <a:r>
              <a:rPr lang="en-US" sz="2600" dirty="0"/>
              <a:t>conflict-resolution techniques.</a:t>
            </a:r>
            <a:endParaRPr lang="en-SA" sz="2600" dirty="0"/>
          </a:p>
          <a:p>
            <a:r>
              <a:rPr lang="en-US" sz="2600" dirty="0"/>
              <a:t>Leaders’ </a:t>
            </a:r>
            <a:r>
              <a:rPr lang="en-SA" sz="2600" dirty="0"/>
              <a:t>Keys To Resolving Conflict</a:t>
            </a:r>
            <a:r>
              <a:rPr lang="en-US" sz="2600" dirty="0"/>
              <a:t>.</a:t>
            </a:r>
            <a:endParaRPr lang="en-SA" dirty="0"/>
          </a:p>
        </p:txBody>
      </p:sp>
    </p:spTree>
    <p:extLst>
      <p:ext uri="{BB962C8B-B14F-4D97-AF65-F5344CB8AC3E}">
        <p14:creationId xmlns:p14="http://schemas.microsoft.com/office/powerpoint/2010/main" val="34234359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343887"/>
            <a:ext cx="10363200" cy="1470025"/>
          </a:xfrm>
        </p:spPr>
        <p:txBody>
          <a:bodyPr/>
          <a:lstStyle/>
          <a:p>
            <a:pPr algn="ctr"/>
            <a:r>
              <a:rPr lang="en-US" b="1" dirty="0">
                <a:solidFill>
                  <a:srgbClr val="1607C2"/>
                </a:solidFill>
                <a:highlight>
                  <a:srgbClr val="F5FAA4"/>
                </a:highlight>
              </a:rPr>
              <a:t>7.13 Self Assessment.</a:t>
            </a:r>
          </a:p>
        </p:txBody>
      </p:sp>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50936274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normAutofit/>
          </a:bodyPr>
          <a:lstStyle/>
          <a:p>
            <a:r>
              <a:rPr lang="en-US" sz="4400" b="1" dirty="0">
                <a:solidFill>
                  <a:srgbClr val="FF9652"/>
                </a:solidFill>
                <a:highlight>
                  <a:srgbClr val="F5FAA4"/>
                </a:highlight>
              </a:rPr>
              <a:t>Self Assessment</a:t>
            </a:r>
            <a:endParaRPr lang="en-US" sz="4400" dirty="0">
              <a:solidFill>
                <a:srgbClr val="FF9652"/>
              </a:solidFill>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9797" y="0"/>
            <a:ext cx="1222203" cy="1096007"/>
          </a:xfrm>
        </p:spPr>
      </p:pic>
      <p:sp>
        <p:nvSpPr>
          <p:cNvPr id="4" name="Rounded Rectangle 3">
            <a:extLst>
              <a:ext uri="{FF2B5EF4-FFF2-40B4-BE49-F238E27FC236}">
                <a16:creationId xmlns:a16="http://schemas.microsoft.com/office/drawing/2014/main" id="{B0DE3F2D-9E00-124B-ACD6-7CD5E55AA3C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34284119-D9D8-0E41-91F9-92BFC2B710AC}"/>
              </a:ext>
            </a:extLst>
          </p:cNvPr>
          <p:cNvSpPr/>
          <p:nvPr/>
        </p:nvSpPr>
        <p:spPr>
          <a:xfrm>
            <a:off x="377126" y="2712602"/>
            <a:ext cx="11437747" cy="1050544"/>
          </a:xfrm>
          <a:prstGeom prst="rect">
            <a:avLst/>
          </a:prstGeom>
        </p:spPr>
        <p:txBody>
          <a:bodyPr wrap="none">
            <a:spAutoFit/>
          </a:bodyPr>
          <a:lstStyle/>
          <a:p>
            <a:r>
              <a:rPr lang="en-US" sz="3200" b="1" dirty="0">
                <a:solidFill>
                  <a:srgbClr val="FF0000"/>
                </a:solidFill>
              </a:rPr>
              <a:t>1-</a:t>
            </a:r>
            <a:r>
              <a:rPr lang="en-US" sz="2400" b="1" dirty="0">
                <a:solidFill>
                  <a:srgbClr val="FF0000"/>
                </a:solidFill>
              </a:rPr>
              <a:t> Explain: Conflict is a normal and necessary part of healthy relationships. </a:t>
            </a:r>
          </a:p>
          <a:p>
            <a:pPr>
              <a:lnSpc>
                <a:spcPct val="200000"/>
              </a:lnSpc>
            </a:pPr>
            <a:endParaRPr lang="en-SA" b="1" dirty="0">
              <a:solidFill>
                <a:srgbClr val="FF0000"/>
              </a:solidFill>
            </a:endParaRPr>
          </a:p>
        </p:txBody>
      </p:sp>
      <p:pic>
        <p:nvPicPr>
          <p:cNvPr id="8" name="Picture 2" descr="3 great reasons to file your tax return early - FreeAgent">
            <a:extLst>
              <a:ext uri="{FF2B5EF4-FFF2-40B4-BE49-F238E27FC236}">
                <a16:creationId xmlns:a16="http://schemas.microsoft.com/office/drawing/2014/main" id="{9CB2E675-6616-0141-B194-1848558988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2643" y="243281"/>
            <a:ext cx="3410902" cy="17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22605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722375" y="1969862"/>
            <a:ext cx="10011170" cy="4242124"/>
          </a:xfrm>
        </p:spPr>
        <p:txBody>
          <a:bodyPr>
            <a:noAutofit/>
          </a:bodyPr>
          <a:lstStyle/>
          <a:p>
            <a:pPr marL="0" indent="0">
              <a:buNone/>
            </a:pPr>
            <a:r>
              <a:rPr lang="en-US" sz="1600" b="1" dirty="0">
                <a:solidFill>
                  <a:srgbClr val="775CFF"/>
                </a:solidFill>
              </a:rPr>
              <a:t>Consider the following scenario:</a:t>
            </a:r>
          </a:p>
          <a:p>
            <a:pPr marL="0" indent="0">
              <a:buNone/>
            </a:pPr>
            <a:endParaRPr lang="en-US" sz="1400" dirty="0"/>
          </a:p>
          <a:p>
            <a:pPr marL="0" indent="0">
              <a:buNone/>
            </a:pPr>
            <a:r>
              <a:rPr lang="en-US" sz="1600" b="1" i="1" dirty="0"/>
              <a:t>Finley and Blair have worked well together in the past, but the new project has increased stress levels significantly.  The last week has been particularly difficult – the next phase is about to begin and their disagreement on which toolset to implement must be resolved – the choice will affect the entire 5-month phase!</a:t>
            </a:r>
            <a:endParaRPr lang="en-US" sz="1200" dirty="0"/>
          </a:p>
          <a:p>
            <a:pPr marL="0" indent="0">
              <a:buNone/>
            </a:pPr>
            <a:r>
              <a:rPr lang="en-US" sz="1600" dirty="0"/>
              <a:t>For each conflict management technique (Confronting, Compromising, Withdrawal, Smoothing, Collaborating, and Forcing), answer the following questions:</a:t>
            </a:r>
          </a:p>
          <a:p>
            <a:r>
              <a:rPr lang="en-US" sz="1600" dirty="0"/>
              <a:t>How could the parties use the technique?</a:t>
            </a:r>
          </a:p>
          <a:p>
            <a:r>
              <a:rPr lang="en-US" sz="1600" dirty="0"/>
              <a:t>What are the potential advantages and positive outcomes of the technique?</a:t>
            </a:r>
          </a:p>
          <a:p>
            <a:r>
              <a:rPr lang="en-US" sz="1600" dirty="0"/>
              <a:t>What are potential disadvantages and negative outcomes of the technique?</a:t>
            </a:r>
          </a:p>
          <a:p>
            <a:endParaRPr lang="en-US" sz="1600" dirty="0"/>
          </a:p>
        </p:txBody>
      </p:sp>
      <p:sp>
        <p:nvSpPr>
          <p:cNvPr id="2" name="Title 1"/>
          <p:cNvSpPr>
            <a:spLocks noGrp="1"/>
          </p:cNvSpPr>
          <p:nvPr>
            <p:ph type="title"/>
          </p:nvPr>
        </p:nvSpPr>
        <p:spPr/>
        <p:txBody>
          <a:bodyPr/>
          <a:lstStyle/>
          <a:p>
            <a:r>
              <a:rPr lang="en-US" b="1" dirty="0">
                <a:solidFill>
                  <a:srgbClr val="FF9652"/>
                </a:solidFill>
                <a:highlight>
                  <a:srgbClr val="F5FAA4"/>
                </a:highlight>
              </a:rPr>
              <a:t>Self Assessment </a:t>
            </a:r>
            <a:br>
              <a:rPr lang="en-US" b="1" dirty="0">
                <a:solidFill>
                  <a:srgbClr val="FF9652"/>
                </a:solidFill>
                <a:highlight>
                  <a:srgbClr val="F5FAA4"/>
                </a:highlight>
              </a:rPr>
            </a:br>
            <a:r>
              <a:rPr lang="en-US" b="1" dirty="0">
                <a:solidFill>
                  <a:srgbClr val="FF0000"/>
                </a:solidFill>
              </a:rPr>
              <a:t>Activity 1– Conflict Management</a:t>
            </a:r>
          </a:p>
        </p:txBody>
      </p:sp>
      <p:sp>
        <p:nvSpPr>
          <p:cNvPr id="4" name="Rounded Rectangle 3">
            <a:extLst>
              <a:ext uri="{FF2B5EF4-FFF2-40B4-BE49-F238E27FC236}">
                <a16:creationId xmlns:a16="http://schemas.microsoft.com/office/drawing/2014/main" id="{CE020C15-60F6-6845-8075-ECEFE0E6AF1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 name="عنصر نائب للمحتوى 6">
            <a:extLst>
              <a:ext uri="{FF2B5EF4-FFF2-40B4-BE49-F238E27FC236}">
                <a16:creationId xmlns:a16="http://schemas.microsoft.com/office/drawing/2014/main" id="{E2421EED-B3D3-784B-ADEA-6ACD5ED14C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6" name="Picture 2" descr="3 great reasons to file your tax return early - FreeAgent">
            <a:extLst>
              <a:ext uri="{FF2B5EF4-FFF2-40B4-BE49-F238E27FC236}">
                <a16:creationId xmlns:a16="http://schemas.microsoft.com/office/drawing/2014/main" id="{B8293D7A-9916-8F47-A412-778BFCB87E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42330" y="468150"/>
            <a:ext cx="3003424" cy="1501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854872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9652"/>
                </a:solidFill>
                <a:highlight>
                  <a:srgbClr val="F5FAA4"/>
                </a:highlight>
              </a:rPr>
              <a:t>Self Assessment </a:t>
            </a:r>
            <a:br>
              <a:rPr lang="en-US" b="1" dirty="0">
                <a:solidFill>
                  <a:srgbClr val="FF9652"/>
                </a:solidFill>
                <a:highlight>
                  <a:srgbClr val="F5FAA4"/>
                </a:highlight>
              </a:rPr>
            </a:br>
            <a:r>
              <a:rPr lang="en-US" b="1" dirty="0">
                <a:solidFill>
                  <a:srgbClr val="FF0000"/>
                </a:solidFill>
              </a:rPr>
              <a:t>Activity 2– Conflict Management</a:t>
            </a:r>
          </a:p>
        </p:txBody>
      </p:sp>
      <p:sp>
        <p:nvSpPr>
          <p:cNvPr id="4" name="Rounded Rectangle 3">
            <a:extLst>
              <a:ext uri="{FF2B5EF4-FFF2-40B4-BE49-F238E27FC236}">
                <a16:creationId xmlns:a16="http://schemas.microsoft.com/office/drawing/2014/main" id="{CE020C15-60F6-6845-8075-ECEFE0E6AF1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 name="عنصر نائب للمحتوى 6">
            <a:extLst>
              <a:ext uri="{FF2B5EF4-FFF2-40B4-BE49-F238E27FC236}">
                <a16:creationId xmlns:a16="http://schemas.microsoft.com/office/drawing/2014/main" id="{E2421EED-B3D3-784B-ADEA-6ACD5ED14C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6" name="Picture 2" descr="3 great reasons to file your tax return early - FreeAgent">
            <a:extLst>
              <a:ext uri="{FF2B5EF4-FFF2-40B4-BE49-F238E27FC236}">
                <a16:creationId xmlns:a16="http://schemas.microsoft.com/office/drawing/2014/main" id="{B8293D7A-9916-8F47-A412-778BFCB87E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42330" y="468150"/>
            <a:ext cx="3003424" cy="150171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A38A8DDE-71FC-5E4D-86F6-D43309819DA6}"/>
              </a:ext>
            </a:extLst>
          </p:cNvPr>
          <p:cNvPicPr>
            <a:picLocks noChangeAspect="1"/>
          </p:cNvPicPr>
          <p:nvPr/>
        </p:nvPicPr>
        <p:blipFill rotWithShape="1">
          <a:blip r:embed="rId5">
            <a:extLst>
              <a:ext uri="{BEBA8EAE-BF5A-486C-A8C5-ECC9F3942E4B}">
                <a14:imgProps xmlns:a14="http://schemas.microsoft.com/office/drawing/2010/main">
                  <a14:imgLayer r:embed="rId6">
                    <a14:imgEffect>
                      <a14:colorTemperature colorTemp="11200"/>
                    </a14:imgEffect>
                    <a14:imgEffect>
                      <a14:brightnessContrast contrast="-20000"/>
                    </a14:imgEffect>
                  </a14:imgLayer>
                </a14:imgProps>
              </a:ext>
              <a:ext uri="{28A0092B-C50C-407E-A947-70E740481C1C}">
                <a14:useLocalDpi xmlns:a14="http://schemas.microsoft.com/office/drawing/2010/main" val="0"/>
              </a:ext>
            </a:extLst>
          </a:blip>
          <a:srcRect t="3917" r="5856" b="7898"/>
          <a:stretch/>
        </p:blipFill>
        <p:spPr>
          <a:xfrm>
            <a:off x="995680" y="2780897"/>
            <a:ext cx="10066050" cy="2680234"/>
          </a:xfrm>
          <a:prstGeom prst="rect">
            <a:avLst/>
          </a:prstGeom>
          <a:ln w="127000" cap="sq">
            <a:solidFill>
              <a:schemeClr val="accent1"/>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31249999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r>
              <a:rPr lang="en-US" b="1" dirty="0">
                <a:solidFill>
                  <a:schemeClr val="tx2">
                    <a:lumMod val="75000"/>
                  </a:schemeClr>
                </a:solidFill>
                <a:highlight>
                  <a:srgbClr val="F5FAA4"/>
                </a:highlight>
              </a:rPr>
              <a:t>Resources:</a:t>
            </a:r>
            <a:endParaRPr lang="en-US" dirty="0">
              <a:highlight>
                <a:srgbClr val="F5FAA4"/>
              </a:highlight>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ED8F310-2F60-7F47-87C1-DD593EDB3F91}"/>
              </a:ext>
            </a:extLst>
          </p:cNvPr>
          <p:cNvSpPr/>
          <p:nvPr/>
        </p:nvSpPr>
        <p:spPr>
          <a:xfrm>
            <a:off x="491457" y="1997366"/>
            <a:ext cx="9603275" cy="4093428"/>
          </a:xfrm>
          <a:prstGeom prst="rect">
            <a:avLst/>
          </a:prstGeom>
        </p:spPr>
        <p:txBody>
          <a:bodyPr wrap="square">
            <a:spAutoFit/>
          </a:bodyPr>
          <a:lstStyle/>
          <a:p>
            <a:pPr marL="380990" indent="-380990">
              <a:buFont typeface="Arial" panose="020B0604020202020204" pitchFamily="34" charset="0"/>
              <a:buChar char="•"/>
            </a:pPr>
            <a:endParaRPr lang="en-US" dirty="0">
              <a:solidFill>
                <a:srgbClr val="0F1111"/>
              </a:solidFill>
              <a:latin typeface="Amazon Ember"/>
            </a:endParaRPr>
          </a:p>
          <a:p>
            <a:pPr marL="380990" indent="-380990">
              <a:buFont typeface="Arial" panose="020B0604020202020204" pitchFamily="34" charset="0"/>
              <a:buChar char="•"/>
            </a:pPr>
            <a:r>
              <a:rPr lang="en-US" sz="1600" dirty="0"/>
              <a:t>Duggan, T. (2017, November 21). Leadership Vs. Conflict Resolution. Retrieved from </a:t>
            </a:r>
            <a:r>
              <a:rPr lang="en-US" sz="1600" dirty="0">
                <a:hlinkClick r:id="rId3"/>
              </a:rPr>
              <a:t>https://smallbusiness.chron.com/leadership-vs-conflict-resolution-10581.html</a:t>
            </a:r>
            <a:endParaRPr lang="en-US" sz="1600" dirty="0"/>
          </a:p>
          <a:p>
            <a:endParaRPr lang="en-US" sz="1600" dirty="0"/>
          </a:p>
          <a:p>
            <a:pPr marL="380990" indent="-380990">
              <a:buFont typeface="Arial" panose="020B0604020202020204" pitchFamily="34" charset="0"/>
              <a:buChar char="•"/>
            </a:pPr>
            <a:r>
              <a:rPr lang="en-US" sz="1600" dirty="0"/>
              <a:t>Jr., J. D. (2018, September 11). The Art Of Conflict Resolution Among Leadership. Retrieved from council/2018/03/22/the-art-of-conflict-resolution-among-leadership/#7dc420261bd6</a:t>
            </a:r>
          </a:p>
          <a:p>
            <a:pPr marL="380990" indent="-380990">
              <a:buFont typeface="Arial" panose="020B0604020202020204" pitchFamily="34" charset="0"/>
              <a:buChar char="•"/>
            </a:pPr>
            <a:endParaRPr lang="en-US" sz="1600" dirty="0"/>
          </a:p>
          <a:p>
            <a:pPr marL="380990" indent="-380990">
              <a:buFont typeface="Arial" panose="020B0604020202020204" pitchFamily="34" charset="0"/>
              <a:buChar char="•"/>
            </a:pPr>
            <a:r>
              <a:rPr lang="en-US" sz="1600" dirty="0" err="1"/>
              <a:t>Llopis</a:t>
            </a:r>
            <a:r>
              <a:rPr lang="en-US" sz="1600" dirty="0"/>
              <a:t>, G. (2014, November 28). 4 Ways Leaders Effectively Manage Employee Conflict. Retrieved from /4-ways-leaders-effectively-manage-employee-conflict/#712ba1305e15.</a:t>
            </a:r>
          </a:p>
          <a:p>
            <a:pPr marL="380990" indent="-380990">
              <a:buFont typeface="Arial" panose="020B0604020202020204" pitchFamily="34" charset="0"/>
              <a:buChar char="•"/>
            </a:pPr>
            <a:endParaRPr lang="en-US" sz="1600" dirty="0"/>
          </a:p>
          <a:p>
            <a:pPr marL="380990" indent="-380990">
              <a:buFont typeface="Arial" panose="020B0604020202020204" pitchFamily="34" charset="0"/>
              <a:buChar char="•"/>
            </a:pPr>
            <a:r>
              <a:rPr lang="en-US" sz="1600" dirty="0" err="1"/>
              <a:t>Giotis</a:t>
            </a:r>
            <a:r>
              <a:rPr lang="en-US" sz="1600" dirty="0"/>
              <a:t>, T. C. (2010). Leadership through conflict: grow and advance project teams! Paper presented at PMI® Global Congress 2010—EMEA, Milan, Italy. Newtown Square, PA: Project Management Institute.</a:t>
            </a:r>
          </a:p>
          <a:p>
            <a:pPr marL="380990" indent="-380990">
              <a:buFont typeface="Arial" panose="020B0604020202020204" pitchFamily="34" charset="0"/>
              <a:buChar char="•"/>
            </a:pPr>
            <a:endParaRPr lang="en-US" sz="1600" dirty="0"/>
          </a:p>
          <a:p>
            <a:pPr marL="380990" indent="-380990">
              <a:buFont typeface="Arial" panose="020B0604020202020204" pitchFamily="34" charset="0"/>
              <a:buChar char="•"/>
            </a:pPr>
            <a:r>
              <a:rPr lang="en-US" sz="1600" dirty="0"/>
              <a:t>Project Team Leadership and Communication by </a:t>
            </a:r>
            <a:r>
              <a:rPr lang="en-US" sz="1600" dirty="0">
                <a:hlinkClick r:id="rId4">
                  <a:extLst>
                    <a:ext uri="{A12FA001-AC4F-418D-AE19-62706E023703}">
                      <ahyp:hlinkClr xmlns:ahyp="http://schemas.microsoft.com/office/drawing/2018/hyperlinkcolor" val="tx"/>
                    </a:ext>
                  </a:extLst>
                </a:hlinkClick>
              </a:rPr>
              <a:t>Samuel Malachowsky</a:t>
            </a:r>
            <a:r>
              <a:rPr lang="en-US" sz="1600" dirty="0"/>
              <a:t>, 2018.</a:t>
            </a:r>
          </a:p>
          <a:p>
            <a:pPr marL="380990" indent="-380990">
              <a:buFont typeface="Arial" panose="020B0604020202020204" pitchFamily="34" charset="0"/>
              <a:buChar char="•"/>
            </a:pPr>
            <a:endParaRPr lang="en-US" dirty="0">
              <a:solidFill>
                <a:srgbClr val="0F1111"/>
              </a:solidFill>
              <a:latin typeface="Amazon Ember"/>
            </a:endParaRPr>
          </a:p>
        </p:txBody>
      </p:sp>
      <p:pic>
        <p:nvPicPr>
          <p:cNvPr id="26626" name="Picture 2" descr="Amazon.com: Project Team Leadership and Communication (9781732378902):  Malachowsky, Samuel A: Books">
            <a:extLst>
              <a:ext uri="{FF2B5EF4-FFF2-40B4-BE49-F238E27FC236}">
                <a16:creationId xmlns:a16="http://schemas.microsoft.com/office/drawing/2014/main" id="{3158802A-E071-0D46-A700-7215849CA0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32568" y="4328384"/>
            <a:ext cx="1277626" cy="1576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3683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94832" y="100407"/>
            <a:ext cx="1397168" cy="1252906"/>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56A2541-8959-1B41-91AD-C4A53C0CC9E2}"/>
              </a:ext>
            </a:extLst>
          </p:cNvPr>
          <p:cNvSpPr/>
          <p:nvPr/>
        </p:nvSpPr>
        <p:spPr>
          <a:xfrm>
            <a:off x="2898071" y="2461627"/>
            <a:ext cx="6067672" cy="1569660"/>
          </a:xfrm>
          <a:prstGeom prst="rect">
            <a:avLst/>
          </a:prstGeom>
        </p:spPr>
        <p:txBody>
          <a:bodyPr wrap="square">
            <a:spAutoFit/>
          </a:bodyPr>
          <a:lstStyle/>
          <a:p>
            <a:pPr algn="ctr"/>
            <a:r>
              <a:rPr lang="es"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rPr>
              <a:t>THANKS!</a:t>
            </a:r>
            <a:endParaRPr lang="en-SA"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endParaRPr>
          </a:p>
        </p:txBody>
      </p:sp>
    </p:spTree>
    <p:extLst>
      <p:ext uri="{BB962C8B-B14F-4D97-AF65-F5344CB8AC3E}">
        <p14:creationId xmlns:p14="http://schemas.microsoft.com/office/powerpoint/2010/main" val="108640220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41974</TotalTime>
  <Words>2860</Words>
  <Application>Microsoft Macintosh PowerPoint</Application>
  <PresentationFormat>Widescreen</PresentationFormat>
  <Paragraphs>385</Paragraphs>
  <Slides>55</Slides>
  <Notes>51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55</vt:i4>
      </vt:variant>
    </vt:vector>
  </HeadingPairs>
  <TitlesOfParts>
    <vt:vector size="66" baseType="lpstr">
      <vt:lpstr>Agrandir-Medium</vt:lpstr>
      <vt:lpstr>Amazon Ember</vt:lpstr>
      <vt:lpstr>Arial</vt:lpstr>
      <vt:lpstr>Bradley Hand</vt:lpstr>
      <vt:lpstr>Calibri</vt:lpstr>
      <vt:lpstr>Century Gothic</vt:lpstr>
      <vt:lpstr>Droid Sans</vt:lpstr>
      <vt:lpstr>Helvetica</vt:lpstr>
      <vt:lpstr>Merriweather</vt:lpstr>
      <vt:lpstr>Wingdings</vt:lpstr>
      <vt:lpstr>Gallery</vt:lpstr>
      <vt:lpstr>Chapter 7</vt:lpstr>
      <vt:lpstr>Learning Outcomes:</vt:lpstr>
      <vt:lpstr>PowerPoint Presentation</vt:lpstr>
      <vt:lpstr>PowerPoint Presentation</vt:lpstr>
      <vt:lpstr>What is Conflict?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According to Thamhain and Wilemon (1975), the seven major sources of project conflict and team disagreements are (sorted by significance are)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Symptoms of Team Conflict</vt:lpstr>
      <vt:lpstr>The typical symptoms of team conflict are the following (CONT.)</vt:lpstr>
      <vt:lpstr>PowerPoint Presentation</vt:lpstr>
      <vt:lpstr>PowerPoint Presentation</vt:lpstr>
      <vt:lpstr>1- Confronting / Problem Solving</vt:lpstr>
      <vt:lpstr>2- Compromising</vt:lpstr>
      <vt:lpstr>3- Withdrawal / Avoidance</vt:lpstr>
      <vt:lpstr>4- Smoothing / Accommodating</vt:lpstr>
      <vt:lpstr>5- Collaborating</vt:lpstr>
      <vt:lpstr>6- Forcing</vt:lpstr>
      <vt:lpstr>PowerPoint Presentation</vt:lpstr>
      <vt:lpstr>PowerPoint Presentation</vt:lpstr>
      <vt:lpstr>PowerPoint Presentation</vt:lpstr>
      <vt:lpstr>Types of Conflict Resolutions Whatever conflict we have, there are only three types of conflict resolutions:</vt:lpstr>
      <vt:lpstr>Comparing the conflict strategies from the one side and the conflict resolutions from the other side, we have the following two-dimensions table:</vt:lpstr>
      <vt:lpstr>PowerPoint Presentation</vt:lpstr>
      <vt:lpstr>PowerPoint Presentation</vt:lpstr>
      <vt:lpstr>Keys To Resolving Conflict by leaders:</vt:lpstr>
      <vt:lpstr>PowerPoint Presentation</vt:lpstr>
      <vt:lpstr>PowerPoint Presentation</vt:lpstr>
      <vt:lpstr>PowerPoint Presentation</vt:lpstr>
      <vt:lpstr>PowerPoint Presentation</vt:lpstr>
      <vt:lpstr>PowerPoint Presentation</vt:lpstr>
      <vt:lpstr>PowerPoint Presentation</vt:lpstr>
      <vt:lpstr>Summary and Conclusions</vt:lpstr>
      <vt:lpstr>7.13 Self Assessment.</vt:lpstr>
      <vt:lpstr>Self Assessment</vt:lpstr>
      <vt:lpstr>Self Assessment  Activity 1– Conflict Management</vt:lpstr>
      <vt:lpstr>Self Assessment  Activity 2– Conflict Management</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SARA ADEL</cp:lastModifiedBy>
  <cp:revision>291</cp:revision>
  <dcterms:created xsi:type="dcterms:W3CDTF">2020-10-15T07:04:09Z</dcterms:created>
  <dcterms:modified xsi:type="dcterms:W3CDTF">2021-03-12T13:26:22Z</dcterms:modified>
</cp:coreProperties>
</file>