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1" r:id="rId3"/>
    <p:sldId id="482" r:id="rId4"/>
    <p:sldId id="520" r:id="rId5"/>
    <p:sldId id="276" r:id="rId6"/>
    <p:sldId id="521" r:id="rId7"/>
    <p:sldId id="522" r:id="rId8"/>
    <p:sldId id="523" r:id="rId9"/>
    <p:sldId id="524" r:id="rId10"/>
    <p:sldId id="483" r:id="rId11"/>
    <p:sldId id="484" r:id="rId12"/>
    <p:sldId id="485" r:id="rId13"/>
    <p:sldId id="486" r:id="rId14"/>
    <p:sldId id="487" r:id="rId15"/>
    <p:sldId id="526" r:id="rId16"/>
    <p:sldId id="527" r:id="rId17"/>
    <p:sldId id="528" r:id="rId18"/>
    <p:sldId id="529" r:id="rId19"/>
    <p:sldId id="530" r:id="rId20"/>
    <p:sldId id="531" r:id="rId21"/>
    <p:sldId id="532" r:id="rId22"/>
    <p:sldId id="533" r:id="rId23"/>
    <p:sldId id="488" r:id="rId24"/>
    <p:sldId id="535" r:id="rId25"/>
    <p:sldId id="536" r:id="rId26"/>
    <p:sldId id="537" r:id="rId27"/>
    <p:sldId id="538" r:id="rId28"/>
    <p:sldId id="489" r:id="rId29"/>
    <p:sldId id="490" r:id="rId30"/>
    <p:sldId id="491" r:id="rId31"/>
    <p:sldId id="492" r:id="rId32"/>
    <p:sldId id="494" r:id="rId33"/>
    <p:sldId id="539" r:id="rId34"/>
    <p:sldId id="540" r:id="rId35"/>
    <p:sldId id="541" r:id="rId36"/>
    <p:sldId id="542" r:id="rId37"/>
    <p:sldId id="543" r:id="rId38"/>
    <p:sldId id="545" r:id="rId39"/>
    <p:sldId id="509" r:id="rId40"/>
    <p:sldId id="546" r:id="rId41"/>
    <p:sldId id="48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482"/>
            <p14:sldId id="520"/>
            <p14:sldId id="276"/>
            <p14:sldId id="521"/>
            <p14:sldId id="522"/>
            <p14:sldId id="523"/>
            <p14:sldId id="524"/>
            <p14:sldId id="483"/>
            <p14:sldId id="484"/>
            <p14:sldId id="485"/>
            <p14:sldId id="486"/>
            <p14:sldId id="487"/>
            <p14:sldId id="526"/>
            <p14:sldId id="527"/>
            <p14:sldId id="528"/>
            <p14:sldId id="529"/>
            <p14:sldId id="530"/>
            <p14:sldId id="531"/>
            <p14:sldId id="532"/>
            <p14:sldId id="533"/>
            <p14:sldId id="488"/>
            <p14:sldId id="535"/>
            <p14:sldId id="536"/>
            <p14:sldId id="537"/>
            <p14:sldId id="538"/>
            <p14:sldId id="489"/>
            <p14:sldId id="490"/>
            <p14:sldId id="491"/>
            <p14:sldId id="492"/>
            <p14:sldId id="494"/>
            <p14:sldId id="539"/>
            <p14:sldId id="540"/>
            <p14:sldId id="541"/>
            <p14:sldId id="542"/>
            <p14:sldId id="543"/>
            <p14:sldId id="545"/>
            <p14:sldId id="509"/>
            <p14:sldId id="546"/>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8437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1.png"/><Relationship Id="rId4" Type="http://schemas.microsoft.com/office/2017/06/relationships/model3d" Target="../media/model3d1.glb"/></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40.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712876" cy="584775"/>
          </a:xfrm>
          <a:prstGeom prst="rect">
            <a:avLst/>
          </a:prstGeom>
          <a:noFill/>
        </p:spPr>
        <p:txBody>
          <a:bodyPr wrap="non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خصائص الاتصال التنظيمي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C61EC00-FD67-A9E2-45A7-D92D06B5AAFE}"/>
              </a:ext>
            </a:extLst>
          </p:cNvPr>
          <p:cNvSpPr txBox="1"/>
          <p:nvPr/>
        </p:nvSpPr>
        <p:spPr>
          <a:xfrm>
            <a:off x="520262" y="5034423"/>
            <a:ext cx="5277505" cy="981423"/>
          </a:xfrm>
          <a:prstGeom prst="rect">
            <a:avLst/>
          </a:prstGeom>
          <a:noFill/>
        </p:spPr>
        <p:txBody>
          <a:bodyPr wrap="square">
            <a:spAutoFit/>
          </a:bodyPr>
          <a:lstStyle/>
          <a:p>
            <a:pPr indent="363855" algn="just" rtl="1">
              <a:lnSpc>
                <a:spcPct val="107000"/>
              </a:lnSpc>
              <a:spcAft>
                <a:spcPts val="800"/>
              </a:spcAft>
            </a:pPr>
            <a:r>
              <a:rPr lang="ar-EG"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يهدف هذا الفصل إلى شرح خصائص الاتصال التنظيمي بشكل من التفصيل مع تقديم عدد من الأمثلة التي يمكن من خلالها فهم أساليب تشكيل رأي الفرد وأساليب تشكيل الرأي العام</a:t>
            </a:r>
            <a:endParaRPr lang="en-US" sz="1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48435"/>
          </a:xfrm>
          <a:prstGeom prst="rect">
            <a:avLst/>
          </a:prstGeom>
          <a:noFill/>
        </p:spPr>
        <p:txBody>
          <a:bodyPr wrap="square" rtlCol="0">
            <a:spAutoFit/>
          </a:bodyPr>
          <a:lstStyle/>
          <a:p>
            <a:pPr algn="just" rtl="1">
              <a:lnSpc>
                <a:spcPct val="107000"/>
              </a:lnSpc>
              <a:spcAft>
                <a:spcPts val="800"/>
              </a:spcAft>
            </a:pP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1. خصائص الاتصال التنظيمي:</a:t>
            </a:r>
          </a:p>
          <a:p>
            <a:pPr lvl="0" algn="just" rtl="1">
              <a:lnSpc>
                <a:spcPct val="107000"/>
              </a:lnSpc>
              <a:spcAft>
                <a:spcPts val="800"/>
              </a:spcAft>
              <a:buSzPts val="1400"/>
            </a:pP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(وحدة القيادة- تسلسل القيادة- استقرار التنظيم- التعاون بين العاملين- مراعاة الطاقات البشرية).</a:t>
            </a:r>
          </a:p>
          <a:p>
            <a:pPr lvl="0" algn="just" rtl="1">
              <a:lnSpc>
                <a:spcPct val="107000"/>
              </a:lnSpc>
              <a:spcAft>
                <a:spcPts val="800"/>
              </a:spcAft>
              <a:buSzPts val="1400"/>
            </a:pP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2. </a:t>
            </a: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العوامل المؤثرة في تكوين رأي الفرد.</a:t>
            </a:r>
          </a:p>
          <a:p>
            <a:pPr lvl="0" algn="just" rtl="1">
              <a:lnSpc>
                <a:spcPct val="107000"/>
              </a:lnSpc>
              <a:spcAft>
                <a:spcPts val="800"/>
              </a:spcAft>
              <a:buSzPts val="1400"/>
            </a:pP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3. </a:t>
            </a: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دور الاتصال التنظيمي في بناء الرأي العام.</a:t>
            </a:r>
            <a:endParaRPr lang="en-US" sz="24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3747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8329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خصائص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ا</a:t>
            </a:r>
            <a:r>
              <a:rPr lang="ar-SA" sz="2400" dirty="0">
                <a:solidFill>
                  <a:srgbClr val="2D3956"/>
                </a:solidFill>
                <a:latin typeface="Times New Roman" panose="02020603050405020304" pitchFamily="18" charset="0"/>
                <a:cs typeface="Times New Roman" panose="02020603050405020304" pitchFamily="18" charset="0"/>
              </a:rPr>
              <a:t>لاتصال التنظيمي هو عملية تبادل المعلومات والأفكار بين أعضاء المنظمة لتحقيق أهدافها وتعزيز كفاءتها. يتميز الاتصال التنظيمي بعدة خصائص مهمة، ومنها:</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800" b="1" dirty="0">
                <a:solidFill>
                  <a:srgbClr val="FF0000"/>
                </a:solidFill>
                <a:latin typeface="Times New Roman" panose="02020603050405020304" pitchFamily="18" charset="0"/>
                <a:cs typeface="Times New Roman" panose="02020603050405020304" pitchFamily="18" charset="0"/>
              </a:rPr>
              <a:t>وحدة القيادة: </a:t>
            </a:r>
          </a:p>
          <a:p>
            <a:pPr algn="just" rtl="1"/>
            <a:r>
              <a:rPr lang="ar-EG" sz="2400" dirty="0">
                <a:solidFill>
                  <a:srgbClr val="2D3956"/>
                </a:solidFill>
                <a:latin typeface="Times New Roman" panose="02020603050405020304" pitchFamily="18" charset="0"/>
                <a:cs typeface="Times New Roman" panose="02020603050405020304" pitchFamily="18" charset="0"/>
              </a:rPr>
              <a:t>وهو ما يعني أن القيادة والاتصال يجب أن يكونا مترابطين ومتكاملين داخل المنظمة. يجب أن يوجد وحدة في الرؤية والرسائل التي يتم تبادلها بين المديرين والموظفين. على سبيل المثال، عندما يتم تحديد أهداف المنظمة، يجب أن يتم توجيه رسالة واضحة ومتسقة لجميع الأفراد لتحفيزهم وتوجيههم نحو تحقيق تلك الأهداف.</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650844F-E5C9-8B2D-5BDA-7A3640C134EB}"/>
              </a:ext>
            </a:extLst>
          </p:cNvPr>
          <p:cNvPicPr>
            <a:picLocks noChangeAspect="1"/>
          </p:cNvPicPr>
          <p:nvPr/>
        </p:nvPicPr>
        <p:blipFill>
          <a:blip r:embed="rId3"/>
          <a:stretch>
            <a:fillRect/>
          </a:stretch>
        </p:blipFill>
        <p:spPr>
          <a:xfrm>
            <a:off x="508336" y="4927056"/>
            <a:ext cx="3344142" cy="1835200"/>
          </a:xfrm>
          <a:prstGeom prst="rect">
            <a:avLst/>
          </a:prstGeom>
        </p:spPr>
      </p:pic>
    </p:spTree>
    <p:extLst>
      <p:ext uri="{BB962C8B-B14F-4D97-AF65-F5344CB8AC3E}">
        <p14:creationId xmlns:p14="http://schemas.microsoft.com/office/powerpoint/2010/main" val="3001151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8329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43600" y="1962943"/>
            <a:ext cx="5350540" cy="3416320"/>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تسلسل القيادة: </a:t>
            </a:r>
          </a:p>
          <a:p>
            <a:pPr algn="just" rtl="1"/>
            <a:r>
              <a:rPr lang="ar-SA" sz="2400" dirty="0">
                <a:solidFill>
                  <a:srgbClr val="2D3956"/>
                </a:solidFill>
                <a:latin typeface="Times New Roman" panose="02020603050405020304" pitchFamily="18" charset="0"/>
                <a:cs typeface="Times New Roman" panose="02020603050405020304" pitchFamily="18" charset="0"/>
              </a:rPr>
              <a:t>تشير هذه الخاصية إلى أن الاتصال التنظيمي يجب أن يكون ذا تسلسل وتدرج وفقًا للهيكل التنظيمي للشركة. ويعني ذلك أن الاتصال يجب أن يتدفق بشكل منتظم وفعال بين المديرين والموظفين على جميع المستويات المختلفة في المنظمة. على سبيل المثال، ينبغي أن يتم توجيه الاتصال بين المديرين والموظفين المباشرين لتبادل المعلومات وتوجيه العمليات وتوضيح التوقعات.</a:t>
            </a:r>
          </a:p>
          <a:p>
            <a:pPr algn="just" rtl="1"/>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ADB1455-D7B8-4D99-E4CA-EB41439E90A9}"/>
              </a:ext>
            </a:extLst>
          </p:cNvPr>
          <p:cNvPicPr>
            <a:picLocks noChangeAspect="1"/>
          </p:cNvPicPr>
          <p:nvPr/>
        </p:nvPicPr>
        <p:blipFill>
          <a:blip r:embed="rId3"/>
          <a:stretch>
            <a:fillRect/>
          </a:stretch>
        </p:blipFill>
        <p:spPr>
          <a:xfrm>
            <a:off x="-262277" y="1450591"/>
            <a:ext cx="6542689" cy="4406653"/>
          </a:xfrm>
          <a:prstGeom prst="rect">
            <a:avLst/>
          </a:prstGeom>
        </p:spPr>
      </p:pic>
      <mc:AlternateContent xmlns:mc="http://schemas.openxmlformats.org/markup-compatibility/2006">
        <mc:Choice xmlns:am3d="http://schemas.microsoft.com/office/drawing/2017/model3d" Requires="am3d">
          <p:graphicFrame>
            <p:nvGraphicFramePr>
              <p:cNvPr id="11" name="3D Model 10" descr="Tulip">
                <a:extLst>
                  <a:ext uri="{FF2B5EF4-FFF2-40B4-BE49-F238E27FC236}">
                    <a16:creationId xmlns:a16="http://schemas.microsoft.com/office/drawing/2014/main" id="{50FF15F1-959F-8313-2DFC-A4C6669AE7A5}"/>
                  </a:ext>
                </a:extLst>
              </p:cNvPr>
              <p:cNvGraphicFramePr>
                <a:graphicFrameLocks noChangeAspect="1"/>
              </p:cNvGraphicFramePr>
              <p:nvPr>
                <p:extLst>
                  <p:ext uri="{D42A27DB-BD31-4B8C-83A1-F6EECF244321}">
                    <p14:modId xmlns:p14="http://schemas.microsoft.com/office/powerpoint/2010/main" val="1713672175"/>
                  </p:ext>
                </p:extLst>
              </p:nvPr>
            </p:nvGraphicFramePr>
            <p:xfrm>
              <a:off x="10043605" y="5172505"/>
              <a:ext cx="1528787" cy="1338875"/>
            </p:xfrm>
            <a:graphic>
              <a:graphicData uri="http://schemas.microsoft.com/office/drawing/2017/model3d">
                <am3d:model3d r:embed="rId4">
                  <am3d:spPr>
                    <a:xfrm>
                      <a:off x="0" y="0"/>
                      <a:ext cx="1528787" cy="1338875"/>
                    </a:xfrm>
                    <a:prstGeom prst="rect">
                      <a:avLst/>
                    </a:prstGeom>
                  </am3d:spPr>
                  <am3d:camera>
                    <am3d:pos x="0" y="0" z="65719553"/>
                    <am3d:up dx="0" dy="36000000" dz="0"/>
                    <am3d:lookAt x="0" y="0" z="0"/>
                    <am3d:perspective fov="2700000"/>
                  </am3d:camera>
                  <am3d:trans>
                    <am3d:meterPerModelUnit n="27220334" d="1000000"/>
                    <am3d:preTrans dx="3419969" dy="-18012827" dz="2345129"/>
                    <am3d:scale>
                      <am3d:sx n="1000000" d="1000000"/>
                      <am3d:sy n="1000000" d="1000000"/>
                      <am3d:sz n="1000000" d="1000000"/>
                    </am3d:scale>
                    <am3d:rot ax="1989608" ay="414676" az="269732"/>
                    <am3d:postTrans dx="0" dy="0" dz="0"/>
                  </am3d:trans>
                  <am3d:raster rName="Office3DRenderer" rVer="16.0.8326">
                    <am3d:blip r:embed="rId5"/>
                  </am3d:raster>
                  <am3d:objViewport viewportSz="198457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1" name="3D Model 10" descr="Tulip">
                <a:extLst>
                  <a:ext uri="{FF2B5EF4-FFF2-40B4-BE49-F238E27FC236}">
                    <a16:creationId xmlns:a16="http://schemas.microsoft.com/office/drawing/2014/main" id="{50FF15F1-959F-8313-2DFC-A4C6669AE7A5}"/>
                  </a:ext>
                </a:extLst>
              </p:cNvPr>
              <p:cNvPicPr>
                <a:picLocks noGrp="1" noRot="1" noChangeAspect="1" noMove="1" noResize="1" noEditPoints="1" noAdjustHandles="1" noChangeArrowheads="1" noChangeShapeType="1" noCrop="1"/>
              </p:cNvPicPr>
              <p:nvPr/>
            </p:nvPicPr>
            <p:blipFill>
              <a:blip r:embed="rId5"/>
              <a:stretch>
                <a:fillRect/>
              </a:stretch>
            </p:blipFill>
            <p:spPr>
              <a:xfrm>
                <a:off x="10043605" y="5172505"/>
                <a:ext cx="1528787" cy="1338875"/>
              </a:xfrm>
              <a:prstGeom prst="rect">
                <a:avLst/>
              </a:prstGeom>
            </p:spPr>
          </p:pic>
        </mc:Fallback>
      </mc:AlternateContent>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8329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0468" y="2079982"/>
            <a:ext cx="10541000" cy="2431435"/>
          </a:xfrm>
          <a:prstGeom prst="rect">
            <a:avLst/>
          </a:prstGeom>
          <a:noFill/>
        </p:spPr>
        <p:txBody>
          <a:bodyPr wrap="square" rtlCol="0">
            <a:spAutoFit/>
          </a:bodyPr>
          <a:lstStyle/>
          <a:p>
            <a:pPr algn="just" rtl="1"/>
            <a:r>
              <a:rPr lang="ar-EG" sz="3200" b="1" dirty="0">
                <a:solidFill>
                  <a:srgbClr val="FF0000"/>
                </a:solidFill>
                <a:latin typeface="Times New Roman" panose="02020603050405020304" pitchFamily="18" charset="0"/>
                <a:cs typeface="Times New Roman" panose="02020603050405020304" pitchFamily="18" charset="0"/>
              </a:rPr>
              <a:t>ا</a:t>
            </a:r>
            <a:r>
              <a:rPr lang="ar-SA" sz="3200" b="1" dirty="0" err="1">
                <a:solidFill>
                  <a:srgbClr val="FF0000"/>
                </a:solidFill>
                <a:latin typeface="Times New Roman" panose="02020603050405020304" pitchFamily="18" charset="0"/>
                <a:cs typeface="Times New Roman" panose="02020603050405020304" pitchFamily="18" charset="0"/>
              </a:rPr>
              <a:t>ستقرار</a:t>
            </a:r>
            <a:r>
              <a:rPr lang="ar-SA" sz="3200" b="1" dirty="0">
                <a:solidFill>
                  <a:srgbClr val="FF0000"/>
                </a:solidFill>
                <a:latin typeface="Times New Roman" panose="02020603050405020304" pitchFamily="18" charset="0"/>
                <a:cs typeface="Times New Roman" panose="02020603050405020304" pitchFamily="18" charset="0"/>
              </a:rPr>
              <a:t> التنظيم:</a:t>
            </a:r>
          </a:p>
          <a:p>
            <a:pPr algn="just" rtl="1"/>
            <a:r>
              <a:rPr lang="ar-SA" sz="2400" dirty="0">
                <a:solidFill>
                  <a:srgbClr val="2D3956"/>
                </a:solidFill>
                <a:latin typeface="Times New Roman" panose="02020603050405020304" pitchFamily="18" charset="0"/>
                <a:cs typeface="Times New Roman" panose="02020603050405020304" pitchFamily="18" charset="0"/>
              </a:rPr>
              <a:t>يشير إلى أن الاتصال التنظيمي يساهم في تحقيق استقرار المنظمة وتعزيز العلاقات الداخلية. يمكن تحقيق ذلك من خلال إقامة قنوات اتصال فعالة وموثوقة، وتشجيع الحوار المفتوح والشفاف بين الأعضاء. على سبيل المثال، يمكن للمنظمة تنظيم اجتماعات دورية للتواصل ومناقشة التحديات والمشاكل المشتركة، وهذا يعزز التفاهم ويعمل على تقوية الروابط بين الأعضاء.</a:t>
            </a:r>
          </a:p>
          <a:p>
            <a:pPr algn="just" rtl="1"/>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E1DF3BE8-BA63-395E-1916-FF33ED4A149B}"/>
              </a:ext>
            </a:extLst>
          </p:cNvPr>
          <p:cNvPicPr>
            <a:picLocks noChangeAspect="1"/>
          </p:cNvPicPr>
          <p:nvPr/>
        </p:nvPicPr>
        <p:blipFill>
          <a:blip r:embed="rId3"/>
          <a:stretch>
            <a:fillRect/>
          </a:stretch>
        </p:blipFill>
        <p:spPr>
          <a:xfrm>
            <a:off x="1285562" y="3690186"/>
            <a:ext cx="3817009" cy="2431435"/>
          </a:xfrm>
          <a:prstGeom prst="rect">
            <a:avLst/>
          </a:prstGeom>
        </p:spPr>
      </p:pic>
    </p:spTree>
    <p:extLst>
      <p:ext uri="{BB962C8B-B14F-4D97-AF65-F5344CB8AC3E}">
        <p14:creationId xmlns:p14="http://schemas.microsoft.com/office/powerpoint/2010/main" val="3341617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5635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8329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490727" y="1895907"/>
            <a:ext cx="6487094" cy="3416320"/>
          </a:xfrm>
          <a:prstGeom prst="rect">
            <a:avLst/>
          </a:prstGeom>
          <a:noFill/>
        </p:spPr>
        <p:txBody>
          <a:bodyPr wrap="square" rtlCol="0">
            <a:spAutoFit/>
          </a:bodyPr>
          <a:lstStyle/>
          <a:p>
            <a:pPr algn="just" rtl="1"/>
            <a:r>
              <a:rPr lang="ar-EG" sz="2400" b="1" dirty="0">
                <a:solidFill>
                  <a:srgbClr val="FF0000"/>
                </a:solidFill>
                <a:latin typeface="Times New Roman" panose="02020603050405020304" pitchFamily="18" charset="0"/>
                <a:cs typeface="Times New Roman" panose="02020603050405020304" pitchFamily="18" charset="0"/>
              </a:rPr>
              <a:t>ا</a:t>
            </a:r>
            <a:r>
              <a:rPr lang="ar-SA" sz="2400" b="1" dirty="0">
                <a:solidFill>
                  <a:srgbClr val="FF0000"/>
                </a:solidFill>
                <a:latin typeface="Times New Roman" panose="02020603050405020304" pitchFamily="18" charset="0"/>
                <a:cs typeface="Times New Roman" panose="02020603050405020304" pitchFamily="18" charset="0"/>
              </a:rPr>
              <a:t>لتعاون بين العاملين: </a:t>
            </a:r>
          </a:p>
          <a:p>
            <a:pPr algn="just" rtl="1"/>
            <a:r>
              <a:rPr lang="ar-SA" sz="2400" dirty="0">
                <a:solidFill>
                  <a:srgbClr val="2D3956"/>
                </a:solidFill>
                <a:latin typeface="Times New Roman" panose="02020603050405020304" pitchFamily="18" charset="0"/>
                <a:cs typeface="Times New Roman" panose="02020603050405020304" pitchFamily="18" charset="0"/>
              </a:rPr>
              <a:t>يهدف الاتصال التنظيمي أيضًا إلى تعزيز التعاون والتفاعل بين أفراد المنظمة. يمكن تحقيق ذلك عن طريق تشجيع التواصل الجيد والتبادل المستمر للمعلومات والأفكار بين الفرق والإدارات المختلفة. على سبيل المثال، يمكن للمنظمة إنشاء منصات تفاعلية عبر الإنترنت أو استخدام أدوات التواصل الحديثة مثل تطبيقات المراسلة الفورية ومنصات التعاون عبر الإنترنت لتعزيز التواصل والتعاون بين الأعضاء.</a:t>
            </a:r>
          </a:p>
          <a:p>
            <a:pPr algn="just" rtl="1"/>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0F54ACFE-9978-8323-D220-3A05092143F4}"/>
              </a:ext>
            </a:extLst>
          </p:cNvPr>
          <p:cNvPicPr>
            <a:picLocks noChangeAspect="1"/>
          </p:cNvPicPr>
          <p:nvPr/>
        </p:nvPicPr>
        <p:blipFill>
          <a:blip r:embed="rId3"/>
          <a:stretch>
            <a:fillRect/>
          </a:stretch>
        </p:blipFill>
        <p:spPr>
          <a:xfrm>
            <a:off x="505502" y="2461596"/>
            <a:ext cx="3713354" cy="24813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359800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8329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9949" y="1980145"/>
            <a:ext cx="9427779" cy="2431435"/>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مراعاة الطاقات البشرية: </a:t>
            </a:r>
          </a:p>
          <a:p>
            <a:pPr algn="just" rtl="1"/>
            <a:r>
              <a:rPr lang="ar-SA" sz="2400" dirty="0">
                <a:solidFill>
                  <a:srgbClr val="2D3956"/>
                </a:solidFill>
                <a:latin typeface="Times New Roman" panose="02020603050405020304" pitchFamily="18" charset="0"/>
                <a:cs typeface="Times New Roman" panose="02020603050405020304" pitchFamily="18" charset="0"/>
              </a:rPr>
              <a:t>يعني أن الاتصال التنظيمي يجب أن يأخذ في الاعتبار التنوع والاحتياجات الفردية للأفراد في المنظمة. يجب أن يتم التواصل بطريقة تحترم وتقدر الخبرات والمهارات المختلفة للأفراد وتعزز مشاركتهم ومشاركة أفكارهم. على سبيل المثال، يمكن للمنظمة تنظيم ورش عمل أو جلسات تدريبية لتطوير مهارات الاتصال لدى الأفراد وتوفير بيئة تشجع على التفاعل والمشاركة.</a:t>
            </a:r>
          </a:p>
          <a:p>
            <a:pPr algn="just" rtl="1"/>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6E7887EB-5083-80D2-F5B3-D8D1D55ABB2B}"/>
              </a:ext>
            </a:extLst>
          </p:cNvPr>
          <p:cNvPicPr>
            <a:picLocks noChangeAspect="1"/>
          </p:cNvPicPr>
          <p:nvPr/>
        </p:nvPicPr>
        <p:blipFill>
          <a:blip r:embed="rId3"/>
          <a:stretch>
            <a:fillRect/>
          </a:stretch>
        </p:blipFill>
        <p:spPr>
          <a:xfrm>
            <a:off x="3836605" y="4273135"/>
            <a:ext cx="4135054" cy="1969073"/>
          </a:xfrm>
          <a:prstGeom prst="rect">
            <a:avLst/>
          </a:prstGeom>
        </p:spPr>
      </p:pic>
    </p:spTree>
    <p:extLst>
      <p:ext uri="{BB962C8B-B14F-4D97-AF65-F5344CB8AC3E}">
        <p14:creationId xmlns:p14="http://schemas.microsoft.com/office/powerpoint/2010/main" val="820947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8105" y="181928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8329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36378" y="2472165"/>
            <a:ext cx="9076173" cy="156966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بصفة عامة، يمكن أن يكون للاتصال التنظيمي تأثير كبير على كفاءة وفعالية المنظمة، حيث يعزز التواصل الجيد والتفاعل بين الأعضاء وتبادل المعلومات والأفكار. من خلال توفير بيئة تواصل صحية ومفتوحة، يمكن للمنظمة تعزيز التعاون والابتكار وتحقيق أهدافها بشكل أكثر فعالية.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54504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049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43503" y="624273"/>
            <a:ext cx="5431993"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العوامل</a:t>
            </a:r>
            <a:r>
              <a:rPr lang="ar-EG" sz="2800" b="1" dirty="0">
                <a:solidFill>
                  <a:schemeClr val="bg1"/>
                </a:solidFill>
                <a:latin typeface="Times New Roman" panose="02020603050405020304" pitchFamily="18" charset="0"/>
                <a:cs typeface="Times New Roman" panose="02020603050405020304" pitchFamily="18" charset="0"/>
              </a:rPr>
              <a:t> المؤثرة</a:t>
            </a:r>
            <a:r>
              <a:rPr lang="ar-SA" sz="2800" b="1" dirty="0">
                <a:solidFill>
                  <a:schemeClr val="bg1"/>
                </a:solidFill>
                <a:latin typeface="Times New Roman" panose="02020603050405020304" pitchFamily="18" charset="0"/>
                <a:cs typeface="Times New Roman" panose="02020603050405020304" pitchFamily="18" charset="0"/>
              </a:rPr>
              <a:t> في تكوين رأي الفرد</a:t>
            </a:r>
            <a:endParaRPr lang="en-US" sz="2800" b="1" dirty="0">
              <a:solidFill>
                <a:schemeClr val="bg1"/>
              </a:solidFill>
              <a:latin typeface="Times New Roman" panose="02020603050405020304" pitchFamily="18" charset="0"/>
              <a:cs typeface="Times New Roman" panose="02020603050405020304" pitchFamily="18" charset="0"/>
            </a:endParaRPr>
          </a:p>
          <a:p>
            <a:pPr algn="ctr" rtl="1"/>
            <a:r>
              <a:rPr lang="ar-SA" sz="2800" b="1" dirty="0">
                <a:solidFill>
                  <a:schemeClr val="bg1"/>
                </a:solidFill>
                <a:latin typeface="Times New Roman" panose="02020603050405020304" pitchFamily="18" charset="0"/>
                <a:cs typeface="Times New Roman" panose="02020603050405020304" pitchFamily="18" charset="0"/>
              </a:rPr>
              <a:t> (داخل المنظمة)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36226"/>
            <a:ext cx="10541000" cy="3629712"/>
          </a:xfrm>
          <a:prstGeom prst="rect">
            <a:avLst/>
          </a:prstGeom>
          <a:noFill/>
        </p:spPr>
        <p:txBody>
          <a:bodyPr wrap="square" rtlCol="0">
            <a:spAutoFit/>
          </a:bodyPr>
          <a:lstStyle/>
          <a:p>
            <a:pPr marL="342900" lvl="0" indent="-342900" algn="just" rtl="1">
              <a:lnSpc>
                <a:spcPct val="115000"/>
              </a:lnSpc>
              <a:spcAft>
                <a:spcPts val="1000"/>
              </a:spcAft>
              <a:buFont typeface="Times New Roman" panose="02020603050405020304" pitchFamily="18" charset="0"/>
              <a:buChar char="•"/>
              <a:tabLst>
                <a:tab pos="457200" algn="l"/>
              </a:tabLst>
            </a:pPr>
            <a:r>
              <a:rPr lang="ar-SA" sz="2400" b="1" u="sng" dirty="0">
                <a:solidFill>
                  <a:srgbClr val="00B050"/>
                </a:solidFill>
                <a:effectLst/>
                <a:latin typeface="Arial" panose="020B0604020202020204" pitchFamily="34" charset="0"/>
                <a:ea typeface="Calibri" panose="020F0502020204030204" pitchFamily="34" charset="0"/>
                <a:cs typeface="Simplified Arabic" panose="02020603050405020304" pitchFamily="18" charset="-78"/>
              </a:rPr>
              <a:t>عوامل بيئية:</a:t>
            </a:r>
            <a:r>
              <a:rPr lang="ar-SA" sz="2400" dirty="0">
                <a:effectLst/>
                <a:latin typeface="Arial" panose="020B0604020202020204" pitchFamily="34" charset="0"/>
                <a:ea typeface="Calibri" panose="020F0502020204030204" pitchFamily="34" charset="0"/>
                <a:cs typeface="Simplified Arabic" panose="02020603050405020304" pitchFamily="18" charset="-78"/>
              </a:rPr>
              <a:t> البيئة الثقافية التي يتفاعل معها الفرد (الأسرة، المدرسة، الإعلام، العادات والتقاليد)</a:t>
            </a:r>
            <a:r>
              <a:rPr lang="ar-SA" sz="2400" b="1" dirty="0">
                <a:effectLst/>
                <a:latin typeface="Arial" panose="020B0604020202020204" pitchFamily="34" charset="0"/>
                <a:ea typeface="Calibri" panose="020F0502020204030204" pitchFamily="34" charset="0"/>
                <a:cs typeface="Simplified Arabic" panose="02020603050405020304" pitchFamily="18" charset="-78"/>
              </a:rPr>
              <a:t> </a:t>
            </a:r>
            <a:endParaRPr lang="ar-EG" sz="2400" b="1" dirty="0">
              <a:effectLst/>
              <a:latin typeface="Arial" panose="020B0604020202020204" pitchFamily="34" charset="0"/>
              <a:ea typeface="Calibri" panose="020F0502020204030204" pitchFamily="34" charset="0"/>
              <a:cs typeface="Simplified Arabic" panose="02020603050405020304" pitchFamily="18" charset="-78"/>
            </a:endParaRPr>
          </a:p>
          <a:p>
            <a:pPr lvl="0" algn="just" rtl="1">
              <a:lnSpc>
                <a:spcPct val="115000"/>
              </a:lnSpc>
              <a:spcAft>
                <a:spcPts val="1000"/>
              </a:spcAft>
              <a:tabLst>
                <a:tab pos="457200" algn="l"/>
              </a:tabLst>
            </a:pP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Aft>
                <a:spcPts val="1000"/>
              </a:spcAft>
              <a:buFont typeface="Times New Roman" panose="02020603050405020304" pitchFamily="18" charset="0"/>
              <a:buChar char="•"/>
              <a:tabLst>
                <a:tab pos="457200" algn="l"/>
              </a:tabLst>
            </a:pPr>
            <a:r>
              <a:rPr lang="ar-SA" sz="2400" b="1" u="sng" dirty="0">
                <a:solidFill>
                  <a:srgbClr val="00B050"/>
                </a:solidFill>
                <a:effectLst/>
                <a:latin typeface="Arial" panose="020B0604020202020204" pitchFamily="34" charset="0"/>
                <a:ea typeface="Calibri" panose="020F0502020204030204" pitchFamily="34" charset="0"/>
                <a:cs typeface="Simplified Arabic" panose="02020603050405020304" pitchFamily="18" charset="-78"/>
              </a:rPr>
              <a:t>الصفات المختلفة للفرد:</a:t>
            </a:r>
            <a:r>
              <a:rPr lang="ar-SA" sz="2400" dirty="0">
                <a:effectLst/>
                <a:latin typeface="Arial" panose="020B0604020202020204" pitchFamily="34" charset="0"/>
                <a:ea typeface="Calibri" panose="020F0502020204030204" pitchFamily="34" charset="0"/>
                <a:cs typeface="Simplified Arabic" panose="02020603050405020304" pitchFamily="18" charset="-78"/>
              </a:rPr>
              <a:t> التكوين الداخلي للفرد جسديا، ونفسياً، واجتماعياً الذي اكتسبه من ماضية وحاضرة وتطلعاته للمستقبل.</a:t>
            </a:r>
            <a:endParaRPr lang="ar-EG" sz="2400" dirty="0">
              <a:effectLst/>
              <a:latin typeface="Arial" panose="020B0604020202020204" pitchFamily="34" charset="0"/>
              <a:ea typeface="Calibri" panose="020F0502020204030204" pitchFamily="34" charset="0"/>
              <a:cs typeface="Simplified Arabic" panose="02020603050405020304" pitchFamily="18" charset="-78"/>
            </a:endParaRPr>
          </a:p>
          <a:p>
            <a:pPr lvl="0" algn="just" rtl="1">
              <a:lnSpc>
                <a:spcPct val="115000"/>
              </a:lnSpc>
              <a:spcAft>
                <a:spcPts val="1000"/>
              </a:spcAft>
              <a:tabLst>
                <a:tab pos="457200" algn="l"/>
              </a:tabLst>
            </a:pP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Aft>
                <a:spcPts val="1000"/>
              </a:spcAft>
              <a:buFont typeface="Times New Roman" panose="02020603050405020304" pitchFamily="18" charset="0"/>
              <a:buChar char="•"/>
              <a:tabLst>
                <a:tab pos="457200" algn="l"/>
              </a:tabLst>
            </a:pPr>
            <a:r>
              <a:rPr lang="en-US" sz="2400" b="1" dirty="0">
                <a:effectLst/>
                <a:latin typeface="Simplified Arabic" panose="02020603050405020304" pitchFamily="18" charset="-78"/>
                <a:ea typeface="Calibri" panose="020F0502020204030204" pitchFamily="34" charset="0"/>
                <a:cs typeface="Times New Roman" panose="02020603050405020304" pitchFamily="18" charset="0"/>
              </a:rPr>
              <a:t> </a:t>
            </a:r>
            <a:r>
              <a:rPr lang="ar-SA" sz="2400" b="1" u="sng" dirty="0">
                <a:solidFill>
                  <a:srgbClr val="00B050"/>
                </a:solidFill>
                <a:effectLst/>
                <a:latin typeface="Simplified Arabic" panose="02020603050405020304" pitchFamily="18" charset="-78"/>
                <a:ea typeface="Calibri" panose="020F0502020204030204" pitchFamily="34" charset="0"/>
                <a:cs typeface="Times New Roman" panose="02020603050405020304" pitchFamily="18" charset="0"/>
              </a:rPr>
              <a:t>المؤشرات المختلفة التي تتعلق بالمواقف التي يتعرض لها الفرد:</a:t>
            </a:r>
            <a:r>
              <a:rPr lang="ar-SA" sz="2400" b="1" dirty="0">
                <a:effectLst/>
                <a:latin typeface="Simplified Arabic" panose="02020603050405020304" pitchFamily="18" charset="-78"/>
                <a:ea typeface="Calibri" panose="020F0502020204030204" pitchFamily="34" charset="0"/>
                <a:cs typeface="Times New Roman" panose="02020603050405020304" pitchFamily="18" charset="0"/>
              </a:rPr>
              <a:t> </a:t>
            </a:r>
            <a:r>
              <a:rPr lang="ar-SA" sz="2400" dirty="0">
                <a:effectLst/>
                <a:latin typeface="Arial" panose="020B0604020202020204" pitchFamily="34" charset="0"/>
                <a:ea typeface="Calibri" panose="020F0502020204030204" pitchFamily="34" charset="0"/>
                <a:cs typeface="Simplified Arabic" panose="02020603050405020304" pitchFamily="18" charset="-78"/>
              </a:rPr>
              <a:t>المواقف المادية، أو الطبيعية أو النفسية أو الاجتماعية المواقف تترك أثراً ساراً أو محزناً، مثبطاً أو مشجعاً، صعباً أو سهلاً</a:t>
            </a:r>
            <a:r>
              <a:rPr lang="en-US" sz="2400" dirty="0">
                <a:effectLst/>
                <a:latin typeface="Simplified Arabic" panose="02020603050405020304" pitchFamily="18" charset="-78"/>
                <a:ea typeface="Calibri" panose="020F0502020204030204" pitchFamily="34" charset="0"/>
                <a:cs typeface="Times New Roman" panose="02020603050405020304" pitchFamily="18" charset="0"/>
              </a:rPr>
              <a:t>.</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6840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خطوات تأثر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545312"/>
          </a:xfrm>
          <a:prstGeom prst="rect">
            <a:avLst/>
          </a:prstGeom>
          <a:noFill/>
        </p:spPr>
        <p:txBody>
          <a:bodyPr wrap="square" rtlCol="0">
            <a:spAutoFit/>
          </a:bodyPr>
          <a:lstStyle/>
          <a:p>
            <a:pPr algn="just" rtl="1">
              <a:lnSpc>
                <a:spcPct val="115000"/>
              </a:lnSpc>
            </a:pPr>
            <a:r>
              <a:rPr lang="ar-SA" sz="2400" b="1" u="sng" dirty="0">
                <a:solidFill>
                  <a:srgbClr val="0070C0"/>
                </a:solidFill>
                <a:effectLst/>
                <a:latin typeface="Arial" panose="020B0604020202020204" pitchFamily="34" charset="0"/>
                <a:ea typeface="Calibri" panose="020F0502020204030204" pitchFamily="34" charset="0"/>
                <a:cs typeface="Simplified Arabic" panose="02020603050405020304" pitchFamily="18" charset="-78"/>
              </a:rPr>
              <a:t>ظهور السلوك:</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Aft>
                <a:spcPts val="1000"/>
              </a:spcAft>
              <a:buFont typeface="Times New Roman" panose="02020603050405020304" pitchFamily="18" charset="0"/>
              <a:buChar char="•"/>
              <a:tabLst>
                <a:tab pos="457200" algn="l"/>
              </a:tabLst>
            </a:pPr>
            <a:r>
              <a:rPr lang="ar-SA" sz="2400" dirty="0">
                <a:effectLst/>
                <a:latin typeface="Arial" panose="020B0604020202020204" pitchFamily="34" charset="0"/>
                <a:ea typeface="Calibri" panose="020F0502020204030204" pitchFamily="34" charset="0"/>
                <a:cs typeface="Simplified Arabic" panose="02020603050405020304" pitchFamily="18" charset="-78"/>
              </a:rPr>
              <a:t>يستقبل الإنسان الموقف ً. (الإنذار الأول للسلوك)</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Aft>
                <a:spcPts val="1000"/>
              </a:spcAft>
              <a:buFont typeface="Times New Roman" panose="02020603050405020304" pitchFamily="18" charset="0"/>
              <a:buChar char="•"/>
              <a:tabLst>
                <a:tab pos="457200" algn="l"/>
              </a:tabLst>
            </a:pPr>
            <a:r>
              <a:rPr lang="ar-SA" sz="2400" dirty="0">
                <a:effectLst/>
                <a:latin typeface="Arial" panose="020B0604020202020204" pitchFamily="34" charset="0"/>
                <a:ea typeface="Calibri" panose="020F0502020204030204" pitchFamily="34" charset="0"/>
                <a:cs typeface="Simplified Arabic" panose="02020603050405020304" pitchFamily="18" charset="-78"/>
              </a:rPr>
              <a:t>يبدأ الموقف في تحريك السلوك.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Aft>
                <a:spcPts val="1000"/>
              </a:spcAft>
              <a:buFont typeface="Times New Roman" panose="02020603050405020304" pitchFamily="18" charset="0"/>
              <a:buChar char="•"/>
              <a:tabLst>
                <a:tab pos="457200" algn="l"/>
              </a:tabLst>
            </a:pPr>
            <a:r>
              <a:rPr lang="ar-SA" sz="2400" dirty="0">
                <a:effectLst/>
                <a:latin typeface="Arial" panose="020B0604020202020204" pitchFamily="34" charset="0"/>
                <a:ea typeface="Calibri" panose="020F0502020204030204" pitchFamily="34" charset="0"/>
                <a:cs typeface="Simplified Arabic" panose="02020603050405020304" pitchFamily="18" charset="-78"/>
              </a:rPr>
              <a:t>تتفاعل ظروف الموقف مع التكوين الداخلي للشخص، من ثم يبدأ السلوك في الظهور.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DB410DF3-DC2F-F84F-242B-5E1B7D17672E}"/>
              </a:ext>
            </a:extLst>
          </p:cNvPr>
          <p:cNvPicPr>
            <a:picLocks noChangeAspect="1"/>
          </p:cNvPicPr>
          <p:nvPr/>
        </p:nvPicPr>
        <p:blipFill>
          <a:blip r:embed="rId3"/>
          <a:stretch>
            <a:fillRect/>
          </a:stretch>
        </p:blipFill>
        <p:spPr>
          <a:xfrm>
            <a:off x="628228" y="2330505"/>
            <a:ext cx="2143125" cy="2143125"/>
          </a:xfrm>
          <a:prstGeom prst="rect">
            <a:avLst/>
          </a:prstGeom>
        </p:spPr>
      </p:pic>
    </p:spTree>
    <p:extLst>
      <p:ext uri="{BB962C8B-B14F-4D97-AF65-F5344CB8AC3E}">
        <p14:creationId xmlns:p14="http://schemas.microsoft.com/office/powerpoint/2010/main" val="2174372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خطوات تأثر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480918"/>
          </a:xfrm>
          <a:prstGeom prst="rect">
            <a:avLst/>
          </a:prstGeom>
          <a:noFill/>
        </p:spPr>
        <p:txBody>
          <a:bodyPr wrap="square" rtlCol="0">
            <a:spAutoFit/>
          </a:bodyPr>
          <a:lstStyle/>
          <a:p>
            <a:pPr algn="just" rtl="1">
              <a:lnSpc>
                <a:spcPct val="115000"/>
              </a:lnSpc>
              <a:spcAft>
                <a:spcPts val="1000"/>
              </a:spcAft>
            </a:pPr>
            <a:r>
              <a:rPr lang="ar-SA" sz="2400" b="1" u="sng" dirty="0">
                <a:solidFill>
                  <a:srgbClr val="0070C0"/>
                </a:solidFill>
                <a:effectLst/>
                <a:latin typeface="Arial" panose="020B0604020202020204" pitchFamily="34" charset="0"/>
                <a:ea typeface="Calibri" panose="020F0502020204030204" pitchFamily="34" charset="0"/>
                <a:cs typeface="Simplified Arabic" panose="02020603050405020304" pitchFamily="18" charset="-78"/>
              </a:rPr>
              <a:t>التفاعل الزمني: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gn="just" rtl="1">
              <a:lnSpc>
                <a:spcPct val="115000"/>
              </a:lnSpc>
              <a:spcAft>
                <a:spcPts val="1000"/>
              </a:spcAft>
            </a:pPr>
            <a:r>
              <a:rPr lang="ar-SA" sz="2400" dirty="0">
                <a:effectLst/>
                <a:latin typeface="Arial" panose="020B0604020202020204" pitchFamily="34" charset="0"/>
                <a:ea typeface="Calibri" panose="020F0502020204030204" pitchFamily="34" charset="0"/>
                <a:cs typeface="Simplified Arabic" panose="02020603050405020304" pitchFamily="18" charset="-78"/>
              </a:rPr>
              <a:t>هو القدر المستنفذ من الوقت في لحظة ما بين الاستجابة لمحركات السلوك نتيجة لحدوث الموقف، وما بين حدوث أو نشوء السلوك.</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9802D6C-EE38-6053-24F9-BC52B71CDDA1}"/>
              </a:ext>
            </a:extLst>
          </p:cNvPr>
          <p:cNvPicPr>
            <a:picLocks noChangeAspect="1"/>
          </p:cNvPicPr>
          <p:nvPr/>
        </p:nvPicPr>
        <p:blipFill>
          <a:blip r:embed="rId3"/>
          <a:stretch>
            <a:fillRect/>
          </a:stretch>
        </p:blipFill>
        <p:spPr>
          <a:xfrm>
            <a:off x="942308" y="3690503"/>
            <a:ext cx="3603416" cy="2419812"/>
          </a:xfrm>
          <a:prstGeom prst="rect">
            <a:avLst/>
          </a:prstGeom>
        </p:spPr>
      </p:pic>
    </p:spTree>
    <p:extLst>
      <p:ext uri="{BB962C8B-B14F-4D97-AF65-F5344CB8AC3E}">
        <p14:creationId xmlns:p14="http://schemas.microsoft.com/office/powerpoint/2010/main" val="3488696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975974"/>
            <a:ext cx="5999241"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العوامل المؤثرة على التفاعل الزمني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42842" y="1685495"/>
            <a:ext cx="6306850" cy="4795159"/>
          </a:xfrm>
          <a:prstGeom prst="rect">
            <a:avLst/>
          </a:prstGeom>
          <a:noFill/>
        </p:spPr>
        <p:txBody>
          <a:bodyPr wrap="square" rtlCol="0">
            <a:spAutoFit/>
          </a:bodyPr>
          <a:lstStyle/>
          <a:p>
            <a:pPr algn="just" rtl="1"/>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عامل السن:</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588645"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عامل السن يتناسب عكسياً مع المؤثرات النفسية، ومع الخلايا العصبية.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588645"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سن الإنسان له علاقة باستجابته للأنباء غير العادية، أو الوقائع والأحداث العرضية "التعرض لحادث قيادة لشاب أو رجل كبير في السن".</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588645"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على القيادة الإدارية مراعاة عامل السن عند التخاطب ومزاولة الاتصال بين العاملين.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8A09C99-BE09-A94E-57E0-818C048C33FA}"/>
              </a:ext>
            </a:extLst>
          </p:cNvPr>
          <p:cNvPicPr>
            <a:picLocks noChangeAspect="1"/>
          </p:cNvPicPr>
          <p:nvPr/>
        </p:nvPicPr>
        <p:blipFill>
          <a:blip r:embed="rId3"/>
          <a:stretch>
            <a:fillRect/>
          </a:stretch>
        </p:blipFill>
        <p:spPr>
          <a:xfrm>
            <a:off x="393922" y="2840293"/>
            <a:ext cx="4555742" cy="3013471"/>
          </a:xfrm>
          <a:prstGeom prst="rect">
            <a:avLst/>
          </a:prstGeom>
        </p:spPr>
      </p:pic>
    </p:spTree>
    <p:extLst>
      <p:ext uri="{BB962C8B-B14F-4D97-AF65-F5344CB8AC3E}">
        <p14:creationId xmlns:p14="http://schemas.microsoft.com/office/powerpoint/2010/main" val="119600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87900" y="1922365"/>
            <a:ext cx="6642099" cy="3501471"/>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عامل الخبرة في مواجهة موقف معين بالذات:</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588645"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تلعب الخبرة في مواجهة موقف معين بالذات دوراً كبيراً في التفاعل الزمني وفي نوعية السلوك.</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588645"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على القيادة الإدارية مراعاة عامل الخبرة الذي يساعد على سرعة الاستجابة والإدراك وحسن استقبال الموقف ونوعية السلوك.</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38AB8EA-B816-C76A-9A7C-905E67E23F34}"/>
              </a:ext>
            </a:extLst>
          </p:cNvPr>
          <p:cNvPicPr>
            <a:picLocks noChangeAspect="1"/>
          </p:cNvPicPr>
          <p:nvPr/>
        </p:nvPicPr>
        <p:blipFill rotWithShape="1">
          <a:blip r:embed="rId3"/>
          <a:srcRect r="45770"/>
          <a:stretch/>
        </p:blipFill>
        <p:spPr>
          <a:xfrm>
            <a:off x="789345" y="2574047"/>
            <a:ext cx="3099237" cy="2943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35591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27720" y="1935805"/>
            <a:ext cx="6321972" cy="4120102"/>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عامل الجنس</a:t>
            </a:r>
            <a:r>
              <a:rPr lang="ar-EG"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 (النوع)</a:t>
            </a: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الإناث يختلفون عن الذكور في الاستقبال للمواقف والقدرة على التصرف.</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العاطفة تسيطر على الإناث، وتحكيم العقل يسيطر على الذكور.</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على القيادة الإدارية مراعاة عامل الجنس واختيار الأداة والأسلوب المناسب.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AA1D0C1-CC64-4987-C4C7-16AB937E90DA}"/>
              </a:ext>
            </a:extLst>
          </p:cNvPr>
          <p:cNvPicPr>
            <a:picLocks noChangeAspect="1"/>
          </p:cNvPicPr>
          <p:nvPr/>
        </p:nvPicPr>
        <p:blipFill>
          <a:blip r:embed="rId3"/>
          <a:stretch>
            <a:fillRect/>
          </a:stretch>
        </p:blipFill>
        <p:spPr>
          <a:xfrm>
            <a:off x="95185" y="2402732"/>
            <a:ext cx="5364242" cy="30173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538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57550" y="2391844"/>
            <a:ext cx="5772450" cy="3624582"/>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مدى صعوبة الموقف أو سهولته:</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الموقف الصعب يستغرق وقتاً أطول وسلوكاً يختلف عن الموقف السهل.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على القيادة الإدارية أن تدرك مدى صعوبة وسهولة الموقف للطرف الآخر لنجاح عملية الاتصال.</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B33B9CA-6194-64C7-9951-69AECFD194E7}"/>
              </a:ext>
            </a:extLst>
          </p:cNvPr>
          <p:cNvPicPr>
            <a:picLocks noChangeAspect="1"/>
          </p:cNvPicPr>
          <p:nvPr/>
        </p:nvPicPr>
        <p:blipFill>
          <a:blip r:embed="rId3"/>
          <a:stretch>
            <a:fillRect/>
          </a:stretch>
        </p:blipFill>
        <p:spPr>
          <a:xfrm>
            <a:off x="257171" y="2810917"/>
            <a:ext cx="5040270" cy="263354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96428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0" y="2391844"/>
            <a:ext cx="5334000" cy="2633541"/>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طبيعة الموقف (سار، أو محزنً)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وقع نقل معلومة ما إلى موظف تختلف من حيث كونها تتضمن خبراً بترقيته أو قراراً بإنهاء خدمته.</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BA484D9-1EBE-0CDB-97BA-6E98799A09B6}"/>
              </a:ext>
            </a:extLst>
          </p:cNvPr>
          <p:cNvPicPr>
            <a:picLocks noChangeAspect="1"/>
          </p:cNvPicPr>
          <p:nvPr/>
        </p:nvPicPr>
        <p:blipFill>
          <a:blip r:embed="rId3"/>
          <a:stretch>
            <a:fillRect/>
          </a:stretch>
        </p:blipFill>
        <p:spPr>
          <a:xfrm>
            <a:off x="445678" y="2095405"/>
            <a:ext cx="5286375" cy="3524250"/>
          </a:xfrm>
          <a:prstGeom prst="rect">
            <a:avLst/>
          </a:prstGeom>
        </p:spPr>
      </p:pic>
    </p:spTree>
    <p:extLst>
      <p:ext uri="{BB962C8B-B14F-4D97-AF65-F5344CB8AC3E}">
        <p14:creationId xmlns:p14="http://schemas.microsoft.com/office/powerpoint/2010/main" val="161619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01325" y="2063760"/>
            <a:ext cx="5092262" cy="3804118"/>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مدى أهمية الموقف:</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تتوقف درجة الأهمية على اعتبارات عدة منها نظرة الآخرين، مدى ارتباطها بهدف معين، أو إشباع حاجة ما.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سرعة استجابة الفرد تتوقف على أهمية الموقف.</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0371098-1428-0044-C675-CB3055F621C6}"/>
              </a:ext>
            </a:extLst>
          </p:cNvPr>
          <p:cNvPicPr>
            <a:picLocks noChangeAspect="1"/>
          </p:cNvPicPr>
          <p:nvPr/>
        </p:nvPicPr>
        <p:blipFill>
          <a:blip r:embed="rId3"/>
          <a:stretch>
            <a:fillRect/>
          </a:stretch>
        </p:blipFill>
        <p:spPr>
          <a:xfrm>
            <a:off x="762000" y="2495308"/>
            <a:ext cx="4650353" cy="2901820"/>
          </a:xfrm>
          <a:prstGeom prst="rect">
            <a:avLst/>
          </a:prstGeom>
          <a:ln>
            <a:noFill/>
          </a:ln>
          <a:effectLst>
            <a:softEdge rad="112500"/>
          </a:effectLst>
        </p:spPr>
      </p:pic>
    </p:spTree>
    <p:extLst>
      <p:ext uri="{BB962C8B-B14F-4D97-AF65-F5344CB8AC3E}">
        <p14:creationId xmlns:p14="http://schemas.microsoft.com/office/powerpoint/2010/main" val="143282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72134" y="1962943"/>
            <a:ext cx="6353503" cy="4364272"/>
          </a:xfrm>
          <a:prstGeom prst="rect">
            <a:avLst/>
          </a:prstGeom>
          <a:noFill/>
        </p:spPr>
        <p:txBody>
          <a:bodyPr wrap="square" rtlCol="0">
            <a:spAutoFit/>
          </a:bodyPr>
          <a:lstStyle/>
          <a:p>
            <a:pPr marL="342900" marR="685800" indent="-342900" algn="just" rtl="1">
              <a:lnSpc>
                <a:spcPct val="115000"/>
              </a:lnSpc>
              <a:buFont typeface="Symbol" panose="05050102010706020507" pitchFamily="18" charset="2"/>
              <a:buChar char=""/>
            </a:pPr>
            <a:r>
              <a:rPr lang="ar-SA" sz="2800" b="1" u="sng" dirty="0">
                <a:solidFill>
                  <a:srgbClr val="7030A0"/>
                </a:solidFill>
                <a:latin typeface="Arial" panose="020B0604020202020204" pitchFamily="34" charset="0"/>
                <a:ea typeface="Calibri" panose="020F0502020204030204" pitchFamily="34" charset="0"/>
                <a:cs typeface="Simplified Arabic" panose="02020603050405020304" pitchFamily="18" charset="-78"/>
              </a:rPr>
              <a:t>مسؤولية الفرد الاقتصادية:</a:t>
            </a:r>
            <a:endParaRPr lang="en-US" sz="1600" dirty="0">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EG" sz="2800" dirty="0" err="1">
                <a:effectLst/>
                <a:latin typeface="Arial" panose="020B0604020202020204" pitchFamily="34" charset="0"/>
                <a:ea typeface="Calibri" panose="020F0502020204030204" pitchFamily="34" charset="0"/>
                <a:cs typeface="Simplified Arabic" panose="02020603050405020304" pitchFamily="18" charset="-78"/>
              </a:rPr>
              <a:t>المسؤ</a:t>
            </a:r>
            <a:r>
              <a:rPr lang="ar-SA" sz="2800" dirty="0">
                <a:effectLst/>
                <a:latin typeface="Arial" panose="020B0604020202020204" pitchFamily="34" charset="0"/>
                <a:ea typeface="Calibri" panose="020F0502020204030204" pitchFamily="34" charset="0"/>
                <a:cs typeface="Simplified Arabic" panose="02020603050405020304" pitchFamily="18" charset="-78"/>
              </a:rPr>
              <a:t>ولية الاقتصادية قد تملي على الشخص ضغوطاً معينة تؤثر على طريقة استجابته للمواقف تدفعه لتحمل ضغوطاً غير عادية من قبل القيادات الإدارية.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على الإدارة أن تدرك القيم الداخلية المرتبطة بالجانب الاقتصادي مع عدم استغلال ذلك الضعف.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99CBF1E-99B0-EEA2-126C-06E6CDD73115}"/>
              </a:ext>
            </a:extLst>
          </p:cNvPr>
          <p:cNvPicPr>
            <a:picLocks noChangeAspect="1"/>
          </p:cNvPicPr>
          <p:nvPr/>
        </p:nvPicPr>
        <p:blipFill>
          <a:blip r:embed="rId3"/>
          <a:stretch>
            <a:fillRect/>
          </a:stretch>
        </p:blipFill>
        <p:spPr>
          <a:xfrm>
            <a:off x="400226" y="2680180"/>
            <a:ext cx="4754159" cy="267142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66027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97555" y="2101396"/>
            <a:ext cx="7267903" cy="2186496"/>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مسؤولية الفرد الاجتماعية: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يتحمل الفرد مسؤولية اجتماعية تجاه الجماعة والأسرة التي ينتمي إليها تؤثر على التفاعل الزمني.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على القيادة أن تدرك أهمية الجانب الاجتماعي للعمل.</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A62AA24-7CCC-C6E7-3362-790DA13128BF}"/>
              </a:ext>
            </a:extLst>
          </p:cNvPr>
          <p:cNvPicPr>
            <a:picLocks noChangeAspect="1"/>
          </p:cNvPicPr>
          <p:nvPr/>
        </p:nvPicPr>
        <p:blipFill>
          <a:blip r:embed="rId3"/>
          <a:stretch>
            <a:fillRect/>
          </a:stretch>
        </p:blipFill>
        <p:spPr>
          <a:xfrm>
            <a:off x="926542" y="2512530"/>
            <a:ext cx="3846650" cy="2010185"/>
          </a:xfrm>
          <a:prstGeom prst="rect">
            <a:avLst/>
          </a:prstGeom>
        </p:spPr>
      </p:pic>
    </p:spTree>
    <p:extLst>
      <p:ext uri="{BB962C8B-B14F-4D97-AF65-F5344CB8AC3E}">
        <p14:creationId xmlns:p14="http://schemas.microsoft.com/office/powerpoint/2010/main" val="50472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34948" y="2034172"/>
            <a:ext cx="7662041" cy="3673057"/>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ظروف الموقف الداخلية والخارجية: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الظروف الداخلية للمنظمة تؤثر على الأفراد واستجابتهم للمواقف.</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الظروف الخارجية للمجتمع والعادات والتقاليد تؤثر على الاستجابة للمواقف.</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استجابة موظف في مجتمع إسلامي عند إبلاغه بالترقية يختلف عن استجابة موظف في مجتمع غربي.</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05A746A-91B6-AD8B-ABEE-52F032D9A3B3}"/>
              </a:ext>
            </a:extLst>
          </p:cNvPr>
          <p:cNvPicPr>
            <a:picLocks noChangeAspect="1"/>
          </p:cNvPicPr>
          <p:nvPr/>
        </p:nvPicPr>
        <p:blipFill>
          <a:blip r:embed="rId3"/>
          <a:stretch>
            <a:fillRect/>
          </a:stretch>
        </p:blipFill>
        <p:spPr>
          <a:xfrm>
            <a:off x="519033" y="2450073"/>
            <a:ext cx="3655463" cy="2726999"/>
          </a:xfrm>
          <a:prstGeom prst="rect">
            <a:avLst/>
          </a:prstGeom>
        </p:spPr>
      </p:pic>
    </p:spTree>
    <p:extLst>
      <p:ext uri="{BB962C8B-B14F-4D97-AF65-F5344CB8AC3E}">
        <p14:creationId xmlns:p14="http://schemas.microsoft.com/office/powerpoint/2010/main" val="230909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590949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العوامل المؤثرة على التفاعل الزمني</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72000" y="2119965"/>
            <a:ext cx="6858000" cy="3996992"/>
          </a:xfrm>
          <a:prstGeom prst="rect">
            <a:avLst/>
          </a:prstGeom>
          <a:noFill/>
        </p:spPr>
        <p:txBody>
          <a:bodyPr wrap="square" rtlCol="0">
            <a:spAutoFit/>
          </a:bodyPr>
          <a:lstStyle/>
          <a:p>
            <a:pPr marL="457200" algn="just" rtl="1">
              <a:lnSpc>
                <a:spcPct val="115000"/>
              </a:lnSpc>
              <a:spcAft>
                <a:spcPts val="1000"/>
              </a:spcAft>
            </a:pPr>
            <a:r>
              <a:rPr lang="ar-SA" sz="2800" b="1" u="sng" dirty="0">
                <a:solidFill>
                  <a:srgbClr val="7030A0"/>
                </a:solidFill>
                <a:effectLst/>
                <a:latin typeface="Arial" panose="020B0604020202020204" pitchFamily="34" charset="0"/>
                <a:ea typeface="Calibri" panose="020F0502020204030204" pitchFamily="34" charset="0"/>
                <a:cs typeface="Simplified Arabic" panose="02020603050405020304" pitchFamily="18" charset="-78"/>
              </a:rPr>
              <a:t>القدرة على اتخاذ القرارات:</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تعتبر القدرة على اتخاذ القرارات من العوامل المؤثرة على التفاعل الزمني والقدرة على التصرف.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685800" lvl="0" indent="-342900" algn="just" rtl="1">
              <a:lnSpc>
                <a:spcPct val="115000"/>
              </a:lnSpc>
              <a:buFont typeface="Symbol" panose="05050102010706020507" pitchFamily="18" charset="2"/>
              <a:buChar char=""/>
            </a:pPr>
            <a:r>
              <a:rPr lang="ar-SA" sz="2800" dirty="0">
                <a:effectLst/>
                <a:latin typeface="Arial" panose="020B0604020202020204" pitchFamily="34" charset="0"/>
                <a:ea typeface="Calibri" panose="020F0502020204030204" pitchFamily="34" charset="0"/>
                <a:cs typeface="Simplified Arabic" panose="02020603050405020304" pitchFamily="18" charset="-78"/>
              </a:rPr>
              <a:t>تتفاوت المواقف من حيث النوع والأهمية والصعوبة والسهولة حسب ظروف الموقف والعوامل المساعدة في اتخاذ القرارات من المعلومات والمهارات والخبرات.</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C351A52-A35C-54F8-36C2-E63D741EBFC5}"/>
              </a:ext>
            </a:extLst>
          </p:cNvPr>
          <p:cNvPicPr>
            <a:picLocks noChangeAspect="1"/>
          </p:cNvPicPr>
          <p:nvPr/>
        </p:nvPicPr>
        <p:blipFill>
          <a:blip r:embed="rId3"/>
          <a:stretch>
            <a:fillRect/>
          </a:stretch>
        </p:blipFill>
        <p:spPr>
          <a:xfrm>
            <a:off x="657993" y="2481879"/>
            <a:ext cx="4238625" cy="2343150"/>
          </a:xfrm>
          <a:prstGeom prst="rect">
            <a:avLst/>
          </a:prstGeom>
        </p:spPr>
      </p:pic>
    </p:spTree>
    <p:extLst>
      <p:ext uri="{BB962C8B-B14F-4D97-AF65-F5344CB8AC3E}">
        <p14:creationId xmlns:p14="http://schemas.microsoft.com/office/powerpoint/2010/main" val="300612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64340"/>
            <a:ext cx="593232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دور الاتصال التنظيمي في بناء رأي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76710"/>
            <a:ext cx="10541000" cy="2000548"/>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نقل المعلومات: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يساعد الاتصال التنظيمي في نقل المعلومات المهمة والضرورية للفرد. عن طريق توفير المعلومات المناسبة والمحدثة، يمكن للفرد أن يكتسب فهمًا أفضل للقضايا المتعلقة بالمنظمة والعمليات الداخلية، وبالتالي يتمكن من بناء رأيه بناءً على معرفة أكثر توضيحًا.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0A45D90B-7886-C489-02AF-349F04F55EA7}"/>
              </a:ext>
            </a:extLst>
          </p:cNvPr>
          <p:cNvPicPr>
            <a:picLocks noChangeAspect="1"/>
          </p:cNvPicPr>
          <p:nvPr/>
        </p:nvPicPr>
        <p:blipFill rotWithShape="1">
          <a:blip r:embed="rId3"/>
          <a:srcRect b="19351"/>
          <a:stretch/>
        </p:blipFill>
        <p:spPr>
          <a:xfrm>
            <a:off x="3052325" y="3751369"/>
            <a:ext cx="5715000" cy="2535017"/>
          </a:xfrm>
          <a:prstGeom prst="rect">
            <a:avLst/>
          </a:prstGeom>
        </p:spPr>
      </p:pic>
    </p:spTree>
    <p:extLst>
      <p:ext uri="{BB962C8B-B14F-4D97-AF65-F5344CB8AC3E}">
        <p14:creationId xmlns:p14="http://schemas.microsoft.com/office/powerpoint/2010/main" val="2979819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64340"/>
            <a:ext cx="5932322"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دور الاتصال التنظيمي</a:t>
            </a:r>
          </a:p>
          <a:p>
            <a:pPr algn="ctr" rtl="1"/>
            <a:r>
              <a:rPr lang="ar-EG" sz="2800" b="1" dirty="0">
                <a:solidFill>
                  <a:schemeClr val="bg1"/>
                </a:solidFill>
                <a:latin typeface="Times New Roman" panose="02020603050405020304" pitchFamily="18" charset="0"/>
                <a:cs typeface="Times New Roman" panose="02020603050405020304" pitchFamily="18" charset="0"/>
              </a:rPr>
              <a:t> في بناء رأي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12381" y="2316429"/>
            <a:ext cx="5227969" cy="3108543"/>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توفير الشفافية: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يساعد الاتصال التنظيمي في تعزيز الشفافية داخل المنظمة. عن طريق توفير المعلومات المتعلقة بالقرارات والسياسات والأهداف، يمكن للفرد أن يفهم الأسباب والمنطق وراء هذه القرارات. وبالتالي، فإن الشفافية تساهم في بناء الثقة وتعزيز رأي الفرد في المنظمة وقيادتها.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062E171B-17F3-58F2-F3B8-0844D86625EF}"/>
              </a:ext>
            </a:extLst>
          </p:cNvPr>
          <p:cNvPicPr>
            <a:picLocks noChangeAspect="1"/>
          </p:cNvPicPr>
          <p:nvPr/>
        </p:nvPicPr>
        <p:blipFill>
          <a:blip r:embed="rId3"/>
          <a:stretch>
            <a:fillRect/>
          </a:stretch>
        </p:blipFill>
        <p:spPr>
          <a:xfrm>
            <a:off x="762000" y="2574047"/>
            <a:ext cx="4805451" cy="2707071"/>
          </a:xfrm>
          <a:prstGeom prst="rect">
            <a:avLst/>
          </a:prstGeom>
        </p:spPr>
      </p:pic>
    </p:spTree>
    <p:extLst>
      <p:ext uri="{BB962C8B-B14F-4D97-AF65-F5344CB8AC3E}">
        <p14:creationId xmlns:p14="http://schemas.microsoft.com/office/powerpoint/2010/main" val="2208130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64340"/>
            <a:ext cx="5932322"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دور الاتصال التنظيمي</a:t>
            </a:r>
          </a:p>
          <a:p>
            <a:pPr algn="ctr" rtl="1"/>
            <a:r>
              <a:rPr lang="ar-EG" sz="2800" b="1" dirty="0">
                <a:solidFill>
                  <a:schemeClr val="bg1"/>
                </a:solidFill>
                <a:latin typeface="Times New Roman" panose="02020603050405020304" pitchFamily="18" charset="0"/>
                <a:cs typeface="Times New Roman" panose="02020603050405020304" pitchFamily="18" charset="0"/>
              </a:rPr>
              <a:t> في بناء رأي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41974"/>
            <a:ext cx="10541000" cy="2000548"/>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تشجيع التواصل الثنائي: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يسمح الاتصال التنظيمي بالتواصل الثنائي بين الإدارة والموظفين. يمكن للفرد أن يعبر عن آرائه وملاحظاته واقتراحاته ومشاركة تجاربه. ومن خلال هذا التواصل، يشعر الفرد بأن صوته يسمع ويحظى بالاهتمام، وهو ما يساهم في بناء رأيه وتعزيز الانتماء والالتزام.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88EE571-A14D-00CB-1C82-150AAFB91A1D}"/>
              </a:ext>
            </a:extLst>
          </p:cNvPr>
          <p:cNvPicPr>
            <a:picLocks noChangeAspect="1"/>
          </p:cNvPicPr>
          <p:nvPr/>
        </p:nvPicPr>
        <p:blipFill>
          <a:blip r:embed="rId3"/>
          <a:stretch>
            <a:fillRect/>
          </a:stretch>
        </p:blipFill>
        <p:spPr>
          <a:xfrm>
            <a:off x="1697293" y="3870701"/>
            <a:ext cx="3184634" cy="1791357"/>
          </a:xfrm>
          <a:prstGeom prst="rect">
            <a:avLst/>
          </a:prstGeom>
        </p:spPr>
      </p:pic>
    </p:spTree>
    <p:extLst>
      <p:ext uri="{BB962C8B-B14F-4D97-AF65-F5344CB8AC3E}">
        <p14:creationId xmlns:p14="http://schemas.microsoft.com/office/powerpoint/2010/main" val="4044269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64340"/>
            <a:ext cx="5932322"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دور الاتصال التنظيمي</a:t>
            </a:r>
          </a:p>
          <a:p>
            <a:pPr algn="ctr" rtl="1"/>
            <a:r>
              <a:rPr lang="ar-EG" sz="2800" b="1" dirty="0">
                <a:solidFill>
                  <a:schemeClr val="bg1"/>
                </a:solidFill>
                <a:latin typeface="Times New Roman" panose="02020603050405020304" pitchFamily="18" charset="0"/>
                <a:cs typeface="Times New Roman" panose="02020603050405020304" pitchFamily="18" charset="0"/>
              </a:rPr>
              <a:t> في بناء رأي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66014"/>
            <a:ext cx="10541000" cy="2000548"/>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تشجيع التفاعل والتعاون: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يعزز الاتصال التنظيمي التفاعل والتعاون بين الأفراد في المنظمة. عن طريق تبادل الأفكار والرؤى والخبرات، يمكن للفرد أن يستفيد من مساهمات الآخرين ويطور فهمًا أعمق للمواضيع المختلفة. وبالتالي، يتم تعزيز التفكير النقدي وتوسيع الآفاق، مما يساهم في بناء رأي متوازن ومستنير.</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C07C93F-767C-5A2E-DAF0-398BD3805C5C}"/>
              </a:ext>
            </a:extLst>
          </p:cNvPr>
          <p:cNvPicPr>
            <a:picLocks noChangeAspect="1"/>
          </p:cNvPicPr>
          <p:nvPr/>
        </p:nvPicPr>
        <p:blipFill>
          <a:blip r:embed="rId3"/>
          <a:stretch>
            <a:fillRect/>
          </a:stretch>
        </p:blipFill>
        <p:spPr>
          <a:xfrm>
            <a:off x="721121" y="3722378"/>
            <a:ext cx="2933700" cy="2752725"/>
          </a:xfrm>
          <a:prstGeom prst="rect">
            <a:avLst/>
          </a:prstGeom>
        </p:spPr>
      </p:pic>
    </p:spTree>
    <p:extLst>
      <p:ext uri="{BB962C8B-B14F-4D97-AF65-F5344CB8AC3E}">
        <p14:creationId xmlns:p14="http://schemas.microsoft.com/office/powerpoint/2010/main" val="3671126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64340"/>
            <a:ext cx="5932322"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دور الاتصال التنظيمي</a:t>
            </a:r>
          </a:p>
          <a:p>
            <a:pPr algn="ctr" rtl="1"/>
            <a:r>
              <a:rPr lang="ar-EG" sz="2800" b="1" dirty="0">
                <a:solidFill>
                  <a:schemeClr val="bg1"/>
                </a:solidFill>
                <a:latin typeface="Times New Roman" panose="02020603050405020304" pitchFamily="18" charset="0"/>
                <a:cs typeface="Times New Roman" panose="02020603050405020304" pitchFamily="18" charset="0"/>
              </a:rPr>
              <a:t> في بناء رأي الفرد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88220" y="2391844"/>
            <a:ext cx="7141779" cy="2739211"/>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توجيه الرؤية والقيم: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للاتصال أن يساعد في توجيه الرؤية والقيم للفرد. عن طريق التواصل بشكل مستمر وواضح حول الرؤية والأهداف والقيم الأساسية للمنظمة، يمكن للفرد أن يتعرف على الاتجاه الذي تتبناه المنظمة وأهمية عمله في تحقيقه. وبالتالي، يمكن للفرد أن يبني رأيه بناءً على توجيهات المنظمة ويشعر بالارتباط القوي بها.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F5D2163-12CD-96DA-7DD0-B5E8EF8DB71D}"/>
              </a:ext>
            </a:extLst>
          </p:cNvPr>
          <p:cNvPicPr>
            <a:picLocks noChangeAspect="1"/>
          </p:cNvPicPr>
          <p:nvPr/>
        </p:nvPicPr>
        <p:blipFill>
          <a:blip r:embed="rId3"/>
          <a:stretch>
            <a:fillRect/>
          </a:stretch>
        </p:blipFill>
        <p:spPr>
          <a:xfrm>
            <a:off x="1102121" y="2197030"/>
            <a:ext cx="2902320" cy="2813214"/>
          </a:xfrm>
          <a:prstGeom prst="rect">
            <a:avLst/>
          </a:prstGeom>
        </p:spPr>
      </p:pic>
    </p:spTree>
    <p:extLst>
      <p:ext uri="{BB962C8B-B14F-4D97-AF65-F5344CB8AC3E}">
        <p14:creationId xmlns:p14="http://schemas.microsoft.com/office/powerpoint/2010/main" val="335271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458342"/>
            <a:ext cx="6578549"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كيفية استخدام الاتصال التنظيمي في</a:t>
            </a:r>
            <a:endParaRPr lang="ar-EG" sz="2800" b="1" dirty="0">
              <a:solidFill>
                <a:schemeClr val="bg1"/>
              </a:solidFill>
              <a:latin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بناء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57582" y="1873917"/>
            <a:ext cx="5153692" cy="4216539"/>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التواصل مع وسائل الإعلام: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للمنظمات استخدام الاتصال التنظيمي للتفاعل مع وسائل الإعلام وتوفير المعلومات والتحديثات الهامة. على سبيل المثال، المنظمة يمكنها إصدار بيانات صحفية توضح رؤيتها وأهدافها، وتنظيم مؤتمرات صحفية للتواصل المباشر مع الصحفيين، وتوفير خبراء للمقابلات والتعليقات على القضايا ذات الصلة. من خلال هذه الجهود، يتم بناء الثقة ونشر الرسائل الرئيسية للجمهور من خلال وسائل الإعلام.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20FB68B0-23C5-5CC9-D536-11E792733CEC}"/>
              </a:ext>
            </a:extLst>
          </p:cNvPr>
          <p:cNvPicPr>
            <a:picLocks noChangeAspect="1"/>
          </p:cNvPicPr>
          <p:nvPr/>
        </p:nvPicPr>
        <p:blipFill rotWithShape="1">
          <a:blip r:embed="rId3"/>
          <a:srcRect l="19047" r="22496"/>
          <a:stretch/>
        </p:blipFill>
        <p:spPr>
          <a:xfrm>
            <a:off x="1132896" y="2308725"/>
            <a:ext cx="3507848" cy="2857500"/>
          </a:xfrm>
          <a:prstGeom prst="rect">
            <a:avLst/>
          </a:prstGeom>
        </p:spPr>
      </p:pic>
    </p:spTree>
    <p:extLst>
      <p:ext uri="{BB962C8B-B14F-4D97-AF65-F5344CB8AC3E}">
        <p14:creationId xmlns:p14="http://schemas.microsoft.com/office/powerpoint/2010/main" val="2351361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62625" y="1930081"/>
            <a:ext cx="5334000" cy="4585871"/>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استخدام وسائل التواصل الاجتماعي: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تعد وسائل التواصل الاجتماعي أداة قوية للاتصال التنظيمي في بناء الرأي العام. المنظمات يمكنها استخدام منصات مثل تويتر، فيسبوك، إنستغرام، ولينكد إن للتفاعل المباشر مع الجمهور ونشر المحتوى المفيد والإعلامي. يمكن للمنظمات إطلاق حملات توعية، والرد على استفسارات الجمهور، وتوفير تحديثات منتظمة حول مشاريعها وأنشطتها. هذا يساعد في بناء العلاقة مع الجمهور وتعزيز الوعي والتفاعل.</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86E352D-63AA-9C93-EFAC-2CA476E9E37B}"/>
              </a:ext>
            </a:extLst>
          </p:cNvPr>
          <p:cNvSpPr txBox="1"/>
          <p:nvPr/>
        </p:nvSpPr>
        <p:spPr>
          <a:xfrm>
            <a:off x="2557606" y="458342"/>
            <a:ext cx="6578549"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كيفية استخدام الاتصال التنظيمي في</a:t>
            </a:r>
            <a:endParaRPr lang="ar-EG" sz="2800" b="1" dirty="0">
              <a:solidFill>
                <a:schemeClr val="bg1"/>
              </a:solidFill>
              <a:latin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بناء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C09D347E-2E7A-1214-8542-C7FF589A9EF2}"/>
              </a:ext>
            </a:extLst>
          </p:cNvPr>
          <p:cNvPicPr>
            <a:picLocks noChangeAspect="1"/>
          </p:cNvPicPr>
          <p:nvPr/>
        </p:nvPicPr>
        <p:blipFill>
          <a:blip r:embed="rId3"/>
          <a:stretch>
            <a:fillRect/>
          </a:stretch>
        </p:blipFill>
        <p:spPr>
          <a:xfrm>
            <a:off x="435510" y="2788109"/>
            <a:ext cx="5007232" cy="2384396"/>
          </a:xfrm>
          <a:prstGeom prst="rect">
            <a:avLst/>
          </a:prstGeom>
        </p:spPr>
      </p:pic>
    </p:spTree>
    <p:extLst>
      <p:ext uri="{BB962C8B-B14F-4D97-AF65-F5344CB8AC3E}">
        <p14:creationId xmlns:p14="http://schemas.microsoft.com/office/powerpoint/2010/main" val="1020638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6854" y="2041334"/>
            <a:ext cx="5930525" cy="3108543"/>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تنظيم فعاليات عامة: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للمنظمات تنظيم فعاليات عامة لتوجيه الرسائل وبناء الرأي العام. على سبيل المثال، يمكن تنظيم مؤتمرات، وندوات، ومعارض، وجلسات حوارية لتبادل الأفكار والمعلومات مع الجمهور. من خلال هذه الفعاليات، يمكن للمنظمة توضيح أهدافها وجهودها، وتلقي ردود فعل مباشرة من الجمهور والمجتمع المحيط.</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C0AF873-2FCD-1A70-BB95-BFEFA7640B33}"/>
              </a:ext>
            </a:extLst>
          </p:cNvPr>
          <p:cNvSpPr txBox="1"/>
          <p:nvPr/>
        </p:nvSpPr>
        <p:spPr>
          <a:xfrm>
            <a:off x="2557606" y="458342"/>
            <a:ext cx="6578549"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كيفية استخدام الاتصال التنظيمي في</a:t>
            </a:r>
            <a:endParaRPr lang="ar-EG" sz="2800" b="1" dirty="0">
              <a:solidFill>
                <a:schemeClr val="bg1"/>
              </a:solidFill>
              <a:latin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بناء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2AA8D219-CD48-F0EE-1162-2C792F7DE767}"/>
              </a:ext>
            </a:extLst>
          </p:cNvPr>
          <p:cNvPicPr>
            <a:picLocks noChangeAspect="1"/>
          </p:cNvPicPr>
          <p:nvPr/>
        </p:nvPicPr>
        <p:blipFill>
          <a:blip r:embed="rId3"/>
          <a:stretch>
            <a:fillRect/>
          </a:stretch>
        </p:blipFill>
        <p:spPr>
          <a:xfrm>
            <a:off x="942308" y="2287697"/>
            <a:ext cx="3703362" cy="2468908"/>
          </a:xfrm>
          <a:prstGeom prst="rect">
            <a:avLst/>
          </a:prstGeom>
        </p:spPr>
      </p:pic>
    </p:spTree>
    <p:extLst>
      <p:ext uri="{BB962C8B-B14F-4D97-AF65-F5344CB8AC3E}">
        <p14:creationId xmlns:p14="http://schemas.microsoft.com/office/powerpoint/2010/main" val="3553165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68430" y="1971845"/>
            <a:ext cx="5493845" cy="4154984"/>
          </a:xfrm>
          <a:prstGeom prst="rect">
            <a:avLst/>
          </a:prstGeom>
          <a:noFill/>
        </p:spPr>
        <p:txBody>
          <a:bodyPr wrap="square" rtlCol="0">
            <a:spAutoFit/>
          </a:bodyPr>
          <a:lstStyle/>
          <a:p>
            <a:pPr algn="just" rtl="1"/>
            <a:r>
              <a:rPr lang="ar-SA" sz="2800" b="1" dirty="0">
                <a:solidFill>
                  <a:srgbClr val="FF0000"/>
                </a:solidFill>
                <a:latin typeface="Times New Roman" panose="02020603050405020304" pitchFamily="18" charset="0"/>
                <a:cs typeface="Times New Roman" panose="02020603050405020304" pitchFamily="18" charset="0"/>
              </a:rPr>
              <a:t>الاستجابة لمتطلبات الجمهور: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يعتبر الاستماع الجيد والاستجابة لمتطلبات الجمهور جزءًا أساسيًا من الاتصال التنظيمي. يمكن للمنظمات تلقي التعليقات والمقترحات من الجمهور عبر البريد الإلكتروني، ونماذج الاتصال على الموقع الإلكتروني، ووسائل التواصل الاجتماعي. يجب الاستجابة لهذه التعليقات بشكل فعّال وتوفير توضيحات وإجابات شافية على الاستفسارات. يمكن أيضًا تنظيم جلسات حوارية أو استطلاعات للرأي لفهم احتياجات وآراء الجمهور بشكل أفضل وتلبيتها.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59702B5-469F-D795-842B-233B4CC47DF6}"/>
              </a:ext>
            </a:extLst>
          </p:cNvPr>
          <p:cNvSpPr txBox="1"/>
          <p:nvPr/>
        </p:nvSpPr>
        <p:spPr>
          <a:xfrm>
            <a:off x="2557606" y="458342"/>
            <a:ext cx="6578549"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كيفية استخدام الاتصال التنظيمي في</a:t>
            </a:r>
            <a:endParaRPr lang="ar-EG" sz="2800" b="1" dirty="0">
              <a:solidFill>
                <a:schemeClr val="bg1"/>
              </a:solidFill>
              <a:latin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بناء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D258E78-228C-2AC1-B68E-CAEE68EC101C}"/>
              </a:ext>
            </a:extLst>
          </p:cNvPr>
          <p:cNvPicPr>
            <a:picLocks noChangeAspect="1"/>
          </p:cNvPicPr>
          <p:nvPr/>
        </p:nvPicPr>
        <p:blipFill rotWithShape="1">
          <a:blip r:embed="rId3"/>
          <a:srcRect l="40991"/>
          <a:stretch/>
        </p:blipFill>
        <p:spPr>
          <a:xfrm>
            <a:off x="421685" y="2066239"/>
            <a:ext cx="4366215" cy="4162097"/>
          </a:xfrm>
          <a:prstGeom prst="rect">
            <a:avLst/>
          </a:prstGeom>
        </p:spPr>
      </p:pic>
    </p:spTree>
    <p:extLst>
      <p:ext uri="{BB962C8B-B14F-4D97-AF65-F5344CB8AC3E}">
        <p14:creationId xmlns:p14="http://schemas.microsoft.com/office/powerpoint/2010/main" val="26831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27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ما الأمور التي يجب أخذها بعين الاعتبار عند القيام بالاتصال التنظيمي</a:t>
            </a:r>
            <a:r>
              <a:rPr lang="ar-EG" sz="2800" b="1" dirty="0">
                <a:solidFill>
                  <a:schemeClr val="bg1"/>
                </a:solidFill>
                <a:latin typeface="Times New Roman" panose="02020603050405020304" pitchFamily="18" charset="0"/>
                <a:cs typeface="Times New Roman" panose="02020603050405020304" pitchFamily="18" charset="0"/>
              </a:rPr>
              <a: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39211"/>
          </a:xfrm>
          <a:prstGeom prst="rect">
            <a:avLst/>
          </a:prstGeom>
          <a:noFill/>
        </p:spPr>
        <p:txBody>
          <a:bodyPr wrap="square" rtlCol="0">
            <a:spAutoFit/>
          </a:bodyPr>
          <a:lstStyle/>
          <a:p>
            <a:pPr algn="just" rtl="1"/>
            <a:r>
              <a:rPr lang="ar-EG" sz="3200" b="1" dirty="0">
                <a:solidFill>
                  <a:srgbClr val="FF0000"/>
                </a:solidFill>
                <a:latin typeface="Times New Roman" panose="02020603050405020304" pitchFamily="18" charset="0"/>
                <a:cs typeface="Times New Roman" panose="02020603050405020304" pitchFamily="18" charset="0"/>
              </a:rPr>
              <a:t>ا</a:t>
            </a:r>
            <a:r>
              <a:rPr lang="ar-SA" sz="3200" b="1" dirty="0">
                <a:solidFill>
                  <a:srgbClr val="FF0000"/>
                </a:solidFill>
                <a:latin typeface="Times New Roman" panose="02020603050405020304" pitchFamily="18" charset="0"/>
                <a:cs typeface="Times New Roman" panose="02020603050405020304" pitchFamily="18" charset="0"/>
              </a:rPr>
              <a:t>لإعداد الجيد: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ويقصد به الاستكشاف الجيد للمجال الذي سيتم فيه الاتصال والتعرف على طبيعة النظام والمشاركين فيه من المستقبلين أو المرسلين، ثم دراسة أفضل الطرق للاتصال بينهم، بحيث يكون الخطاب على أفضل وجه، حيث يتم الاتصال المطلوب بالكيفية التي تقيم علاقات عامة جيدة. والإعداد الجيد يعني أيضا إعداد نظام متناسب مع المنشأة، بحيث لا يكون نقلاً تقليدياً للأنظمة الأخرى، أو مجرد تطبيق نظام آخر درج الآخرون على تبنيه، دون قياس مدى ملاءمته للجهاز الإداري.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3013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الأمور التي يجب أخذها بعين الاعتبار عند القيام بالاتصال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3100" y="2391844"/>
            <a:ext cx="9966899" cy="2369880"/>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الوضوح والبيان: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أن يتم الاتصال وفق درجة عالية من الوضوح، بحيث يتحقق الإقناع والفهم، ومن ذلك استخدام لغة اتصال مفهومة وواضحة لأطراف عملية الاتصال، وعدم وجود درجة مرتفعة من تصفية المعلومات (الترشيح للمعلومة) عند انتقال الخطابات بين المستويات الإدارية المختلفة.</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82697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الأمور التي يجب أخذها بعين الاعتبار عند القيام بالاتصال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39211"/>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الانسيابية:</a:t>
            </a:r>
            <a:endParaRPr lang="ar-EG" sz="3200" b="1" dirty="0">
              <a:solidFill>
                <a:srgbClr val="FF0000"/>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أن يتم الاتصال وفق أقصر الطرق المناسبة، دون الحاجة إلى تعقيد العملية الإجرائية للاتصال، ويتطلب ذلك أتباع نظام مبسط لتدفق وانسياب المعلومات والأوامر والتوجيهات بصورة تسهل استيعابها. كما لا يمثل فيه اختلاف وتعدد المستويات الإدارية للأفراد عقبة كبيرة في الاتصالات، وأن تكون شبكة الاتصالات الرسمية محددة وواضحة ومعروفة للجميع، وتتسم بالمرونة بما يساعد في بلوغ وتحقيق الأهداف.</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02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الأمور التي يجب أخذها بعين الاعتبار عند القيام بالاتصال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811" y="1800886"/>
            <a:ext cx="10541000" cy="2369880"/>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اختيار الوسيلة المناسبة للاتصال: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يتطلب اختيار الوسيلة المناسبة للاتصال استعراض الوسائل المختلفة للاتصال، واختيار الأنسب من بينها بحيث تصلح لإتمام الاتصال بنجاح. فقد تكون بعض الوسائل غير ملائمة لبعض عمليات الاتصال، وأخرى يكون في استخدامها تكلف وإطالة للإجراءات ونقل المعلومات، ويكون الإبقاء على استخدامها مجرد تقليد درجت عليه المنشأة.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FBECA88-40EE-4F6D-F8EC-BDAA15E7A7E4}"/>
              </a:ext>
            </a:extLst>
          </p:cNvPr>
          <p:cNvPicPr>
            <a:picLocks noChangeAspect="1"/>
          </p:cNvPicPr>
          <p:nvPr/>
        </p:nvPicPr>
        <p:blipFill>
          <a:blip r:embed="rId3"/>
          <a:stretch>
            <a:fillRect/>
          </a:stretch>
        </p:blipFill>
        <p:spPr>
          <a:xfrm>
            <a:off x="1153149" y="3676464"/>
            <a:ext cx="4942851" cy="2246139"/>
          </a:xfrm>
          <a:prstGeom prst="rect">
            <a:avLst/>
          </a:prstGeom>
        </p:spPr>
      </p:pic>
    </p:spTree>
    <p:extLst>
      <p:ext uri="{BB962C8B-B14F-4D97-AF65-F5344CB8AC3E}">
        <p14:creationId xmlns:p14="http://schemas.microsoft.com/office/powerpoint/2010/main" val="3833275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الأمور التي يجب أخذها بعين الاعتبار عند القيام بالاتصال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81448" y="1853254"/>
            <a:ext cx="5955660" cy="3477875"/>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التوقيت السليم للاتصال: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ويتحقق ذلك عن طريق سرعة الإنجاز وإنهاء المهمة في الوقت المخصص لها دون تأخر. إذ أن التأخر للمهام والعمليات والقرارات الإدارية ربما يفقدها أهميتها أو فائدتها بالكلية. والنظام الإداري الفعال هو ذلك الذي يضع أولويات وآليات تنفيذية مرنة وميسرة لوصول الخطاب للمستقبل في الوقت المناسب سواءً كان ذلك المستقبل في المستوى الإداري الأعلى أو المستوى الإداري الأدنى.</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3D5B05C-29D9-2FB4-11B1-A5CFFDADEA24}"/>
              </a:ext>
            </a:extLst>
          </p:cNvPr>
          <p:cNvPicPr>
            <a:picLocks noChangeAspect="1"/>
          </p:cNvPicPr>
          <p:nvPr/>
        </p:nvPicPr>
        <p:blipFill rotWithShape="1">
          <a:blip r:embed="rId3"/>
          <a:srcRect l="34468"/>
          <a:stretch/>
        </p:blipFill>
        <p:spPr>
          <a:xfrm>
            <a:off x="696108" y="2155119"/>
            <a:ext cx="3510017" cy="3572917"/>
          </a:xfrm>
          <a:prstGeom prst="rect">
            <a:avLst/>
          </a:prstGeom>
        </p:spPr>
      </p:pic>
    </p:spTree>
    <p:extLst>
      <p:ext uri="{BB962C8B-B14F-4D97-AF65-F5344CB8AC3E}">
        <p14:creationId xmlns:p14="http://schemas.microsoft.com/office/powerpoint/2010/main" val="2700801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الأمور التي يجب أخذها بعين الاعتبار عند القيام بالاتصال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19193"/>
            <a:ext cx="10541000" cy="2369880"/>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الإنصات: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يعد الإنصات أحد أهم المبادئ المعينة على فعالية الاتصال بين الرئيس والمرؤوس. ولذلك فمن المهم تعميق مبدأ الإنصات من قبل مستقبل الرسالة؛ لأن عملية الإنصات مرتبطة بالفهم، ومن هنا نفرق بين الإنصات والاستماع، فيمكن للشخص أن يستمع للمتكلم استماعاً دون إدراك وقد يكون الذهن مشغولا بمسائل أخرى بناء عليه يكون الاتصال غير فعال لعدم تركيز الرئيس على مضمون الرسالة الموجهة له من مرؤوسيه.</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8C9F2CD-7B7E-928D-B18E-32749B2B5C69}"/>
              </a:ext>
            </a:extLst>
          </p:cNvPr>
          <p:cNvPicPr>
            <a:picLocks noChangeAspect="1"/>
          </p:cNvPicPr>
          <p:nvPr/>
        </p:nvPicPr>
        <p:blipFill>
          <a:blip r:embed="rId3"/>
          <a:stretch>
            <a:fillRect/>
          </a:stretch>
        </p:blipFill>
        <p:spPr>
          <a:xfrm>
            <a:off x="3704200" y="4183721"/>
            <a:ext cx="5106381" cy="1710901"/>
          </a:xfrm>
          <a:prstGeom prst="rect">
            <a:avLst/>
          </a:prstGeom>
        </p:spPr>
      </p:pic>
    </p:spTree>
    <p:extLst>
      <p:ext uri="{BB962C8B-B14F-4D97-AF65-F5344CB8AC3E}">
        <p14:creationId xmlns:p14="http://schemas.microsoft.com/office/powerpoint/2010/main" val="398802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6698" y="558958"/>
            <a:ext cx="5573883"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الأمور التي يجب أخذها بعين الاعتبار عند القيام بالاتصال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70178" y="2005159"/>
            <a:ext cx="5532821" cy="4216539"/>
          </a:xfrm>
          <a:prstGeom prst="rect">
            <a:avLst/>
          </a:prstGeom>
          <a:noFill/>
        </p:spPr>
        <p:txBody>
          <a:bodyPr wrap="square" rtlCol="0">
            <a:spAutoFit/>
          </a:bodyPr>
          <a:lstStyle/>
          <a:p>
            <a:pPr algn="just" rtl="1"/>
            <a:r>
              <a:rPr lang="ar-SA" sz="3200" b="1" dirty="0">
                <a:solidFill>
                  <a:srgbClr val="FF0000"/>
                </a:solidFill>
                <a:latin typeface="Times New Roman" panose="02020603050405020304" pitchFamily="18" charset="0"/>
                <a:cs typeface="Times New Roman" panose="02020603050405020304" pitchFamily="18" charset="0"/>
              </a:rPr>
              <a:t>متابعة الاتصال: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قد تكون متابعة الاتصالات من أهم عوامل نجاح الاتصال، فلربما توفرت جميع الصفات الفعالة السابقة، لكن إهمال متابعة الاتصالات قد يعنى فقد كل الجهود الأساسية التي سبقت. فالاتصال الفعال ينبغي أن يلازمه متابعة مستمرة لضمان تحقيق الأهداف والغايات من عملية الاتصال. وتزداد الأهمية، عندما تكون الاتصالات عبارة عن أوامر أو مهام أو تعليمات يتوقف نجاح العملية الإدارية على إتمامها بدقة.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CC910EE-F164-484A-7021-29E8768492D9}"/>
              </a:ext>
            </a:extLst>
          </p:cNvPr>
          <p:cNvPicPr>
            <a:picLocks noChangeAspect="1"/>
          </p:cNvPicPr>
          <p:nvPr/>
        </p:nvPicPr>
        <p:blipFill>
          <a:blip r:embed="rId3"/>
          <a:stretch>
            <a:fillRect/>
          </a:stretch>
        </p:blipFill>
        <p:spPr>
          <a:xfrm>
            <a:off x="762000" y="2280464"/>
            <a:ext cx="4706549" cy="3447547"/>
          </a:xfrm>
          <a:prstGeom prst="rect">
            <a:avLst/>
          </a:prstGeom>
        </p:spPr>
      </p:pic>
    </p:spTree>
    <p:extLst>
      <p:ext uri="{BB962C8B-B14F-4D97-AF65-F5344CB8AC3E}">
        <p14:creationId xmlns:p14="http://schemas.microsoft.com/office/powerpoint/2010/main" val="2214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2842" y="458342"/>
            <a:ext cx="5713316" cy="954107"/>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التطبيقات التي يمكن الاعتماد عليها في تشكيل الرأي العام باستخدام الذكاء الاصطناعي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520" y="1933336"/>
            <a:ext cx="10541000" cy="4462760"/>
          </a:xfrm>
          <a:prstGeom prst="rect">
            <a:avLst/>
          </a:prstGeom>
          <a:noFill/>
        </p:spPr>
        <p:txBody>
          <a:bodyPr wrap="square" rtlCol="0">
            <a:spAutoFit/>
          </a:bodyPr>
          <a:lstStyle/>
          <a:p>
            <a:pPr algn="just" rtl="1"/>
            <a:r>
              <a:rPr lang="en-US" sz="2400" dirty="0">
                <a:solidFill>
                  <a:srgbClr val="2D3956"/>
                </a:solidFill>
                <a:latin typeface="Times New Roman" panose="02020603050405020304" pitchFamily="18" charset="0"/>
                <a:cs typeface="Times New Roman" panose="02020603050405020304" pitchFamily="18" charset="0"/>
              </a:rPr>
              <a:t>IBM Watson </a:t>
            </a:r>
            <a:r>
              <a:rPr lang="ar-EG" sz="2400" dirty="0">
                <a:solidFill>
                  <a:srgbClr val="2D3956"/>
                </a:solidFill>
                <a:latin typeface="Times New Roman" panose="02020603050405020304" pitchFamily="18" charset="0"/>
                <a:cs typeface="Times New Roman" panose="02020603050405020304" pitchFamily="18" charset="0"/>
              </a:rPr>
              <a:t>منصة شاملة للذكاء الاصطناعي توفر مجموعة واسعة من الخدمات والأدوات مثل تحليل النصوص وتحليل الصوت والتعلم الآلي لتحسين فهم الجمهور وتوجيه الرسائل التنظيمية.</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 </a:t>
            </a:r>
            <a:r>
              <a:rPr lang="en-US" sz="2400" dirty="0">
                <a:solidFill>
                  <a:srgbClr val="2D3956"/>
                </a:solidFill>
                <a:latin typeface="Times New Roman" panose="02020603050405020304" pitchFamily="18" charset="0"/>
                <a:cs typeface="Times New Roman" panose="02020603050405020304" pitchFamily="18" charset="0"/>
              </a:rPr>
              <a:t>Google Cloud AI</a:t>
            </a:r>
            <a:r>
              <a:rPr lang="ar-EG" sz="2400" dirty="0">
                <a:solidFill>
                  <a:srgbClr val="2D3956"/>
                </a:solidFill>
                <a:latin typeface="Times New Roman" panose="02020603050405020304" pitchFamily="18" charset="0"/>
                <a:cs typeface="Times New Roman" panose="02020603050405020304" pitchFamily="18" charset="0"/>
              </a:rPr>
              <a:t> مجموعة من الخدمات السحابية المستندة إلى الذكاء الاصطناعي تتيح تحليل البيانات واستخلاص الأنماط والتوصية بالمحتوى المخصص والتحليل التنبؤي للرأي العام.</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 </a:t>
            </a:r>
            <a:r>
              <a:rPr lang="en-US" sz="2400" dirty="0">
                <a:solidFill>
                  <a:srgbClr val="2D3956"/>
                </a:solidFill>
                <a:latin typeface="Times New Roman" panose="02020603050405020304" pitchFamily="18" charset="0"/>
                <a:cs typeface="Times New Roman" panose="02020603050405020304" pitchFamily="18" charset="0"/>
              </a:rPr>
              <a:t>Microsoft Azure Cognitive Services </a:t>
            </a:r>
            <a:r>
              <a:rPr lang="ar-EG" sz="2400" dirty="0">
                <a:solidFill>
                  <a:srgbClr val="2D3956"/>
                </a:solidFill>
                <a:latin typeface="Times New Roman" panose="02020603050405020304" pitchFamily="18" charset="0"/>
                <a:cs typeface="Times New Roman" panose="02020603050405020304" pitchFamily="18" charset="0"/>
              </a:rPr>
              <a:t> مجموعة من الخدمات السحابية التي تتيح استخدام التعلم الآلي وتحليل البيانات والتعرف على الوجوه واللغة الطبيعية لتحسين الاتصال التنظيمي وفهم الجمهور.</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en-US" sz="2400" dirty="0">
                <a:solidFill>
                  <a:srgbClr val="2D3956"/>
                </a:solidFill>
                <a:latin typeface="Times New Roman" panose="02020603050405020304" pitchFamily="18" charset="0"/>
                <a:cs typeface="Times New Roman" panose="02020603050405020304" pitchFamily="18" charset="0"/>
              </a:rPr>
              <a:t>Amazon Web Services (AWS) AI </a:t>
            </a:r>
            <a:r>
              <a:rPr lang="ar-EG" sz="2400" dirty="0">
                <a:solidFill>
                  <a:srgbClr val="2D3956"/>
                </a:solidFill>
                <a:latin typeface="Times New Roman" panose="02020603050405020304" pitchFamily="18" charset="0"/>
                <a:cs typeface="Times New Roman" panose="02020603050405020304" pitchFamily="18" charset="0"/>
              </a:rPr>
              <a:t> تقدم خدمات الذكاء الاصطناعي المتنوعة مثل التعلم الآلي وتحليل الصوت والصورة وتحليل النصوص لدعم تطبيقات بناء الرأي العام وتحسين الاتصال التنظيمي.</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8539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الخاتمة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77437"/>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تناولنا خلال هذا الفصل </a:t>
            </a:r>
            <a:r>
              <a:rPr lang="ar-SA" sz="2400" dirty="0">
                <a:solidFill>
                  <a:srgbClr val="2D3956"/>
                </a:solidFill>
                <a:latin typeface="Times New Roman" panose="02020603050405020304" pitchFamily="18" charset="0"/>
                <a:cs typeface="Times New Roman" panose="02020603050405020304" pitchFamily="18" charset="0"/>
              </a:rPr>
              <a:t>خصائص الاتصال التنظيمي</a:t>
            </a:r>
            <a:r>
              <a:rPr lang="ar-EG" sz="2400" dirty="0">
                <a:solidFill>
                  <a:srgbClr val="2D3956"/>
                </a:solidFill>
                <a:latin typeface="Times New Roman" panose="02020603050405020304" pitchFamily="18" charset="0"/>
                <a:cs typeface="Times New Roman" panose="02020603050405020304" pitchFamily="18" charset="0"/>
              </a:rPr>
              <a:t>، وذلك من حيث</a:t>
            </a:r>
            <a:r>
              <a:rPr lang="ar-SA" sz="2400" dirty="0">
                <a:solidFill>
                  <a:srgbClr val="2D3956"/>
                </a:solidFill>
                <a:latin typeface="Times New Roman" panose="02020603050405020304" pitchFamily="18" charset="0"/>
                <a:cs typeface="Times New Roman" panose="02020603050405020304" pitchFamily="18" charset="0"/>
              </a:rPr>
              <a:t>:</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(وحدة القيادة- تسلسل القيادة- استقرار التنظيم- التعاون بين العاملين- مراعاة الطاقات البشرية).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كذلك تعرفنا على</a:t>
            </a:r>
            <a:r>
              <a:rPr lang="ar-SA" sz="2400" dirty="0">
                <a:solidFill>
                  <a:srgbClr val="2D3956"/>
                </a:solidFill>
                <a:latin typeface="Times New Roman" panose="02020603050405020304" pitchFamily="18" charset="0"/>
                <a:cs typeface="Times New Roman" panose="02020603050405020304" pitchFamily="18" charset="0"/>
              </a:rPr>
              <a:t> العوامل المؤثرة في تكوين رأي الفرد.</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كذلك تم رصد</a:t>
            </a:r>
            <a:r>
              <a:rPr lang="ar-SA" sz="2400" dirty="0">
                <a:solidFill>
                  <a:srgbClr val="2D3956"/>
                </a:solidFill>
                <a:latin typeface="Times New Roman" panose="02020603050405020304" pitchFamily="18" charset="0"/>
                <a:cs typeface="Times New Roman" panose="02020603050405020304" pitchFamily="18" charset="0"/>
              </a:rPr>
              <a:t> دور الاتصال التنظيمي في بناء الرأي العام.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6350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1241</TotalTime>
  <Words>2716</Words>
  <Application>Microsoft Office PowerPoint</Application>
  <PresentationFormat>Widescreen</PresentationFormat>
  <Paragraphs>296</Paragraphs>
  <Slides>42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24</cp:revision>
  <dcterms:created xsi:type="dcterms:W3CDTF">2023-04-29T09:08:23Z</dcterms:created>
  <dcterms:modified xsi:type="dcterms:W3CDTF">2023-10-27T15:37:55Z</dcterms:modified>
</cp:coreProperties>
</file>