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1.xml" ContentType="application/vnd.openxmlformats-officedocument.theme+xml"/>
  <Override PartName="/ppt/viewProps.xml" ContentType="application/vnd.openxmlformats-officedocument.presentationml.viewProps+xml"/>
  <Override PartName="/ppt/tableStyles.xml" ContentType="application/vnd.openxmlformats-officedocument.presentationml.tableStyles+xml"/>
  <Override PartName="/ppt/presProps.xml" ContentType="application/vnd.openxmlformats-officedocument.presentationml.presProps+xml"/>
  <Override PartName="/ppt/tags/tag23.xml" ContentType="application/vnd.openxmlformats-officedocument.presentationml.tags+xml"/>
  <Override PartName="/ppt/tags/tag13.xml" ContentType="application/vnd.openxmlformats-officedocument.presentationml.tags+xml"/>
  <Override PartName="/ppt/tags/tag24.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2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26.xml" ContentType="application/vnd.openxmlformats-officedocument.presentationml.tags+xml"/>
  <Override PartName="/ppt/tags/tag18.xml" ContentType="application/vnd.openxmlformats-officedocument.presentationml.tags+xml"/>
  <Override PartName="/ppt/tags/tag27.xml" ContentType="application/vnd.openxmlformats-officedocument.presentationml.tags+xml"/>
  <Override PartName="/ppt/tags/tag40.xml" ContentType="application/vnd.openxmlformats-officedocument.presentationml.tags+xml"/>
  <Override PartName="/ppt/tags/tag28.xml" ContentType="application/vnd.openxmlformats-officedocument.presentationml.tags+xml"/>
  <Override PartName="/ppt/tags/tag41.xml" ContentType="application/vnd.openxmlformats-officedocument.presentationml.tags+xml"/>
  <Override PartName="/ppt/tags/tag29.xml" ContentType="application/vnd.openxmlformats-officedocument.presentationml.tags+xml"/>
  <Override PartName="/ppt/tags/tag42.xml" ContentType="application/vnd.openxmlformats-officedocument.presentationml.tags+xml"/>
  <Override PartName="/ppt/tags/tag1.xml" ContentType="application/vnd.openxmlformats-officedocument.presentationml.tags+xml"/>
  <Override PartName="/ppt/tags/tag30.xml" ContentType="application/vnd.openxmlformats-officedocument.presentationml.tags+xml"/>
  <Override PartName="/docProps/core.xml" ContentType="application/vnd.openxmlformats-package.core-propertie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docProps/app.xml" ContentType="application/vnd.openxmlformats-officedocument.extended-properties+xml"/>
  <Override PartName="/ppt/tags/tag35.xml" ContentType="application/vnd.openxmlformats-officedocument.presentationml.tags+xml"/>
  <Override PartName="/ppt/tags/tag2.xml" ContentType="application/vnd.openxmlformats-officedocument.presentationml.tags+xml"/>
  <Override PartName="/ppt/tags/tag36.xml" ContentType="application/vnd.openxmlformats-officedocument.presentationml.tags+xml"/>
  <Override PartName="/ppt/tags/tag19.xml" ContentType="application/vnd.openxmlformats-officedocument.presentationml.tags+xml"/>
  <Override PartName="/ppt/tags/tag37.xml" ContentType="application/vnd.openxmlformats-officedocument.presentationml.tags+xml"/>
  <Override PartName="/ppt/tags/tag3.xml" ContentType="application/vnd.openxmlformats-officedocument.presentationml.tags+xml"/>
  <Override PartName="/ppt/tags/tag38.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20.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21.xml" ContentType="application/vnd.openxmlformats-officedocument.presentationml.tags+xml"/>
  <Override PartName="/ppt/tags/tag10.xml" ContentType="application/vnd.openxmlformats-officedocument.presentationml.tags+xml"/>
  <Override PartName="/ppt/tags/tag22.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39.xml" ContentType="application/vnd.openxmlformats-officedocument.presentationml.tag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8" r:id="rId3"/>
    <p:sldId id="320" r:id="rId4"/>
    <p:sldId id="325" r:id="rId5"/>
    <p:sldId id="323" r:id="rId6"/>
    <p:sldId id="375" r:id="rId7"/>
    <p:sldId id="376" r:id="rId8"/>
    <p:sldId id="377" r:id="rId9"/>
    <p:sldId id="378" r:id="rId10"/>
    <p:sldId id="379" r:id="rId11"/>
    <p:sldId id="380" r:id="rId12"/>
    <p:sldId id="381" r:id="rId13"/>
    <p:sldId id="382" r:id="rId14"/>
    <p:sldId id="383" r:id="rId15"/>
    <p:sldId id="384" r:id="rId16"/>
    <p:sldId id="385" r:id="rId17"/>
    <p:sldId id="386" r:id="rId18"/>
    <p:sldId id="387" r:id="rId19"/>
    <p:sldId id="388" r:id="rId20"/>
    <p:sldId id="389" r:id="rId21"/>
    <p:sldId id="390" r:id="rId22"/>
    <p:sldId id="391" r:id="rId23"/>
    <p:sldId id="392" r:id="rId24"/>
    <p:sldId id="393" r:id="rId25"/>
    <p:sldId id="394" r:id="rId26"/>
    <p:sldId id="395" r:id="rId27"/>
    <p:sldId id="396" r:id="rId28"/>
    <p:sldId id="397" r:id="rId29"/>
    <p:sldId id="398" r:id="rId30"/>
    <p:sldId id="399" r:id="rId31"/>
    <p:sldId id="400" r:id="rId32"/>
    <p:sldId id="401" r:id="rId33"/>
    <p:sldId id="402" r:id="rId34"/>
    <p:sldId id="403" r:id="rId35"/>
    <p:sldId id="404" r:id="rId36"/>
    <p:sldId id="405" r:id="rId37"/>
    <p:sldId id="407" r:id="rId38"/>
    <p:sldId id="408" r:id="rId39"/>
    <p:sldId id="409" r:id="rId40"/>
    <p:sldId id="411" r:id="rId41"/>
    <p:sldId id="412" r:id="rId42"/>
    <p:sldId id="413" r:id="rId43"/>
    <p:sldId id="410" r:id="rId44"/>
    <p:sldId id="319" r:id="rId4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108" d="100"/>
          <a:sy n="108" d="100"/>
        </p:scale>
        <p:origin x="630" y="10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viewProps" Target="viewProps.xml"/><Relationship Id="rId50" Type="http://schemas.openxmlformats.org/officeDocument/2006/relationships/customXml" Target="../customXml/item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customXml" Target="../customXml/item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customXml" Target="../customXml/item2.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6/22/2025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6/22/2025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6/22/2025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6/22/2025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6/22/2025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6/22/2025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6/22/2025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6/22/2025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6/22/2025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6/22/2025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6/22/2025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6/22/2025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slideLayout" Target="../slideLayouts/slideLayout1.xml"/><Relationship Id="rId1" Type="http://schemas.openxmlformats.org/officeDocument/2006/relationships/tags" Target="../tags/tag1.xml"/><Relationship Id="rId6" Type="http://schemas.openxmlformats.org/officeDocument/2006/relationships/image" Target="../media/image4.jpeg"/><Relationship Id="rId5" Type="http://schemas.openxmlformats.org/officeDocument/2006/relationships/image" Target="../media/image3.emf"/><Relationship Id="rId4" Type="http://schemas.openxmlformats.org/officeDocument/2006/relationships/image" Target="../media/image2.emf"/></Relationships>
</file>

<file path=ppt/slides/_rels/slide2.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image" Target="../media/image2.emf"/><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image" Target="../media/image3.emf"/></Relationships>
</file>

<file path=ppt/slides/_rels/slide3.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2.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xml.rels><?xml version="1.0" encoding="UTF-8" standalone="yes"?>
<Relationships xmlns="http://schemas.openxmlformats.org/package/2006/relationships"><Relationship Id="rId8" Type="http://schemas.openxmlformats.org/officeDocument/2006/relationships/image" Target="../media/image12.jpeg"/><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3.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 Id="rId9" Type="http://schemas.openxmlformats.org/officeDocument/2006/relationships/image" Target="../media/image11.jpeg"/></Relationships>
</file>

<file path=ppt/slides/_rels/slide5.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4.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 Id="rId9" Type="http://schemas.openxmlformats.org/officeDocument/2006/relationships/image" Target="../media/image11.jpeg"/></Relationships>
</file>

<file path=ppt/slides/_rels/slide6.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5.xml"/><Relationship Id="rId6" Type="http://schemas.openxmlformats.org/officeDocument/2006/relationships/image" Target="../media/image9.emf"/><Relationship Id="rId5" Type="http://schemas.openxmlformats.org/officeDocument/2006/relationships/image" Target="../media/image8.emf"/><Relationship Id="rId10" Type="http://schemas.openxmlformats.org/officeDocument/2006/relationships/image" Target="../media/image11.jpeg"/><Relationship Id="rId4" Type="http://schemas.openxmlformats.org/officeDocument/2006/relationships/image" Target="../media/image7.emf"/><Relationship Id="rId9" Type="http://schemas.openxmlformats.org/officeDocument/2006/relationships/image" Target="../media/image15.png"/></Relationships>
</file>

<file path=ppt/slides/_rels/slide7.xml.rels><?xml version="1.0" encoding="UTF-8" standalone="yes"?>
<Relationships xmlns="http://schemas.openxmlformats.org/package/2006/relationships"><Relationship Id="rId8" Type="http://schemas.openxmlformats.org/officeDocument/2006/relationships/hyperlink" Target="http://www.asist.org/" TargetMode="External"/><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6.xml"/><Relationship Id="rId6" Type="http://schemas.openxmlformats.org/officeDocument/2006/relationships/image" Target="../media/image9.emf"/><Relationship Id="rId5" Type="http://schemas.openxmlformats.org/officeDocument/2006/relationships/image" Target="../media/image8.emf"/><Relationship Id="rId10" Type="http://schemas.openxmlformats.org/officeDocument/2006/relationships/image" Target="../media/image11.jpeg"/><Relationship Id="rId4" Type="http://schemas.openxmlformats.org/officeDocument/2006/relationships/image" Target="../media/image7.emf"/><Relationship Id="rId9" Type="http://schemas.openxmlformats.org/officeDocument/2006/relationships/image" Target="../media/image16.png"/></Relationships>
</file>

<file path=ppt/slides/_rels/slide8.xml.rels><?xml version="1.0" encoding="UTF-8" standalone="yes"?>
<Relationships xmlns="http://schemas.openxmlformats.org/package/2006/relationships"><Relationship Id="rId8" Type="http://schemas.openxmlformats.org/officeDocument/2006/relationships/image" Target="../media/image16.png"/><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 Id="rId9" Type="http://schemas.openxmlformats.org/officeDocument/2006/relationships/image" Target="../media/image11.jpeg"/></Relationships>
</file>

<file path=ppt/slides/_rels/slide9.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8.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 Id="rId9" Type="http://schemas.openxmlformats.org/officeDocument/2006/relationships/image" Target="../media/image11.jpeg"/></Relationships>
</file>

<file path=ppt/slides/_rels/slide10.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9.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 Id="rId9" Type="http://schemas.openxmlformats.org/officeDocument/2006/relationships/image" Target="../media/image11.jpeg"/></Relationships>
</file>

<file path=ppt/slides/_rels/slide11.xml.rels><?xml version="1.0" encoding="UTF-8" standalone="yes"?>
<Relationships xmlns="http://schemas.openxmlformats.org/package/2006/relationships"><Relationship Id="rId8" Type="http://schemas.openxmlformats.org/officeDocument/2006/relationships/image" Target="../media/image18.jpeg"/><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10.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 Id="rId9" Type="http://schemas.openxmlformats.org/officeDocument/2006/relationships/image" Target="../media/image11.jpeg"/></Relationships>
</file>

<file path=ppt/slides/_rels/slide12.xml.rels><?xml version="1.0" encoding="UTF-8" standalone="yes"?>
<Relationships xmlns="http://schemas.openxmlformats.org/package/2006/relationships"><Relationship Id="rId8" Type="http://schemas.openxmlformats.org/officeDocument/2006/relationships/image" Target="../media/image19.jpeg"/><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11.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 Id="rId9" Type="http://schemas.openxmlformats.org/officeDocument/2006/relationships/image" Target="../media/image11.jpeg"/></Relationships>
</file>

<file path=ppt/slides/_rels/slide13.xml.rels><?xml version="1.0" encoding="UTF-8" standalone="yes"?>
<Relationships xmlns="http://schemas.openxmlformats.org/package/2006/relationships"><Relationship Id="rId8" Type="http://schemas.openxmlformats.org/officeDocument/2006/relationships/image" Target="../media/image20.jpeg"/><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12.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 Id="rId9" Type="http://schemas.openxmlformats.org/officeDocument/2006/relationships/image" Target="../media/image11.jpeg"/></Relationships>
</file>

<file path=ppt/slides/_rels/slide14.xml.rels><?xml version="1.0" encoding="UTF-8" standalone="yes"?>
<Relationships xmlns="http://schemas.openxmlformats.org/package/2006/relationships"><Relationship Id="rId8" Type="http://schemas.openxmlformats.org/officeDocument/2006/relationships/image" Target="../media/image21.jpeg"/><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13.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 Id="rId9" Type="http://schemas.openxmlformats.org/officeDocument/2006/relationships/image" Target="../media/image11.jpeg"/></Relationships>
</file>

<file path=ppt/slides/_rels/slide15.xml.rels><?xml version="1.0" encoding="UTF-8" standalone="yes"?>
<Relationships xmlns="http://schemas.openxmlformats.org/package/2006/relationships"><Relationship Id="rId8" Type="http://schemas.openxmlformats.org/officeDocument/2006/relationships/image" Target="../media/image21.jpeg"/><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14.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 Id="rId9" Type="http://schemas.openxmlformats.org/officeDocument/2006/relationships/image" Target="../media/image22.jpeg"/></Relationships>
</file>

<file path=ppt/slides/_rels/slide16.xml.rels><?xml version="1.0" encoding="UTF-8" standalone="yes"?>
<Relationships xmlns="http://schemas.openxmlformats.org/package/2006/relationships"><Relationship Id="rId8" Type="http://schemas.openxmlformats.org/officeDocument/2006/relationships/image" Target="../media/image23.png"/><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15.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 Id="rId9" Type="http://schemas.openxmlformats.org/officeDocument/2006/relationships/image" Target="../media/image11.jpeg"/></Relationships>
</file>

<file path=ppt/slides/_rels/slide17.xml.rels><?xml version="1.0" encoding="UTF-8" standalone="yes"?>
<Relationships xmlns="http://schemas.openxmlformats.org/package/2006/relationships"><Relationship Id="rId8" Type="http://schemas.openxmlformats.org/officeDocument/2006/relationships/image" Target="../media/image24.jpeg"/><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16.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 Id="rId9" Type="http://schemas.openxmlformats.org/officeDocument/2006/relationships/image" Target="../media/image11.jpeg"/></Relationships>
</file>

<file path=ppt/slides/_rels/slide18.xml.rels><?xml version="1.0" encoding="UTF-8" standalone="yes"?>
<Relationships xmlns="http://schemas.openxmlformats.org/package/2006/relationships"><Relationship Id="rId8" Type="http://schemas.openxmlformats.org/officeDocument/2006/relationships/image" Target="../media/image25.png"/><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17.xml"/><Relationship Id="rId6" Type="http://schemas.openxmlformats.org/officeDocument/2006/relationships/image" Target="../media/image9.emf"/><Relationship Id="rId11" Type="http://schemas.openxmlformats.org/officeDocument/2006/relationships/image" Target="../media/image11.jpeg"/><Relationship Id="rId5" Type="http://schemas.openxmlformats.org/officeDocument/2006/relationships/image" Target="../media/image8.emf"/><Relationship Id="rId10" Type="http://schemas.openxmlformats.org/officeDocument/2006/relationships/image" Target="../media/image27.jpeg"/><Relationship Id="rId4" Type="http://schemas.openxmlformats.org/officeDocument/2006/relationships/image" Target="../media/image7.emf"/><Relationship Id="rId9" Type="http://schemas.openxmlformats.org/officeDocument/2006/relationships/image" Target="../media/image26.jpeg"/></Relationships>
</file>

<file path=ppt/slides/_rels/slide19.xml.rels><?xml version="1.0" encoding="UTF-8" standalone="yes"?>
<Relationships xmlns="http://schemas.openxmlformats.org/package/2006/relationships"><Relationship Id="rId8" Type="http://schemas.openxmlformats.org/officeDocument/2006/relationships/image" Target="../media/image28.png"/><Relationship Id="rId3" Type="http://schemas.openxmlformats.org/officeDocument/2006/relationships/image" Target="../media/image6.emf"/><Relationship Id="rId7" Type="http://schemas.openxmlformats.org/officeDocument/2006/relationships/image" Target="../media/image10.emf"/><Relationship Id="rId12" Type="http://schemas.openxmlformats.org/officeDocument/2006/relationships/image" Target="../media/image11.jpeg"/><Relationship Id="rId2" Type="http://schemas.openxmlformats.org/officeDocument/2006/relationships/slideLayout" Target="../slideLayouts/slideLayout7.xml"/><Relationship Id="rId1" Type="http://schemas.openxmlformats.org/officeDocument/2006/relationships/tags" Target="../tags/tag18.xml"/><Relationship Id="rId6" Type="http://schemas.openxmlformats.org/officeDocument/2006/relationships/image" Target="../media/image9.emf"/><Relationship Id="rId11" Type="http://schemas.openxmlformats.org/officeDocument/2006/relationships/image" Target="../media/image31.png"/><Relationship Id="rId5" Type="http://schemas.openxmlformats.org/officeDocument/2006/relationships/image" Target="../media/image8.emf"/><Relationship Id="rId10" Type="http://schemas.openxmlformats.org/officeDocument/2006/relationships/image" Target="../media/image30.png"/><Relationship Id="rId4" Type="http://schemas.openxmlformats.org/officeDocument/2006/relationships/image" Target="../media/image7.emf"/><Relationship Id="rId9" Type="http://schemas.openxmlformats.org/officeDocument/2006/relationships/image" Target="../media/image29.png"/></Relationships>
</file>

<file path=ppt/slides/_rels/slide20.xml.rels><?xml version="1.0" encoding="UTF-8" standalone="yes"?>
<Relationships xmlns="http://schemas.openxmlformats.org/package/2006/relationships"><Relationship Id="rId8" Type="http://schemas.openxmlformats.org/officeDocument/2006/relationships/image" Target="../media/image32.jpeg"/><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19.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 Id="rId9" Type="http://schemas.openxmlformats.org/officeDocument/2006/relationships/image" Target="../media/image11.jpeg"/></Relationships>
</file>

<file path=ppt/slides/_rels/slide21.xml.rels><?xml version="1.0" encoding="UTF-8" standalone="yes"?>
<Relationships xmlns="http://schemas.openxmlformats.org/package/2006/relationships"><Relationship Id="rId8" Type="http://schemas.openxmlformats.org/officeDocument/2006/relationships/image" Target="../media/image33.jpeg"/><Relationship Id="rId3" Type="http://schemas.openxmlformats.org/officeDocument/2006/relationships/image" Target="../media/image6.emf"/><Relationship Id="rId7" Type="http://schemas.openxmlformats.org/officeDocument/2006/relationships/image" Target="../media/image10.emf"/><Relationship Id="rId12" Type="http://schemas.openxmlformats.org/officeDocument/2006/relationships/image" Target="../media/image11.jpeg"/><Relationship Id="rId2" Type="http://schemas.openxmlformats.org/officeDocument/2006/relationships/slideLayout" Target="../slideLayouts/slideLayout7.xml"/><Relationship Id="rId1" Type="http://schemas.openxmlformats.org/officeDocument/2006/relationships/tags" Target="../tags/tag20.xml"/><Relationship Id="rId6" Type="http://schemas.openxmlformats.org/officeDocument/2006/relationships/image" Target="../media/image9.emf"/><Relationship Id="rId11" Type="http://schemas.openxmlformats.org/officeDocument/2006/relationships/image" Target="../media/image36.png"/><Relationship Id="rId5" Type="http://schemas.openxmlformats.org/officeDocument/2006/relationships/image" Target="../media/image8.emf"/><Relationship Id="rId10" Type="http://schemas.openxmlformats.org/officeDocument/2006/relationships/image" Target="../media/image35.jpeg"/><Relationship Id="rId4" Type="http://schemas.openxmlformats.org/officeDocument/2006/relationships/image" Target="../media/image7.emf"/><Relationship Id="rId9" Type="http://schemas.openxmlformats.org/officeDocument/2006/relationships/image" Target="../media/image34.jpeg"/></Relationships>
</file>

<file path=ppt/slides/_rels/slide22.xml.rels><?xml version="1.0" encoding="UTF-8" standalone="yes"?>
<Relationships xmlns="http://schemas.openxmlformats.org/package/2006/relationships"><Relationship Id="rId8" Type="http://schemas.openxmlformats.org/officeDocument/2006/relationships/image" Target="../media/image37.png"/><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21.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 Id="rId9" Type="http://schemas.openxmlformats.org/officeDocument/2006/relationships/image" Target="../media/image11.jpeg"/></Relationships>
</file>

<file path=ppt/slides/_rels/slide23.xml.rels><?xml version="1.0" encoding="UTF-8" standalone="yes"?>
<Relationships xmlns="http://schemas.openxmlformats.org/package/2006/relationships"><Relationship Id="rId8" Type="http://schemas.openxmlformats.org/officeDocument/2006/relationships/image" Target="../media/image38.jpeg"/><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22.xml"/><Relationship Id="rId6" Type="http://schemas.openxmlformats.org/officeDocument/2006/relationships/image" Target="../media/image9.emf"/><Relationship Id="rId5" Type="http://schemas.openxmlformats.org/officeDocument/2006/relationships/image" Target="../media/image8.emf"/><Relationship Id="rId10" Type="http://schemas.openxmlformats.org/officeDocument/2006/relationships/image" Target="../media/image11.jpeg"/><Relationship Id="rId4" Type="http://schemas.openxmlformats.org/officeDocument/2006/relationships/image" Target="../media/image7.emf"/><Relationship Id="rId9" Type="http://schemas.openxmlformats.org/officeDocument/2006/relationships/image" Target="../media/image39.png"/></Relationships>
</file>

<file path=ppt/slides/_rels/slide24.xml.rels><?xml version="1.0" encoding="UTF-8" standalone="yes"?>
<Relationships xmlns="http://schemas.openxmlformats.org/package/2006/relationships"><Relationship Id="rId8" Type="http://schemas.openxmlformats.org/officeDocument/2006/relationships/image" Target="../media/image40.png"/><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23.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 Id="rId9" Type="http://schemas.openxmlformats.org/officeDocument/2006/relationships/image" Target="../media/image11.jpeg"/></Relationships>
</file>

<file path=ppt/slides/_rels/slide25.xml.rels><?xml version="1.0" encoding="UTF-8" standalone="yes"?>
<Relationships xmlns="http://schemas.openxmlformats.org/package/2006/relationships"><Relationship Id="rId8" Type="http://schemas.openxmlformats.org/officeDocument/2006/relationships/image" Target="../media/image41.jpeg"/><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24.xml"/><Relationship Id="rId6" Type="http://schemas.openxmlformats.org/officeDocument/2006/relationships/image" Target="../media/image9.emf"/><Relationship Id="rId5" Type="http://schemas.openxmlformats.org/officeDocument/2006/relationships/image" Target="../media/image8.emf"/><Relationship Id="rId10" Type="http://schemas.openxmlformats.org/officeDocument/2006/relationships/image" Target="../media/image11.jpeg"/><Relationship Id="rId4" Type="http://schemas.openxmlformats.org/officeDocument/2006/relationships/image" Target="../media/image7.emf"/><Relationship Id="rId9" Type="http://schemas.openxmlformats.org/officeDocument/2006/relationships/image" Target="../media/image42.png"/></Relationships>
</file>

<file path=ppt/slides/_rels/slide26.xml.rels><?xml version="1.0" encoding="UTF-8" standalone="yes"?>
<Relationships xmlns="http://schemas.openxmlformats.org/package/2006/relationships"><Relationship Id="rId8" Type="http://schemas.openxmlformats.org/officeDocument/2006/relationships/image" Target="../media/image43.jpeg"/><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25.xml"/><Relationship Id="rId6" Type="http://schemas.openxmlformats.org/officeDocument/2006/relationships/image" Target="../media/image9.emf"/><Relationship Id="rId5" Type="http://schemas.openxmlformats.org/officeDocument/2006/relationships/image" Target="../media/image8.emf"/><Relationship Id="rId10" Type="http://schemas.openxmlformats.org/officeDocument/2006/relationships/image" Target="../media/image11.jpeg"/><Relationship Id="rId4" Type="http://schemas.openxmlformats.org/officeDocument/2006/relationships/image" Target="../media/image7.emf"/><Relationship Id="rId9" Type="http://schemas.openxmlformats.org/officeDocument/2006/relationships/image" Target="../media/image44.jpeg"/></Relationships>
</file>

<file path=ppt/slides/_rels/slide27.xml.rels><?xml version="1.0" encoding="UTF-8" standalone="yes"?>
<Relationships xmlns="http://schemas.openxmlformats.org/package/2006/relationships"><Relationship Id="rId8" Type="http://schemas.openxmlformats.org/officeDocument/2006/relationships/image" Target="../media/image45.jpeg"/><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26.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 Id="rId9" Type="http://schemas.openxmlformats.org/officeDocument/2006/relationships/image" Target="../media/image11.jpeg"/></Relationships>
</file>

<file path=ppt/slides/_rels/slide28.xml.rels><?xml version="1.0" encoding="UTF-8" standalone="yes"?>
<Relationships xmlns="http://schemas.openxmlformats.org/package/2006/relationships"><Relationship Id="rId8" Type="http://schemas.openxmlformats.org/officeDocument/2006/relationships/image" Target="../media/image46.png"/><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2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 Id="rId9" Type="http://schemas.openxmlformats.org/officeDocument/2006/relationships/image" Target="../media/image11.jpeg"/></Relationships>
</file>

<file path=ppt/slides/_rels/slide29.xml.rels><?xml version="1.0" encoding="UTF-8" standalone="yes"?>
<Relationships xmlns="http://schemas.openxmlformats.org/package/2006/relationships"><Relationship Id="rId8" Type="http://schemas.openxmlformats.org/officeDocument/2006/relationships/image" Target="../media/image47.jpeg"/><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28.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 Id="rId9" Type="http://schemas.openxmlformats.org/officeDocument/2006/relationships/image" Target="../media/image11.jpeg"/></Relationships>
</file>

<file path=ppt/slides/_rels/slide30.xml.rels><?xml version="1.0" encoding="UTF-8" standalone="yes"?>
<Relationships xmlns="http://schemas.openxmlformats.org/package/2006/relationships"><Relationship Id="rId8" Type="http://schemas.openxmlformats.org/officeDocument/2006/relationships/image" Target="../media/image48.png"/><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29.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 Id="rId9" Type="http://schemas.openxmlformats.org/officeDocument/2006/relationships/image" Target="../media/image11.jpeg"/></Relationships>
</file>

<file path=ppt/slides/_rels/slide31.xml.rels><?xml version="1.0" encoding="UTF-8" standalone="yes"?>
<Relationships xmlns="http://schemas.openxmlformats.org/package/2006/relationships"><Relationship Id="rId8" Type="http://schemas.openxmlformats.org/officeDocument/2006/relationships/image" Target="../media/image49.png"/><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30.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 Id="rId9" Type="http://schemas.openxmlformats.org/officeDocument/2006/relationships/image" Target="../media/image11.jpeg"/></Relationships>
</file>

<file path=ppt/slides/_rels/slide32.xml.rels><?xml version="1.0" encoding="UTF-8" standalone="yes"?>
<Relationships xmlns="http://schemas.openxmlformats.org/package/2006/relationships"><Relationship Id="rId8" Type="http://schemas.openxmlformats.org/officeDocument/2006/relationships/image" Target="../media/image49.png"/><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31.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 Id="rId9" Type="http://schemas.openxmlformats.org/officeDocument/2006/relationships/image" Target="../media/image11.jpeg"/></Relationships>
</file>

<file path=ppt/slides/_rels/slide33.xml.rels><?xml version="1.0" encoding="UTF-8" standalone="yes"?>
<Relationships xmlns="http://schemas.openxmlformats.org/package/2006/relationships"><Relationship Id="rId8" Type="http://schemas.openxmlformats.org/officeDocument/2006/relationships/image" Target="../media/image49.png"/><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32.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 Id="rId9" Type="http://schemas.openxmlformats.org/officeDocument/2006/relationships/image" Target="../media/image11.jpeg"/></Relationships>
</file>

<file path=ppt/slides/_rels/slide34.xml.rels><?xml version="1.0" encoding="UTF-8" standalone="yes"?>
<Relationships xmlns="http://schemas.openxmlformats.org/package/2006/relationships"><Relationship Id="rId8" Type="http://schemas.openxmlformats.org/officeDocument/2006/relationships/image" Target="../media/image49.png"/><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33.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 Id="rId9" Type="http://schemas.openxmlformats.org/officeDocument/2006/relationships/image" Target="../media/image11.jpeg"/></Relationships>
</file>

<file path=ppt/slides/_rels/slide35.xml.rels><?xml version="1.0" encoding="UTF-8" standalone="yes"?>
<Relationships xmlns="http://schemas.openxmlformats.org/package/2006/relationships"><Relationship Id="rId8" Type="http://schemas.openxmlformats.org/officeDocument/2006/relationships/image" Target="../media/image50.png"/><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34.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 Id="rId9" Type="http://schemas.openxmlformats.org/officeDocument/2006/relationships/image" Target="../media/image11.jpeg"/></Relationships>
</file>

<file path=ppt/slides/_rels/slide36.xml.rels><?xml version="1.0" encoding="UTF-8" standalone="yes"?>
<Relationships xmlns="http://schemas.openxmlformats.org/package/2006/relationships"><Relationship Id="rId8" Type="http://schemas.openxmlformats.org/officeDocument/2006/relationships/image" Target="../media/image51.jpeg"/><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35.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 Id="rId9" Type="http://schemas.openxmlformats.org/officeDocument/2006/relationships/image" Target="../media/image11.jpeg"/></Relationships>
</file>

<file path=ppt/slides/_rels/slide37.xml.rels><?xml version="1.0" encoding="UTF-8" standalone="yes"?>
<Relationships xmlns="http://schemas.openxmlformats.org/package/2006/relationships"><Relationship Id="rId8" Type="http://schemas.openxmlformats.org/officeDocument/2006/relationships/image" Target="../media/image52.png"/><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36.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 Id="rId9" Type="http://schemas.openxmlformats.org/officeDocument/2006/relationships/image" Target="../media/image11.jpeg"/></Relationships>
</file>

<file path=ppt/slides/_rels/slide38.xml.rels><?xml version="1.0" encoding="UTF-8" standalone="yes"?>
<Relationships xmlns="http://schemas.openxmlformats.org/package/2006/relationships"><Relationship Id="rId8" Type="http://schemas.openxmlformats.org/officeDocument/2006/relationships/image" Target="../media/image53.png"/><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3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 Id="rId9" Type="http://schemas.openxmlformats.org/officeDocument/2006/relationships/image" Target="../media/image11.jpeg"/></Relationships>
</file>

<file path=ppt/slides/_rels/slide39.xml.rels><?xml version="1.0" encoding="UTF-8" standalone="yes"?>
<Relationships xmlns="http://schemas.openxmlformats.org/package/2006/relationships"><Relationship Id="rId8" Type="http://schemas.openxmlformats.org/officeDocument/2006/relationships/image" Target="../media/image54.jpeg"/><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38.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 Id="rId9" Type="http://schemas.openxmlformats.org/officeDocument/2006/relationships/image" Target="../media/image11.jpeg"/></Relationships>
</file>

<file path=ppt/slides/_rels/slide40.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39.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1.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40.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2.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41.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3.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42.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4.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11.jpeg"/><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12" name="Picture 11"/>
          <p:cNvPicPr>
            <a:picLocks noChangeAspect="1"/>
          </p:cNvPicPr>
          <p:nvPr/>
        </p:nvPicPr>
        <p:blipFill>
          <a:blip r:embed="rId4"/>
          <a:stretch>
            <a:fillRect/>
          </a:stretch>
        </p:blipFill>
        <p:spPr>
          <a:xfrm>
            <a:off x="-112889" y="422122"/>
            <a:ext cx="6508289" cy="2129489"/>
          </a:xfrm>
          <a:prstGeom prst="rect">
            <a:avLst/>
          </a:prstGeom>
        </p:spPr>
      </p:pic>
      <p:pic>
        <p:nvPicPr>
          <p:cNvPr id="13" name="Picture 12"/>
          <p:cNvPicPr>
            <a:picLocks noChangeAspect="1"/>
          </p:cNvPicPr>
          <p:nvPr/>
        </p:nvPicPr>
        <p:blipFill>
          <a:blip r:embed="rId5"/>
          <a:stretch>
            <a:fillRect/>
          </a:stretch>
        </p:blipFill>
        <p:spPr>
          <a:xfrm>
            <a:off x="6433777" y="3125529"/>
            <a:ext cx="5882401" cy="1034667"/>
          </a:xfrm>
          <a:prstGeom prst="rect">
            <a:avLst/>
          </a:prstGeom>
        </p:spPr>
      </p:pic>
      <p:sp>
        <p:nvSpPr>
          <p:cNvPr id="14" name="TextBox 13"/>
          <p:cNvSpPr txBox="1"/>
          <p:nvPr/>
        </p:nvSpPr>
        <p:spPr>
          <a:xfrm>
            <a:off x="0" y="219434"/>
            <a:ext cx="5463180" cy="2332177"/>
          </a:xfrm>
          <a:prstGeom prst="rect">
            <a:avLst/>
          </a:prstGeom>
          <a:noFill/>
        </p:spPr>
        <p:txBody>
          <a:bodyPr wrap="square" rtlCol="0">
            <a:spAutoFit/>
          </a:bodyPr>
          <a:lstStyle/>
          <a:p>
            <a:pPr algn="ctr">
              <a:lnSpc>
                <a:spcPct val="150000"/>
              </a:lnSpc>
            </a:pPr>
            <a:r>
              <a:rPr lang="en-GB" sz="3200" b="1" dirty="0">
                <a:solidFill>
                  <a:schemeClr val="bg1"/>
                </a:solidFill>
              </a:rPr>
              <a:t>Interaction Design (DGM 729)</a:t>
            </a:r>
          </a:p>
          <a:p>
            <a:pPr algn="ctr">
              <a:lnSpc>
                <a:spcPct val="150000"/>
              </a:lnSpc>
            </a:pPr>
            <a:r>
              <a:rPr lang="en-US" sz="1600" b="1" dirty="0">
                <a:solidFill>
                  <a:srgbClr val="FFFF00"/>
                </a:solidFill>
                <a:latin typeface="Tajawal Medium" panose="00000600000000000000" pitchFamily="2" charset="-78"/>
                <a:cs typeface="Tajawal Medium" panose="00000600000000000000" pitchFamily="2" charset="-78"/>
              </a:rPr>
              <a:t>Prepared by</a:t>
            </a:r>
          </a:p>
          <a:p>
            <a:pPr algn="ctr">
              <a:lnSpc>
                <a:spcPct val="150000"/>
              </a:lnSpc>
            </a:pPr>
            <a:r>
              <a:rPr lang="en-US" sz="2800" b="1" dirty="0">
                <a:solidFill>
                  <a:srgbClr val="FFFF00"/>
                </a:solidFill>
                <a:latin typeface="Tajawal Medium" panose="00000600000000000000" pitchFamily="2" charset="-78"/>
                <a:cs typeface="Tajawal Medium" panose="00000600000000000000" pitchFamily="2" charset="-78"/>
              </a:rPr>
              <a:t> Dr. </a:t>
            </a:r>
            <a:r>
              <a:rPr lang="en-GB" sz="2800" b="1" dirty="0">
                <a:solidFill>
                  <a:srgbClr val="FFFF00"/>
                </a:solidFill>
                <a:latin typeface="Tajawal Medium" panose="00000600000000000000" pitchFamily="2" charset="-78"/>
                <a:cs typeface="Tajawal Medium" panose="00000600000000000000" pitchFamily="2" charset="-78"/>
              </a:rPr>
              <a:t>Mohamed </a:t>
            </a:r>
            <a:r>
              <a:rPr lang="en-GB" sz="2800" b="1" dirty="0" err="1">
                <a:solidFill>
                  <a:srgbClr val="FFFF00"/>
                </a:solidFill>
                <a:latin typeface="Tajawal Medium" panose="00000600000000000000" pitchFamily="2" charset="-78"/>
                <a:cs typeface="Tajawal Medium" panose="00000600000000000000" pitchFamily="2" charset="-78"/>
              </a:rPr>
              <a:t>Owies</a:t>
            </a:r>
            <a:endParaRPr lang="en-GB" sz="2800" b="1" dirty="0">
              <a:solidFill>
                <a:srgbClr val="FFFF00"/>
              </a:solidFill>
              <a:latin typeface="Tajawal Medium" panose="00000600000000000000" pitchFamily="2" charset="-78"/>
              <a:cs typeface="Tajawal Medium" panose="00000600000000000000" pitchFamily="2" charset="-78"/>
            </a:endParaRPr>
          </a:p>
          <a:p>
            <a:pPr>
              <a:lnSpc>
                <a:spcPct val="150000"/>
              </a:lnSpc>
            </a:pPr>
            <a:r>
              <a:rPr lang="en-US" sz="2400" b="1" dirty="0">
                <a:solidFill>
                  <a:srgbClr val="FF9518"/>
                </a:solidFill>
                <a:latin typeface="Tajawal Medium" panose="00000600000000000000" pitchFamily="2" charset="-78"/>
                <a:cs typeface="Tajawal Medium" panose="00000600000000000000" pitchFamily="2" charset="-78"/>
              </a:rPr>
              <a:t>Lecture 4</a:t>
            </a:r>
          </a:p>
        </p:txBody>
      </p:sp>
      <p:sp>
        <p:nvSpPr>
          <p:cNvPr id="16" name="TextBox 15"/>
          <p:cNvSpPr txBox="1"/>
          <p:nvPr/>
        </p:nvSpPr>
        <p:spPr>
          <a:xfrm>
            <a:off x="6914650" y="3275979"/>
            <a:ext cx="5137753" cy="584775"/>
          </a:xfrm>
          <a:prstGeom prst="rect">
            <a:avLst/>
          </a:prstGeom>
          <a:noFill/>
        </p:spPr>
        <p:txBody>
          <a:bodyPr wrap="none" rtlCol="0">
            <a:spAutoFit/>
          </a:bodyPr>
          <a:lstStyle/>
          <a:p>
            <a:pPr algn="ctr"/>
            <a:r>
              <a:rPr lang="en-GB" sz="3200" b="1" dirty="0">
                <a:solidFill>
                  <a:schemeClr val="bg1"/>
                </a:solidFill>
              </a:rPr>
              <a:t>Interaction Design(DGM 729)</a:t>
            </a:r>
            <a:endParaRPr lang="en-US" sz="3200" b="1" dirty="0">
              <a:solidFill>
                <a:schemeClr val="bg1"/>
              </a:solidFill>
              <a:latin typeface="Tajawal Medium" panose="00000600000000000000" pitchFamily="2" charset="-78"/>
              <a:cs typeface="Tajawal Medium" panose="00000600000000000000" pitchFamily="2" charset="-78"/>
            </a:endParaRPr>
          </a:p>
        </p:txBody>
      </p:sp>
      <p:pic>
        <p:nvPicPr>
          <p:cNvPr id="3" name="Picture 2" descr="A logo for a university&#10;&#10;Description automatically generated">
            <a:extLst>
              <a:ext uri="{FF2B5EF4-FFF2-40B4-BE49-F238E27FC236}">
                <a16:creationId xmlns:a16="http://schemas.microsoft.com/office/drawing/2014/main" id="{1411B9E5-B054-3E51-60B2-614395EB055D}"/>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709" y="5259666"/>
            <a:ext cx="1598334" cy="1598334"/>
          </a:xfrm>
          <a:prstGeom prst="rect">
            <a:avLst/>
          </a:prstGeom>
        </p:spPr>
      </p:pic>
    </p:spTree>
    <p:custDataLst>
      <p:tags r:id="rId1"/>
    </p:custDataLst>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p:cNvPicPr>
            <a:picLocks noChangeAspect="1"/>
          </p:cNvPicPr>
          <p:nvPr/>
        </p:nvPicPr>
        <p:blipFill>
          <a:blip r:embed="rId2"/>
          <a:stretch>
            <a:fillRect/>
          </a:stretch>
        </p:blipFill>
        <p:spPr>
          <a:xfrm>
            <a:off x="2259898" y="845421"/>
            <a:ext cx="6714451" cy="1972334"/>
          </a:xfrm>
          <a:prstGeom prst="rect">
            <a:avLst/>
          </a:prstGeom>
        </p:spPr>
      </p:pic>
      <p:pic>
        <p:nvPicPr>
          <p:cNvPr id="2" name="Picture 1"/>
          <p:cNvPicPr>
            <a:picLocks noChangeAspect="1"/>
          </p:cNvPicPr>
          <p:nvPr/>
        </p:nvPicPr>
        <p:blipFill>
          <a:blip r:embed="rId3"/>
          <a:stretch>
            <a:fillRect/>
          </a:stretch>
        </p:blipFill>
        <p:spPr>
          <a:xfrm>
            <a:off x="-139261" y="-101602"/>
            <a:ext cx="4169394" cy="7137043"/>
          </a:xfrm>
          <a:prstGeom prst="rect">
            <a:avLst/>
          </a:prstGeom>
        </p:spPr>
      </p:pic>
      <p:pic>
        <p:nvPicPr>
          <p:cNvPr id="13" name="Picture 12"/>
          <p:cNvPicPr>
            <a:picLocks noChangeAspect="1"/>
          </p:cNvPicPr>
          <p:nvPr/>
        </p:nvPicPr>
        <p:blipFill>
          <a:blip r:embed="rId4"/>
          <a:stretch>
            <a:fillRect/>
          </a:stretch>
        </p:blipFill>
        <p:spPr>
          <a:xfrm rot="10800000">
            <a:off x="3612444" y="5284188"/>
            <a:ext cx="5882401" cy="1034667"/>
          </a:xfrm>
          <a:prstGeom prst="rect">
            <a:avLst/>
          </a:prstGeom>
        </p:spPr>
      </p:pic>
      <p:sp>
        <p:nvSpPr>
          <p:cNvPr id="16" name="TextBox 15"/>
          <p:cNvSpPr txBox="1"/>
          <p:nvPr/>
        </p:nvSpPr>
        <p:spPr>
          <a:xfrm>
            <a:off x="4753836" y="5424149"/>
            <a:ext cx="3589953" cy="754694"/>
          </a:xfrm>
          <a:prstGeom prst="rect">
            <a:avLst/>
          </a:prstGeom>
          <a:noFill/>
        </p:spPr>
        <p:txBody>
          <a:bodyPr wrap="square" rtlCol="0">
            <a:spAutoFit/>
          </a:bodyPr>
          <a:lstStyle/>
          <a:p>
            <a:pPr algn="ctr">
              <a:lnSpc>
                <a:spcPct val="150000"/>
              </a:lnSpc>
            </a:pPr>
            <a:r>
              <a:rPr lang="en-GB" sz="3200" b="1" dirty="0">
                <a:solidFill>
                  <a:schemeClr val="bg1"/>
                </a:solidFill>
              </a:rPr>
              <a:t>Interaction Design</a:t>
            </a:r>
          </a:p>
        </p:txBody>
      </p:sp>
      <p:sp>
        <p:nvSpPr>
          <p:cNvPr id="4" name="TextBox 3">
            <a:extLst>
              <a:ext uri="{FF2B5EF4-FFF2-40B4-BE49-F238E27FC236}">
                <a16:creationId xmlns:a16="http://schemas.microsoft.com/office/drawing/2014/main" id="{F4A664B3-56C3-D815-532B-1399BB47DAD1}"/>
              </a:ext>
            </a:extLst>
          </p:cNvPr>
          <p:cNvSpPr txBox="1"/>
          <p:nvPr/>
        </p:nvSpPr>
        <p:spPr>
          <a:xfrm>
            <a:off x="2550059" y="820830"/>
            <a:ext cx="6134127" cy="1877437"/>
          </a:xfrm>
          <a:prstGeom prst="rect">
            <a:avLst/>
          </a:prstGeom>
          <a:noFill/>
        </p:spPr>
        <p:txBody>
          <a:bodyPr wrap="square" rtlCol="0">
            <a:spAutoFit/>
          </a:bodyPr>
          <a:lstStyle>
            <a:defPPr>
              <a:defRPr lang="en-US"/>
            </a:defPPr>
            <a:lvl1pPr algn="ctr">
              <a:defRPr sz="3200" b="1">
                <a:solidFill>
                  <a:schemeClr val="bg1"/>
                </a:solidFill>
                <a:latin typeface="Tajawal Medium" panose="00000600000000000000" pitchFamily="2" charset="-78"/>
                <a:cs typeface="Tajawal Medium" panose="00000600000000000000" pitchFamily="2" charset="-78"/>
              </a:defRPr>
            </a:lvl1pPr>
          </a:lstStyle>
          <a:p>
            <a:r>
              <a:rPr lang="en-GB" dirty="0"/>
              <a:t>Chapter 4 </a:t>
            </a:r>
          </a:p>
          <a:p>
            <a:pPr lvl="0"/>
            <a:endParaRPr lang="ar-EG" sz="2800" dirty="0"/>
          </a:p>
          <a:p>
            <a:pPr lvl="0"/>
            <a:r>
              <a:rPr lang="en-US" sz="2800" dirty="0"/>
              <a:t>Professional Growth and Career Development in UX</a:t>
            </a:r>
            <a:endParaRPr lang="en-GB" sz="2800" dirty="0"/>
          </a:p>
        </p:txBody>
      </p:sp>
      <p:pic>
        <p:nvPicPr>
          <p:cNvPr id="5" name="Picture 4" descr="A logo for a university&#10;&#10;Description automatically generated">
            <a:extLst>
              <a:ext uri="{FF2B5EF4-FFF2-40B4-BE49-F238E27FC236}">
                <a16:creationId xmlns:a16="http://schemas.microsoft.com/office/drawing/2014/main" id="{B0631A52-A909-0B56-F550-6B9CFBE5A40E}"/>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8709" y="5259666"/>
            <a:ext cx="1598334" cy="1598334"/>
          </a:xfrm>
          <a:prstGeom prst="rect">
            <a:avLst/>
          </a:prstGeom>
        </p:spPr>
      </p:pic>
    </p:spTree>
    <p:extLst>
      <p:ext uri="{BB962C8B-B14F-4D97-AF65-F5344CB8AC3E}">
        <p14:creationId xmlns:p14="http://schemas.microsoft.com/office/powerpoint/2010/main" val="113456308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6" y="543490"/>
            <a:ext cx="3689463" cy="523220"/>
          </a:xfrm>
          <a:prstGeom prst="rect">
            <a:avLst/>
          </a:prstGeom>
          <a:noFill/>
        </p:spPr>
        <p:txBody>
          <a:bodyPr wrap="squar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Content </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406431" y="1617954"/>
            <a:ext cx="7853660" cy="3276282"/>
          </a:xfrm>
          <a:prstGeom prst="rect">
            <a:avLst/>
          </a:prstGeom>
          <a:noFill/>
        </p:spPr>
        <p:txBody>
          <a:bodyPr wrap="square" rtlCol="0">
            <a:spAutoFit/>
          </a:bodyPr>
          <a:lstStyle/>
          <a:p>
            <a:pPr>
              <a:lnSpc>
                <a:spcPct val="150000"/>
              </a:lnSpc>
            </a:pPr>
            <a:r>
              <a:rPr lang="en-US" sz="2000" b="1" dirty="0"/>
              <a:t>lecture </a:t>
            </a:r>
            <a:r>
              <a:rPr lang="ar-EG" sz="2000" b="1" dirty="0"/>
              <a:t>4</a:t>
            </a:r>
            <a:r>
              <a:rPr lang="en-US" sz="2000" b="1" dirty="0"/>
              <a:t> includes the following points:</a:t>
            </a:r>
          </a:p>
          <a:p>
            <a:pPr marL="457200" indent="-457200">
              <a:lnSpc>
                <a:spcPct val="150000"/>
              </a:lnSpc>
              <a:buFont typeface="Arial" panose="020B0604020202020204" pitchFamily="34" charset="0"/>
              <a:buChar char="•"/>
            </a:pPr>
            <a:endParaRPr lang="en-US" sz="2000" b="1" dirty="0"/>
          </a:p>
          <a:p>
            <a:pPr marL="342900" indent="-342900">
              <a:lnSpc>
                <a:spcPct val="150000"/>
              </a:lnSpc>
              <a:buFont typeface="Arial" panose="020B0604020202020204" pitchFamily="34" charset="0"/>
              <a:buChar char="•"/>
            </a:pPr>
            <a:r>
              <a:rPr lang="en-GB" sz="2000" b="1" dirty="0"/>
              <a:t>Professional Communities  </a:t>
            </a:r>
          </a:p>
          <a:p>
            <a:pPr marL="342900" indent="-342900">
              <a:lnSpc>
                <a:spcPct val="150000"/>
              </a:lnSpc>
              <a:buFont typeface="Arial" panose="020B0604020202020204" pitchFamily="34" charset="0"/>
              <a:buChar char="•"/>
            </a:pPr>
            <a:r>
              <a:rPr lang="en-GB" sz="2000" b="1" dirty="0"/>
              <a:t>Continuing Education  </a:t>
            </a:r>
          </a:p>
          <a:p>
            <a:pPr marL="342900" indent="-342900">
              <a:lnSpc>
                <a:spcPct val="150000"/>
              </a:lnSpc>
              <a:buFont typeface="Arial" panose="020B0604020202020204" pitchFamily="34" charset="0"/>
              <a:buChar char="•"/>
            </a:pPr>
            <a:r>
              <a:rPr lang="en-US" sz="2000" b="1" dirty="0"/>
              <a:t>Making a Case for Career Growth  </a:t>
            </a:r>
          </a:p>
          <a:p>
            <a:pPr marL="342900" indent="-342900">
              <a:lnSpc>
                <a:spcPct val="150000"/>
              </a:lnSpc>
              <a:buFont typeface="Arial" panose="020B0604020202020204" pitchFamily="34" charset="0"/>
              <a:buChar char="•"/>
            </a:pPr>
            <a:r>
              <a:rPr lang="en-US" sz="2000" b="1" dirty="0"/>
              <a:t>Moving Out and On  </a:t>
            </a:r>
          </a:p>
          <a:p>
            <a:pPr marL="342900" indent="-342900">
              <a:lnSpc>
                <a:spcPct val="150000"/>
              </a:lnSpc>
              <a:buFont typeface="Arial" panose="020B0604020202020204" pitchFamily="34" charset="0"/>
              <a:buChar char="•"/>
            </a:pPr>
            <a:r>
              <a:rPr lang="en-US" sz="2000" b="1" dirty="0"/>
              <a:t>If You Only Do One Thing</a:t>
            </a:r>
            <a:endParaRPr lang="en-GB" sz="2000" b="1" dirty="0"/>
          </a:p>
        </p:txBody>
      </p:sp>
      <p:sp>
        <p:nvSpPr>
          <p:cNvPr id="6" name="TextBox 5">
            <a:extLst>
              <a:ext uri="{FF2B5EF4-FFF2-40B4-BE49-F238E27FC236}">
                <a16:creationId xmlns:a16="http://schemas.microsoft.com/office/drawing/2014/main" id="{FDC4955D-677C-9F20-275A-839CBB4829B1}"/>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4</a:t>
            </a:r>
            <a:endParaRPr lang="en-GB" sz="2400" b="1" dirty="0">
              <a:solidFill>
                <a:srgbClr val="FF0000"/>
              </a:solidFill>
              <a:highlight>
                <a:srgbClr val="FFFF00"/>
              </a:highlight>
            </a:endParaRPr>
          </a:p>
        </p:txBody>
      </p:sp>
      <p:pic>
        <p:nvPicPr>
          <p:cNvPr id="8" name="Picture 7" descr="A logo for a university&#10;&#10;Description automatically generated">
            <a:extLst>
              <a:ext uri="{FF2B5EF4-FFF2-40B4-BE49-F238E27FC236}">
                <a16:creationId xmlns:a16="http://schemas.microsoft.com/office/drawing/2014/main" id="{37503D9B-1380-D669-3323-1C8BCCB88352}"/>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8709" y="5659682"/>
            <a:ext cx="1198317" cy="1198317"/>
          </a:xfrm>
          <a:prstGeom prst="rect">
            <a:avLst/>
          </a:prstGeom>
        </p:spPr>
      </p:pic>
    </p:spTree>
    <p:custDataLst>
      <p:tags r:id="rId1"/>
    </p:custDataLst>
    <p:extLst>
      <p:ext uri="{BB962C8B-B14F-4D97-AF65-F5344CB8AC3E}">
        <p14:creationId xmlns:p14="http://schemas.microsoft.com/office/powerpoint/2010/main" val="3175628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9">
                                            <p:txEl>
                                              <p:pRg st="0" end="0"/>
                                            </p:txEl>
                                          </p:spTgt>
                                        </p:tgtEl>
                                        <p:attrNameLst>
                                          <p:attrName>style.visibility</p:attrName>
                                        </p:attrNameLst>
                                      </p:cBhvr>
                                      <p:to>
                                        <p:strVal val="visible"/>
                                      </p:to>
                                    </p:set>
                                    <p:animEffect transition="in" filter="wipe(down)">
                                      <p:cBhvr>
                                        <p:cTn id="7" dur="500"/>
                                        <p:tgtEl>
                                          <p:spTgt spid="1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715971" y="340132"/>
            <a:ext cx="4223074" cy="727571"/>
          </a:xfrm>
          <a:prstGeom prst="rect">
            <a:avLst/>
          </a:prstGeom>
          <a:noFill/>
        </p:spPr>
        <p:txBody>
          <a:bodyPr wrap="square" rtlCol="0">
            <a:spAutoFit/>
          </a:bodyPr>
          <a:lstStyle/>
          <a:p>
            <a:pPr algn="just">
              <a:lnSpc>
                <a:spcPct val="200000"/>
              </a:lnSpc>
            </a:pPr>
            <a:r>
              <a:rPr lang="en-US" sz="2400" b="1" dirty="0">
                <a:solidFill>
                  <a:schemeClr val="bg1"/>
                </a:solidFill>
              </a:rPr>
              <a:t>Professional Communities</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418011" y="1588207"/>
            <a:ext cx="8194765" cy="3962880"/>
          </a:xfrm>
          <a:prstGeom prst="rect">
            <a:avLst/>
          </a:prstGeom>
          <a:noFill/>
        </p:spPr>
        <p:txBody>
          <a:bodyPr wrap="square" rtlCol="0">
            <a:spAutoFit/>
          </a:bodyPr>
          <a:lstStyle/>
          <a:p>
            <a:pPr algn="just">
              <a:lnSpc>
                <a:spcPct val="200000"/>
              </a:lnSpc>
            </a:pPr>
            <a:r>
              <a:rPr lang="en-US" sz="1600" b="1" dirty="0"/>
              <a:t>Be it formal or informal, having a community of like-minded professionals can be one of the most important things you do for your career. It will give you people you can learn from (or mentor), people you can share experiences and best practices with, and people to commiserate with, and can often lead to future job opportunities. Professional communities come in lots of different flavors.</a:t>
            </a:r>
          </a:p>
          <a:p>
            <a:pPr algn="just">
              <a:lnSpc>
                <a:spcPct val="200000"/>
              </a:lnSpc>
            </a:pPr>
            <a:r>
              <a:rPr lang="en-US" sz="1600" b="1" dirty="0"/>
              <a:t>Most professions have professional communities. These are third-party organizations that exist for the sole purpose of connecting professionals and advancing the cause of their field. There are several well-established professional communities that UX professionals can belong to.</a:t>
            </a:r>
            <a:endParaRPr lang="en-GB" sz="1600" b="1" dirty="0"/>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4</a:t>
            </a:r>
            <a:endParaRPr lang="en-GB" sz="2400" b="1" dirty="0">
              <a:solidFill>
                <a:srgbClr val="FF0000"/>
              </a:solidFill>
              <a:highlight>
                <a:srgbClr val="FFFF00"/>
              </a:highlight>
            </a:endParaRPr>
          </a:p>
        </p:txBody>
      </p:sp>
      <p:pic>
        <p:nvPicPr>
          <p:cNvPr id="1026" name="Picture 2" descr="Professional Development] 5 Tips to Start Your PLC on the Right Foot |  Edmentum Blog">
            <a:extLst>
              <a:ext uri="{FF2B5EF4-FFF2-40B4-BE49-F238E27FC236}">
                <a16:creationId xmlns:a16="http://schemas.microsoft.com/office/drawing/2014/main" id="{FF30E738-7D01-F406-4D53-FAA194B9B6A7}"/>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95860" y="1850247"/>
            <a:ext cx="3004661" cy="2221316"/>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descr="A logo for a university&#10;&#10;Description automatically generated">
            <a:extLst>
              <a:ext uri="{FF2B5EF4-FFF2-40B4-BE49-F238E27FC236}">
                <a16:creationId xmlns:a16="http://schemas.microsoft.com/office/drawing/2014/main" id="{DE3C755D-996E-C556-0B8A-9F0477399366}"/>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8709" y="5659682"/>
            <a:ext cx="1198317" cy="1198317"/>
          </a:xfrm>
          <a:prstGeom prst="rect">
            <a:avLst/>
          </a:prstGeom>
        </p:spPr>
      </p:pic>
    </p:spTree>
    <p:custDataLst>
      <p:tags r:id="rId1"/>
    </p:custDataLst>
    <p:extLst>
      <p:ext uri="{BB962C8B-B14F-4D97-AF65-F5344CB8AC3E}">
        <p14:creationId xmlns:p14="http://schemas.microsoft.com/office/powerpoint/2010/main" val="6372638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9">
                                            <p:txEl>
                                              <p:pRg st="0" end="0"/>
                                            </p:txEl>
                                          </p:spTgt>
                                        </p:tgtEl>
                                        <p:attrNameLst>
                                          <p:attrName>style.visibility</p:attrName>
                                        </p:attrNameLst>
                                      </p:cBhvr>
                                      <p:to>
                                        <p:strVal val="visible"/>
                                      </p:to>
                                    </p:set>
                                    <p:animEffect transition="in" filter="wipe(down)">
                                      <p:cBhvr>
                                        <p:cTn id="7" dur="500"/>
                                        <p:tgtEl>
                                          <p:spTgt spid="1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19">
                                            <p:txEl>
                                              <p:pRg st="1" end="1"/>
                                            </p:txEl>
                                          </p:spTgt>
                                        </p:tgtEl>
                                        <p:attrNameLst>
                                          <p:attrName>style.visibility</p:attrName>
                                        </p:attrNameLst>
                                      </p:cBhvr>
                                      <p:to>
                                        <p:strVal val="visible"/>
                                      </p:to>
                                    </p:set>
                                    <p:animEffect transition="in" filter="wipe(down)">
                                      <p:cBhvr>
                                        <p:cTn id="12" dur="500"/>
                                        <p:tgtEl>
                                          <p:spTgt spid="19">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86980" y="247877"/>
            <a:ext cx="4566077" cy="833433"/>
          </a:xfrm>
          <a:prstGeom prst="rect">
            <a:avLst/>
          </a:prstGeom>
          <a:noFill/>
        </p:spPr>
        <p:txBody>
          <a:bodyPr wrap="square" rtlCol="0">
            <a:spAutoFit/>
          </a:bodyPr>
          <a:lstStyle/>
          <a:p>
            <a:pPr algn="just">
              <a:lnSpc>
                <a:spcPct val="200000"/>
              </a:lnSpc>
            </a:pPr>
            <a:r>
              <a:rPr lang="en-US" sz="2800" b="1" dirty="0">
                <a:solidFill>
                  <a:schemeClr val="bg1"/>
                </a:solidFill>
              </a:rPr>
              <a:t>Professional Associations</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130614" y="1701765"/>
            <a:ext cx="8360064" cy="3470437"/>
          </a:xfrm>
          <a:prstGeom prst="rect">
            <a:avLst/>
          </a:prstGeom>
          <a:noFill/>
        </p:spPr>
        <p:txBody>
          <a:bodyPr wrap="square" rtlCol="0">
            <a:spAutoFit/>
          </a:bodyPr>
          <a:lstStyle/>
          <a:p>
            <a:pPr marL="342900" indent="-342900" algn="just">
              <a:lnSpc>
                <a:spcPct val="200000"/>
              </a:lnSpc>
              <a:buFont typeface="Arial" panose="020B0604020202020204" pitchFamily="34" charset="0"/>
              <a:buChar char="•"/>
            </a:pPr>
            <a:r>
              <a:rPr lang="en-US" sz="1600" b="1" dirty="0"/>
              <a:t>Members typically receive benefits, such as access to job listings, access to other members of the network, special publications of the professional community, discount rates at events and conferences, and access to community discussion lists.</a:t>
            </a:r>
          </a:p>
          <a:p>
            <a:pPr marL="342900" indent="-342900" algn="just">
              <a:lnSpc>
                <a:spcPct val="200000"/>
              </a:lnSpc>
              <a:buFont typeface="Arial" panose="020B0604020202020204" pitchFamily="34" charset="0"/>
              <a:buChar char="•"/>
            </a:pPr>
            <a:endParaRPr lang="en-US" sz="1600" b="1" dirty="0"/>
          </a:p>
          <a:p>
            <a:pPr marL="342900" indent="-342900" algn="just">
              <a:lnSpc>
                <a:spcPct val="200000"/>
              </a:lnSpc>
              <a:buFont typeface="Arial" panose="020B0604020202020204" pitchFamily="34" charset="0"/>
              <a:buChar char="•"/>
            </a:pPr>
            <a:r>
              <a:rPr lang="en-US" sz="1600" b="1" dirty="0"/>
              <a:t>IXDA (the Interaction Design Association) is dedicated to the field of interaction design, but judging by its vibrant discussion list, it covers all aspects of user experience design. With 20,000+ members, it’s an active global community(www.ixda.org/).</a:t>
            </a:r>
            <a:endParaRPr lang="en-GB" sz="1600" b="1" dirty="0"/>
          </a:p>
        </p:txBody>
      </p:sp>
      <p:sp>
        <p:nvSpPr>
          <p:cNvPr id="18" name="TextBox 17">
            <a:extLst>
              <a:ext uri="{FF2B5EF4-FFF2-40B4-BE49-F238E27FC236}">
                <a16:creationId xmlns:a16="http://schemas.microsoft.com/office/drawing/2014/main" id="{A67545A6-0FFC-C0FF-FB99-AD7C3514B73A}"/>
              </a:ext>
            </a:extLst>
          </p:cNvPr>
          <p:cNvSpPr txBox="1"/>
          <p:nvPr/>
        </p:nvSpPr>
        <p:spPr>
          <a:xfrm>
            <a:off x="266905" y="300807"/>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4</a:t>
            </a:r>
            <a:endParaRPr lang="en-GB" sz="2400" b="1" dirty="0">
              <a:solidFill>
                <a:srgbClr val="FF0000"/>
              </a:solidFill>
              <a:highlight>
                <a:srgbClr val="FFFF00"/>
              </a:highlight>
            </a:endParaRPr>
          </a:p>
        </p:txBody>
      </p:sp>
      <p:pic>
        <p:nvPicPr>
          <p:cNvPr id="8" name="Picture 7">
            <a:extLst>
              <a:ext uri="{FF2B5EF4-FFF2-40B4-BE49-F238E27FC236}">
                <a16:creationId xmlns:a16="http://schemas.microsoft.com/office/drawing/2014/main" id="{65C74CE3-0271-021D-6CB5-0B4E57049CAE}"/>
              </a:ext>
            </a:extLst>
          </p:cNvPr>
          <p:cNvPicPr>
            <a:picLocks noChangeAspect="1"/>
          </p:cNvPicPr>
          <p:nvPr/>
        </p:nvPicPr>
        <p:blipFill rotWithShape="1">
          <a:blip r:embed="rId8"/>
          <a:srcRect l="8716" t="32858" r="56739" b="13233"/>
          <a:stretch/>
        </p:blipFill>
        <p:spPr>
          <a:xfrm>
            <a:off x="8833731" y="1803613"/>
            <a:ext cx="2928920" cy="2569754"/>
          </a:xfrm>
          <a:prstGeom prst="rect">
            <a:avLst/>
          </a:prstGeom>
        </p:spPr>
      </p:pic>
      <p:pic>
        <p:nvPicPr>
          <p:cNvPr id="5" name="Picture 4" descr="A logo for a university&#10;&#10;Description automatically generated">
            <a:extLst>
              <a:ext uri="{FF2B5EF4-FFF2-40B4-BE49-F238E27FC236}">
                <a16:creationId xmlns:a16="http://schemas.microsoft.com/office/drawing/2014/main" id="{41ABDDAA-AD6B-B43B-05A7-E11C881840CB}"/>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8709" y="5659682"/>
            <a:ext cx="1198317" cy="1198317"/>
          </a:xfrm>
          <a:prstGeom prst="rect">
            <a:avLst/>
          </a:prstGeom>
        </p:spPr>
      </p:pic>
    </p:spTree>
    <p:custDataLst>
      <p:tags r:id="rId1"/>
    </p:custDataLst>
    <p:extLst>
      <p:ext uri="{BB962C8B-B14F-4D97-AF65-F5344CB8AC3E}">
        <p14:creationId xmlns:p14="http://schemas.microsoft.com/office/powerpoint/2010/main" val="21611858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9">
                                            <p:txEl>
                                              <p:pRg st="0" end="0"/>
                                            </p:txEl>
                                          </p:spTgt>
                                        </p:tgtEl>
                                        <p:attrNameLst>
                                          <p:attrName>style.visibility</p:attrName>
                                        </p:attrNameLst>
                                      </p:cBhvr>
                                      <p:to>
                                        <p:strVal val="visible"/>
                                      </p:to>
                                    </p:set>
                                    <p:animEffect transition="in" filter="wipe(down)">
                                      <p:cBhvr>
                                        <p:cTn id="7" dur="500"/>
                                        <p:tgtEl>
                                          <p:spTgt spid="1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19">
                                            <p:txEl>
                                              <p:pRg st="2" end="2"/>
                                            </p:txEl>
                                          </p:spTgt>
                                        </p:tgtEl>
                                        <p:attrNameLst>
                                          <p:attrName>style.visibility</p:attrName>
                                        </p:attrNameLst>
                                      </p:cBhvr>
                                      <p:to>
                                        <p:strVal val="visible"/>
                                      </p:to>
                                    </p:set>
                                    <p:animEffect transition="in" filter="wipe(down)">
                                      <p:cBhvr>
                                        <p:cTn id="12" dur="500"/>
                                        <p:tgtEl>
                                          <p:spTgt spid="1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86980" y="247877"/>
            <a:ext cx="4566077" cy="833433"/>
          </a:xfrm>
          <a:prstGeom prst="rect">
            <a:avLst/>
          </a:prstGeom>
          <a:noFill/>
        </p:spPr>
        <p:txBody>
          <a:bodyPr wrap="square" rtlCol="0">
            <a:spAutoFit/>
          </a:bodyPr>
          <a:lstStyle/>
          <a:p>
            <a:pPr algn="just">
              <a:lnSpc>
                <a:spcPct val="200000"/>
              </a:lnSpc>
            </a:pPr>
            <a:r>
              <a:rPr lang="en-US" sz="2800" b="1" dirty="0">
                <a:solidFill>
                  <a:schemeClr val="bg1"/>
                </a:solidFill>
              </a:rPr>
              <a:t>Professional Associations</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85725" y="1578149"/>
            <a:ext cx="8360064" cy="3962880"/>
          </a:xfrm>
          <a:prstGeom prst="rect">
            <a:avLst/>
          </a:prstGeom>
          <a:noFill/>
        </p:spPr>
        <p:txBody>
          <a:bodyPr wrap="square" rtlCol="0">
            <a:spAutoFit/>
          </a:bodyPr>
          <a:lstStyle/>
          <a:p>
            <a:pPr marL="342900" indent="-342900" algn="just">
              <a:lnSpc>
                <a:spcPct val="200000"/>
              </a:lnSpc>
              <a:buFont typeface="Arial" panose="020B0604020202020204" pitchFamily="34" charset="0"/>
              <a:buChar char="•"/>
            </a:pPr>
            <a:r>
              <a:rPr lang="en-US" sz="1600" b="1" dirty="0"/>
              <a:t>SIGCHI (Special Interest Group of Computer-Human Interaction) is a part of the ACM, or Association for Computing Machinery. This long-standing group has been around since the 1980s and tends to have a more academic focus than some of the other professional associations (www.sigchi.org/).</a:t>
            </a:r>
          </a:p>
          <a:p>
            <a:pPr marL="342900" indent="-342900" algn="just">
              <a:lnSpc>
                <a:spcPct val="200000"/>
              </a:lnSpc>
              <a:buFont typeface="Arial" panose="020B0604020202020204" pitchFamily="34" charset="0"/>
              <a:buChar char="•"/>
            </a:pPr>
            <a:r>
              <a:rPr lang="en-US" sz="1600" b="1" dirty="0"/>
              <a:t>Known until recently as the Usability Professionals’ Association, the UXPA (User Experience Professionals’ Association) has a broader purview than mere usability and aims to support user experience designers and researchers worldwide. UXPA has very active local chapters in a number of major cities. (www.uxpa.org/ andwww.usabilityprofessionals.org.).</a:t>
            </a:r>
            <a:endParaRPr lang="en-GB" sz="1600" b="1" dirty="0"/>
          </a:p>
        </p:txBody>
      </p:sp>
      <p:sp>
        <p:nvSpPr>
          <p:cNvPr id="18" name="TextBox 17">
            <a:extLst>
              <a:ext uri="{FF2B5EF4-FFF2-40B4-BE49-F238E27FC236}">
                <a16:creationId xmlns:a16="http://schemas.microsoft.com/office/drawing/2014/main" id="{A67545A6-0FFC-C0FF-FB99-AD7C3514B73A}"/>
              </a:ext>
            </a:extLst>
          </p:cNvPr>
          <p:cNvSpPr txBox="1"/>
          <p:nvPr/>
        </p:nvSpPr>
        <p:spPr>
          <a:xfrm>
            <a:off x="266905" y="300807"/>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4</a:t>
            </a:r>
            <a:endParaRPr lang="en-GB" sz="2400" b="1" dirty="0">
              <a:solidFill>
                <a:srgbClr val="FF0000"/>
              </a:solidFill>
              <a:highlight>
                <a:srgbClr val="FFFF00"/>
              </a:highlight>
            </a:endParaRPr>
          </a:p>
        </p:txBody>
      </p:sp>
      <p:pic>
        <p:nvPicPr>
          <p:cNvPr id="6" name="Picture 5">
            <a:extLst>
              <a:ext uri="{FF2B5EF4-FFF2-40B4-BE49-F238E27FC236}">
                <a16:creationId xmlns:a16="http://schemas.microsoft.com/office/drawing/2014/main" id="{9FB87E92-E46D-5097-5AB4-C763CB55CF7F}"/>
              </a:ext>
            </a:extLst>
          </p:cNvPr>
          <p:cNvPicPr>
            <a:picLocks noChangeAspect="1"/>
          </p:cNvPicPr>
          <p:nvPr/>
        </p:nvPicPr>
        <p:blipFill rotWithShape="1">
          <a:blip r:embed="rId8"/>
          <a:srcRect l="8593" t="49372" r="65326" b="10244"/>
          <a:stretch/>
        </p:blipFill>
        <p:spPr>
          <a:xfrm>
            <a:off x="8996139" y="833504"/>
            <a:ext cx="2604104" cy="2266982"/>
          </a:xfrm>
          <a:prstGeom prst="rect">
            <a:avLst/>
          </a:prstGeom>
        </p:spPr>
      </p:pic>
      <p:pic>
        <p:nvPicPr>
          <p:cNvPr id="12" name="Picture 11">
            <a:extLst>
              <a:ext uri="{FF2B5EF4-FFF2-40B4-BE49-F238E27FC236}">
                <a16:creationId xmlns:a16="http://schemas.microsoft.com/office/drawing/2014/main" id="{6FD3A075-64F6-0AB2-A8E4-A77E53766BF3}"/>
              </a:ext>
            </a:extLst>
          </p:cNvPr>
          <p:cNvPicPr>
            <a:picLocks noChangeAspect="1"/>
          </p:cNvPicPr>
          <p:nvPr/>
        </p:nvPicPr>
        <p:blipFill rotWithShape="1">
          <a:blip r:embed="rId9"/>
          <a:srcRect l="51058" t="30574" r="22861" b="17385"/>
          <a:stretch/>
        </p:blipFill>
        <p:spPr>
          <a:xfrm>
            <a:off x="8996139" y="3200065"/>
            <a:ext cx="2665266" cy="2785429"/>
          </a:xfrm>
          <a:prstGeom prst="rect">
            <a:avLst/>
          </a:prstGeom>
        </p:spPr>
      </p:pic>
      <p:pic>
        <p:nvPicPr>
          <p:cNvPr id="5" name="Picture 4" descr="A logo for a university&#10;&#10;Description automatically generated">
            <a:extLst>
              <a:ext uri="{FF2B5EF4-FFF2-40B4-BE49-F238E27FC236}">
                <a16:creationId xmlns:a16="http://schemas.microsoft.com/office/drawing/2014/main" id="{F7447BB7-50C7-B5B2-95DF-DD59C5F91A32}"/>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8709" y="5659682"/>
            <a:ext cx="1198317" cy="1198317"/>
          </a:xfrm>
          <a:prstGeom prst="rect">
            <a:avLst/>
          </a:prstGeom>
        </p:spPr>
      </p:pic>
    </p:spTree>
    <p:custDataLst>
      <p:tags r:id="rId1"/>
    </p:custDataLst>
    <p:extLst>
      <p:ext uri="{BB962C8B-B14F-4D97-AF65-F5344CB8AC3E}">
        <p14:creationId xmlns:p14="http://schemas.microsoft.com/office/powerpoint/2010/main" val="271870005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86980" y="247877"/>
            <a:ext cx="4566077" cy="833433"/>
          </a:xfrm>
          <a:prstGeom prst="rect">
            <a:avLst/>
          </a:prstGeom>
          <a:noFill/>
        </p:spPr>
        <p:txBody>
          <a:bodyPr wrap="square" rtlCol="0">
            <a:spAutoFit/>
          </a:bodyPr>
          <a:lstStyle/>
          <a:p>
            <a:pPr algn="just">
              <a:lnSpc>
                <a:spcPct val="200000"/>
              </a:lnSpc>
            </a:pPr>
            <a:r>
              <a:rPr lang="en-US" sz="2800" b="1" dirty="0">
                <a:solidFill>
                  <a:schemeClr val="bg1"/>
                </a:solidFill>
              </a:rPr>
              <a:t>Professional Associations</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82238" y="1560286"/>
            <a:ext cx="8790504" cy="3909981"/>
          </a:xfrm>
          <a:prstGeom prst="rect">
            <a:avLst/>
          </a:prstGeom>
          <a:noFill/>
        </p:spPr>
        <p:txBody>
          <a:bodyPr wrap="square" rtlCol="0">
            <a:spAutoFit/>
          </a:bodyPr>
          <a:lstStyle/>
          <a:p>
            <a:pPr marL="342900" indent="-342900" algn="just">
              <a:lnSpc>
                <a:spcPct val="200000"/>
              </a:lnSpc>
              <a:buFont typeface="Arial" panose="020B0604020202020204" pitchFamily="34" charset="0"/>
              <a:buChar char="•"/>
            </a:pPr>
            <a:r>
              <a:rPr lang="en-US" sz="1400" b="1" dirty="0"/>
              <a:t>ASIST (American Society for Information Science and Technology) has been in existence since 1937, when it was founded as the American Documentation Institute and focused mainly on the then prevalent technology of microfilm. In addition to having special interest groups focused on topics such as information architecture and human-computer interaction, ASIST hosts the IA Summit and the Euro IA Summit, two annual conferences that draw a large turnout from the user experience community (</a:t>
            </a:r>
            <a:r>
              <a:rPr lang="en-US" sz="1400" b="1" dirty="0">
                <a:hlinkClick r:id="rId8"/>
              </a:rPr>
              <a:t>www.asist.org</a:t>
            </a:r>
            <a:r>
              <a:rPr lang="en-US" sz="1400" b="1" dirty="0"/>
              <a:t>.).</a:t>
            </a:r>
          </a:p>
          <a:p>
            <a:pPr marL="342900" indent="-342900" algn="just">
              <a:lnSpc>
                <a:spcPct val="200000"/>
              </a:lnSpc>
              <a:buFont typeface="Arial" panose="020B0604020202020204" pitchFamily="34" charset="0"/>
              <a:buChar char="•"/>
            </a:pPr>
            <a:endParaRPr lang="en-US" sz="1400" b="1" dirty="0"/>
          </a:p>
          <a:p>
            <a:pPr marL="342900" indent="-342900" algn="just">
              <a:lnSpc>
                <a:spcPct val="200000"/>
              </a:lnSpc>
              <a:buFont typeface="Arial" panose="020B0604020202020204" pitchFamily="34" charset="0"/>
              <a:buChar char="•"/>
            </a:pPr>
            <a:r>
              <a:rPr lang="en-US" sz="1400" b="1" dirty="0"/>
              <a:t>Formerly known as the American Institute for Graphic Arts, this organization is now just called the AIGA. This group is focused broadly on design, including graphic design, user experience design, and product design (www.aiga.org.).</a:t>
            </a:r>
            <a:endParaRPr lang="en-GB" sz="1400" b="1" dirty="0"/>
          </a:p>
        </p:txBody>
      </p:sp>
      <p:sp>
        <p:nvSpPr>
          <p:cNvPr id="18" name="TextBox 17">
            <a:extLst>
              <a:ext uri="{FF2B5EF4-FFF2-40B4-BE49-F238E27FC236}">
                <a16:creationId xmlns:a16="http://schemas.microsoft.com/office/drawing/2014/main" id="{A67545A6-0FFC-C0FF-FB99-AD7C3514B73A}"/>
              </a:ext>
            </a:extLst>
          </p:cNvPr>
          <p:cNvSpPr txBox="1"/>
          <p:nvPr/>
        </p:nvSpPr>
        <p:spPr>
          <a:xfrm>
            <a:off x="266905" y="300807"/>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4</a:t>
            </a:r>
            <a:endParaRPr lang="en-GB" sz="2400" b="1" dirty="0">
              <a:solidFill>
                <a:srgbClr val="FF0000"/>
              </a:solidFill>
              <a:highlight>
                <a:srgbClr val="FFFF00"/>
              </a:highlight>
            </a:endParaRPr>
          </a:p>
        </p:txBody>
      </p:sp>
      <p:pic>
        <p:nvPicPr>
          <p:cNvPr id="8" name="Picture 7">
            <a:extLst>
              <a:ext uri="{FF2B5EF4-FFF2-40B4-BE49-F238E27FC236}">
                <a16:creationId xmlns:a16="http://schemas.microsoft.com/office/drawing/2014/main" id="{647DB3E7-9D5B-789A-63FE-87B61FE73AEC}"/>
              </a:ext>
            </a:extLst>
          </p:cNvPr>
          <p:cNvPicPr>
            <a:picLocks noChangeAspect="1"/>
          </p:cNvPicPr>
          <p:nvPr/>
        </p:nvPicPr>
        <p:blipFill rotWithShape="1">
          <a:blip r:embed="rId9"/>
          <a:srcRect l="56256" t="63581" r="24796" b="8066"/>
          <a:stretch/>
        </p:blipFill>
        <p:spPr>
          <a:xfrm>
            <a:off x="9000983" y="3811787"/>
            <a:ext cx="2458123" cy="2211461"/>
          </a:xfrm>
          <a:prstGeom prst="rect">
            <a:avLst/>
          </a:prstGeom>
        </p:spPr>
      </p:pic>
      <p:pic>
        <p:nvPicPr>
          <p:cNvPr id="15" name="Picture 14">
            <a:extLst>
              <a:ext uri="{FF2B5EF4-FFF2-40B4-BE49-F238E27FC236}">
                <a16:creationId xmlns:a16="http://schemas.microsoft.com/office/drawing/2014/main" id="{C05BF34A-CE3E-10DF-A391-994367F1E46D}"/>
              </a:ext>
            </a:extLst>
          </p:cNvPr>
          <p:cNvPicPr>
            <a:picLocks noChangeAspect="1"/>
          </p:cNvPicPr>
          <p:nvPr/>
        </p:nvPicPr>
        <p:blipFill rotWithShape="1">
          <a:blip r:embed="rId9"/>
          <a:srcRect l="56806" t="25023" r="22826" b="33132"/>
          <a:stretch/>
        </p:blipFill>
        <p:spPr>
          <a:xfrm>
            <a:off x="8965025" y="834752"/>
            <a:ext cx="2483250" cy="2868380"/>
          </a:xfrm>
          <a:prstGeom prst="rect">
            <a:avLst/>
          </a:prstGeom>
        </p:spPr>
      </p:pic>
      <p:pic>
        <p:nvPicPr>
          <p:cNvPr id="5" name="Picture 4" descr="A logo for a university&#10;&#10;Description automatically generated">
            <a:extLst>
              <a:ext uri="{FF2B5EF4-FFF2-40B4-BE49-F238E27FC236}">
                <a16:creationId xmlns:a16="http://schemas.microsoft.com/office/drawing/2014/main" id="{DA498EFE-BCDF-C0B7-2D02-4918D026B040}"/>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8709" y="5659682"/>
            <a:ext cx="1198317" cy="1198317"/>
          </a:xfrm>
          <a:prstGeom prst="rect">
            <a:avLst/>
          </a:prstGeom>
        </p:spPr>
      </p:pic>
    </p:spTree>
    <p:custDataLst>
      <p:tags r:id="rId1"/>
    </p:custDataLst>
    <p:extLst>
      <p:ext uri="{BB962C8B-B14F-4D97-AF65-F5344CB8AC3E}">
        <p14:creationId xmlns:p14="http://schemas.microsoft.com/office/powerpoint/2010/main" val="41077930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7851710"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69364" y="247877"/>
            <a:ext cx="6327243" cy="727571"/>
          </a:xfrm>
          <a:prstGeom prst="rect">
            <a:avLst/>
          </a:prstGeom>
          <a:noFill/>
        </p:spPr>
        <p:txBody>
          <a:bodyPr wrap="square" rtlCol="0">
            <a:spAutoFit/>
          </a:bodyPr>
          <a:lstStyle/>
          <a:p>
            <a:pPr algn="just">
              <a:lnSpc>
                <a:spcPct val="200000"/>
              </a:lnSpc>
            </a:pPr>
            <a:r>
              <a:rPr lang="en-US" sz="2400" b="1" dirty="0">
                <a:solidFill>
                  <a:schemeClr val="bg1"/>
                </a:solidFill>
              </a:rPr>
              <a:t>Discussion Lists and Online Communities</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523664" y="1560286"/>
            <a:ext cx="8184602" cy="3970318"/>
          </a:xfrm>
          <a:prstGeom prst="rect">
            <a:avLst/>
          </a:prstGeom>
          <a:noFill/>
        </p:spPr>
        <p:txBody>
          <a:bodyPr wrap="square" rtlCol="0">
            <a:spAutoFit/>
          </a:bodyPr>
          <a:lstStyle/>
          <a:p>
            <a:pPr marL="342900" indent="-342900" algn="just">
              <a:lnSpc>
                <a:spcPct val="200000"/>
              </a:lnSpc>
              <a:buFont typeface="Arial" panose="020B0604020202020204" pitchFamily="34" charset="0"/>
              <a:buChar char="•"/>
            </a:pPr>
            <a:r>
              <a:rPr lang="en-US" sz="1400" b="1" dirty="0"/>
              <a:t>All of these professional associations have discussion lists that you can sign up for. For many people, discussion lists are the richest and most active resource that a professional community provides. Often, for a specific question or just a bit of perspective, the discussion thread will give you more ideas than you need. Many UX practitioners subscribe to these lists by email or through RSS feeds.</a:t>
            </a:r>
          </a:p>
          <a:p>
            <a:pPr algn="just">
              <a:lnSpc>
                <a:spcPct val="200000"/>
              </a:lnSpc>
            </a:pPr>
            <a:r>
              <a:rPr lang="en-US" sz="1600" b="1" dirty="0">
                <a:solidFill>
                  <a:srgbClr val="FF0000"/>
                </a:solidFill>
              </a:rPr>
              <a:t>These are some popular discussion lists for user experience professionals:</a:t>
            </a:r>
          </a:p>
          <a:p>
            <a:pPr algn="l"/>
            <a:r>
              <a:rPr lang="pt-BR" b="1" i="0" u="none" strike="noStrike" baseline="0" dirty="0">
                <a:solidFill>
                  <a:srgbClr val="FF0000"/>
                </a:solidFill>
                <a:latin typeface="KeplerStd-Bold"/>
              </a:rPr>
              <a:t>IXDA: </a:t>
            </a:r>
            <a:r>
              <a:rPr lang="pt-BR" b="0" i="0" u="none" strike="noStrike" baseline="0" dirty="0">
                <a:solidFill>
                  <a:srgbClr val="406898"/>
                </a:solidFill>
                <a:latin typeface="Gotham-Medium"/>
              </a:rPr>
              <a:t>www.ixda.com/discussion</a:t>
            </a:r>
          </a:p>
          <a:p>
            <a:pPr algn="l"/>
            <a:r>
              <a:rPr lang="pt-BR" b="1" i="0" u="none" strike="noStrike" baseline="0" dirty="0">
                <a:solidFill>
                  <a:srgbClr val="FF0000"/>
                </a:solidFill>
                <a:latin typeface="KeplerStd-Bold"/>
              </a:rPr>
              <a:t>IA Institute: </a:t>
            </a:r>
            <a:r>
              <a:rPr lang="pt-BR" b="0" i="0" u="none" strike="noStrike" baseline="0" dirty="0">
                <a:solidFill>
                  <a:srgbClr val="406898"/>
                </a:solidFill>
                <a:latin typeface="Gotham-Medium"/>
              </a:rPr>
              <a:t>http://lists.iainstitute.org/listinfo.cgi/</a:t>
            </a:r>
          </a:p>
          <a:p>
            <a:pPr algn="l"/>
            <a:r>
              <a:rPr lang="en-GB" b="0" i="0" u="none" strike="noStrike" baseline="0" dirty="0">
                <a:solidFill>
                  <a:srgbClr val="406898"/>
                </a:solidFill>
                <a:latin typeface="Gotham-Medium"/>
              </a:rPr>
              <a:t>iai-members-iainstitute.org/</a:t>
            </a:r>
          </a:p>
          <a:p>
            <a:pPr algn="l"/>
            <a:r>
              <a:rPr lang="it-IT" b="1" i="0" u="none" strike="noStrike" baseline="0" dirty="0">
                <a:solidFill>
                  <a:srgbClr val="FF0000"/>
                </a:solidFill>
                <a:latin typeface="KeplerStd-Bold"/>
              </a:rPr>
              <a:t>SIGCHI: </a:t>
            </a:r>
            <a:r>
              <a:rPr lang="it-IT" b="0" i="0" u="none" strike="noStrike" baseline="0" dirty="0">
                <a:solidFill>
                  <a:srgbClr val="406898"/>
                </a:solidFill>
                <a:latin typeface="Gotham-Medium"/>
              </a:rPr>
              <a:t>www.sigchi.org/connect/mailing-lists</a:t>
            </a:r>
          </a:p>
          <a:p>
            <a:pPr algn="l"/>
            <a:r>
              <a:rPr lang="en-US" b="1" i="0" u="none" strike="noStrike" baseline="0" dirty="0" err="1">
                <a:solidFill>
                  <a:srgbClr val="FF0000"/>
                </a:solidFill>
                <a:latin typeface="KeplerStd-Bold"/>
              </a:rPr>
              <a:t>Anthrodesign</a:t>
            </a:r>
            <a:r>
              <a:rPr lang="en-US" b="1" i="0" u="none" strike="noStrike" baseline="0" dirty="0">
                <a:solidFill>
                  <a:srgbClr val="FF0000"/>
                </a:solidFill>
                <a:latin typeface="KeplerStd-Bold"/>
              </a:rPr>
              <a:t>: </a:t>
            </a:r>
            <a:r>
              <a:rPr lang="en-US" b="0" i="0" u="none" strike="noStrike" baseline="0" dirty="0">
                <a:solidFill>
                  <a:srgbClr val="406898"/>
                </a:solidFill>
                <a:latin typeface="Gotham-Medium"/>
              </a:rPr>
              <a:t>http://groups.yahoo.com/group/anthrodesign</a:t>
            </a:r>
          </a:p>
          <a:p>
            <a:pPr algn="l"/>
            <a:r>
              <a:rPr lang="en-GB" b="1" i="0" u="none" strike="noStrike" baseline="0" dirty="0">
                <a:solidFill>
                  <a:srgbClr val="FF0000"/>
                </a:solidFill>
                <a:latin typeface="KeplerStd-Bold"/>
              </a:rPr>
              <a:t>Stack Exchange: </a:t>
            </a:r>
            <a:r>
              <a:rPr lang="en-GB" b="0" i="0" u="none" strike="noStrike" baseline="0" dirty="0">
                <a:solidFill>
                  <a:srgbClr val="406898"/>
                </a:solidFill>
                <a:latin typeface="Gotham-Medium"/>
              </a:rPr>
              <a:t>http://ux.stackexchange.com/</a:t>
            </a:r>
            <a:endParaRPr lang="en-GB" b="1" dirty="0"/>
          </a:p>
        </p:txBody>
      </p:sp>
      <p:sp>
        <p:nvSpPr>
          <p:cNvPr id="18" name="TextBox 17">
            <a:extLst>
              <a:ext uri="{FF2B5EF4-FFF2-40B4-BE49-F238E27FC236}">
                <a16:creationId xmlns:a16="http://schemas.microsoft.com/office/drawing/2014/main" id="{A67545A6-0FFC-C0FF-FB99-AD7C3514B73A}"/>
              </a:ext>
            </a:extLst>
          </p:cNvPr>
          <p:cNvSpPr txBox="1"/>
          <p:nvPr/>
        </p:nvSpPr>
        <p:spPr>
          <a:xfrm>
            <a:off x="266905" y="300807"/>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4</a:t>
            </a:r>
            <a:endParaRPr lang="en-GB" sz="2400" b="1" dirty="0">
              <a:solidFill>
                <a:srgbClr val="FF0000"/>
              </a:solidFill>
              <a:highlight>
                <a:srgbClr val="FFFF00"/>
              </a:highlight>
            </a:endParaRPr>
          </a:p>
        </p:txBody>
      </p:sp>
      <p:pic>
        <p:nvPicPr>
          <p:cNvPr id="8" name="Picture 7">
            <a:extLst>
              <a:ext uri="{FF2B5EF4-FFF2-40B4-BE49-F238E27FC236}">
                <a16:creationId xmlns:a16="http://schemas.microsoft.com/office/drawing/2014/main" id="{647DB3E7-9D5B-789A-63FE-87B61FE73AEC}"/>
              </a:ext>
            </a:extLst>
          </p:cNvPr>
          <p:cNvPicPr>
            <a:picLocks noChangeAspect="1"/>
          </p:cNvPicPr>
          <p:nvPr/>
        </p:nvPicPr>
        <p:blipFill rotWithShape="1">
          <a:blip r:embed="rId8"/>
          <a:srcRect l="56256" t="63581" r="24796" b="8066"/>
          <a:stretch/>
        </p:blipFill>
        <p:spPr>
          <a:xfrm>
            <a:off x="9000983" y="3811787"/>
            <a:ext cx="2458123" cy="2211461"/>
          </a:xfrm>
          <a:prstGeom prst="rect">
            <a:avLst/>
          </a:prstGeom>
        </p:spPr>
      </p:pic>
      <p:pic>
        <p:nvPicPr>
          <p:cNvPr id="15" name="Picture 14">
            <a:extLst>
              <a:ext uri="{FF2B5EF4-FFF2-40B4-BE49-F238E27FC236}">
                <a16:creationId xmlns:a16="http://schemas.microsoft.com/office/drawing/2014/main" id="{C05BF34A-CE3E-10DF-A391-994367F1E46D}"/>
              </a:ext>
            </a:extLst>
          </p:cNvPr>
          <p:cNvPicPr>
            <a:picLocks noChangeAspect="1"/>
          </p:cNvPicPr>
          <p:nvPr/>
        </p:nvPicPr>
        <p:blipFill rotWithShape="1">
          <a:blip r:embed="rId8"/>
          <a:srcRect l="56806" t="25023" r="22826" b="33132"/>
          <a:stretch/>
        </p:blipFill>
        <p:spPr>
          <a:xfrm>
            <a:off x="8965025" y="834752"/>
            <a:ext cx="2483250" cy="2868380"/>
          </a:xfrm>
          <a:prstGeom prst="rect">
            <a:avLst/>
          </a:prstGeom>
        </p:spPr>
      </p:pic>
      <p:pic>
        <p:nvPicPr>
          <p:cNvPr id="5" name="Picture 4" descr="A logo for a university&#10;&#10;Description automatically generated">
            <a:extLst>
              <a:ext uri="{FF2B5EF4-FFF2-40B4-BE49-F238E27FC236}">
                <a16:creationId xmlns:a16="http://schemas.microsoft.com/office/drawing/2014/main" id="{AE46A00F-BD70-69A4-BA2A-446934396D64}"/>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8709" y="5659682"/>
            <a:ext cx="1198317" cy="1198317"/>
          </a:xfrm>
          <a:prstGeom prst="rect">
            <a:avLst/>
          </a:prstGeom>
        </p:spPr>
      </p:pic>
    </p:spTree>
    <p:custDataLst>
      <p:tags r:id="rId1"/>
    </p:custDataLst>
    <p:extLst>
      <p:ext uri="{BB962C8B-B14F-4D97-AF65-F5344CB8AC3E}">
        <p14:creationId xmlns:p14="http://schemas.microsoft.com/office/powerpoint/2010/main" val="88256356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7851710"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69364" y="247877"/>
            <a:ext cx="6327243" cy="727571"/>
          </a:xfrm>
          <a:prstGeom prst="rect">
            <a:avLst/>
          </a:prstGeom>
          <a:noFill/>
        </p:spPr>
        <p:txBody>
          <a:bodyPr wrap="square" rtlCol="0">
            <a:spAutoFit/>
          </a:bodyPr>
          <a:lstStyle/>
          <a:p>
            <a:pPr algn="just">
              <a:lnSpc>
                <a:spcPct val="200000"/>
              </a:lnSpc>
            </a:pPr>
            <a:r>
              <a:rPr lang="en-US" sz="2400" b="1" dirty="0">
                <a:solidFill>
                  <a:schemeClr val="bg1"/>
                </a:solidFill>
              </a:rPr>
              <a:t>Discussion Lists and Online Communities</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580924" y="1807018"/>
            <a:ext cx="5426562" cy="3048207"/>
          </a:xfrm>
          <a:prstGeom prst="rect">
            <a:avLst/>
          </a:prstGeom>
          <a:noFill/>
        </p:spPr>
        <p:txBody>
          <a:bodyPr wrap="square" rtlCol="0">
            <a:spAutoFit/>
          </a:bodyPr>
          <a:lstStyle/>
          <a:p>
            <a:pPr marL="342900" indent="-342900" algn="just">
              <a:lnSpc>
                <a:spcPct val="200000"/>
              </a:lnSpc>
              <a:buFont typeface="Arial" panose="020B0604020202020204" pitchFamily="34" charset="0"/>
              <a:buChar char="•"/>
            </a:pPr>
            <a:r>
              <a:rPr lang="en-US" sz="1400" b="1" dirty="0"/>
              <a:t>Social networks can also be a good place to find an online discussion. LinkedIn has thousands (yes, thousands) of groups with a focus on UX (see Figure 4.8). Many of them are quite large. Do a search for “UX” in the groups section of LinkedIn to get started. </a:t>
            </a:r>
            <a:r>
              <a:rPr lang="en-US" sz="1400" b="1" dirty="0" err="1"/>
              <a:t>witter</a:t>
            </a:r>
            <a:r>
              <a:rPr lang="en-US" sz="1400" b="1" dirty="0"/>
              <a:t> can also be a great resource for connecting to others in the user experience community.  </a:t>
            </a:r>
          </a:p>
          <a:p>
            <a:pPr marL="342900" indent="-342900" algn="just">
              <a:lnSpc>
                <a:spcPct val="200000"/>
              </a:lnSpc>
              <a:buFont typeface="Arial" panose="020B0604020202020204" pitchFamily="34" charset="0"/>
              <a:buChar char="•"/>
            </a:pPr>
            <a:endParaRPr lang="en-US" sz="1400" b="1" dirty="0"/>
          </a:p>
        </p:txBody>
      </p:sp>
      <p:sp>
        <p:nvSpPr>
          <p:cNvPr id="18" name="TextBox 17">
            <a:extLst>
              <a:ext uri="{FF2B5EF4-FFF2-40B4-BE49-F238E27FC236}">
                <a16:creationId xmlns:a16="http://schemas.microsoft.com/office/drawing/2014/main" id="{A67545A6-0FFC-C0FF-FB99-AD7C3514B73A}"/>
              </a:ext>
            </a:extLst>
          </p:cNvPr>
          <p:cNvSpPr txBox="1"/>
          <p:nvPr/>
        </p:nvSpPr>
        <p:spPr>
          <a:xfrm>
            <a:off x="266905" y="300807"/>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4</a:t>
            </a:r>
            <a:endParaRPr lang="en-GB" sz="2400" b="1" dirty="0">
              <a:solidFill>
                <a:srgbClr val="FF0000"/>
              </a:solidFill>
              <a:highlight>
                <a:srgbClr val="FFFF00"/>
              </a:highlight>
            </a:endParaRPr>
          </a:p>
        </p:txBody>
      </p:sp>
      <p:pic>
        <p:nvPicPr>
          <p:cNvPr id="5" name="Picture 4">
            <a:extLst>
              <a:ext uri="{FF2B5EF4-FFF2-40B4-BE49-F238E27FC236}">
                <a16:creationId xmlns:a16="http://schemas.microsoft.com/office/drawing/2014/main" id="{29C34A74-A5A0-EF13-D900-214159008E61}"/>
              </a:ext>
            </a:extLst>
          </p:cNvPr>
          <p:cNvPicPr>
            <a:picLocks noChangeAspect="1"/>
          </p:cNvPicPr>
          <p:nvPr/>
        </p:nvPicPr>
        <p:blipFill rotWithShape="1">
          <a:blip r:embed="rId8"/>
          <a:srcRect l="28413" t="20213" r="42875" b="16221"/>
          <a:stretch/>
        </p:blipFill>
        <p:spPr>
          <a:xfrm>
            <a:off x="6306817" y="1186687"/>
            <a:ext cx="4396938" cy="4813767"/>
          </a:xfrm>
          <a:prstGeom prst="rect">
            <a:avLst/>
          </a:prstGeom>
        </p:spPr>
      </p:pic>
      <p:pic>
        <p:nvPicPr>
          <p:cNvPr id="6" name="Picture 5" descr="A logo for a university&#10;&#10;Description automatically generated">
            <a:extLst>
              <a:ext uri="{FF2B5EF4-FFF2-40B4-BE49-F238E27FC236}">
                <a16:creationId xmlns:a16="http://schemas.microsoft.com/office/drawing/2014/main" id="{9F579660-4E68-FB94-DA7E-7C4A7A072E6A}"/>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8709" y="5659682"/>
            <a:ext cx="1198317" cy="1198317"/>
          </a:xfrm>
          <a:prstGeom prst="rect">
            <a:avLst/>
          </a:prstGeom>
        </p:spPr>
      </p:pic>
    </p:spTree>
    <p:custDataLst>
      <p:tags r:id="rId1"/>
    </p:custDataLst>
    <p:extLst>
      <p:ext uri="{BB962C8B-B14F-4D97-AF65-F5344CB8AC3E}">
        <p14:creationId xmlns:p14="http://schemas.microsoft.com/office/powerpoint/2010/main" val="249653901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7851710"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69364" y="247877"/>
            <a:ext cx="6327243" cy="727571"/>
          </a:xfrm>
          <a:prstGeom prst="rect">
            <a:avLst/>
          </a:prstGeom>
          <a:noFill/>
        </p:spPr>
        <p:txBody>
          <a:bodyPr wrap="square" rtlCol="0">
            <a:spAutoFit/>
          </a:bodyPr>
          <a:lstStyle/>
          <a:p>
            <a:pPr algn="just">
              <a:lnSpc>
                <a:spcPct val="200000"/>
              </a:lnSpc>
            </a:pPr>
            <a:r>
              <a:rPr lang="en-US" sz="2400" b="1" dirty="0">
                <a:solidFill>
                  <a:schemeClr val="bg1"/>
                </a:solidFill>
              </a:rPr>
              <a:t>Discussion Lists and Online Communities</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8" name="TextBox 17">
            <a:extLst>
              <a:ext uri="{FF2B5EF4-FFF2-40B4-BE49-F238E27FC236}">
                <a16:creationId xmlns:a16="http://schemas.microsoft.com/office/drawing/2014/main" id="{A67545A6-0FFC-C0FF-FB99-AD7C3514B73A}"/>
              </a:ext>
            </a:extLst>
          </p:cNvPr>
          <p:cNvSpPr txBox="1"/>
          <p:nvPr/>
        </p:nvSpPr>
        <p:spPr>
          <a:xfrm>
            <a:off x="266905" y="300807"/>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4</a:t>
            </a:r>
            <a:endParaRPr lang="en-GB" sz="2400" b="1" dirty="0">
              <a:solidFill>
                <a:srgbClr val="FF0000"/>
              </a:solidFill>
              <a:highlight>
                <a:srgbClr val="FFFF00"/>
              </a:highlight>
            </a:endParaRPr>
          </a:p>
        </p:txBody>
      </p:sp>
      <p:pic>
        <p:nvPicPr>
          <p:cNvPr id="6" name="Picture 5">
            <a:extLst>
              <a:ext uri="{FF2B5EF4-FFF2-40B4-BE49-F238E27FC236}">
                <a16:creationId xmlns:a16="http://schemas.microsoft.com/office/drawing/2014/main" id="{1093E266-5537-E90C-E821-3B32FD9F842A}"/>
              </a:ext>
            </a:extLst>
          </p:cNvPr>
          <p:cNvPicPr>
            <a:picLocks noChangeAspect="1"/>
          </p:cNvPicPr>
          <p:nvPr/>
        </p:nvPicPr>
        <p:blipFill rotWithShape="1">
          <a:blip r:embed="rId8"/>
          <a:srcRect l="28413" t="20213" r="42875" b="16221"/>
          <a:stretch/>
        </p:blipFill>
        <p:spPr>
          <a:xfrm>
            <a:off x="6204248" y="1196626"/>
            <a:ext cx="4396938" cy="4813767"/>
          </a:xfrm>
          <a:prstGeom prst="rect">
            <a:avLst/>
          </a:prstGeom>
        </p:spPr>
      </p:pic>
      <p:sp>
        <p:nvSpPr>
          <p:cNvPr id="12" name="TextBox 11">
            <a:extLst>
              <a:ext uri="{FF2B5EF4-FFF2-40B4-BE49-F238E27FC236}">
                <a16:creationId xmlns:a16="http://schemas.microsoft.com/office/drawing/2014/main" id="{B3559AC9-21B9-1D12-B6B6-7BA38CF1DB34}"/>
              </a:ext>
            </a:extLst>
          </p:cNvPr>
          <p:cNvSpPr txBox="1"/>
          <p:nvPr/>
        </p:nvSpPr>
        <p:spPr>
          <a:xfrm>
            <a:off x="85725" y="2136536"/>
            <a:ext cx="6228522" cy="2230739"/>
          </a:xfrm>
          <a:prstGeom prst="rect">
            <a:avLst/>
          </a:prstGeom>
          <a:noFill/>
        </p:spPr>
        <p:txBody>
          <a:bodyPr wrap="square">
            <a:spAutoFit/>
          </a:bodyPr>
          <a:lstStyle/>
          <a:p>
            <a:pPr marL="342900" indent="-342900" algn="just">
              <a:lnSpc>
                <a:spcPct val="200000"/>
              </a:lnSpc>
              <a:buFont typeface="Arial" panose="020B0604020202020204" pitchFamily="34" charset="0"/>
              <a:buChar char="•"/>
            </a:pPr>
            <a:r>
              <a:rPr lang="en-US" sz="1800" b="1" dirty="0"/>
              <a:t> toward lots of experienced UX practitioners who regularly tweet about the field. You’ll also find plenty of great general UX resources, such as UX companies, UX job lists, and feeds that aggregate the latest UX news and methods.</a:t>
            </a:r>
            <a:endParaRPr lang="en-GB" b="1" dirty="0"/>
          </a:p>
        </p:txBody>
      </p:sp>
      <p:pic>
        <p:nvPicPr>
          <p:cNvPr id="5" name="Picture 4" descr="A logo for a university&#10;&#10;Description automatically generated">
            <a:extLst>
              <a:ext uri="{FF2B5EF4-FFF2-40B4-BE49-F238E27FC236}">
                <a16:creationId xmlns:a16="http://schemas.microsoft.com/office/drawing/2014/main" id="{E41EDEBC-5D71-7C2B-74AB-77A9DB665748}"/>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8709" y="5659682"/>
            <a:ext cx="1198317" cy="1198317"/>
          </a:xfrm>
          <a:prstGeom prst="rect">
            <a:avLst/>
          </a:prstGeom>
        </p:spPr>
      </p:pic>
    </p:spTree>
    <p:custDataLst>
      <p:tags r:id="rId1"/>
    </p:custDataLst>
    <p:extLst>
      <p:ext uri="{BB962C8B-B14F-4D97-AF65-F5344CB8AC3E}">
        <p14:creationId xmlns:p14="http://schemas.microsoft.com/office/powerpoint/2010/main" val="61542813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7851710"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373893" y="403819"/>
            <a:ext cx="5366841" cy="727571"/>
          </a:xfrm>
          <a:prstGeom prst="rect">
            <a:avLst/>
          </a:prstGeom>
          <a:noFill/>
        </p:spPr>
        <p:txBody>
          <a:bodyPr wrap="square" rtlCol="0">
            <a:spAutoFit/>
          </a:bodyPr>
          <a:lstStyle/>
          <a:p>
            <a:pPr algn="ctr">
              <a:lnSpc>
                <a:spcPct val="200000"/>
              </a:lnSpc>
            </a:pPr>
            <a:r>
              <a:rPr lang="en-US" sz="2400" b="1" dirty="0">
                <a:solidFill>
                  <a:schemeClr val="bg1"/>
                </a:solidFill>
              </a:rPr>
              <a:t>Meet-Ups and Locals</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8" name="TextBox 17">
            <a:extLst>
              <a:ext uri="{FF2B5EF4-FFF2-40B4-BE49-F238E27FC236}">
                <a16:creationId xmlns:a16="http://schemas.microsoft.com/office/drawing/2014/main" id="{A67545A6-0FFC-C0FF-FB99-AD7C3514B73A}"/>
              </a:ext>
            </a:extLst>
          </p:cNvPr>
          <p:cNvSpPr txBox="1"/>
          <p:nvPr/>
        </p:nvSpPr>
        <p:spPr>
          <a:xfrm>
            <a:off x="266905" y="300807"/>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4</a:t>
            </a:r>
            <a:endParaRPr lang="en-GB" sz="2400" b="1" dirty="0">
              <a:solidFill>
                <a:srgbClr val="FF0000"/>
              </a:solidFill>
              <a:highlight>
                <a:srgbClr val="FFFF00"/>
              </a:highlight>
            </a:endParaRPr>
          </a:p>
        </p:txBody>
      </p:sp>
      <p:sp>
        <p:nvSpPr>
          <p:cNvPr id="12" name="TextBox 11">
            <a:extLst>
              <a:ext uri="{FF2B5EF4-FFF2-40B4-BE49-F238E27FC236}">
                <a16:creationId xmlns:a16="http://schemas.microsoft.com/office/drawing/2014/main" id="{B3559AC9-21B9-1D12-B6B6-7BA38CF1DB34}"/>
              </a:ext>
            </a:extLst>
          </p:cNvPr>
          <p:cNvSpPr txBox="1"/>
          <p:nvPr/>
        </p:nvSpPr>
        <p:spPr>
          <a:xfrm>
            <a:off x="0" y="1424019"/>
            <a:ext cx="8708266" cy="3962880"/>
          </a:xfrm>
          <a:prstGeom prst="rect">
            <a:avLst/>
          </a:prstGeom>
          <a:noFill/>
        </p:spPr>
        <p:txBody>
          <a:bodyPr wrap="square">
            <a:spAutoFit/>
          </a:bodyPr>
          <a:lstStyle/>
          <a:p>
            <a:pPr marL="342900" indent="-342900" algn="just">
              <a:lnSpc>
                <a:spcPct val="200000"/>
              </a:lnSpc>
              <a:buFont typeface="Arial" panose="020B0604020202020204" pitchFamily="34" charset="0"/>
              <a:buChar char="•"/>
            </a:pPr>
            <a:r>
              <a:rPr lang="en-US" sz="1600" b="1" dirty="0"/>
              <a:t>Many cities have local groups with their own active programs of events and meet-ups. Some events are topical and deliberately focused on learning (book clubs or bringing in outside speakers, for example). Some are purely social and geared toward giving people opportunities to meet and mingle.</a:t>
            </a:r>
          </a:p>
          <a:p>
            <a:pPr marL="342900" indent="-342900" algn="just">
              <a:lnSpc>
                <a:spcPct val="200000"/>
              </a:lnSpc>
              <a:buFont typeface="Arial" panose="020B0604020202020204" pitchFamily="34" charset="0"/>
              <a:buChar char="•"/>
            </a:pPr>
            <a:r>
              <a:rPr lang="en-US" sz="1600" b="1" dirty="0"/>
              <a:t>In either case, these are fantastic occasions to gain professional connections, talk shop, and trade war stories. To see if there are local chapters and events in your area, start with an Internet search. Or you may be able to find others in your area by posting to one of the discussion lists cited earlier.</a:t>
            </a:r>
            <a:endParaRPr lang="en-GB" sz="1600" b="1" dirty="0"/>
          </a:p>
        </p:txBody>
      </p:sp>
      <p:pic>
        <p:nvPicPr>
          <p:cNvPr id="3074" name="Picture 2" descr="Hexagon UX Event - Meetup@ SAP Design | by Archana Vaidyanathan | SAP  Design | Medium">
            <a:extLst>
              <a:ext uri="{FF2B5EF4-FFF2-40B4-BE49-F238E27FC236}">
                <a16:creationId xmlns:a16="http://schemas.microsoft.com/office/drawing/2014/main" id="{DA40FE0E-03EC-5DA5-0928-8A5AF23ECEBE}"/>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838880" y="1731857"/>
            <a:ext cx="2759562" cy="2458097"/>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A logo for a university&#10;&#10;Description automatically generated">
            <a:extLst>
              <a:ext uri="{FF2B5EF4-FFF2-40B4-BE49-F238E27FC236}">
                <a16:creationId xmlns:a16="http://schemas.microsoft.com/office/drawing/2014/main" id="{6B1A709A-5446-973C-A43C-86A57F32C65F}"/>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8709" y="5659682"/>
            <a:ext cx="1198317" cy="1198317"/>
          </a:xfrm>
          <a:prstGeom prst="rect">
            <a:avLst/>
          </a:prstGeom>
        </p:spPr>
      </p:pic>
    </p:spTree>
    <p:custDataLst>
      <p:tags r:id="rId1"/>
    </p:custDataLst>
    <p:extLst>
      <p:ext uri="{BB962C8B-B14F-4D97-AF65-F5344CB8AC3E}">
        <p14:creationId xmlns:p14="http://schemas.microsoft.com/office/powerpoint/2010/main" val="210531343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7851710"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60639" y="397229"/>
            <a:ext cx="5366841" cy="727571"/>
          </a:xfrm>
          <a:prstGeom prst="rect">
            <a:avLst/>
          </a:prstGeom>
          <a:noFill/>
        </p:spPr>
        <p:txBody>
          <a:bodyPr wrap="square" rtlCol="0">
            <a:spAutoFit/>
          </a:bodyPr>
          <a:lstStyle/>
          <a:p>
            <a:pPr algn="just">
              <a:lnSpc>
                <a:spcPct val="200000"/>
              </a:lnSpc>
            </a:pPr>
            <a:r>
              <a:rPr lang="en-US" sz="2400" b="1" dirty="0">
                <a:solidFill>
                  <a:schemeClr val="bg1"/>
                </a:solidFill>
              </a:rPr>
              <a:t>Consider Hosting a Local Meet-Up</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8" name="TextBox 17">
            <a:extLst>
              <a:ext uri="{FF2B5EF4-FFF2-40B4-BE49-F238E27FC236}">
                <a16:creationId xmlns:a16="http://schemas.microsoft.com/office/drawing/2014/main" id="{A67545A6-0FFC-C0FF-FB99-AD7C3514B73A}"/>
              </a:ext>
            </a:extLst>
          </p:cNvPr>
          <p:cNvSpPr txBox="1"/>
          <p:nvPr/>
        </p:nvSpPr>
        <p:spPr>
          <a:xfrm>
            <a:off x="266905" y="300807"/>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4</a:t>
            </a:r>
            <a:endParaRPr lang="en-GB" sz="2400" b="1" dirty="0">
              <a:solidFill>
                <a:srgbClr val="FF0000"/>
              </a:solidFill>
              <a:highlight>
                <a:srgbClr val="FFFF00"/>
              </a:highlight>
            </a:endParaRPr>
          </a:p>
        </p:txBody>
      </p:sp>
      <p:sp>
        <p:nvSpPr>
          <p:cNvPr id="12" name="TextBox 11">
            <a:extLst>
              <a:ext uri="{FF2B5EF4-FFF2-40B4-BE49-F238E27FC236}">
                <a16:creationId xmlns:a16="http://schemas.microsoft.com/office/drawing/2014/main" id="{B3559AC9-21B9-1D12-B6B6-7BA38CF1DB34}"/>
              </a:ext>
            </a:extLst>
          </p:cNvPr>
          <p:cNvSpPr txBox="1"/>
          <p:nvPr/>
        </p:nvSpPr>
        <p:spPr>
          <a:xfrm>
            <a:off x="0" y="1424019"/>
            <a:ext cx="8708266" cy="3962880"/>
          </a:xfrm>
          <a:prstGeom prst="rect">
            <a:avLst/>
          </a:prstGeom>
          <a:noFill/>
        </p:spPr>
        <p:txBody>
          <a:bodyPr wrap="square">
            <a:spAutoFit/>
          </a:bodyPr>
          <a:lstStyle/>
          <a:p>
            <a:pPr marL="342900" indent="-342900" algn="just">
              <a:lnSpc>
                <a:spcPct val="200000"/>
              </a:lnSpc>
              <a:buFont typeface="Arial" panose="020B0604020202020204" pitchFamily="34" charset="0"/>
              <a:buChar char="•"/>
            </a:pPr>
            <a:r>
              <a:rPr lang="en-US" sz="1600" b="1" dirty="0"/>
              <a:t>Brian is a team of one who started a local IXDA chapter. He has found that in addition to putting him in touch with other UX professionals, it has actually sparked more interest in UX in his</a:t>
            </a:r>
          </a:p>
          <a:p>
            <a:pPr marL="342900" indent="-342900" algn="just">
              <a:lnSpc>
                <a:spcPct val="200000"/>
              </a:lnSpc>
              <a:buFont typeface="Arial" panose="020B0604020202020204" pitchFamily="34" charset="0"/>
              <a:buChar char="•"/>
            </a:pPr>
            <a:r>
              <a:rPr lang="en-US" sz="1600" b="1" dirty="0"/>
              <a:t>organization. His current manager and his previous manager both now attend IXDA meetings with him, and he’s talking with his company about the possibility of sponsoring a future IXDA event. </a:t>
            </a:r>
          </a:p>
          <a:p>
            <a:pPr marL="342900" indent="-342900" algn="just">
              <a:lnSpc>
                <a:spcPct val="200000"/>
              </a:lnSpc>
              <a:buFont typeface="Arial" panose="020B0604020202020204" pitchFamily="34" charset="0"/>
              <a:buChar char="•"/>
            </a:pPr>
            <a:r>
              <a:rPr lang="en-US" sz="1600" b="1" dirty="0"/>
              <a:t>This is a great approach because it not only makes you feel less isolated as a UX team of one, but it also helps your co-workers see that UX is part of a larger trend that goes well beyond the walls of your organization.</a:t>
            </a:r>
            <a:endParaRPr lang="en-GB" sz="1600" b="1" dirty="0"/>
          </a:p>
        </p:txBody>
      </p:sp>
      <p:pic>
        <p:nvPicPr>
          <p:cNvPr id="2050" name="Picture 2" descr="UX Meet-Ups | IxDF">
            <a:extLst>
              <a:ext uri="{FF2B5EF4-FFF2-40B4-BE49-F238E27FC236}">
                <a16:creationId xmlns:a16="http://schemas.microsoft.com/office/drawing/2014/main" id="{004D06F9-A464-3B8A-605B-810EEF955D85}"/>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838880" y="2204822"/>
            <a:ext cx="2926498" cy="1691927"/>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A logo for a university&#10;&#10;Description automatically generated">
            <a:extLst>
              <a:ext uri="{FF2B5EF4-FFF2-40B4-BE49-F238E27FC236}">
                <a16:creationId xmlns:a16="http://schemas.microsoft.com/office/drawing/2014/main" id="{13D3B741-82E6-04A6-4F57-477FEDF3DFE6}"/>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8709" y="5659682"/>
            <a:ext cx="1198317" cy="1198317"/>
          </a:xfrm>
          <a:prstGeom prst="rect">
            <a:avLst/>
          </a:prstGeom>
        </p:spPr>
      </p:pic>
    </p:spTree>
    <p:custDataLst>
      <p:tags r:id="rId1"/>
    </p:custDataLst>
    <p:extLst>
      <p:ext uri="{BB962C8B-B14F-4D97-AF65-F5344CB8AC3E}">
        <p14:creationId xmlns:p14="http://schemas.microsoft.com/office/powerpoint/2010/main" val="228193456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7851710"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373893" y="403819"/>
            <a:ext cx="5366841" cy="727571"/>
          </a:xfrm>
          <a:prstGeom prst="rect">
            <a:avLst/>
          </a:prstGeom>
          <a:noFill/>
        </p:spPr>
        <p:txBody>
          <a:bodyPr wrap="square" rtlCol="0">
            <a:spAutoFit/>
          </a:bodyPr>
          <a:lstStyle/>
          <a:p>
            <a:pPr algn="ctr">
              <a:lnSpc>
                <a:spcPct val="200000"/>
              </a:lnSpc>
            </a:pPr>
            <a:r>
              <a:rPr lang="en-US" sz="2400" b="1" dirty="0">
                <a:solidFill>
                  <a:schemeClr val="bg1"/>
                </a:solidFill>
              </a:rPr>
              <a:t>Mentors and Buddies</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8" name="TextBox 17">
            <a:extLst>
              <a:ext uri="{FF2B5EF4-FFF2-40B4-BE49-F238E27FC236}">
                <a16:creationId xmlns:a16="http://schemas.microsoft.com/office/drawing/2014/main" id="{A67545A6-0FFC-C0FF-FB99-AD7C3514B73A}"/>
              </a:ext>
            </a:extLst>
          </p:cNvPr>
          <p:cNvSpPr txBox="1"/>
          <p:nvPr/>
        </p:nvSpPr>
        <p:spPr>
          <a:xfrm>
            <a:off x="266905" y="300807"/>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4</a:t>
            </a:r>
            <a:endParaRPr lang="en-GB" sz="2400" b="1" dirty="0">
              <a:solidFill>
                <a:srgbClr val="FF0000"/>
              </a:solidFill>
              <a:highlight>
                <a:srgbClr val="FFFF00"/>
              </a:highlight>
            </a:endParaRPr>
          </a:p>
        </p:txBody>
      </p:sp>
      <p:sp>
        <p:nvSpPr>
          <p:cNvPr id="12" name="TextBox 11">
            <a:extLst>
              <a:ext uri="{FF2B5EF4-FFF2-40B4-BE49-F238E27FC236}">
                <a16:creationId xmlns:a16="http://schemas.microsoft.com/office/drawing/2014/main" id="{B3559AC9-21B9-1D12-B6B6-7BA38CF1DB34}"/>
              </a:ext>
            </a:extLst>
          </p:cNvPr>
          <p:cNvSpPr txBox="1"/>
          <p:nvPr/>
        </p:nvSpPr>
        <p:spPr>
          <a:xfrm>
            <a:off x="447120" y="1661500"/>
            <a:ext cx="7740734" cy="3470437"/>
          </a:xfrm>
          <a:prstGeom prst="rect">
            <a:avLst/>
          </a:prstGeom>
          <a:noFill/>
        </p:spPr>
        <p:txBody>
          <a:bodyPr wrap="square">
            <a:spAutoFit/>
          </a:bodyPr>
          <a:lstStyle/>
          <a:p>
            <a:pPr algn="just">
              <a:lnSpc>
                <a:spcPct val="200000"/>
              </a:lnSpc>
            </a:pPr>
            <a:r>
              <a:rPr lang="en-US" sz="1600" b="1" dirty="0"/>
              <a:t>Some professional associations offer mentorship programs, where you can pair up with someone who is more experienced and establish an ongoing relationship to seek guidance, wisdom, and periodic sanity checks. Or, if you’d like to share your own experiences to help another practitioner, you can volunteer as a mentor. Either way, you are guaranteed to learn more about how to balance perspective, people skills, and practical expertise. Again, check your professional association’s website to see if this service is offered.</a:t>
            </a:r>
            <a:endParaRPr lang="en-GB" sz="1600" b="1" dirty="0"/>
          </a:p>
        </p:txBody>
      </p:sp>
      <p:pic>
        <p:nvPicPr>
          <p:cNvPr id="4098" name="Picture 2" descr="UX Career Growth: Why You May Need a Mentor | by ProjectUX | Medium">
            <a:extLst>
              <a:ext uri="{FF2B5EF4-FFF2-40B4-BE49-F238E27FC236}">
                <a16:creationId xmlns:a16="http://schemas.microsoft.com/office/drawing/2014/main" id="{0AEEE186-CA47-1B3B-15EA-33D1B13B8435}"/>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816302" y="1999983"/>
            <a:ext cx="2908129" cy="2217872"/>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A logo for a university&#10;&#10;Description automatically generated">
            <a:extLst>
              <a:ext uri="{FF2B5EF4-FFF2-40B4-BE49-F238E27FC236}">
                <a16:creationId xmlns:a16="http://schemas.microsoft.com/office/drawing/2014/main" id="{389F8A65-1935-98AF-E5AD-364CDF5C5164}"/>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8709" y="5659682"/>
            <a:ext cx="1198317" cy="1198317"/>
          </a:xfrm>
          <a:prstGeom prst="rect">
            <a:avLst/>
          </a:prstGeom>
        </p:spPr>
      </p:pic>
    </p:spTree>
    <p:custDataLst>
      <p:tags r:id="rId1"/>
    </p:custDataLst>
    <p:extLst>
      <p:ext uri="{BB962C8B-B14F-4D97-AF65-F5344CB8AC3E}">
        <p14:creationId xmlns:p14="http://schemas.microsoft.com/office/powerpoint/2010/main" val="57583091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7851710"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373893" y="403819"/>
            <a:ext cx="5366841" cy="727571"/>
          </a:xfrm>
          <a:prstGeom prst="rect">
            <a:avLst/>
          </a:prstGeom>
          <a:noFill/>
        </p:spPr>
        <p:txBody>
          <a:bodyPr wrap="square" rtlCol="0">
            <a:spAutoFit/>
          </a:bodyPr>
          <a:lstStyle/>
          <a:p>
            <a:pPr algn="ctr">
              <a:lnSpc>
                <a:spcPct val="200000"/>
              </a:lnSpc>
            </a:pPr>
            <a:r>
              <a:rPr lang="en-US" sz="2400" b="1" dirty="0">
                <a:solidFill>
                  <a:schemeClr val="bg1"/>
                </a:solidFill>
              </a:rPr>
              <a:t>Mentors and Buddies</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8" name="TextBox 17">
            <a:extLst>
              <a:ext uri="{FF2B5EF4-FFF2-40B4-BE49-F238E27FC236}">
                <a16:creationId xmlns:a16="http://schemas.microsoft.com/office/drawing/2014/main" id="{A67545A6-0FFC-C0FF-FB99-AD7C3514B73A}"/>
              </a:ext>
            </a:extLst>
          </p:cNvPr>
          <p:cNvSpPr txBox="1"/>
          <p:nvPr/>
        </p:nvSpPr>
        <p:spPr>
          <a:xfrm>
            <a:off x="266905" y="300807"/>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4</a:t>
            </a:r>
            <a:endParaRPr lang="en-GB" sz="2400" b="1" dirty="0">
              <a:solidFill>
                <a:srgbClr val="FF0000"/>
              </a:solidFill>
              <a:highlight>
                <a:srgbClr val="FFFF00"/>
              </a:highlight>
            </a:endParaRPr>
          </a:p>
        </p:txBody>
      </p:sp>
      <p:sp>
        <p:nvSpPr>
          <p:cNvPr id="12" name="TextBox 11">
            <a:extLst>
              <a:ext uri="{FF2B5EF4-FFF2-40B4-BE49-F238E27FC236}">
                <a16:creationId xmlns:a16="http://schemas.microsoft.com/office/drawing/2014/main" id="{B3559AC9-21B9-1D12-B6B6-7BA38CF1DB34}"/>
              </a:ext>
            </a:extLst>
          </p:cNvPr>
          <p:cNvSpPr txBox="1"/>
          <p:nvPr/>
        </p:nvSpPr>
        <p:spPr>
          <a:xfrm>
            <a:off x="463505" y="1999983"/>
            <a:ext cx="7076965" cy="2977995"/>
          </a:xfrm>
          <a:prstGeom prst="rect">
            <a:avLst/>
          </a:prstGeom>
          <a:noFill/>
        </p:spPr>
        <p:txBody>
          <a:bodyPr wrap="square">
            <a:spAutoFit/>
          </a:bodyPr>
          <a:lstStyle/>
          <a:p>
            <a:pPr algn="just">
              <a:lnSpc>
                <a:spcPct val="200000"/>
              </a:lnSpc>
            </a:pPr>
            <a:r>
              <a:rPr lang="en-US" sz="1600" b="1" dirty="0"/>
              <a:t>If it isn’t, consider looking to the people you already know. Is there someone you met in the professional community who might make a good mentor? Why not ask her? Or maybe someone you work with might be helpful. This person doesn’t necessarily have to be a UX-savvy individual. Even someone who can help you examine and evolve the way you position your work for maximum effectiveness can be a tremendous support.</a:t>
            </a:r>
            <a:endParaRPr lang="en-GB" sz="1600" b="1" dirty="0"/>
          </a:p>
        </p:txBody>
      </p:sp>
      <p:pic>
        <p:nvPicPr>
          <p:cNvPr id="5122" name="Picture 2" descr="Mentor Buddies Mobile App Design by Aya Galloway on Dribbble">
            <a:extLst>
              <a:ext uri="{FF2B5EF4-FFF2-40B4-BE49-F238E27FC236}">
                <a16:creationId xmlns:a16="http://schemas.microsoft.com/office/drawing/2014/main" id="{6443B11B-42B1-66E1-9184-78FE22F84906}"/>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999065" y="1999983"/>
            <a:ext cx="2649883" cy="1984854"/>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A logo for a university&#10;&#10;Description automatically generated">
            <a:extLst>
              <a:ext uri="{FF2B5EF4-FFF2-40B4-BE49-F238E27FC236}">
                <a16:creationId xmlns:a16="http://schemas.microsoft.com/office/drawing/2014/main" id="{0E5D8A34-88CF-A8F4-6CD8-9914982C2EC9}"/>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8709" y="5659682"/>
            <a:ext cx="1198317" cy="1198317"/>
          </a:xfrm>
          <a:prstGeom prst="rect">
            <a:avLst/>
          </a:prstGeom>
        </p:spPr>
      </p:pic>
    </p:spTree>
    <p:custDataLst>
      <p:tags r:id="rId1"/>
    </p:custDataLst>
    <p:extLst>
      <p:ext uri="{BB962C8B-B14F-4D97-AF65-F5344CB8AC3E}">
        <p14:creationId xmlns:p14="http://schemas.microsoft.com/office/powerpoint/2010/main" val="386657715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7851710"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373893" y="403819"/>
            <a:ext cx="5366841" cy="727571"/>
          </a:xfrm>
          <a:prstGeom prst="rect">
            <a:avLst/>
          </a:prstGeom>
          <a:noFill/>
        </p:spPr>
        <p:txBody>
          <a:bodyPr wrap="square" rtlCol="0">
            <a:spAutoFit/>
          </a:bodyPr>
          <a:lstStyle/>
          <a:p>
            <a:pPr algn="ctr">
              <a:lnSpc>
                <a:spcPct val="200000"/>
              </a:lnSpc>
            </a:pPr>
            <a:r>
              <a:rPr lang="en-US" sz="2400" b="1" dirty="0">
                <a:solidFill>
                  <a:schemeClr val="bg1"/>
                </a:solidFill>
              </a:rPr>
              <a:t> The Rule of Threes</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8" name="TextBox 17">
            <a:extLst>
              <a:ext uri="{FF2B5EF4-FFF2-40B4-BE49-F238E27FC236}">
                <a16:creationId xmlns:a16="http://schemas.microsoft.com/office/drawing/2014/main" id="{A67545A6-0FFC-C0FF-FB99-AD7C3514B73A}"/>
              </a:ext>
            </a:extLst>
          </p:cNvPr>
          <p:cNvSpPr txBox="1"/>
          <p:nvPr/>
        </p:nvSpPr>
        <p:spPr>
          <a:xfrm>
            <a:off x="266905" y="300807"/>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4</a:t>
            </a:r>
            <a:endParaRPr lang="en-GB" sz="2400" b="1" dirty="0">
              <a:solidFill>
                <a:srgbClr val="FF0000"/>
              </a:solidFill>
              <a:highlight>
                <a:srgbClr val="FFFF00"/>
              </a:highlight>
            </a:endParaRPr>
          </a:p>
        </p:txBody>
      </p:sp>
      <p:sp>
        <p:nvSpPr>
          <p:cNvPr id="12" name="TextBox 11">
            <a:extLst>
              <a:ext uri="{FF2B5EF4-FFF2-40B4-BE49-F238E27FC236}">
                <a16:creationId xmlns:a16="http://schemas.microsoft.com/office/drawing/2014/main" id="{B3559AC9-21B9-1D12-B6B6-7BA38CF1DB34}"/>
              </a:ext>
            </a:extLst>
          </p:cNvPr>
          <p:cNvSpPr txBox="1"/>
          <p:nvPr/>
        </p:nvSpPr>
        <p:spPr>
          <a:xfrm>
            <a:off x="130614" y="1449428"/>
            <a:ext cx="8551853" cy="4455322"/>
          </a:xfrm>
          <a:prstGeom prst="rect">
            <a:avLst/>
          </a:prstGeom>
          <a:noFill/>
        </p:spPr>
        <p:txBody>
          <a:bodyPr wrap="square">
            <a:spAutoFit/>
          </a:bodyPr>
          <a:lstStyle/>
          <a:p>
            <a:pPr algn="just">
              <a:lnSpc>
                <a:spcPct val="200000"/>
              </a:lnSpc>
            </a:pPr>
            <a:r>
              <a:rPr lang="en-US" sz="1600" b="1" dirty="0"/>
              <a:t>Here’s a fun fact. Social network theory has a concept called the Rule of Threes, which states that you’re likely to feel a network effect at up to three degrees of separation. All kinds of things spread according to the Rule of Threes: obesity, happiness, and jobs. It’s a well-known fact that most people get jobs from someone they know, for example, through their networks (see Figure 4.9).</a:t>
            </a:r>
          </a:p>
          <a:p>
            <a:pPr algn="just">
              <a:lnSpc>
                <a:spcPct val="200000"/>
              </a:lnSpc>
            </a:pPr>
            <a:r>
              <a:rPr lang="en-US" sz="1600" b="1" dirty="0"/>
              <a:t> It’s a less well-known fact that most of these jobs come from someone who is only weakly connected to you—for example, not someone who you currently see or work with on a regular basis. It stands to reason, then, that if you want to increase your opportunities, you need to grow your second and third-ring networks. Becoming a part of a professional community is how you do it.</a:t>
            </a:r>
            <a:endParaRPr lang="en-GB" sz="1600" b="1" dirty="0"/>
          </a:p>
        </p:txBody>
      </p:sp>
      <p:pic>
        <p:nvPicPr>
          <p:cNvPr id="5122" name="Picture 2" descr="Mentor Buddies Mobile App Design by Aya Galloway on Dribbble">
            <a:extLst>
              <a:ext uri="{FF2B5EF4-FFF2-40B4-BE49-F238E27FC236}">
                <a16:creationId xmlns:a16="http://schemas.microsoft.com/office/drawing/2014/main" id="{6443B11B-42B1-66E1-9184-78FE22F84906}"/>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999065" y="1999983"/>
            <a:ext cx="2649883" cy="1984854"/>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A logo for a university&#10;&#10;Description automatically generated">
            <a:extLst>
              <a:ext uri="{FF2B5EF4-FFF2-40B4-BE49-F238E27FC236}">
                <a16:creationId xmlns:a16="http://schemas.microsoft.com/office/drawing/2014/main" id="{908D27D2-EC12-44A3-8ECC-1D63B06190FB}"/>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8709" y="5814874"/>
            <a:ext cx="1224950" cy="1043126"/>
          </a:xfrm>
          <a:prstGeom prst="rect">
            <a:avLst/>
          </a:prstGeom>
        </p:spPr>
      </p:pic>
    </p:spTree>
    <p:custDataLst>
      <p:tags r:id="rId1"/>
    </p:custDataLst>
    <p:extLst>
      <p:ext uri="{BB962C8B-B14F-4D97-AF65-F5344CB8AC3E}">
        <p14:creationId xmlns:p14="http://schemas.microsoft.com/office/powerpoint/2010/main" val="338871361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7851710"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373893" y="403819"/>
            <a:ext cx="5366841" cy="727571"/>
          </a:xfrm>
          <a:prstGeom prst="rect">
            <a:avLst/>
          </a:prstGeom>
          <a:noFill/>
        </p:spPr>
        <p:txBody>
          <a:bodyPr wrap="square" rtlCol="0">
            <a:spAutoFit/>
          </a:bodyPr>
          <a:lstStyle/>
          <a:p>
            <a:pPr algn="ctr">
              <a:lnSpc>
                <a:spcPct val="200000"/>
              </a:lnSpc>
            </a:pPr>
            <a:r>
              <a:rPr lang="en-US" sz="2400" b="1" dirty="0">
                <a:solidFill>
                  <a:schemeClr val="bg1"/>
                </a:solidFill>
              </a:rPr>
              <a:t> The Rule of Threes</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8" name="TextBox 17">
            <a:extLst>
              <a:ext uri="{FF2B5EF4-FFF2-40B4-BE49-F238E27FC236}">
                <a16:creationId xmlns:a16="http://schemas.microsoft.com/office/drawing/2014/main" id="{A67545A6-0FFC-C0FF-FB99-AD7C3514B73A}"/>
              </a:ext>
            </a:extLst>
          </p:cNvPr>
          <p:cNvSpPr txBox="1"/>
          <p:nvPr/>
        </p:nvSpPr>
        <p:spPr>
          <a:xfrm>
            <a:off x="266905" y="300807"/>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4</a:t>
            </a:r>
            <a:endParaRPr lang="en-GB" sz="2400" b="1" dirty="0">
              <a:solidFill>
                <a:srgbClr val="FF0000"/>
              </a:solidFill>
              <a:highlight>
                <a:srgbClr val="FFFF00"/>
              </a:highlight>
            </a:endParaRPr>
          </a:p>
        </p:txBody>
      </p:sp>
      <p:pic>
        <p:nvPicPr>
          <p:cNvPr id="6" name="Picture 5">
            <a:extLst>
              <a:ext uri="{FF2B5EF4-FFF2-40B4-BE49-F238E27FC236}">
                <a16:creationId xmlns:a16="http://schemas.microsoft.com/office/drawing/2014/main" id="{5B0ADCCA-6A7C-FF60-D62F-B7BA09C0232C}"/>
              </a:ext>
            </a:extLst>
          </p:cNvPr>
          <p:cNvPicPr>
            <a:picLocks noChangeAspect="1"/>
          </p:cNvPicPr>
          <p:nvPr/>
        </p:nvPicPr>
        <p:blipFill rotWithShape="1">
          <a:blip r:embed="rId8"/>
          <a:srcRect l="25434" t="25214" r="36510" b="5867"/>
          <a:stretch/>
        </p:blipFill>
        <p:spPr>
          <a:xfrm>
            <a:off x="2094516" y="1334318"/>
            <a:ext cx="6291336" cy="5400079"/>
          </a:xfrm>
          <a:prstGeom prst="rect">
            <a:avLst/>
          </a:prstGeom>
        </p:spPr>
      </p:pic>
      <p:pic>
        <p:nvPicPr>
          <p:cNvPr id="5" name="Picture 4" descr="A logo for a university&#10;&#10;Description automatically generated">
            <a:extLst>
              <a:ext uri="{FF2B5EF4-FFF2-40B4-BE49-F238E27FC236}">
                <a16:creationId xmlns:a16="http://schemas.microsoft.com/office/drawing/2014/main" id="{12F7E90B-EF09-B050-9B42-C33E2EA56937}"/>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8709" y="5659682"/>
            <a:ext cx="1198317" cy="1198317"/>
          </a:xfrm>
          <a:prstGeom prst="rect">
            <a:avLst/>
          </a:prstGeom>
        </p:spPr>
      </p:pic>
    </p:spTree>
    <p:custDataLst>
      <p:tags r:id="rId1"/>
    </p:custDataLst>
    <p:extLst>
      <p:ext uri="{BB962C8B-B14F-4D97-AF65-F5344CB8AC3E}">
        <p14:creationId xmlns:p14="http://schemas.microsoft.com/office/powerpoint/2010/main" val="340411598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7851710"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373893" y="403819"/>
            <a:ext cx="5366841" cy="727571"/>
          </a:xfrm>
          <a:prstGeom prst="rect">
            <a:avLst/>
          </a:prstGeom>
          <a:noFill/>
        </p:spPr>
        <p:txBody>
          <a:bodyPr wrap="square" rtlCol="0">
            <a:spAutoFit/>
          </a:bodyPr>
          <a:lstStyle/>
          <a:p>
            <a:pPr algn="ctr">
              <a:lnSpc>
                <a:spcPct val="200000"/>
              </a:lnSpc>
            </a:pPr>
            <a:r>
              <a:rPr lang="en-GB" sz="2400" dirty="0">
                <a:solidFill>
                  <a:schemeClr val="bg1"/>
                </a:solidFill>
              </a:rPr>
              <a:t> </a:t>
            </a:r>
            <a:r>
              <a:rPr lang="en-GB" sz="2400" b="1" dirty="0">
                <a:solidFill>
                  <a:schemeClr val="bg1"/>
                </a:solidFill>
              </a:rPr>
              <a:t>Continuing Education</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8" name="TextBox 17">
            <a:extLst>
              <a:ext uri="{FF2B5EF4-FFF2-40B4-BE49-F238E27FC236}">
                <a16:creationId xmlns:a16="http://schemas.microsoft.com/office/drawing/2014/main" id="{A67545A6-0FFC-C0FF-FB99-AD7C3514B73A}"/>
              </a:ext>
            </a:extLst>
          </p:cNvPr>
          <p:cNvSpPr txBox="1"/>
          <p:nvPr/>
        </p:nvSpPr>
        <p:spPr>
          <a:xfrm>
            <a:off x="266905" y="300807"/>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4</a:t>
            </a:r>
            <a:endParaRPr lang="en-GB" sz="2400" b="1" dirty="0">
              <a:solidFill>
                <a:srgbClr val="FF0000"/>
              </a:solidFill>
              <a:highlight>
                <a:srgbClr val="FFFF00"/>
              </a:highlight>
            </a:endParaRPr>
          </a:p>
        </p:txBody>
      </p:sp>
      <p:sp>
        <p:nvSpPr>
          <p:cNvPr id="8" name="TextBox 7">
            <a:extLst>
              <a:ext uri="{FF2B5EF4-FFF2-40B4-BE49-F238E27FC236}">
                <a16:creationId xmlns:a16="http://schemas.microsoft.com/office/drawing/2014/main" id="{5CAE5C1B-3262-50D7-FE4E-0D3F5F4F5980}"/>
              </a:ext>
            </a:extLst>
          </p:cNvPr>
          <p:cNvSpPr txBox="1"/>
          <p:nvPr/>
        </p:nvSpPr>
        <p:spPr>
          <a:xfrm>
            <a:off x="282008" y="1351180"/>
            <a:ext cx="8426258" cy="3479094"/>
          </a:xfrm>
          <a:prstGeom prst="rect">
            <a:avLst/>
          </a:prstGeom>
          <a:noFill/>
        </p:spPr>
        <p:txBody>
          <a:bodyPr wrap="square">
            <a:spAutoFit/>
          </a:bodyPr>
          <a:lstStyle/>
          <a:p>
            <a:pPr algn="just">
              <a:lnSpc>
                <a:spcPct val="200000"/>
              </a:lnSpc>
            </a:pPr>
            <a:r>
              <a:rPr lang="en-GB" sz="1400" b="1" dirty="0"/>
              <a:t>One reason why continual growth is a good idea for teams of one (or indeed, any UX practitioner) is that the field is changing fast. Maybe you started out focusing on the Web, and then gradually discovered that now you need to conduct research and design for mobile. Tomorrow, it might be a tablet, or even device-independent connected service strategies. </a:t>
            </a:r>
          </a:p>
          <a:p>
            <a:pPr algn="just">
              <a:lnSpc>
                <a:spcPct val="200000"/>
              </a:lnSpc>
            </a:pPr>
            <a:r>
              <a:rPr lang="en-GB" sz="1400" b="1" dirty="0"/>
              <a:t>The simple truth is that technology is a fast-changing field, and since you are responsible for designing people’s experiences with technology, you need to be able to move fast, too. To keep up with the pace of change, UX teams of one can benefit from a variety of continuing education options, ranging from classroom learning in degree-granting programs to online education in the comfort of your own home.</a:t>
            </a:r>
          </a:p>
        </p:txBody>
      </p:sp>
      <p:pic>
        <p:nvPicPr>
          <p:cNvPr id="7170" name="Picture 2" descr="Importance of Continuing Education for Teachers - Graduate Programs for  Educators">
            <a:extLst>
              <a:ext uri="{FF2B5EF4-FFF2-40B4-BE49-F238E27FC236}">
                <a16:creationId xmlns:a16="http://schemas.microsoft.com/office/drawing/2014/main" id="{59A3F802-7A4E-8736-AE61-FADBA3998C5D}"/>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658459" y="2089368"/>
            <a:ext cx="2814666" cy="1873032"/>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A logo for a university&#10;&#10;Description automatically generated">
            <a:extLst>
              <a:ext uri="{FF2B5EF4-FFF2-40B4-BE49-F238E27FC236}">
                <a16:creationId xmlns:a16="http://schemas.microsoft.com/office/drawing/2014/main" id="{5D7C3B4E-8623-C7DB-CEC8-0F63BEB6A004}"/>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8709" y="5659682"/>
            <a:ext cx="1198317" cy="1198317"/>
          </a:xfrm>
          <a:prstGeom prst="rect">
            <a:avLst/>
          </a:prstGeom>
        </p:spPr>
      </p:pic>
    </p:spTree>
    <p:custDataLst>
      <p:tags r:id="rId1"/>
    </p:custDataLst>
    <p:extLst>
      <p:ext uri="{BB962C8B-B14F-4D97-AF65-F5344CB8AC3E}">
        <p14:creationId xmlns:p14="http://schemas.microsoft.com/office/powerpoint/2010/main" val="167912780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7851710"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373893" y="403819"/>
            <a:ext cx="5366841" cy="727571"/>
          </a:xfrm>
          <a:prstGeom prst="rect">
            <a:avLst/>
          </a:prstGeom>
          <a:noFill/>
        </p:spPr>
        <p:txBody>
          <a:bodyPr wrap="square" rtlCol="0">
            <a:spAutoFit/>
          </a:bodyPr>
          <a:lstStyle/>
          <a:p>
            <a:pPr algn="ctr">
              <a:lnSpc>
                <a:spcPct val="200000"/>
              </a:lnSpc>
            </a:pPr>
            <a:r>
              <a:rPr lang="en-GB" sz="2400" dirty="0">
                <a:solidFill>
                  <a:schemeClr val="bg1"/>
                </a:solidFill>
              </a:rPr>
              <a:t> </a:t>
            </a:r>
            <a:r>
              <a:rPr lang="en-GB" sz="2400" b="1" dirty="0">
                <a:solidFill>
                  <a:schemeClr val="bg1"/>
                </a:solidFill>
              </a:rPr>
              <a:t>Continuing Education</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8" name="TextBox 17">
            <a:extLst>
              <a:ext uri="{FF2B5EF4-FFF2-40B4-BE49-F238E27FC236}">
                <a16:creationId xmlns:a16="http://schemas.microsoft.com/office/drawing/2014/main" id="{A67545A6-0FFC-C0FF-FB99-AD7C3514B73A}"/>
              </a:ext>
            </a:extLst>
          </p:cNvPr>
          <p:cNvSpPr txBox="1"/>
          <p:nvPr/>
        </p:nvSpPr>
        <p:spPr>
          <a:xfrm>
            <a:off x="266905" y="300807"/>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4</a:t>
            </a:r>
            <a:endParaRPr lang="en-GB" sz="2400" b="1" dirty="0">
              <a:solidFill>
                <a:srgbClr val="FF0000"/>
              </a:solidFill>
              <a:highlight>
                <a:srgbClr val="FFFF00"/>
              </a:highlight>
            </a:endParaRPr>
          </a:p>
        </p:txBody>
      </p:sp>
      <p:sp>
        <p:nvSpPr>
          <p:cNvPr id="8" name="TextBox 7">
            <a:extLst>
              <a:ext uri="{FF2B5EF4-FFF2-40B4-BE49-F238E27FC236}">
                <a16:creationId xmlns:a16="http://schemas.microsoft.com/office/drawing/2014/main" id="{5CAE5C1B-3262-50D7-FE4E-0D3F5F4F5980}"/>
              </a:ext>
            </a:extLst>
          </p:cNvPr>
          <p:cNvSpPr txBox="1"/>
          <p:nvPr/>
        </p:nvSpPr>
        <p:spPr>
          <a:xfrm>
            <a:off x="266905" y="1484216"/>
            <a:ext cx="8426258" cy="3962880"/>
          </a:xfrm>
          <a:prstGeom prst="rect">
            <a:avLst/>
          </a:prstGeom>
          <a:noFill/>
        </p:spPr>
        <p:txBody>
          <a:bodyPr wrap="square">
            <a:spAutoFit/>
          </a:bodyPr>
          <a:lstStyle/>
          <a:p>
            <a:pPr algn="just">
              <a:lnSpc>
                <a:spcPct val="200000"/>
              </a:lnSpc>
            </a:pPr>
            <a:r>
              <a:rPr lang="en-US" sz="1600" b="1" dirty="0"/>
              <a:t>Online Resources</a:t>
            </a:r>
          </a:p>
          <a:p>
            <a:pPr algn="just">
              <a:lnSpc>
                <a:spcPct val="200000"/>
              </a:lnSpc>
            </a:pPr>
            <a:r>
              <a:rPr lang="en-US" sz="1600" b="1" dirty="0"/>
              <a:t>You can find an abundance of informative, well-written online newsletters and magazines that focus on UX, which you can sign up to receive by email. These magazines are a more curated alternative to a discussion list, but they share the same virtue of authentic content from fellow user experience professionals. Here are some of the most popular ones:</a:t>
            </a:r>
          </a:p>
          <a:p>
            <a:pPr algn="just">
              <a:lnSpc>
                <a:spcPct val="200000"/>
              </a:lnSpc>
            </a:pPr>
            <a:r>
              <a:rPr lang="en-US" sz="1600" b="1" dirty="0"/>
              <a:t>• UX Booth: www.uxbooth.com/</a:t>
            </a:r>
          </a:p>
          <a:p>
            <a:pPr algn="just">
              <a:lnSpc>
                <a:spcPct val="200000"/>
              </a:lnSpc>
            </a:pPr>
            <a:r>
              <a:rPr lang="en-US" sz="1600" b="1" dirty="0"/>
              <a:t>• UX Matters: www.uxmatters.com/</a:t>
            </a:r>
          </a:p>
          <a:p>
            <a:pPr algn="just">
              <a:lnSpc>
                <a:spcPct val="200000"/>
              </a:lnSpc>
            </a:pPr>
            <a:r>
              <a:rPr lang="en-US" sz="1600" b="1" dirty="0"/>
              <a:t>• A List Apart: www.alistapart.com/</a:t>
            </a:r>
            <a:endParaRPr lang="en-GB" sz="1600" b="1" dirty="0"/>
          </a:p>
        </p:txBody>
      </p:sp>
      <p:pic>
        <p:nvPicPr>
          <p:cNvPr id="6146" name="Picture 2" descr="The 30 Best UX Websites and Blogs to Follow (and Why)">
            <a:extLst>
              <a:ext uri="{FF2B5EF4-FFF2-40B4-BE49-F238E27FC236}">
                <a16:creationId xmlns:a16="http://schemas.microsoft.com/office/drawing/2014/main" id="{86A441E2-0325-059C-2797-BCD81DA5DD4D}"/>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83716" y="4397398"/>
            <a:ext cx="3028950" cy="1514475"/>
          </a:xfrm>
          <a:prstGeom prst="rect">
            <a:avLst/>
          </a:prstGeom>
          <a:noFill/>
          <a:extLst>
            <a:ext uri="{909E8E84-426E-40DD-AFC4-6F175D3DCCD1}">
              <a14:hiddenFill xmlns:a14="http://schemas.microsoft.com/office/drawing/2010/main">
                <a:solidFill>
                  <a:srgbClr val="FFFFFF"/>
                </a:solidFill>
              </a14:hiddenFill>
            </a:ext>
          </a:extLst>
        </p:spPr>
      </p:pic>
      <p:pic>
        <p:nvPicPr>
          <p:cNvPr id="6148" name="Picture 4" descr="The 10 Hottest User Experience (UX) Blogs You Should Be Following - Mopinion">
            <a:extLst>
              <a:ext uri="{FF2B5EF4-FFF2-40B4-BE49-F238E27FC236}">
                <a16:creationId xmlns:a16="http://schemas.microsoft.com/office/drawing/2014/main" id="{D037A892-D47D-E0D6-485A-8A3402C37271}"/>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8874343" y="2840542"/>
            <a:ext cx="2852384" cy="1176915"/>
          </a:xfrm>
          <a:prstGeom prst="rect">
            <a:avLst/>
          </a:prstGeom>
          <a:noFill/>
          <a:extLst>
            <a:ext uri="{909E8E84-426E-40DD-AFC4-6F175D3DCCD1}">
              <a14:hiddenFill xmlns:a14="http://schemas.microsoft.com/office/drawing/2010/main">
                <a:solidFill>
                  <a:srgbClr val="FFFFFF"/>
                </a:solidFill>
              </a14:hiddenFill>
            </a:ext>
          </a:extLst>
        </p:spPr>
      </p:pic>
      <p:pic>
        <p:nvPicPr>
          <p:cNvPr id="6150" name="Picture 6" descr="UX Booth | Design Ops 2022">
            <a:extLst>
              <a:ext uri="{FF2B5EF4-FFF2-40B4-BE49-F238E27FC236}">
                <a16:creationId xmlns:a16="http://schemas.microsoft.com/office/drawing/2014/main" id="{4F74A310-FF44-455D-7211-77FB963FEB87}"/>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8949922" y="817562"/>
            <a:ext cx="2619375" cy="1743075"/>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A logo for a university&#10;&#10;Description automatically generated">
            <a:extLst>
              <a:ext uri="{FF2B5EF4-FFF2-40B4-BE49-F238E27FC236}">
                <a16:creationId xmlns:a16="http://schemas.microsoft.com/office/drawing/2014/main" id="{F88CAA78-3ADC-E47F-1658-01A87E9FC3CF}"/>
              </a:ext>
            </a:extLst>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8709" y="5659682"/>
            <a:ext cx="1198317" cy="1198317"/>
          </a:xfrm>
          <a:prstGeom prst="rect">
            <a:avLst/>
          </a:prstGeom>
        </p:spPr>
      </p:pic>
    </p:spTree>
    <p:custDataLst>
      <p:tags r:id="rId1"/>
    </p:custDataLst>
    <p:extLst>
      <p:ext uri="{BB962C8B-B14F-4D97-AF65-F5344CB8AC3E}">
        <p14:creationId xmlns:p14="http://schemas.microsoft.com/office/powerpoint/2010/main" val="329136655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7851710"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373893" y="403819"/>
            <a:ext cx="5366841" cy="727571"/>
          </a:xfrm>
          <a:prstGeom prst="rect">
            <a:avLst/>
          </a:prstGeom>
          <a:noFill/>
        </p:spPr>
        <p:txBody>
          <a:bodyPr wrap="square" rtlCol="0">
            <a:spAutoFit/>
          </a:bodyPr>
          <a:lstStyle/>
          <a:p>
            <a:pPr algn="ctr">
              <a:lnSpc>
                <a:spcPct val="200000"/>
              </a:lnSpc>
            </a:pPr>
            <a:r>
              <a:rPr lang="en-GB" sz="2400" dirty="0">
                <a:solidFill>
                  <a:schemeClr val="bg1"/>
                </a:solidFill>
              </a:rPr>
              <a:t> </a:t>
            </a:r>
            <a:r>
              <a:rPr lang="en-GB" sz="2400" b="1" dirty="0">
                <a:solidFill>
                  <a:schemeClr val="bg1"/>
                </a:solidFill>
              </a:rPr>
              <a:t>Continuing Education</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8" name="TextBox 17">
            <a:extLst>
              <a:ext uri="{FF2B5EF4-FFF2-40B4-BE49-F238E27FC236}">
                <a16:creationId xmlns:a16="http://schemas.microsoft.com/office/drawing/2014/main" id="{A67545A6-0FFC-C0FF-FB99-AD7C3514B73A}"/>
              </a:ext>
            </a:extLst>
          </p:cNvPr>
          <p:cNvSpPr txBox="1"/>
          <p:nvPr/>
        </p:nvSpPr>
        <p:spPr>
          <a:xfrm>
            <a:off x="266905" y="300807"/>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4</a:t>
            </a:r>
            <a:endParaRPr lang="en-GB" sz="2400" b="1" dirty="0">
              <a:solidFill>
                <a:srgbClr val="FF0000"/>
              </a:solidFill>
              <a:highlight>
                <a:srgbClr val="FFFF00"/>
              </a:highlight>
            </a:endParaRPr>
          </a:p>
        </p:txBody>
      </p:sp>
      <p:sp>
        <p:nvSpPr>
          <p:cNvPr id="8" name="TextBox 7">
            <a:extLst>
              <a:ext uri="{FF2B5EF4-FFF2-40B4-BE49-F238E27FC236}">
                <a16:creationId xmlns:a16="http://schemas.microsoft.com/office/drawing/2014/main" id="{5CAE5C1B-3262-50D7-FE4E-0D3F5F4F5980}"/>
              </a:ext>
            </a:extLst>
          </p:cNvPr>
          <p:cNvSpPr txBox="1"/>
          <p:nvPr/>
        </p:nvSpPr>
        <p:spPr>
          <a:xfrm>
            <a:off x="266905" y="1484216"/>
            <a:ext cx="8426258" cy="3962880"/>
          </a:xfrm>
          <a:prstGeom prst="rect">
            <a:avLst/>
          </a:prstGeom>
          <a:noFill/>
        </p:spPr>
        <p:txBody>
          <a:bodyPr wrap="square">
            <a:spAutoFit/>
          </a:bodyPr>
          <a:lstStyle/>
          <a:p>
            <a:pPr algn="just">
              <a:lnSpc>
                <a:spcPct val="200000"/>
              </a:lnSpc>
            </a:pPr>
            <a:r>
              <a:rPr lang="en-US" sz="1600" b="1" dirty="0"/>
              <a:t> Online learning generally gives good value for your buck. Many resources are free. The ones that charge tend to be relatively inexpensive (far less than the cost of attending a conference or taking an in-person class).  Many online content providers know that this happens and tacitly encourage it. To find online learning options, check out the following providers:</a:t>
            </a:r>
          </a:p>
          <a:p>
            <a:pPr marL="285750" indent="-285750" algn="just">
              <a:lnSpc>
                <a:spcPct val="200000"/>
              </a:lnSpc>
              <a:buFont typeface="Arial" panose="020B0604020202020204" pitchFamily="34" charset="0"/>
              <a:buChar char="•"/>
            </a:pPr>
            <a:r>
              <a:rPr lang="en-US" sz="1600" b="1" dirty="0"/>
              <a:t>User Interface Engineering Virtual Seminars: www.uie.com/events/virtual_seminars/</a:t>
            </a:r>
          </a:p>
          <a:p>
            <a:pPr marL="285750" indent="-285750" algn="just">
              <a:lnSpc>
                <a:spcPct val="200000"/>
              </a:lnSpc>
              <a:buFont typeface="Arial" panose="020B0604020202020204" pitchFamily="34" charset="0"/>
              <a:buChar char="•"/>
            </a:pPr>
            <a:r>
              <a:rPr lang="en-US" sz="1600" b="1" dirty="0"/>
              <a:t>Rosenfeld Media Virtual Seminars: http://rosenfeldmedia.com/seminars/</a:t>
            </a:r>
          </a:p>
          <a:p>
            <a:pPr marL="285750" indent="-285750" algn="just">
              <a:lnSpc>
                <a:spcPct val="200000"/>
              </a:lnSpc>
              <a:buFont typeface="Arial" panose="020B0604020202020204" pitchFamily="34" charset="0"/>
              <a:buChar char="•"/>
            </a:pPr>
            <a:r>
              <a:rPr lang="en-US" sz="1600" b="1" dirty="0" err="1"/>
              <a:t>TreeHouse</a:t>
            </a:r>
            <a:r>
              <a:rPr lang="en-US" sz="1600" b="1" dirty="0"/>
              <a:t>: http://teamtreehouse.com/</a:t>
            </a:r>
          </a:p>
          <a:p>
            <a:pPr marL="285750" indent="-285750" algn="just">
              <a:lnSpc>
                <a:spcPct val="200000"/>
              </a:lnSpc>
              <a:buFont typeface="Arial" panose="020B0604020202020204" pitchFamily="34" charset="0"/>
              <a:buChar char="•"/>
            </a:pPr>
            <a:r>
              <a:rPr lang="en-US" sz="1600" b="1" dirty="0" err="1"/>
              <a:t>Slideshare</a:t>
            </a:r>
            <a:r>
              <a:rPr lang="en-US" sz="1600" b="1" dirty="0"/>
              <a:t>: www.slideshare.net</a:t>
            </a:r>
            <a:endParaRPr lang="en-GB" sz="1600" b="1" dirty="0"/>
          </a:p>
        </p:txBody>
      </p:sp>
      <p:pic>
        <p:nvPicPr>
          <p:cNvPr id="8194" name="Picture 2" descr="Home — UIE">
            <a:extLst>
              <a:ext uri="{FF2B5EF4-FFF2-40B4-BE49-F238E27FC236}">
                <a16:creationId xmlns:a16="http://schemas.microsoft.com/office/drawing/2014/main" id="{CFF54B5B-4BF3-AA4A-1570-396DCDF90B26}"/>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813313" y="810612"/>
            <a:ext cx="2924175" cy="1562100"/>
          </a:xfrm>
          <a:prstGeom prst="rect">
            <a:avLst/>
          </a:prstGeom>
          <a:noFill/>
          <a:extLst>
            <a:ext uri="{909E8E84-426E-40DD-AFC4-6F175D3DCCD1}">
              <a14:hiddenFill xmlns:a14="http://schemas.microsoft.com/office/drawing/2010/main">
                <a:solidFill>
                  <a:srgbClr val="FFFFFF"/>
                </a:solidFill>
              </a14:hiddenFill>
            </a:ext>
          </a:extLst>
        </p:spPr>
      </p:pic>
      <p:pic>
        <p:nvPicPr>
          <p:cNvPr id="8196" name="Picture 4" descr="Workshops">
            <a:extLst>
              <a:ext uri="{FF2B5EF4-FFF2-40B4-BE49-F238E27FC236}">
                <a16:creationId xmlns:a16="http://schemas.microsoft.com/office/drawing/2014/main" id="{E8BF30C4-C56B-EDAC-9EB3-73C5A91B2CF8}"/>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8792903" y="2513776"/>
            <a:ext cx="2964994" cy="1045813"/>
          </a:xfrm>
          <a:prstGeom prst="rect">
            <a:avLst/>
          </a:prstGeom>
          <a:noFill/>
          <a:extLst>
            <a:ext uri="{909E8E84-426E-40DD-AFC4-6F175D3DCCD1}">
              <a14:hiddenFill xmlns:a14="http://schemas.microsoft.com/office/drawing/2010/main">
                <a:solidFill>
                  <a:srgbClr val="FFFFFF"/>
                </a:solidFill>
              </a14:hiddenFill>
            </a:ext>
          </a:extLst>
        </p:spPr>
      </p:pic>
      <p:pic>
        <p:nvPicPr>
          <p:cNvPr id="8198" name="Picture 6" descr="Learn to Code Online | Treehouse">
            <a:extLst>
              <a:ext uri="{FF2B5EF4-FFF2-40B4-BE49-F238E27FC236}">
                <a16:creationId xmlns:a16="http://schemas.microsoft.com/office/drawing/2014/main" id="{F3DA9364-4726-D446-E026-9358A4D47ECC}"/>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8797072" y="3697274"/>
            <a:ext cx="2964994" cy="1190625"/>
          </a:xfrm>
          <a:prstGeom prst="rect">
            <a:avLst/>
          </a:prstGeom>
          <a:noFill/>
          <a:extLst>
            <a:ext uri="{909E8E84-426E-40DD-AFC4-6F175D3DCCD1}">
              <a14:hiddenFill xmlns:a14="http://schemas.microsoft.com/office/drawing/2010/main">
                <a:solidFill>
                  <a:srgbClr val="FFFFFF"/>
                </a:solidFill>
              </a14:hiddenFill>
            </a:ext>
          </a:extLst>
        </p:spPr>
      </p:pic>
      <p:pic>
        <p:nvPicPr>
          <p:cNvPr id="8200" name="Picture 8" descr="Slideshare down? Current status and problems | Downdetector">
            <a:extLst>
              <a:ext uri="{FF2B5EF4-FFF2-40B4-BE49-F238E27FC236}">
                <a16:creationId xmlns:a16="http://schemas.microsoft.com/office/drawing/2014/main" id="{C4B20718-9902-F23C-68A0-AF8515D157F4}"/>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8792903" y="4948157"/>
            <a:ext cx="3056026" cy="125730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A logo for a university&#10;&#10;Description automatically generated">
            <a:extLst>
              <a:ext uri="{FF2B5EF4-FFF2-40B4-BE49-F238E27FC236}">
                <a16:creationId xmlns:a16="http://schemas.microsoft.com/office/drawing/2014/main" id="{D7F6BCB1-6084-D51D-D4BB-D314ED940BDD}"/>
              </a:ext>
            </a:extLst>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8709" y="5659682"/>
            <a:ext cx="1198317" cy="1198317"/>
          </a:xfrm>
          <a:prstGeom prst="rect">
            <a:avLst/>
          </a:prstGeom>
        </p:spPr>
      </p:pic>
    </p:spTree>
    <p:custDataLst>
      <p:tags r:id="rId1"/>
    </p:custDataLst>
    <p:extLst>
      <p:ext uri="{BB962C8B-B14F-4D97-AF65-F5344CB8AC3E}">
        <p14:creationId xmlns:p14="http://schemas.microsoft.com/office/powerpoint/2010/main" val="87446551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7851710"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373893" y="403819"/>
            <a:ext cx="5366841" cy="727571"/>
          </a:xfrm>
          <a:prstGeom prst="rect">
            <a:avLst/>
          </a:prstGeom>
          <a:noFill/>
        </p:spPr>
        <p:txBody>
          <a:bodyPr wrap="square" rtlCol="0">
            <a:spAutoFit/>
          </a:bodyPr>
          <a:lstStyle/>
          <a:p>
            <a:pPr algn="ctr">
              <a:lnSpc>
                <a:spcPct val="200000"/>
              </a:lnSpc>
            </a:pPr>
            <a:r>
              <a:rPr lang="en-GB" sz="2400" dirty="0">
                <a:solidFill>
                  <a:schemeClr val="bg1"/>
                </a:solidFill>
              </a:rPr>
              <a:t> </a:t>
            </a:r>
            <a:r>
              <a:rPr lang="en-GB" sz="2400" b="1" dirty="0">
                <a:solidFill>
                  <a:schemeClr val="bg1"/>
                </a:solidFill>
              </a:rPr>
              <a:t>Continuing Education</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8" name="TextBox 17">
            <a:extLst>
              <a:ext uri="{FF2B5EF4-FFF2-40B4-BE49-F238E27FC236}">
                <a16:creationId xmlns:a16="http://schemas.microsoft.com/office/drawing/2014/main" id="{A67545A6-0FFC-C0FF-FB99-AD7C3514B73A}"/>
              </a:ext>
            </a:extLst>
          </p:cNvPr>
          <p:cNvSpPr txBox="1"/>
          <p:nvPr/>
        </p:nvSpPr>
        <p:spPr>
          <a:xfrm>
            <a:off x="266905" y="300807"/>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4</a:t>
            </a:r>
            <a:endParaRPr lang="en-GB" sz="2400" b="1" dirty="0">
              <a:solidFill>
                <a:srgbClr val="FF0000"/>
              </a:solidFill>
              <a:highlight>
                <a:srgbClr val="FFFF00"/>
              </a:highlight>
            </a:endParaRPr>
          </a:p>
        </p:txBody>
      </p:sp>
      <p:sp>
        <p:nvSpPr>
          <p:cNvPr id="8" name="TextBox 7">
            <a:extLst>
              <a:ext uri="{FF2B5EF4-FFF2-40B4-BE49-F238E27FC236}">
                <a16:creationId xmlns:a16="http://schemas.microsoft.com/office/drawing/2014/main" id="{5CAE5C1B-3262-50D7-FE4E-0D3F5F4F5980}"/>
              </a:ext>
            </a:extLst>
          </p:cNvPr>
          <p:cNvSpPr txBox="1"/>
          <p:nvPr/>
        </p:nvSpPr>
        <p:spPr>
          <a:xfrm>
            <a:off x="266905" y="1484216"/>
            <a:ext cx="8426258" cy="3470437"/>
          </a:xfrm>
          <a:prstGeom prst="rect">
            <a:avLst/>
          </a:prstGeom>
          <a:noFill/>
        </p:spPr>
        <p:txBody>
          <a:bodyPr wrap="square">
            <a:spAutoFit/>
          </a:bodyPr>
          <a:lstStyle/>
          <a:p>
            <a:pPr algn="just">
              <a:lnSpc>
                <a:spcPct val="200000"/>
              </a:lnSpc>
            </a:pPr>
            <a:r>
              <a:rPr lang="en-US" sz="1600" b="1" dirty="0"/>
              <a:t>Another great resource is videos of conference proceedings, which are often posted online once a conference is over.</a:t>
            </a:r>
          </a:p>
          <a:p>
            <a:pPr algn="just">
              <a:lnSpc>
                <a:spcPct val="200000"/>
              </a:lnSpc>
            </a:pPr>
            <a:r>
              <a:rPr lang="en-US" sz="1600" b="1" dirty="0">
                <a:solidFill>
                  <a:srgbClr val="FF0000"/>
                </a:solidFill>
              </a:rPr>
              <a:t>Books:</a:t>
            </a:r>
          </a:p>
          <a:p>
            <a:pPr algn="just">
              <a:lnSpc>
                <a:spcPct val="200000"/>
              </a:lnSpc>
            </a:pPr>
            <a:r>
              <a:rPr lang="en-US" sz="1600" b="1" dirty="0"/>
              <a:t>Kudos to you for picking up this book. Of course, there are lots of other great ones out there. In fact, a handful of publishers specialize in books of relevance to user experience professionals. Browsing their catalogs may turn you on to new titles that you were unaware of. To get started, check out the following publishers:</a:t>
            </a:r>
            <a:endParaRPr lang="en-GB" sz="1600" b="1" dirty="0"/>
          </a:p>
        </p:txBody>
      </p:sp>
      <p:pic>
        <p:nvPicPr>
          <p:cNvPr id="9218" name="Picture 2" descr="The 7 best UX Design books. Like they say 'knowledge is power', and… | by  Cojo | UX Planet">
            <a:extLst>
              <a:ext uri="{FF2B5EF4-FFF2-40B4-BE49-F238E27FC236}">
                <a16:creationId xmlns:a16="http://schemas.microsoft.com/office/drawing/2014/main" id="{DDAC627C-6BBA-FF33-0430-2DCEF3E09677}"/>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026055" y="1633538"/>
            <a:ext cx="2438400" cy="2109884"/>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A logo for a university&#10;&#10;Description automatically generated">
            <a:extLst>
              <a:ext uri="{FF2B5EF4-FFF2-40B4-BE49-F238E27FC236}">
                <a16:creationId xmlns:a16="http://schemas.microsoft.com/office/drawing/2014/main" id="{CED69BD4-E3E9-2144-212C-7A9B854E30A5}"/>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8709" y="5659682"/>
            <a:ext cx="1198317" cy="1198317"/>
          </a:xfrm>
          <a:prstGeom prst="rect">
            <a:avLst/>
          </a:prstGeom>
        </p:spPr>
      </p:pic>
    </p:spTree>
    <p:custDataLst>
      <p:tags r:id="rId1"/>
    </p:custDataLst>
    <p:extLst>
      <p:ext uri="{BB962C8B-B14F-4D97-AF65-F5344CB8AC3E}">
        <p14:creationId xmlns:p14="http://schemas.microsoft.com/office/powerpoint/2010/main" val="215757235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7851710"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373893" y="403819"/>
            <a:ext cx="5366841" cy="727571"/>
          </a:xfrm>
          <a:prstGeom prst="rect">
            <a:avLst/>
          </a:prstGeom>
          <a:noFill/>
        </p:spPr>
        <p:txBody>
          <a:bodyPr wrap="square" rtlCol="0">
            <a:spAutoFit/>
          </a:bodyPr>
          <a:lstStyle/>
          <a:p>
            <a:pPr algn="ctr">
              <a:lnSpc>
                <a:spcPct val="200000"/>
              </a:lnSpc>
            </a:pPr>
            <a:r>
              <a:rPr lang="en-GB" sz="2400" dirty="0">
                <a:solidFill>
                  <a:schemeClr val="bg1"/>
                </a:solidFill>
              </a:rPr>
              <a:t> </a:t>
            </a:r>
            <a:r>
              <a:rPr lang="en-GB" sz="2400" b="1" dirty="0">
                <a:solidFill>
                  <a:schemeClr val="bg1"/>
                </a:solidFill>
              </a:rPr>
              <a:t>Continuing Education</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8" name="TextBox 17">
            <a:extLst>
              <a:ext uri="{FF2B5EF4-FFF2-40B4-BE49-F238E27FC236}">
                <a16:creationId xmlns:a16="http://schemas.microsoft.com/office/drawing/2014/main" id="{A67545A6-0FFC-C0FF-FB99-AD7C3514B73A}"/>
              </a:ext>
            </a:extLst>
          </p:cNvPr>
          <p:cNvSpPr txBox="1"/>
          <p:nvPr/>
        </p:nvSpPr>
        <p:spPr>
          <a:xfrm>
            <a:off x="266905" y="300807"/>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4</a:t>
            </a:r>
            <a:endParaRPr lang="en-GB" sz="2400" b="1" dirty="0">
              <a:solidFill>
                <a:srgbClr val="FF0000"/>
              </a:solidFill>
              <a:highlight>
                <a:srgbClr val="FFFF00"/>
              </a:highlight>
            </a:endParaRPr>
          </a:p>
        </p:txBody>
      </p:sp>
      <p:sp>
        <p:nvSpPr>
          <p:cNvPr id="8" name="TextBox 7">
            <a:extLst>
              <a:ext uri="{FF2B5EF4-FFF2-40B4-BE49-F238E27FC236}">
                <a16:creationId xmlns:a16="http://schemas.microsoft.com/office/drawing/2014/main" id="{5CAE5C1B-3262-50D7-FE4E-0D3F5F4F5980}"/>
              </a:ext>
            </a:extLst>
          </p:cNvPr>
          <p:cNvSpPr txBox="1"/>
          <p:nvPr/>
        </p:nvSpPr>
        <p:spPr>
          <a:xfrm>
            <a:off x="206311" y="1813669"/>
            <a:ext cx="8426258" cy="3470437"/>
          </a:xfrm>
          <a:prstGeom prst="rect">
            <a:avLst/>
          </a:prstGeom>
          <a:noFill/>
        </p:spPr>
        <p:txBody>
          <a:bodyPr wrap="square">
            <a:spAutoFit/>
          </a:bodyPr>
          <a:lstStyle/>
          <a:p>
            <a:pPr marL="285750" indent="-285750" algn="just">
              <a:lnSpc>
                <a:spcPct val="200000"/>
              </a:lnSpc>
              <a:buFont typeface="Arial" panose="020B0604020202020204" pitchFamily="34" charset="0"/>
              <a:buChar char="•"/>
            </a:pPr>
            <a:r>
              <a:rPr lang="en-US" sz="1600" b="1" dirty="0"/>
              <a:t>Rosenfeld Media (see Figure 4.10): Publisher of user experience titles exclusively (and the publisher of this book). Founded by one of the authors (Lou Rosenfeld) of a foundational text of our field, Information Architecture for the World Wide Web (http://rosenfeldmedia.com/).</a:t>
            </a:r>
          </a:p>
          <a:p>
            <a:pPr marL="285750" indent="-285750" algn="just">
              <a:lnSpc>
                <a:spcPct val="200000"/>
              </a:lnSpc>
              <a:buFont typeface="Arial" panose="020B0604020202020204" pitchFamily="34" charset="0"/>
              <a:buChar char="•"/>
            </a:pPr>
            <a:endParaRPr lang="en-US" sz="1600" b="1" dirty="0"/>
          </a:p>
          <a:p>
            <a:pPr marL="285750" indent="-285750" algn="just">
              <a:lnSpc>
                <a:spcPct val="200000"/>
              </a:lnSpc>
              <a:buFont typeface="Arial" panose="020B0604020202020204" pitchFamily="34" charset="0"/>
              <a:buChar char="•"/>
            </a:pPr>
            <a:r>
              <a:rPr lang="en-US" sz="1600" b="1" dirty="0"/>
              <a:t>O’Reilly Media (see Figure 4.12): Not so much a publisher as a media empire, O’Reilly not only publishes books on basically every topic you can think of, but they also host an impressive array of conferences (http://oreilly.com/).</a:t>
            </a:r>
            <a:endParaRPr lang="en-GB" sz="1600" b="1" dirty="0"/>
          </a:p>
        </p:txBody>
      </p:sp>
      <p:pic>
        <p:nvPicPr>
          <p:cNvPr id="10244" name="Picture 4" descr="UX Research [Book]">
            <a:extLst>
              <a:ext uri="{FF2B5EF4-FFF2-40B4-BE49-F238E27FC236}">
                <a16:creationId xmlns:a16="http://schemas.microsoft.com/office/drawing/2014/main" id="{A9F47882-D4ED-9623-8D3C-0D8C10468FF9}"/>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0307471" y="554566"/>
            <a:ext cx="1556552" cy="2342535"/>
          </a:xfrm>
          <a:prstGeom prst="rect">
            <a:avLst/>
          </a:prstGeom>
          <a:noFill/>
          <a:extLst>
            <a:ext uri="{909E8E84-426E-40DD-AFC4-6F175D3DCCD1}">
              <a14:hiddenFill xmlns:a14="http://schemas.microsoft.com/office/drawing/2010/main">
                <a:solidFill>
                  <a:srgbClr val="FFFFFF"/>
                </a:solidFill>
              </a14:hiddenFill>
            </a:ext>
          </a:extLst>
        </p:spPr>
      </p:pic>
      <p:pic>
        <p:nvPicPr>
          <p:cNvPr id="10246" name="Picture 6" descr="UX Strategy [Book]">
            <a:extLst>
              <a:ext uri="{FF2B5EF4-FFF2-40B4-BE49-F238E27FC236}">
                <a16:creationId xmlns:a16="http://schemas.microsoft.com/office/drawing/2014/main" id="{F906C4F9-84CA-C2F6-288C-FCB0D9372030}"/>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8714284" y="554566"/>
            <a:ext cx="1603216" cy="2313003"/>
          </a:xfrm>
          <a:prstGeom prst="rect">
            <a:avLst/>
          </a:prstGeom>
          <a:noFill/>
          <a:extLst>
            <a:ext uri="{909E8E84-426E-40DD-AFC4-6F175D3DCCD1}">
              <a14:hiddenFill xmlns:a14="http://schemas.microsoft.com/office/drawing/2010/main">
                <a:solidFill>
                  <a:srgbClr val="FFFFFF"/>
                </a:solidFill>
              </a14:hiddenFill>
            </a:ext>
          </a:extLst>
        </p:spPr>
      </p:pic>
      <p:pic>
        <p:nvPicPr>
          <p:cNvPr id="10248" name="Picture 8" descr="📚 My Selection of the Best Books on UX Research, UX Design, Mobile,  Accessibility &amp; more by Stéphanie Walter">
            <a:extLst>
              <a:ext uri="{FF2B5EF4-FFF2-40B4-BE49-F238E27FC236}">
                <a16:creationId xmlns:a16="http://schemas.microsoft.com/office/drawing/2014/main" id="{480A5346-D654-B84D-A855-5F8737BA1B3B}"/>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8708266" y="4440619"/>
            <a:ext cx="3165786" cy="1713463"/>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5C4E8E6B-870E-15E0-8C18-A02D8D5A0A2E}"/>
              </a:ext>
            </a:extLst>
          </p:cNvPr>
          <p:cNvPicPr>
            <a:picLocks noChangeAspect="1"/>
          </p:cNvPicPr>
          <p:nvPr/>
        </p:nvPicPr>
        <p:blipFill rotWithShape="1">
          <a:blip r:embed="rId11"/>
          <a:srcRect l="16458" t="37803" r="68646" b="45183"/>
          <a:stretch/>
        </p:blipFill>
        <p:spPr>
          <a:xfrm>
            <a:off x="10353109" y="2928717"/>
            <a:ext cx="1520943" cy="1445391"/>
          </a:xfrm>
          <a:prstGeom prst="rect">
            <a:avLst/>
          </a:prstGeom>
        </p:spPr>
      </p:pic>
      <p:pic>
        <p:nvPicPr>
          <p:cNvPr id="12" name="Picture 11">
            <a:extLst>
              <a:ext uri="{FF2B5EF4-FFF2-40B4-BE49-F238E27FC236}">
                <a16:creationId xmlns:a16="http://schemas.microsoft.com/office/drawing/2014/main" id="{C387C220-8793-0112-9D50-4AEA7CA305EA}"/>
              </a:ext>
            </a:extLst>
          </p:cNvPr>
          <p:cNvPicPr>
            <a:picLocks noChangeAspect="1"/>
          </p:cNvPicPr>
          <p:nvPr/>
        </p:nvPicPr>
        <p:blipFill rotWithShape="1">
          <a:blip r:embed="rId11"/>
          <a:srcRect l="16562" t="23805" r="68857" b="61891"/>
          <a:stretch/>
        </p:blipFill>
        <p:spPr>
          <a:xfrm>
            <a:off x="8708266" y="2928717"/>
            <a:ext cx="1643479" cy="1445391"/>
          </a:xfrm>
          <a:prstGeom prst="rect">
            <a:avLst/>
          </a:prstGeom>
        </p:spPr>
      </p:pic>
      <p:pic>
        <p:nvPicPr>
          <p:cNvPr id="5" name="Picture 4" descr="A logo for a university&#10;&#10;Description automatically generated">
            <a:extLst>
              <a:ext uri="{FF2B5EF4-FFF2-40B4-BE49-F238E27FC236}">
                <a16:creationId xmlns:a16="http://schemas.microsoft.com/office/drawing/2014/main" id="{F13B5DFC-0FC7-7E4F-AB2A-6D17793E8F73}"/>
              </a:ext>
            </a:extLst>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8709" y="5659682"/>
            <a:ext cx="1198317" cy="1198317"/>
          </a:xfrm>
          <a:prstGeom prst="rect">
            <a:avLst/>
          </a:prstGeom>
        </p:spPr>
      </p:pic>
    </p:spTree>
    <p:custDataLst>
      <p:tags r:id="rId1"/>
    </p:custDataLst>
    <p:extLst>
      <p:ext uri="{BB962C8B-B14F-4D97-AF65-F5344CB8AC3E}">
        <p14:creationId xmlns:p14="http://schemas.microsoft.com/office/powerpoint/2010/main" val="266757967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7851710"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373893" y="403819"/>
            <a:ext cx="5366841" cy="727571"/>
          </a:xfrm>
          <a:prstGeom prst="rect">
            <a:avLst/>
          </a:prstGeom>
          <a:noFill/>
        </p:spPr>
        <p:txBody>
          <a:bodyPr wrap="square" rtlCol="0">
            <a:spAutoFit/>
          </a:bodyPr>
          <a:lstStyle/>
          <a:p>
            <a:pPr algn="ctr">
              <a:lnSpc>
                <a:spcPct val="200000"/>
              </a:lnSpc>
            </a:pPr>
            <a:r>
              <a:rPr lang="en-GB" sz="2400" dirty="0">
                <a:solidFill>
                  <a:schemeClr val="bg1"/>
                </a:solidFill>
              </a:rPr>
              <a:t> </a:t>
            </a:r>
            <a:r>
              <a:rPr lang="en-GB" sz="2400" b="1" dirty="0">
                <a:solidFill>
                  <a:schemeClr val="bg1"/>
                </a:solidFill>
              </a:rPr>
              <a:t>Continuing Education</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8" name="TextBox 17">
            <a:extLst>
              <a:ext uri="{FF2B5EF4-FFF2-40B4-BE49-F238E27FC236}">
                <a16:creationId xmlns:a16="http://schemas.microsoft.com/office/drawing/2014/main" id="{A67545A6-0FFC-C0FF-FB99-AD7C3514B73A}"/>
              </a:ext>
            </a:extLst>
          </p:cNvPr>
          <p:cNvSpPr txBox="1"/>
          <p:nvPr/>
        </p:nvSpPr>
        <p:spPr>
          <a:xfrm>
            <a:off x="266905" y="300807"/>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4</a:t>
            </a:r>
            <a:endParaRPr lang="en-GB" sz="2400" b="1" dirty="0">
              <a:solidFill>
                <a:srgbClr val="FF0000"/>
              </a:solidFill>
              <a:highlight>
                <a:srgbClr val="FFFF00"/>
              </a:highlight>
            </a:endParaRPr>
          </a:p>
        </p:txBody>
      </p:sp>
      <p:sp>
        <p:nvSpPr>
          <p:cNvPr id="8" name="TextBox 7">
            <a:extLst>
              <a:ext uri="{FF2B5EF4-FFF2-40B4-BE49-F238E27FC236}">
                <a16:creationId xmlns:a16="http://schemas.microsoft.com/office/drawing/2014/main" id="{5CAE5C1B-3262-50D7-FE4E-0D3F5F4F5980}"/>
              </a:ext>
            </a:extLst>
          </p:cNvPr>
          <p:cNvSpPr txBox="1"/>
          <p:nvPr/>
        </p:nvSpPr>
        <p:spPr>
          <a:xfrm>
            <a:off x="115562" y="1546099"/>
            <a:ext cx="8426258" cy="3962880"/>
          </a:xfrm>
          <a:prstGeom prst="rect">
            <a:avLst/>
          </a:prstGeom>
          <a:noFill/>
        </p:spPr>
        <p:txBody>
          <a:bodyPr wrap="square">
            <a:spAutoFit/>
          </a:bodyPr>
          <a:lstStyle/>
          <a:p>
            <a:pPr marL="285750" indent="-285750" algn="just">
              <a:lnSpc>
                <a:spcPct val="200000"/>
              </a:lnSpc>
              <a:buFont typeface="Arial" panose="020B0604020202020204" pitchFamily="34" charset="0"/>
              <a:buChar char="•"/>
            </a:pPr>
            <a:r>
              <a:rPr lang="en-US" sz="1600" b="1" dirty="0">
                <a:solidFill>
                  <a:srgbClr val="FF0000"/>
                </a:solidFill>
              </a:rPr>
              <a:t>Conferences:</a:t>
            </a:r>
          </a:p>
          <a:p>
            <a:pPr marL="285750" indent="-285750" algn="just">
              <a:lnSpc>
                <a:spcPct val="200000"/>
              </a:lnSpc>
              <a:buFont typeface="Arial" panose="020B0604020202020204" pitchFamily="34" charset="0"/>
              <a:buChar char="•"/>
            </a:pPr>
            <a:r>
              <a:rPr lang="en-US" sz="1600" b="1" dirty="0"/>
              <a:t>For what you pay, conferences provide a straight shot of inspiration, information, and networking in one very effective and compressed chunk of time. Going to conferences is a little like going to a professional spa, where you refresh and revitalize your energies for the work to come.</a:t>
            </a:r>
          </a:p>
          <a:p>
            <a:pPr marL="285750" indent="-285750" algn="just">
              <a:lnSpc>
                <a:spcPct val="200000"/>
              </a:lnSpc>
              <a:buFont typeface="Arial" panose="020B0604020202020204" pitchFamily="34" charset="0"/>
              <a:buChar char="•"/>
            </a:pPr>
            <a:r>
              <a:rPr lang="en-US" sz="1600" b="1" dirty="0"/>
              <a:t>If possible, I recommend going to at least one conference a year,  and even trying to identify your “home” conference—the one that you attend consistently and where you can catch up with your UX buddies every year.</a:t>
            </a:r>
            <a:endParaRPr lang="en-GB" sz="1600" b="1" dirty="0"/>
          </a:p>
        </p:txBody>
      </p:sp>
      <p:pic>
        <p:nvPicPr>
          <p:cNvPr id="11266" name="Picture 2" descr="UX Design Books and Articles | IxDF">
            <a:extLst>
              <a:ext uri="{FF2B5EF4-FFF2-40B4-BE49-F238E27FC236}">
                <a16:creationId xmlns:a16="http://schemas.microsoft.com/office/drawing/2014/main" id="{F0A5CE46-E09C-0799-A290-DE7A15D53464}"/>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08266" y="2067039"/>
            <a:ext cx="3167829" cy="1031761"/>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A logo for a university&#10;&#10;Description automatically generated">
            <a:extLst>
              <a:ext uri="{FF2B5EF4-FFF2-40B4-BE49-F238E27FC236}">
                <a16:creationId xmlns:a16="http://schemas.microsoft.com/office/drawing/2014/main" id="{6DF5FE66-2681-0E2C-F4CD-3E1F3F73E9AB}"/>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8709" y="5659682"/>
            <a:ext cx="1198317" cy="1198317"/>
          </a:xfrm>
          <a:prstGeom prst="rect">
            <a:avLst/>
          </a:prstGeom>
        </p:spPr>
      </p:pic>
    </p:spTree>
    <p:custDataLst>
      <p:tags r:id="rId1"/>
    </p:custDataLst>
    <p:extLst>
      <p:ext uri="{BB962C8B-B14F-4D97-AF65-F5344CB8AC3E}">
        <p14:creationId xmlns:p14="http://schemas.microsoft.com/office/powerpoint/2010/main" val="206643789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7851710"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373893" y="403819"/>
            <a:ext cx="5366841" cy="727571"/>
          </a:xfrm>
          <a:prstGeom prst="rect">
            <a:avLst/>
          </a:prstGeom>
          <a:noFill/>
        </p:spPr>
        <p:txBody>
          <a:bodyPr wrap="square" rtlCol="0">
            <a:spAutoFit/>
          </a:bodyPr>
          <a:lstStyle/>
          <a:p>
            <a:pPr algn="ctr">
              <a:lnSpc>
                <a:spcPct val="200000"/>
              </a:lnSpc>
            </a:pPr>
            <a:r>
              <a:rPr lang="en-GB" sz="2400" dirty="0">
                <a:solidFill>
                  <a:schemeClr val="bg1"/>
                </a:solidFill>
              </a:rPr>
              <a:t> </a:t>
            </a:r>
            <a:r>
              <a:rPr lang="en-GB" sz="2400" b="1" dirty="0">
                <a:solidFill>
                  <a:schemeClr val="bg1"/>
                </a:solidFill>
              </a:rPr>
              <a:t>Continuing Education</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8" name="TextBox 17">
            <a:extLst>
              <a:ext uri="{FF2B5EF4-FFF2-40B4-BE49-F238E27FC236}">
                <a16:creationId xmlns:a16="http://schemas.microsoft.com/office/drawing/2014/main" id="{A67545A6-0FFC-C0FF-FB99-AD7C3514B73A}"/>
              </a:ext>
            </a:extLst>
          </p:cNvPr>
          <p:cNvSpPr txBox="1"/>
          <p:nvPr/>
        </p:nvSpPr>
        <p:spPr>
          <a:xfrm>
            <a:off x="266905" y="300807"/>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4</a:t>
            </a:r>
            <a:endParaRPr lang="en-GB" sz="2400" b="1" dirty="0">
              <a:solidFill>
                <a:srgbClr val="FF0000"/>
              </a:solidFill>
              <a:highlight>
                <a:srgbClr val="FFFF00"/>
              </a:highlight>
            </a:endParaRPr>
          </a:p>
        </p:txBody>
      </p:sp>
      <p:sp>
        <p:nvSpPr>
          <p:cNvPr id="8" name="TextBox 7">
            <a:extLst>
              <a:ext uri="{FF2B5EF4-FFF2-40B4-BE49-F238E27FC236}">
                <a16:creationId xmlns:a16="http://schemas.microsoft.com/office/drawing/2014/main" id="{5CAE5C1B-3262-50D7-FE4E-0D3F5F4F5980}"/>
              </a:ext>
            </a:extLst>
          </p:cNvPr>
          <p:cNvSpPr txBox="1"/>
          <p:nvPr/>
        </p:nvSpPr>
        <p:spPr>
          <a:xfrm>
            <a:off x="115562" y="1546099"/>
            <a:ext cx="8426258" cy="3909981"/>
          </a:xfrm>
          <a:prstGeom prst="rect">
            <a:avLst/>
          </a:prstGeom>
          <a:noFill/>
        </p:spPr>
        <p:txBody>
          <a:bodyPr wrap="square">
            <a:spAutoFit/>
          </a:bodyPr>
          <a:lstStyle/>
          <a:p>
            <a:pPr marL="285750" indent="-285750" algn="just">
              <a:lnSpc>
                <a:spcPct val="200000"/>
              </a:lnSpc>
              <a:buFont typeface="Arial" panose="020B0604020202020204" pitchFamily="34" charset="0"/>
              <a:buChar char="•"/>
            </a:pPr>
            <a:r>
              <a:rPr lang="en-US" sz="1400" b="1" dirty="0">
                <a:solidFill>
                  <a:srgbClr val="FF0000"/>
                </a:solidFill>
              </a:rPr>
              <a:t>So, how do you cover the cost of traveling to and attending a conference?</a:t>
            </a:r>
          </a:p>
          <a:p>
            <a:pPr marL="285750" indent="-285750" algn="just">
              <a:lnSpc>
                <a:spcPct val="200000"/>
              </a:lnSpc>
              <a:buFont typeface="Arial" panose="020B0604020202020204" pitchFamily="34" charset="0"/>
              <a:buChar char="•"/>
            </a:pPr>
            <a:r>
              <a:rPr lang="en-US" sz="1400" b="1" dirty="0"/>
              <a:t>• Start by asking if your employer will pay for it. Many companies recognize conferences as a beneficial form of continuing professional development and are willing to cover your attendance as a reasonable part of continuing education costs.</a:t>
            </a:r>
          </a:p>
          <a:p>
            <a:pPr marL="285750" indent="-285750" algn="just">
              <a:lnSpc>
                <a:spcPct val="200000"/>
              </a:lnSpc>
              <a:buFont typeface="Arial" panose="020B0604020202020204" pitchFamily="34" charset="0"/>
              <a:buChar char="•"/>
            </a:pPr>
            <a:r>
              <a:rPr lang="en-US" sz="1400" b="1" dirty="0"/>
              <a:t>• If your employer won’t cover the costs, don’t give up. Many conferences provide opportunities to go for free or at a reduced cost if you are willing to volunteer some of your time to help out during the conference. Send the conference organizers an email asking if they have any volunteer opportunities.</a:t>
            </a:r>
          </a:p>
          <a:p>
            <a:pPr marL="285750" indent="-285750" algn="just">
              <a:lnSpc>
                <a:spcPct val="200000"/>
              </a:lnSpc>
              <a:buFont typeface="Arial" panose="020B0604020202020204" pitchFamily="34" charset="0"/>
              <a:buChar char="•"/>
            </a:pPr>
            <a:r>
              <a:rPr lang="en-US" sz="1400" b="1" dirty="0"/>
              <a:t>• Another way to attend a conference and get some or potentially all of your costs covered is to be a presenter. </a:t>
            </a:r>
            <a:endParaRPr lang="en-GB" sz="1400" b="1" dirty="0"/>
          </a:p>
        </p:txBody>
      </p:sp>
      <p:pic>
        <p:nvPicPr>
          <p:cNvPr id="12290" name="Picture 2" descr="Upcoming UX Conferences to attend in 2022 | by UXness | UXness | Medium">
            <a:extLst>
              <a:ext uri="{FF2B5EF4-FFF2-40B4-BE49-F238E27FC236}">
                <a16:creationId xmlns:a16="http://schemas.microsoft.com/office/drawing/2014/main" id="{E42760CB-A627-CB42-E48A-F6FF2FC2EBBC}"/>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903210" y="3215496"/>
            <a:ext cx="2771775" cy="1647825"/>
          </a:xfrm>
          <a:prstGeom prst="rect">
            <a:avLst/>
          </a:prstGeom>
          <a:noFill/>
          <a:extLst>
            <a:ext uri="{909E8E84-426E-40DD-AFC4-6F175D3DCCD1}">
              <a14:hiddenFill xmlns:a14="http://schemas.microsoft.com/office/drawing/2010/main">
                <a:solidFill>
                  <a:srgbClr val="FFFFFF"/>
                </a:solidFill>
              </a14:hiddenFill>
            </a:ext>
          </a:extLst>
        </p:spPr>
      </p:pic>
      <p:pic>
        <p:nvPicPr>
          <p:cNvPr id="12292" name="Picture 4" descr="The Summer of UX: 3 New Virtual UX Conferences">
            <a:extLst>
              <a:ext uri="{FF2B5EF4-FFF2-40B4-BE49-F238E27FC236}">
                <a16:creationId xmlns:a16="http://schemas.microsoft.com/office/drawing/2014/main" id="{FC004B7C-E167-C99F-8391-D54EB1941C97}"/>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8798579" y="1028378"/>
            <a:ext cx="2952750" cy="154305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A logo for a university&#10;&#10;Description automatically generated">
            <a:extLst>
              <a:ext uri="{FF2B5EF4-FFF2-40B4-BE49-F238E27FC236}">
                <a16:creationId xmlns:a16="http://schemas.microsoft.com/office/drawing/2014/main" id="{CC8C2E2A-B43B-85F6-1837-4C0A32F6DC9E}"/>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8709" y="5659682"/>
            <a:ext cx="1198317" cy="1198317"/>
          </a:xfrm>
          <a:prstGeom prst="rect">
            <a:avLst/>
          </a:prstGeom>
        </p:spPr>
      </p:pic>
    </p:spTree>
    <p:custDataLst>
      <p:tags r:id="rId1"/>
    </p:custDataLst>
    <p:extLst>
      <p:ext uri="{BB962C8B-B14F-4D97-AF65-F5344CB8AC3E}">
        <p14:creationId xmlns:p14="http://schemas.microsoft.com/office/powerpoint/2010/main" val="276932642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7851710"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373893" y="403819"/>
            <a:ext cx="5366841" cy="727571"/>
          </a:xfrm>
          <a:prstGeom prst="rect">
            <a:avLst/>
          </a:prstGeom>
          <a:noFill/>
        </p:spPr>
        <p:txBody>
          <a:bodyPr wrap="square" rtlCol="0">
            <a:spAutoFit/>
          </a:bodyPr>
          <a:lstStyle/>
          <a:p>
            <a:pPr algn="ctr">
              <a:lnSpc>
                <a:spcPct val="200000"/>
              </a:lnSpc>
            </a:pPr>
            <a:r>
              <a:rPr lang="en-GB" sz="2400" dirty="0">
                <a:solidFill>
                  <a:schemeClr val="bg1"/>
                </a:solidFill>
              </a:rPr>
              <a:t> </a:t>
            </a:r>
            <a:r>
              <a:rPr lang="en-GB" sz="2400" b="1" dirty="0">
                <a:solidFill>
                  <a:schemeClr val="bg1"/>
                </a:solidFill>
              </a:rPr>
              <a:t>Continuing Education</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8" name="TextBox 17">
            <a:extLst>
              <a:ext uri="{FF2B5EF4-FFF2-40B4-BE49-F238E27FC236}">
                <a16:creationId xmlns:a16="http://schemas.microsoft.com/office/drawing/2014/main" id="{A67545A6-0FFC-C0FF-FB99-AD7C3514B73A}"/>
              </a:ext>
            </a:extLst>
          </p:cNvPr>
          <p:cNvSpPr txBox="1"/>
          <p:nvPr/>
        </p:nvSpPr>
        <p:spPr>
          <a:xfrm>
            <a:off x="266905" y="300807"/>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4</a:t>
            </a:r>
            <a:endParaRPr lang="en-GB" sz="2400" b="1" dirty="0">
              <a:solidFill>
                <a:srgbClr val="FF0000"/>
              </a:solidFill>
              <a:highlight>
                <a:srgbClr val="FFFF00"/>
              </a:highlight>
            </a:endParaRPr>
          </a:p>
        </p:txBody>
      </p:sp>
      <p:sp>
        <p:nvSpPr>
          <p:cNvPr id="8" name="TextBox 7">
            <a:extLst>
              <a:ext uri="{FF2B5EF4-FFF2-40B4-BE49-F238E27FC236}">
                <a16:creationId xmlns:a16="http://schemas.microsoft.com/office/drawing/2014/main" id="{5CAE5C1B-3262-50D7-FE4E-0D3F5F4F5980}"/>
              </a:ext>
            </a:extLst>
          </p:cNvPr>
          <p:cNvSpPr txBox="1"/>
          <p:nvPr/>
        </p:nvSpPr>
        <p:spPr>
          <a:xfrm>
            <a:off x="115562" y="1546099"/>
            <a:ext cx="6299205" cy="3962880"/>
          </a:xfrm>
          <a:prstGeom prst="rect">
            <a:avLst/>
          </a:prstGeom>
          <a:noFill/>
        </p:spPr>
        <p:txBody>
          <a:bodyPr wrap="square">
            <a:spAutoFit/>
          </a:bodyPr>
          <a:lstStyle/>
          <a:p>
            <a:pPr marL="285750" indent="-285750" algn="just">
              <a:lnSpc>
                <a:spcPct val="200000"/>
              </a:lnSpc>
              <a:buFont typeface="Arial" panose="020B0604020202020204" pitchFamily="34" charset="0"/>
              <a:buChar char="•"/>
            </a:pPr>
            <a:r>
              <a:rPr lang="en-US" sz="1600" b="1" dirty="0"/>
              <a:t> The most beneficial thing you can do at a conference is to meet other people (see Figure 4.14). It is often said that the best part of the conference happens in the hallways, but only if you make an effort. How? Attend the happy hours, dinners, and informal mixers that the organizers inevitably offer as opportunities for socializing. Introduce yourself when you sit down next to someone at a session. Be friendly and forward, even if just for a few days, and you’ll be glad you did.</a:t>
            </a:r>
            <a:endParaRPr lang="en-GB" sz="1600" b="1" dirty="0"/>
          </a:p>
        </p:txBody>
      </p:sp>
      <p:pic>
        <p:nvPicPr>
          <p:cNvPr id="6" name="Picture 5">
            <a:extLst>
              <a:ext uri="{FF2B5EF4-FFF2-40B4-BE49-F238E27FC236}">
                <a16:creationId xmlns:a16="http://schemas.microsoft.com/office/drawing/2014/main" id="{0173D260-7F30-C491-BD8A-7F826B4A619E}"/>
              </a:ext>
            </a:extLst>
          </p:cNvPr>
          <p:cNvPicPr>
            <a:picLocks noChangeAspect="1"/>
          </p:cNvPicPr>
          <p:nvPr/>
        </p:nvPicPr>
        <p:blipFill rotWithShape="1">
          <a:blip r:embed="rId8"/>
          <a:srcRect l="20768" t="37489" r="36510" b="5867"/>
          <a:stretch/>
        </p:blipFill>
        <p:spPr>
          <a:xfrm>
            <a:off x="6679445" y="1326802"/>
            <a:ext cx="5208671" cy="4465574"/>
          </a:xfrm>
          <a:prstGeom prst="rect">
            <a:avLst/>
          </a:prstGeom>
        </p:spPr>
      </p:pic>
      <p:pic>
        <p:nvPicPr>
          <p:cNvPr id="5" name="Picture 4" descr="A logo for a university&#10;&#10;Description automatically generated">
            <a:extLst>
              <a:ext uri="{FF2B5EF4-FFF2-40B4-BE49-F238E27FC236}">
                <a16:creationId xmlns:a16="http://schemas.microsoft.com/office/drawing/2014/main" id="{E940ACDA-A208-4EE7-720F-616ACC2378C1}"/>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8709" y="5659682"/>
            <a:ext cx="1198317" cy="1198317"/>
          </a:xfrm>
          <a:prstGeom prst="rect">
            <a:avLst/>
          </a:prstGeom>
        </p:spPr>
      </p:pic>
    </p:spTree>
    <p:custDataLst>
      <p:tags r:id="rId1"/>
    </p:custDataLst>
    <p:extLst>
      <p:ext uri="{BB962C8B-B14F-4D97-AF65-F5344CB8AC3E}">
        <p14:creationId xmlns:p14="http://schemas.microsoft.com/office/powerpoint/2010/main" val="23597164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7851710"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373893" y="403819"/>
            <a:ext cx="5366841" cy="727571"/>
          </a:xfrm>
          <a:prstGeom prst="rect">
            <a:avLst/>
          </a:prstGeom>
          <a:noFill/>
        </p:spPr>
        <p:txBody>
          <a:bodyPr wrap="square" rtlCol="0">
            <a:spAutoFit/>
          </a:bodyPr>
          <a:lstStyle/>
          <a:p>
            <a:pPr algn="ctr">
              <a:lnSpc>
                <a:spcPct val="200000"/>
              </a:lnSpc>
            </a:pPr>
            <a:r>
              <a:rPr lang="en-GB" sz="2400" dirty="0">
                <a:solidFill>
                  <a:schemeClr val="bg1"/>
                </a:solidFill>
              </a:rPr>
              <a:t> </a:t>
            </a:r>
            <a:r>
              <a:rPr lang="en-GB" sz="2400" b="1" dirty="0">
                <a:solidFill>
                  <a:schemeClr val="bg1"/>
                </a:solidFill>
              </a:rPr>
              <a:t>Continuing Education</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8" name="TextBox 17">
            <a:extLst>
              <a:ext uri="{FF2B5EF4-FFF2-40B4-BE49-F238E27FC236}">
                <a16:creationId xmlns:a16="http://schemas.microsoft.com/office/drawing/2014/main" id="{A67545A6-0FFC-C0FF-FB99-AD7C3514B73A}"/>
              </a:ext>
            </a:extLst>
          </p:cNvPr>
          <p:cNvSpPr txBox="1"/>
          <p:nvPr/>
        </p:nvSpPr>
        <p:spPr>
          <a:xfrm>
            <a:off x="266905" y="300807"/>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4</a:t>
            </a:r>
            <a:endParaRPr lang="en-GB" sz="2400" b="1" dirty="0">
              <a:solidFill>
                <a:srgbClr val="FF0000"/>
              </a:solidFill>
              <a:highlight>
                <a:srgbClr val="FFFF00"/>
              </a:highlight>
            </a:endParaRPr>
          </a:p>
        </p:txBody>
      </p:sp>
      <p:sp>
        <p:nvSpPr>
          <p:cNvPr id="8" name="TextBox 7">
            <a:extLst>
              <a:ext uri="{FF2B5EF4-FFF2-40B4-BE49-F238E27FC236}">
                <a16:creationId xmlns:a16="http://schemas.microsoft.com/office/drawing/2014/main" id="{5CAE5C1B-3262-50D7-FE4E-0D3F5F4F5980}"/>
              </a:ext>
            </a:extLst>
          </p:cNvPr>
          <p:cNvSpPr txBox="1"/>
          <p:nvPr/>
        </p:nvSpPr>
        <p:spPr>
          <a:xfrm>
            <a:off x="223512" y="1484216"/>
            <a:ext cx="8484754" cy="3962880"/>
          </a:xfrm>
          <a:prstGeom prst="rect">
            <a:avLst/>
          </a:prstGeom>
          <a:noFill/>
        </p:spPr>
        <p:txBody>
          <a:bodyPr wrap="square">
            <a:spAutoFit/>
          </a:bodyPr>
          <a:lstStyle/>
          <a:p>
            <a:pPr marL="285750" indent="-285750" algn="just">
              <a:lnSpc>
                <a:spcPct val="200000"/>
              </a:lnSpc>
              <a:buFont typeface="Arial" panose="020B0604020202020204" pitchFamily="34" charset="0"/>
              <a:buChar char="•"/>
            </a:pPr>
            <a:r>
              <a:rPr lang="en-US" sz="1600" b="1" dirty="0"/>
              <a:t>Classes and Courses:</a:t>
            </a:r>
          </a:p>
          <a:p>
            <a:pPr marL="285750" indent="-285750" algn="just">
              <a:lnSpc>
                <a:spcPct val="200000"/>
              </a:lnSpc>
              <a:buFont typeface="Arial" panose="020B0604020202020204" pitchFamily="34" charset="0"/>
              <a:buChar char="•"/>
            </a:pPr>
            <a:r>
              <a:rPr lang="en-US" sz="1600" b="1" dirty="0"/>
              <a:t>In person, group-based training can cost a bit more than an online seminar, but can also serve as a boot camp or intensive to take you quickly from a newbie level of knowledge to expert. These options tend to be more limited, but the organizations that do them often schedule tours, taking their curriculum to different parts of the world. Check out:</a:t>
            </a:r>
          </a:p>
          <a:p>
            <a:pPr marL="285750" indent="-285750" algn="just">
              <a:lnSpc>
                <a:spcPct val="200000"/>
              </a:lnSpc>
              <a:buFont typeface="Arial" panose="020B0604020202020204" pitchFamily="34" charset="0"/>
              <a:buChar char="•"/>
            </a:pPr>
            <a:r>
              <a:rPr lang="en-US" sz="1600" b="1" dirty="0"/>
              <a:t>• User Interface Engineering UX Immersion: www.uie.com/</a:t>
            </a:r>
          </a:p>
          <a:p>
            <a:pPr marL="285750" indent="-285750" algn="just">
              <a:lnSpc>
                <a:spcPct val="200000"/>
              </a:lnSpc>
              <a:buFont typeface="Arial" panose="020B0604020202020204" pitchFamily="34" charset="0"/>
              <a:buChar char="•"/>
            </a:pPr>
            <a:r>
              <a:rPr lang="en-US" sz="1600" b="1" dirty="0"/>
              <a:t>events/#uxim</a:t>
            </a:r>
          </a:p>
          <a:p>
            <a:pPr marL="285750" indent="-285750" algn="just">
              <a:lnSpc>
                <a:spcPct val="200000"/>
              </a:lnSpc>
              <a:buFont typeface="Arial" panose="020B0604020202020204" pitchFamily="34" charset="0"/>
              <a:buChar char="•"/>
            </a:pPr>
            <a:r>
              <a:rPr lang="en-US" sz="1600" b="1" dirty="0"/>
              <a:t>• Nielsen Norman Group: www.nngroup.com/</a:t>
            </a:r>
          </a:p>
        </p:txBody>
      </p:sp>
      <p:pic>
        <p:nvPicPr>
          <p:cNvPr id="13314" name="Picture 2" descr="My Courses designs, themes, templates and downloadable graphic elements on  Dribbble">
            <a:extLst>
              <a:ext uri="{FF2B5EF4-FFF2-40B4-BE49-F238E27FC236}">
                <a16:creationId xmlns:a16="http://schemas.microsoft.com/office/drawing/2014/main" id="{392785A7-38FC-16BA-0EF6-563156F647E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041158" y="1028378"/>
            <a:ext cx="2466975" cy="1847850"/>
          </a:xfrm>
          <a:prstGeom prst="rect">
            <a:avLst/>
          </a:prstGeom>
          <a:noFill/>
          <a:extLst>
            <a:ext uri="{909E8E84-426E-40DD-AFC4-6F175D3DCCD1}">
              <a14:hiddenFill xmlns:a14="http://schemas.microsoft.com/office/drawing/2010/main">
                <a:solidFill>
                  <a:srgbClr val="FFFFFF"/>
                </a:solidFill>
              </a14:hiddenFill>
            </a:ext>
          </a:extLst>
        </p:spPr>
      </p:pic>
      <p:pic>
        <p:nvPicPr>
          <p:cNvPr id="13316" name="Picture 4" descr="Best UX Courses Online: Our Top 10 List - UX studio">
            <a:extLst>
              <a:ext uri="{FF2B5EF4-FFF2-40B4-BE49-F238E27FC236}">
                <a16:creationId xmlns:a16="http://schemas.microsoft.com/office/drawing/2014/main" id="{09B55882-04EE-478F-25BD-18DF0F4AB445}"/>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8898016" y="3679218"/>
            <a:ext cx="2800350" cy="1628775"/>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A logo for a university&#10;&#10;Description automatically generated">
            <a:extLst>
              <a:ext uri="{FF2B5EF4-FFF2-40B4-BE49-F238E27FC236}">
                <a16:creationId xmlns:a16="http://schemas.microsoft.com/office/drawing/2014/main" id="{2F04F5B2-70C4-0D3D-9E68-03C03D9F9C5D}"/>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8709" y="5659682"/>
            <a:ext cx="1198317" cy="1198317"/>
          </a:xfrm>
          <a:prstGeom prst="rect">
            <a:avLst/>
          </a:prstGeom>
        </p:spPr>
      </p:pic>
    </p:spTree>
    <p:custDataLst>
      <p:tags r:id="rId1"/>
    </p:custDataLst>
    <p:extLst>
      <p:ext uri="{BB962C8B-B14F-4D97-AF65-F5344CB8AC3E}">
        <p14:creationId xmlns:p14="http://schemas.microsoft.com/office/powerpoint/2010/main" val="153499436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7851710"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373893" y="403819"/>
            <a:ext cx="5366841" cy="727571"/>
          </a:xfrm>
          <a:prstGeom prst="rect">
            <a:avLst/>
          </a:prstGeom>
          <a:noFill/>
        </p:spPr>
        <p:txBody>
          <a:bodyPr wrap="square" rtlCol="0">
            <a:spAutoFit/>
          </a:bodyPr>
          <a:lstStyle/>
          <a:p>
            <a:pPr algn="ctr">
              <a:lnSpc>
                <a:spcPct val="200000"/>
              </a:lnSpc>
            </a:pPr>
            <a:r>
              <a:rPr lang="en-GB" sz="2400" dirty="0">
                <a:solidFill>
                  <a:schemeClr val="bg1"/>
                </a:solidFill>
              </a:rPr>
              <a:t> </a:t>
            </a:r>
            <a:r>
              <a:rPr lang="en-GB" sz="2400" b="1" dirty="0">
                <a:solidFill>
                  <a:schemeClr val="bg1"/>
                </a:solidFill>
              </a:rPr>
              <a:t>Continuing Education</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8" name="TextBox 17">
            <a:extLst>
              <a:ext uri="{FF2B5EF4-FFF2-40B4-BE49-F238E27FC236}">
                <a16:creationId xmlns:a16="http://schemas.microsoft.com/office/drawing/2014/main" id="{A67545A6-0FFC-C0FF-FB99-AD7C3514B73A}"/>
              </a:ext>
            </a:extLst>
          </p:cNvPr>
          <p:cNvSpPr txBox="1"/>
          <p:nvPr/>
        </p:nvSpPr>
        <p:spPr>
          <a:xfrm>
            <a:off x="266905" y="300807"/>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4</a:t>
            </a:r>
            <a:endParaRPr lang="en-GB" sz="2400" b="1" dirty="0">
              <a:solidFill>
                <a:srgbClr val="FF0000"/>
              </a:solidFill>
              <a:highlight>
                <a:srgbClr val="FFFF00"/>
              </a:highlight>
            </a:endParaRPr>
          </a:p>
        </p:txBody>
      </p:sp>
      <p:sp>
        <p:nvSpPr>
          <p:cNvPr id="8" name="TextBox 7">
            <a:extLst>
              <a:ext uri="{FF2B5EF4-FFF2-40B4-BE49-F238E27FC236}">
                <a16:creationId xmlns:a16="http://schemas.microsoft.com/office/drawing/2014/main" id="{5CAE5C1B-3262-50D7-FE4E-0D3F5F4F5980}"/>
              </a:ext>
            </a:extLst>
          </p:cNvPr>
          <p:cNvSpPr txBox="1"/>
          <p:nvPr/>
        </p:nvSpPr>
        <p:spPr>
          <a:xfrm>
            <a:off x="115562" y="1546099"/>
            <a:ext cx="8484754" cy="3962880"/>
          </a:xfrm>
          <a:prstGeom prst="rect">
            <a:avLst/>
          </a:prstGeom>
          <a:noFill/>
        </p:spPr>
        <p:txBody>
          <a:bodyPr wrap="square">
            <a:spAutoFit/>
          </a:bodyPr>
          <a:lstStyle/>
          <a:p>
            <a:pPr algn="just">
              <a:lnSpc>
                <a:spcPct val="200000"/>
              </a:lnSpc>
            </a:pPr>
            <a:r>
              <a:rPr lang="en-US" sz="1600" b="1" dirty="0"/>
              <a:t>Degree Programs:</a:t>
            </a:r>
            <a:r>
              <a:rPr lang="ar-EG" sz="1600" b="1" dirty="0"/>
              <a:t> </a:t>
            </a:r>
            <a:r>
              <a:rPr lang="en-US" sz="1600" b="1" dirty="0"/>
              <a:t>This is a good idea if you’re interested in becoming more specialized in the field of UX, or if you want to earn more money. Although our field is still somewhat new, many more formal education options exist now than did even just a few years ago. Here is a list of some of the established and well-regarded schools that offer graduate degrees in UX-related disciplines as of this writing.</a:t>
            </a:r>
          </a:p>
          <a:p>
            <a:pPr marL="285750" indent="-285750" algn="just">
              <a:lnSpc>
                <a:spcPct val="200000"/>
              </a:lnSpc>
              <a:buFont typeface="Arial" panose="020B0604020202020204" pitchFamily="34" charset="0"/>
              <a:buChar char="•"/>
            </a:pPr>
            <a:r>
              <a:rPr lang="en-US" sz="1600" b="1" dirty="0">
                <a:solidFill>
                  <a:srgbClr val="FF0000"/>
                </a:solidFill>
              </a:rPr>
              <a:t>University of Indiana, Bloomington, Indiana, U.S.</a:t>
            </a:r>
          </a:p>
          <a:p>
            <a:pPr marL="285750" indent="-285750" algn="just">
              <a:lnSpc>
                <a:spcPct val="200000"/>
              </a:lnSpc>
              <a:buFont typeface="Arial" panose="020B0604020202020204" pitchFamily="34" charset="0"/>
              <a:buChar char="•"/>
            </a:pPr>
            <a:r>
              <a:rPr lang="en-US" sz="1600" b="1" dirty="0">
                <a:solidFill>
                  <a:srgbClr val="FF0000"/>
                </a:solidFill>
              </a:rPr>
              <a:t>Stanford, Palo Alto, California, U.S.</a:t>
            </a:r>
          </a:p>
          <a:p>
            <a:pPr marL="285750" indent="-285750" algn="just">
              <a:lnSpc>
                <a:spcPct val="200000"/>
              </a:lnSpc>
              <a:buFont typeface="Arial" panose="020B0604020202020204" pitchFamily="34" charset="0"/>
              <a:buChar char="•"/>
            </a:pPr>
            <a:r>
              <a:rPr lang="en-US" sz="1600" b="1" dirty="0">
                <a:solidFill>
                  <a:srgbClr val="FF0000"/>
                </a:solidFill>
              </a:rPr>
              <a:t>The University of Sydney, Sydney, Australia</a:t>
            </a:r>
          </a:p>
        </p:txBody>
      </p:sp>
      <p:pic>
        <p:nvPicPr>
          <p:cNvPr id="14338" name="Picture 2" descr="Top UX Masters Degree Programs">
            <a:extLst>
              <a:ext uri="{FF2B5EF4-FFF2-40B4-BE49-F238E27FC236}">
                <a16:creationId xmlns:a16="http://schemas.microsoft.com/office/drawing/2014/main" id="{A9822139-65BB-FAF5-D1C5-39619EABAB27}"/>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38103" y="1494543"/>
            <a:ext cx="2938953" cy="1171575"/>
          </a:xfrm>
          <a:prstGeom prst="rect">
            <a:avLst/>
          </a:prstGeom>
          <a:noFill/>
          <a:extLst>
            <a:ext uri="{909E8E84-426E-40DD-AFC4-6F175D3DCCD1}">
              <a14:hiddenFill xmlns:a14="http://schemas.microsoft.com/office/drawing/2010/main">
                <a:solidFill>
                  <a:srgbClr val="FFFFFF"/>
                </a:solidFill>
              </a14:hiddenFill>
            </a:ext>
          </a:extLst>
        </p:spPr>
      </p:pic>
      <p:pic>
        <p:nvPicPr>
          <p:cNvPr id="14340" name="Picture 4" descr="Masters in UI UX Interaction Design in USA | Masters in UI UX Interaction  Design in USA | GoUSA">
            <a:extLst>
              <a:ext uri="{FF2B5EF4-FFF2-40B4-BE49-F238E27FC236}">
                <a16:creationId xmlns:a16="http://schemas.microsoft.com/office/drawing/2014/main" id="{938FC46E-F745-843E-75A9-6026024798EA}"/>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8823840" y="3121888"/>
            <a:ext cx="2767477" cy="184163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A logo for a university&#10;&#10;Description automatically generated">
            <a:extLst>
              <a:ext uri="{FF2B5EF4-FFF2-40B4-BE49-F238E27FC236}">
                <a16:creationId xmlns:a16="http://schemas.microsoft.com/office/drawing/2014/main" id="{D686E9D2-0DA3-6F20-6FAC-44F2DE081F6B}"/>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8709" y="5659682"/>
            <a:ext cx="1198317" cy="1198317"/>
          </a:xfrm>
          <a:prstGeom prst="rect">
            <a:avLst/>
          </a:prstGeom>
        </p:spPr>
      </p:pic>
    </p:spTree>
    <p:custDataLst>
      <p:tags r:id="rId1"/>
    </p:custDataLst>
    <p:extLst>
      <p:ext uri="{BB962C8B-B14F-4D97-AF65-F5344CB8AC3E}">
        <p14:creationId xmlns:p14="http://schemas.microsoft.com/office/powerpoint/2010/main" val="188024448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7851710"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373893" y="403819"/>
            <a:ext cx="5366841" cy="727571"/>
          </a:xfrm>
          <a:prstGeom prst="rect">
            <a:avLst/>
          </a:prstGeom>
          <a:noFill/>
        </p:spPr>
        <p:txBody>
          <a:bodyPr wrap="square" rtlCol="0">
            <a:spAutoFit/>
          </a:bodyPr>
          <a:lstStyle/>
          <a:p>
            <a:pPr algn="ctr">
              <a:lnSpc>
                <a:spcPct val="200000"/>
              </a:lnSpc>
            </a:pPr>
            <a:r>
              <a:rPr lang="en-GB" sz="2400" dirty="0">
                <a:solidFill>
                  <a:schemeClr val="bg1"/>
                </a:solidFill>
              </a:rPr>
              <a:t> </a:t>
            </a:r>
            <a:r>
              <a:rPr lang="en-GB" sz="2400" b="1" dirty="0">
                <a:solidFill>
                  <a:schemeClr val="bg1"/>
                </a:solidFill>
              </a:rPr>
              <a:t>Continuing Education</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8" name="TextBox 17">
            <a:extLst>
              <a:ext uri="{FF2B5EF4-FFF2-40B4-BE49-F238E27FC236}">
                <a16:creationId xmlns:a16="http://schemas.microsoft.com/office/drawing/2014/main" id="{A67545A6-0FFC-C0FF-FB99-AD7C3514B73A}"/>
              </a:ext>
            </a:extLst>
          </p:cNvPr>
          <p:cNvSpPr txBox="1"/>
          <p:nvPr/>
        </p:nvSpPr>
        <p:spPr>
          <a:xfrm>
            <a:off x="266905" y="300807"/>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4</a:t>
            </a:r>
            <a:endParaRPr lang="en-GB" sz="2400" b="1" dirty="0">
              <a:solidFill>
                <a:srgbClr val="FF0000"/>
              </a:solidFill>
              <a:highlight>
                <a:srgbClr val="FFFF00"/>
              </a:highlight>
            </a:endParaRPr>
          </a:p>
        </p:txBody>
      </p:sp>
      <p:sp>
        <p:nvSpPr>
          <p:cNvPr id="8" name="TextBox 7">
            <a:extLst>
              <a:ext uri="{FF2B5EF4-FFF2-40B4-BE49-F238E27FC236}">
                <a16:creationId xmlns:a16="http://schemas.microsoft.com/office/drawing/2014/main" id="{5CAE5C1B-3262-50D7-FE4E-0D3F5F4F5980}"/>
              </a:ext>
            </a:extLst>
          </p:cNvPr>
          <p:cNvSpPr txBox="1"/>
          <p:nvPr/>
        </p:nvSpPr>
        <p:spPr>
          <a:xfrm>
            <a:off x="400518" y="1765265"/>
            <a:ext cx="7974856" cy="2977995"/>
          </a:xfrm>
          <a:prstGeom prst="rect">
            <a:avLst/>
          </a:prstGeom>
          <a:noFill/>
        </p:spPr>
        <p:txBody>
          <a:bodyPr wrap="square">
            <a:spAutoFit/>
          </a:bodyPr>
          <a:lstStyle/>
          <a:p>
            <a:pPr algn="just">
              <a:lnSpc>
                <a:spcPct val="200000"/>
              </a:lnSpc>
            </a:pPr>
            <a:r>
              <a:rPr lang="en-US" sz="1600" b="1" dirty="0"/>
              <a:t>In Your Organization:</a:t>
            </a:r>
          </a:p>
          <a:p>
            <a:pPr algn="just">
              <a:lnSpc>
                <a:spcPct val="200000"/>
              </a:lnSpc>
            </a:pPr>
            <a:r>
              <a:rPr lang="en-US" sz="1600" b="1" dirty="0"/>
              <a:t>For some, your own organization may not be the first option that comes to mind. You are trying to help them grow a user experience practice. How can you expect them to help you? Even though they may not be experts in user experience, well-intentioned employers often have programs and structures in place that are designed to help their employees continue to grow and ensure that their work contributes meaningfully to the organization’s goals.</a:t>
            </a:r>
            <a:endParaRPr lang="en-US" sz="1600" b="1" dirty="0">
              <a:solidFill>
                <a:srgbClr val="FF0000"/>
              </a:solidFill>
            </a:endParaRPr>
          </a:p>
        </p:txBody>
      </p:sp>
      <p:pic>
        <p:nvPicPr>
          <p:cNvPr id="15362" name="Picture 2" descr="It starts with you: Introducing UX design at your organization | by Sarah  Berchild | Springboard">
            <a:extLst>
              <a:ext uri="{FF2B5EF4-FFF2-40B4-BE49-F238E27FC236}">
                <a16:creationId xmlns:a16="http://schemas.microsoft.com/office/drawing/2014/main" id="{DC02EB50-0328-4401-98D0-2B74EA5C79F5}"/>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940912" y="2246530"/>
            <a:ext cx="2904765" cy="129677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A logo for a university&#10;&#10;Description automatically generated">
            <a:extLst>
              <a:ext uri="{FF2B5EF4-FFF2-40B4-BE49-F238E27FC236}">
                <a16:creationId xmlns:a16="http://schemas.microsoft.com/office/drawing/2014/main" id="{3966A690-01D6-0DB9-2936-0038545AA016}"/>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8709" y="5659682"/>
            <a:ext cx="1198317" cy="1198317"/>
          </a:xfrm>
          <a:prstGeom prst="rect">
            <a:avLst/>
          </a:prstGeom>
        </p:spPr>
      </p:pic>
      <p:pic>
        <p:nvPicPr>
          <p:cNvPr id="12" name="Picture 11" descr="A logo for a university&#10;&#10;Description automatically generated">
            <a:extLst>
              <a:ext uri="{FF2B5EF4-FFF2-40B4-BE49-F238E27FC236}">
                <a16:creationId xmlns:a16="http://schemas.microsoft.com/office/drawing/2014/main" id="{38855D76-C0E0-6A6D-C926-9D0F158351C7}"/>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143691" y="5812082"/>
            <a:ext cx="1198317" cy="1198317"/>
          </a:xfrm>
          <a:prstGeom prst="rect">
            <a:avLst/>
          </a:prstGeom>
        </p:spPr>
      </p:pic>
    </p:spTree>
    <p:custDataLst>
      <p:tags r:id="rId1"/>
    </p:custDataLst>
    <p:extLst>
      <p:ext uri="{BB962C8B-B14F-4D97-AF65-F5344CB8AC3E}">
        <p14:creationId xmlns:p14="http://schemas.microsoft.com/office/powerpoint/2010/main" val="290223311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7851710"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373893" y="403819"/>
            <a:ext cx="5366841" cy="727571"/>
          </a:xfrm>
          <a:prstGeom prst="rect">
            <a:avLst/>
          </a:prstGeom>
          <a:noFill/>
        </p:spPr>
        <p:txBody>
          <a:bodyPr wrap="square" rtlCol="0">
            <a:spAutoFit/>
          </a:bodyPr>
          <a:lstStyle/>
          <a:p>
            <a:pPr algn="ctr">
              <a:lnSpc>
                <a:spcPct val="200000"/>
              </a:lnSpc>
            </a:pPr>
            <a:r>
              <a:rPr lang="en-US" sz="2400" b="1" dirty="0">
                <a:solidFill>
                  <a:schemeClr val="bg1"/>
                </a:solidFill>
              </a:rPr>
              <a:t>Moving Out and On</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8" name="TextBox 17">
            <a:extLst>
              <a:ext uri="{FF2B5EF4-FFF2-40B4-BE49-F238E27FC236}">
                <a16:creationId xmlns:a16="http://schemas.microsoft.com/office/drawing/2014/main" id="{A67545A6-0FFC-C0FF-FB99-AD7C3514B73A}"/>
              </a:ext>
            </a:extLst>
          </p:cNvPr>
          <p:cNvSpPr txBox="1"/>
          <p:nvPr/>
        </p:nvSpPr>
        <p:spPr>
          <a:xfrm>
            <a:off x="266905" y="300807"/>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4</a:t>
            </a:r>
            <a:endParaRPr lang="en-GB" sz="2400" b="1" dirty="0">
              <a:solidFill>
                <a:srgbClr val="FF0000"/>
              </a:solidFill>
              <a:highlight>
                <a:srgbClr val="FFFF00"/>
              </a:highlight>
            </a:endParaRPr>
          </a:p>
        </p:txBody>
      </p:sp>
      <p:sp>
        <p:nvSpPr>
          <p:cNvPr id="8" name="TextBox 7">
            <a:extLst>
              <a:ext uri="{FF2B5EF4-FFF2-40B4-BE49-F238E27FC236}">
                <a16:creationId xmlns:a16="http://schemas.microsoft.com/office/drawing/2014/main" id="{5CAE5C1B-3262-50D7-FE4E-0D3F5F4F5980}"/>
              </a:ext>
            </a:extLst>
          </p:cNvPr>
          <p:cNvSpPr txBox="1"/>
          <p:nvPr/>
        </p:nvSpPr>
        <p:spPr>
          <a:xfrm>
            <a:off x="238564" y="1424019"/>
            <a:ext cx="7974856" cy="3962880"/>
          </a:xfrm>
          <a:prstGeom prst="rect">
            <a:avLst/>
          </a:prstGeom>
          <a:noFill/>
        </p:spPr>
        <p:txBody>
          <a:bodyPr wrap="square">
            <a:spAutoFit/>
          </a:bodyPr>
          <a:lstStyle/>
          <a:p>
            <a:pPr algn="just">
              <a:lnSpc>
                <a:spcPct val="200000"/>
              </a:lnSpc>
            </a:pPr>
            <a:r>
              <a:rPr lang="en-US" sz="1600" b="1" dirty="0"/>
              <a:t>Hey, it happens. You may at some point decide that you’ve exhausted the learning opportunities and resources that your current situation can provide. If that happens, the most important thing a UX team of one can do is to take his or her career into their own hands and decide the next step. At this point, there are a few important questions to ask yourself.</a:t>
            </a:r>
          </a:p>
          <a:p>
            <a:pPr algn="just">
              <a:lnSpc>
                <a:spcPct val="200000"/>
              </a:lnSpc>
            </a:pPr>
            <a:r>
              <a:rPr lang="en-US" sz="1600" b="1" dirty="0"/>
              <a:t>• Team of one, or team of many? Do you prefer to continue being a solo UX practitioner, or do you want to work with other user experience folks and learn from them? There are pros and cons to both situations.</a:t>
            </a:r>
            <a:endParaRPr lang="en-US" sz="1600" b="1" dirty="0">
              <a:solidFill>
                <a:srgbClr val="FF0000"/>
              </a:solidFill>
            </a:endParaRPr>
          </a:p>
        </p:txBody>
      </p:sp>
      <p:pic>
        <p:nvPicPr>
          <p:cNvPr id="16386" name="Picture 2" descr="Moving designs, themes, templates and downloadable graphic elements on  Dribbble">
            <a:extLst>
              <a:ext uri="{FF2B5EF4-FFF2-40B4-BE49-F238E27FC236}">
                <a16:creationId xmlns:a16="http://schemas.microsoft.com/office/drawing/2014/main" id="{555F0D30-31EA-126B-E922-C098AD99707D}"/>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964613" y="2036980"/>
            <a:ext cx="2466975" cy="184785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A logo for a university&#10;&#10;Description automatically generated">
            <a:extLst>
              <a:ext uri="{FF2B5EF4-FFF2-40B4-BE49-F238E27FC236}">
                <a16:creationId xmlns:a16="http://schemas.microsoft.com/office/drawing/2014/main" id="{5183DE90-EC2D-043D-0A2D-DF72E5FA5FE8}"/>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8709" y="5659682"/>
            <a:ext cx="1198317" cy="1198317"/>
          </a:xfrm>
          <a:prstGeom prst="rect">
            <a:avLst/>
          </a:prstGeom>
        </p:spPr>
      </p:pic>
    </p:spTree>
    <p:custDataLst>
      <p:tags r:id="rId1"/>
    </p:custDataLst>
    <p:extLst>
      <p:ext uri="{BB962C8B-B14F-4D97-AF65-F5344CB8AC3E}">
        <p14:creationId xmlns:p14="http://schemas.microsoft.com/office/powerpoint/2010/main" val="29959513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7851710"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373893" y="403819"/>
            <a:ext cx="5366841" cy="727571"/>
          </a:xfrm>
          <a:prstGeom prst="rect">
            <a:avLst/>
          </a:prstGeom>
          <a:noFill/>
        </p:spPr>
        <p:txBody>
          <a:bodyPr wrap="square" rtlCol="0">
            <a:spAutoFit/>
          </a:bodyPr>
          <a:lstStyle/>
          <a:p>
            <a:pPr algn="ctr">
              <a:lnSpc>
                <a:spcPct val="200000"/>
              </a:lnSpc>
            </a:pPr>
            <a:r>
              <a:rPr lang="en-US" sz="2400" b="1" dirty="0">
                <a:solidFill>
                  <a:schemeClr val="bg1"/>
                </a:solidFill>
              </a:rPr>
              <a:t>Moving Out and On</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8" name="TextBox 17">
            <a:extLst>
              <a:ext uri="{FF2B5EF4-FFF2-40B4-BE49-F238E27FC236}">
                <a16:creationId xmlns:a16="http://schemas.microsoft.com/office/drawing/2014/main" id="{A67545A6-0FFC-C0FF-FB99-AD7C3514B73A}"/>
              </a:ext>
            </a:extLst>
          </p:cNvPr>
          <p:cNvSpPr txBox="1"/>
          <p:nvPr/>
        </p:nvSpPr>
        <p:spPr>
          <a:xfrm>
            <a:off x="266905" y="300807"/>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4</a:t>
            </a:r>
            <a:endParaRPr lang="en-GB" sz="2400" b="1" dirty="0">
              <a:solidFill>
                <a:srgbClr val="FF0000"/>
              </a:solidFill>
              <a:highlight>
                <a:srgbClr val="FFFF00"/>
              </a:highlight>
            </a:endParaRPr>
          </a:p>
        </p:txBody>
      </p:sp>
      <p:sp>
        <p:nvSpPr>
          <p:cNvPr id="8" name="TextBox 7">
            <a:extLst>
              <a:ext uri="{FF2B5EF4-FFF2-40B4-BE49-F238E27FC236}">
                <a16:creationId xmlns:a16="http://schemas.microsoft.com/office/drawing/2014/main" id="{5CAE5C1B-3262-50D7-FE4E-0D3F5F4F5980}"/>
              </a:ext>
            </a:extLst>
          </p:cNvPr>
          <p:cNvSpPr txBox="1"/>
          <p:nvPr/>
        </p:nvSpPr>
        <p:spPr>
          <a:xfrm>
            <a:off x="238564" y="1424019"/>
            <a:ext cx="7974856" cy="3962880"/>
          </a:xfrm>
          <a:prstGeom prst="rect">
            <a:avLst/>
          </a:prstGeom>
          <a:noFill/>
        </p:spPr>
        <p:txBody>
          <a:bodyPr wrap="square">
            <a:spAutoFit/>
          </a:bodyPr>
          <a:lstStyle/>
          <a:p>
            <a:pPr marL="285750" indent="-285750" algn="just">
              <a:lnSpc>
                <a:spcPct val="200000"/>
              </a:lnSpc>
              <a:buFont typeface="Arial" panose="020B0604020202020204" pitchFamily="34" charset="0"/>
              <a:buChar char="•"/>
            </a:pPr>
            <a:r>
              <a:rPr lang="en-US" sz="1600" b="1" dirty="0" err="1"/>
              <a:t>Innie</a:t>
            </a:r>
            <a:r>
              <a:rPr lang="en-US" sz="1600" b="1" dirty="0"/>
              <a:t> or outie? Do you want to work inside an organization, or do you prefer to consult with a variety of organizations? Being on the inside can give you lots of practice in owning and evolving your own product.</a:t>
            </a:r>
          </a:p>
          <a:p>
            <a:pPr marL="285750" indent="-285750" algn="just">
              <a:lnSpc>
                <a:spcPct val="200000"/>
              </a:lnSpc>
              <a:buFont typeface="Arial" panose="020B0604020202020204" pitchFamily="34" charset="0"/>
              <a:buChar char="•"/>
            </a:pPr>
            <a:endParaRPr lang="en-US" sz="1600" b="1" dirty="0"/>
          </a:p>
          <a:p>
            <a:pPr marL="285750" indent="-285750" algn="just">
              <a:lnSpc>
                <a:spcPct val="200000"/>
              </a:lnSpc>
              <a:buFont typeface="Arial" panose="020B0604020202020204" pitchFamily="34" charset="0"/>
              <a:buChar char="•"/>
            </a:pPr>
            <a:r>
              <a:rPr lang="en-US" sz="1600" b="1" dirty="0"/>
              <a:t>Employed or independent? Do you prefer to work for a company, where the work is steady (if not always of your choosing), or do you prefer to be your own boss, making your own hours and running your own show (but also responsible for drumming up your own business)? Note that certain parts of the world may be easier to freelance in. </a:t>
            </a:r>
            <a:endParaRPr lang="en-US" sz="1600" b="1" dirty="0">
              <a:solidFill>
                <a:srgbClr val="FF0000"/>
              </a:solidFill>
            </a:endParaRPr>
          </a:p>
        </p:txBody>
      </p:sp>
      <p:pic>
        <p:nvPicPr>
          <p:cNvPr id="17410" name="Picture 2" descr="4 Facts You Should Know Before Becoming a Freelance UX Designer | by  Mockplus | Mockplus | Medium">
            <a:extLst>
              <a:ext uri="{FF2B5EF4-FFF2-40B4-BE49-F238E27FC236}">
                <a16:creationId xmlns:a16="http://schemas.microsoft.com/office/drawing/2014/main" id="{61107118-53A7-5748-1842-778D6FD40773}"/>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98083" y="2045711"/>
            <a:ext cx="3090033" cy="1830388"/>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A logo for a university&#10;&#10;Description automatically generated">
            <a:extLst>
              <a:ext uri="{FF2B5EF4-FFF2-40B4-BE49-F238E27FC236}">
                <a16:creationId xmlns:a16="http://schemas.microsoft.com/office/drawing/2014/main" id="{49129CE1-4030-1F01-35CD-2E3234988367}"/>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8709" y="5659682"/>
            <a:ext cx="1198317" cy="1198317"/>
          </a:xfrm>
          <a:prstGeom prst="rect">
            <a:avLst/>
          </a:prstGeom>
        </p:spPr>
      </p:pic>
    </p:spTree>
    <p:custDataLst>
      <p:tags r:id="rId1"/>
    </p:custDataLst>
    <p:extLst>
      <p:ext uri="{BB962C8B-B14F-4D97-AF65-F5344CB8AC3E}">
        <p14:creationId xmlns:p14="http://schemas.microsoft.com/office/powerpoint/2010/main" val="304049843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7851710"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373893" y="403819"/>
            <a:ext cx="5366841" cy="727571"/>
          </a:xfrm>
          <a:prstGeom prst="rect">
            <a:avLst/>
          </a:prstGeom>
          <a:noFill/>
        </p:spPr>
        <p:txBody>
          <a:bodyPr wrap="square" rtlCol="0">
            <a:spAutoFit/>
          </a:bodyPr>
          <a:lstStyle/>
          <a:p>
            <a:pPr algn="ctr">
              <a:lnSpc>
                <a:spcPct val="200000"/>
              </a:lnSpc>
            </a:pPr>
            <a:r>
              <a:rPr lang="en-US" sz="2400" b="1" dirty="0">
                <a:solidFill>
                  <a:schemeClr val="bg1"/>
                </a:solidFill>
              </a:rPr>
              <a:t>Moving Out and On</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8" name="TextBox 17">
            <a:extLst>
              <a:ext uri="{FF2B5EF4-FFF2-40B4-BE49-F238E27FC236}">
                <a16:creationId xmlns:a16="http://schemas.microsoft.com/office/drawing/2014/main" id="{A67545A6-0FFC-C0FF-FB99-AD7C3514B73A}"/>
              </a:ext>
            </a:extLst>
          </p:cNvPr>
          <p:cNvSpPr txBox="1"/>
          <p:nvPr/>
        </p:nvSpPr>
        <p:spPr>
          <a:xfrm>
            <a:off x="266905" y="300807"/>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4</a:t>
            </a:r>
            <a:endParaRPr lang="en-GB" sz="2400" b="1" dirty="0">
              <a:solidFill>
                <a:srgbClr val="FF0000"/>
              </a:solidFill>
              <a:highlight>
                <a:srgbClr val="FFFF00"/>
              </a:highlight>
            </a:endParaRPr>
          </a:p>
        </p:txBody>
      </p:sp>
      <p:sp>
        <p:nvSpPr>
          <p:cNvPr id="8" name="TextBox 7">
            <a:extLst>
              <a:ext uri="{FF2B5EF4-FFF2-40B4-BE49-F238E27FC236}">
                <a16:creationId xmlns:a16="http://schemas.microsoft.com/office/drawing/2014/main" id="{5CAE5C1B-3262-50D7-FE4E-0D3F5F4F5980}"/>
              </a:ext>
            </a:extLst>
          </p:cNvPr>
          <p:cNvSpPr txBox="1"/>
          <p:nvPr/>
        </p:nvSpPr>
        <p:spPr>
          <a:xfrm>
            <a:off x="238564" y="1424019"/>
            <a:ext cx="7974856" cy="3962880"/>
          </a:xfrm>
          <a:prstGeom prst="rect">
            <a:avLst/>
          </a:prstGeom>
          <a:noFill/>
        </p:spPr>
        <p:txBody>
          <a:bodyPr wrap="square">
            <a:spAutoFit/>
          </a:bodyPr>
          <a:lstStyle/>
          <a:p>
            <a:pPr marL="285750" indent="-285750" algn="just">
              <a:lnSpc>
                <a:spcPct val="200000"/>
              </a:lnSpc>
              <a:buFont typeface="Arial" panose="020B0604020202020204" pitchFamily="34" charset="0"/>
              <a:buChar char="•"/>
            </a:pPr>
            <a:r>
              <a:rPr lang="en-US" sz="1600" b="1" dirty="0"/>
              <a:t>What topic or touch point? Are you passionate about mobile? Social? Search? Consider whether there are certain areas of user experience that you are particularly inspired by and where you would like to focus your work. Or you may like working on a variety of touch points and problems, and that’s okay, too.</a:t>
            </a:r>
          </a:p>
          <a:p>
            <a:pPr marL="285750" indent="-285750" algn="just">
              <a:lnSpc>
                <a:spcPct val="200000"/>
              </a:lnSpc>
              <a:buFont typeface="Arial" panose="020B0604020202020204" pitchFamily="34" charset="0"/>
              <a:buChar char="•"/>
            </a:pPr>
            <a:r>
              <a:rPr lang="en-US" sz="1600" b="1" dirty="0"/>
              <a:t>Specialist or generalist? Finally, what do you want the balance of your work to be? When you are a UX team of one, usually you don’t have a choice. You’re doing your own research, creating your own designs, running your own validation testing, and even managing your own project. </a:t>
            </a:r>
            <a:endParaRPr lang="en-US" sz="1600" b="1" dirty="0">
              <a:solidFill>
                <a:srgbClr val="FF0000"/>
              </a:solidFill>
            </a:endParaRPr>
          </a:p>
        </p:txBody>
      </p:sp>
      <p:pic>
        <p:nvPicPr>
          <p:cNvPr id="18434" name="Picture 2" descr="Specialist Vs Generalist Vs T-Shaped UX Designers">
            <a:extLst>
              <a:ext uri="{FF2B5EF4-FFF2-40B4-BE49-F238E27FC236}">
                <a16:creationId xmlns:a16="http://schemas.microsoft.com/office/drawing/2014/main" id="{C25F37A3-CB41-BD32-E418-E2F9526FDB56}"/>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811674" y="1918405"/>
            <a:ext cx="2929171" cy="1142295"/>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A logo for a university&#10;&#10;Description automatically generated">
            <a:extLst>
              <a:ext uri="{FF2B5EF4-FFF2-40B4-BE49-F238E27FC236}">
                <a16:creationId xmlns:a16="http://schemas.microsoft.com/office/drawing/2014/main" id="{F4168B76-0ACC-EA24-947B-4FA655B45889}"/>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8709" y="5659682"/>
            <a:ext cx="1198317" cy="1198317"/>
          </a:xfrm>
          <a:prstGeom prst="rect">
            <a:avLst/>
          </a:prstGeom>
        </p:spPr>
      </p:pic>
    </p:spTree>
    <p:custDataLst>
      <p:tags r:id="rId1"/>
    </p:custDataLst>
    <p:extLst>
      <p:ext uri="{BB962C8B-B14F-4D97-AF65-F5344CB8AC3E}">
        <p14:creationId xmlns:p14="http://schemas.microsoft.com/office/powerpoint/2010/main" val="163193218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7851710"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373893" y="403819"/>
            <a:ext cx="5366841" cy="727571"/>
          </a:xfrm>
          <a:prstGeom prst="rect">
            <a:avLst/>
          </a:prstGeom>
          <a:noFill/>
        </p:spPr>
        <p:txBody>
          <a:bodyPr wrap="square" rtlCol="0">
            <a:spAutoFit/>
          </a:bodyPr>
          <a:lstStyle/>
          <a:p>
            <a:pPr algn="ctr">
              <a:lnSpc>
                <a:spcPct val="200000"/>
              </a:lnSpc>
            </a:pPr>
            <a:r>
              <a:rPr lang="en-US" sz="2400" b="1" dirty="0">
                <a:solidFill>
                  <a:schemeClr val="bg1"/>
                </a:solidFill>
              </a:rPr>
              <a:t>Getting Paid</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8" name="TextBox 17">
            <a:extLst>
              <a:ext uri="{FF2B5EF4-FFF2-40B4-BE49-F238E27FC236}">
                <a16:creationId xmlns:a16="http://schemas.microsoft.com/office/drawing/2014/main" id="{A67545A6-0FFC-C0FF-FB99-AD7C3514B73A}"/>
              </a:ext>
            </a:extLst>
          </p:cNvPr>
          <p:cNvSpPr txBox="1"/>
          <p:nvPr/>
        </p:nvSpPr>
        <p:spPr>
          <a:xfrm>
            <a:off x="266905" y="300807"/>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4</a:t>
            </a:r>
            <a:endParaRPr lang="en-GB" sz="2400" b="1" dirty="0">
              <a:solidFill>
                <a:srgbClr val="FF0000"/>
              </a:solidFill>
              <a:highlight>
                <a:srgbClr val="FFFF00"/>
              </a:highlight>
            </a:endParaRPr>
          </a:p>
        </p:txBody>
      </p:sp>
      <p:sp>
        <p:nvSpPr>
          <p:cNvPr id="8" name="TextBox 7">
            <a:extLst>
              <a:ext uri="{FF2B5EF4-FFF2-40B4-BE49-F238E27FC236}">
                <a16:creationId xmlns:a16="http://schemas.microsoft.com/office/drawing/2014/main" id="{5CAE5C1B-3262-50D7-FE4E-0D3F5F4F5980}"/>
              </a:ext>
            </a:extLst>
          </p:cNvPr>
          <p:cNvSpPr txBox="1"/>
          <p:nvPr/>
        </p:nvSpPr>
        <p:spPr>
          <a:xfrm>
            <a:off x="85725" y="1484216"/>
            <a:ext cx="8596743" cy="3962880"/>
          </a:xfrm>
          <a:prstGeom prst="rect">
            <a:avLst/>
          </a:prstGeom>
          <a:noFill/>
        </p:spPr>
        <p:txBody>
          <a:bodyPr wrap="square">
            <a:spAutoFit/>
          </a:bodyPr>
          <a:lstStyle/>
          <a:p>
            <a:pPr marL="285750" indent="-285750" algn="just">
              <a:lnSpc>
                <a:spcPct val="200000"/>
              </a:lnSpc>
              <a:buFont typeface="Arial" panose="020B0604020202020204" pitchFamily="34" charset="0"/>
              <a:buChar char="•"/>
            </a:pPr>
            <a:r>
              <a:rPr lang="en-US" sz="1600" b="1" dirty="0">
                <a:solidFill>
                  <a:srgbClr val="FF0000"/>
                </a:solidFill>
              </a:rPr>
              <a:t>Your rate will be affected by several factors: </a:t>
            </a:r>
            <a:r>
              <a:rPr lang="en-US" sz="1600" b="1" dirty="0"/>
              <a:t>your experience level, norms in your local market, and how aggressive you are about it. The following techniques can help you make sure that you’re earning enough to keep yourself in business.</a:t>
            </a:r>
          </a:p>
          <a:p>
            <a:pPr marL="285750" indent="-285750" algn="just">
              <a:lnSpc>
                <a:spcPct val="200000"/>
              </a:lnSpc>
              <a:buFont typeface="Arial" panose="020B0604020202020204" pitchFamily="34" charset="0"/>
              <a:buChar char="•"/>
            </a:pPr>
            <a:r>
              <a:rPr lang="en-US" sz="1600" b="1" dirty="0">
                <a:solidFill>
                  <a:srgbClr val="FF0000"/>
                </a:solidFill>
              </a:rPr>
              <a:t>Calculate your rate. </a:t>
            </a:r>
            <a:r>
              <a:rPr lang="en-US" sz="1600" b="1" dirty="0"/>
              <a:t>UX professionals who go independent and stay independent have figured out a rate and a schedule that puts enough in the bank, even if they encounter a slow period. Be thoughtful when you set your rate (see Figure 4.16). Spend some time thinking about how much you actually plan to work, and how much of that time you can reasonably expect to be billable hours. </a:t>
            </a:r>
            <a:endParaRPr lang="en-US" sz="1600" b="1" dirty="0">
              <a:solidFill>
                <a:srgbClr val="FF0000"/>
              </a:solidFill>
            </a:endParaRPr>
          </a:p>
        </p:txBody>
      </p:sp>
      <p:pic>
        <p:nvPicPr>
          <p:cNvPr id="6" name="Picture 5">
            <a:extLst>
              <a:ext uri="{FF2B5EF4-FFF2-40B4-BE49-F238E27FC236}">
                <a16:creationId xmlns:a16="http://schemas.microsoft.com/office/drawing/2014/main" id="{44F81589-7CDD-118F-FC62-8B8B34072643}"/>
              </a:ext>
            </a:extLst>
          </p:cNvPr>
          <p:cNvPicPr>
            <a:picLocks noChangeAspect="1"/>
          </p:cNvPicPr>
          <p:nvPr/>
        </p:nvPicPr>
        <p:blipFill rotWithShape="1">
          <a:blip r:embed="rId8"/>
          <a:srcRect l="20019" t="18131" r="31305" b="5866"/>
          <a:stretch/>
        </p:blipFill>
        <p:spPr>
          <a:xfrm>
            <a:off x="8763869" y="1294932"/>
            <a:ext cx="3086545" cy="2709534"/>
          </a:xfrm>
          <a:prstGeom prst="rect">
            <a:avLst/>
          </a:prstGeom>
        </p:spPr>
      </p:pic>
      <p:pic>
        <p:nvPicPr>
          <p:cNvPr id="5" name="Picture 4" descr="A logo for a university&#10;&#10;Description automatically generated">
            <a:extLst>
              <a:ext uri="{FF2B5EF4-FFF2-40B4-BE49-F238E27FC236}">
                <a16:creationId xmlns:a16="http://schemas.microsoft.com/office/drawing/2014/main" id="{3D755C98-A5F1-B918-77FF-D735AE628C74}"/>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8709" y="5659682"/>
            <a:ext cx="1198317" cy="1198317"/>
          </a:xfrm>
          <a:prstGeom prst="rect">
            <a:avLst/>
          </a:prstGeom>
        </p:spPr>
      </p:pic>
    </p:spTree>
    <p:custDataLst>
      <p:tags r:id="rId1"/>
    </p:custDataLst>
    <p:extLst>
      <p:ext uri="{BB962C8B-B14F-4D97-AF65-F5344CB8AC3E}">
        <p14:creationId xmlns:p14="http://schemas.microsoft.com/office/powerpoint/2010/main" val="136708919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7851710"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373893" y="403819"/>
            <a:ext cx="5366841" cy="727571"/>
          </a:xfrm>
          <a:prstGeom prst="rect">
            <a:avLst/>
          </a:prstGeom>
          <a:noFill/>
        </p:spPr>
        <p:txBody>
          <a:bodyPr wrap="square" rtlCol="0">
            <a:spAutoFit/>
          </a:bodyPr>
          <a:lstStyle/>
          <a:p>
            <a:pPr algn="ctr">
              <a:lnSpc>
                <a:spcPct val="200000"/>
              </a:lnSpc>
            </a:pPr>
            <a:r>
              <a:rPr lang="en-US" sz="2400" b="1" dirty="0">
                <a:solidFill>
                  <a:schemeClr val="bg1"/>
                </a:solidFill>
              </a:rPr>
              <a:t>Getting Paid</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8" name="TextBox 17">
            <a:extLst>
              <a:ext uri="{FF2B5EF4-FFF2-40B4-BE49-F238E27FC236}">
                <a16:creationId xmlns:a16="http://schemas.microsoft.com/office/drawing/2014/main" id="{A67545A6-0FFC-C0FF-FB99-AD7C3514B73A}"/>
              </a:ext>
            </a:extLst>
          </p:cNvPr>
          <p:cNvSpPr txBox="1"/>
          <p:nvPr/>
        </p:nvSpPr>
        <p:spPr>
          <a:xfrm>
            <a:off x="266905" y="300807"/>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4</a:t>
            </a:r>
            <a:endParaRPr lang="en-GB" sz="2400" b="1" dirty="0">
              <a:solidFill>
                <a:srgbClr val="FF0000"/>
              </a:solidFill>
              <a:highlight>
                <a:srgbClr val="FFFF00"/>
              </a:highlight>
            </a:endParaRPr>
          </a:p>
        </p:txBody>
      </p:sp>
      <p:pic>
        <p:nvPicPr>
          <p:cNvPr id="6" name="Picture 5">
            <a:extLst>
              <a:ext uri="{FF2B5EF4-FFF2-40B4-BE49-F238E27FC236}">
                <a16:creationId xmlns:a16="http://schemas.microsoft.com/office/drawing/2014/main" id="{44F81589-7CDD-118F-FC62-8B8B34072643}"/>
              </a:ext>
            </a:extLst>
          </p:cNvPr>
          <p:cNvPicPr>
            <a:picLocks noChangeAspect="1"/>
          </p:cNvPicPr>
          <p:nvPr/>
        </p:nvPicPr>
        <p:blipFill rotWithShape="1">
          <a:blip r:embed="rId8"/>
          <a:srcRect l="20019" t="18131" r="31305" b="5866"/>
          <a:stretch/>
        </p:blipFill>
        <p:spPr>
          <a:xfrm>
            <a:off x="1970804" y="1244486"/>
            <a:ext cx="6571016" cy="4862872"/>
          </a:xfrm>
          <a:prstGeom prst="rect">
            <a:avLst/>
          </a:prstGeom>
        </p:spPr>
      </p:pic>
      <p:pic>
        <p:nvPicPr>
          <p:cNvPr id="5" name="Picture 4" descr="A logo for a university&#10;&#10;Description automatically generated">
            <a:extLst>
              <a:ext uri="{FF2B5EF4-FFF2-40B4-BE49-F238E27FC236}">
                <a16:creationId xmlns:a16="http://schemas.microsoft.com/office/drawing/2014/main" id="{B93B041A-B0E7-0B03-E0EE-FF4F095C7C64}"/>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8709" y="5659682"/>
            <a:ext cx="1198317" cy="1198317"/>
          </a:xfrm>
          <a:prstGeom prst="rect">
            <a:avLst/>
          </a:prstGeom>
        </p:spPr>
      </p:pic>
    </p:spTree>
    <p:custDataLst>
      <p:tags r:id="rId1"/>
    </p:custDataLst>
    <p:extLst>
      <p:ext uri="{BB962C8B-B14F-4D97-AF65-F5344CB8AC3E}">
        <p14:creationId xmlns:p14="http://schemas.microsoft.com/office/powerpoint/2010/main" val="28974661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7851710"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373893" y="403819"/>
            <a:ext cx="5366841" cy="727571"/>
          </a:xfrm>
          <a:prstGeom prst="rect">
            <a:avLst/>
          </a:prstGeom>
          <a:noFill/>
        </p:spPr>
        <p:txBody>
          <a:bodyPr wrap="square" rtlCol="0">
            <a:spAutoFit/>
          </a:bodyPr>
          <a:lstStyle/>
          <a:p>
            <a:pPr algn="ctr">
              <a:lnSpc>
                <a:spcPct val="200000"/>
              </a:lnSpc>
            </a:pPr>
            <a:r>
              <a:rPr lang="en-US" sz="2400" b="1" dirty="0">
                <a:solidFill>
                  <a:schemeClr val="bg1"/>
                </a:solidFill>
              </a:rPr>
              <a:t>Getting Paid</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8" name="TextBox 17">
            <a:extLst>
              <a:ext uri="{FF2B5EF4-FFF2-40B4-BE49-F238E27FC236}">
                <a16:creationId xmlns:a16="http://schemas.microsoft.com/office/drawing/2014/main" id="{A67545A6-0FFC-C0FF-FB99-AD7C3514B73A}"/>
              </a:ext>
            </a:extLst>
          </p:cNvPr>
          <p:cNvSpPr txBox="1"/>
          <p:nvPr/>
        </p:nvSpPr>
        <p:spPr>
          <a:xfrm>
            <a:off x="266905" y="300807"/>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4</a:t>
            </a:r>
            <a:endParaRPr lang="en-GB" sz="2400" b="1" dirty="0">
              <a:solidFill>
                <a:srgbClr val="FF0000"/>
              </a:solidFill>
              <a:highlight>
                <a:srgbClr val="FFFF00"/>
              </a:highlight>
            </a:endParaRPr>
          </a:p>
        </p:txBody>
      </p:sp>
      <p:sp>
        <p:nvSpPr>
          <p:cNvPr id="8" name="TextBox 7">
            <a:extLst>
              <a:ext uri="{FF2B5EF4-FFF2-40B4-BE49-F238E27FC236}">
                <a16:creationId xmlns:a16="http://schemas.microsoft.com/office/drawing/2014/main" id="{5CAE5C1B-3262-50D7-FE4E-0D3F5F4F5980}"/>
              </a:ext>
            </a:extLst>
          </p:cNvPr>
          <p:cNvSpPr txBox="1"/>
          <p:nvPr/>
        </p:nvSpPr>
        <p:spPr>
          <a:xfrm>
            <a:off x="85725" y="1484216"/>
            <a:ext cx="8596743" cy="3470437"/>
          </a:xfrm>
          <a:prstGeom prst="rect">
            <a:avLst/>
          </a:prstGeom>
          <a:noFill/>
        </p:spPr>
        <p:txBody>
          <a:bodyPr wrap="square">
            <a:spAutoFit/>
          </a:bodyPr>
          <a:lstStyle/>
          <a:p>
            <a:pPr marL="285750" indent="-285750" algn="just">
              <a:lnSpc>
                <a:spcPct val="200000"/>
              </a:lnSpc>
              <a:buFont typeface="Arial" panose="020B0604020202020204" pitchFamily="34" charset="0"/>
              <a:buChar char="•"/>
            </a:pPr>
            <a:r>
              <a:rPr lang="en-US" sz="1600" b="1" dirty="0">
                <a:solidFill>
                  <a:srgbClr val="FF0000"/>
                </a:solidFill>
              </a:rPr>
              <a:t>Negotiate</a:t>
            </a:r>
            <a:r>
              <a:rPr lang="en-US" sz="1600" b="1" dirty="0"/>
              <a:t>. If you don’t have to negotiate, you’re probably pricing yourself too low. See the previous guidelines for pricing yourself, and then, no matter what they offer, promise yourself you’ll haggle a little.</a:t>
            </a:r>
          </a:p>
          <a:p>
            <a:pPr marL="285750" indent="-285750" algn="just">
              <a:lnSpc>
                <a:spcPct val="200000"/>
              </a:lnSpc>
              <a:buFont typeface="Arial" panose="020B0604020202020204" pitchFamily="34" charset="0"/>
              <a:buChar char="•"/>
            </a:pPr>
            <a:r>
              <a:rPr lang="en-US" sz="1600" b="1" dirty="0">
                <a:solidFill>
                  <a:srgbClr val="FF0000"/>
                </a:solidFill>
              </a:rPr>
              <a:t>Establish a fee schedule that protects you</a:t>
            </a:r>
            <a:r>
              <a:rPr lang="en-US" sz="1600" b="1" dirty="0"/>
              <a:t>. It’s common to ask for some money up front and then the rest upon completion (or to coincide with the delivery of major deliverables). Some may argue that this kind of formality isn’t really necessary if you have good relationships with your clients. You’ll ultimately have to decide for yourself what is right for your business. </a:t>
            </a:r>
            <a:endParaRPr lang="en-US" sz="1600" b="1" dirty="0">
              <a:solidFill>
                <a:srgbClr val="FF0000"/>
              </a:solidFill>
            </a:endParaRPr>
          </a:p>
        </p:txBody>
      </p:sp>
      <p:pic>
        <p:nvPicPr>
          <p:cNvPr id="6" name="Picture 5">
            <a:extLst>
              <a:ext uri="{FF2B5EF4-FFF2-40B4-BE49-F238E27FC236}">
                <a16:creationId xmlns:a16="http://schemas.microsoft.com/office/drawing/2014/main" id="{44F81589-7CDD-118F-FC62-8B8B34072643}"/>
              </a:ext>
            </a:extLst>
          </p:cNvPr>
          <p:cNvPicPr>
            <a:picLocks noChangeAspect="1"/>
          </p:cNvPicPr>
          <p:nvPr/>
        </p:nvPicPr>
        <p:blipFill rotWithShape="1">
          <a:blip r:embed="rId8"/>
          <a:srcRect l="20019" t="18131" r="31305" b="5866"/>
          <a:stretch/>
        </p:blipFill>
        <p:spPr>
          <a:xfrm>
            <a:off x="8763869" y="1294932"/>
            <a:ext cx="3086545" cy="2709534"/>
          </a:xfrm>
          <a:prstGeom prst="rect">
            <a:avLst/>
          </a:prstGeom>
        </p:spPr>
      </p:pic>
      <p:pic>
        <p:nvPicPr>
          <p:cNvPr id="5" name="Picture 4" descr="A logo for a university&#10;&#10;Description automatically generated">
            <a:extLst>
              <a:ext uri="{FF2B5EF4-FFF2-40B4-BE49-F238E27FC236}">
                <a16:creationId xmlns:a16="http://schemas.microsoft.com/office/drawing/2014/main" id="{78737A7E-1609-6260-6E00-00C75DC6454F}"/>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8709" y="5659682"/>
            <a:ext cx="1198317" cy="1198317"/>
          </a:xfrm>
          <a:prstGeom prst="rect">
            <a:avLst/>
          </a:prstGeom>
        </p:spPr>
      </p:pic>
    </p:spTree>
    <p:custDataLst>
      <p:tags r:id="rId1"/>
    </p:custDataLst>
    <p:extLst>
      <p:ext uri="{BB962C8B-B14F-4D97-AF65-F5344CB8AC3E}">
        <p14:creationId xmlns:p14="http://schemas.microsoft.com/office/powerpoint/2010/main" val="226570926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7851710"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373893" y="403819"/>
            <a:ext cx="5366841" cy="727571"/>
          </a:xfrm>
          <a:prstGeom prst="rect">
            <a:avLst/>
          </a:prstGeom>
          <a:noFill/>
        </p:spPr>
        <p:txBody>
          <a:bodyPr wrap="square" rtlCol="0">
            <a:spAutoFit/>
          </a:bodyPr>
          <a:lstStyle/>
          <a:p>
            <a:pPr algn="just">
              <a:lnSpc>
                <a:spcPct val="200000"/>
              </a:lnSpc>
            </a:pPr>
            <a:r>
              <a:rPr lang="en-US" sz="2400" b="1" dirty="0">
                <a:solidFill>
                  <a:schemeClr val="bg1"/>
                </a:solidFill>
              </a:rPr>
              <a:t>Position Your Engagements for Success</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8" name="TextBox 17">
            <a:extLst>
              <a:ext uri="{FF2B5EF4-FFF2-40B4-BE49-F238E27FC236}">
                <a16:creationId xmlns:a16="http://schemas.microsoft.com/office/drawing/2014/main" id="{A67545A6-0FFC-C0FF-FB99-AD7C3514B73A}"/>
              </a:ext>
            </a:extLst>
          </p:cNvPr>
          <p:cNvSpPr txBox="1"/>
          <p:nvPr/>
        </p:nvSpPr>
        <p:spPr>
          <a:xfrm>
            <a:off x="266905" y="300807"/>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4</a:t>
            </a:r>
            <a:endParaRPr lang="en-GB" sz="2400" b="1" dirty="0">
              <a:solidFill>
                <a:srgbClr val="FF0000"/>
              </a:solidFill>
              <a:highlight>
                <a:srgbClr val="FFFF00"/>
              </a:highlight>
            </a:endParaRPr>
          </a:p>
        </p:txBody>
      </p:sp>
      <p:sp>
        <p:nvSpPr>
          <p:cNvPr id="8" name="TextBox 7">
            <a:extLst>
              <a:ext uri="{FF2B5EF4-FFF2-40B4-BE49-F238E27FC236}">
                <a16:creationId xmlns:a16="http://schemas.microsoft.com/office/drawing/2014/main" id="{5CAE5C1B-3262-50D7-FE4E-0D3F5F4F5980}"/>
              </a:ext>
            </a:extLst>
          </p:cNvPr>
          <p:cNvSpPr txBox="1"/>
          <p:nvPr/>
        </p:nvSpPr>
        <p:spPr>
          <a:xfrm>
            <a:off x="85725" y="1484216"/>
            <a:ext cx="8596743" cy="3831177"/>
          </a:xfrm>
          <a:prstGeom prst="rect">
            <a:avLst/>
          </a:prstGeom>
          <a:noFill/>
        </p:spPr>
        <p:txBody>
          <a:bodyPr wrap="square">
            <a:spAutoFit/>
          </a:bodyPr>
          <a:lstStyle/>
          <a:p>
            <a:pPr algn="just">
              <a:lnSpc>
                <a:spcPct val="200000"/>
              </a:lnSpc>
            </a:pPr>
            <a:r>
              <a:rPr lang="en-US" sz="1600" b="1" dirty="0">
                <a:solidFill>
                  <a:srgbClr val="FF0000"/>
                </a:solidFill>
              </a:rPr>
              <a:t>Here are a few tips to make sure you really know what you’re getting yourself into.</a:t>
            </a:r>
          </a:p>
          <a:p>
            <a:pPr marL="285750" indent="-285750" algn="just">
              <a:lnSpc>
                <a:spcPct val="200000"/>
              </a:lnSpc>
              <a:buFont typeface="Arial" panose="020B0604020202020204" pitchFamily="34" charset="0"/>
              <a:buChar char="•"/>
            </a:pPr>
            <a:r>
              <a:rPr lang="en-US" b="1" dirty="0"/>
              <a:t>Do a project brief. Ask good questions about the project and the organization up front. Take a moment to ask yourself and your contacts hard questions about timelines, team, goals, your role, total team skills, ultimate decision makers, how success will be measured, and biggest risks to success. Then ask yourself if you still want to do it. When your gut tells you “no,” respect it. Taking the time to complete a “Project Brief” (see Chapter 5) can help with this.</a:t>
            </a:r>
          </a:p>
        </p:txBody>
      </p:sp>
      <p:pic>
        <p:nvPicPr>
          <p:cNvPr id="6" name="Picture 5">
            <a:extLst>
              <a:ext uri="{FF2B5EF4-FFF2-40B4-BE49-F238E27FC236}">
                <a16:creationId xmlns:a16="http://schemas.microsoft.com/office/drawing/2014/main" id="{44F81589-7CDD-118F-FC62-8B8B34072643}"/>
              </a:ext>
            </a:extLst>
          </p:cNvPr>
          <p:cNvPicPr>
            <a:picLocks noChangeAspect="1"/>
          </p:cNvPicPr>
          <p:nvPr/>
        </p:nvPicPr>
        <p:blipFill rotWithShape="1">
          <a:blip r:embed="rId8"/>
          <a:srcRect l="20019" t="18131" r="31305" b="5866"/>
          <a:stretch/>
        </p:blipFill>
        <p:spPr>
          <a:xfrm>
            <a:off x="8763869" y="1294932"/>
            <a:ext cx="3086545" cy="2709534"/>
          </a:xfrm>
          <a:prstGeom prst="rect">
            <a:avLst/>
          </a:prstGeom>
        </p:spPr>
      </p:pic>
      <p:pic>
        <p:nvPicPr>
          <p:cNvPr id="5" name="Picture 4" descr="A logo for a university&#10;&#10;Description automatically generated">
            <a:extLst>
              <a:ext uri="{FF2B5EF4-FFF2-40B4-BE49-F238E27FC236}">
                <a16:creationId xmlns:a16="http://schemas.microsoft.com/office/drawing/2014/main" id="{1DAD977F-3E01-73B3-488D-A5750EC36E66}"/>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8709" y="5659682"/>
            <a:ext cx="1198317" cy="1198317"/>
          </a:xfrm>
          <a:prstGeom prst="rect">
            <a:avLst/>
          </a:prstGeom>
        </p:spPr>
      </p:pic>
    </p:spTree>
    <p:custDataLst>
      <p:tags r:id="rId1"/>
    </p:custDataLst>
    <p:extLst>
      <p:ext uri="{BB962C8B-B14F-4D97-AF65-F5344CB8AC3E}">
        <p14:creationId xmlns:p14="http://schemas.microsoft.com/office/powerpoint/2010/main" val="317742654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7851710"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373893" y="403819"/>
            <a:ext cx="5366841" cy="727571"/>
          </a:xfrm>
          <a:prstGeom prst="rect">
            <a:avLst/>
          </a:prstGeom>
          <a:noFill/>
        </p:spPr>
        <p:txBody>
          <a:bodyPr wrap="square" rtlCol="0">
            <a:spAutoFit/>
          </a:bodyPr>
          <a:lstStyle/>
          <a:p>
            <a:pPr algn="just">
              <a:lnSpc>
                <a:spcPct val="200000"/>
              </a:lnSpc>
            </a:pPr>
            <a:r>
              <a:rPr lang="en-US" sz="2400" b="1" dirty="0">
                <a:solidFill>
                  <a:schemeClr val="bg1"/>
                </a:solidFill>
              </a:rPr>
              <a:t>Position Your Engagements for Success</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8" name="TextBox 17">
            <a:extLst>
              <a:ext uri="{FF2B5EF4-FFF2-40B4-BE49-F238E27FC236}">
                <a16:creationId xmlns:a16="http://schemas.microsoft.com/office/drawing/2014/main" id="{A67545A6-0FFC-C0FF-FB99-AD7C3514B73A}"/>
              </a:ext>
            </a:extLst>
          </p:cNvPr>
          <p:cNvSpPr txBox="1"/>
          <p:nvPr/>
        </p:nvSpPr>
        <p:spPr>
          <a:xfrm>
            <a:off x="266905" y="300807"/>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4</a:t>
            </a:r>
            <a:endParaRPr lang="en-GB" sz="2400" b="1" dirty="0">
              <a:solidFill>
                <a:srgbClr val="FF0000"/>
              </a:solidFill>
              <a:highlight>
                <a:srgbClr val="FFFF00"/>
              </a:highlight>
            </a:endParaRPr>
          </a:p>
        </p:txBody>
      </p:sp>
      <p:sp>
        <p:nvSpPr>
          <p:cNvPr id="8" name="TextBox 7">
            <a:extLst>
              <a:ext uri="{FF2B5EF4-FFF2-40B4-BE49-F238E27FC236}">
                <a16:creationId xmlns:a16="http://schemas.microsoft.com/office/drawing/2014/main" id="{5CAE5C1B-3262-50D7-FE4E-0D3F5F4F5980}"/>
              </a:ext>
            </a:extLst>
          </p:cNvPr>
          <p:cNvSpPr txBox="1"/>
          <p:nvPr/>
        </p:nvSpPr>
        <p:spPr>
          <a:xfrm>
            <a:off x="85725" y="1484216"/>
            <a:ext cx="8596743" cy="3576364"/>
          </a:xfrm>
          <a:prstGeom prst="rect">
            <a:avLst/>
          </a:prstGeom>
          <a:noFill/>
        </p:spPr>
        <p:txBody>
          <a:bodyPr wrap="square">
            <a:spAutoFit/>
          </a:bodyPr>
          <a:lstStyle/>
          <a:p>
            <a:pPr algn="just">
              <a:lnSpc>
                <a:spcPct val="200000"/>
              </a:lnSpc>
            </a:pPr>
            <a:r>
              <a:rPr lang="en-US" sz="1600" b="1" dirty="0">
                <a:solidFill>
                  <a:srgbClr val="FF0000"/>
                </a:solidFill>
              </a:rPr>
              <a:t>Here are a few tips to make sure you really know what you’re getting yourself into.</a:t>
            </a:r>
          </a:p>
          <a:p>
            <a:pPr marL="285750" indent="-285750" algn="just">
              <a:lnSpc>
                <a:spcPct val="200000"/>
              </a:lnSpc>
              <a:buFont typeface="Arial" panose="020B0604020202020204" pitchFamily="34" charset="0"/>
              <a:buChar char="•"/>
            </a:pPr>
            <a:r>
              <a:rPr lang="en-US" sz="2000" b="1" dirty="0"/>
              <a:t>Be choosy about what you call yourself. If you can position yourself as a consultant rather than a freelancer, your time and work may be perceived as more valuable. It’s a semantic sleight of hand to call yourself a consultant instead of a freelancer, but I believe it makes a difference. As a freelancer, you run the risk of being perceived as staff augmentation. </a:t>
            </a:r>
          </a:p>
        </p:txBody>
      </p:sp>
      <p:pic>
        <p:nvPicPr>
          <p:cNvPr id="19458" name="Picture 2" descr="Understanding UX roles. A deep dive into User Experience design… | by  Daniel Birch | UX Collective">
            <a:extLst>
              <a:ext uri="{FF2B5EF4-FFF2-40B4-BE49-F238E27FC236}">
                <a16:creationId xmlns:a16="http://schemas.microsoft.com/office/drawing/2014/main" id="{71DC5CB7-B2E6-9CA3-D21E-FD2FE3AB11F5}"/>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832765" y="1923582"/>
            <a:ext cx="2930851" cy="2074647"/>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A logo for a university&#10;&#10;Description automatically generated">
            <a:extLst>
              <a:ext uri="{FF2B5EF4-FFF2-40B4-BE49-F238E27FC236}">
                <a16:creationId xmlns:a16="http://schemas.microsoft.com/office/drawing/2014/main" id="{4B6F41B3-8517-1D26-4026-065EE9604BA7}"/>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8709" y="5659682"/>
            <a:ext cx="1198317" cy="1198317"/>
          </a:xfrm>
          <a:prstGeom prst="rect">
            <a:avLst/>
          </a:prstGeom>
        </p:spPr>
      </p:pic>
    </p:spTree>
    <p:custDataLst>
      <p:tags r:id="rId1"/>
    </p:custDataLst>
    <p:extLst>
      <p:ext uri="{BB962C8B-B14F-4D97-AF65-F5344CB8AC3E}">
        <p14:creationId xmlns:p14="http://schemas.microsoft.com/office/powerpoint/2010/main" val="193647739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7851710"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373893" y="403819"/>
            <a:ext cx="5366841" cy="727571"/>
          </a:xfrm>
          <a:prstGeom prst="rect">
            <a:avLst/>
          </a:prstGeom>
          <a:noFill/>
        </p:spPr>
        <p:txBody>
          <a:bodyPr wrap="square" rtlCol="0">
            <a:spAutoFit/>
          </a:bodyPr>
          <a:lstStyle/>
          <a:p>
            <a:pPr algn="ctr">
              <a:lnSpc>
                <a:spcPct val="200000"/>
              </a:lnSpc>
            </a:pPr>
            <a:r>
              <a:rPr lang="en-US" sz="2400" b="1" dirty="0">
                <a:solidFill>
                  <a:schemeClr val="bg1"/>
                </a:solidFill>
              </a:rPr>
              <a:t>Manage Your Time</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8" name="TextBox 17">
            <a:extLst>
              <a:ext uri="{FF2B5EF4-FFF2-40B4-BE49-F238E27FC236}">
                <a16:creationId xmlns:a16="http://schemas.microsoft.com/office/drawing/2014/main" id="{A67545A6-0FFC-C0FF-FB99-AD7C3514B73A}"/>
              </a:ext>
            </a:extLst>
          </p:cNvPr>
          <p:cNvSpPr txBox="1"/>
          <p:nvPr/>
        </p:nvSpPr>
        <p:spPr>
          <a:xfrm>
            <a:off x="266905" y="300807"/>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4</a:t>
            </a:r>
            <a:endParaRPr lang="en-GB" sz="2400" b="1" dirty="0">
              <a:solidFill>
                <a:srgbClr val="FF0000"/>
              </a:solidFill>
              <a:highlight>
                <a:srgbClr val="FFFF00"/>
              </a:highlight>
            </a:endParaRPr>
          </a:p>
        </p:txBody>
      </p:sp>
      <p:sp>
        <p:nvSpPr>
          <p:cNvPr id="8" name="TextBox 7">
            <a:extLst>
              <a:ext uri="{FF2B5EF4-FFF2-40B4-BE49-F238E27FC236}">
                <a16:creationId xmlns:a16="http://schemas.microsoft.com/office/drawing/2014/main" id="{5CAE5C1B-3262-50D7-FE4E-0D3F5F4F5980}"/>
              </a:ext>
            </a:extLst>
          </p:cNvPr>
          <p:cNvSpPr txBox="1"/>
          <p:nvPr/>
        </p:nvSpPr>
        <p:spPr>
          <a:xfrm>
            <a:off x="303884" y="1693781"/>
            <a:ext cx="8378584" cy="3470437"/>
          </a:xfrm>
          <a:prstGeom prst="rect">
            <a:avLst/>
          </a:prstGeom>
          <a:noFill/>
        </p:spPr>
        <p:txBody>
          <a:bodyPr wrap="square">
            <a:spAutoFit/>
          </a:bodyPr>
          <a:lstStyle/>
          <a:p>
            <a:pPr algn="just">
              <a:lnSpc>
                <a:spcPct val="200000"/>
              </a:lnSpc>
            </a:pPr>
            <a:r>
              <a:rPr lang="en-US" sz="1600" b="1" dirty="0"/>
              <a:t>In design work, there are usually two things that contribute to how long something takes: </a:t>
            </a:r>
          </a:p>
          <a:p>
            <a:pPr algn="just">
              <a:lnSpc>
                <a:spcPct val="200000"/>
              </a:lnSpc>
            </a:pPr>
            <a:r>
              <a:rPr lang="en-US" sz="1600" b="1" dirty="0"/>
              <a:t>1) how much time it takes you to make the thing, and </a:t>
            </a:r>
          </a:p>
          <a:p>
            <a:pPr algn="just">
              <a:lnSpc>
                <a:spcPct val="200000"/>
              </a:lnSpc>
            </a:pPr>
            <a:r>
              <a:rPr lang="en-US" sz="1600" b="1" dirty="0"/>
              <a:t>2) how much time it takes to communicate about, revise, and get buy-in on the thing. </a:t>
            </a:r>
          </a:p>
          <a:p>
            <a:pPr algn="just">
              <a:lnSpc>
                <a:spcPct val="200000"/>
              </a:lnSpc>
            </a:pPr>
            <a:r>
              <a:rPr lang="en-US" sz="1600" b="1" dirty="0"/>
              <a:t>Ideally, you want to be able to bill for both. One of the biggest threats to scope creep (and your profitability) is when you have accurate estimates and agreements for the first part, but not for the second. To manage the first part well, know thyself and know thy process. To manage the second, know thy client.</a:t>
            </a:r>
            <a:endParaRPr lang="en-US" sz="2000" b="1" dirty="0"/>
          </a:p>
        </p:txBody>
      </p:sp>
      <p:pic>
        <p:nvPicPr>
          <p:cNvPr id="20482" name="Picture 2" descr="All time management begins with planning! | by Mansi Birani | Medium">
            <a:extLst>
              <a:ext uri="{FF2B5EF4-FFF2-40B4-BE49-F238E27FC236}">
                <a16:creationId xmlns:a16="http://schemas.microsoft.com/office/drawing/2014/main" id="{96C756FC-BFFC-37EA-029B-FD1B41B18576}"/>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855738" y="2339975"/>
            <a:ext cx="2819400" cy="161925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A logo for a university&#10;&#10;Description automatically generated">
            <a:extLst>
              <a:ext uri="{FF2B5EF4-FFF2-40B4-BE49-F238E27FC236}">
                <a16:creationId xmlns:a16="http://schemas.microsoft.com/office/drawing/2014/main" id="{4D20A0EE-6993-E5D6-763F-87D27482EFF7}"/>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8709" y="5659682"/>
            <a:ext cx="1198317" cy="1198317"/>
          </a:xfrm>
          <a:prstGeom prst="rect">
            <a:avLst/>
          </a:prstGeom>
        </p:spPr>
      </p:pic>
    </p:spTree>
    <p:custDataLst>
      <p:tags r:id="rId1"/>
    </p:custDataLst>
    <p:extLst>
      <p:ext uri="{BB962C8B-B14F-4D97-AF65-F5344CB8AC3E}">
        <p14:creationId xmlns:p14="http://schemas.microsoft.com/office/powerpoint/2010/main" val="278112896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7851710"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373893" y="403819"/>
            <a:ext cx="5366841" cy="727571"/>
          </a:xfrm>
          <a:prstGeom prst="rect">
            <a:avLst/>
          </a:prstGeom>
          <a:noFill/>
        </p:spPr>
        <p:txBody>
          <a:bodyPr wrap="square" rtlCol="0">
            <a:spAutoFit/>
          </a:bodyPr>
          <a:lstStyle/>
          <a:p>
            <a:pPr algn="ctr">
              <a:lnSpc>
                <a:spcPct val="200000"/>
              </a:lnSpc>
            </a:pPr>
            <a:r>
              <a:rPr lang="en-US" sz="2400" b="1" dirty="0">
                <a:solidFill>
                  <a:schemeClr val="bg1"/>
                </a:solidFill>
              </a:rPr>
              <a:t>Manage Your Time</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8" name="TextBox 17">
            <a:extLst>
              <a:ext uri="{FF2B5EF4-FFF2-40B4-BE49-F238E27FC236}">
                <a16:creationId xmlns:a16="http://schemas.microsoft.com/office/drawing/2014/main" id="{A67545A6-0FFC-C0FF-FB99-AD7C3514B73A}"/>
              </a:ext>
            </a:extLst>
          </p:cNvPr>
          <p:cNvSpPr txBox="1"/>
          <p:nvPr/>
        </p:nvSpPr>
        <p:spPr>
          <a:xfrm>
            <a:off x="266905" y="300807"/>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4</a:t>
            </a:r>
            <a:endParaRPr lang="en-GB" sz="2400" b="1" dirty="0">
              <a:solidFill>
                <a:srgbClr val="FF0000"/>
              </a:solidFill>
              <a:highlight>
                <a:srgbClr val="FFFF00"/>
              </a:highlight>
            </a:endParaRPr>
          </a:p>
        </p:txBody>
      </p:sp>
      <p:sp>
        <p:nvSpPr>
          <p:cNvPr id="8" name="TextBox 7">
            <a:extLst>
              <a:ext uri="{FF2B5EF4-FFF2-40B4-BE49-F238E27FC236}">
                <a16:creationId xmlns:a16="http://schemas.microsoft.com/office/drawing/2014/main" id="{5CAE5C1B-3262-50D7-FE4E-0D3F5F4F5980}"/>
              </a:ext>
            </a:extLst>
          </p:cNvPr>
          <p:cNvSpPr txBox="1"/>
          <p:nvPr/>
        </p:nvSpPr>
        <p:spPr>
          <a:xfrm>
            <a:off x="230148" y="1615908"/>
            <a:ext cx="8378584" cy="3470437"/>
          </a:xfrm>
          <a:prstGeom prst="rect">
            <a:avLst/>
          </a:prstGeom>
          <a:noFill/>
        </p:spPr>
        <p:txBody>
          <a:bodyPr wrap="square">
            <a:spAutoFit/>
          </a:bodyPr>
          <a:lstStyle/>
          <a:p>
            <a:pPr algn="just">
              <a:lnSpc>
                <a:spcPct val="200000"/>
              </a:lnSpc>
            </a:pPr>
            <a:r>
              <a:rPr lang="en-US" sz="1600" b="1" dirty="0"/>
              <a:t>• </a:t>
            </a:r>
            <a:r>
              <a:rPr lang="en-US" sz="1600" b="1" dirty="0">
                <a:solidFill>
                  <a:srgbClr val="FF0000"/>
                </a:solidFill>
              </a:rPr>
              <a:t>Estimate conservatively</a:t>
            </a:r>
            <a:r>
              <a:rPr lang="en-US" sz="1600" b="1" dirty="0"/>
              <a:t>. There’s a popular misperception that going independent makes life less busy. You’re doing 60 hours a week in your current job, working for the man? Scale back! Become your own boss! In an ideal situation, independents can make as much as a full-time employee in 75% or 50% of the time. But that requires formidable time management skills, a keen sense of focus, and a very healthy client list. It’s very common, at least initially, to find yourself working a lot. The key is to make brutally realistic estimates about how long something will take and track your time well.</a:t>
            </a:r>
          </a:p>
        </p:txBody>
      </p:sp>
      <p:pic>
        <p:nvPicPr>
          <p:cNvPr id="22530" name="Picture 2" descr="How much money does a Senior Product Designer make? | by Magic Brick | UX  Collective">
            <a:extLst>
              <a:ext uri="{FF2B5EF4-FFF2-40B4-BE49-F238E27FC236}">
                <a16:creationId xmlns:a16="http://schemas.microsoft.com/office/drawing/2014/main" id="{811B2255-6EB9-ED3C-0D52-407E76AAAE3E}"/>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53155" y="2108367"/>
            <a:ext cx="3035619" cy="1115795"/>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A logo for a university&#10;&#10;Description automatically generated">
            <a:extLst>
              <a:ext uri="{FF2B5EF4-FFF2-40B4-BE49-F238E27FC236}">
                <a16:creationId xmlns:a16="http://schemas.microsoft.com/office/drawing/2014/main" id="{DCA51298-B4F2-6178-E086-6AE916430C79}"/>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8709" y="5659682"/>
            <a:ext cx="1198317" cy="1198317"/>
          </a:xfrm>
          <a:prstGeom prst="rect">
            <a:avLst/>
          </a:prstGeom>
        </p:spPr>
      </p:pic>
    </p:spTree>
    <p:custDataLst>
      <p:tags r:id="rId1"/>
    </p:custDataLst>
    <p:extLst>
      <p:ext uri="{BB962C8B-B14F-4D97-AF65-F5344CB8AC3E}">
        <p14:creationId xmlns:p14="http://schemas.microsoft.com/office/powerpoint/2010/main" val="397754087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7851710"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373893" y="403819"/>
            <a:ext cx="5366841" cy="727571"/>
          </a:xfrm>
          <a:prstGeom prst="rect">
            <a:avLst/>
          </a:prstGeom>
          <a:noFill/>
        </p:spPr>
        <p:txBody>
          <a:bodyPr wrap="square" rtlCol="0">
            <a:spAutoFit/>
          </a:bodyPr>
          <a:lstStyle/>
          <a:p>
            <a:pPr algn="ctr">
              <a:lnSpc>
                <a:spcPct val="200000"/>
              </a:lnSpc>
            </a:pPr>
            <a:r>
              <a:rPr lang="en-US" sz="2400" b="1" dirty="0">
                <a:solidFill>
                  <a:schemeClr val="bg1"/>
                </a:solidFill>
              </a:rPr>
              <a:t>Manage Your Time</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8" name="TextBox 17">
            <a:extLst>
              <a:ext uri="{FF2B5EF4-FFF2-40B4-BE49-F238E27FC236}">
                <a16:creationId xmlns:a16="http://schemas.microsoft.com/office/drawing/2014/main" id="{A67545A6-0FFC-C0FF-FB99-AD7C3514B73A}"/>
              </a:ext>
            </a:extLst>
          </p:cNvPr>
          <p:cNvSpPr txBox="1"/>
          <p:nvPr/>
        </p:nvSpPr>
        <p:spPr>
          <a:xfrm>
            <a:off x="266905" y="300807"/>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4</a:t>
            </a:r>
            <a:endParaRPr lang="en-GB" sz="2400" b="1" dirty="0">
              <a:solidFill>
                <a:srgbClr val="FF0000"/>
              </a:solidFill>
              <a:highlight>
                <a:srgbClr val="FFFF00"/>
              </a:highlight>
            </a:endParaRPr>
          </a:p>
        </p:txBody>
      </p:sp>
      <p:sp>
        <p:nvSpPr>
          <p:cNvPr id="8" name="TextBox 7">
            <a:extLst>
              <a:ext uri="{FF2B5EF4-FFF2-40B4-BE49-F238E27FC236}">
                <a16:creationId xmlns:a16="http://schemas.microsoft.com/office/drawing/2014/main" id="{5CAE5C1B-3262-50D7-FE4E-0D3F5F4F5980}"/>
              </a:ext>
            </a:extLst>
          </p:cNvPr>
          <p:cNvSpPr txBox="1"/>
          <p:nvPr/>
        </p:nvSpPr>
        <p:spPr>
          <a:xfrm>
            <a:off x="303884" y="1693781"/>
            <a:ext cx="8071490" cy="3338735"/>
          </a:xfrm>
          <a:prstGeom prst="rect">
            <a:avLst/>
          </a:prstGeom>
          <a:noFill/>
        </p:spPr>
        <p:txBody>
          <a:bodyPr wrap="square">
            <a:spAutoFit/>
          </a:bodyPr>
          <a:lstStyle/>
          <a:p>
            <a:pPr algn="just">
              <a:lnSpc>
                <a:spcPct val="200000"/>
              </a:lnSpc>
            </a:pPr>
            <a:r>
              <a:rPr lang="en-US" b="1" dirty="0"/>
              <a:t>• </a:t>
            </a:r>
            <a:r>
              <a:rPr lang="en-US" b="1" dirty="0">
                <a:solidFill>
                  <a:srgbClr val="FF0000"/>
                </a:solidFill>
              </a:rPr>
              <a:t>Create timeboxes</a:t>
            </a:r>
            <a:r>
              <a:rPr lang="en-US" b="1" dirty="0"/>
              <a:t>. Your own perfectionism can be another risk to timely completion. It’s dangerously easy to lose yourself in your work and suddenly realize that something has taken far longer than it should have. That creates problems whether you work for a company or for yourself, but it exacts a particularly personal toll when you’re working for yourself. Ultimately, it comes out of time that you would otherwise have for yourself and the people you love. It’s also</a:t>
            </a:r>
          </a:p>
        </p:txBody>
      </p:sp>
      <p:pic>
        <p:nvPicPr>
          <p:cNvPr id="23554" name="Picture 2" descr="Timeboxing to the Rescue. How a small mindset change can make a… | by  Ajayraj | UX Planet">
            <a:extLst>
              <a:ext uri="{FF2B5EF4-FFF2-40B4-BE49-F238E27FC236}">
                <a16:creationId xmlns:a16="http://schemas.microsoft.com/office/drawing/2014/main" id="{7022276F-2A71-934E-9EFD-BDD24811912C}"/>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08266" y="1917914"/>
            <a:ext cx="3179850" cy="1115884"/>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A logo for a university&#10;&#10;Description automatically generated">
            <a:extLst>
              <a:ext uri="{FF2B5EF4-FFF2-40B4-BE49-F238E27FC236}">
                <a16:creationId xmlns:a16="http://schemas.microsoft.com/office/drawing/2014/main" id="{8D4CF5A6-3AF3-3362-04B0-96C7F9B0ACE9}"/>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8709" y="5659682"/>
            <a:ext cx="1198317" cy="1198317"/>
          </a:xfrm>
          <a:prstGeom prst="rect">
            <a:avLst/>
          </a:prstGeom>
        </p:spPr>
      </p:pic>
    </p:spTree>
    <p:custDataLst>
      <p:tags r:id="rId1"/>
    </p:custDataLst>
    <p:extLst>
      <p:ext uri="{BB962C8B-B14F-4D97-AF65-F5344CB8AC3E}">
        <p14:creationId xmlns:p14="http://schemas.microsoft.com/office/powerpoint/2010/main" val="427601563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7851710"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373893" y="403819"/>
            <a:ext cx="5366841" cy="727571"/>
          </a:xfrm>
          <a:prstGeom prst="rect">
            <a:avLst/>
          </a:prstGeom>
          <a:noFill/>
        </p:spPr>
        <p:txBody>
          <a:bodyPr wrap="square" rtlCol="0">
            <a:spAutoFit/>
          </a:bodyPr>
          <a:lstStyle/>
          <a:p>
            <a:pPr algn="ctr">
              <a:lnSpc>
                <a:spcPct val="200000"/>
              </a:lnSpc>
            </a:pPr>
            <a:r>
              <a:rPr lang="en-US" sz="2400" b="1" dirty="0">
                <a:solidFill>
                  <a:schemeClr val="bg1"/>
                </a:solidFill>
              </a:rPr>
              <a:t>Manage Your Time</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8" name="TextBox 17">
            <a:extLst>
              <a:ext uri="{FF2B5EF4-FFF2-40B4-BE49-F238E27FC236}">
                <a16:creationId xmlns:a16="http://schemas.microsoft.com/office/drawing/2014/main" id="{A67545A6-0FFC-C0FF-FB99-AD7C3514B73A}"/>
              </a:ext>
            </a:extLst>
          </p:cNvPr>
          <p:cNvSpPr txBox="1"/>
          <p:nvPr/>
        </p:nvSpPr>
        <p:spPr>
          <a:xfrm>
            <a:off x="266905" y="300807"/>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4</a:t>
            </a:r>
            <a:endParaRPr lang="en-GB" sz="2400" b="1" dirty="0">
              <a:solidFill>
                <a:srgbClr val="FF0000"/>
              </a:solidFill>
              <a:highlight>
                <a:srgbClr val="FFFF00"/>
              </a:highlight>
            </a:endParaRPr>
          </a:p>
        </p:txBody>
      </p:sp>
      <p:sp>
        <p:nvSpPr>
          <p:cNvPr id="8" name="TextBox 7">
            <a:extLst>
              <a:ext uri="{FF2B5EF4-FFF2-40B4-BE49-F238E27FC236}">
                <a16:creationId xmlns:a16="http://schemas.microsoft.com/office/drawing/2014/main" id="{5CAE5C1B-3262-50D7-FE4E-0D3F5F4F5980}"/>
              </a:ext>
            </a:extLst>
          </p:cNvPr>
          <p:cNvSpPr txBox="1"/>
          <p:nvPr/>
        </p:nvSpPr>
        <p:spPr>
          <a:xfrm>
            <a:off x="303884" y="1693781"/>
            <a:ext cx="8071490" cy="3892732"/>
          </a:xfrm>
          <a:prstGeom prst="rect">
            <a:avLst/>
          </a:prstGeom>
          <a:noFill/>
        </p:spPr>
        <p:txBody>
          <a:bodyPr wrap="square">
            <a:spAutoFit/>
          </a:bodyPr>
          <a:lstStyle/>
          <a:p>
            <a:pPr algn="just">
              <a:lnSpc>
                <a:spcPct val="200000"/>
              </a:lnSpc>
            </a:pPr>
            <a:r>
              <a:rPr lang="en-US" b="1" dirty="0">
                <a:solidFill>
                  <a:srgbClr val="FF0000"/>
                </a:solidFill>
              </a:rPr>
              <a:t>Manage feedback loops</a:t>
            </a:r>
            <a:r>
              <a:rPr lang="en-US" b="1" dirty="0"/>
              <a:t>. Managing that second category of time— he time it takes for others to digest, give input, and approve—can be its own full-time job. At a minimum, you should assume that there will be some communication time at major decision points.</a:t>
            </a:r>
          </a:p>
          <a:p>
            <a:pPr algn="just">
              <a:lnSpc>
                <a:spcPct val="200000"/>
              </a:lnSpc>
            </a:pPr>
            <a:r>
              <a:rPr lang="en-US" b="1" dirty="0"/>
              <a:t> However, because it’s charged with the extra energy of humans discussing and in some cases disagreeing, you don’t want to exacerbate it by pinching or curtailing the discussion to protect the schedule. </a:t>
            </a:r>
          </a:p>
        </p:txBody>
      </p:sp>
      <p:pic>
        <p:nvPicPr>
          <p:cNvPr id="24578" name="Picture 2" descr="What is a Product Feedback Loop and How you can Leverage it? | Zeda.io">
            <a:extLst>
              <a:ext uri="{FF2B5EF4-FFF2-40B4-BE49-F238E27FC236}">
                <a16:creationId xmlns:a16="http://schemas.microsoft.com/office/drawing/2014/main" id="{D8027E8F-C86E-4BA7-B7D6-058EE4281BA9}"/>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871134" y="2163566"/>
            <a:ext cx="2854114" cy="2176678"/>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A logo for a university&#10;&#10;Description automatically generated">
            <a:extLst>
              <a:ext uri="{FF2B5EF4-FFF2-40B4-BE49-F238E27FC236}">
                <a16:creationId xmlns:a16="http://schemas.microsoft.com/office/drawing/2014/main" id="{141BF1CA-B049-7DC4-49CB-F6E502D7C7EA}"/>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8709" y="5659682"/>
            <a:ext cx="1198317" cy="1198317"/>
          </a:xfrm>
          <a:prstGeom prst="rect">
            <a:avLst/>
          </a:prstGeom>
        </p:spPr>
      </p:pic>
    </p:spTree>
    <p:custDataLst>
      <p:tags r:id="rId1"/>
    </p:custDataLst>
    <p:extLst>
      <p:ext uri="{BB962C8B-B14F-4D97-AF65-F5344CB8AC3E}">
        <p14:creationId xmlns:p14="http://schemas.microsoft.com/office/powerpoint/2010/main" val="174605227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7851710"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373893" y="403819"/>
            <a:ext cx="5366841" cy="727571"/>
          </a:xfrm>
          <a:prstGeom prst="rect">
            <a:avLst/>
          </a:prstGeom>
          <a:noFill/>
        </p:spPr>
        <p:txBody>
          <a:bodyPr wrap="square" rtlCol="0">
            <a:spAutoFit/>
          </a:bodyPr>
          <a:lstStyle/>
          <a:p>
            <a:pPr algn="ctr">
              <a:lnSpc>
                <a:spcPct val="200000"/>
              </a:lnSpc>
            </a:pPr>
            <a:r>
              <a:rPr lang="en-GB" sz="2400" b="1" dirty="0">
                <a:solidFill>
                  <a:schemeClr val="bg1"/>
                </a:solidFill>
              </a:rPr>
              <a:t>Career Evolution in UX Design</a:t>
            </a:r>
            <a:endParaRPr lang="en-US" sz="2400" b="1" dirty="0">
              <a:solidFill>
                <a:schemeClr val="bg1"/>
              </a:solidFill>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8" name="TextBox 17">
            <a:extLst>
              <a:ext uri="{FF2B5EF4-FFF2-40B4-BE49-F238E27FC236}">
                <a16:creationId xmlns:a16="http://schemas.microsoft.com/office/drawing/2014/main" id="{A67545A6-0FFC-C0FF-FB99-AD7C3514B73A}"/>
              </a:ext>
            </a:extLst>
          </p:cNvPr>
          <p:cNvSpPr txBox="1"/>
          <p:nvPr/>
        </p:nvSpPr>
        <p:spPr>
          <a:xfrm>
            <a:off x="266905" y="300807"/>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4</a:t>
            </a:r>
            <a:endParaRPr lang="en-GB" sz="2400" b="1" dirty="0">
              <a:solidFill>
                <a:srgbClr val="FF0000"/>
              </a:solidFill>
              <a:highlight>
                <a:srgbClr val="FFFF00"/>
              </a:highlight>
            </a:endParaRPr>
          </a:p>
        </p:txBody>
      </p:sp>
      <p:sp>
        <p:nvSpPr>
          <p:cNvPr id="8" name="TextBox 7">
            <a:extLst>
              <a:ext uri="{FF2B5EF4-FFF2-40B4-BE49-F238E27FC236}">
                <a16:creationId xmlns:a16="http://schemas.microsoft.com/office/drawing/2014/main" id="{5CAE5C1B-3262-50D7-FE4E-0D3F5F4F5980}"/>
              </a:ext>
            </a:extLst>
          </p:cNvPr>
          <p:cNvSpPr txBox="1"/>
          <p:nvPr/>
        </p:nvSpPr>
        <p:spPr>
          <a:xfrm>
            <a:off x="303884" y="1793603"/>
            <a:ext cx="8071490" cy="3470437"/>
          </a:xfrm>
          <a:prstGeom prst="rect">
            <a:avLst/>
          </a:prstGeom>
          <a:noFill/>
        </p:spPr>
        <p:txBody>
          <a:bodyPr wrap="square">
            <a:spAutoFit/>
          </a:bodyPr>
          <a:lstStyle/>
          <a:p>
            <a:pPr algn="just">
              <a:lnSpc>
                <a:spcPct val="200000"/>
              </a:lnSpc>
            </a:pPr>
            <a:r>
              <a:rPr lang="en-GB" sz="1600" b="1" dirty="0"/>
              <a:t>The field of User Experience (UX) design is rapidly evolving, especially with the integration of Artificial Intelligence (AI). A UX designer’s career typically begins with mastering foundational skills such as user research, information architecture, and prototyping. </a:t>
            </a:r>
          </a:p>
          <a:p>
            <a:pPr algn="just">
              <a:lnSpc>
                <a:spcPct val="200000"/>
              </a:lnSpc>
            </a:pPr>
            <a:r>
              <a:rPr lang="en-GB" sz="1600" b="1" dirty="0"/>
              <a:t>As they grow, they move into more strategic roles like UX strategist or design lead. Career development in UX requires continuous learning, adaptability, and a strong focus on understanding user </a:t>
            </a:r>
            <a:r>
              <a:rPr lang="en-GB" sz="1600" b="1" dirty="0" err="1"/>
              <a:t>behavior</a:t>
            </a:r>
            <a:r>
              <a:rPr lang="en-GB" sz="1600" b="1" dirty="0"/>
              <a:t>. The ability to stay up-to-date with emerging tools and methodologies is now more critical than ever.</a:t>
            </a:r>
            <a:endParaRPr lang="en-US" sz="1600" b="1" dirty="0"/>
          </a:p>
        </p:txBody>
      </p:sp>
      <p:pic>
        <p:nvPicPr>
          <p:cNvPr id="5" name="Picture 4" descr="A logo for a university&#10;&#10;Description automatically generated">
            <a:extLst>
              <a:ext uri="{FF2B5EF4-FFF2-40B4-BE49-F238E27FC236}">
                <a16:creationId xmlns:a16="http://schemas.microsoft.com/office/drawing/2014/main" id="{141BF1CA-B049-7DC4-49CB-F6E502D7C7EA}"/>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8709" y="5659682"/>
            <a:ext cx="1198317" cy="1198317"/>
          </a:xfrm>
          <a:prstGeom prst="rect">
            <a:avLst/>
          </a:prstGeom>
        </p:spPr>
      </p:pic>
    </p:spTree>
    <p:custDataLst>
      <p:tags r:id="rId1"/>
    </p:custDataLst>
    <p:extLst>
      <p:ext uri="{BB962C8B-B14F-4D97-AF65-F5344CB8AC3E}">
        <p14:creationId xmlns:p14="http://schemas.microsoft.com/office/powerpoint/2010/main" val="3603270389"/>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599CA1-B663-E091-0D37-0F20CA31A01E}"/>
            </a:ext>
          </a:extLst>
        </p:cNvPr>
        <p:cNvGrpSpPr/>
        <p:nvPr/>
      </p:nvGrpSpPr>
      <p:grpSpPr>
        <a:xfrm>
          <a:off x="0" y="0"/>
          <a:ext cx="0" cy="0"/>
          <a:chOff x="0" y="0"/>
          <a:chExt cx="0" cy="0"/>
        </a:xfrm>
      </p:grpSpPr>
      <p:pic>
        <p:nvPicPr>
          <p:cNvPr id="17" name="Picture 16">
            <a:extLst>
              <a:ext uri="{FF2B5EF4-FFF2-40B4-BE49-F238E27FC236}">
                <a16:creationId xmlns:a16="http://schemas.microsoft.com/office/drawing/2014/main" id="{99451674-425C-4704-62F8-E41C36CC0871}"/>
              </a:ext>
            </a:extLst>
          </p:cNvPr>
          <p:cNvPicPr>
            <a:picLocks noChangeAspect="1"/>
          </p:cNvPicPr>
          <p:nvPr/>
        </p:nvPicPr>
        <p:blipFill>
          <a:blip r:embed="rId3"/>
          <a:stretch>
            <a:fillRect/>
          </a:stretch>
        </p:blipFill>
        <p:spPr>
          <a:xfrm>
            <a:off x="523664" y="397229"/>
            <a:ext cx="7851710" cy="840667"/>
          </a:xfrm>
          <a:prstGeom prst="rect">
            <a:avLst/>
          </a:prstGeom>
        </p:spPr>
      </p:pic>
      <p:sp>
        <p:nvSpPr>
          <p:cNvPr id="13" name="Freeform 5">
            <a:extLst>
              <a:ext uri="{FF2B5EF4-FFF2-40B4-BE49-F238E27FC236}">
                <a16:creationId xmlns:a16="http://schemas.microsoft.com/office/drawing/2014/main" id="{6CC026F3-3A47-ADD2-1CA2-EEB8C083213C}"/>
              </a:ext>
            </a:extLst>
          </p:cNvPr>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a:extLst>
              <a:ext uri="{FF2B5EF4-FFF2-40B4-BE49-F238E27FC236}">
                <a16:creationId xmlns:a16="http://schemas.microsoft.com/office/drawing/2014/main" id="{E8A09446-EE02-DC08-77CA-6AE0E7FD8160}"/>
              </a:ext>
            </a:extLst>
          </p:cNvPr>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a:extLst>
              <a:ext uri="{FF2B5EF4-FFF2-40B4-BE49-F238E27FC236}">
                <a16:creationId xmlns:a16="http://schemas.microsoft.com/office/drawing/2014/main" id="{01C2F30C-2855-6AD2-7C41-AFD61FA39429}"/>
              </a:ext>
            </a:extLst>
          </p:cNvPr>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a:extLst>
              <a:ext uri="{FF2B5EF4-FFF2-40B4-BE49-F238E27FC236}">
                <a16:creationId xmlns:a16="http://schemas.microsoft.com/office/drawing/2014/main" id="{D692AF71-11C8-3039-DC5E-D7D8DEF32033}"/>
              </a:ext>
            </a:extLst>
          </p:cNvPr>
          <p:cNvPicPr>
            <a:picLocks noChangeAspect="1"/>
          </p:cNvPicPr>
          <p:nvPr/>
        </p:nvPicPr>
        <p:blipFill>
          <a:blip r:embed="rId4"/>
          <a:stretch>
            <a:fillRect/>
          </a:stretch>
        </p:blipFill>
        <p:spPr>
          <a:xfrm>
            <a:off x="2440788" y="5949244"/>
            <a:ext cx="9902229" cy="204838"/>
          </a:xfrm>
          <a:prstGeom prst="rect">
            <a:avLst/>
          </a:prstGeom>
        </p:spPr>
      </p:pic>
      <p:pic>
        <p:nvPicPr>
          <p:cNvPr id="4" name="Picture 3">
            <a:extLst>
              <a:ext uri="{FF2B5EF4-FFF2-40B4-BE49-F238E27FC236}">
                <a16:creationId xmlns:a16="http://schemas.microsoft.com/office/drawing/2014/main" id="{6AB23315-D98E-3145-B4FC-E5E4ED4DBCC2}"/>
              </a:ext>
            </a:extLst>
          </p:cNvPr>
          <p:cNvPicPr>
            <a:picLocks noChangeAspect="1"/>
          </p:cNvPicPr>
          <p:nvPr/>
        </p:nvPicPr>
        <p:blipFill>
          <a:blip r:embed="rId5"/>
          <a:stretch>
            <a:fillRect/>
          </a:stretch>
        </p:blipFill>
        <p:spPr>
          <a:xfrm>
            <a:off x="-108036" y="2204822"/>
            <a:ext cx="238650" cy="2709534"/>
          </a:xfrm>
          <a:prstGeom prst="rect">
            <a:avLst/>
          </a:prstGeom>
        </p:spPr>
      </p:pic>
      <p:sp>
        <p:nvSpPr>
          <p:cNvPr id="7" name="TextBox 6">
            <a:extLst>
              <a:ext uri="{FF2B5EF4-FFF2-40B4-BE49-F238E27FC236}">
                <a16:creationId xmlns:a16="http://schemas.microsoft.com/office/drawing/2014/main" id="{B23B86DD-BBDD-61E3-CFB2-4CE52D23A12C}"/>
              </a:ext>
            </a:extLst>
          </p:cNvPr>
          <p:cNvSpPr txBox="1"/>
          <p:nvPr/>
        </p:nvSpPr>
        <p:spPr>
          <a:xfrm>
            <a:off x="2373893" y="403819"/>
            <a:ext cx="5366841" cy="727571"/>
          </a:xfrm>
          <a:prstGeom prst="rect">
            <a:avLst/>
          </a:prstGeom>
          <a:noFill/>
        </p:spPr>
        <p:txBody>
          <a:bodyPr wrap="square" rtlCol="0">
            <a:spAutoFit/>
          </a:bodyPr>
          <a:lstStyle/>
          <a:p>
            <a:pPr algn="ctr">
              <a:lnSpc>
                <a:spcPct val="200000"/>
              </a:lnSpc>
            </a:pPr>
            <a:r>
              <a:rPr lang="en-GB" sz="2400" b="1" dirty="0">
                <a:solidFill>
                  <a:schemeClr val="bg1"/>
                </a:solidFill>
              </a:rPr>
              <a:t>How AI is Reshaping UX Careers</a:t>
            </a:r>
            <a:endParaRPr lang="en-US" sz="2400" b="1" dirty="0">
              <a:solidFill>
                <a:schemeClr val="bg1"/>
              </a:solidFill>
            </a:endParaRPr>
          </a:p>
        </p:txBody>
      </p:sp>
      <p:pic>
        <p:nvPicPr>
          <p:cNvPr id="9" name="Picture 8">
            <a:extLst>
              <a:ext uri="{FF2B5EF4-FFF2-40B4-BE49-F238E27FC236}">
                <a16:creationId xmlns:a16="http://schemas.microsoft.com/office/drawing/2014/main" id="{31408451-299E-40E6-E94E-4733B896FFE8}"/>
              </a:ext>
            </a:extLst>
          </p:cNvPr>
          <p:cNvPicPr>
            <a:picLocks noChangeAspect="1"/>
          </p:cNvPicPr>
          <p:nvPr/>
        </p:nvPicPr>
        <p:blipFill>
          <a:blip r:embed="rId6"/>
          <a:stretch>
            <a:fillRect/>
          </a:stretch>
        </p:blipFill>
        <p:spPr>
          <a:xfrm>
            <a:off x="9833969" y="-27434"/>
            <a:ext cx="2483250" cy="6912868"/>
          </a:xfrm>
          <a:prstGeom prst="rect">
            <a:avLst/>
          </a:prstGeom>
        </p:spPr>
      </p:pic>
      <p:pic>
        <p:nvPicPr>
          <p:cNvPr id="10" name="Picture 9">
            <a:extLst>
              <a:ext uri="{FF2B5EF4-FFF2-40B4-BE49-F238E27FC236}">
                <a16:creationId xmlns:a16="http://schemas.microsoft.com/office/drawing/2014/main" id="{8739F2D3-0DE3-D246-E44A-D786CDB7D19E}"/>
              </a:ext>
            </a:extLst>
          </p:cNvPr>
          <p:cNvPicPr>
            <a:picLocks noChangeAspect="1"/>
          </p:cNvPicPr>
          <p:nvPr/>
        </p:nvPicPr>
        <p:blipFill>
          <a:blip r:embed="rId7"/>
          <a:stretch>
            <a:fillRect/>
          </a:stretch>
        </p:blipFill>
        <p:spPr>
          <a:xfrm>
            <a:off x="8708266" y="554566"/>
            <a:ext cx="3179850" cy="5748868"/>
          </a:xfrm>
          <a:prstGeom prst="rect">
            <a:avLst/>
          </a:prstGeom>
        </p:spPr>
      </p:pic>
      <p:sp>
        <p:nvSpPr>
          <p:cNvPr id="18" name="TextBox 17">
            <a:extLst>
              <a:ext uri="{FF2B5EF4-FFF2-40B4-BE49-F238E27FC236}">
                <a16:creationId xmlns:a16="http://schemas.microsoft.com/office/drawing/2014/main" id="{C8746955-9A22-EABE-0BFC-FC9AD9BD01E7}"/>
              </a:ext>
            </a:extLst>
          </p:cNvPr>
          <p:cNvSpPr txBox="1"/>
          <p:nvPr/>
        </p:nvSpPr>
        <p:spPr>
          <a:xfrm>
            <a:off x="266905" y="300807"/>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4</a:t>
            </a:r>
            <a:endParaRPr lang="en-GB" sz="2400" b="1" dirty="0">
              <a:solidFill>
                <a:srgbClr val="FF0000"/>
              </a:solidFill>
              <a:highlight>
                <a:srgbClr val="FFFF00"/>
              </a:highlight>
            </a:endParaRPr>
          </a:p>
        </p:txBody>
      </p:sp>
      <p:sp>
        <p:nvSpPr>
          <p:cNvPr id="8" name="TextBox 7">
            <a:extLst>
              <a:ext uri="{FF2B5EF4-FFF2-40B4-BE49-F238E27FC236}">
                <a16:creationId xmlns:a16="http://schemas.microsoft.com/office/drawing/2014/main" id="{7C4B1B9F-169B-7596-A867-0426CBCB873A}"/>
              </a:ext>
            </a:extLst>
          </p:cNvPr>
          <p:cNvSpPr txBox="1"/>
          <p:nvPr/>
        </p:nvSpPr>
        <p:spPr>
          <a:xfrm>
            <a:off x="303884" y="1793603"/>
            <a:ext cx="8071490" cy="3470437"/>
          </a:xfrm>
          <a:prstGeom prst="rect">
            <a:avLst/>
          </a:prstGeom>
          <a:noFill/>
        </p:spPr>
        <p:txBody>
          <a:bodyPr wrap="square">
            <a:spAutoFit/>
          </a:bodyPr>
          <a:lstStyle/>
          <a:p>
            <a:pPr algn="just">
              <a:lnSpc>
                <a:spcPct val="200000"/>
              </a:lnSpc>
            </a:pPr>
            <a:r>
              <a:rPr lang="en-GB" sz="1600" b="1" dirty="0"/>
              <a:t>Artificial Intelligence is transforming how UX professionals approach their work. AI-powered tools now assist in automating repetitive tasks, generating user personas, conducting predictive analytics, and even suggesting design layouts. Platforms like Figma, Adobe XD, and </a:t>
            </a:r>
            <a:r>
              <a:rPr lang="en-GB" sz="1600" b="1" dirty="0" err="1"/>
              <a:t>Uizard</a:t>
            </a:r>
            <a:r>
              <a:rPr lang="en-GB" sz="1600" b="1" dirty="0"/>
              <a:t> are integrating AI to streamline the design process. </a:t>
            </a:r>
          </a:p>
          <a:p>
            <a:pPr algn="just">
              <a:lnSpc>
                <a:spcPct val="200000"/>
              </a:lnSpc>
            </a:pPr>
            <a:r>
              <a:rPr lang="en-GB" sz="1600" b="1" dirty="0"/>
              <a:t>As a result, UX designers are expected to develop new competencies, such as prompt engineering, human-AI interaction design, and ethical considerations in AI interfaces. Rather than replacing designers, AI is enhancing their creativity and decision-making.</a:t>
            </a:r>
            <a:endParaRPr lang="en-US" sz="1600" b="1" dirty="0"/>
          </a:p>
        </p:txBody>
      </p:sp>
      <p:pic>
        <p:nvPicPr>
          <p:cNvPr id="5" name="Picture 4" descr="A logo for a university&#10;&#10;Description automatically generated">
            <a:extLst>
              <a:ext uri="{FF2B5EF4-FFF2-40B4-BE49-F238E27FC236}">
                <a16:creationId xmlns:a16="http://schemas.microsoft.com/office/drawing/2014/main" id="{527A893B-A5A2-3129-8E9F-DCCE0BCBBD4C}"/>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8709" y="5659682"/>
            <a:ext cx="1198317" cy="1198317"/>
          </a:xfrm>
          <a:prstGeom prst="rect">
            <a:avLst/>
          </a:prstGeom>
        </p:spPr>
      </p:pic>
    </p:spTree>
    <p:custDataLst>
      <p:tags r:id="rId1"/>
    </p:custDataLst>
    <p:extLst>
      <p:ext uri="{BB962C8B-B14F-4D97-AF65-F5344CB8AC3E}">
        <p14:creationId xmlns:p14="http://schemas.microsoft.com/office/powerpoint/2010/main" val="4104074436"/>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D16EFEB-A29C-532F-342B-84B03C562818}"/>
            </a:ext>
          </a:extLst>
        </p:cNvPr>
        <p:cNvGrpSpPr/>
        <p:nvPr/>
      </p:nvGrpSpPr>
      <p:grpSpPr>
        <a:xfrm>
          <a:off x="0" y="0"/>
          <a:ext cx="0" cy="0"/>
          <a:chOff x="0" y="0"/>
          <a:chExt cx="0" cy="0"/>
        </a:xfrm>
      </p:grpSpPr>
      <p:pic>
        <p:nvPicPr>
          <p:cNvPr id="17" name="Picture 16">
            <a:extLst>
              <a:ext uri="{FF2B5EF4-FFF2-40B4-BE49-F238E27FC236}">
                <a16:creationId xmlns:a16="http://schemas.microsoft.com/office/drawing/2014/main" id="{AED307B8-639A-39D9-E1F6-325320D927E0}"/>
              </a:ext>
            </a:extLst>
          </p:cNvPr>
          <p:cNvPicPr>
            <a:picLocks noChangeAspect="1"/>
          </p:cNvPicPr>
          <p:nvPr/>
        </p:nvPicPr>
        <p:blipFill>
          <a:blip r:embed="rId3"/>
          <a:stretch>
            <a:fillRect/>
          </a:stretch>
        </p:blipFill>
        <p:spPr>
          <a:xfrm>
            <a:off x="523664" y="397229"/>
            <a:ext cx="7851710" cy="840667"/>
          </a:xfrm>
          <a:prstGeom prst="rect">
            <a:avLst/>
          </a:prstGeom>
        </p:spPr>
      </p:pic>
      <p:sp>
        <p:nvSpPr>
          <p:cNvPr id="13" name="Freeform 5">
            <a:extLst>
              <a:ext uri="{FF2B5EF4-FFF2-40B4-BE49-F238E27FC236}">
                <a16:creationId xmlns:a16="http://schemas.microsoft.com/office/drawing/2014/main" id="{FB000509-4317-3C0D-FCFE-0918EF62B79F}"/>
              </a:ext>
            </a:extLst>
          </p:cNvPr>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a:extLst>
              <a:ext uri="{FF2B5EF4-FFF2-40B4-BE49-F238E27FC236}">
                <a16:creationId xmlns:a16="http://schemas.microsoft.com/office/drawing/2014/main" id="{C755BEEA-B448-09E7-AE59-1B8DA86928B9}"/>
              </a:ext>
            </a:extLst>
          </p:cNvPr>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a:extLst>
              <a:ext uri="{FF2B5EF4-FFF2-40B4-BE49-F238E27FC236}">
                <a16:creationId xmlns:a16="http://schemas.microsoft.com/office/drawing/2014/main" id="{A3F902F5-9CAE-EFE4-DEF9-C27E1DE090DB}"/>
              </a:ext>
            </a:extLst>
          </p:cNvPr>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a:extLst>
              <a:ext uri="{FF2B5EF4-FFF2-40B4-BE49-F238E27FC236}">
                <a16:creationId xmlns:a16="http://schemas.microsoft.com/office/drawing/2014/main" id="{2B5494EE-328B-25B0-0D9C-A6C284291C5D}"/>
              </a:ext>
            </a:extLst>
          </p:cNvPr>
          <p:cNvPicPr>
            <a:picLocks noChangeAspect="1"/>
          </p:cNvPicPr>
          <p:nvPr/>
        </p:nvPicPr>
        <p:blipFill>
          <a:blip r:embed="rId4"/>
          <a:stretch>
            <a:fillRect/>
          </a:stretch>
        </p:blipFill>
        <p:spPr>
          <a:xfrm>
            <a:off x="2440788" y="5949244"/>
            <a:ext cx="9902229" cy="204838"/>
          </a:xfrm>
          <a:prstGeom prst="rect">
            <a:avLst/>
          </a:prstGeom>
        </p:spPr>
      </p:pic>
      <p:pic>
        <p:nvPicPr>
          <p:cNvPr id="4" name="Picture 3">
            <a:extLst>
              <a:ext uri="{FF2B5EF4-FFF2-40B4-BE49-F238E27FC236}">
                <a16:creationId xmlns:a16="http://schemas.microsoft.com/office/drawing/2014/main" id="{D305A5EE-E0A6-807B-ED5D-C4305D1D6852}"/>
              </a:ext>
            </a:extLst>
          </p:cNvPr>
          <p:cNvPicPr>
            <a:picLocks noChangeAspect="1"/>
          </p:cNvPicPr>
          <p:nvPr/>
        </p:nvPicPr>
        <p:blipFill>
          <a:blip r:embed="rId5"/>
          <a:stretch>
            <a:fillRect/>
          </a:stretch>
        </p:blipFill>
        <p:spPr>
          <a:xfrm>
            <a:off x="-108036" y="2204822"/>
            <a:ext cx="238650" cy="2709534"/>
          </a:xfrm>
          <a:prstGeom prst="rect">
            <a:avLst/>
          </a:prstGeom>
        </p:spPr>
      </p:pic>
      <p:sp>
        <p:nvSpPr>
          <p:cNvPr id="7" name="TextBox 6">
            <a:extLst>
              <a:ext uri="{FF2B5EF4-FFF2-40B4-BE49-F238E27FC236}">
                <a16:creationId xmlns:a16="http://schemas.microsoft.com/office/drawing/2014/main" id="{0C18A697-E368-BB4E-D2E1-D84CDD764341}"/>
              </a:ext>
            </a:extLst>
          </p:cNvPr>
          <p:cNvSpPr txBox="1"/>
          <p:nvPr/>
        </p:nvSpPr>
        <p:spPr>
          <a:xfrm>
            <a:off x="2373893" y="403819"/>
            <a:ext cx="5366841" cy="727571"/>
          </a:xfrm>
          <a:prstGeom prst="rect">
            <a:avLst/>
          </a:prstGeom>
          <a:noFill/>
        </p:spPr>
        <p:txBody>
          <a:bodyPr wrap="square" rtlCol="0">
            <a:spAutoFit/>
          </a:bodyPr>
          <a:lstStyle/>
          <a:p>
            <a:pPr algn="ctr">
              <a:lnSpc>
                <a:spcPct val="200000"/>
              </a:lnSpc>
            </a:pPr>
            <a:r>
              <a:rPr lang="en-GB" sz="2400" b="1" dirty="0">
                <a:solidFill>
                  <a:schemeClr val="bg1"/>
                </a:solidFill>
              </a:rPr>
              <a:t>Upskilling and Future UX Roles with AI</a:t>
            </a:r>
            <a:endParaRPr lang="en-US" sz="2400" b="1" dirty="0">
              <a:solidFill>
                <a:schemeClr val="bg1"/>
              </a:solidFill>
            </a:endParaRPr>
          </a:p>
        </p:txBody>
      </p:sp>
      <p:pic>
        <p:nvPicPr>
          <p:cNvPr id="9" name="Picture 8">
            <a:extLst>
              <a:ext uri="{FF2B5EF4-FFF2-40B4-BE49-F238E27FC236}">
                <a16:creationId xmlns:a16="http://schemas.microsoft.com/office/drawing/2014/main" id="{B08E2C40-3CC8-D6D5-FA1A-FB1A8FA50B69}"/>
              </a:ext>
            </a:extLst>
          </p:cNvPr>
          <p:cNvPicPr>
            <a:picLocks noChangeAspect="1"/>
          </p:cNvPicPr>
          <p:nvPr/>
        </p:nvPicPr>
        <p:blipFill>
          <a:blip r:embed="rId6"/>
          <a:stretch>
            <a:fillRect/>
          </a:stretch>
        </p:blipFill>
        <p:spPr>
          <a:xfrm>
            <a:off x="9833969" y="-27434"/>
            <a:ext cx="2483250" cy="6912868"/>
          </a:xfrm>
          <a:prstGeom prst="rect">
            <a:avLst/>
          </a:prstGeom>
        </p:spPr>
      </p:pic>
      <p:pic>
        <p:nvPicPr>
          <p:cNvPr id="10" name="Picture 9">
            <a:extLst>
              <a:ext uri="{FF2B5EF4-FFF2-40B4-BE49-F238E27FC236}">
                <a16:creationId xmlns:a16="http://schemas.microsoft.com/office/drawing/2014/main" id="{5E616EDC-F87F-845E-0174-E221A87DDBDA}"/>
              </a:ext>
            </a:extLst>
          </p:cNvPr>
          <p:cNvPicPr>
            <a:picLocks noChangeAspect="1"/>
          </p:cNvPicPr>
          <p:nvPr/>
        </p:nvPicPr>
        <p:blipFill>
          <a:blip r:embed="rId7"/>
          <a:stretch>
            <a:fillRect/>
          </a:stretch>
        </p:blipFill>
        <p:spPr>
          <a:xfrm>
            <a:off x="8708266" y="554566"/>
            <a:ext cx="3179850" cy="5748868"/>
          </a:xfrm>
          <a:prstGeom prst="rect">
            <a:avLst/>
          </a:prstGeom>
        </p:spPr>
      </p:pic>
      <p:sp>
        <p:nvSpPr>
          <p:cNvPr id="18" name="TextBox 17">
            <a:extLst>
              <a:ext uri="{FF2B5EF4-FFF2-40B4-BE49-F238E27FC236}">
                <a16:creationId xmlns:a16="http://schemas.microsoft.com/office/drawing/2014/main" id="{D1517A90-9463-E710-1A9C-FF487B97A213}"/>
              </a:ext>
            </a:extLst>
          </p:cNvPr>
          <p:cNvSpPr txBox="1"/>
          <p:nvPr/>
        </p:nvSpPr>
        <p:spPr>
          <a:xfrm>
            <a:off x="266905" y="300807"/>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4</a:t>
            </a:r>
            <a:endParaRPr lang="en-GB" sz="2400" b="1" dirty="0">
              <a:solidFill>
                <a:srgbClr val="FF0000"/>
              </a:solidFill>
              <a:highlight>
                <a:srgbClr val="FFFF00"/>
              </a:highlight>
            </a:endParaRPr>
          </a:p>
        </p:txBody>
      </p:sp>
      <p:sp>
        <p:nvSpPr>
          <p:cNvPr id="8" name="TextBox 7">
            <a:extLst>
              <a:ext uri="{FF2B5EF4-FFF2-40B4-BE49-F238E27FC236}">
                <a16:creationId xmlns:a16="http://schemas.microsoft.com/office/drawing/2014/main" id="{CB4219A6-65A9-9909-5FC0-CD06E2D2D249}"/>
              </a:ext>
            </a:extLst>
          </p:cNvPr>
          <p:cNvSpPr txBox="1"/>
          <p:nvPr/>
        </p:nvSpPr>
        <p:spPr>
          <a:xfrm>
            <a:off x="303884" y="1793603"/>
            <a:ext cx="8071490" cy="3470437"/>
          </a:xfrm>
          <a:prstGeom prst="rect">
            <a:avLst/>
          </a:prstGeom>
          <a:noFill/>
        </p:spPr>
        <p:txBody>
          <a:bodyPr wrap="square">
            <a:spAutoFit/>
          </a:bodyPr>
          <a:lstStyle/>
          <a:p>
            <a:pPr algn="just">
              <a:lnSpc>
                <a:spcPct val="200000"/>
              </a:lnSpc>
            </a:pPr>
            <a:r>
              <a:rPr lang="en-GB" sz="1600" b="1" dirty="0"/>
              <a:t> To grow professionally in the AI-powered UX landscape, designers must actively upskill. Key areas for development include data-informed design, conversational interface creation, and accessibility in intelligent systems. New roles are emerging, such as AI UX Specialist, Voice UI Designer, and Human-AI Interaction Expert. </a:t>
            </a:r>
          </a:p>
          <a:p>
            <a:pPr algn="just">
              <a:lnSpc>
                <a:spcPct val="200000"/>
              </a:lnSpc>
            </a:pPr>
            <a:r>
              <a:rPr lang="en-GB" sz="1600" b="1" dirty="0"/>
              <a:t>Staying competitive requires a mindset of continuous learning, openness to experimentation, and collaboration with AI rather than competition. The future of UX will belong to those who can blend creativity, empathy, and technological fluency.</a:t>
            </a:r>
            <a:endParaRPr lang="en-US" sz="1600" b="1" dirty="0"/>
          </a:p>
        </p:txBody>
      </p:sp>
      <p:pic>
        <p:nvPicPr>
          <p:cNvPr id="5" name="Picture 4" descr="A logo for a university&#10;&#10;Description automatically generated">
            <a:extLst>
              <a:ext uri="{FF2B5EF4-FFF2-40B4-BE49-F238E27FC236}">
                <a16:creationId xmlns:a16="http://schemas.microsoft.com/office/drawing/2014/main" id="{24791F83-B13D-64DC-7EDA-6DBCC0C222B7}"/>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8709" y="5659682"/>
            <a:ext cx="1198317" cy="1198317"/>
          </a:xfrm>
          <a:prstGeom prst="rect">
            <a:avLst/>
          </a:prstGeom>
        </p:spPr>
      </p:pic>
    </p:spTree>
    <p:custDataLst>
      <p:tags r:id="rId1"/>
    </p:custDataLst>
    <p:extLst>
      <p:ext uri="{BB962C8B-B14F-4D97-AF65-F5344CB8AC3E}">
        <p14:creationId xmlns:p14="http://schemas.microsoft.com/office/powerpoint/2010/main" val="416215412"/>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7851710"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373893" y="403819"/>
            <a:ext cx="5366841" cy="727571"/>
          </a:xfrm>
          <a:prstGeom prst="rect">
            <a:avLst/>
          </a:prstGeom>
          <a:noFill/>
        </p:spPr>
        <p:txBody>
          <a:bodyPr wrap="square" rtlCol="0">
            <a:spAutoFit/>
          </a:bodyPr>
          <a:lstStyle/>
          <a:p>
            <a:pPr algn="ctr">
              <a:lnSpc>
                <a:spcPct val="200000"/>
              </a:lnSpc>
            </a:pPr>
            <a:r>
              <a:rPr lang="en-US" sz="2400" b="1" dirty="0">
                <a:solidFill>
                  <a:schemeClr val="bg1"/>
                </a:solidFill>
              </a:rPr>
              <a:t>If You Only Do One Thing…</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8" name="TextBox 17">
            <a:extLst>
              <a:ext uri="{FF2B5EF4-FFF2-40B4-BE49-F238E27FC236}">
                <a16:creationId xmlns:a16="http://schemas.microsoft.com/office/drawing/2014/main" id="{A67545A6-0FFC-C0FF-FB99-AD7C3514B73A}"/>
              </a:ext>
            </a:extLst>
          </p:cNvPr>
          <p:cNvSpPr txBox="1"/>
          <p:nvPr/>
        </p:nvSpPr>
        <p:spPr>
          <a:xfrm>
            <a:off x="266905" y="300807"/>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4</a:t>
            </a:r>
            <a:endParaRPr lang="en-GB" sz="2400" b="1" dirty="0">
              <a:solidFill>
                <a:srgbClr val="FF0000"/>
              </a:solidFill>
              <a:highlight>
                <a:srgbClr val="FFFF00"/>
              </a:highlight>
            </a:endParaRPr>
          </a:p>
        </p:txBody>
      </p:sp>
      <p:sp>
        <p:nvSpPr>
          <p:cNvPr id="8" name="TextBox 7">
            <a:extLst>
              <a:ext uri="{FF2B5EF4-FFF2-40B4-BE49-F238E27FC236}">
                <a16:creationId xmlns:a16="http://schemas.microsoft.com/office/drawing/2014/main" id="{5CAE5C1B-3262-50D7-FE4E-0D3F5F4F5980}"/>
              </a:ext>
            </a:extLst>
          </p:cNvPr>
          <p:cNvSpPr txBox="1"/>
          <p:nvPr/>
        </p:nvSpPr>
        <p:spPr>
          <a:xfrm>
            <a:off x="201247" y="1990182"/>
            <a:ext cx="8329058" cy="3048207"/>
          </a:xfrm>
          <a:prstGeom prst="rect">
            <a:avLst/>
          </a:prstGeom>
          <a:noFill/>
        </p:spPr>
        <p:txBody>
          <a:bodyPr wrap="square">
            <a:spAutoFit/>
          </a:bodyPr>
          <a:lstStyle/>
          <a:p>
            <a:pPr algn="just">
              <a:lnSpc>
                <a:spcPct val="200000"/>
              </a:lnSpc>
            </a:pPr>
            <a:r>
              <a:rPr lang="en-US" sz="1400" b="1" dirty="0"/>
              <a:t>This chapter hopefully reinforces that UX teams of one are not alone. Far from it, you are part of a dynamic and growing community.</a:t>
            </a:r>
          </a:p>
          <a:p>
            <a:pPr algn="just">
              <a:lnSpc>
                <a:spcPct val="200000"/>
              </a:lnSpc>
            </a:pPr>
            <a:r>
              <a:rPr lang="en-US" sz="1400" b="1" dirty="0"/>
              <a:t>How you choose to engage that community is a matter of personal preference, but whether to engage should not be. Keeping yourself connected to other user experience professionals outside your organization is especially important. It will help you experience continual growth and greater professional satisfaction.</a:t>
            </a:r>
          </a:p>
          <a:p>
            <a:pPr algn="just">
              <a:lnSpc>
                <a:spcPct val="200000"/>
              </a:lnSpc>
            </a:pPr>
            <a:r>
              <a:rPr lang="en-US" sz="1400" b="1" dirty="0"/>
              <a:t>So if you only have time to do one thing from this chapter, focus on finding your community and getting plugged into it in whatever format makes sense, whether that be a digital discussion list, or live and in person.</a:t>
            </a:r>
          </a:p>
        </p:txBody>
      </p:sp>
      <p:pic>
        <p:nvPicPr>
          <p:cNvPr id="5" name="Picture 4" descr="A logo for a university&#10;&#10;Description automatically generated">
            <a:extLst>
              <a:ext uri="{FF2B5EF4-FFF2-40B4-BE49-F238E27FC236}">
                <a16:creationId xmlns:a16="http://schemas.microsoft.com/office/drawing/2014/main" id="{FA8D3B6F-375E-829F-D829-D1587D1A31A9}"/>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8709" y="5659682"/>
            <a:ext cx="1198317" cy="1198317"/>
          </a:xfrm>
          <a:prstGeom prst="rect">
            <a:avLst/>
          </a:prstGeom>
        </p:spPr>
      </p:pic>
    </p:spTree>
    <p:custDataLst>
      <p:tags r:id="rId1"/>
    </p:custDataLst>
    <p:extLst>
      <p:ext uri="{BB962C8B-B14F-4D97-AF65-F5344CB8AC3E}">
        <p14:creationId xmlns:p14="http://schemas.microsoft.com/office/powerpoint/2010/main" val="3070242298"/>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818606" y="1756985"/>
            <a:ext cx="7271812" cy="2421625"/>
          </a:xfrm>
          <a:prstGeom prst="rect">
            <a:avLst/>
          </a:prstGeom>
          <a:noFill/>
        </p:spPr>
        <p:txBody>
          <a:bodyPr wrap="square" rtlCol="0">
            <a:spAutoFit/>
          </a:bodyPr>
          <a:lstStyle/>
          <a:p>
            <a:pPr algn="ctr">
              <a:lnSpc>
                <a:spcPct val="200000"/>
              </a:lnSpc>
            </a:pPr>
            <a:r>
              <a:rPr lang="en-GB" sz="8800" b="1" dirty="0">
                <a:solidFill>
                  <a:srgbClr val="0070C0"/>
                </a:solidFill>
              </a:rPr>
              <a:t>Thank You</a:t>
            </a:r>
            <a:endParaRPr lang="en-GB" sz="7200" b="1" dirty="0"/>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609198" y="263506"/>
            <a:ext cx="3119743" cy="5748868"/>
          </a:xfrm>
          <a:prstGeom prst="rect">
            <a:avLst/>
          </a:prstGeom>
        </p:spPr>
      </p:pic>
      <p:sp>
        <p:nvSpPr>
          <p:cNvPr id="5" name="TextBox 4">
            <a:extLst>
              <a:ext uri="{FF2B5EF4-FFF2-40B4-BE49-F238E27FC236}">
                <a16:creationId xmlns:a16="http://schemas.microsoft.com/office/drawing/2014/main" id="{98F507D2-5105-93A8-6CEB-3827B6C741C5}"/>
              </a:ext>
            </a:extLst>
          </p:cNvPr>
          <p:cNvSpPr txBox="1"/>
          <p:nvPr/>
        </p:nvSpPr>
        <p:spPr>
          <a:xfrm>
            <a:off x="238443" y="344361"/>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2</a:t>
            </a:r>
            <a:endParaRPr lang="en-GB" sz="2400" b="1" dirty="0">
              <a:solidFill>
                <a:srgbClr val="FF0000"/>
              </a:solidFill>
              <a:highlight>
                <a:srgbClr val="FFFF00"/>
              </a:highlight>
            </a:endParaRPr>
          </a:p>
        </p:txBody>
      </p:sp>
      <p:pic>
        <p:nvPicPr>
          <p:cNvPr id="6" name="Picture 5" descr="A logo for a university&#10;&#10;Description automatically generated">
            <a:extLst>
              <a:ext uri="{FF2B5EF4-FFF2-40B4-BE49-F238E27FC236}">
                <a16:creationId xmlns:a16="http://schemas.microsoft.com/office/drawing/2014/main" id="{D9C03654-20AE-E96A-BEA2-0C7E658C8EE1}"/>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8709" y="5659682"/>
            <a:ext cx="1198317" cy="1198317"/>
          </a:xfrm>
          <a:prstGeom prst="rect">
            <a:avLst/>
          </a:prstGeom>
        </p:spPr>
      </p:pic>
    </p:spTree>
    <p:extLst>
      <p:ext uri="{BB962C8B-B14F-4D97-AF65-F5344CB8AC3E}">
        <p14:creationId xmlns:p14="http://schemas.microsoft.com/office/powerpoint/2010/main" val="2066178652"/>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IMING" val="|77.3"/>
</p:tagLst>
</file>

<file path=ppt/tags/tag2.xml><?xml version="1.0" encoding="utf-8"?>
<p:tagLst xmlns:a="http://schemas.openxmlformats.org/drawingml/2006/main" xmlns:r="http://schemas.openxmlformats.org/officeDocument/2006/relationships" xmlns:p="http://schemas.openxmlformats.org/presentationml/2006/main">
  <p:tag name="TIMING" val="|171.9"/>
</p:tagLst>
</file>

<file path=ppt/tags/tag3.xml><?xml version="1.0" encoding="utf-8"?>
<p:tagLst xmlns:a="http://schemas.openxmlformats.org/drawingml/2006/main" xmlns:r="http://schemas.openxmlformats.org/officeDocument/2006/relationships" xmlns:p="http://schemas.openxmlformats.org/presentationml/2006/main">
  <p:tag name="TIMING" val="|1.6|2.2"/>
</p:tagLst>
</file>

<file path=ppt/tags/tag4.xml><?xml version="1.0" encoding="utf-8"?>
<p:tagLst xmlns:a="http://schemas.openxmlformats.org/drawingml/2006/main" xmlns:r="http://schemas.openxmlformats.org/officeDocument/2006/relationships" xmlns:p="http://schemas.openxmlformats.org/presentationml/2006/main">
  <p:tag name="TIMING" val="|1.1|4.2"/>
</p:tagLst>
</file>

<file path=ppt/tags/tag5.xml><?xml version="1.0" encoding="utf-8"?>
<p:tagLst xmlns:a="http://schemas.openxmlformats.org/drawingml/2006/main" xmlns:r="http://schemas.openxmlformats.org/officeDocument/2006/relationships" xmlns:p="http://schemas.openxmlformats.org/presentationml/2006/main">
  <p:tag name="TIMING" val="|1.9"/>
</p:tagLst>
</file>

<file path=ppt/tags/tag6.xml><?xml version="1.0" encoding="utf-8"?>
<p:tagLst xmlns:a="http://schemas.openxmlformats.org/drawingml/2006/main" xmlns:r="http://schemas.openxmlformats.org/officeDocument/2006/relationships" xmlns:p="http://schemas.openxmlformats.org/presentationml/2006/main">
  <p:tag name="TIMING" val="|1.9"/>
</p:tagLst>
</file>

<file path=ppt/tags/tag7.xml><?xml version="1.0" encoding="utf-8"?>
<p:tagLst xmlns:a="http://schemas.openxmlformats.org/drawingml/2006/main" xmlns:r="http://schemas.openxmlformats.org/officeDocument/2006/relationships" xmlns:p="http://schemas.openxmlformats.org/presentationml/2006/main">
  <p:tag name="TIMING" val="|1.9"/>
</p:tagLst>
</file>

<file path=ppt/tags/tag8.xml><?xml version="1.0" encoding="utf-8"?>
<p:tagLst xmlns:a="http://schemas.openxmlformats.org/drawingml/2006/main" xmlns:r="http://schemas.openxmlformats.org/officeDocument/2006/relationships" xmlns:p="http://schemas.openxmlformats.org/presentationml/2006/main">
  <p:tag name="TIMING" val="|1.9"/>
</p:tagLst>
</file>

<file path=ppt/tags/tag9.xml><?xml version="1.0" encoding="utf-8"?>
<p:tagLst xmlns:a="http://schemas.openxmlformats.org/drawingml/2006/main" xmlns:r="http://schemas.openxmlformats.org/officeDocument/2006/relationships" xmlns:p="http://schemas.openxmlformats.org/presentationml/2006/main">
  <p:tag name="TIMING" val="|1.9"/>
</p:tagLst>
</file>

<file path=ppt/tags/tag10.xml><?xml version="1.0" encoding="utf-8"?>
<p:tagLst xmlns:a="http://schemas.openxmlformats.org/drawingml/2006/main" xmlns:r="http://schemas.openxmlformats.org/officeDocument/2006/relationships" xmlns:p="http://schemas.openxmlformats.org/presentationml/2006/main">
  <p:tag name="TIMING" val="|1.9"/>
</p:tagLst>
</file>

<file path=ppt/tags/tag11.xml><?xml version="1.0" encoding="utf-8"?>
<p:tagLst xmlns:a="http://schemas.openxmlformats.org/drawingml/2006/main" xmlns:r="http://schemas.openxmlformats.org/officeDocument/2006/relationships" xmlns:p="http://schemas.openxmlformats.org/presentationml/2006/main">
  <p:tag name="TIMING" val="|1.9"/>
</p:tagLst>
</file>

<file path=ppt/tags/tag12.xml><?xml version="1.0" encoding="utf-8"?>
<p:tagLst xmlns:a="http://schemas.openxmlformats.org/drawingml/2006/main" xmlns:r="http://schemas.openxmlformats.org/officeDocument/2006/relationships" xmlns:p="http://schemas.openxmlformats.org/presentationml/2006/main">
  <p:tag name="TIMING" val="|1.9"/>
</p:tagLst>
</file>

<file path=ppt/tags/tag13.xml><?xml version="1.0" encoding="utf-8"?>
<p:tagLst xmlns:a="http://schemas.openxmlformats.org/drawingml/2006/main" xmlns:r="http://schemas.openxmlformats.org/officeDocument/2006/relationships" xmlns:p="http://schemas.openxmlformats.org/presentationml/2006/main">
  <p:tag name="TIMING" val="|1.9"/>
</p:tagLst>
</file>

<file path=ppt/tags/tag14.xml><?xml version="1.0" encoding="utf-8"?>
<p:tagLst xmlns:a="http://schemas.openxmlformats.org/drawingml/2006/main" xmlns:r="http://schemas.openxmlformats.org/officeDocument/2006/relationships" xmlns:p="http://schemas.openxmlformats.org/presentationml/2006/main">
  <p:tag name="TIMING" val="|1.9"/>
</p:tagLst>
</file>

<file path=ppt/tags/tag15.xml><?xml version="1.0" encoding="utf-8"?>
<p:tagLst xmlns:a="http://schemas.openxmlformats.org/drawingml/2006/main" xmlns:r="http://schemas.openxmlformats.org/officeDocument/2006/relationships" xmlns:p="http://schemas.openxmlformats.org/presentationml/2006/main">
  <p:tag name="TIMING" val="|1.9"/>
</p:tagLst>
</file>

<file path=ppt/tags/tag16.xml><?xml version="1.0" encoding="utf-8"?>
<p:tagLst xmlns:a="http://schemas.openxmlformats.org/drawingml/2006/main" xmlns:r="http://schemas.openxmlformats.org/officeDocument/2006/relationships" xmlns:p="http://schemas.openxmlformats.org/presentationml/2006/main">
  <p:tag name="TIMING" val="|1.9"/>
</p:tagLst>
</file>

<file path=ppt/tags/tag17.xml><?xml version="1.0" encoding="utf-8"?>
<p:tagLst xmlns:a="http://schemas.openxmlformats.org/drawingml/2006/main" xmlns:r="http://schemas.openxmlformats.org/officeDocument/2006/relationships" xmlns:p="http://schemas.openxmlformats.org/presentationml/2006/main">
  <p:tag name="TIMING" val="|1.9"/>
</p:tagLst>
</file>

<file path=ppt/tags/tag18.xml><?xml version="1.0" encoding="utf-8"?>
<p:tagLst xmlns:a="http://schemas.openxmlformats.org/drawingml/2006/main" xmlns:r="http://schemas.openxmlformats.org/officeDocument/2006/relationships" xmlns:p="http://schemas.openxmlformats.org/presentationml/2006/main">
  <p:tag name="TIMING" val="|1.9"/>
</p:tagLst>
</file>

<file path=ppt/tags/tag19.xml><?xml version="1.0" encoding="utf-8"?>
<p:tagLst xmlns:a="http://schemas.openxmlformats.org/drawingml/2006/main" xmlns:r="http://schemas.openxmlformats.org/officeDocument/2006/relationships" xmlns:p="http://schemas.openxmlformats.org/presentationml/2006/main">
  <p:tag name="TIMING" val="|1.9"/>
</p:tagLst>
</file>

<file path=ppt/tags/tag20.xml><?xml version="1.0" encoding="utf-8"?>
<p:tagLst xmlns:a="http://schemas.openxmlformats.org/drawingml/2006/main" xmlns:r="http://schemas.openxmlformats.org/officeDocument/2006/relationships" xmlns:p="http://schemas.openxmlformats.org/presentationml/2006/main">
  <p:tag name="TIMING" val="|1.9"/>
</p:tagLst>
</file>

<file path=ppt/tags/tag21.xml><?xml version="1.0" encoding="utf-8"?>
<p:tagLst xmlns:a="http://schemas.openxmlformats.org/drawingml/2006/main" xmlns:r="http://schemas.openxmlformats.org/officeDocument/2006/relationships" xmlns:p="http://schemas.openxmlformats.org/presentationml/2006/main">
  <p:tag name="TIMING" val="|1.9"/>
</p:tagLst>
</file>

<file path=ppt/tags/tag22.xml><?xml version="1.0" encoding="utf-8"?>
<p:tagLst xmlns:a="http://schemas.openxmlformats.org/drawingml/2006/main" xmlns:r="http://schemas.openxmlformats.org/officeDocument/2006/relationships" xmlns:p="http://schemas.openxmlformats.org/presentationml/2006/main">
  <p:tag name="TIMING" val="|1.9"/>
</p:tagLst>
</file>

<file path=ppt/tags/tag23.xml><?xml version="1.0" encoding="utf-8"?>
<p:tagLst xmlns:a="http://schemas.openxmlformats.org/drawingml/2006/main" xmlns:r="http://schemas.openxmlformats.org/officeDocument/2006/relationships" xmlns:p="http://schemas.openxmlformats.org/presentationml/2006/main">
  <p:tag name="TIMING" val="|1.9"/>
</p:tagLst>
</file>

<file path=ppt/tags/tag24.xml><?xml version="1.0" encoding="utf-8"?>
<p:tagLst xmlns:a="http://schemas.openxmlformats.org/drawingml/2006/main" xmlns:r="http://schemas.openxmlformats.org/officeDocument/2006/relationships" xmlns:p="http://schemas.openxmlformats.org/presentationml/2006/main">
  <p:tag name="TIMING" val="|1.9"/>
</p:tagLst>
</file>

<file path=ppt/tags/tag25.xml><?xml version="1.0" encoding="utf-8"?>
<p:tagLst xmlns:a="http://schemas.openxmlformats.org/drawingml/2006/main" xmlns:r="http://schemas.openxmlformats.org/officeDocument/2006/relationships" xmlns:p="http://schemas.openxmlformats.org/presentationml/2006/main">
  <p:tag name="TIMING" val="|1.9"/>
</p:tagLst>
</file>

<file path=ppt/tags/tag26.xml><?xml version="1.0" encoding="utf-8"?>
<p:tagLst xmlns:a="http://schemas.openxmlformats.org/drawingml/2006/main" xmlns:r="http://schemas.openxmlformats.org/officeDocument/2006/relationships" xmlns:p="http://schemas.openxmlformats.org/presentationml/2006/main">
  <p:tag name="TIMING" val="|1.9"/>
</p:tagLst>
</file>

<file path=ppt/tags/tag27.xml><?xml version="1.0" encoding="utf-8"?>
<p:tagLst xmlns:a="http://schemas.openxmlformats.org/drawingml/2006/main" xmlns:r="http://schemas.openxmlformats.org/officeDocument/2006/relationships" xmlns:p="http://schemas.openxmlformats.org/presentationml/2006/main">
  <p:tag name="TIMING" val="|1.9"/>
</p:tagLst>
</file>

<file path=ppt/tags/tag28.xml><?xml version="1.0" encoding="utf-8"?>
<p:tagLst xmlns:a="http://schemas.openxmlformats.org/drawingml/2006/main" xmlns:r="http://schemas.openxmlformats.org/officeDocument/2006/relationships" xmlns:p="http://schemas.openxmlformats.org/presentationml/2006/main">
  <p:tag name="TIMING" val="|1.9"/>
</p:tagLst>
</file>

<file path=ppt/tags/tag29.xml><?xml version="1.0" encoding="utf-8"?>
<p:tagLst xmlns:a="http://schemas.openxmlformats.org/drawingml/2006/main" xmlns:r="http://schemas.openxmlformats.org/officeDocument/2006/relationships" xmlns:p="http://schemas.openxmlformats.org/presentationml/2006/main">
  <p:tag name="TIMING" val="|1.9"/>
</p:tagLst>
</file>

<file path=ppt/tags/tag30.xml><?xml version="1.0" encoding="utf-8"?>
<p:tagLst xmlns:a="http://schemas.openxmlformats.org/drawingml/2006/main" xmlns:r="http://schemas.openxmlformats.org/officeDocument/2006/relationships" xmlns:p="http://schemas.openxmlformats.org/presentationml/2006/main">
  <p:tag name="TIMING" val="|1.9"/>
</p:tagLst>
</file>

<file path=ppt/tags/tag31.xml><?xml version="1.0" encoding="utf-8"?>
<p:tagLst xmlns:a="http://schemas.openxmlformats.org/drawingml/2006/main" xmlns:r="http://schemas.openxmlformats.org/officeDocument/2006/relationships" xmlns:p="http://schemas.openxmlformats.org/presentationml/2006/main">
  <p:tag name="TIMING" val="|1.9"/>
</p:tagLst>
</file>

<file path=ppt/tags/tag32.xml><?xml version="1.0" encoding="utf-8"?>
<p:tagLst xmlns:a="http://schemas.openxmlformats.org/drawingml/2006/main" xmlns:r="http://schemas.openxmlformats.org/officeDocument/2006/relationships" xmlns:p="http://schemas.openxmlformats.org/presentationml/2006/main">
  <p:tag name="TIMING" val="|1.9"/>
</p:tagLst>
</file>

<file path=ppt/tags/tag33.xml><?xml version="1.0" encoding="utf-8"?>
<p:tagLst xmlns:a="http://schemas.openxmlformats.org/drawingml/2006/main" xmlns:r="http://schemas.openxmlformats.org/officeDocument/2006/relationships" xmlns:p="http://schemas.openxmlformats.org/presentationml/2006/main">
  <p:tag name="TIMING" val="|1.9"/>
</p:tagLst>
</file>

<file path=ppt/tags/tag34.xml><?xml version="1.0" encoding="utf-8"?>
<p:tagLst xmlns:a="http://schemas.openxmlformats.org/drawingml/2006/main" xmlns:r="http://schemas.openxmlformats.org/officeDocument/2006/relationships" xmlns:p="http://schemas.openxmlformats.org/presentationml/2006/main">
  <p:tag name="TIMING" val="|1.9"/>
</p:tagLst>
</file>

<file path=ppt/tags/tag35.xml><?xml version="1.0" encoding="utf-8"?>
<p:tagLst xmlns:a="http://schemas.openxmlformats.org/drawingml/2006/main" xmlns:r="http://schemas.openxmlformats.org/officeDocument/2006/relationships" xmlns:p="http://schemas.openxmlformats.org/presentationml/2006/main">
  <p:tag name="TIMING" val="|1.9"/>
</p:tagLst>
</file>

<file path=ppt/tags/tag36.xml><?xml version="1.0" encoding="utf-8"?>
<p:tagLst xmlns:a="http://schemas.openxmlformats.org/drawingml/2006/main" xmlns:r="http://schemas.openxmlformats.org/officeDocument/2006/relationships" xmlns:p="http://schemas.openxmlformats.org/presentationml/2006/main">
  <p:tag name="TIMING" val="|1.9"/>
</p:tagLst>
</file>

<file path=ppt/tags/tag37.xml><?xml version="1.0" encoding="utf-8"?>
<p:tagLst xmlns:a="http://schemas.openxmlformats.org/drawingml/2006/main" xmlns:r="http://schemas.openxmlformats.org/officeDocument/2006/relationships" xmlns:p="http://schemas.openxmlformats.org/presentationml/2006/main">
  <p:tag name="TIMING" val="|1.9"/>
</p:tagLst>
</file>

<file path=ppt/tags/tag38.xml><?xml version="1.0" encoding="utf-8"?>
<p:tagLst xmlns:a="http://schemas.openxmlformats.org/drawingml/2006/main" xmlns:r="http://schemas.openxmlformats.org/officeDocument/2006/relationships" xmlns:p="http://schemas.openxmlformats.org/presentationml/2006/main">
  <p:tag name="TIMING" val="|1.9"/>
</p:tagLst>
</file>

<file path=ppt/tags/tag39.xml><?xml version="1.0" encoding="utf-8"?>
<p:tagLst xmlns:a="http://schemas.openxmlformats.org/drawingml/2006/main" xmlns:r="http://schemas.openxmlformats.org/officeDocument/2006/relationships" xmlns:p="http://schemas.openxmlformats.org/presentationml/2006/main">
  <p:tag name="TIMING" val="|1.9"/>
</p:tagLst>
</file>

<file path=ppt/tags/tag40.xml><?xml version="1.0" encoding="utf-8"?>
<p:tagLst xmlns:a="http://schemas.openxmlformats.org/drawingml/2006/main" xmlns:r="http://schemas.openxmlformats.org/officeDocument/2006/relationships" xmlns:p="http://schemas.openxmlformats.org/presentationml/2006/main">
  <p:tag name="TIMING" val="|1.9"/>
</p:tagLst>
</file>

<file path=ppt/tags/tag41.xml><?xml version="1.0" encoding="utf-8"?>
<p:tagLst xmlns:a="http://schemas.openxmlformats.org/drawingml/2006/main" xmlns:r="http://schemas.openxmlformats.org/officeDocument/2006/relationships" xmlns:p="http://schemas.openxmlformats.org/presentationml/2006/main">
  <p:tag name="TIMING" val="|1.9"/>
</p:tagLst>
</file>

<file path=ppt/tags/tag42.xml><?xml version="1.0" encoding="utf-8"?>
<p:tagLst xmlns:a="http://schemas.openxmlformats.org/drawingml/2006/main" xmlns:r="http://schemas.openxmlformats.org/officeDocument/2006/relationships" xmlns:p="http://schemas.openxmlformats.org/presentationml/2006/main">
  <p:tag name="TIMING" val="|1.9"/>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4" ma:contentTypeDescription="إنشاء مستند جديد." ma:contentTypeScope="" ma:versionID="9cf2d3659aae8bc81616b6a9098a3d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ef34c42d8d3384dab161fc5b8c453"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AD586565-FAAB-44B1-9987-622BE22AABE1}"/>
</file>

<file path=customXml/itemProps2.xml><?xml version="1.0" encoding="utf-8"?>
<ds:datastoreItem xmlns:ds="http://schemas.openxmlformats.org/officeDocument/2006/customXml" ds:itemID="{A3ECE2EA-7A26-40FE-A3D0-BF364E7B9667}"/>
</file>

<file path=customXml/itemProps3.xml><?xml version="1.0" encoding="utf-8"?>
<ds:datastoreItem xmlns:ds="http://schemas.openxmlformats.org/officeDocument/2006/customXml" ds:itemID="{9957C41C-344F-429C-B18E-62BD4873CE86}"/>
</file>

<file path=docProps/app.xml><?xml version="1.0" encoding="utf-8"?>
<Properties xmlns="http://schemas.openxmlformats.org/officeDocument/2006/extended-properties" xmlns:vt="http://schemas.openxmlformats.org/officeDocument/2006/docPropsVTypes">
  <TotalTime>2558</TotalTime>
  <Words>4335</Words>
  <Application>Microsoft Office PowerPoint</Application>
  <PresentationFormat>Widescreen</PresentationFormat>
  <Paragraphs>198</Paragraphs>
  <Slides>44</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44</vt:i4>
      </vt:variant>
    </vt:vector>
  </HeadingPairs>
  <TitlesOfParts>
    <vt:vector size="51" baseType="lpstr">
      <vt:lpstr>Arial</vt:lpstr>
      <vt:lpstr>Calibri</vt:lpstr>
      <vt:lpstr>Calibri Light</vt:lpstr>
      <vt:lpstr>Gotham-Medium</vt:lpstr>
      <vt:lpstr>KeplerStd-Bold</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MOHAMED.AWAIS@fart.bu.edu.eg</cp:lastModifiedBy>
  <cp:revision>127</cp:revision>
  <dcterms:created xsi:type="dcterms:W3CDTF">2021-08-03T13:03:26Z</dcterms:created>
  <dcterms:modified xsi:type="dcterms:W3CDTF">2025-06-22T04:42:40Z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