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2"/>
  </p:notesMasterIdLst>
  <p:sldIdLst>
    <p:sldId id="480" r:id="rId2"/>
    <p:sldId id="303" r:id="rId3"/>
    <p:sldId id="518" r:id="rId4"/>
    <p:sldId id="519" r:id="rId5"/>
    <p:sldId id="474" r:id="rId6"/>
    <p:sldId id="421" r:id="rId7"/>
    <p:sldId id="422" r:id="rId8"/>
    <p:sldId id="423" r:id="rId9"/>
    <p:sldId id="420" r:id="rId10"/>
    <p:sldId id="424" r:id="rId11"/>
    <p:sldId id="504" r:id="rId12"/>
    <p:sldId id="427" r:id="rId13"/>
    <p:sldId id="428" r:id="rId14"/>
    <p:sldId id="475" r:id="rId15"/>
    <p:sldId id="476" r:id="rId16"/>
    <p:sldId id="430" r:id="rId17"/>
    <p:sldId id="431" r:id="rId18"/>
    <p:sldId id="432" r:id="rId19"/>
    <p:sldId id="433" r:id="rId20"/>
    <p:sldId id="497" r:id="rId21"/>
    <p:sldId id="498" r:id="rId22"/>
    <p:sldId id="499" r:id="rId23"/>
    <p:sldId id="500" r:id="rId24"/>
    <p:sldId id="439" r:id="rId25"/>
    <p:sldId id="440" r:id="rId26"/>
    <p:sldId id="441" r:id="rId27"/>
    <p:sldId id="477" r:id="rId28"/>
    <p:sldId id="505" r:id="rId29"/>
    <p:sldId id="443" r:id="rId30"/>
    <p:sldId id="444" r:id="rId31"/>
    <p:sldId id="445" r:id="rId32"/>
    <p:sldId id="446" r:id="rId33"/>
    <p:sldId id="447" r:id="rId34"/>
    <p:sldId id="488" r:id="rId35"/>
    <p:sldId id="501" r:id="rId36"/>
    <p:sldId id="449" r:id="rId37"/>
    <p:sldId id="450" r:id="rId38"/>
    <p:sldId id="485" r:id="rId39"/>
    <p:sldId id="451" r:id="rId40"/>
    <p:sldId id="453" r:id="rId41"/>
    <p:sldId id="452" r:id="rId42"/>
    <p:sldId id="478" r:id="rId43"/>
    <p:sldId id="494" r:id="rId44"/>
    <p:sldId id="455" r:id="rId45"/>
    <p:sldId id="456" r:id="rId46"/>
    <p:sldId id="506" r:id="rId47"/>
    <p:sldId id="457" r:id="rId48"/>
    <p:sldId id="502" r:id="rId49"/>
    <p:sldId id="512" r:id="rId50"/>
    <p:sldId id="513" r:id="rId51"/>
    <p:sldId id="514" r:id="rId52"/>
    <p:sldId id="515" r:id="rId53"/>
    <p:sldId id="507" r:id="rId54"/>
    <p:sldId id="508" r:id="rId55"/>
    <p:sldId id="516" r:id="rId56"/>
    <p:sldId id="510" r:id="rId57"/>
    <p:sldId id="458" r:id="rId58"/>
    <p:sldId id="459" r:id="rId59"/>
    <p:sldId id="460" r:id="rId60"/>
    <p:sldId id="461" r:id="rId61"/>
    <p:sldId id="462" r:id="rId62"/>
    <p:sldId id="463" r:id="rId63"/>
    <p:sldId id="464" r:id="rId64"/>
    <p:sldId id="465" r:id="rId65"/>
    <p:sldId id="466" r:id="rId66"/>
    <p:sldId id="517" r:id="rId67"/>
    <p:sldId id="468" r:id="rId68"/>
    <p:sldId id="469" r:id="rId69"/>
    <p:sldId id="470" r:id="rId70"/>
    <p:sldId id="349" r:id="rId7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18"/>
            <p14:sldId id="519"/>
            <p14:sldId id="474"/>
            <p14:sldId id="421"/>
            <p14:sldId id="422"/>
            <p14:sldId id="423"/>
            <p14:sldId id="420"/>
            <p14:sldId id="424"/>
            <p14:sldId id="504"/>
            <p14:sldId id="427"/>
            <p14:sldId id="428"/>
            <p14:sldId id="475"/>
            <p14:sldId id="476"/>
            <p14:sldId id="430"/>
            <p14:sldId id="431"/>
            <p14:sldId id="432"/>
            <p14:sldId id="433"/>
            <p14:sldId id="497"/>
            <p14:sldId id="498"/>
            <p14:sldId id="499"/>
            <p14:sldId id="500"/>
            <p14:sldId id="439"/>
            <p14:sldId id="440"/>
            <p14:sldId id="441"/>
            <p14:sldId id="477"/>
            <p14:sldId id="505"/>
            <p14:sldId id="443"/>
            <p14:sldId id="444"/>
            <p14:sldId id="445"/>
            <p14:sldId id="446"/>
            <p14:sldId id="447"/>
            <p14:sldId id="488"/>
            <p14:sldId id="501"/>
            <p14:sldId id="449"/>
            <p14:sldId id="450"/>
            <p14:sldId id="485"/>
            <p14:sldId id="451"/>
            <p14:sldId id="453"/>
            <p14:sldId id="452"/>
            <p14:sldId id="478"/>
            <p14:sldId id="494"/>
            <p14:sldId id="455"/>
            <p14:sldId id="456"/>
            <p14:sldId id="506"/>
            <p14:sldId id="457"/>
            <p14:sldId id="502"/>
            <p14:sldId id="512"/>
            <p14:sldId id="513"/>
            <p14:sldId id="514"/>
            <p14:sldId id="515"/>
            <p14:sldId id="507"/>
            <p14:sldId id="508"/>
            <p14:sldId id="516"/>
            <p14:sldId id="510"/>
            <p14:sldId id="458"/>
            <p14:sldId id="459"/>
            <p14:sldId id="460"/>
            <p14:sldId id="461"/>
            <p14:sldId id="462"/>
            <p14:sldId id="463"/>
            <p14:sldId id="464"/>
            <p14:sldId id="465"/>
            <p14:sldId id="466"/>
            <p14:sldId id="517"/>
            <p14:sldId id="468"/>
            <p14:sldId id="469"/>
            <p14:sldId id="47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69" autoAdjust="0"/>
  </p:normalViewPr>
  <p:slideViewPr>
    <p:cSldViewPr snapToGrid="0">
      <p:cViewPr varScale="1">
        <p:scale>
          <a:sx n="74" d="100"/>
          <a:sy n="74" d="100"/>
        </p:scale>
        <p:origin x="1013" y="3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285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5569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EEB68B9-6CEE-2E4E-B51D-F3ABF7D92F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40052F19-476C-E948-BBDE-E5C600A29A6D}" type="slidenum">
              <a:rPr lang="en-US" altLang="en-EG"/>
              <a:pPr/>
              <a:t>5</a:t>
            </a:fld>
            <a:endParaRPr lang="en-US" altLang="en-EG"/>
          </a:p>
        </p:txBody>
      </p:sp>
      <p:sp>
        <p:nvSpPr>
          <p:cNvPr id="384002" name="Rectangle 2">
            <a:extLst>
              <a:ext uri="{FF2B5EF4-FFF2-40B4-BE49-F238E27FC236}">
                <a16:creationId xmlns:a16="http://schemas.microsoft.com/office/drawing/2014/main" id="{D00FA59F-A36E-ACCD-5F7E-5F820827C3A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4003" name="Rectangle 3">
            <a:extLst>
              <a:ext uri="{FF2B5EF4-FFF2-40B4-BE49-F238E27FC236}">
                <a16:creationId xmlns:a16="http://schemas.microsoft.com/office/drawing/2014/main" id="{C16C26D6-BD51-3B8C-D5C2-ADB906E29D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6FBFA3A-AE57-54F3-C589-CEC39979DF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38F2BE0D-C7CE-FD43-84F9-CD6220F69E4C}" type="slidenum">
              <a:rPr lang="en-US" altLang="en-EG"/>
              <a:pPr/>
              <a:t>6</a:t>
            </a:fld>
            <a:endParaRPr lang="en-US" altLang="en-EG"/>
          </a:p>
        </p:txBody>
      </p:sp>
      <p:sp>
        <p:nvSpPr>
          <p:cNvPr id="257026" name="Rectangle 2">
            <a:extLst>
              <a:ext uri="{FF2B5EF4-FFF2-40B4-BE49-F238E27FC236}">
                <a16:creationId xmlns:a16="http://schemas.microsoft.com/office/drawing/2014/main" id="{AE1492AB-ACF4-8A45-0A85-B3522B2832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7028" name="Rectangle 4">
            <a:extLst>
              <a:ext uri="{FF2B5EF4-FFF2-40B4-BE49-F238E27FC236}">
                <a16:creationId xmlns:a16="http://schemas.microsoft.com/office/drawing/2014/main" id="{5F51920E-0498-6807-DBD6-259F4E7E78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86181CD-A121-C692-66D9-3F35AA5C5E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82DFE442-660F-F941-9EAD-330B78D353B2}" type="slidenum">
              <a:rPr lang="en-US" altLang="en-EG"/>
              <a:pPr/>
              <a:t>7</a:t>
            </a:fld>
            <a:endParaRPr lang="en-US" altLang="en-EG"/>
          </a:p>
        </p:txBody>
      </p:sp>
      <p:sp>
        <p:nvSpPr>
          <p:cNvPr id="382978" name="Rectangle 2">
            <a:extLst>
              <a:ext uri="{FF2B5EF4-FFF2-40B4-BE49-F238E27FC236}">
                <a16:creationId xmlns:a16="http://schemas.microsoft.com/office/drawing/2014/main" id="{52A8D2F7-26CE-9E42-9E56-13CFC0E96A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2979" name="Rectangle 3">
            <a:extLst>
              <a:ext uri="{FF2B5EF4-FFF2-40B4-BE49-F238E27FC236}">
                <a16:creationId xmlns:a16="http://schemas.microsoft.com/office/drawing/2014/main" id="{12B3DEA6-54EC-5C90-1151-BB7BA1CA73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8B3FC07-D03E-8E56-9CAC-A7A86E5F4C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77F5A8A1-2C0F-FC44-BAF9-B364F357D8CE}" type="slidenum">
              <a:rPr lang="en-US" altLang="en-EG"/>
              <a:pPr/>
              <a:t>8</a:t>
            </a:fld>
            <a:endParaRPr lang="en-US" altLang="en-EG"/>
          </a:p>
        </p:txBody>
      </p:sp>
      <p:sp>
        <p:nvSpPr>
          <p:cNvPr id="381954" name="Rectangle 2">
            <a:extLst>
              <a:ext uri="{FF2B5EF4-FFF2-40B4-BE49-F238E27FC236}">
                <a16:creationId xmlns:a16="http://schemas.microsoft.com/office/drawing/2014/main" id="{3555F9E1-AEED-BCB4-52D3-C875EFAE42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1955" name="Rectangle 3">
            <a:extLst>
              <a:ext uri="{FF2B5EF4-FFF2-40B4-BE49-F238E27FC236}">
                <a16:creationId xmlns:a16="http://schemas.microsoft.com/office/drawing/2014/main" id="{68339229-698D-0C16-19F8-1398D82A0F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6B4448C-CA6C-5661-EAFE-040B82ED8F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D81328F4-7265-6144-8BE4-46381367AD82}" type="slidenum">
              <a:rPr lang="en-US" altLang="en-EG"/>
              <a:pPr/>
              <a:t>9</a:t>
            </a:fld>
            <a:endParaRPr lang="en-US" altLang="en-EG"/>
          </a:p>
        </p:txBody>
      </p:sp>
      <p:sp>
        <p:nvSpPr>
          <p:cNvPr id="254978" name="Rectangle 2">
            <a:extLst>
              <a:ext uri="{FF2B5EF4-FFF2-40B4-BE49-F238E27FC236}">
                <a16:creationId xmlns:a16="http://schemas.microsoft.com/office/drawing/2014/main" id="{0ED56D2B-0E13-5CEB-3586-5EA1704DF36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4980" name="Rectangle 4">
            <a:extLst>
              <a:ext uri="{FF2B5EF4-FFF2-40B4-BE49-F238E27FC236}">
                <a16:creationId xmlns:a16="http://schemas.microsoft.com/office/drawing/2014/main" id="{300DC4AE-EE74-84F1-03BA-A31217D844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DC528F0-50F4-3B45-380D-459F874C702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214F3D02-637D-4F41-8F93-0A21ADB73DA0}" type="slidenum">
              <a:rPr lang="en-US" altLang="en-EG"/>
              <a:pPr/>
              <a:t>10</a:t>
            </a:fld>
            <a:endParaRPr lang="en-US" altLang="en-EG"/>
          </a:p>
        </p:txBody>
      </p:sp>
      <p:sp>
        <p:nvSpPr>
          <p:cNvPr id="261122" name="Rectangle 2">
            <a:extLst>
              <a:ext uri="{FF2B5EF4-FFF2-40B4-BE49-F238E27FC236}">
                <a16:creationId xmlns:a16="http://schemas.microsoft.com/office/drawing/2014/main" id="{B39B1154-EB22-743F-5277-44C96FDAB83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1124" name="Rectangle 4">
            <a:extLst>
              <a:ext uri="{FF2B5EF4-FFF2-40B4-BE49-F238E27FC236}">
                <a16:creationId xmlns:a16="http://schemas.microsoft.com/office/drawing/2014/main" id="{5619D478-E1A7-373D-9052-F483F3104F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0E114D0-33CE-1FD2-459A-95954DC752B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875488B7-D36C-C742-83BD-FEED38E32D44}" type="slidenum">
              <a:rPr lang="en-US" altLang="en-EG"/>
              <a:pPr/>
              <a:t>11</a:t>
            </a:fld>
            <a:endParaRPr lang="en-US" altLang="en-EG"/>
          </a:p>
        </p:txBody>
      </p:sp>
      <p:sp>
        <p:nvSpPr>
          <p:cNvPr id="439298" name="Rectangle 2">
            <a:extLst>
              <a:ext uri="{FF2B5EF4-FFF2-40B4-BE49-F238E27FC236}">
                <a16:creationId xmlns:a16="http://schemas.microsoft.com/office/drawing/2014/main" id="{4E613646-1A31-FAA9-0343-BCD105372A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9299" name="Rectangle 3">
            <a:extLst>
              <a:ext uri="{FF2B5EF4-FFF2-40B4-BE49-F238E27FC236}">
                <a16:creationId xmlns:a16="http://schemas.microsoft.com/office/drawing/2014/main" id="{CB63B6D0-F630-ADFC-5A61-7909C3421E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416425"/>
            <a:ext cx="54864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D5D388A-70DD-0D15-0CF1-82883204EE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C75F0BC2-C300-5E4B-903B-59E800ACD6AB}" type="slidenum">
              <a:rPr lang="en-US" altLang="en-EG"/>
              <a:pPr/>
              <a:t>12</a:t>
            </a:fld>
            <a:endParaRPr lang="en-US" altLang="en-EG"/>
          </a:p>
        </p:txBody>
      </p:sp>
      <p:sp>
        <p:nvSpPr>
          <p:cNvPr id="267266" name="Rectangle 2">
            <a:extLst>
              <a:ext uri="{FF2B5EF4-FFF2-40B4-BE49-F238E27FC236}">
                <a16:creationId xmlns:a16="http://schemas.microsoft.com/office/drawing/2014/main" id="{FCA98E9D-5C5F-E9E5-9C9D-A1135AF705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7268" name="Rectangle 4">
            <a:extLst>
              <a:ext uri="{FF2B5EF4-FFF2-40B4-BE49-F238E27FC236}">
                <a16:creationId xmlns:a16="http://schemas.microsoft.com/office/drawing/2014/main" id="{11EDD6E1-2221-77C1-A396-A5A0D187A2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3E2E982-2B5C-F71C-A986-03440FE7C1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2AAF231A-0F9C-8D4D-8DD3-F4125F6FDB16}" type="slidenum">
              <a:rPr lang="en-US" altLang="en-EG"/>
              <a:pPr/>
              <a:t>13</a:t>
            </a:fld>
            <a:endParaRPr lang="en-US" altLang="en-EG"/>
          </a:p>
        </p:txBody>
      </p:sp>
      <p:sp>
        <p:nvSpPr>
          <p:cNvPr id="389122" name="Rectangle 2">
            <a:extLst>
              <a:ext uri="{FF2B5EF4-FFF2-40B4-BE49-F238E27FC236}">
                <a16:creationId xmlns:a16="http://schemas.microsoft.com/office/drawing/2014/main" id="{41A42D55-0907-6EAB-AA5B-8FD0DC4B26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23" name="Rectangle 3">
            <a:extLst>
              <a:ext uri="{FF2B5EF4-FFF2-40B4-BE49-F238E27FC236}">
                <a16:creationId xmlns:a16="http://schemas.microsoft.com/office/drawing/2014/main" id="{76E704FF-B7E4-FBEF-5B16-ACCCD82FAD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72FD03A-B55A-ADD0-16C4-27A1CB95C22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200A4D68-EB34-E04B-AC42-F13CD957CA83}" type="slidenum">
              <a:rPr lang="en-US" altLang="en-EG"/>
              <a:pPr/>
              <a:t>14</a:t>
            </a:fld>
            <a:endParaRPr lang="en-US" altLang="en-EG"/>
          </a:p>
        </p:txBody>
      </p:sp>
      <p:sp>
        <p:nvSpPr>
          <p:cNvPr id="387074" name="Rectangle 2">
            <a:extLst>
              <a:ext uri="{FF2B5EF4-FFF2-40B4-BE49-F238E27FC236}">
                <a16:creationId xmlns:a16="http://schemas.microsoft.com/office/drawing/2014/main" id="{D1E3CB8D-2993-4538-15D4-FDD635E50DB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7075" name="Rectangle 3">
            <a:extLst>
              <a:ext uri="{FF2B5EF4-FFF2-40B4-BE49-F238E27FC236}">
                <a16:creationId xmlns:a16="http://schemas.microsoft.com/office/drawing/2014/main" id="{84B6A098-0460-7562-1D03-E7BF78B88A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057D117-11CF-C86F-C082-549097849C2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6112F165-0406-1B4F-8461-E10CA139332F}" type="slidenum">
              <a:rPr lang="en-US" altLang="en-EG"/>
              <a:pPr/>
              <a:t>15</a:t>
            </a:fld>
            <a:endParaRPr lang="en-US" altLang="en-EG"/>
          </a:p>
        </p:txBody>
      </p:sp>
      <p:sp>
        <p:nvSpPr>
          <p:cNvPr id="388098" name="Rectangle 2">
            <a:extLst>
              <a:ext uri="{FF2B5EF4-FFF2-40B4-BE49-F238E27FC236}">
                <a16:creationId xmlns:a16="http://schemas.microsoft.com/office/drawing/2014/main" id="{1E8B617C-EB11-B276-6BA2-C11B9419EF4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8099" name="Rectangle 3">
            <a:extLst>
              <a:ext uri="{FF2B5EF4-FFF2-40B4-BE49-F238E27FC236}">
                <a16:creationId xmlns:a16="http://schemas.microsoft.com/office/drawing/2014/main" id="{BBD8362E-01B8-231A-BC97-EC195954FE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FDBA744-1501-9CD0-F7EA-71B46F1400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8E449FAB-823F-844E-8ADF-551E5273AE75}" type="slidenum">
              <a:rPr lang="en-US" altLang="en-EG"/>
              <a:pPr/>
              <a:t>16</a:t>
            </a:fld>
            <a:endParaRPr lang="en-US" altLang="en-EG"/>
          </a:p>
        </p:txBody>
      </p:sp>
      <p:sp>
        <p:nvSpPr>
          <p:cNvPr id="390146" name="Rectangle 2">
            <a:extLst>
              <a:ext uri="{FF2B5EF4-FFF2-40B4-BE49-F238E27FC236}">
                <a16:creationId xmlns:a16="http://schemas.microsoft.com/office/drawing/2014/main" id="{8AC29CB9-9CFA-B80E-B659-82204372B6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0147" name="Rectangle 3">
            <a:extLst>
              <a:ext uri="{FF2B5EF4-FFF2-40B4-BE49-F238E27FC236}">
                <a16:creationId xmlns:a16="http://schemas.microsoft.com/office/drawing/2014/main" id="{6979CF59-82CC-7F08-EF9A-BA0636824A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AFCFE9E-698D-C1A6-6550-0A3307C42A7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3533271B-B96E-5948-8EE4-C0784C09355A}" type="slidenum">
              <a:rPr lang="en-US" altLang="en-EG"/>
              <a:pPr/>
              <a:t>17</a:t>
            </a:fld>
            <a:endParaRPr lang="en-US" altLang="en-EG"/>
          </a:p>
        </p:txBody>
      </p:sp>
      <p:sp>
        <p:nvSpPr>
          <p:cNvPr id="273410" name="Rectangle 2">
            <a:extLst>
              <a:ext uri="{FF2B5EF4-FFF2-40B4-BE49-F238E27FC236}">
                <a16:creationId xmlns:a16="http://schemas.microsoft.com/office/drawing/2014/main" id="{4AA6E899-4947-DC80-26FB-589DA0FABE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3412" name="Rectangle 4">
            <a:extLst>
              <a:ext uri="{FF2B5EF4-FFF2-40B4-BE49-F238E27FC236}">
                <a16:creationId xmlns:a16="http://schemas.microsoft.com/office/drawing/2014/main" id="{813F2016-72CD-60C1-5B85-8F6C16834F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A370F89-906E-1470-0671-24CF02CCF2E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03FE5249-AD5E-8C43-AC51-10CE7D0EA7F4}" type="slidenum">
              <a:rPr lang="en-US" altLang="en-EG"/>
              <a:pPr/>
              <a:t>18</a:t>
            </a:fld>
            <a:endParaRPr lang="en-US" altLang="en-EG"/>
          </a:p>
        </p:txBody>
      </p:sp>
      <p:sp>
        <p:nvSpPr>
          <p:cNvPr id="275458" name="Rectangle 2">
            <a:extLst>
              <a:ext uri="{FF2B5EF4-FFF2-40B4-BE49-F238E27FC236}">
                <a16:creationId xmlns:a16="http://schemas.microsoft.com/office/drawing/2014/main" id="{581F9F71-8E3D-A97F-9D53-46D9B3D61A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5460" name="Rectangle 4">
            <a:extLst>
              <a:ext uri="{FF2B5EF4-FFF2-40B4-BE49-F238E27FC236}">
                <a16:creationId xmlns:a16="http://schemas.microsoft.com/office/drawing/2014/main" id="{E3D132D2-09CC-3987-00E4-539100B372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9718903-EE7A-A53E-D428-E2EF575CC91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32D35E3E-E9C7-974B-9757-6EFCAE2785FD}" type="slidenum">
              <a:rPr lang="en-US" altLang="en-EG"/>
              <a:pPr/>
              <a:t>19</a:t>
            </a:fld>
            <a:endParaRPr lang="en-US" altLang="en-EG"/>
          </a:p>
        </p:txBody>
      </p:sp>
      <p:sp>
        <p:nvSpPr>
          <p:cNvPr id="391170" name="Rectangle 2">
            <a:extLst>
              <a:ext uri="{FF2B5EF4-FFF2-40B4-BE49-F238E27FC236}">
                <a16:creationId xmlns:a16="http://schemas.microsoft.com/office/drawing/2014/main" id="{1086F425-5DB8-9076-35F7-011392E6CF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1171" name="Rectangle 3">
            <a:extLst>
              <a:ext uri="{FF2B5EF4-FFF2-40B4-BE49-F238E27FC236}">
                <a16:creationId xmlns:a16="http://schemas.microsoft.com/office/drawing/2014/main" id="{E5443134-869C-2A17-B8A6-DB743ACC51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D1BC789-8F02-4704-706B-62B47ADD85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4848E870-161B-3C40-9769-62535736E613}" type="slidenum">
              <a:rPr lang="en-US" altLang="en-EG"/>
              <a:pPr/>
              <a:t>20</a:t>
            </a:fld>
            <a:endParaRPr lang="en-US" altLang="en-EG"/>
          </a:p>
        </p:txBody>
      </p:sp>
      <p:sp>
        <p:nvSpPr>
          <p:cNvPr id="423938" name="Rectangle 2">
            <a:extLst>
              <a:ext uri="{FF2B5EF4-FFF2-40B4-BE49-F238E27FC236}">
                <a16:creationId xmlns:a16="http://schemas.microsoft.com/office/drawing/2014/main" id="{28106E74-353A-6354-C698-50204F26025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3939" name="Rectangle 3">
            <a:extLst>
              <a:ext uri="{FF2B5EF4-FFF2-40B4-BE49-F238E27FC236}">
                <a16:creationId xmlns:a16="http://schemas.microsoft.com/office/drawing/2014/main" id="{D1F30A07-8B4A-E2DA-4D3B-1390814316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1CB10F8-18FC-8EE3-DADA-E310767FEF0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7FC15B2A-9075-8249-BB18-B2519F3ECFB2}" type="slidenum">
              <a:rPr lang="en-US" altLang="en-EG"/>
              <a:pPr/>
              <a:t>21</a:t>
            </a:fld>
            <a:endParaRPr lang="en-US" altLang="en-EG"/>
          </a:p>
        </p:txBody>
      </p:sp>
      <p:sp>
        <p:nvSpPr>
          <p:cNvPr id="425986" name="Rectangle 2">
            <a:extLst>
              <a:ext uri="{FF2B5EF4-FFF2-40B4-BE49-F238E27FC236}">
                <a16:creationId xmlns:a16="http://schemas.microsoft.com/office/drawing/2014/main" id="{D42BCE80-D0C0-BFF3-1243-46613BE1F95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5987" name="Rectangle 3">
            <a:extLst>
              <a:ext uri="{FF2B5EF4-FFF2-40B4-BE49-F238E27FC236}">
                <a16:creationId xmlns:a16="http://schemas.microsoft.com/office/drawing/2014/main" id="{51F422EE-17BB-0617-297F-3073CE0002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3383A6F-89D8-6CD2-18FD-3032828C3C5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88FBC0C0-A96B-9547-84CA-E1FEB1D8515A}" type="slidenum">
              <a:rPr lang="en-US" altLang="en-EG"/>
              <a:pPr/>
              <a:t>22</a:t>
            </a:fld>
            <a:endParaRPr lang="en-US" altLang="en-EG"/>
          </a:p>
        </p:txBody>
      </p:sp>
      <p:sp>
        <p:nvSpPr>
          <p:cNvPr id="428034" name="Rectangle 2">
            <a:extLst>
              <a:ext uri="{FF2B5EF4-FFF2-40B4-BE49-F238E27FC236}">
                <a16:creationId xmlns:a16="http://schemas.microsoft.com/office/drawing/2014/main" id="{010349B4-AA48-40F1-6EAE-26AA4E7F3C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8035" name="Rectangle 3">
            <a:extLst>
              <a:ext uri="{FF2B5EF4-FFF2-40B4-BE49-F238E27FC236}">
                <a16:creationId xmlns:a16="http://schemas.microsoft.com/office/drawing/2014/main" id="{1C5D55B3-CBDE-8781-A272-D10AB1BB24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A8B9CD6-4E83-7361-78EE-76B34EC3558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E9164741-ECD0-FB42-9C35-62265CA8933D}" type="slidenum">
              <a:rPr lang="en-US" altLang="en-EG"/>
              <a:pPr/>
              <a:t>23</a:t>
            </a:fld>
            <a:endParaRPr lang="en-US" altLang="en-EG"/>
          </a:p>
        </p:txBody>
      </p:sp>
      <p:sp>
        <p:nvSpPr>
          <p:cNvPr id="430082" name="Rectangle 2">
            <a:extLst>
              <a:ext uri="{FF2B5EF4-FFF2-40B4-BE49-F238E27FC236}">
                <a16:creationId xmlns:a16="http://schemas.microsoft.com/office/drawing/2014/main" id="{B3F52DE3-70AE-95CE-4C11-938845162B3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083" name="Rectangle 3">
            <a:extLst>
              <a:ext uri="{FF2B5EF4-FFF2-40B4-BE49-F238E27FC236}">
                <a16:creationId xmlns:a16="http://schemas.microsoft.com/office/drawing/2014/main" id="{8B36F816-6ACB-07C0-4C3C-D34D1A8FC0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ACB9BFB-C8CC-C0D7-7E6D-0FFDF6A76CE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78DF6C4E-F3AE-044B-A631-99A434779F81}" type="slidenum">
              <a:rPr lang="en-US" altLang="en-EG"/>
              <a:pPr/>
              <a:t>24</a:t>
            </a:fld>
            <a:endParaRPr lang="en-US" altLang="en-EG"/>
          </a:p>
        </p:txBody>
      </p:sp>
      <p:sp>
        <p:nvSpPr>
          <p:cNvPr id="286722" name="Rectangle 2">
            <a:extLst>
              <a:ext uri="{FF2B5EF4-FFF2-40B4-BE49-F238E27FC236}">
                <a16:creationId xmlns:a16="http://schemas.microsoft.com/office/drawing/2014/main" id="{5D055501-DB9A-8152-F48B-85714E1992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24" name="Rectangle 4">
            <a:extLst>
              <a:ext uri="{FF2B5EF4-FFF2-40B4-BE49-F238E27FC236}">
                <a16:creationId xmlns:a16="http://schemas.microsoft.com/office/drawing/2014/main" id="{EFB7F94B-841D-1ED8-CC48-35B55C62B2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11FA6E4-9FBB-EC51-1036-4E5C5860D8D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CE774CD9-C1FA-834A-AA84-49A38D429F62}" type="slidenum">
              <a:rPr lang="en-US" altLang="en-EG"/>
              <a:pPr/>
              <a:t>25</a:t>
            </a:fld>
            <a:endParaRPr lang="en-US" altLang="en-EG"/>
          </a:p>
        </p:txBody>
      </p:sp>
      <p:sp>
        <p:nvSpPr>
          <p:cNvPr id="392194" name="Rectangle 2">
            <a:extLst>
              <a:ext uri="{FF2B5EF4-FFF2-40B4-BE49-F238E27FC236}">
                <a16:creationId xmlns:a16="http://schemas.microsoft.com/office/drawing/2014/main" id="{DF454B0E-6665-FFC6-3B62-E23806302F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2195" name="Rectangle 3">
            <a:extLst>
              <a:ext uri="{FF2B5EF4-FFF2-40B4-BE49-F238E27FC236}">
                <a16:creationId xmlns:a16="http://schemas.microsoft.com/office/drawing/2014/main" id="{16629492-F64F-6B33-0417-9A197BDC27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63FF0CD-00F1-C832-72E7-4386651AE28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45817DDC-3F14-404A-99E5-BDDE91165837}" type="slidenum">
              <a:rPr lang="en-US" altLang="en-EG"/>
              <a:pPr/>
              <a:t>26</a:t>
            </a:fld>
            <a:endParaRPr lang="en-US" altLang="en-EG"/>
          </a:p>
        </p:txBody>
      </p:sp>
      <p:sp>
        <p:nvSpPr>
          <p:cNvPr id="393218" name="Rectangle 2">
            <a:extLst>
              <a:ext uri="{FF2B5EF4-FFF2-40B4-BE49-F238E27FC236}">
                <a16:creationId xmlns:a16="http://schemas.microsoft.com/office/drawing/2014/main" id="{E8325850-1CB8-2A46-6195-D3A3B4D58CF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3219" name="Rectangle 3">
            <a:extLst>
              <a:ext uri="{FF2B5EF4-FFF2-40B4-BE49-F238E27FC236}">
                <a16:creationId xmlns:a16="http://schemas.microsoft.com/office/drawing/2014/main" id="{BAD0EB01-F5A5-D414-D619-C95F642F02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E373E2A-1E5B-70C5-5426-ABD4070D5F2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0E81ACF7-5E57-4641-BF82-754F8F9815FD}" type="slidenum">
              <a:rPr lang="en-US" altLang="en-EG"/>
              <a:pPr/>
              <a:t>27</a:t>
            </a:fld>
            <a:endParaRPr lang="en-US" altLang="en-EG"/>
          </a:p>
        </p:txBody>
      </p:sp>
      <p:sp>
        <p:nvSpPr>
          <p:cNvPr id="344066" name="Rectangle 2">
            <a:extLst>
              <a:ext uri="{FF2B5EF4-FFF2-40B4-BE49-F238E27FC236}">
                <a16:creationId xmlns:a16="http://schemas.microsoft.com/office/drawing/2014/main" id="{65B2264B-FE58-C2D2-6827-11571D6C3E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4068" name="Rectangle 4">
            <a:extLst>
              <a:ext uri="{FF2B5EF4-FFF2-40B4-BE49-F238E27FC236}">
                <a16:creationId xmlns:a16="http://schemas.microsoft.com/office/drawing/2014/main" id="{254D408A-2D89-EC5B-1781-2CFA7283E8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0583C29-79F7-100E-96B0-1F8D49F9266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410605BA-3B07-FA43-A40D-DB808041222F}" type="slidenum">
              <a:rPr lang="en-US" altLang="en-EG"/>
              <a:pPr/>
              <a:t>28</a:t>
            </a:fld>
            <a:endParaRPr lang="en-US" altLang="en-EG"/>
          </a:p>
        </p:txBody>
      </p:sp>
      <p:sp>
        <p:nvSpPr>
          <p:cNvPr id="441346" name="Rectangle 2">
            <a:extLst>
              <a:ext uri="{FF2B5EF4-FFF2-40B4-BE49-F238E27FC236}">
                <a16:creationId xmlns:a16="http://schemas.microsoft.com/office/drawing/2014/main" id="{EFF08ECF-8A47-F5BF-3E16-08E54EB553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1347" name="Rectangle 3">
            <a:extLst>
              <a:ext uri="{FF2B5EF4-FFF2-40B4-BE49-F238E27FC236}">
                <a16:creationId xmlns:a16="http://schemas.microsoft.com/office/drawing/2014/main" id="{C2A34E80-0AE6-552F-EB20-F7C38D77BC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416425"/>
            <a:ext cx="54864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B8FBC83-C69D-690C-EDA3-1AEF60026C0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A0960944-3735-BF4F-A2E1-3EB45BA989D7}" type="slidenum">
              <a:rPr lang="en-US" altLang="en-EG"/>
              <a:pPr/>
              <a:t>29</a:t>
            </a:fld>
            <a:endParaRPr lang="en-US" altLang="en-EG"/>
          </a:p>
        </p:txBody>
      </p:sp>
      <p:sp>
        <p:nvSpPr>
          <p:cNvPr id="292866" name="Rectangle 2">
            <a:extLst>
              <a:ext uri="{FF2B5EF4-FFF2-40B4-BE49-F238E27FC236}">
                <a16:creationId xmlns:a16="http://schemas.microsoft.com/office/drawing/2014/main" id="{97BF8CD6-93E7-518B-5372-EC347D544B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2868" name="Rectangle 4">
            <a:extLst>
              <a:ext uri="{FF2B5EF4-FFF2-40B4-BE49-F238E27FC236}">
                <a16:creationId xmlns:a16="http://schemas.microsoft.com/office/drawing/2014/main" id="{91B26F11-B129-E3B5-0380-4D4E940683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74E3E36-0E25-8C80-819D-36741376D5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26434397-55DE-E24B-8BA9-C8D52F41A5DA}" type="slidenum">
              <a:rPr lang="en-US" altLang="en-EG"/>
              <a:pPr/>
              <a:t>30</a:t>
            </a:fld>
            <a:endParaRPr lang="en-US" altLang="en-EG"/>
          </a:p>
        </p:txBody>
      </p:sp>
      <p:sp>
        <p:nvSpPr>
          <p:cNvPr id="294914" name="Rectangle 2">
            <a:extLst>
              <a:ext uri="{FF2B5EF4-FFF2-40B4-BE49-F238E27FC236}">
                <a16:creationId xmlns:a16="http://schemas.microsoft.com/office/drawing/2014/main" id="{269A68D1-2C17-A211-7818-17E9D808DD0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4916" name="Rectangle 4">
            <a:extLst>
              <a:ext uri="{FF2B5EF4-FFF2-40B4-BE49-F238E27FC236}">
                <a16:creationId xmlns:a16="http://schemas.microsoft.com/office/drawing/2014/main" id="{B1B1FEE6-CB35-3D8F-A3CF-707A25B240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CBB36E2-BE53-D03C-1B6D-4A6C445BE5D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B2A82953-4522-7443-B9FA-C6E774DC6FF8}" type="slidenum">
              <a:rPr lang="en-US" altLang="en-EG"/>
              <a:pPr/>
              <a:t>31</a:t>
            </a:fld>
            <a:endParaRPr lang="en-US" altLang="en-EG"/>
          </a:p>
        </p:txBody>
      </p:sp>
      <p:sp>
        <p:nvSpPr>
          <p:cNvPr id="394242" name="Rectangle 2">
            <a:extLst>
              <a:ext uri="{FF2B5EF4-FFF2-40B4-BE49-F238E27FC236}">
                <a16:creationId xmlns:a16="http://schemas.microsoft.com/office/drawing/2014/main" id="{13AED47A-D7E1-1DD0-9028-A061A0A34D9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4243" name="Rectangle 3">
            <a:extLst>
              <a:ext uri="{FF2B5EF4-FFF2-40B4-BE49-F238E27FC236}">
                <a16:creationId xmlns:a16="http://schemas.microsoft.com/office/drawing/2014/main" id="{EFA7D003-E697-942B-E623-24F3D2BE25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C17146B-41CF-FC2B-B92E-3F1ED7FD05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D7A77CF4-56EE-4649-9CC2-BB0740B9459C}" type="slidenum">
              <a:rPr lang="en-US" altLang="en-EG"/>
              <a:pPr/>
              <a:t>32</a:t>
            </a:fld>
            <a:endParaRPr lang="en-US" altLang="en-EG"/>
          </a:p>
        </p:txBody>
      </p:sp>
      <p:sp>
        <p:nvSpPr>
          <p:cNvPr id="297986" name="Rectangle 2">
            <a:extLst>
              <a:ext uri="{FF2B5EF4-FFF2-40B4-BE49-F238E27FC236}">
                <a16:creationId xmlns:a16="http://schemas.microsoft.com/office/drawing/2014/main" id="{31D689C4-CEAE-9C28-E5F5-4CA6D54100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988" name="Rectangle 4">
            <a:extLst>
              <a:ext uri="{FF2B5EF4-FFF2-40B4-BE49-F238E27FC236}">
                <a16:creationId xmlns:a16="http://schemas.microsoft.com/office/drawing/2014/main" id="{B1C6C35C-A24C-9FE5-EA22-F93498A44D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BEC2408-FC29-9855-14E0-863E9C7A92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0F9D8301-481F-114B-9DCD-C49D3FB824B4}" type="slidenum">
              <a:rPr lang="en-US" altLang="en-EG"/>
              <a:pPr/>
              <a:t>33</a:t>
            </a:fld>
            <a:endParaRPr lang="en-US" altLang="en-EG"/>
          </a:p>
        </p:txBody>
      </p:sp>
      <p:sp>
        <p:nvSpPr>
          <p:cNvPr id="300034" name="Rectangle 2">
            <a:extLst>
              <a:ext uri="{FF2B5EF4-FFF2-40B4-BE49-F238E27FC236}">
                <a16:creationId xmlns:a16="http://schemas.microsoft.com/office/drawing/2014/main" id="{237C0BFE-025B-0CD1-0B59-D9B784C71FC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0036" name="Rectangle 4">
            <a:extLst>
              <a:ext uri="{FF2B5EF4-FFF2-40B4-BE49-F238E27FC236}">
                <a16:creationId xmlns:a16="http://schemas.microsoft.com/office/drawing/2014/main" id="{6BD409D9-55A8-ECC0-9092-AA04670C3E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5BF0EE1-2F7D-07AF-FC8C-EA196B50D52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38804A53-02E2-564A-A23D-99AD6D6B7A37}" type="slidenum">
              <a:rPr lang="en-US" altLang="en-EG"/>
              <a:pPr/>
              <a:t>34</a:t>
            </a:fld>
            <a:endParaRPr lang="en-US" altLang="en-EG"/>
          </a:p>
        </p:txBody>
      </p:sp>
      <p:sp>
        <p:nvSpPr>
          <p:cNvPr id="395266" name="Rectangle 2">
            <a:extLst>
              <a:ext uri="{FF2B5EF4-FFF2-40B4-BE49-F238E27FC236}">
                <a16:creationId xmlns:a16="http://schemas.microsoft.com/office/drawing/2014/main" id="{E65601EA-A67E-D464-5DFD-99EDA4A9B5F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5267" name="Rectangle 3">
            <a:extLst>
              <a:ext uri="{FF2B5EF4-FFF2-40B4-BE49-F238E27FC236}">
                <a16:creationId xmlns:a16="http://schemas.microsoft.com/office/drawing/2014/main" id="{6D9F99A1-7C29-CD8B-7A23-40869FF336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2DE4910-CB2B-F1ED-CC00-019E41D205A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421E63CA-F0FA-934F-B2F0-8232BEF83593}" type="slidenum">
              <a:rPr lang="en-US" altLang="en-EG"/>
              <a:pPr/>
              <a:t>35</a:t>
            </a:fld>
            <a:endParaRPr lang="en-US" altLang="en-EG"/>
          </a:p>
        </p:txBody>
      </p:sp>
      <p:sp>
        <p:nvSpPr>
          <p:cNvPr id="432130" name="Rectangle 2">
            <a:extLst>
              <a:ext uri="{FF2B5EF4-FFF2-40B4-BE49-F238E27FC236}">
                <a16:creationId xmlns:a16="http://schemas.microsoft.com/office/drawing/2014/main" id="{EFC23C60-002A-8395-7BA8-57FF282365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2131" name="Rectangle 3">
            <a:extLst>
              <a:ext uri="{FF2B5EF4-FFF2-40B4-BE49-F238E27FC236}">
                <a16:creationId xmlns:a16="http://schemas.microsoft.com/office/drawing/2014/main" id="{78708CF5-A006-AEC1-A076-4D89AFDBFF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04ACE5D-41ED-4D57-8109-1FF3A057BDD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F21B8697-C850-A546-B85A-01A3790654C2}" type="slidenum">
              <a:rPr lang="en-US" altLang="en-EG"/>
              <a:pPr/>
              <a:t>36</a:t>
            </a:fld>
            <a:endParaRPr lang="en-US" altLang="en-EG"/>
          </a:p>
        </p:txBody>
      </p:sp>
      <p:sp>
        <p:nvSpPr>
          <p:cNvPr id="396290" name="Rectangle 2">
            <a:extLst>
              <a:ext uri="{FF2B5EF4-FFF2-40B4-BE49-F238E27FC236}">
                <a16:creationId xmlns:a16="http://schemas.microsoft.com/office/drawing/2014/main" id="{7FF887A0-C1D8-C2F1-083F-4F3DE5E921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6291" name="Rectangle 3">
            <a:extLst>
              <a:ext uri="{FF2B5EF4-FFF2-40B4-BE49-F238E27FC236}">
                <a16:creationId xmlns:a16="http://schemas.microsoft.com/office/drawing/2014/main" id="{9C09C6B5-E610-12CB-7AEB-85838A3506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E8489E6-74C9-EE25-C493-1006B70F34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ECEFC845-B7EE-9540-9596-E7CE1036EB9F}" type="slidenum">
              <a:rPr lang="en-US" altLang="en-EG"/>
              <a:pPr/>
              <a:t>37</a:t>
            </a:fld>
            <a:endParaRPr lang="en-US" altLang="en-EG"/>
          </a:p>
        </p:txBody>
      </p:sp>
      <p:sp>
        <p:nvSpPr>
          <p:cNvPr id="397314" name="Rectangle 2">
            <a:extLst>
              <a:ext uri="{FF2B5EF4-FFF2-40B4-BE49-F238E27FC236}">
                <a16:creationId xmlns:a16="http://schemas.microsoft.com/office/drawing/2014/main" id="{2FA0E92D-02ED-AD3A-ACE5-C36540AB836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7315" name="Rectangle 3">
            <a:extLst>
              <a:ext uri="{FF2B5EF4-FFF2-40B4-BE49-F238E27FC236}">
                <a16:creationId xmlns:a16="http://schemas.microsoft.com/office/drawing/2014/main" id="{7199F0AB-D153-C6B7-8782-65DCB64F6C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83C6A38-6B64-AB05-27FA-98D11B7951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45A0ABBB-417B-534C-873C-B8476052BDD4}" type="slidenum">
              <a:rPr lang="en-US" altLang="en-EG"/>
              <a:pPr/>
              <a:t>38</a:t>
            </a:fld>
            <a:endParaRPr lang="en-US" altLang="en-EG"/>
          </a:p>
        </p:txBody>
      </p:sp>
      <p:sp>
        <p:nvSpPr>
          <p:cNvPr id="398338" name="Rectangle 2">
            <a:extLst>
              <a:ext uri="{FF2B5EF4-FFF2-40B4-BE49-F238E27FC236}">
                <a16:creationId xmlns:a16="http://schemas.microsoft.com/office/drawing/2014/main" id="{D191B677-C1D3-7C95-3B92-D2943CD6339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8339" name="Rectangle 3">
            <a:extLst>
              <a:ext uri="{FF2B5EF4-FFF2-40B4-BE49-F238E27FC236}">
                <a16:creationId xmlns:a16="http://schemas.microsoft.com/office/drawing/2014/main" id="{DEA59707-15B4-59E1-BA48-CE2970FCA8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7922872-7B14-0416-C8AF-348E341E84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3A3DE4CA-1423-944F-9DA7-63ACF901FD9E}" type="slidenum">
              <a:rPr lang="en-US" altLang="en-EG"/>
              <a:pPr/>
              <a:t>39</a:t>
            </a:fld>
            <a:endParaRPr lang="en-US" altLang="en-EG"/>
          </a:p>
        </p:txBody>
      </p:sp>
      <p:sp>
        <p:nvSpPr>
          <p:cNvPr id="306178" name="Rectangle 2">
            <a:extLst>
              <a:ext uri="{FF2B5EF4-FFF2-40B4-BE49-F238E27FC236}">
                <a16:creationId xmlns:a16="http://schemas.microsoft.com/office/drawing/2014/main" id="{246DCF5F-52FF-DD1C-8F3C-DDBDEDA7E3A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6180" name="Rectangle 4">
            <a:extLst>
              <a:ext uri="{FF2B5EF4-FFF2-40B4-BE49-F238E27FC236}">
                <a16:creationId xmlns:a16="http://schemas.microsoft.com/office/drawing/2014/main" id="{A85D932E-8E9F-B9FE-EE7F-09A7477D70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45EC5F9-7F27-90A7-D4AF-70F8227AC97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4DBA85C3-7B23-7241-BDC8-096B2B228876}" type="slidenum">
              <a:rPr lang="en-US" altLang="en-EG"/>
              <a:pPr/>
              <a:t>40</a:t>
            </a:fld>
            <a:endParaRPr lang="en-US" altLang="en-EG"/>
          </a:p>
        </p:txBody>
      </p:sp>
      <p:sp>
        <p:nvSpPr>
          <p:cNvPr id="399362" name="Rectangle 2">
            <a:extLst>
              <a:ext uri="{FF2B5EF4-FFF2-40B4-BE49-F238E27FC236}">
                <a16:creationId xmlns:a16="http://schemas.microsoft.com/office/drawing/2014/main" id="{33B816B9-2CF0-28E7-5D69-22B49526B4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63" name="Rectangle 3">
            <a:extLst>
              <a:ext uri="{FF2B5EF4-FFF2-40B4-BE49-F238E27FC236}">
                <a16:creationId xmlns:a16="http://schemas.microsoft.com/office/drawing/2014/main" id="{FD9056BE-C0F6-D5BD-25F9-C368C47F8B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D466696-EAA2-7DF6-1E01-0295593BED0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ED35AD03-01D4-9E48-8E63-F3C7D7ADBE6E}" type="slidenum">
              <a:rPr lang="en-US" altLang="en-EG"/>
              <a:pPr/>
              <a:t>41</a:t>
            </a:fld>
            <a:endParaRPr lang="en-US" altLang="en-EG"/>
          </a:p>
        </p:txBody>
      </p:sp>
      <p:sp>
        <p:nvSpPr>
          <p:cNvPr id="308226" name="Rectangle 2">
            <a:extLst>
              <a:ext uri="{FF2B5EF4-FFF2-40B4-BE49-F238E27FC236}">
                <a16:creationId xmlns:a16="http://schemas.microsoft.com/office/drawing/2014/main" id="{77C1A1CF-9389-471B-8984-3DE8638494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0D3A67C-950D-2C7A-81B9-01D82D54BC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FB487DFF-201D-EA40-B182-CB5AC289A70E}" type="slidenum">
              <a:rPr lang="en-US" altLang="en-EG"/>
              <a:pPr/>
              <a:t>42</a:t>
            </a:fld>
            <a:endParaRPr lang="en-US" altLang="en-EG"/>
          </a:p>
        </p:txBody>
      </p:sp>
      <p:sp>
        <p:nvSpPr>
          <p:cNvPr id="400386" name="Rectangle 2">
            <a:extLst>
              <a:ext uri="{FF2B5EF4-FFF2-40B4-BE49-F238E27FC236}">
                <a16:creationId xmlns:a16="http://schemas.microsoft.com/office/drawing/2014/main" id="{F97DEAA3-3DE3-8FA5-54B1-13FFAA7ADB8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0387" name="Rectangle 3">
            <a:extLst>
              <a:ext uri="{FF2B5EF4-FFF2-40B4-BE49-F238E27FC236}">
                <a16:creationId xmlns:a16="http://schemas.microsoft.com/office/drawing/2014/main" id="{0B525D8D-5E02-291D-ED5C-BB759AA31B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84BB2F5-0B2F-D385-197D-2F63543D4B1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7B1C34A5-6816-A94D-BF28-EEF8D8B6D47C}" type="slidenum">
              <a:rPr lang="en-US" altLang="en-EG"/>
              <a:pPr/>
              <a:t>43</a:t>
            </a:fld>
            <a:endParaRPr lang="en-US" altLang="en-EG"/>
          </a:p>
        </p:txBody>
      </p:sp>
      <p:sp>
        <p:nvSpPr>
          <p:cNvPr id="402434" name="Rectangle 2">
            <a:extLst>
              <a:ext uri="{FF2B5EF4-FFF2-40B4-BE49-F238E27FC236}">
                <a16:creationId xmlns:a16="http://schemas.microsoft.com/office/drawing/2014/main" id="{69690CD0-6AD6-3B04-D06E-8E8904330D6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2435" name="Rectangle 3">
            <a:extLst>
              <a:ext uri="{FF2B5EF4-FFF2-40B4-BE49-F238E27FC236}">
                <a16:creationId xmlns:a16="http://schemas.microsoft.com/office/drawing/2014/main" id="{493C95BD-EA08-8C4F-8E8C-E86C0EC9D1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94084C4-EC2C-E7F3-DB17-78A17305A0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81DFF8DD-7769-D74D-B39C-1841E159C375}" type="slidenum">
              <a:rPr lang="en-US" altLang="en-EG"/>
              <a:pPr/>
              <a:t>44</a:t>
            </a:fld>
            <a:endParaRPr lang="en-US" altLang="en-EG"/>
          </a:p>
        </p:txBody>
      </p:sp>
      <p:sp>
        <p:nvSpPr>
          <p:cNvPr id="312322" name="Rectangle 2">
            <a:extLst>
              <a:ext uri="{FF2B5EF4-FFF2-40B4-BE49-F238E27FC236}">
                <a16:creationId xmlns:a16="http://schemas.microsoft.com/office/drawing/2014/main" id="{44BBD376-3D5D-47A4-37CA-967606BAC2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2324" name="Rectangle 4">
            <a:extLst>
              <a:ext uri="{FF2B5EF4-FFF2-40B4-BE49-F238E27FC236}">
                <a16:creationId xmlns:a16="http://schemas.microsoft.com/office/drawing/2014/main" id="{61F97534-D7F8-B237-5159-0B99C4D946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C3A3027-2E10-EFA1-A02E-E192EE03183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92584937-EBAF-CB47-8DFD-F3E88AAA1597}" type="slidenum">
              <a:rPr lang="en-US" altLang="en-EG"/>
              <a:pPr/>
              <a:t>45</a:t>
            </a:fld>
            <a:endParaRPr lang="en-US" altLang="en-EG"/>
          </a:p>
        </p:txBody>
      </p:sp>
      <p:sp>
        <p:nvSpPr>
          <p:cNvPr id="314370" name="Rectangle 2">
            <a:extLst>
              <a:ext uri="{FF2B5EF4-FFF2-40B4-BE49-F238E27FC236}">
                <a16:creationId xmlns:a16="http://schemas.microsoft.com/office/drawing/2014/main" id="{4EEEEEFC-F0C7-B6D3-6851-E01A93B0825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4372" name="Rectangle 4">
            <a:extLst>
              <a:ext uri="{FF2B5EF4-FFF2-40B4-BE49-F238E27FC236}">
                <a16:creationId xmlns:a16="http://schemas.microsoft.com/office/drawing/2014/main" id="{F7643025-7585-B87E-202F-4D465EC491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842635B-B93D-36A0-CF70-FA279F9A780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754AE048-FBDA-534A-8263-2E792923EBAD}" type="slidenum">
              <a:rPr lang="en-US" altLang="en-EG"/>
              <a:pPr/>
              <a:t>46</a:t>
            </a:fld>
            <a:endParaRPr lang="en-US" altLang="en-EG"/>
          </a:p>
        </p:txBody>
      </p:sp>
      <p:sp>
        <p:nvSpPr>
          <p:cNvPr id="403458" name="Rectangle 2">
            <a:extLst>
              <a:ext uri="{FF2B5EF4-FFF2-40B4-BE49-F238E27FC236}">
                <a16:creationId xmlns:a16="http://schemas.microsoft.com/office/drawing/2014/main" id="{1526CC54-2A48-B39A-8519-64726089EE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3459" name="Rectangle 3">
            <a:extLst>
              <a:ext uri="{FF2B5EF4-FFF2-40B4-BE49-F238E27FC236}">
                <a16:creationId xmlns:a16="http://schemas.microsoft.com/office/drawing/2014/main" id="{AEA50C8D-7937-DB80-0BBA-4AFFF6EC7E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ED99C05-559A-E38C-A85B-05833A29ACC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059F2921-8F9E-344A-91C7-067D3B0E09C9}" type="slidenum">
              <a:rPr lang="en-US" altLang="en-EG"/>
              <a:pPr/>
              <a:t>47</a:t>
            </a:fld>
            <a:endParaRPr lang="en-US" altLang="en-EG"/>
          </a:p>
        </p:txBody>
      </p:sp>
      <p:sp>
        <p:nvSpPr>
          <p:cNvPr id="404482" name="Rectangle 2">
            <a:extLst>
              <a:ext uri="{FF2B5EF4-FFF2-40B4-BE49-F238E27FC236}">
                <a16:creationId xmlns:a16="http://schemas.microsoft.com/office/drawing/2014/main" id="{09E37C93-AAED-B8CA-1424-0E44CACB880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4483" name="Rectangle 3">
            <a:extLst>
              <a:ext uri="{FF2B5EF4-FFF2-40B4-BE49-F238E27FC236}">
                <a16:creationId xmlns:a16="http://schemas.microsoft.com/office/drawing/2014/main" id="{4B310579-8867-43F7-983C-4BDB71D3F5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2A9400E-48A9-B465-8156-D413E7833B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1F92072C-0A8B-3447-BF09-EFFDA4A45F5D}" type="slidenum">
              <a:rPr lang="en-US" altLang="en-EG"/>
              <a:pPr/>
              <a:t>48</a:t>
            </a:fld>
            <a:endParaRPr lang="en-US" altLang="en-EG"/>
          </a:p>
        </p:txBody>
      </p:sp>
      <p:sp>
        <p:nvSpPr>
          <p:cNvPr id="434178" name="Rectangle 2">
            <a:extLst>
              <a:ext uri="{FF2B5EF4-FFF2-40B4-BE49-F238E27FC236}">
                <a16:creationId xmlns:a16="http://schemas.microsoft.com/office/drawing/2014/main" id="{9C743685-5FE2-333A-F5C8-49DBDACF03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4179" name="Rectangle 3">
            <a:extLst>
              <a:ext uri="{FF2B5EF4-FFF2-40B4-BE49-F238E27FC236}">
                <a16:creationId xmlns:a16="http://schemas.microsoft.com/office/drawing/2014/main" id="{BE879710-469B-A147-4245-F5B866142A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E9D4F30-1C2B-AF4C-A703-84138894669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463D79A7-9E98-CD4A-B4E1-311B444CDDAE}" type="slidenum">
              <a:rPr lang="en-US" altLang="en-EG"/>
              <a:pPr/>
              <a:t>55</a:t>
            </a:fld>
            <a:endParaRPr lang="en-US" altLang="en-EG"/>
          </a:p>
        </p:txBody>
      </p:sp>
      <p:sp>
        <p:nvSpPr>
          <p:cNvPr id="460802" name="Rectangle 2">
            <a:extLst>
              <a:ext uri="{FF2B5EF4-FFF2-40B4-BE49-F238E27FC236}">
                <a16:creationId xmlns:a16="http://schemas.microsoft.com/office/drawing/2014/main" id="{DC2BD5ED-05FD-6A6E-F09E-294312E9DBA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03" name="Rectangle 3">
            <a:extLst>
              <a:ext uri="{FF2B5EF4-FFF2-40B4-BE49-F238E27FC236}">
                <a16:creationId xmlns:a16="http://schemas.microsoft.com/office/drawing/2014/main" id="{4567DD66-6301-F585-E13F-0A9F6ED52C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AECC9E8-1B3C-2F0E-4C6A-F492CB1F49E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A093BF2E-9F4F-4C49-A603-4DE2FB3F3735}" type="slidenum">
              <a:rPr lang="en-US" altLang="en-EG"/>
              <a:pPr/>
              <a:t>57</a:t>
            </a:fld>
            <a:endParaRPr lang="en-US" altLang="en-EG"/>
          </a:p>
        </p:txBody>
      </p:sp>
      <p:sp>
        <p:nvSpPr>
          <p:cNvPr id="405506" name="Rectangle 2">
            <a:extLst>
              <a:ext uri="{FF2B5EF4-FFF2-40B4-BE49-F238E27FC236}">
                <a16:creationId xmlns:a16="http://schemas.microsoft.com/office/drawing/2014/main" id="{1A6A16A9-D4B7-F84E-692C-CA9899792D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5507" name="Rectangle 3">
            <a:extLst>
              <a:ext uri="{FF2B5EF4-FFF2-40B4-BE49-F238E27FC236}">
                <a16:creationId xmlns:a16="http://schemas.microsoft.com/office/drawing/2014/main" id="{7E636094-00E8-0F4B-D890-1F197D3407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577CC84-59B6-5B7A-5B88-405110678FA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524180D8-489C-FB48-8324-9E0756BCC90B}" type="slidenum">
              <a:rPr lang="en-US" altLang="en-EG"/>
              <a:pPr/>
              <a:t>58</a:t>
            </a:fld>
            <a:endParaRPr lang="en-US" altLang="en-EG"/>
          </a:p>
        </p:txBody>
      </p:sp>
      <p:sp>
        <p:nvSpPr>
          <p:cNvPr id="406530" name="Rectangle 2">
            <a:extLst>
              <a:ext uri="{FF2B5EF4-FFF2-40B4-BE49-F238E27FC236}">
                <a16:creationId xmlns:a16="http://schemas.microsoft.com/office/drawing/2014/main" id="{89D8F641-A44E-995F-7ECF-029667E5B5F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6531" name="Rectangle 3">
            <a:extLst>
              <a:ext uri="{FF2B5EF4-FFF2-40B4-BE49-F238E27FC236}">
                <a16:creationId xmlns:a16="http://schemas.microsoft.com/office/drawing/2014/main" id="{262B5D65-7DC6-D960-B2E6-AB61DA05F8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E707E0C-5E3E-25B5-C4BD-4364BC61ECB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AF86CA62-D84E-2549-9AF5-9498A2203D7B}" type="slidenum">
              <a:rPr lang="en-US" altLang="en-EG"/>
              <a:pPr/>
              <a:t>59</a:t>
            </a:fld>
            <a:endParaRPr lang="en-US" altLang="en-EG"/>
          </a:p>
        </p:txBody>
      </p:sp>
      <p:sp>
        <p:nvSpPr>
          <p:cNvPr id="407554" name="Rectangle 2">
            <a:extLst>
              <a:ext uri="{FF2B5EF4-FFF2-40B4-BE49-F238E27FC236}">
                <a16:creationId xmlns:a16="http://schemas.microsoft.com/office/drawing/2014/main" id="{B67DE7BD-B60C-C62E-7932-DDD6064F525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7555" name="Rectangle 3">
            <a:extLst>
              <a:ext uri="{FF2B5EF4-FFF2-40B4-BE49-F238E27FC236}">
                <a16:creationId xmlns:a16="http://schemas.microsoft.com/office/drawing/2014/main" id="{FA30C952-6505-322D-9CD0-78E8928DF9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21720BE-9D09-9083-2F9C-16C9E99CA6A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AFD99AFF-8389-2B4A-85AD-69A76C180760}" type="slidenum">
              <a:rPr lang="en-US" altLang="en-EG"/>
              <a:pPr/>
              <a:t>60</a:t>
            </a:fld>
            <a:endParaRPr lang="en-US" altLang="en-EG"/>
          </a:p>
        </p:txBody>
      </p:sp>
      <p:sp>
        <p:nvSpPr>
          <p:cNvPr id="408578" name="Rectangle 2">
            <a:extLst>
              <a:ext uri="{FF2B5EF4-FFF2-40B4-BE49-F238E27FC236}">
                <a16:creationId xmlns:a16="http://schemas.microsoft.com/office/drawing/2014/main" id="{0DC18A70-6F54-4DC7-E756-01FEC912552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8579" name="Rectangle 3">
            <a:extLst>
              <a:ext uri="{FF2B5EF4-FFF2-40B4-BE49-F238E27FC236}">
                <a16:creationId xmlns:a16="http://schemas.microsoft.com/office/drawing/2014/main" id="{327C3DF5-CA24-054D-3D10-49B4F83CA0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91C90E1-B85D-057A-BDB8-0B735E1E04D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3DD6BD89-D4F1-4648-8230-5942BB964936}" type="slidenum">
              <a:rPr lang="en-US" altLang="en-EG"/>
              <a:pPr/>
              <a:t>61</a:t>
            </a:fld>
            <a:endParaRPr lang="en-US" altLang="en-EG"/>
          </a:p>
        </p:txBody>
      </p:sp>
      <p:sp>
        <p:nvSpPr>
          <p:cNvPr id="321538" name="Rectangle 2">
            <a:extLst>
              <a:ext uri="{FF2B5EF4-FFF2-40B4-BE49-F238E27FC236}">
                <a16:creationId xmlns:a16="http://schemas.microsoft.com/office/drawing/2014/main" id="{DC0C8CE8-8EAB-6D79-8130-9D4CC80869F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1540" name="Rectangle 4">
            <a:extLst>
              <a:ext uri="{FF2B5EF4-FFF2-40B4-BE49-F238E27FC236}">
                <a16:creationId xmlns:a16="http://schemas.microsoft.com/office/drawing/2014/main" id="{EB492A6E-548D-DBC6-71FA-17752991FB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06027FE-7FD8-B6E0-4253-EA4D0D9007E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0B5071C5-0B7C-164B-8E5E-DF747446344D}" type="slidenum">
              <a:rPr lang="en-US" altLang="en-EG"/>
              <a:pPr/>
              <a:t>62</a:t>
            </a:fld>
            <a:endParaRPr lang="en-US" altLang="en-EG"/>
          </a:p>
        </p:txBody>
      </p:sp>
      <p:sp>
        <p:nvSpPr>
          <p:cNvPr id="411650" name="Rectangle 2">
            <a:extLst>
              <a:ext uri="{FF2B5EF4-FFF2-40B4-BE49-F238E27FC236}">
                <a16:creationId xmlns:a16="http://schemas.microsoft.com/office/drawing/2014/main" id="{2289B284-413D-2DF7-D07C-3DE837D2649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1651" name="Rectangle 3">
            <a:extLst>
              <a:ext uri="{FF2B5EF4-FFF2-40B4-BE49-F238E27FC236}">
                <a16:creationId xmlns:a16="http://schemas.microsoft.com/office/drawing/2014/main" id="{18AF70E5-25F4-E7E0-0394-FF25B3A5AD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E3D8B01-075B-D5BC-A576-37436E2AAC4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86EE2BC3-A2C3-2741-BE26-4154C4CE631F}" type="slidenum">
              <a:rPr lang="en-US" altLang="en-EG"/>
              <a:pPr/>
              <a:t>63</a:t>
            </a:fld>
            <a:endParaRPr lang="en-US" altLang="en-EG"/>
          </a:p>
        </p:txBody>
      </p:sp>
      <p:sp>
        <p:nvSpPr>
          <p:cNvPr id="412674" name="Rectangle 2">
            <a:extLst>
              <a:ext uri="{FF2B5EF4-FFF2-40B4-BE49-F238E27FC236}">
                <a16:creationId xmlns:a16="http://schemas.microsoft.com/office/drawing/2014/main" id="{BA5E0FD1-56B5-412D-4821-46830540373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2675" name="Rectangle 3">
            <a:extLst>
              <a:ext uri="{FF2B5EF4-FFF2-40B4-BE49-F238E27FC236}">
                <a16:creationId xmlns:a16="http://schemas.microsoft.com/office/drawing/2014/main" id="{1A4A22E8-2F35-CB68-6076-AE567D1538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79EC56F-DD4A-8954-3C56-D0A2F550855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E33C53DF-4721-4E4A-AE75-17392E3CFFEC}" type="slidenum">
              <a:rPr lang="en-US" altLang="en-EG"/>
              <a:pPr/>
              <a:t>64</a:t>
            </a:fld>
            <a:endParaRPr lang="en-US" altLang="en-EG"/>
          </a:p>
        </p:txBody>
      </p:sp>
      <p:sp>
        <p:nvSpPr>
          <p:cNvPr id="413698" name="Rectangle 2">
            <a:extLst>
              <a:ext uri="{FF2B5EF4-FFF2-40B4-BE49-F238E27FC236}">
                <a16:creationId xmlns:a16="http://schemas.microsoft.com/office/drawing/2014/main" id="{10C9B587-95D3-2CFC-5D76-098C653FDAA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3699" name="Rectangle 3">
            <a:extLst>
              <a:ext uri="{FF2B5EF4-FFF2-40B4-BE49-F238E27FC236}">
                <a16:creationId xmlns:a16="http://schemas.microsoft.com/office/drawing/2014/main" id="{49CCAA3E-B2E9-9B48-424B-5FBAECD710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BAF7483-DE98-ACB0-E774-8901A96ACC0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2D1B0C0F-1E64-6547-B30B-AD518414DD8B}" type="slidenum">
              <a:rPr lang="en-US" altLang="en-EG"/>
              <a:pPr/>
              <a:t>65</a:t>
            </a:fld>
            <a:endParaRPr lang="en-US" altLang="en-EG"/>
          </a:p>
        </p:txBody>
      </p:sp>
      <p:sp>
        <p:nvSpPr>
          <p:cNvPr id="414722" name="Rectangle 2">
            <a:extLst>
              <a:ext uri="{FF2B5EF4-FFF2-40B4-BE49-F238E27FC236}">
                <a16:creationId xmlns:a16="http://schemas.microsoft.com/office/drawing/2014/main" id="{427A5BA2-F3FA-B6EC-2509-23227908E3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4723" name="Rectangle 3">
            <a:extLst>
              <a:ext uri="{FF2B5EF4-FFF2-40B4-BE49-F238E27FC236}">
                <a16:creationId xmlns:a16="http://schemas.microsoft.com/office/drawing/2014/main" id="{3B1D9E7C-20F4-3A11-6762-F80CDEA1F4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665E063-A750-CC9D-DCD4-E2A5710850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D4AA5D4A-9370-2043-8E3E-00D24C664477}" type="slidenum">
              <a:rPr lang="en-US" altLang="en-EG"/>
              <a:pPr/>
              <a:t>67</a:t>
            </a:fld>
            <a:endParaRPr lang="en-US" altLang="en-EG"/>
          </a:p>
        </p:txBody>
      </p:sp>
      <p:sp>
        <p:nvSpPr>
          <p:cNvPr id="415746" name="Rectangle 2">
            <a:extLst>
              <a:ext uri="{FF2B5EF4-FFF2-40B4-BE49-F238E27FC236}">
                <a16:creationId xmlns:a16="http://schemas.microsoft.com/office/drawing/2014/main" id="{F97E84F9-D1F9-BF05-0645-DC0F8A13B1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5747" name="Rectangle 3">
            <a:extLst>
              <a:ext uri="{FF2B5EF4-FFF2-40B4-BE49-F238E27FC236}">
                <a16:creationId xmlns:a16="http://schemas.microsoft.com/office/drawing/2014/main" id="{E72CD766-102A-1B81-7A62-3C263ABFD0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6E53C85-4D41-8D61-957F-DD66E1E208B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44EEAC7F-3876-8144-9B17-EA20898BFF32}" type="slidenum">
              <a:rPr lang="en-US" altLang="en-EG"/>
              <a:pPr/>
              <a:t>68</a:t>
            </a:fld>
            <a:endParaRPr lang="en-US" altLang="en-EG"/>
          </a:p>
        </p:txBody>
      </p:sp>
      <p:sp>
        <p:nvSpPr>
          <p:cNvPr id="329730" name="Rectangle 2">
            <a:extLst>
              <a:ext uri="{FF2B5EF4-FFF2-40B4-BE49-F238E27FC236}">
                <a16:creationId xmlns:a16="http://schemas.microsoft.com/office/drawing/2014/main" id="{EA2A8EA9-1E70-55B1-50F8-978A63515A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9732" name="Rectangle 4">
            <a:extLst>
              <a:ext uri="{FF2B5EF4-FFF2-40B4-BE49-F238E27FC236}">
                <a16:creationId xmlns:a16="http://schemas.microsoft.com/office/drawing/2014/main" id="{B5A34652-5DEF-4B2F-5526-2D9F07F7C5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8FE989B-ECE9-AC6F-A57F-8308AE7F6CD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8.</a:t>
            </a:r>
            <a:fld id="{642E6893-15A3-B240-8927-0A8FBCA48582}" type="slidenum">
              <a:rPr lang="en-US" altLang="en-EG"/>
              <a:pPr/>
              <a:t>69</a:t>
            </a:fld>
            <a:endParaRPr lang="en-US" altLang="en-EG"/>
          </a:p>
        </p:txBody>
      </p:sp>
      <p:sp>
        <p:nvSpPr>
          <p:cNvPr id="416770" name="Rectangle 2">
            <a:extLst>
              <a:ext uri="{FF2B5EF4-FFF2-40B4-BE49-F238E27FC236}">
                <a16:creationId xmlns:a16="http://schemas.microsoft.com/office/drawing/2014/main" id="{663E0354-FBA5-4B03-FEDC-521663073A2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6771" name="Rectangle 3">
            <a:extLst>
              <a:ext uri="{FF2B5EF4-FFF2-40B4-BE49-F238E27FC236}">
                <a16:creationId xmlns:a16="http://schemas.microsoft.com/office/drawing/2014/main" id="{51FEE263-FA82-0553-BEFA-A81C27BB55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82465-78DB-D34C-0A73-64E156ACB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68C37-EDAF-5E71-6DAD-B7FF5B1FC920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12BEF4-33AF-8761-98DA-EAC01C986905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52A1FBB-EFB1-A3F1-B2D7-4E7B9630AD78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7728B11-5CBC-75E0-E4DE-61560F8641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1BD9837-459A-63DB-1C56-D88FB9437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68958A8-D35D-D7F3-8B5E-E651E4C93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8-</a:t>
            </a:r>
            <a:fld id="{0333AA39-6EC4-9645-AE2F-8F873ED7D49D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35836576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59D7F-F0FC-5AE3-4936-2B9051DF4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654373-DC81-D5D6-C5CA-D4441760DA2F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04B921-3249-CE9F-C942-EA3A0D10BD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3BDCDB-A397-CB10-2070-E5B27B9B8A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F608E8-3801-AD5A-5978-811832780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C03F97-B345-B71F-431A-F82EB8224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8-</a:t>
            </a:r>
            <a:fld id="{B6A3FCC2-CC66-794B-A321-D0D47AA1A355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20000337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15F7A-89FB-ECE3-5796-DD1648048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54C97BBA-843C-848C-EC61-BF029E809171}"/>
              </a:ext>
            </a:extLst>
          </p:cNvPr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78EE1B-68D9-2471-67BB-0EDDD0E65A2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455FAA-A81E-1CB9-3921-D73872E85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25506-E399-1EB4-51BF-FB8D93BBB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8-</a:t>
            </a:r>
            <a:fld id="{5B67CCA5-F8FD-E240-A209-85CD4D82750F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2964322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50833-E6FB-2941-61AF-4E68B160E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id="{E19E4A81-1C0C-A92F-91B2-FCB7073D65AD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078990-1D5B-FA11-4D08-1206A3B4865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388DD6-D548-CBCF-699E-AB3F9442D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80BD4-1CF0-E2AB-FC42-91BFE5C59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8-</a:t>
            </a:r>
            <a:fld id="{7D74CC3B-64B7-EB48-A7D3-1EDEC25CA30C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3327845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  <p:sldLayoutId id="2147483669" r:id="rId16"/>
    <p:sldLayoutId id="2147483670" r:id="rId17"/>
    <p:sldLayoutId id="2147483671" r:id="rId18"/>
    <p:sldLayoutId id="2147483672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1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2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5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6.e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0.em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1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emf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emf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oleObject" Target="../embeddings/oleObject15.bin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oleObject" Target="../embeddings/oleObject16.bin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oleObject" Target="../embeddings/oleObject17.bin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7.emf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emf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emf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30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3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Sara Ahmed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04430" y="2308478"/>
            <a:ext cx="58499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Financing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759"/>
    </mc:Choice>
    <mc:Fallback xmlns="">
      <p:transition spd="slow" advTm="4275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626895" y="2785710"/>
            <a:ext cx="602152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 Present Value and </a:t>
            </a:r>
          </a:p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Investments Criteria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Sara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75"/>
    </mc:Choice>
    <mc:Fallback xmlns="">
      <p:transition spd="slow" advTm="1467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94E13897-4F1A-6084-B77D-573D98011DA2}"/>
              </a:ext>
            </a:extLst>
          </p:cNvPr>
          <p:cNvSpPr txBox="1">
            <a:spLocks noChangeArrowheads="1"/>
          </p:cNvSpPr>
          <p:nvPr/>
        </p:nvSpPr>
        <p:spPr>
          <a:xfrm>
            <a:off x="3932586" y="2400951"/>
            <a:ext cx="7634288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1	 Net Present Value</a:t>
            </a:r>
          </a:p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2	 The Payback Rule</a:t>
            </a:r>
          </a:p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3	 The Average Accounting Return</a:t>
            </a:r>
          </a:p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4	 The Internal Rate of Return</a:t>
            </a:r>
          </a:p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5	 The Profitability Index</a:t>
            </a:r>
          </a:p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6	 The Practice of Capital Budgeting</a:t>
            </a:r>
          </a:p>
        </p:txBody>
      </p:sp>
    </p:spTree>
    <p:extLst>
      <p:ext uri="{BB962C8B-B14F-4D97-AF65-F5344CB8AC3E}">
        <p14:creationId xmlns:p14="http://schemas.microsoft.com/office/powerpoint/2010/main" val="10789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53"/>
    </mc:Choice>
    <mc:Fallback xmlns="">
      <p:transition spd="slow" advTm="3175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Concepts and Skills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F7DF30C8-D4AB-D77C-761A-EFF7D85274D1}"/>
              </a:ext>
            </a:extLst>
          </p:cNvPr>
          <p:cNvSpPr txBox="1">
            <a:spLocks noChangeArrowheads="1"/>
          </p:cNvSpPr>
          <p:nvPr/>
        </p:nvSpPr>
        <p:spPr>
          <a:xfrm>
            <a:off x="3437433" y="2588399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sz="2400" dirty="0">
                <a:solidFill>
                  <a:schemeClr val="bg1"/>
                </a:solidFill>
              </a:rPr>
              <a:t>Understand: </a:t>
            </a:r>
          </a:p>
          <a:p>
            <a:pPr lvl="1"/>
            <a:r>
              <a:rPr lang="en-US" altLang="en-EG" sz="2000" dirty="0">
                <a:solidFill>
                  <a:schemeClr val="bg1"/>
                </a:solidFill>
              </a:rPr>
              <a:t>The payback rule and its shortcomings</a:t>
            </a:r>
          </a:p>
          <a:p>
            <a:pPr lvl="1"/>
            <a:r>
              <a:rPr lang="en-US" altLang="en-EG" sz="2000" dirty="0">
                <a:solidFill>
                  <a:schemeClr val="bg1"/>
                </a:solidFill>
              </a:rPr>
              <a:t>Accounting rates of return and their problems</a:t>
            </a:r>
          </a:p>
          <a:p>
            <a:pPr lvl="1"/>
            <a:r>
              <a:rPr lang="en-US" altLang="en-EG" sz="2000" dirty="0">
                <a:solidFill>
                  <a:schemeClr val="bg1"/>
                </a:solidFill>
              </a:rPr>
              <a:t>The internal rate of return and its strengths and weaknesses</a:t>
            </a:r>
          </a:p>
          <a:p>
            <a:pPr lvl="1"/>
            <a:r>
              <a:rPr lang="en-US" altLang="en-EG" sz="2000" dirty="0">
                <a:solidFill>
                  <a:schemeClr val="bg1"/>
                </a:solidFill>
              </a:rPr>
              <a:t>The net present value rule and why it is the best decision criteria</a:t>
            </a:r>
          </a:p>
          <a:p>
            <a:pPr lvl="1"/>
            <a:r>
              <a:rPr lang="en-US" altLang="en-EG" sz="2000" dirty="0">
                <a:solidFill>
                  <a:schemeClr val="bg1"/>
                </a:solidFill>
              </a:rPr>
              <a:t>The modified internal rate of return</a:t>
            </a:r>
          </a:p>
          <a:p>
            <a:pPr lvl="1"/>
            <a:r>
              <a:rPr lang="en-US" altLang="en-EG" sz="2000" dirty="0">
                <a:solidFill>
                  <a:schemeClr val="bg1"/>
                </a:solidFill>
              </a:rPr>
              <a:t>The profitability index and its relation to NPV</a:t>
            </a:r>
          </a:p>
        </p:txBody>
      </p:sp>
    </p:spTree>
    <p:extLst>
      <p:ext uri="{BB962C8B-B14F-4D97-AF65-F5344CB8AC3E}">
        <p14:creationId xmlns:p14="http://schemas.microsoft.com/office/powerpoint/2010/main" val="223583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422"/>
    </mc:Choice>
    <mc:Fallback xmlns="">
      <p:transition spd="slow" advTm="4242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C5E60DB-C82E-EFEF-928C-94B00CF827C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7922" name="Rectangle 2">
            <a:extLst>
              <a:ext uri="{FF2B5EF4-FFF2-40B4-BE49-F238E27FC236}">
                <a16:creationId xmlns:a16="http://schemas.microsoft.com/office/drawing/2014/main" id="{EF2AA63A-BBD7-32BC-C636-AF09F51E11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14600" y="1600200"/>
            <a:ext cx="7467600" cy="3671888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US" altLang="en-EG" sz="3600"/>
              <a:t>All cash flows considered?</a:t>
            </a:r>
          </a:p>
          <a:p>
            <a:pPr>
              <a:lnSpc>
                <a:spcPct val="120000"/>
              </a:lnSpc>
            </a:pPr>
            <a:r>
              <a:rPr lang="en-US" altLang="en-EG" sz="3600"/>
              <a:t>TVM considered?</a:t>
            </a:r>
          </a:p>
          <a:p>
            <a:pPr>
              <a:lnSpc>
                <a:spcPct val="120000"/>
              </a:lnSpc>
            </a:pPr>
            <a:r>
              <a:rPr lang="en-US" altLang="en-EG" sz="3600"/>
              <a:t>Risk-adjusted?</a:t>
            </a:r>
          </a:p>
          <a:p>
            <a:pPr>
              <a:lnSpc>
                <a:spcPct val="120000"/>
              </a:lnSpc>
            </a:pPr>
            <a:r>
              <a:rPr lang="en-US" altLang="en-EG" sz="3600"/>
              <a:t>Ability to rank projects?</a:t>
            </a:r>
          </a:p>
          <a:p>
            <a:pPr>
              <a:lnSpc>
                <a:spcPct val="120000"/>
              </a:lnSpc>
            </a:pPr>
            <a:r>
              <a:rPr lang="en-US" altLang="en-EG" sz="3600"/>
              <a:t>Indicates added value to the firm?</a:t>
            </a:r>
          </a:p>
          <a:p>
            <a:pPr>
              <a:lnSpc>
                <a:spcPct val="120000"/>
              </a:lnSpc>
              <a:buFontTx/>
              <a:buNone/>
            </a:pPr>
            <a:endParaRPr lang="en-US" altLang="en-EG" sz="3600"/>
          </a:p>
        </p:txBody>
      </p:sp>
      <p:sp>
        <p:nvSpPr>
          <p:cNvPr id="337923" name="Rectangle 3">
            <a:extLst>
              <a:ext uri="{FF2B5EF4-FFF2-40B4-BE49-F238E27FC236}">
                <a16:creationId xmlns:a16="http://schemas.microsoft.com/office/drawing/2014/main" id="{F9983DDE-4481-03BF-2E19-D6FADDCE98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Good Decision Criteria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205E52-06FE-687D-1235-B078F4AED1D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C3CDD2F-C6FC-0C09-AC05-197B37DDC56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002" name="Rectangle 2">
            <a:extLst>
              <a:ext uri="{FF2B5EF4-FFF2-40B4-BE49-F238E27FC236}">
                <a16:creationId xmlns:a16="http://schemas.microsoft.com/office/drawing/2014/main" id="{DDBB36DD-0F03-5FEE-B239-5E72D07E56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99147" y="617536"/>
            <a:ext cx="8229600" cy="1143000"/>
          </a:xfrm>
          <a:ln/>
        </p:spPr>
        <p:txBody>
          <a:bodyPr/>
          <a:lstStyle/>
          <a:p>
            <a:r>
              <a:rPr lang="en-US" altLang="en-EG" dirty="0"/>
              <a:t>Net Present Value</a:t>
            </a:r>
          </a:p>
        </p:txBody>
      </p:sp>
      <p:sp>
        <p:nvSpPr>
          <p:cNvPr id="256003" name="Rectangle 3">
            <a:extLst>
              <a:ext uri="{FF2B5EF4-FFF2-40B4-BE49-F238E27FC236}">
                <a16:creationId xmlns:a16="http://schemas.microsoft.com/office/drawing/2014/main" id="{3F3409E9-290F-14BB-10C0-32DE5032AB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89158" y="1790700"/>
            <a:ext cx="9603958" cy="4868863"/>
          </a:xfrm>
        </p:spPr>
        <p:txBody>
          <a:bodyPr/>
          <a:lstStyle/>
          <a:p>
            <a:pPr algn="ctr">
              <a:lnSpc>
                <a:spcPct val="110000"/>
              </a:lnSpc>
              <a:buFontTx/>
              <a:buNone/>
            </a:pPr>
            <a:r>
              <a:rPr lang="en-US" altLang="en-EG" dirty="0"/>
              <a:t>	</a:t>
            </a:r>
            <a:r>
              <a:rPr lang="en-US" altLang="en-EG" sz="3400" dirty="0"/>
              <a:t>How much value is created from undertaking an investment?</a:t>
            </a:r>
          </a:p>
          <a:p>
            <a:pPr lvl="1" algn="just">
              <a:lnSpc>
                <a:spcPct val="110000"/>
              </a:lnSpc>
              <a:buFontTx/>
              <a:buNone/>
            </a:pPr>
            <a:r>
              <a:rPr lang="en-US" altLang="en-EG" dirty="0"/>
              <a:t>Step 1: Estimate the expected future cash flows.</a:t>
            </a:r>
          </a:p>
          <a:p>
            <a:pPr lvl="1" algn="just">
              <a:lnSpc>
                <a:spcPct val="110000"/>
              </a:lnSpc>
              <a:buFontTx/>
              <a:buNone/>
            </a:pPr>
            <a:r>
              <a:rPr lang="en-US" altLang="en-EG" dirty="0"/>
              <a:t>Step 2: Estimate the required return for projects of this risk level.</a:t>
            </a:r>
          </a:p>
          <a:p>
            <a:pPr lvl="1" algn="just">
              <a:lnSpc>
                <a:spcPct val="110000"/>
              </a:lnSpc>
              <a:buFontTx/>
              <a:buNone/>
            </a:pPr>
            <a:r>
              <a:rPr lang="en-US" altLang="en-EG" dirty="0"/>
              <a:t>Step 3: Find the present value of the cash flows and subtract the initial investment to arrive at the Net Present Value.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BF813A-3E86-89AB-BD55-C60D24B76D5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FABA69-80CB-9360-D414-9A34B44A535F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8050" name="Rectangle 2">
            <a:extLst>
              <a:ext uri="{FF2B5EF4-FFF2-40B4-BE49-F238E27FC236}">
                <a16:creationId xmlns:a16="http://schemas.microsoft.com/office/drawing/2014/main" id="{0AC14C3A-2781-758E-B697-CF380D7F9E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19200" y="609599"/>
            <a:ext cx="8382000" cy="1219200"/>
          </a:xfrm>
          <a:ln/>
        </p:spPr>
        <p:txBody>
          <a:bodyPr/>
          <a:lstStyle/>
          <a:p>
            <a:r>
              <a:rPr lang="en-US" altLang="en-EG" dirty="0"/>
              <a:t>Net Present Value </a:t>
            </a:r>
            <a:br>
              <a:rPr lang="en-US" altLang="en-EG" dirty="0"/>
            </a:br>
            <a:r>
              <a:rPr lang="en-US" altLang="en-EG" sz="3600" dirty="0"/>
              <a:t>Sum of the PVs of all cash flows</a:t>
            </a:r>
            <a:endParaRPr lang="en-US" altLang="en-EG" dirty="0"/>
          </a:p>
        </p:txBody>
      </p:sp>
      <p:sp>
        <p:nvSpPr>
          <p:cNvPr id="258051" name="Rectangle 3">
            <a:extLst>
              <a:ext uri="{FF2B5EF4-FFF2-40B4-BE49-F238E27FC236}">
                <a16:creationId xmlns:a16="http://schemas.microsoft.com/office/drawing/2014/main" id="{2DD92C2B-724E-C250-FD71-2264A78931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733801"/>
            <a:ext cx="7074630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3200" b="1"/>
              <a:t>Initial cost often is CF</a:t>
            </a:r>
            <a:r>
              <a:rPr lang="en-US" altLang="en-EG" sz="3200" b="1" baseline="-25000"/>
              <a:t>0</a:t>
            </a:r>
            <a:r>
              <a:rPr lang="en-US" altLang="en-EG" sz="3200" b="1"/>
              <a:t> and is an outflow.</a:t>
            </a:r>
          </a:p>
        </p:txBody>
      </p:sp>
      <p:grpSp>
        <p:nvGrpSpPr>
          <p:cNvPr id="258052" name="Group 4">
            <a:extLst>
              <a:ext uri="{FF2B5EF4-FFF2-40B4-BE49-F238E27FC236}">
                <a16:creationId xmlns:a16="http://schemas.microsoft.com/office/drawing/2014/main" id="{E359B815-3DFA-74D8-959B-2D41DFEFB7DB}"/>
              </a:ext>
            </a:extLst>
          </p:cNvPr>
          <p:cNvGrpSpPr>
            <a:grpSpLocks/>
          </p:cNvGrpSpPr>
          <p:nvPr/>
        </p:nvGrpSpPr>
        <p:grpSpPr bwMode="auto">
          <a:xfrm>
            <a:off x="3886200" y="1905001"/>
            <a:ext cx="3657600" cy="1509713"/>
            <a:chOff x="1056" y="1296"/>
            <a:chExt cx="2304" cy="951"/>
          </a:xfrm>
        </p:grpSpPr>
        <p:sp>
          <p:nvSpPr>
            <p:cNvPr id="258053" name="Text Box 5">
              <a:extLst>
                <a:ext uri="{FF2B5EF4-FFF2-40B4-BE49-F238E27FC236}">
                  <a16:creationId xmlns:a16="http://schemas.microsoft.com/office/drawing/2014/main" id="{770F6D8F-3720-2653-F46E-BC3BEACFE1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6" y="1584"/>
              <a:ext cx="110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3200" b="1"/>
                <a:t>NPV </a:t>
              </a:r>
              <a:r>
                <a:rPr lang="en-US" altLang="en-EG" sz="3200"/>
                <a:t>=</a:t>
              </a:r>
              <a:r>
                <a:rPr lang="en-US" altLang="en-EG"/>
                <a:t> </a:t>
              </a:r>
            </a:p>
          </p:txBody>
        </p:sp>
        <p:sp>
          <p:nvSpPr>
            <p:cNvPr id="258054" name="Text Box 6">
              <a:extLst>
                <a:ext uri="{FF2B5EF4-FFF2-40B4-BE49-F238E27FC236}">
                  <a16:creationId xmlns:a16="http://schemas.microsoft.com/office/drawing/2014/main" id="{A7BF3EF9-6CE5-868A-28E7-587E870174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4" y="1488"/>
              <a:ext cx="576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4800">
                  <a:cs typeface="Arial" panose="020B0604020202020204" pitchFamily="34" charset="0"/>
                </a:rPr>
                <a:t>∑</a:t>
              </a:r>
            </a:p>
          </p:txBody>
        </p:sp>
        <p:sp>
          <p:nvSpPr>
            <p:cNvPr id="258055" name="Text Box 7">
              <a:extLst>
                <a:ext uri="{FF2B5EF4-FFF2-40B4-BE49-F238E27FC236}">
                  <a16:creationId xmlns:a16="http://schemas.microsoft.com/office/drawing/2014/main" id="{0FD67678-356B-CD31-ED8D-E785FE039D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0" y="1296"/>
              <a:ext cx="28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2800" b="1"/>
                <a:t>n</a:t>
              </a:r>
            </a:p>
          </p:txBody>
        </p:sp>
        <p:sp>
          <p:nvSpPr>
            <p:cNvPr id="258056" name="Text Box 8">
              <a:extLst>
                <a:ext uri="{FF2B5EF4-FFF2-40B4-BE49-F238E27FC236}">
                  <a16:creationId xmlns:a16="http://schemas.microsoft.com/office/drawing/2014/main" id="{634CA1E2-5ED8-D28C-EDFD-4F435B11EE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28" y="1920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2800" b="1"/>
                <a:t>t = </a:t>
              </a:r>
              <a:r>
                <a:rPr lang="en-US" altLang="en-EG" sz="2800" b="1">
                  <a:solidFill>
                    <a:srgbClr val="CC0000"/>
                  </a:solidFill>
                </a:rPr>
                <a:t>0</a:t>
              </a:r>
            </a:p>
          </p:txBody>
        </p:sp>
        <p:sp>
          <p:nvSpPr>
            <p:cNvPr id="258057" name="Text Box 9">
              <a:extLst>
                <a:ext uri="{FF2B5EF4-FFF2-40B4-BE49-F238E27FC236}">
                  <a16:creationId xmlns:a16="http://schemas.microsoft.com/office/drawing/2014/main" id="{DDCEF1AB-DB86-139C-ED98-C9210FEB33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52" y="1344"/>
              <a:ext cx="57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3200" b="1"/>
                <a:t>CF</a:t>
              </a:r>
              <a:r>
                <a:rPr lang="en-US" altLang="en-EG" sz="3200" b="1" baseline="-25000"/>
                <a:t>t</a:t>
              </a:r>
            </a:p>
          </p:txBody>
        </p:sp>
        <p:sp>
          <p:nvSpPr>
            <p:cNvPr id="258058" name="Text Box 10">
              <a:extLst>
                <a:ext uri="{FF2B5EF4-FFF2-40B4-BE49-F238E27FC236}">
                  <a16:creationId xmlns:a16="http://schemas.microsoft.com/office/drawing/2014/main" id="{8A55ED9D-F311-C914-4751-FCA6CB2238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8" y="1728"/>
              <a:ext cx="100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altLang="en-EG" sz="3200" b="1"/>
                <a:t>(1 + R)</a:t>
              </a:r>
              <a:r>
                <a:rPr lang="en-US" altLang="en-EG" sz="3200" b="1" baseline="30000"/>
                <a:t>t</a:t>
              </a:r>
            </a:p>
          </p:txBody>
        </p:sp>
        <p:sp>
          <p:nvSpPr>
            <p:cNvPr id="258059" name="Line 11">
              <a:extLst>
                <a:ext uri="{FF2B5EF4-FFF2-40B4-BE49-F238E27FC236}">
                  <a16:creationId xmlns:a16="http://schemas.microsoft.com/office/drawing/2014/main" id="{0F896233-D533-ECBE-4FDF-9CA031CF85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4" y="1728"/>
              <a:ext cx="6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258060" name="Text Box 12">
              <a:extLst>
                <a:ext uri="{FF2B5EF4-FFF2-40B4-BE49-F238E27FC236}">
                  <a16:creationId xmlns:a16="http://schemas.microsoft.com/office/drawing/2014/main" id="{4D2D3617-AC02-2446-D7B9-E826D9A39B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72" y="1440"/>
              <a:ext cx="28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endParaRPr lang="en-EG" altLang="en-EG" sz="3200"/>
            </a:p>
          </p:txBody>
        </p:sp>
      </p:grpSp>
      <p:sp>
        <p:nvSpPr>
          <p:cNvPr id="258062" name="Text Box 14">
            <a:extLst>
              <a:ext uri="{FF2B5EF4-FFF2-40B4-BE49-F238E27FC236}">
                <a16:creationId xmlns:a16="http://schemas.microsoft.com/office/drawing/2014/main" id="{11A165D1-ADB8-39D7-1805-9F82A554AA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4876800"/>
            <a:ext cx="1752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3200">
                <a:solidFill>
                  <a:schemeClr val="tx2"/>
                </a:solidFill>
              </a:rPr>
              <a:t>NPV =</a:t>
            </a:r>
            <a:r>
              <a:rPr lang="en-US" altLang="en-EG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258063" name="Text Box 15">
            <a:extLst>
              <a:ext uri="{FF2B5EF4-FFF2-40B4-BE49-F238E27FC236}">
                <a16:creationId xmlns:a16="http://schemas.microsoft.com/office/drawing/2014/main" id="{28533FA3-F49A-C432-2BE2-3D65B83634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4724401"/>
            <a:ext cx="9144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4800">
                <a:solidFill>
                  <a:schemeClr val="tx2"/>
                </a:solidFill>
                <a:cs typeface="Arial" panose="020B0604020202020204" pitchFamily="34" charset="0"/>
              </a:rPr>
              <a:t>∑</a:t>
            </a:r>
          </a:p>
        </p:txBody>
      </p:sp>
      <p:sp>
        <p:nvSpPr>
          <p:cNvPr id="258064" name="Text Box 16">
            <a:extLst>
              <a:ext uri="{FF2B5EF4-FFF2-40B4-BE49-F238E27FC236}">
                <a16:creationId xmlns:a16="http://schemas.microsoft.com/office/drawing/2014/main" id="{7A2AA84B-C4AE-D4B7-A039-5F9105785A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419601"/>
            <a:ext cx="457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2800" b="1">
                <a:solidFill>
                  <a:schemeClr val="tx2"/>
                </a:solidFill>
              </a:rPr>
              <a:t>n</a:t>
            </a:r>
          </a:p>
        </p:txBody>
      </p:sp>
      <p:sp>
        <p:nvSpPr>
          <p:cNvPr id="258065" name="Text Box 17">
            <a:extLst>
              <a:ext uri="{FF2B5EF4-FFF2-40B4-BE49-F238E27FC236}">
                <a16:creationId xmlns:a16="http://schemas.microsoft.com/office/drawing/2014/main" id="{3E86146D-3080-C275-7236-D5420A7D73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5410201"/>
            <a:ext cx="914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2800" b="1">
                <a:solidFill>
                  <a:schemeClr val="tx2"/>
                </a:solidFill>
              </a:rPr>
              <a:t>t = 1</a:t>
            </a:r>
          </a:p>
        </p:txBody>
      </p:sp>
      <p:sp>
        <p:nvSpPr>
          <p:cNvPr id="258066" name="Text Box 18">
            <a:extLst>
              <a:ext uri="{FF2B5EF4-FFF2-40B4-BE49-F238E27FC236}">
                <a16:creationId xmlns:a16="http://schemas.microsoft.com/office/drawing/2014/main" id="{BF1BDE55-A584-6B19-5E14-E6812D2324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4495800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3200">
                <a:solidFill>
                  <a:schemeClr val="tx2"/>
                </a:solidFill>
              </a:rPr>
              <a:t>CF</a:t>
            </a:r>
            <a:r>
              <a:rPr lang="en-US" altLang="en-EG" sz="3200" b="1" baseline="-25000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258067" name="Text Box 19">
            <a:extLst>
              <a:ext uri="{FF2B5EF4-FFF2-40B4-BE49-F238E27FC236}">
                <a16:creationId xmlns:a16="http://schemas.microsoft.com/office/drawing/2014/main" id="{C1540C43-84BD-A433-8BEE-86DE975373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5105400"/>
            <a:ext cx="2286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3200">
                <a:solidFill>
                  <a:schemeClr val="tx2"/>
                </a:solidFill>
              </a:rPr>
              <a:t>(1 + R)</a:t>
            </a:r>
            <a:r>
              <a:rPr lang="en-US" altLang="en-EG" sz="3200" b="1" baseline="30000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258068" name="Line 20">
            <a:extLst>
              <a:ext uri="{FF2B5EF4-FFF2-40B4-BE49-F238E27FC236}">
                <a16:creationId xmlns:a16="http://schemas.microsoft.com/office/drawing/2014/main" id="{56ABC09A-5D66-0FBA-1107-5F355B8B74B7}"/>
              </a:ext>
            </a:extLst>
          </p:cNvPr>
          <p:cNvSpPr>
            <a:spLocks noChangeShapeType="1"/>
          </p:cNvSpPr>
          <p:nvPr/>
        </p:nvSpPr>
        <p:spPr bwMode="auto">
          <a:xfrm>
            <a:off x="5486400" y="5105400"/>
            <a:ext cx="13716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8069" name="Text Box 21">
            <a:extLst>
              <a:ext uri="{FF2B5EF4-FFF2-40B4-BE49-F238E27FC236}">
                <a16:creationId xmlns:a16="http://schemas.microsoft.com/office/drawing/2014/main" id="{723DAD02-280F-DDF5-8054-2A5B93D5C6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648200"/>
            <a:ext cx="457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EG" altLang="en-EG" sz="3200"/>
          </a:p>
        </p:txBody>
      </p:sp>
      <p:sp>
        <p:nvSpPr>
          <p:cNvPr id="258070" name="Text Box 22">
            <a:extLst>
              <a:ext uri="{FF2B5EF4-FFF2-40B4-BE49-F238E27FC236}">
                <a16:creationId xmlns:a16="http://schemas.microsoft.com/office/drawing/2014/main" id="{B7CB62AC-E12F-4F37-9A4E-7372EF5869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4800600"/>
            <a:ext cx="1447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3200" b="1">
                <a:solidFill>
                  <a:srgbClr val="CC0000"/>
                </a:solidFill>
              </a:rPr>
              <a:t>- CF</a:t>
            </a:r>
            <a:r>
              <a:rPr lang="en-US" altLang="en-EG" sz="3200" b="1" baseline="-25000">
                <a:solidFill>
                  <a:srgbClr val="CC0000"/>
                </a:solidFill>
              </a:rPr>
              <a:t>0</a:t>
            </a:r>
            <a:r>
              <a:rPr lang="en-US" altLang="en-EG" sz="3200">
                <a:solidFill>
                  <a:srgbClr val="CC0000"/>
                </a:solidFill>
              </a:rPr>
              <a:t> </a:t>
            </a:r>
          </a:p>
        </p:txBody>
      </p:sp>
      <p:sp>
        <p:nvSpPr>
          <p:cNvPr id="258071" name="Rectangle 23">
            <a:extLst>
              <a:ext uri="{FF2B5EF4-FFF2-40B4-BE49-F238E27FC236}">
                <a16:creationId xmlns:a16="http://schemas.microsoft.com/office/drawing/2014/main" id="{5483946C-E874-51E0-8071-4F7718A156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1828800"/>
            <a:ext cx="3886200" cy="1600200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8072" name="Text Box 24">
            <a:extLst>
              <a:ext uri="{FF2B5EF4-FFF2-40B4-BE49-F238E27FC236}">
                <a16:creationId xmlns:a16="http://schemas.microsoft.com/office/drawing/2014/main" id="{4E0B4F53-0F68-DD79-67F9-17D7F01CA2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3124201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b="1">
                <a:solidFill>
                  <a:srgbClr val="CC0000"/>
                </a:solidFill>
              </a:rPr>
              <a:t>NOTE: t=0</a:t>
            </a:r>
          </a:p>
        </p:txBody>
      </p:sp>
      <p:sp>
        <p:nvSpPr>
          <p:cNvPr id="258073" name="Line 25">
            <a:extLst>
              <a:ext uri="{FF2B5EF4-FFF2-40B4-BE49-F238E27FC236}">
                <a16:creationId xmlns:a16="http://schemas.microsoft.com/office/drawing/2014/main" id="{458B5044-D50C-9A02-6921-36F67B65184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943600" y="3200400"/>
            <a:ext cx="2286000" cy="7620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C57CA2-E611-9A00-3540-E6E7130BE04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C56364A-BA80-3D28-5271-DCC095F5675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9074" name="Rectangle 2">
            <a:extLst>
              <a:ext uri="{FF2B5EF4-FFF2-40B4-BE49-F238E27FC236}">
                <a16:creationId xmlns:a16="http://schemas.microsoft.com/office/drawing/2014/main" id="{3963E507-05CF-2DE5-69A6-61DC84663C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NPV – Decision Rule</a:t>
            </a:r>
          </a:p>
        </p:txBody>
      </p:sp>
      <p:sp>
        <p:nvSpPr>
          <p:cNvPr id="259075" name="Rectangle 3">
            <a:extLst>
              <a:ext uri="{FF2B5EF4-FFF2-40B4-BE49-F238E27FC236}">
                <a16:creationId xmlns:a16="http://schemas.microsoft.com/office/drawing/2014/main" id="{61D255CD-F7E8-CBA7-2B1A-A4A9FC9049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 b="1" i="1"/>
              <a:t>If NPV is positive, accept the project</a:t>
            </a:r>
            <a:endParaRPr lang="en-US" altLang="en-EG"/>
          </a:p>
          <a:p>
            <a:pPr>
              <a:lnSpc>
                <a:spcPct val="110000"/>
              </a:lnSpc>
            </a:pPr>
            <a:r>
              <a:rPr lang="en-US" altLang="en-EG"/>
              <a:t>NPV &gt; 0 means: 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Project is expected to add value to the firm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Will increase the wealth of the owners</a:t>
            </a:r>
          </a:p>
          <a:p>
            <a:pPr>
              <a:lnSpc>
                <a:spcPct val="110000"/>
              </a:lnSpc>
            </a:pPr>
            <a:r>
              <a:rPr lang="en-US" altLang="en-EG"/>
              <a:t>NPV is a direct measure of how well this project will meet the goal of increasing shareholder wealth.</a:t>
            </a:r>
            <a:endParaRPr lang="en-US" altLang="en-EG" b="1" i="1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B8BC68-1254-025F-9043-8F0B5468B30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F0A4950-3718-D01B-C0A2-DB3B3719C65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3954" name="Rectangle 2">
            <a:extLst>
              <a:ext uri="{FF2B5EF4-FFF2-40B4-BE49-F238E27FC236}">
                <a16:creationId xmlns:a16="http://schemas.microsoft.com/office/drawing/2014/main" id="{60F58CD3-4394-1B71-A02E-176D5FDFA0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Sample Project Data</a:t>
            </a:r>
          </a:p>
        </p:txBody>
      </p:sp>
      <p:sp>
        <p:nvSpPr>
          <p:cNvPr id="253955" name="Rectangle 3">
            <a:extLst>
              <a:ext uri="{FF2B5EF4-FFF2-40B4-BE49-F238E27FC236}">
                <a16:creationId xmlns:a16="http://schemas.microsoft.com/office/drawing/2014/main" id="{E53F0DD4-F4FA-CCFC-4AA2-33D60A1E34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371600"/>
            <a:ext cx="8382000" cy="4800600"/>
          </a:xfrm>
        </p:spPr>
        <p:txBody>
          <a:bodyPr/>
          <a:lstStyle/>
          <a:p>
            <a:r>
              <a:rPr lang="en-US" altLang="en-EG"/>
              <a:t>You are looking at a new project and have estimated the following cash flows, net income and book value data:</a:t>
            </a:r>
          </a:p>
          <a:p>
            <a:pPr lvl="1"/>
            <a:r>
              <a:rPr lang="en-US" altLang="en-EG"/>
              <a:t>Year 0:	CF = -165,000</a:t>
            </a:r>
          </a:p>
          <a:p>
            <a:pPr lvl="1"/>
            <a:r>
              <a:rPr lang="en-US" altLang="en-EG"/>
              <a:t>Year 1:	CF =    63,120 	NI = 13,620</a:t>
            </a:r>
          </a:p>
          <a:p>
            <a:pPr lvl="1"/>
            <a:r>
              <a:rPr lang="en-US" altLang="en-EG"/>
              <a:t>Year 2:	CF =    70,800 	NI =   3,300</a:t>
            </a:r>
          </a:p>
          <a:p>
            <a:pPr lvl="1"/>
            <a:r>
              <a:rPr lang="en-US" altLang="en-EG"/>
              <a:t>Year 3:	CF =    91,080 	NI = 29,100</a:t>
            </a:r>
          </a:p>
          <a:p>
            <a:pPr lvl="1"/>
            <a:r>
              <a:rPr lang="en-US" altLang="en-EG"/>
              <a:t>Average book value = $72,000</a:t>
            </a:r>
          </a:p>
          <a:p>
            <a:r>
              <a:rPr lang="en-US" altLang="en-EG"/>
              <a:t>Your required return for assets of this risk is 12%.</a:t>
            </a:r>
          </a:p>
          <a:p>
            <a:r>
              <a:rPr lang="en-US" altLang="en-EG"/>
              <a:t>This project will be the example for all problem exhibits in this chapter.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144943-A796-DEC0-FF99-769AB3F3B2A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9C85487-DDC2-537B-3979-F1AEB88B16E3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0098" name="Rectangle 2">
            <a:extLst>
              <a:ext uri="{FF2B5EF4-FFF2-40B4-BE49-F238E27FC236}">
                <a16:creationId xmlns:a16="http://schemas.microsoft.com/office/drawing/2014/main" id="{2890BE86-AE65-7CBC-260B-C744B59BF3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571535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Computing NPV for the Project</a:t>
            </a:r>
          </a:p>
        </p:txBody>
      </p:sp>
      <p:sp>
        <p:nvSpPr>
          <p:cNvPr id="260099" name="Rectangle 3">
            <a:extLst>
              <a:ext uri="{FF2B5EF4-FFF2-40B4-BE49-F238E27FC236}">
                <a16:creationId xmlns:a16="http://schemas.microsoft.com/office/drawing/2014/main" id="{4B8BBD49-E57F-76DF-207D-80774418802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8229600" cy="3427413"/>
          </a:xfrm>
          <a:noFill/>
        </p:spPr>
        <p:txBody>
          <a:bodyPr/>
          <a:lstStyle/>
          <a:p>
            <a:r>
              <a:rPr lang="en-US" altLang="en-EG"/>
              <a:t>Using the formula:</a:t>
            </a:r>
          </a:p>
          <a:p>
            <a:pPr lvl="1"/>
            <a:endParaRPr lang="en-US" altLang="en-EG"/>
          </a:p>
          <a:p>
            <a:pPr lvl="1"/>
            <a:endParaRPr lang="en-US" altLang="en-EG" sz="800"/>
          </a:p>
          <a:p>
            <a:pPr lvl="1">
              <a:buFontTx/>
              <a:buNone/>
            </a:pPr>
            <a:r>
              <a:rPr lang="en-US" altLang="en-EG"/>
              <a:t>	NPV = -165,000/(1.12)</a:t>
            </a:r>
            <a:r>
              <a:rPr lang="en-US" altLang="en-EG" baseline="30000"/>
              <a:t>0</a:t>
            </a:r>
            <a:r>
              <a:rPr lang="en-US" altLang="en-EG"/>
              <a:t> + 63,120/(1.12)</a:t>
            </a:r>
            <a:r>
              <a:rPr lang="en-US" altLang="en-EG" baseline="30000"/>
              <a:t>1</a:t>
            </a:r>
            <a:r>
              <a:rPr lang="en-US" altLang="en-EG"/>
              <a:t> + 70,800/(1.12)</a:t>
            </a:r>
            <a:r>
              <a:rPr lang="en-US" altLang="en-EG" baseline="30000"/>
              <a:t>2</a:t>
            </a:r>
            <a:r>
              <a:rPr lang="en-US" altLang="en-EG"/>
              <a:t> + 91,080/(1.12)</a:t>
            </a:r>
            <a:r>
              <a:rPr lang="en-US" altLang="en-EG" baseline="30000"/>
              <a:t>3</a:t>
            </a:r>
            <a:r>
              <a:rPr lang="en-US" altLang="en-EG"/>
              <a:t> = 12,627.41</a:t>
            </a:r>
          </a:p>
          <a:p>
            <a:pPr>
              <a:buFontTx/>
              <a:buNone/>
            </a:pPr>
            <a:endParaRPr lang="en-US" altLang="en-EG" b="1" i="1"/>
          </a:p>
        </p:txBody>
      </p:sp>
      <p:graphicFrame>
        <p:nvGraphicFramePr>
          <p:cNvPr id="260108" name="Object 12">
            <a:extLst>
              <a:ext uri="{FF2B5EF4-FFF2-40B4-BE49-F238E27FC236}">
                <a16:creationId xmlns:a16="http://schemas.microsoft.com/office/drawing/2014/main" id="{9CA6018B-4D4B-F274-933C-B3D2946C34B1}"/>
              </a:ext>
            </a:extLst>
          </p:cNvPr>
          <p:cNvGraphicFramePr>
            <a:graphicFrameLocks noGrp="1" noChangeAspect="1"/>
          </p:cNvGraphicFramePr>
          <p:nvPr>
            <p:ph sz="quarter" idx="2"/>
          </p:nvPr>
        </p:nvGraphicFramePr>
        <p:xfrm>
          <a:off x="2743200" y="3886201"/>
          <a:ext cx="6477000" cy="227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597400" imgH="1625600" progId="Excel.Sheet.8">
                  <p:embed/>
                </p:oleObj>
              </mc:Choice>
              <mc:Fallback>
                <p:oleObj name="Worksheet" r:id="rId3" imgW="4597400" imgH="1625600" progId="Excel.Sheet.8">
                  <p:embed/>
                  <p:pic>
                    <p:nvPicPr>
                      <p:cNvPr id="260108" name="Object 12">
                        <a:extLst>
                          <a:ext uri="{FF2B5EF4-FFF2-40B4-BE49-F238E27FC236}">
                            <a16:creationId xmlns:a16="http://schemas.microsoft.com/office/drawing/2014/main" id="{9CA6018B-4D4B-F274-933C-B3D2946C34B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3886201"/>
                        <a:ext cx="6477000" cy="2276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0109" name="Object 13">
            <a:extLst>
              <a:ext uri="{FF2B5EF4-FFF2-40B4-BE49-F238E27FC236}">
                <a16:creationId xmlns:a16="http://schemas.microsoft.com/office/drawing/2014/main" id="{D9CFB98F-35AE-5310-01AB-CD86AC8C942A}"/>
              </a:ext>
            </a:extLst>
          </p:cNvPr>
          <p:cNvGraphicFramePr>
            <a:graphicFrameLocks noGrp="1" noChangeAspect="1"/>
          </p:cNvGraphicFramePr>
          <p:nvPr>
            <p:ph sz="quarter" idx="3"/>
          </p:nvPr>
        </p:nvGraphicFramePr>
        <p:xfrm>
          <a:off x="5715001" y="1371601"/>
          <a:ext cx="2976563" cy="1065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7800300" imgH="9944100" progId="Equation.3">
                  <p:embed/>
                </p:oleObj>
              </mc:Choice>
              <mc:Fallback>
                <p:oleObj name="Equation" r:id="rId5" imgW="27800300" imgH="9944100" progId="Equation.3">
                  <p:embed/>
                  <p:pic>
                    <p:nvPicPr>
                      <p:cNvPr id="260109" name="Object 13">
                        <a:extLst>
                          <a:ext uri="{FF2B5EF4-FFF2-40B4-BE49-F238E27FC236}">
                            <a16:creationId xmlns:a16="http://schemas.microsoft.com/office/drawing/2014/main" id="{D9CFB98F-35AE-5310-01AB-CD86AC8C942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1" y="1371601"/>
                        <a:ext cx="2976563" cy="1065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7BA7716-7B3C-1B2C-8093-73BA7862CCF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F8AECC0-3B63-1F95-0C34-C9F143988CC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8275" name="Rectangle 3">
            <a:extLst>
              <a:ext uri="{FF2B5EF4-FFF2-40B4-BE49-F238E27FC236}">
                <a16:creationId xmlns:a16="http://schemas.microsoft.com/office/drawing/2014/main" id="{3D463671-1663-711B-8F4E-52DCB79EEA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562600" y="1676400"/>
            <a:ext cx="4495800" cy="4267200"/>
          </a:xfr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EG" b="1" u="sng">
                <a:solidFill>
                  <a:schemeClr val="hlink"/>
                </a:solidFill>
              </a:rPr>
              <a:t>Display</a:t>
            </a:r>
            <a:r>
              <a:rPr lang="en-US" altLang="en-EG" u="sng"/>
              <a:t>	</a:t>
            </a:r>
            <a:r>
              <a:rPr lang="en-US" altLang="en-EG" b="1" i="1" u="sng"/>
              <a:t>You Enter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/>
              <a:t>                  	</a:t>
            </a:r>
            <a:r>
              <a:rPr lang="en-US" altLang="en-EG" b="1">
                <a:latin typeface="BA-II Plus Symbols" pitchFamily="2" charset="2"/>
              </a:rPr>
              <a:t>‘</a:t>
            </a:r>
            <a:r>
              <a:rPr lang="en-US" altLang="en-EG" sz="2400" b="1">
                <a:latin typeface="BA-II Plus Symbols" pitchFamily="2" charset="2"/>
              </a:rPr>
              <a:t>'</a:t>
            </a:r>
            <a:r>
              <a:rPr lang="en-US" altLang="en-EG" sz="2000" b="1">
                <a:latin typeface="BA-II Plus Symbols" pitchFamily="2" charset="2"/>
              </a:rPr>
              <a:t> </a:t>
            </a:r>
            <a:endParaRPr lang="en-US" altLang="en-EG" sz="2100" b="1" i="1">
              <a:solidFill>
                <a:srgbClr val="CC0000"/>
              </a:solidFill>
              <a:latin typeface="BA-II Plus Symbols" pitchFamily="2" charset="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</a:rPr>
              <a:t>C00</a:t>
            </a:r>
            <a:r>
              <a:rPr lang="en-US" altLang="en-EG" sz="2100" b="1"/>
              <a:t>		165000 </a:t>
            </a:r>
            <a:r>
              <a:rPr lang="en-US" altLang="en-EG" sz="2100" b="1">
                <a:latin typeface="BA-II Plus Symbols" pitchFamily="2" charset="2"/>
              </a:rPr>
              <a:t>S!#</a:t>
            </a:r>
            <a:endParaRPr lang="en-US" altLang="en-EG" sz="2100" b="1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  <a:cs typeface="Arial" panose="020B0604020202020204" pitchFamily="34" charset="0"/>
              </a:rPr>
              <a:t>C01</a:t>
            </a:r>
            <a:r>
              <a:rPr lang="en-US" altLang="en-EG" sz="2100" b="1">
                <a:cs typeface="Arial" panose="020B0604020202020204" pitchFamily="34" charset="0"/>
              </a:rPr>
              <a:t>		63120	</a:t>
            </a:r>
            <a:r>
              <a:rPr lang="en-US" altLang="en-EG" sz="2100" b="1" i="1">
                <a:cs typeface="Arial" panose="020B0604020202020204" pitchFamily="34" charset="0"/>
              </a:rPr>
              <a:t> </a:t>
            </a:r>
            <a:r>
              <a:rPr lang="en-US" altLang="en-EG" sz="2100" b="1">
                <a:latin typeface="BA-II Plus Symbols" pitchFamily="2" charset="2"/>
              </a:rPr>
              <a:t>!#</a:t>
            </a:r>
            <a:r>
              <a:rPr lang="en-US" altLang="en-EG" sz="2100" b="1" i="1">
                <a:solidFill>
                  <a:srgbClr val="CC0000"/>
                </a:solidFill>
                <a:cs typeface="Arial" panose="020B0604020202020204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  <a:cs typeface="Arial" panose="020B0604020202020204" pitchFamily="34" charset="0"/>
              </a:rPr>
              <a:t>F01 	</a:t>
            </a:r>
            <a:r>
              <a:rPr lang="en-US" altLang="en-EG" sz="2100" b="1">
                <a:cs typeface="Arial" panose="020B0604020202020204" pitchFamily="34" charset="0"/>
              </a:rPr>
              <a:t>	</a:t>
            </a:r>
            <a:r>
              <a:rPr lang="en-US" altLang="en-EG" sz="2100" b="1" i="1">
                <a:cs typeface="Arial" panose="020B0604020202020204" pitchFamily="34" charset="0"/>
              </a:rPr>
              <a:t>1   	 </a:t>
            </a:r>
            <a:r>
              <a:rPr lang="en-US" altLang="en-EG" sz="2100" b="1">
                <a:latin typeface="BA-II Plus Symbols" pitchFamily="2" charset="2"/>
              </a:rPr>
              <a:t>!#</a:t>
            </a:r>
            <a:r>
              <a:rPr lang="en-US" altLang="en-EG" sz="2100" b="1" i="1">
                <a:solidFill>
                  <a:srgbClr val="CC0000"/>
                </a:solidFill>
                <a:cs typeface="Arial" panose="020B0604020202020204" pitchFamily="34" charset="0"/>
              </a:rPr>
              <a:t> </a:t>
            </a:r>
            <a:endParaRPr lang="en-US" altLang="en-EG" sz="2100" b="1">
              <a:solidFill>
                <a:srgbClr val="CC0000"/>
              </a:solidFill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  <a:cs typeface="Arial" panose="020B0604020202020204" pitchFamily="34" charset="0"/>
              </a:rPr>
              <a:t>C02</a:t>
            </a:r>
            <a:r>
              <a:rPr lang="en-US" altLang="en-EG" sz="2100" b="1">
                <a:cs typeface="Arial" panose="020B0604020202020204" pitchFamily="34" charset="0"/>
              </a:rPr>
              <a:t>		70800</a:t>
            </a:r>
            <a:r>
              <a:rPr lang="en-US" altLang="en-EG" sz="2100" b="1" i="1">
                <a:cs typeface="Arial" panose="020B0604020202020204" pitchFamily="34" charset="0"/>
              </a:rPr>
              <a:t>   </a:t>
            </a:r>
            <a:r>
              <a:rPr lang="en-US" altLang="en-EG" sz="2100" b="1">
                <a:latin typeface="BA-II Plus Symbols" pitchFamily="2" charset="2"/>
              </a:rPr>
              <a:t>!#</a:t>
            </a:r>
            <a:r>
              <a:rPr lang="en-US" altLang="en-EG" sz="2100" b="1" i="1">
                <a:solidFill>
                  <a:srgbClr val="CC0000"/>
                </a:solidFill>
                <a:cs typeface="Arial" panose="020B0604020202020204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  <a:cs typeface="Arial" panose="020B0604020202020204" pitchFamily="34" charset="0"/>
              </a:rPr>
              <a:t>F02</a:t>
            </a:r>
            <a:r>
              <a:rPr lang="en-US" altLang="en-EG" sz="2100" b="1">
                <a:cs typeface="Arial" panose="020B0604020202020204" pitchFamily="34" charset="0"/>
              </a:rPr>
              <a:t>		</a:t>
            </a:r>
            <a:r>
              <a:rPr lang="en-US" altLang="en-EG" sz="2100" b="1" i="1">
                <a:cs typeface="Arial" panose="020B0604020202020204" pitchFamily="34" charset="0"/>
              </a:rPr>
              <a:t>1     	 </a:t>
            </a:r>
            <a:r>
              <a:rPr lang="en-US" altLang="en-EG" sz="2100" b="1">
                <a:latin typeface="BA-II Plus Symbols" pitchFamily="2" charset="2"/>
              </a:rPr>
              <a:t>!#</a:t>
            </a:r>
            <a:r>
              <a:rPr lang="en-US" altLang="en-EG" sz="2100" b="1" i="1">
                <a:solidFill>
                  <a:srgbClr val="CC0000"/>
                </a:solidFill>
                <a:cs typeface="Arial" panose="020B0604020202020204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  <a:cs typeface="Arial" panose="020B0604020202020204" pitchFamily="34" charset="0"/>
              </a:rPr>
              <a:t>C03</a:t>
            </a:r>
            <a:r>
              <a:rPr lang="en-US" altLang="en-EG" sz="2100" b="1">
                <a:cs typeface="Arial" panose="020B0604020202020204" pitchFamily="34" charset="0"/>
              </a:rPr>
              <a:t>		91080</a:t>
            </a:r>
            <a:r>
              <a:rPr lang="en-US" altLang="en-EG" sz="2100" b="1" i="1">
                <a:cs typeface="Arial" panose="020B0604020202020204" pitchFamily="34" charset="0"/>
              </a:rPr>
              <a:t>   </a:t>
            </a:r>
            <a:r>
              <a:rPr lang="en-US" altLang="en-EG" sz="2100" b="1">
                <a:latin typeface="BA-II Plus Symbols" pitchFamily="2" charset="2"/>
              </a:rPr>
              <a:t>!#</a:t>
            </a:r>
            <a:r>
              <a:rPr lang="en-US" altLang="en-EG" sz="2100" b="1" i="1">
                <a:solidFill>
                  <a:srgbClr val="CC0000"/>
                </a:solidFill>
                <a:cs typeface="Arial" panose="020B0604020202020204" pitchFamily="34" charset="0"/>
              </a:rPr>
              <a:t> </a:t>
            </a:r>
            <a:endParaRPr lang="en-US" altLang="en-EG" sz="2100" b="1">
              <a:solidFill>
                <a:srgbClr val="CC0000"/>
              </a:solidFill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  <a:cs typeface="Arial" panose="020B0604020202020204" pitchFamily="34" charset="0"/>
              </a:rPr>
              <a:t>F03</a:t>
            </a:r>
            <a:r>
              <a:rPr lang="en-US" altLang="en-EG" sz="2100" b="1">
                <a:cs typeface="Arial" panose="020B0604020202020204" pitchFamily="34" charset="0"/>
              </a:rPr>
              <a:t>		</a:t>
            </a:r>
            <a:r>
              <a:rPr lang="en-US" altLang="en-EG" sz="2100" b="1" i="1">
                <a:cs typeface="Arial" panose="020B0604020202020204" pitchFamily="34" charset="0"/>
              </a:rPr>
              <a:t>1      	 </a:t>
            </a:r>
            <a:r>
              <a:rPr lang="en-US" altLang="en-EG" sz="2100" b="1">
                <a:latin typeface="BA-II Plus Symbols" pitchFamily="2" charset="2"/>
              </a:rPr>
              <a:t>!#(</a:t>
            </a:r>
            <a:r>
              <a:rPr lang="en-US" altLang="en-EG" sz="2100" b="1" i="1">
                <a:solidFill>
                  <a:srgbClr val="CC0000"/>
                </a:solidFill>
                <a:cs typeface="Arial" panose="020B0604020202020204" pitchFamily="34" charset="0"/>
              </a:rPr>
              <a:t>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</a:rPr>
              <a:t>I	</a:t>
            </a:r>
            <a:r>
              <a:rPr lang="en-US" altLang="en-EG" sz="2100" b="1"/>
              <a:t>		</a:t>
            </a:r>
            <a:r>
              <a:rPr lang="en-US" altLang="en-EG" sz="2100" b="1" i="1"/>
              <a:t>12   	 </a:t>
            </a:r>
            <a:r>
              <a:rPr lang="en-US" altLang="en-EG" sz="2100" b="1">
                <a:latin typeface="BA-II Plus Symbols" pitchFamily="2" charset="2"/>
              </a:rPr>
              <a:t>!#</a:t>
            </a:r>
            <a:endParaRPr lang="en-US" altLang="en-EG" sz="2100" b="1" i="1"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  <a:cs typeface="Arial" panose="020B0604020202020204" pitchFamily="34" charset="0"/>
              </a:rPr>
              <a:t>NPV</a:t>
            </a:r>
            <a:r>
              <a:rPr lang="en-US" altLang="en-EG" sz="2100" b="1" i="1">
                <a:solidFill>
                  <a:srgbClr val="CC0000"/>
                </a:solidFill>
                <a:cs typeface="Arial" panose="020B0604020202020204" pitchFamily="34" charset="0"/>
              </a:rPr>
              <a:t>	</a:t>
            </a:r>
            <a:r>
              <a:rPr lang="en-US" altLang="en-EG" sz="2100" b="1">
                <a:solidFill>
                  <a:srgbClr val="CC0000"/>
                </a:solidFill>
                <a:cs typeface="Arial" panose="020B0604020202020204" pitchFamily="34" charset="0"/>
              </a:rPr>
              <a:t>	 </a:t>
            </a:r>
            <a:r>
              <a:rPr lang="en-US" altLang="en-EG" sz="2100" b="1">
                <a:latin typeface="BA-II Plus Symbols" pitchFamily="2" charset="2"/>
                <a:cs typeface="Arial" panose="020B0604020202020204" pitchFamily="34" charset="0"/>
              </a:rPr>
              <a:t>%</a:t>
            </a:r>
            <a:endParaRPr lang="en-US" altLang="en-EG" sz="2100" b="1"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500" b="1" i="1">
                <a:solidFill>
                  <a:schemeClr val="hlink"/>
                </a:solidFill>
                <a:cs typeface="Arial" panose="020B0604020202020204" pitchFamily="34" charset="0"/>
              </a:rPr>
              <a:t>12,627.41</a:t>
            </a:r>
          </a:p>
        </p:txBody>
      </p:sp>
      <p:sp>
        <p:nvSpPr>
          <p:cNvPr id="438276" name="Text Box 4">
            <a:extLst>
              <a:ext uri="{FF2B5EF4-FFF2-40B4-BE49-F238E27FC236}">
                <a16:creationId xmlns:a16="http://schemas.microsoft.com/office/drawing/2014/main" id="{F169BDCB-DEF1-DB29-7569-BF78EDC60D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1676401"/>
            <a:ext cx="2743200" cy="26765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sz="2400" b="1" u="sng"/>
              <a:t>Cash Flows</a:t>
            </a:r>
            <a:r>
              <a:rPr lang="en-US" altLang="en-EG" sz="2400" b="1"/>
              <a:t>:</a:t>
            </a:r>
          </a:p>
          <a:p>
            <a:pPr algn="l">
              <a:spcBef>
                <a:spcPct val="50000"/>
              </a:spcBef>
            </a:pPr>
            <a:r>
              <a:rPr lang="en-US" altLang="en-EG" sz="2400" b="1"/>
              <a:t>CF0	=  -165000</a:t>
            </a:r>
          </a:p>
          <a:p>
            <a:pPr algn="l">
              <a:spcBef>
                <a:spcPct val="50000"/>
              </a:spcBef>
            </a:pPr>
            <a:r>
              <a:rPr lang="en-US" altLang="en-EG" sz="2400" b="1"/>
              <a:t>CF1	=     63120</a:t>
            </a:r>
          </a:p>
          <a:p>
            <a:pPr algn="l">
              <a:spcBef>
                <a:spcPct val="50000"/>
              </a:spcBef>
            </a:pPr>
            <a:r>
              <a:rPr lang="en-US" altLang="en-EG" sz="2400" b="1"/>
              <a:t>CF2	=     70800</a:t>
            </a:r>
          </a:p>
          <a:p>
            <a:pPr algn="l">
              <a:spcBef>
                <a:spcPct val="50000"/>
              </a:spcBef>
            </a:pPr>
            <a:r>
              <a:rPr lang="en-US" altLang="en-EG" sz="2400" b="1"/>
              <a:t>CF3	=     91080</a:t>
            </a:r>
          </a:p>
        </p:txBody>
      </p:sp>
      <p:sp>
        <p:nvSpPr>
          <p:cNvPr id="438279" name="Rectangle 7">
            <a:extLst>
              <a:ext uri="{FF2B5EF4-FFF2-40B4-BE49-F238E27FC236}">
                <a16:creationId xmlns:a16="http://schemas.microsoft.com/office/drawing/2014/main" id="{FA4D2F0F-2B6D-6FAC-1007-889EDAAC7A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71537" y="499269"/>
            <a:ext cx="10515600" cy="1325563"/>
          </a:xfrm>
          <a:noFill/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EG" sz="4000" dirty="0"/>
              <a:t>Computing NPV for the Project</a:t>
            </a:r>
            <a:br>
              <a:rPr lang="en-US" altLang="en-EG" sz="4000" dirty="0"/>
            </a:br>
            <a:r>
              <a:rPr lang="en-US" altLang="en-EG" sz="3200" dirty="0"/>
              <a:t>Using the TI BAII+ CF Worksheet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68F6E8-5F8F-D324-0938-C3491BDC23A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8669AA9-6199-5F3D-A0D5-666D9EF2F5DE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242" name="Rectangle 2">
            <a:extLst>
              <a:ext uri="{FF2B5EF4-FFF2-40B4-BE49-F238E27FC236}">
                <a16:creationId xmlns:a16="http://schemas.microsoft.com/office/drawing/2014/main" id="{9A0284DD-B5B1-F425-66A0-D788AF45EB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9458" y="400050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Calculating NPVs with Excel</a:t>
            </a:r>
          </a:p>
        </p:txBody>
      </p:sp>
      <p:sp>
        <p:nvSpPr>
          <p:cNvPr id="266243" name="Rectangle 3">
            <a:extLst>
              <a:ext uri="{FF2B5EF4-FFF2-40B4-BE49-F238E27FC236}">
                <a16:creationId xmlns:a16="http://schemas.microsoft.com/office/drawing/2014/main" id="{CCEC996B-2627-E06F-63DE-E7296F3BD39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828800" y="1295400"/>
            <a:ext cx="8534400" cy="2133600"/>
          </a:xfrm>
        </p:spPr>
        <p:txBody>
          <a:bodyPr/>
          <a:lstStyle/>
          <a:p>
            <a:r>
              <a:rPr lang="en-US" altLang="en-EG" sz="2400"/>
              <a:t>NPV function: =NPV(rate,CF01:CFnn)</a:t>
            </a:r>
          </a:p>
          <a:p>
            <a:pPr lvl="1"/>
            <a:r>
              <a:rPr lang="en-US" altLang="en-EG" sz="2000"/>
              <a:t>First parameter = required return entered as a decimal (5% = .05)</a:t>
            </a:r>
          </a:p>
          <a:p>
            <a:pPr lvl="1"/>
            <a:r>
              <a:rPr lang="en-US" altLang="en-EG" sz="2000"/>
              <a:t>Second parameter = range of cash flows </a:t>
            </a:r>
            <a:r>
              <a:rPr lang="en-US" altLang="en-EG" sz="2000" b="1" i="1"/>
              <a:t>beginning with year 1</a:t>
            </a:r>
            <a:endParaRPr lang="en-US" altLang="en-EG" sz="2000" b="1"/>
          </a:p>
          <a:p>
            <a:r>
              <a:rPr lang="en-US" altLang="en-EG" sz="2400"/>
              <a:t>After computing NPV, subtract the initial investment (CF0)</a:t>
            </a:r>
          </a:p>
        </p:txBody>
      </p:sp>
      <p:graphicFrame>
        <p:nvGraphicFramePr>
          <p:cNvPr id="266248" name="Object 8">
            <a:extLst>
              <a:ext uri="{FF2B5EF4-FFF2-40B4-BE49-F238E27FC236}">
                <a16:creationId xmlns:a16="http://schemas.microsoft.com/office/drawing/2014/main" id="{71AFEB48-CCDE-3BC7-027E-84531D543B10}"/>
              </a:ext>
            </a:extLst>
          </p:cNvPr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750107824"/>
              </p:ext>
            </p:extLst>
          </p:nvPr>
        </p:nvGraphicFramePr>
        <p:xfrm>
          <a:off x="2514600" y="3264568"/>
          <a:ext cx="6858000" cy="28113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130800" imgH="2120900" progId="Excel.Sheet.8">
                  <p:embed/>
                </p:oleObj>
              </mc:Choice>
              <mc:Fallback>
                <p:oleObj name="Worksheet" r:id="rId3" imgW="5130800" imgH="2120900" progId="Excel.Sheet.8">
                  <p:embed/>
                  <p:pic>
                    <p:nvPicPr>
                      <p:cNvPr id="266248" name="Object 8">
                        <a:extLst>
                          <a:ext uri="{FF2B5EF4-FFF2-40B4-BE49-F238E27FC236}">
                            <a16:creationId xmlns:a16="http://schemas.microsoft.com/office/drawing/2014/main" id="{71AFEB48-CCDE-3BC7-027E-84531D543B1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3264568"/>
                        <a:ext cx="6858000" cy="28113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0A309935-A8B9-BB7F-3873-C60FB86BFAA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0D04A9-5729-D62D-1AFA-99FB4D83669E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8313" name="Oval 25">
            <a:extLst>
              <a:ext uri="{FF2B5EF4-FFF2-40B4-BE49-F238E27FC236}">
                <a16:creationId xmlns:a16="http://schemas.microsoft.com/office/drawing/2014/main" id="{97EBACC1-E233-47B2-6196-643E0F9665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7063" y="4191000"/>
            <a:ext cx="1295400" cy="1219200"/>
          </a:xfrm>
          <a:prstGeom prst="ellips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68309" name="Rectangle 21">
            <a:extLst>
              <a:ext uri="{FF2B5EF4-FFF2-40B4-BE49-F238E27FC236}">
                <a16:creationId xmlns:a16="http://schemas.microsoft.com/office/drawing/2014/main" id="{883AD727-36B8-72E9-E286-9FC7FD991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4038600"/>
            <a:ext cx="3581400" cy="1828800"/>
          </a:xfrm>
          <a:prstGeom prst="rect">
            <a:avLst/>
          </a:prstGeom>
          <a:noFill/>
          <a:ln w="28575" algn="ctr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68310" name="Rectangle 22">
            <a:extLst>
              <a:ext uri="{FF2B5EF4-FFF2-40B4-BE49-F238E27FC236}">
                <a16:creationId xmlns:a16="http://schemas.microsoft.com/office/drawing/2014/main" id="{EDBC89B1-B99F-5D92-A858-7E3069C258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55637"/>
            <a:ext cx="10515600" cy="1325563"/>
          </a:xfrm>
          <a:noFill/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en-US" altLang="en-EG" dirty="0"/>
              <a:t>Net Present Value </a:t>
            </a:r>
            <a:br>
              <a:rPr lang="en-US" altLang="en-EG" dirty="0"/>
            </a:br>
            <a:r>
              <a:rPr lang="en-US" altLang="en-EG" sz="3600" dirty="0"/>
              <a:t>Sum of the PVs of all cash flows.</a:t>
            </a:r>
          </a:p>
        </p:txBody>
      </p:sp>
      <p:graphicFrame>
        <p:nvGraphicFramePr>
          <p:cNvPr id="268314" name="Object 26">
            <a:extLst>
              <a:ext uri="{FF2B5EF4-FFF2-40B4-BE49-F238E27FC236}">
                <a16:creationId xmlns:a16="http://schemas.microsoft.com/office/drawing/2014/main" id="{3B008867-31D2-6A07-9148-65E3345317CC}"/>
              </a:ext>
            </a:extLst>
          </p:cNvPr>
          <p:cNvGraphicFramePr>
            <a:graphicFrameLocks noGrp="1" noChangeAspect="1"/>
          </p:cNvGraphicFramePr>
          <p:nvPr>
            <p:ph sz="half" idx="1"/>
          </p:nvPr>
        </p:nvGraphicFramePr>
        <p:xfrm>
          <a:off x="3367089" y="1957389"/>
          <a:ext cx="3481387" cy="1246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7800300" imgH="9944100" progId="Equation.3">
                  <p:embed/>
                </p:oleObj>
              </mc:Choice>
              <mc:Fallback>
                <p:oleObj name="Equation" r:id="rId3" imgW="27800300" imgH="9944100" progId="Equation.3">
                  <p:embed/>
                  <p:pic>
                    <p:nvPicPr>
                      <p:cNvPr id="268314" name="Object 26">
                        <a:extLst>
                          <a:ext uri="{FF2B5EF4-FFF2-40B4-BE49-F238E27FC236}">
                            <a16:creationId xmlns:a16="http://schemas.microsoft.com/office/drawing/2014/main" id="{3B008867-31D2-6A07-9148-65E3345317C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7089" y="1957389"/>
                        <a:ext cx="3481387" cy="1246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8311" name="Text Box 23">
            <a:extLst>
              <a:ext uri="{FF2B5EF4-FFF2-40B4-BE49-F238E27FC236}">
                <a16:creationId xmlns:a16="http://schemas.microsoft.com/office/drawing/2014/main" id="{F3A8C8AF-945A-50C5-B8AE-BE12A86BD3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1400" y="2286000"/>
            <a:ext cx="2819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l">
              <a:spcBef>
                <a:spcPct val="50000"/>
              </a:spcBef>
            </a:pPr>
            <a:r>
              <a:rPr lang="en-US" altLang="en-EG" sz="2400" b="1"/>
              <a:t>&lt;&lt; CALCULATOR</a:t>
            </a:r>
          </a:p>
        </p:txBody>
      </p:sp>
      <p:sp>
        <p:nvSpPr>
          <p:cNvPr id="268312" name="Text Box 24">
            <a:extLst>
              <a:ext uri="{FF2B5EF4-FFF2-40B4-BE49-F238E27FC236}">
                <a16:creationId xmlns:a16="http://schemas.microsoft.com/office/drawing/2014/main" id="{0209DE6F-9AB7-FDBC-C8A5-9CEA7F7946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472440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l">
              <a:spcBef>
                <a:spcPct val="50000"/>
              </a:spcBef>
            </a:pPr>
            <a:r>
              <a:rPr lang="en-US" altLang="en-EG" sz="2400" b="1"/>
              <a:t>&lt;&lt; EXCEL</a:t>
            </a:r>
          </a:p>
        </p:txBody>
      </p:sp>
      <p:graphicFrame>
        <p:nvGraphicFramePr>
          <p:cNvPr id="268316" name="Object 28">
            <a:extLst>
              <a:ext uri="{FF2B5EF4-FFF2-40B4-BE49-F238E27FC236}">
                <a16:creationId xmlns:a16="http://schemas.microsoft.com/office/drawing/2014/main" id="{B63D7C95-1887-A1C1-7446-A16CF678CE7C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3529014" y="4262439"/>
          <a:ext cx="4575175" cy="1246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6576000" imgH="9944100" progId="Equation.3">
                  <p:embed/>
                </p:oleObj>
              </mc:Choice>
              <mc:Fallback>
                <p:oleObj name="Equation" r:id="rId5" imgW="36576000" imgH="9944100" progId="Equation.3">
                  <p:embed/>
                  <p:pic>
                    <p:nvPicPr>
                      <p:cNvPr id="268316" name="Object 28">
                        <a:extLst>
                          <a:ext uri="{FF2B5EF4-FFF2-40B4-BE49-F238E27FC236}">
                            <a16:creationId xmlns:a16="http://schemas.microsoft.com/office/drawing/2014/main" id="{B63D7C95-1887-A1C1-7446-A16CF678CE7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9014" y="4262439"/>
                        <a:ext cx="4575175" cy="1246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DBFE5A4-01CB-E961-2AF6-1C6D3750BEE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1CE1DD6-2252-D24D-547C-4FE1B8F17A4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8946" name="Rectangle 2">
            <a:extLst>
              <a:ext uri="{FF2B5EF4-FFF2-40B4-BE49-F238E27FC236}">
                <a16:creationId xmlns:a16="http://schemas.microsoft.com/office/drawing/2014/main" id="{6091600A-EA20-95D6-0EC5-197717925C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Rationale for the NPV Method</a:t>
            </a:r>
          </a:p>
        </p:txBody>
      </p:sp>
      <p:sp>
        <p:nvSpPr>
          <p:cNvPr id="338947" name="Rectangle 3">
            <a:extLst>
              <a:ext uri="{FF2B5EF4-FFF2-40B4-BE49-F238E27FC236}">
                <a16:creationId xmlns:a16="http://schemas.microsoft.com/office/drawing/2014/main" id="{BE5350B0-E310-A3DB-5B20-0CC886EAED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438400" y="1676401"/>
            <a:ext cx="7772400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3100" dirty="0"/>
              <a:t>NPV =  PV inflows – Cost 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sz="3000" dirty="0"/>
              <a:t>   NPV=0 </a:t>
            </a:r>
            <a:r>
              <a:rPr lang="en-US" altLang="en-EG" sz="3000" dirty="0">
                <a:cs typeface="Arial" panose="020B0604020202020204" pitchFamily="34" charset="0"/>
              </a:rPr>
              <a:t>→ Project’s inflows are “exactly sufficient to repay the invested capital and provide the required rate of return”</a:t>
            </a:r>
          </a:p>
          <a:p>
            <a:pPr lvl="1">
              <a:lnSpc>
                <a:spcPct val="90000"/>
              </a:lnSpc>
              <a:buFontTx/>
              <a:buNone/>
            </a:pPr>
            <a:endParaRPr lang="en-US" altLang="en-EG" sz="2700" dirty="0"/>
          </a:p>
          <a:p>
            <a:pPr>
              <a:lnSpc>
                <a:spcPct val="90000"/>
              </a:lnSpc>
            </a:pPr>
            <a:r>
              <a:rPr lang="en-US" altLang="en-EG" sz="3100" dirty="0"/>
              <a:t>NPV = net gain in shareholder wealth</a:t>
            </a:r>
          </a:p>
          <a:p>
            <a:pPr>
              <a:lnSpc>
                <a:spcPct val="90000"/>
              </a:lnSpc>
            </a:pPr>
            <a:endParaRPr lang="en-US" altLang="en-EG" sz="3100" dirty="0"/>
          </a:p>
          <a:p>
            <a:pPr>
              <a:lnSpc>
                <a:spcPct val="90000"/>
              </a:lnSpc>
            </a:pPr>
            <a:r>
              <a:rPr lang="en-US" altLang="en-EG" sz="3500" b="1" dirty="0"/>
              <a:t>Rule: Accept project if NPV &gt; 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47632E-DB30-B2F6-A2CC-A1FCC7974095}"/>
              </a:ext>
            </a:extLst>
          </p:cNvPr>
          <p:cNvSpPr txBox="1"/>
          <p:nvPr/>
        </p:nvSpPr>
        <p:spPr>
          <a:xfrm>
            <a:off x="4787900" y="638873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ABA8558-5938-5348-A786-8DA41BCA9E7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9970" name="Rectangle 2">
            <a:extLst>
              <a:ext uri="{FF2B5EF4-FFF2-40B4-BE49-F238E27FC236}">
                <a16:creationId xmlns:a16="http://schemas.microsoft.com/office/drawing/2014/main" id="{7ACD36BA-7870-D70A-7977-DE47C1B6B4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NPV Method</a:t>
            </a:r>
          </a:p>
        </p:txBody>
      </p:sp>
      <p:sp>
        <p:nvSpPr>
          <p:cNvPr id="339971" name="Rectangle 3">
            <a:extLst>
              <a:ext uri="{FF2B5EF4-FFF2-40B4-BE49-F238E27FC236}">
                <a16:creationId xmlns:a16="http://schemas.microsoft.com/office/drawing/2014/main" id="{4339C3D2-1DBC-F1FF-92D1-04325E127F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371600"/>
            <a:ext cx="7772400" cy="4114800"/>
          </a:xfrm>
        </p:spPr>
        <p:txBody>
          <a:bodyPr/>
          <a:lstStyle/>
          <a:p>
            <a:pPr lvl="1"/>
            <a:r>
              <a:rPr lang="en-US" altLang="en-EG" sz="3500"/>
              <a:t>Meets all desirable criteria</a:t>
            </a:r>
          </a:p>
          <a:p>
            <a:pPr lvl="2"/>
            <a:r>
              <a:rPr lang="en-US" altLang="en-EG" sz="3100"/>
              <a:t>Considers all CFs</a:t>
            </a:r>
          </a:p>
          <a:p>
            <a:pPr lvl="2"/>
            <a:r>
              <a:rPr lang="en-US" altLang="en-EG" sz="3100"/>
              <a:t>Considers TVM</a:t>
            </a:r>
          </a:p>
          <a:p>
            <a:pPr lvl="2"/>
            <a:r>
              <a:rPr lang="en-US" altLang="en-EG" sz="3100"/>
              <a:t>Adjusts for risk</a:t>
            </a:r>
          </a:p>
          <a:p>
            <a:pPr lvl="2"/>
            <a:r>
              <a:rPr lang="en-US" altLang="en-EG" sz="3100"/>
              <a:t>Can rank mutually exclusive projects</a:t>
            </a:r>
          </a:p>
          <a:p>
            <a:pPr lvl="1"/>
            <a:r>
              <a:rPr lang="en-US" altLang="en-EG" sz="3500"/>
              <a:t>Directly related to increase in V</a:t>
            </a:r>
            <a:r>
              <a:rPr lang="en-US" altLang="en-EG" sz="3500" baseline="-25000"/>
              <a:t>F</a:t>
            </a:r>
          </a:p>
          <a:p>
            <a:pPr lvl="1"/>
            <a:r>
              <a:rPr lang="en-US" altLang="en-EG" sz="3500" u="sng"/>
              <a:t>Dominant method</a:t>
            </a:r>
            <a:r>
              <a:rPr lang="en-US" altLang="en-EG" sz="3500"/>
              <a:t>; always prevails</a:t>
            </a:r>
          </a:p>
          <a:p>
            <a:pPr>
              <a:buFontTx/>
              <a:buNone/>
            </a:pPr>
            <a:endParaRPr lang="en-US" altLang="en-EG" sz="39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5AB134-F939-52A5-53D1-3AF053FD15C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A448A3-7077-E840-A409-D494E880C8B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1362" name="Rectangle 2">
            <a:extLst>
              <a:ext uri="{FF2B5EF4-FFF2-40B4-BE49-F238E27FC236}">
                <a16:creationId xmlns:a16="http://schemas.microsoft.com/office/drawing/2014/main" id="{77421629-C098-F658-6E37-E815249899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Payback Period</a:t>
            </a:r>
          </a:p>
        </p:txBody>
      </p:sp>
      <p:sp>
        <p:nvSpPr>
          <p:cNvPr id="271363" name="Rectangle 3">
            <a:extLst>
              <a:ext uri="{FF2B5EF4-FFF2-40B4-BE49-F238E27FC236}">
                <a16:creationId xmlns:a16="http://schemas.microsoft.com/office/drawing/2014/main" id="{C98C18DD-F940-5E74-3FFF-A6AA89C190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5000" y="1295401"/>
            <a:ext cx="8229600" cy="4530725"/>
          </a:xfrm>
        </p:spPr>
        <p:txBody>
          <a:bodyPr/>
          <a:lstStyle/>
          <a:p>
            <a:r>
              <a:rPr lang="en-US" altLang="en-EG"/>
              <a:t>How long does it take to recover the initial cost of a project?</a:t>
            </a:r>
          </a:p>
          <a:p>
            <a:r>
              <a:rPr lang="en-US" altLang="en-EG"/>
              <a:t>Computation</a:t>
            </a:r>
          </a:p>
          <a:p>
            <a:pPr lvl="1"/>
            <a:r>
              <a:rPr lang="en-US" altLang="en-EG"/>
              <a:t>Estimate the cash flows</a:t>
            </a:r>
          </a:p>
          <a:p>
            <a:pPr lvl="1"/>
            <a:r>
              <a:rPr lang="en-US" altLang="en-EG"/>
              <a:t>Subtract the future cash flows from the initial cost until initial investment is recovered</a:t>
            </a:r>
          </a:p>
          <a:p>
            <a:pPr lvl="1"/>
            <a:r>
              <a:rPr lang="en-US" altLang="en-EG"/>
              <a:t>A “break-even” type measure</a:t>
            </a:r>
          </a:p>
          <a:p>
            <a:r>
              <a:rPr lang="en-US" altLang="en-EG"/>
              <a:t>Decision</a:t>
            </a:r>
            <a:r>
              <a:rPr lang="en-US" altLang="en-EG">
                <a:solidFill>
                  <a:srgbClr val="CC0000"/>
                </a:solidFill>
              </a:rPr>
              <a:t> </a:t>
            </a:r>
            <a:r>
              <a:rPr lang="en-US" altLang="en-EG"/>
              <a:t>Rule – </a:t>
            </a:r>
            <a:r>
              <a:rPr lang="en-US" altLang="en-EG" b="1" i="1"/>
              <a:t>Accept if the payback period is less than some preset limit</a:t>
            </a:r>
            <a:endParaRPr lang="en-US" alt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D28C03-D882-DE73-750F-C6A2327C0FD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779FFEB-4FBD-BA29-9378-8EC1449482A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2386" name="Rectangle 2">
            <a:extLst>
              <a:ext uri="{FF2B5EF4-FFF2-40B4-BE49-F238E27FC236}">
                <a16:creationId xmlns:a16="http://schemas.microsoft.com/office/drawing/2014/main" id="{9B7690A6-79B5-18CE-887A-4A1120C75C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47274" y="496888"/>
            <a:ext cx="8229600" cy="1295400"/>
          </a:xfrm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Computing Payback for the Project</a:t>
            </a:r>
          </a:p>
        </p:txBody>
      </p:sp>
      <p:sp>
        <p:nvSpPr>
          <p:cNvPr id="272387" name="Rectangle 3">
            <a:extLst>
              <a:ext uri="{FF2B5EF4-FFF2-40B4-BE49-F238E27FC236}">
                <a16:creationId xmlns:a16="http://schemas.microsoft.com/office/drawing/2014/main" id="{A51B671C-5465-C36C-B68D-13C7F39497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EG" b="1" i="1" dirty="0"/>
          </a:p>
          <a:p>
            <a:endParaRPr lang="en-US" altLang="en-EG" b="1" i="1" dirty="0"/>
          </a:p>
          <a:p>
            <a:endParaRPr lang="en-US" altLang="en-EG" b="1" i="1" dirty="0"/>
          </a:p>
          <a:p>
            <a:endParaRPr lang="en-US" altLang="en-EG" b="1" i="1" dirty="0"/>
          </a:p>
          <a:p>
            <a:endParaRPr lang="en-US" altLang="en-EG" b="1" i="1" dirty="0"/>
          </a:p>
          <a:p>
            <a:endParaRPr lang="en-US" altLang="en-EG" b="1" i="1" dirty="0"/>
          </a:p>
          <a:p>
            <a:endParaRPr lang="en-US" altLang="en-EG" b="1" i="1" dirty="0"/>
          </a:p>
          <a:p>
            <a:r>
              <a:rPr lang="en-US" altLang="en-EG" b="1" i="1" dirty="0"/>
              <a:t>Do we accept or reject the project?</a:t>
            </a:r>
          </a:p>
        </p:txBody>
      </p:sp>
      <p:pic>
        <p:nvPicPr>
          <p:cNvPr id="272388" name="Picture 4">
            <a:extLst>
              <a:ext uri="{FF2B5EF4-FFF2-40B4-BE49-F238E27FC236}">
                <a16:creationId xmlns:a16="http://schemas.microsoft.com/office/drawing/2014/main" id="{5AE6A7B0-82CC-C5C4-33FA-2D8087DA0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388" y="1549400"/>
            <a:ext cx="6062662" cy="4217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2389" name="Line 5">
            <a:extLst>
              <a:ext uri="{FF2B5EF4-FFF2-40B4-BE49-F238E27FC236}">
                <a16:creationId xmlns:a16="http://schemas.microsoft.com/office/drawing/2014/main" id="{DBA1443A-CB13-6FBA-19A7-D3772DEB027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59738" y="3535363"/>
            <a:ext cx="838200" cy="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3C28E2-822F-FAE9-68E1-79D6D29DB44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2A6070C-B9AA-D3F9-668E-E43A53C276A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4434" name="Rectangle 2">
            <a:extLst>
              <a:ext uri="{FF2B5EF4-FFF2-40B4-BE49-F238E27FC236}">
                <a16:creationId xmlns:a16="http://schemas.microsoft.com/office/drawing/2014/main" id="{37936DC3-CFD7-86D3-D609-FDBB1B3933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7116" y="681037"/>
            <a:ext cx="8229600" cy="1238250"/>
          </a:xfrm>
          <a:ln/>
        </p:spPr>
        <p:txBody>
          <a:bodyPr/>
          <a:lstStyle/>
          <a:p>
            <a:r>
              <a:rPr lang="en-US" altLang="en-EG" sz="4000" dirty="0"/>
              <a:t>Decision Criteria Test </a:t>
            </a:r>
            <a:br>
              <a:rPr lang="en-US" altLang="en-EG" sz="4000" dirty="0"/>
            </a:br>
            <a:r>
              <a:rPr lang="en-US" altLang="en-EG" sz="3600" b="1" dirty="0"/>
              <a:t>Payback</a:t>
            </a:r>
          </a:p>
        </p:txBody>
      </p:sp>
      <p:sp>
        <p:nvSpPr>
          <p:cNvPr id="274435" name="Rectangle 3">
            <a:extLst>
              <a:ext uri="{FF2B5EF4-FFF2-40B4-BE49-F238E27FC236}">
                <a16:creationId xmlns:a16="http://schemas.microsoft.com/office/drawing/2014/main" id="{581DFA8E-8C51-DD0D-16C8-FE653C9032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71537" y="2114766"/>
            <a:ext cx="10515600" cy="4351338"/>
          </a:xfrm>
        </p:spPr>
        <p:txBody>
          <a:bodyPr/>
          <a:lstStyle/>
          <a:p>
            <a:r>
              <a:rPr lang="en-US" altLang="en-EG" dirty="0"/>
              <a:t>Does the payback rule:</a:t>
            </a:r>
          </a:p>
          <a:p>
            <a:pPr lvl="1"/>
            <a:r>
              <a:rPr lang="en-US" altLang="en-EG" dirty="0"/>
              <a:t>Account for the time value of money?</a:t>
            </a:r>
          </a:p>
          <a:p>
            <a:pPr lvl="1"/>
            <a:r>
              <a:rPr lang="en-US" altLang="en-EG" dirty="0"/>
              <a:t>Account for the risk of the cash flows?</a:t>
            </a:r>
          </a:p>
          <a:p>
            <a:pPr lvl="1"/>
            <a:r>
              <a:rPr lang="en-US" altLang="en-EG" dirty="0"/>
              <a:t>Provide an indication about the increase in value?</a:t>
            </a:r>
          </a:p>
          <a:p>
            <a:pPr lvl="1"/>
            <a:r>
              <a:rPr lang="en-US" altLang="en-EG" dirty="0"/>
              <a:t>Permit project ranking?</a:t>
            </a:r>
          </a:p>
          <a:p>
            <a:r>
              <a:rPr lang="en-US" altLang="en-EG" dirty="0"/>
              <a:t>Should we consider the payback rule for our primary decision rule?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367163-600E-4AA4-A2AB-84A285A9FDE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6A69911-3F7E-08AB-1764-F8B317A79B0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482" name="Rectangle 2">
            <a:extLst>
              <a:ext uri="{FF2B5EF4-FFF2-40B4-BE49-F238E27FC236}">
                <a16:creationId xmlns:a16="http://schemas.microsoft.com/office/drawing/2014/main" id="{1EE8A76B-BBBD-51EE-FE2E-395897B725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34048" y="596107"/>
            <a:ext cx="8569325" cy="1281112"/>
          </a:xfrm>
          <a:ln/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altLang="en-EG" dirty="0"/>
              <a:t>Advantages and Disadvantages of Payback</a:t>
            </a:r>
          </a:p>
        </p:txBody>
      </p:sp>
      <p:sp>
        <p:nvSpPr>
          <p:cNvPr id="276483" name="Rectangle 3">
            <a:extLst>
              <a:ext uri="{FF2B5EF4-FFF2-40B4-BE49-F238E27FC236}">
                <a16:creationId xmlns:a16="http://schemas.microsoft.com/office/drawing/2014/main" id="{3DD961D6-BFF6-66D3-B2E6-8E07913279C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46859" y="1928812"/>
            <a:ext cx="4037013" cy="4525963"/>
          </a:xfrm>
        </p:spPr>
        <p:txBody>
          <a:bodyPr/>
          <a:lstStyle/>
          <a:p>
            <a:r>
              <a:rPr lang="en-US" altLang="en-EG" dirty="0"/>
              <a:t>Advantages</a:t>
            </a:r>
          </a:p>
          <a:p>
            <a:pPr lvl="1"/>
            <a:r>
              <a:rPr lang="en-US" altLang="en-EG" dirty="0"/>
              <a:t>Easy to understand</a:t>
            </a:r>
          </a:p>
          <a:p>
            <a:pPr lvl="1"/>
            <a:r>
              <a:rPr lang="en-US" altLang="en-EG" dirty="0"/>
              <a:t>Adjusts for uncertainty of later cash flows</a:t>
            </a:r>
          </a:p>
          <a:p>
            <a:pPr lvl="1"/>
            <a:r>
              <a:rPr lang="en-US" altLang="en-EG" dirty="0"/>
              <a:t>Biased towards liquidity</a:t>
            </a:r>
          </a:p>
        </p:txBody>
      </p:sp>
      <p:sp>
        <p:nvSpPr>
          <p:cNvPr id="276484" name="Rectangle 4">
            <a:extLst>
              <a:ext uri="{FF2B5EF4-FFF2-40B4-BE49-F238E27FC236}">
                <a16:creationId xmlns:a16="http://schemas.microsoft.com/office/drawing/2014/main" id="{23657E64-56DE-9D30-C6C7-710ECA527661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112711" y="1928812"/>
            <a:ext cx="5181600" cy="4351338"/>
          </a:xfrm>
        </p:spPr>
        <p:txBody>
          <a:bodyPr/>
          <a:lstStyle/>
          <a:p>
            <a:r>
              <a:rPr lang="en-US" altLang="en-EG" dirty="0"/>
              <a:t>Disadvantages</a:t>
            </a:r>
          </a:p>
          <a:p>
            <a:pPr lvl="1"/>
            <a:r>
              <a:rPr lang="en-US" altLang="en-EG" dirty="0"/>
              <a:t>Ignores the time value of money</a:t>
            </a:r>
          </a:p>
          <a:p>
            <a:pPr lvl="1"/>
            <a:r>
              <a:rPr lang="en-US" altLang="en-EG" dirty="0"/>
              <a:t>Requires an arbitrary cutoff point</a:t>
            </a:r>
          </a:p>
          <a:p>
            <a:pPr lvl="1"/>
            <a:r>
              <a:rPr lang="en-US" altLang="en-EG" dirty="0"/>
              <a:t>Ignores cash flows beyond the cutoff date</a:t>
            </a:r>
          </a:p>
          <a:p>
            <a:pPr lvl="1"/>
            <a:r>
              <a:rPr lang="en-US" altLang="en-EG" dirty="0"/>
              <a:t>Biased against long-term projects, such as research and development, and new projects</a:t>
            </a:r>
          </a:p>
        </p:txBody>
      </p:sp>
      <p:sp>
        <p:nvSpPr>
          <p:cNvPr id="276485" name="Text Box 5">
            <a:extLst>
              <a:ext uri="{FF2B5EF4-FFF2-40B4-BE49-F238E27FC236}">
                <a16:creationId xmlns:a16="http://schemas.microsoft.com/office/drawing/2014/main" id="{E5703309-0E0D-15CA-7DE0-5E644DCA91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739" y="4754564"/>
            <a:ext cx="41751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l">
              <a:spcBef>
                <a:spcPct val="50000"/>
              </a:spcBef>
            </a:pPr>
            <a:r>
              <a:rPr lang="en-US" altLang="en-EG" sz="2000" b="1" u="sng"/>
              <a:t>ASKS THE WRONG QUESTION</a:t>
            </a:r>
            <a:r>
              <a:rPr lang="en-US" altLang="en-EG" b="1" u="sng"/>
              <a:t>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BBA722-F6CE-879B-9550-0F15A179AAF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5A6A2F8-9B7B-6F9E-D3C4-666706DA70B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2914" name="Rectangle 2">
            <a:extLst>
              <a:ext uri="{FF2B5EF4-FFF2-40B4-BE49-F238E27FC236}">
                <a16:creationId xmlns:a16="http://schemas.microsoft.com/office/drawing/2014/main" id="{6FAA274D-0FE3-3603-D519-541FF009C6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622300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Average Accounting Return</a:t>
            </a:r>
          </a:p>
        </p:txBody>
      </p:sp>
      <p:sp>
        <p:nvSpPr>
          <p:cNvPr id="422915" name="Rectangle 3">
            <a:extLst>
              <a:ext uri="{FF2B5EF4-FFF2-40B4-BE49-F238E27FC236}">
                <a16:creationId xmlns:a16="http://schemas.microsoft.com/office/drawing/2014/main" id="{2204E6BC-129C-EAF0-9A6E-9FB12B69C93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0"/>
            <a:ext cx="8351838" cy="46355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 dirty="0"/>
              <a:t>Many different definitions for average accounting return (AAR)</a:t>
            </a:r>
          </a:p>
          <a:p>
            <a:pPr>
              <a:lnSpc>
                <a:spcPct val="110000"/>
              </a:lnSpc>
            </a:pPr>
            <a:r>
              <a:rPr lang="en-US" altLang="en-EG" dirty="0"/>
              <a:t>In this book: </a:t>
            </a:r>
          </a:p>
          <a:p>
            <a:pPr>
              <a:buFontTx/>
              <a:buNone/>
            </a:pPr>
            <a:endParaRPr lang="en-US" altLang="en-EG" dirty="0"/>
          </a:p>
          <a:p>
            <a:pPr lvl="1"/>
            <a:r>
              <a:rPr lang="en-US" altLang="en-EG" dirty="0"/>
              <a:t>Note:  Average book value depends on how the asset is depreciated.</a:t>
            </a:r>
          </a:p>
          <a:p>
            <a:r>
              <a:rPr lang="en-US" altLang="en-EG" dirty="0"/>
              <a:t>Requires a target cutoff rate</a:t>
            </a:r>
          </a:p>
          <a:p>
            <a:r>
              <a:rPr lang="en-US" altLang="en-EG" dirty="0"/>
              <a:t>Decision Rule: </a:t>
            </a:r>
            <a:r>
              <a:rPr lang="en-US" altLang="en-EG" b="1" i="1" dirty="0"/>
              <a:t>Accept the project if the AAR is greater than target rate.</a:t>
            </a:r>
            <a:endParaRPr lang="en-US" altLang="en-EG" dirty="0"/>
          </a:p>
          <a:p>
            <a:endParaRPr lang="en-US" altLang="en-EG" dirty="0"/>
          </a:p>
        </p:txBody>
      </p:sp>
      <p:graphicFrame>
        <p:nvGraphicFramePr>
          <p:cNvPr id="422916" name="Object 4">
            <a:extLst>
              <a:ext uri="{FF2B5EF4-FFF2-40B4-BE49-F238E27FC236}">
                <a16:creationId xmlns:a16="http://schemas.microsoft.com/office/drawing/2014/main" id="{1239AF7B-93A3-8CE7-60EF-EF325D8E2A65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4603751" y="2543176"/>
          <a:ext cx="3910013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3891200" imgH="9944100" progId="Equation.3">
                  <p:embed/>
                </p:oleObj>
              </mc:Choice>
              <mc:Fallback>
                <p:oleObj name="Equation" r:id="rId3" imgW="43891200" imgH="9944100" progId="Equation.3">
                  <p:embed/>
                  <p:pic>
                    <p:nvPicPr>
                      <p:cNvPr id="422916" name="Object 4">
                        <a:extLst>
                          <a:ext uri="{FF2B5EF4-FFF2-40B4-BE49-F238E27FC236}">
                            <a16:creationId xmlns:a16="http://schemas.microsoft.com/office/drawing/2014/main" id="{1239AF7B-93A3-8CE7-60EF-EF325D8E2A6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3751" y="2543176"/>
                        <a:ext cx="3910013" cy="88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81C465E-611D-41E7-F770-FABBB32FC75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435C95B-6772-E9D6-0221-0CD779D28BC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4962" name="Rectangle 2">
            <a:extLst>
              <a:ext uri="{FF2B5EF4-FFF2-40B4-BE49-F238E27FC236}">
                <a16:creationId xmlns:a16="http://schemas.microsoft.com/office/drawing/2014/main" id="{19CD48D6-681D-8844-8FEF-9296DF93AF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Computing AAR for the Project</a:t>
            </a:r>
          </a:p>
        </p:txBody>
      </p:sp>
      <p:sp>
        <p:nvSpPr>
          <p:cNvPr id="424963" name="Rectangle 3">
            <a:extLst>
              <a:ext uri="{FF2B5EF4-FFF2-40B4-BE49-F238E27FC236}">
                <a16:creationId xmlns:a16="http://schemas.microsoft.com/office/drawing/2014/main" id="{BE1D00FA-5065-D77E-30BA-05E33CC733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371600"/>
            <a:ext cx="82296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Sample Project Data: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Year 0:	CF = -165,000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Year 1:	CF =    63,120 	NI = 13,620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Year 2:	CF =    70,800 	NI =   3,300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Year 3:	CF =    91,080 	NI = 29,100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Average book value = $72,000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Required average accounting return = 25%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Average Net Income: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en-US" altLang="en-EG" dirty="0"/>
              <a:t>($13,620 + 3,300 + 29,100) / 3 = $15,340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AAR = $15,340 / 72,000 = .213 = 21.3%</a:t>
            </a:r>
          </a:p>
          <a:p>
            <a:pPr>
              <a:lnSpc>
                <a:spcPct val="90000"/>
              </a:lnSpc>
            </a:pPr>
            <a:r>
              <a:rPr lang="en-US" altLang="en-EG" b="1" i="1" dirty="0"/>
              <a:t>Do we accept or reject the project?</a:t>
            </a:r>
          </a:p>
          <a:p>
            <a:pPr lvl="1">
              <a:lnSpc>
                <a:spcPct val="90000"/>
              </a:lnSpc>
            </a:pPr>
            <a:endParaRPr lang="en-US" altLang="en-E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1BE64B-7BAE-B8BE-E942-B5F0DBF458F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C6F2C5A-F944-B3FB-BEF9-A9493EC23F4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7010" name="Rectangle 2">
            <a:extLst>
              <a:ext uri="{FF2B5EF4-FFF2-40B4-BE49-F238E27FC236}">
                <a16:creationId xmlns:a16="http://schemas.microsoft.com/office/drawing/2014/main" id="{DAF7A95A-4E32-E6C0-C7E7-96704B8680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Decision Criteria Test - AAR</a:t>
            </a:r>
          </a:p>
        </p:txBody>
      </p:sp>
      <p:sp>
        <p:nvSpPr>
          <p:cNvPr id="427011" name="Rectangle 3">
            <a:extLst>
              <a:ext uri="{FF2B5EF4-FFF2-40B4-BE49-F238E27FC236}">
                <a16:creationId xmlns:a16="http://schemas.microsoft.com/office/drawing/2014/main" id="{2D4FE088-8CFE-6F3B-FB68-8782F4A9F4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 dirty="0"/>
              <a:t>Does the AAR rule account for the time value of money?</a:t>
            </a:r>
          </a:p>
          <a:p>
            <a:r>
              <a:rPr lang="en-US" altLang="en-EG" dirty="0"/>
              <a:t>Does the AAR rule account for the risk of the cash flows?</a:t>
            </a:r>
          </a:p>
          <a:p>
            <a:r>
              <a:rPr lang="en-US" altLang="en-EG" dirty="0"/>
              <a:t>Does the AAR rule provide an indication about the increase in value?</a:t>
            </a:r>
          </a:p>
          <a:p>
            <a:r>
              <a:rPr lang="en-US" altLang="en-EG" dirty="0"/>
              <a:t>Should we consider the AAR rule for our primary decision criteria?</a:t>
            </a:r>
          </a:p>
          <a:p>
            <a:endParaRPr lang="en-US" altLang="en-E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02211A-B32A-8DD8-EED1-FA7876B8B35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CB45115-B813-C561-1B1C-835316E6CC3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9058" name="Rectangle 2">
            <a:extLst>
              <a:ext uri="{FF2B5EF4-FFF2-40B4-BE49-F238E27FC236}">
                <a16:creationId xmlns:a16="http://schemas.microsoft.com/office/drawing/2014/main" id="{399142D6-8344-A79D-C42C-9AAD49D0EF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54768" y="617536"/>
            <a:ext cx="8229600" cy="1238250"/>
          </a:xfrm>
          <a:ln/>
        </p:spPr>
        <p:txBody>
          <a:bodyPr>
            <a:normAutofit fontScale="90000"/>
          </a:bodyPr>
          <a:lstStyle/>
          <a:p>
            <a:r>
              <a:rPr lang="en-US" altLang="en-EG" dirty="0"/>
              <a:t>Advantages and Disadvantages of AAR</a:t>
            </a:r>
          </a:p>
        </p:txBody>
      </p:sp>
      <p:sp>
        <p:nvSpPr>
          <p:cNvPr id="429059" name="Rectangle 3">
            <a:extLst>
              <a:ext uri="{FF2B5EF4-FFF2-40B4-BE49-F238E27FC236}">
                <a16:creationId xmlns:a16="http://schemas.microsoft.com/office/drawing/2014/main" id="{3A3E0752-8315-808D-FF10-6EC00F1A4F3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76401"/>
            <a:ext cx="4038600" cy="4525963"/>
          </a:xfrm>
        </p:spPr>
        <p:txBody>
          <a:bodyPr/>
          <a:lstStyle/>
          <a:p>
            <a:r>
              <a:rPr lang="en-US" altLang="en-EG"/>
              <a:t>Advantages</a:t>
            </a:r>
          </a:p>
          <a:p>
            <a:pPr lvl="1"/>
            <a:r>
              <a:rPr lang="en-US" altLang="en-EG"/>
              <a:t>Easy to calculate</a:t>
            </a:r>
          </a:p>
          <a:p>
            <a:pPr lvl="1"/>
            <a:r>
              <a:rPr lang="en-US" altLang="en-EG"/>
              <a:t>Needed information usually available</a:t>
            </a:r>
          </a:p>
        </p:txBody>
      </p:sp>
      <p:sp>
        <p:nvSpPr>
          <p:cNvPr id="429060" name="Rectangle 4">
            <a:extLst>
              <a:ext uri="{FF2B5EF4-FFF2-40B4-BE49-F238E27FC236}">
                <a16:creationId xmlns:a16="http://schemas.microsoft.com/office/drawing/2014/main" id="{47F11575-BECD-11F2-B130-F3BCB75932C4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096000" y="1676401"/>
            <a:ext cx="4217988" cy="4754563"/>
          </a:xfrm>
        </p:spPr>
        <p:txBody>
          <a:bodyPr/>
          <a:lstStyle/>
          <a:p>
            <a:r>
              <a:rPr lang="en-US" altLang="en-EG"/>
              <a:t>Disadvantages</a:t>
            </a:r>
          </a:p>
          <a:p>
            <a:pPr lvl="1"/>
            <a:r>
              <a:rPr lang="en-US" altLang="en-EG"/>
              <a:t>Not a true rate of return</a:t>
            </a:r>
          </a:p>
          <a:p>
            <a:pPr lvl="1"/>
            <a:r>
              <a:rPr lang="en-US" altLang="en-EG"/>
              <a:t>Time value of money ignored</a:t>
            </a:r>
          </a:p>
          <a:p>
            <a:pPr lvl="1"/>
            <a:r>
              <a:rPr lang="en-US" altLang="en-EG"/>
              <a:t>Uses an arbitrary benchmark cutoff rate</a:t>
            </a:r>
          </a:p>
          <a:p>
            <a:pPr lvl="1"/>
            <a:r>
              <a:rPr lang="en-US" altLang="en-EG"/>
              <a:t>Based on accounting net income and book values, not cash flows and market values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15A56D-DC5E-D186-E7F9-597AA0F2C33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CD6253A-FDA3-3DB0-4282-C04868363ED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5698" name="Rectangle 2">
            <a:extLst>
              <a:ext uri="{FF2B5EF4-FFF2-40B4-BE49-F238E27FC236}">
                <a16:creationId xmlns:a16="http://schemas.microsoft.com/office/drawing/2014/main" id="{406EF54F-B5E1-49F4-E84E-721E2810C8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Internal Rate of Return</a:t>
            </a:r>
          </a:p>
        </p:txBody>
      </p:sp>
      <p:sp>
        <p:nvSpPr>
          <p:cNvPr id="285699" name="Rectangle 3">
            <a:extLst>
              <a:ext uri="{FF2B5EF4-FFF2-40B4-BE49-F238E27FC236}">
                <a16:creationId xmlns:a16="http://schemas.microsoft.com/office/drawing/2014/main" id="{1C0D1959-4EC8-CA7E-3BCA-28FFBAC4BD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459038" y="1600201"/>
            <a:ext cx="7751762" cy="4525963"/>
          </a:xfrm>
        </p:spPr>
        <p:txBody>
          <a:bodyPr/>
          <a:lstStyle/>
          <a:p>
            <a:r>
              <a:rPr lang="en-US" altLang="en-EG" dirty="0"/>
              <a:t>Most important alternative to NPV</a:t>
            </a:r>
          </a:p>
          <a:p>
            <a:r>
              <a:rPr lang="en-US" altLang="en-EG" dirty="0"/>
              <a:t>Widely used in practice </a:t>
            </a:r>
          </a:p>
          <a:p>
            <a:r>
              <a:rPr lang="en-US" altLang="en-EG" dirty="0"/>
              <a:t>Intuitively appealing</a:t>
            </a:r>
          </a:p>
          <a:p>
            <a:r>
              <a:rPr lang="en-US" altLang="en-EG" dirty="0"/>
              <a:t>Based entirely on the estimated cash flows </a:t>
            </a:r>
          </a:p>
          <a:p>
            <a:r>
              <a:rPr lang="en-US" altLang="en-EG" dirty="0"/>
              <a:t>Independent of interest rates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54F7C1-8506-CEF2-B764-F4CE781282C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3A8822F-1A14-5E8A-E6E1-7E534EF8FFD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7746" name="Rectangle 2">
            <a:extLst>
              <a:ext uri="{FF2B5EF4-FFF2-40B4-BE49-F238E27FC236}">
                <a16:creationId xmlns:a16="http://schemas.microsoft.com/office/drawing/2014/main" id="{15FDA6EC-3FAB-9100-5C56-416B5FDD39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66800" y="574674"/>
            <a:ext cx="8229600" cy="1295400"/>
          </a:xfrm>
          <a:ln/>
        </p:spPr>
        <p:txBody>
          <a:bodyPr/>
          <a:lstStyle/>
          <a:p>
            <a:r>
              <a:rPr lang="en-US" altLang="en-EG" dirty="0"/>
              <a:t>IRR </a:t>
            </a:r>
            <a:br>
              <a:rPr lang="en-US" altLang="en-EG" dirty="0"/>
            </a:br>
            <a:r>
              <a:rPr lang="en-US" altLang="en-EG" sz="4000" dirty="0"/>
              <a:t>Definition and Decision Rule</a:t>
            </a:r>
          </a:p>
        </p:txBody>
      </p:sp>
      <p:sp>
        <p:nvSpPr>
          <p:cNvPr id="287747" name="Rectangle 3">
            <a:extLst>
              <a:ext uri="{FF2B5EF4-FFF2-40B4-BE49-F238E27FC236}">
                <a16:creationId xmlns:a16="http://schemas.microsoft.com/office/drawing/2014/main" id="{05A6D51A-1E4D-507F-14C7-FEBFBA40F6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73442" y="1943100"/>
            <a:ext cx="7543800" cy="4530725"/>
          </a:xfrm>
        </p:spPr>
        <p:txBody>
          <a:bodyPr/>
          <a:lstStyle/>
          <a:p>
            <a:r>
              <a:rPr lang="en-US" altLang="en-EG" dirty="0"/>
              <a:t>Definition: </a:t>
            </a:r>
          </a:p>
          <a:p>
            <a:pPr lvl="1"/>
            <a:r>
              <a:rPr lang="en-US" altLang="en-EG" b="1" dirty="0"/>
              <a:t>IRR = discount rate that makes the 		        NPV = 0</a:t>
            </a:r>
          </a:p>
          <a:p>
            <a:pPr lvl="1">
              <a:buFontTx/>
              <a:buNone/>
            </a:pPr>
            <a:endParaRPr lang="en-US" altLang="en-EG" b="1" dirty="0"/>
          </a:p>
          <a:p>
            <a:r>
              <a:rPr lang="en-US" altLang="en-EG" dirty="0"/>
              <a:t>Decision Rule: </a:t>
            </a:r>
          </a:p>
          <a:p>
            <a:pPr lvl="1"/>
            <a:r>
              <a:rPr lang="en-US" altLang="en-EG" b="1" i="1" dirty="0"/>
              <a:t>Accept the project if the IRR is greater than the required return</a:t>
            </a:r>
            <a:endParaRPr lang="en-US" altLang="en-E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4CF04B-569F-CD31-C37C-35B505FADBD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0A7D62F-E1D9-8E89-EBA8-C1959CEDC20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8770" name="Rectangle 2">
            <a:extLst>
              <a:ext uri="{FF2B5EF4-FFF2-40B4-BE49-F238E27FC236}">
                <a16:creationId xmlns:a16="http://schemas.microsoft.com/office/drawing/2014/main" id="{F3349C23-4BE8-5B46-C9A2-7336DF914F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NPV vs. IRR</a:t>
            </a:r>
          </a:p>
        </p:txBody>
      </p:sp>
      <p:graphicFrame>
        <p:nvGraphicFramePr>
          <p:cNvPr id="288793" name="Object 25">
            <a:extLst>
              <a:ext uri="{FF2B5EF4-FFF2-40B4-BE49-F238E27FC236}">
                <a16:creationId xmlns:a16="http://schemas.microsoft.com/office/drawing/2014/main" id="{F7A593F6-1DE9-6AD6-B7E8-3D3D71C20AC8}"/>
              </a:ext>
            </a:extLst>
          </p:cNvPr>
          <p:cNvGraphicFramePr>
            <a:graphicFrameLocks noGrp="1" noChangeAspect="1"/>
          </p:cNvGraphicFramePr>
          <p:nvPr>
            <p:ph sz="half" idx="1"/>
          </p:nvPr>
        </p:nvGraphicFramePr>
        <p:xfrm>
          <a:off x="4224338" y="1936751"/>
          <a:ext cx="3395662" cy="1203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8092400" imgH="9944100" progId="Equation.3">
                  <p:embed/>
                </p:oleObj>
              </mc:Choice>
              <mc:Fallback>
                <p:oleObj name="Equation" r:id="rId3" imgW="28092400" imgH="9944100" progId="Equation.3">
                  <p:embed/>
                  <p:pic>
                    <p:nvPicPr>
                      <p:cNvPr id="288793" name="Object 25">
                        <a:extLst>
                          <a:ext uri="{FF2B5EF4-FFF2-40B4-BE49-F238E27FC236}">
                            <a16:creationId xmlns:a16="http://schemas.microsoft.com/office/drawing/2014/main" id="{F7A593F6-1DE9-6AD6-B7E8-3D3D71C20AC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4338" y="1936751"/>
                        <a:ext cx="3395662" cy="1203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8771" name="Rectangle 3">
            <a:extLst>
              <a:ext uri="{FF2B5EF4-FFF2-40B4-BE49-F238E27FC236}">
                <a16:creationId xmlns:a16="http://schemas.microsoft.com/office/drawing/2014/main" id="{7C2C0B0E-5273-8C28-4DF4-8359A8B456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9589" y="3594101"/>
            <a:ext cx="5820953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3200" b="1">
                <a:solidFill>
                  <a:schemeClr val="tx2"/>
                </a:solidFill>
              </a:rPr>
              <a:t>IRR:  Enter NPV = 0, solve for IRR.</a:t>
            </a:r>
          </a:p>
        </p:txBody>
      </p:sp>
      <p:sp>
        <p:nvSpPr>
          <p:cNvPr id="288790" name="Text Box 22">
            <a:extLst>
              <a:ext uri="{FF2B5EF4-FFF2-40B4-BE49-F238E27FC236}">
                <a16:creationId xmlns:a16="http://schemas.microsoft.com/office/drawing/2014/main" id="{F0A4AB7D-ECC0-DC85-5D19-EAB5113C8C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409700"/>
            <a:ext cx="5867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3200" b="1">
                <a:solidFill>
                  <a:schemeClr val="tx2"/>
                </a:solidFill>
              </a:rPr>
              <a:t>NPV:  Enter r, solve for NPV</a:t>
            </a:r>
          </a:p>
        </p:txBody>
      </p:sp>
      <p:sp>
        <p:nvSpPr>
          <p:cNvPr id="288791" name="Rectangle 23">
            <a:extLst>
              <a:ext uri="{FF2B5EF4-FFF2-40B4-BE49-F238E27FC236}">
                <a16:creationId xmlns:a16="http://schemas.microsoft.com/office/drawing/2014/main" id="{95C7FDA5-5033-AB69-FAE7-D34CA13611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1428750"/>
            <a:ext cx="6781800" cy="2057400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8792" name="Rectangle 24">
            <a:extLst>
              <a:ext uri="{FF2B5EF4-FFF2-40B4-BE49-F238E27FC236}">
                <a16:creationId xmlns:a16="http://schemas.microsoft.com/office/drawing/2014/main" id="{DA6ADCEC-C9FB-524C-5926-BA645CF7D2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3581400"/>
            <a:ext cx="6781800" cy="2438400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graphicFrame>
        <p:nvGraphicFramePr>
          <p:cNvPr id="288795" name="Object 27">
            <a:extLst>
              <a:ext uri="{FF2B5EF4-FFF2-40B4-BE49-F238E27FC236}">
                <a16:creationId xmlns:a16="http://schemas.microsoft.com/office/drawing/2014/main" id="{75C8C0E5-9C3E-EA89-8210-B172F2DB9153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4171950" y="4354514"/>
          <a:ext cx="3486150" cy="1317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6327100" imgH="9944100" progId="Equation.3">
                  <p:embed/>
                </p:oleObj>
              </mc:Choice>
              <mc:Fallback>
                <p:oleObj name="Equation" r:id="rId5" imgW="26327100" imgH="9944100" progId="Equation.3">
                  <p:embed/>
                  <p:pic>
                    <p:nvPicPr>
                      <p:cNvPr id="288795" name="Object 27">
                        <a:extLst>
                          <a:ext uri="{FF2B5EF4-FFF2-40B4-BE49-F238E27FC236}">
                            <a16:creationId xmlns:a16="http://schemas.microsoft.com/office/drawing/2014/main" id="{75C8C0E5-9C3E-EA89-8210-B172F2DB915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1950" y="4354514"/>
                        <a:ext cx="3486150" cy="1317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2DB68F9-A3F0-0B38-29D5-1E9B9A62001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97DA7C0-2A2A-92BC-95F8-40DAAF1488DE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3042" name="Rectangle 2">
            <a:extLst>
              <a:ext uri="{FF2B5EF4-FFF2-40B4-BE49-F238E27FC236}">
                <a16:creationId xmlns:a16="http://schemas.microsoft.com/office/drawing/2014/main" id="{70F2641F-2D24-56A9-6A8A-C49F084113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Computing IRR For The Project</a:t>
            </a:r>
          </a:p>
        </p:txBody>
      </p:sp>
      <p:sp>
        <p:nvSpPr>
          <p:cNvPr id="343043" name="Rectangle 3">
            <a:extLst>
              <a:ext uri="{FF2B5EF4-FFF2-40B4-BE49-F238E27FC236}">
                <a16:creationId xmlns:a16="http://schemas.microsoft.com/office/drawing/2014/main" id="{20F8AB02-CA20-0466-E76D-4E45CD48AD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 dirty="0"/>
              <a:t>Without a financial calculator or Excel, this becomes a trial-and-error process</a:t>
            </a:r>
          </a:p>
          <a:p>
            <a:r>
              <a:rPr lang="en-US" altLang="en-EG" dirty="0"/>
              <a:t>Calculator</a:t>
            </a:r>
          </a:p>
          <a:p>
            <a:pPr lvl="1"/>
            <a:r>
              <a:rPr lang="en-US" altLang="en-EG" dirty="0"/>
              <a:t>Enter the cash flows as for NPV</a:t>
            </a:r>
          </a:p>
          <a:p>
            <a:pPr lvl="1"/>
            <a:r>
              <a:rPr lang="en-US" altLang="en-EG" dirty="0"/>
              <a:t>Press IRR and then CPT</a:t>
            </a:r>
          </a:p>
          <a:p>
            <a:pPr lvl="1"/>
            <a:r>
              <a:rPr lang="en-US" altLang="en-EG" dirty="0"/>
              <a:t>IRR = 16.13% &gt; 12% required return</a:t>
            </a:r>
          </a:p>
          <a:p>
            <a:r>
              <a:rPr lang="en-US" altLang="en-EG" b="1" i="1" dirty="0"/>
              <a:t>Do we accept or reject the project?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752D01-DD5C-D0CA-B38F-699E7B8CC1B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718FED4-2371-752F-99E1-A44715177AB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0322" name="Rectangle 2">
            <a:extLst>
              <a:ext uri="{FF2B5EF4-FFF2-40B4-BE49-F238E27FC236}">
                <a16:creationId xmlns:a16="http://schemas.microsoft.com/office/drawing/2014/main" id="{6D19F8ED-049F-0989-E0CC-1D2CB37B4A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538537" y="1862933"/>
            <a:ext cx="4495800" cy="3962400"/>
          </a:xfr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EG" b="1" u="sng">
                <a:solidFill>
                  <a:schemeClr val="hlink"/>
                </a:solidFill>
              </a:rPr>
              <a:t>Display</a:t>
            </a:r>
            <a:r>
              <a:rPr lang="en-US" altLang="en-EG" u="sng"/>
              <a:t>	</a:t>
            </a:r>
            <a:r>
              <a:rPr lang="en-US" altLang="en-EG" b="1" i="1" u="sng"/>
              <a:t>You Enter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/>
              <a:t>                  	</a:t>
            </a:r>
            <a:r>
              <a:rPr lang="en-US" altLang="en-EG" b="1">
                <a:latin typeface="BA-II Plus Symbols" pitchFamily="2" charset="2"/>
              </a:rPr>
              <a:t>‘</a:t>
            </a:r>
            <a:r>
              <a:rPr lang="en-US" altLang="en-EG" sz="2400" b="1">
                <a:latin typeface="BA-II Plus Symbols" pitchFamily="2" charset="2"/>
              </a:rPr>
              <a:t>'</a:t>
            </a:r>
            <a:r>
              <a:rPr lang="en-US" altLang="en-EG" sz="2000" b="1">
                <a:latin typeface="BA-II Plus Symbols" pitchFamily="2" charset="2"/>
              </a:rPr>
              <a:t> </a:t>
            </a:r>
            <a:endParaRPr lang="en-US" altLang="en-EG" sz="2100" b="1" i="1">
              <a:solidFill>
                <a:srgbClr val="CC0000"/>
              </a:solidFill>
              <a:latin typeface="BA-II Plus Symbols" pitchFamily="2" charset="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</a:rPr>
              <a:t>C00</a:t>
            </a:r>
            <a:r>
              <a:rPr lang="en-US" altLang="en-EG" sz="2100" b="1"/>
              <a:t>		165000 </a:t>
            </a:r>
            <a:r>
              <a:rPr lang="en-US" altLang="en-EG" sz="2100" b="1">
                <a:latin typeface="BA-II Plus Symbols" pitchFamily="2" charset="2"/>
              </a:rPr>
              <a:t>S!#</a:t>
            </a:r>
            <a:endParaRPr lang="en-US" altLang="en-EG" sz="2100" b="1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  <a:cs typeface="Arial" panose="020B0604020202020204" pitchFamily="34" charset="0"/>
              </a:rPr>
              <a:t>C01</a:t>
            </a:r>
            <a:r>
              <a:rPr lang="en-US" altLang="en-EG" sz="2100" b="1">
                <a:cs typeface="Arial" panose="020B0604020202020204" pitchFamily="34" charset="0"/>
              </a:rPr>
              <a:t>		63120	</a:t>
            </a:r>
            <a:r>
              <a:rPr lang="en-US" altLang="en-EG" sz="2100" b="1" i="1">
                <a:cs typeface="Arial" panose="020B0604020202020204" pitchFamily="34" charset="0"/>
              </a:rPr>
              <a:t> </a:t>
            </a:r>
            <a:r>
              <a:rPr lang="en-US" altLang="en-EG" sz="2100" b="1">
                <a:latin typeface="BA-II Plus Symbols" pitchFamily="2" charset="2"/>
              </a:rPr>
              <a:t>!#</a:t>
            </a:r>
            <a:r>
              <a:rPr lang="en-US" altLang="en-EG" sz="2100" b="1" i="1">
                <a:solidFill>
                  <a:srgbClr val="CC0000"/>
                </a:solidFill>
                <a:cs typeface="Arial" panose="020B0604020202020204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  <a:cs typeface="Arial" panose="020B0604020202020204" pitchFamily="34" charset="0"/>
              </a:rPr>
              <a:t>F01 	</a:t>
            </a:r>
            <a:r>
              <a:rPr lang="en-US" altLang="en-EG" sz="2100" b="1">
                <a:cs typeface="Arial" panose="020B0604020202020204" pitchFamily="34" charset="0"/>
              </a:rPr>
              <a:t>	</a:t>
            </a:r>
            <a:r>
              <a:rPr lang="en-US" altLang="en-EG" sz="2100" b="1" i="1">
                <a:cs typeface="Arial" panose="020B0604020202020204" pitchFamily="34" charset="0"/>
              </a:rPr>
              <a:t>1   	 </a:t>
            </a:r>
            <a:r>
              <a:rPr lang="en-US" altLang="en-EG" sz="2100" b="1">
                <a:latin typeface="BA-II Plus Symbols" pitchFamily="2" charset="2"/>
              </a:rPr>
              <a:t>!#</a:t>
            </a:r>
            <a:r>
              <a:rPr lang="en-US" altLang="en-EG" sz="2100" b="1" i="1">
                <a:solidFill>
                  <a:srgbClr val="CC0000"/>
                </a:solidFill>
                <a:cs typeface="Arial" panose="020B0604020202020204" pitchFamily="34" charset="0"/>
              </a:rPr>
              <a:t> </a:t>
            </a:r>
            <a:endParaRPr lang="en-US" altLang="en-EG" sz="2100" b="1">
              <a:solidFill>
                <a:srgbClr val="CC0000"/>
              </a:solidFill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  <a:cs typeface="Arial" panose="020B0604020202020204" pitchFamily="34" charset="0"/>
              </a:rPr>
              <a:t>C02</a:t>
            </a:r>
            <a:r>
              <a:rPr lang="en-US" altLang="en-EG" sz="2100" b="1">
                <a:cs typeface="Arial" panose="020B0604020202020204" pitchFamily="34" charset="0"/>
              </a:rPr>
              <a:t>		70800</a:t>
            </a:r>
            <a:r>
              <a:rPr lang="en-US" altLang="en-EG" sz="2100" b="1" i="1">
                <a:cs typeface="Arial" panose="020B0604020202020204" pitchFamily="34" charset="0"/>
              </a:rPr>
              <a:t>   </a:t>
            </a:r>
            <a:r>
              <a:rPr lang="en-US" altLang="en-EG" sz="2100" b="1">
                <a:latin typeface="BA-II Plus Symbols" pitchFamily="2" charset="2"/>
              </a:rPr>
              <a:t>!#</a:t>
            </a:r>
            <a:r>
              <a:rPr lang="en-US" altLang="en-EG" sz="2100" b="1" i="1">
                <a:solidFill>
                  <a:srgbClr val="CC0000"/>
                </a:solidFill>
                <a:cs typeface="Arial" panose="020B0604020202020204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  <a:cs typeface="Arial" panose="020B0604020202020204" pitchFamily="34" charset="0"/>
              </a:rPr>
              <a:t>F02</a:t>
            </a:r>
            <a:r>
              <a:rPr lang="en-US" altLang="en-EG" sz="2100" b="1">
                <a:cs typeface="Arial" panose="020B0604020202020204" pitchFamily="34" charset="0"/>
              </a:rPr>
              <a:t>		</a:t>
            </a:r>
            <a:r>
              <a:rPr lang="en-US" altLang="en-EG" sz="2100" b="1" i="1">
                <a:cs typeface="Arial" panose="020B0604020202020204" pitchFamily="34" charset="0"/>
              </a:rPr>
              <a:t>1     	 </a:t>
            </a:r>
            <a:r>
              <a:rPr lang="en-US" altLang="en-EG" sz="2100" b="1">
                <a:latin typeface="BA-II Plus Symbols" pitchFamily="2" charset="2"/>
              </a:rPr>
              <a:t>!#</a:t>
            </a:r>
            <a:r>
              <a:rPr lang="en-US" altLang="en-EG" sz="2100" b="1" i="1">
                <a:solidFill>
                  <a:srgbClr val="CC0000"/>
                </a:solidFill>
                <a:cs typeface="Arial" panose="020B0604020202020204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  <a:cs typeface="Arial" panose="020B0604020202020204" pitchFamily="34" charset="0"/>
              </a:rPr>
              <a:t>C03</a:t>
            </a:r>
            <a:r>
              <a:rPr lang="en-US" altLang="en-EG" sz="2100" b="1">
                <a:cs typeface="Arial" panose="020B0604020202020204" pitchFamily="34" charset="0"/>
              </a:rPr>
              <a:t>		91080</a:t>
            </a:r>
            <a:r>
              <a:rPr lang="en-US" altLang="en-EG" sz="2100" b="1" i="1">
                <a:cs typeface="Arial" panose="020B0604020202020204" pitchFamily="34" charset="0"/>
              </a:rPr>
              <a:t>   </a:t>
            </a:r>
            <a:r>
              <a:rPr lang="en-US" altLang="en-EG" sz="2100" b="1">
                <a:latin typeface="BA-II Plus Symbols" pitchFamily="2" charset="2"/>
              </a:rPr>
              <a:t>!#</a:t>
            </a:r>
            <a:r>
              <a:rPr lang="en-US" altLang="en-EG" sz="2100" b="1" i="1">
                <a:solidFill>
                  <a:srgbClr val="CC0000"/>
                </a:solidFill>
                <a:cs typeface="Arial" panose="020B0604020202020204" pitchFamily="34" charset="0"/>
              </a:rPr>
              <a:t> </a:t>
            </a:r>
            <a:endParaRPr lang="en-US" altLang="en-EG" sz="2100" b="1">
              <a:solidFill>
                <a:srgbClr val="CC0000"/>
              </a:solidFill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  <a:cs typeface="Arial" panose="020B0604020202020204" pitchFamily="34" charset="0"/>
              </a:rPr>
              <a:t>F03</a:t>
            </a:r>
            <a:r>
              <a:rPr lang="en-US" altLang="en-EG" sz="2100" b="1">
                <a:cs typeface="Arial" panose="020B0604020202020204" pitchFamily="34" charset="0"/>
              </a:rPr>
              <a:t>		</a:t>
            </a:r>
            <a:r>
              <a:rPr lang="en-US" altLang="en-EG" sz="2100" b="1" i="1">
                <a:cs typeface="Arial" panose="020B0604020202020204" pitchFamily="34" charset="0"/>
              </a:rPr>
              <a:t>1      	 </a:t>
            </a:r>
            <a:r>
              <a:rPr lang="en-US" altLang="en-EG" sz="2100" b="1">
                <a:latin typeface="BA-II Plus Symbols" pitchFamily="2" charset="2"/>
              </a:rPr>
              <a:t>!#)</a:t>
            </a:r>
            <a:r>
              <a:rPr lang="en-US" altLang="en-EG" sz="2100" b="1" i="1">
                <a:solidFill>
                  <a:srgbClr val="CC0000"/>
                </a:solidFill>
                <a:cs typeface="Arial" panose="020B0604020202020204" pitchFamily="34" charset="0"/>
              </a:rPr>
              <a:t>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100" b="1">
                <a:solidFill>
                  <a:schemeClr val="hlink"/>
                </a:solidFill>
                <a:cs typeface="Arial" panose="020B0604020202020204" pitchFamily="34" charset="0"/>
              </a:rPr>
              <a:t>IRR</a:t>
            </a:r>
            <a:r>
              <a:rPr lang="en-US" altLang="en-EG" sz="2100" b="1" i="1">
                <a:solidFill>
                  <a:srgbClr val="CC0000"/>
                </a:solidFill>
                <a:cs typeface="Arial" panose="020B0604020202020204" pitchFamily="34" charset="0"/>
              </a:rPr>
              <a:t>			</a:t>
            </a:r>
            <a:r>
              <a:rPr lang="en-US" altLang="en-EG" sz="2100" b="1">
                <a:solidFill>
                  <a:srgbClr val="CC0000"/>
                </a:solidFill>
                <a:cs typeface="Arial" panose="020B0604020202020204" pitchFamily="34" charset="0"/>
              </a:rPr>
              <a:t> </a:t>
            </a:r>
            <a:r>
              <a:rPr lang="en-US" altLang="en-EG" sz="2100" b="1">
                <a:latin typeface="BA-II Plus Symbols" pitchFamily="2" charset="2"/>
                <a:cs typeface="Arial" panose="020B0604020202020204" pitchFamily="34" charset="0"/>
              </a:rPr>
              <a:t>%</a:t>
            </a:r>
            <a:endParaRPr lang="en-US" altLang="en-EG" sz="2100" b="1"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500" b="1" i="1">
                <a:solidFill>
                  <a:schemeClr val="hlink"/>
                </a:solidFill>
                <a:cs typeface="Arial" panose="020B0604020202020204" pitchFamily="34" charset="0"/>
              </a:rPr>
              <a:t>16.1322</a:t>
            </a:r>
          </a:p>
        </p:txBody>
      </p:sp>
      <p:sp>
        <p:nvSpPr>
          <p:cNvPr id="440323" name="Text Box 3">
            <a:extLst>
              <a:ext uri="{FF2B5EF4-FFF2-40B4-BE49-F238E27FC236}">
                <a16:creationId xmlns:a16="http://schemas.microsoft.com/office/drawing/2014/main" id="{79D4B446-4AE2-7324-92B0-F2B6D0CA99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2019310"/>
            <a:ext cx="2743200" cy="26765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EG" sz="2400" b="1" u="sng" dirty="0"/>
              <a:t>Cash Flows</a:t>
            </a:r>
            <a:r>
              <a:rPr lang="en-US" altLang="en-EG" sz="2400" b="1" dirty="0"/>
              <a:t>:</a:t>
            </a:r>
          </a:p>
          <a:p>
            <a:pPr algn="l">
              <a:spcBef>
                <a:spcPct val="50000"/>
              </a:spcBef>
            </a:pPr>
            <a:r>
              <a:rPr lang="en-US" altLang="en-EG" sz="2400" b="1" dirty="0"/>
              <a:t>CF0	=  -165000</a:t>
            </a:r>
          </a:p>
          <a:p>
            <a:pPr algn="l">
              <a:spcBef>
                <a:spcPct val="50000"/>
              </a:spcBef>
            </a:pPr>
            <a:r>
              <a:rPr lang="en-US" altLang="en-EG" sz="2400" b="1" dirty="0"/>
              <a:t>CF1	=     63120</a:t>
            </a:r>
          </a:p>
          <a:p>
            <a:pPr algn="l">
              <a:spcBef>
                <a:spcPct val="50000"/>
              </a:spcBef>
            </a:pPr>
            <a:r>
              <a:rPr lang="en-US" altLang="en-EG" sz="2400" b="1" dirty="0"/>
              <a:t>CF2	=     70800</a:t>
            </a:r>
          </a:p>
          <a:p>
            <a:pPr algn="l">
              <a:spcBef>
                <a:spcPct val="50000"/>
              </a:spcBef>
            </a:pPr>
            <a:r>
              <a:rPr lang="en-US" altLang="en-EG" sz="2400" b="1" dirty="0"/>
              <a:t>CF3	=     91080</a:t>
            </a:r>
          </a:p>
        </p:txBody>
      </p:sp>
      <p:sp>
        <p:nvSpPr>
          <p:cNvPr id="440324" name="Rectangle 4">
            <a:extLst>
              <a:ext uri="{FF2B5EF4-FFF2-40B4-BE49-F238E27FC236}">
                <a16:creationId xmlns:a16="http://schemas.microsoft.com/office/drawing/2014/main" id="{271CB726-C52D-17CE-09C3-41F99B2240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37370"/>
            <a:ext cx="10515600" cy="1325563"/>
          </a:xfrm>
          <a:noFill/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EG" sz="4000" dirty="0"/>
              <a:t>Computing IRR for the Project</a:t>
            </a:r>
            <a:br>
              <a:rPr lang="en-US" altLang="en-EG" sz="4000" dirty="0"/>
            </a:br>
            <a:r>
              <a:rPr lang="en-US" altLang="en-EG" sz="3200" dirty="0"/>
              <a:t>Using the TI BAII+ CF Worksheet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46628D-BEEF-0833-6FA2-B3D6DA4ACAB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A0BDDB0-5E57-0C44-025D-294BA20DB5B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1842" name="Rectangle 2">
            <a:extLst>
              <a:ext uri="{FF2B5EF4-FFF2-40B4-BE49-F238E27FC236}">
                <a16:creationId xmlns:a16="http://schemas.microsoft.com/office/drawing/2014/main" id="{016DDB1B-1D60-DD9A-1693-53108999E8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Calculating IRR with Excel</a:t>
            </a:r>
          </a:p>
        </p:txBody>
      </p:sp>
      <p:sp>
        <p:nvSpPr>
          <p:cNvPr id="291843" name="Rectangle 3">
            <a:extLst>
              <a:ext uri="{FF2B5EF4-FFF2-40B4-BE49-F238E27FC236}">
                <a16:creationId xmlns:a16="http://schemas.microsoft.com/office/drawing/2014/main" id="{9C66180D-1E20-4829-C702-118662767E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447801"/>
            <a:ext cx="8229600" cy="4530725"/>
          </a:xfrm>
        </p:spPr>
        <p:txBody>
          <a:bodyPr/>
          <a:lstStyle/>
          <a:p>
            <a:r>
              <a:rPr lang="en-US" altLang="en-EG" dirty="0"/>
              <a:t>Start with the cash flows as you did to solve for NPV</a:t>
            </a:r>
          </a:p>
          <a:p>
            <a:r>
              <a:rPr lang="en-US" altLang="en-EG" dirty="0"/>
              <a:t>Use the IRR function</a:t>
            </a:r>
          </a:p>
          <a:p>
            <a:pPr lvl="1"/>
            <a:r>
              <a:rPr lang="en-US" altLang="en-EG" dirty="0"/>
              <a:t>Enter the range of cash flows, beginning with the initial cash flow (Cash flow 0)</a:t>
            </a:r>
          </a:p>
          <a:p>
            <a:pPr lvl="1"/>
            <a:r>
              <a:rPr lang="en-US" altLang="en-EG" dirty="0"/>
              <a:t>You can enter a guess, but it is not necessary</a:t>
            </a:r>
          </a:p>
          <a:p>
            <a:pPr lvl="1"/>
            <a:r>
              <a:rPr lang="en-US" altLang="en-EG" dirty="0"/>
              <a:t>The default format is a whole percent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C23578-E519-07A7-D9CB-706A2D84562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94E1E3F-EA5E-34B5-B07F-57B6B9086D3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3890" name="Rectangle 2">
            <a:extLst>
              <a:ext uri="{FF2B5EF4-FFF2-40B4-BE49-F238E27FC236}">
                <a16:creationId xmlns:a16="http://schemas.microsoft.com/office/drawing/2014/main" id="{72177888-F0EE-00F7-FF77-C648C8410A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Calculating IRR with Excel</a:t>
            </a:r>
          </a:p>
        </p:txBody>
      </p:sp>
      <p:graphicFrame>
        <p:nvGraphicFramePr>
          <p:cNvPr id="293900" name="Object 12">
            <a:extLst>
              <a:ext uri="{FF2B5EF4-FFF2-40B4-BE49-F238E27FC236}">
                <a16:creationId xmlns:a16="http://schemas.microsoft.com/office/drawing/2014/main" id="{E232D611-6B8E-03E9-D62C-9D4FBE100315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2259014" y="1422400"/>
          <a:ext cx="7832725" cy="3868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505200" imgH="1727200" progId="Excel.Sheet.8">
                  <p:embed/>
                </p:oleObj>
              </mc:Choice>
              <mc:Fallback>
                <p:oleObj name="Worksheet" r:id="rId3" imgW="3505200" imgH="1727200" progId="Excel.Sheet.8">
                  <p:embed/>
                  <p:pic>
                    <p:nvPicPr>
                      <p:cNvPr id="293900" name="Object 12">
                        <a:extLst>
                          <a:ext uri="{FF2B5EF4-FFF2-40B4-BE49-F238E27FC236}">
                            <a16:creationId xmlns:a16="http://schemas.microsoft.com/office/drawing/2014/main" id="{E232D611-6B8E-03E9-D62C-9D4FBE10031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9014" y="1422400"/>
                        <a:ext cx="7832725" cy="3868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C1C8408-E101-A434-83DE-D297EB940D6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5430049-4465-8092-62FE-4DD9E6005AD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5938" name="Rectangle 2">
            <a:extLst>
              <a:ext uri="{FF2B5EF4-FFF2-40B4-BE49-F238E27FC236}">
                <a16:creationId xmlns:a16="http://schemas.microsoft.com/office/drawing/2014/main" id="{47EC5186-D223-DBC0-370C-2640A56E5B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74295" y="685800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NPV Profile For The Project</a:t>
            </a:r>
          </a:p>
        </p:txBody>
      </p:sp>
      <p:graphicFrame>
        <p:nvGraphicFramePr>
          <p:cNvPr id="295939" name="Object 3">
            <a:extLst>
              <a:ext uri="{FF2B5EF4-FFF2-40B4-BE49-F238E27FC236}">
                <a16:creationId xmlns:a16="http://schemas.microsoft.com/office/drawing/2014/main" id="{87681064-3830-C94C-B3EC-CF20D47DAB92}"/>
              </a:ext>
            </a:extLst>
          </p:cNvPr>
          <p:cNvGraphicFramePr>
            <a:graphicFrameLocks noGrp="1" noChangeAspect="1"/>
          </p:cNvGraphicFramePr>
          <p:nvPr>
            <p:ph type="chart" idx="1"/>
          </p:nvPr>
        </p:nvGraphicFramePr>
        <p:xfrm>
          <a:off x="1981201" y="1600201"/>
          <a:ext cx="8228013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3" imgW="8216900" imgH="4584700" progId="MSGraph.Chart.8">
                  <p:embed followColorScheme="full"/>
                </p:oleObj>
              </mc:Choice>
              <mc:Fallback>
                <p:oleObj name="Chart" r:id="rId3" imgW="8216900" imgH="4584700" progId="MSGraph.Chart.8">
                  <p:embed followColorScheme="full"/>
                  <p:pic>
                    <p:nvPicPr>
                      <p:cNvPr id="295939" name="Object 3">
                        <a:extLst>
                          <a:ext uri="{FF2B5EF4-FFF2-40B4-BE49-F238E27FC236}">
                            <a16:creationId xmlns:a16="http://schemas.microsoft.com/office/drawing/2014/main" id="{87681064-3830-C94C-B3EC-CF20D47DAB9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1" y="1600201"/>
                        <a:ext cx="8228013" cy="4525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5940" name="Text Box 4">
            <a:extLst>
              <a:ext uri="{FF2B5EF4-FFF2-40B4-BE49-F238E27FC236}">
                <a16:creationId xmlns:a16="http://schemas.microsoft.com/office/drawing/2014/main" id="{FB9DCCB1-68B3-DA70-2C71-ABCC1E3A3D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0" y="3200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2400" b="1">
                <a:latin typeface="Times New Roman" panose="02020603050405020304" pitchFamily="18" charset="0"/>
              </a:rPr>
              <a:t>IRR = 16.13%</a:t>
            </a:r>
          </a:p>
        </p:txBody>
      </p:sp>
      <p:sp>
        <p:nvSpPr>
          <p:cNvPr id="295941" name="Line 5">
            <a:extLst>
              <a:ext uri="{FF2B5EF4-FFF2-40B4-BE49-F238E27FC236}">
                <a16:creationId xmlns:a16="http://schemas.microsoft.com/office/drawing/2014/main" id="{2587E9AA-2811-692C-8046-195BD3C029C5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38100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01F0A5-26FD-A49D-3B1D-30ED0363D68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0F7CA8A-56EE-5EC7-FF0A-04C1DABFFFC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6962" name="Rectangle 2">
            <a:extLst>
              <a:ext uri="{FF2B5EF4-FFF2-40B4-BE49-F238E27FC236}">
                <a16:creationId xmlns:a16="http://schemas.microsoft.com/office/drawing/2014/main" id="{477CA9DF-9996-EA65-E2B8-906EE4853C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14926" y="685800"/>
            <a:ext cx="8229600" cy="1143000"/>
          </a:xfrm>
          <a:ln/>
        </p:spPr>
        <p:txBody>
          <a:bodyPr>
            <a:normAutofit fontScale="90000"/>
          </a:bodyPr>
          <a:lstStyle/>
          <a:p>
            <a:r>
              <a:rPr lang="en-US" altLang="en-EG" sz="4000" dirty="0"/>
              <a:t>Decision Criteria Test </a:t>
            </a:r>
            <a:br>
              <a:rPr lang="en-US" altLang="en-EG" sz="4000" dirty="0"/>
            </a:br>
            <a:r>
              <a:rPr lang="en-US" altLang="en-EG" sz="4000" dirty="0"/>
              <a:t>IRR</a:t>
            </a:r>
          </a:p>
        </p:txBody>
      </p:sp>
      <p:sp>
        <p:nvSpPr>
          <p:cNvPr id="296963" name="Rectangle 3">
            <a:extLst>
              <a:ext uri="{FF2B5EF4-FFF2-40B4-BE49-F238E27FC236}">
                <a16:creationId xmlns:a16="http://schemas.microsoft.com/office/drawing/2014/main" id="{540794BE-4510-5460-9D10-F00013CBF0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752601"/>
            <a:ext cx="8229600" cy="4530725"/>
          </a:xfrm>
        </p:spPr>
        <p:txBody>
          <a:bodyPr/>
          <a:lstStyle/>
          <a:p>
            <a:r>
              <a:rPr lang="en-US" altLang="en-EG"/>
              <a:t>Does the IRR rule:</a:t>
            </a:r>
          </a:p>
          <a:p>
            <a:pPr lvl="1"/>
            <a:r>
              <a:rPr lang="en-US" altLang="en-EG"/>
              <a:t>Account for the time value of money?</a:t>
            </a:r>
          </a:p>
          <a:p>
            <a:pPr lvl="1"/>
            <a:r>
              <a:rPr lang="en-US" altLang="en-EG"/>
              <a:t>Account for the risk of the cash flows?</a:t>
            </a:r>
          </a:p>
          <a:p>
            <a:pPr lvl="1"/>
            <a:r>
              <a:rPr lang="en-US" altLang="en-EG"/>
              <a:t>Provide an indication about the increase in value?</a:t>
            </a:r>
          </a:p>
          <a:p>
            <a:pPr lvl="1"/>
            <a:r>
              <a:rPr lang="en-US" altLang="en-EG"/>
              <a:t>Permit project ranking?</a:t>
            </a:r>
          </a:p>
          <a:p>
            <a:r>
              <a:rPr lang="en-US" altLang="en-EG"/>
              <a:t>Should we consider the IRR rule for our primary decision criteria?</a:t>
            </a:r>
          </a:p>
          <a:p>
            <a:endParaRPr lang="en-US" alt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48224C-24E1-5AF8-978F-37E74422409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E3C610-FA60-10F5-4614-416B4EA9B1C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9010" name="Rectangle 2">
            <a:extLst>
              <a:ext uri="{FF2B5EF4-FFF2-40B4-BE49-F238E27FC236}">
                <a16:creationId xmlns:a16="http://schemas.microsoft.com/office/drawing/2014/main" id="{F29A6317-AB22-BD24-4A43-E9CAAFE74F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IRR - Advantages </a:t>
            </a:r>
          </a:p>
        </p:txBody>
      </p:sp>
      <p:sp>
        <p:nvSpPr>
          <p:cNvPr id="299011" name="Rectangle 3">
            <a:extLst>
              <a:ext uri="{FF2B5EF4-FFF2-40B4-BE49-F238E27FC236}">
                <a16:creationId xmlns:a16="http://schemas.microsoft.com/office/drawing/2014/main" id="{FCA2877D-DC72-29CE-B905-EBB97E7BD3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80147" y="1676366"/>
            <a:ext cx="8229600" cy="4724400"/>
          </a:xfrm>
        </p:spPr>
        <p:txBody>
          <a:bodyPr/>
          <a:lstStyle/>
          <a:p>
            <a:r>
              <a:rPr lang="en-US" altLang="en-EG" dirty="0"/>
              <a:t>Preferred by executives</a:t>
            </a:r>
          </a:p>
          <a:p>
            <a:pPr lvl="1"/>
            <a:r>
              <a:rPr lang="en-US" altLang="en-EG" dirty="0"/>
              <a:t>Intuitively appealing</a:t>
            </a:r>
          </a:p>
          <a:p>
            <a:pPr lvl="1"/>
            <a:r>
              <a:rPr lang="en-US" altLang="en-EG" dirty="0"/>
              <a:t>Easy to communicate the value of a project </a:t>
            </a:r>
          </a:p>
          <a:p>
            <a:r>
              <a:rPr lang="en-US" altLang="en-EG" dirty="0"/>
              <a:t>If the IRR is high enough, may not need to estimate a required return</a:t>
            </a:r>
          </a:p>
          <a:p>
            <a:r>
              <a:rPr lang="en-US" altLang="en-EG" dirty="0"/>
              <a:t>Considers all cash flows</a:t>
            </a:r>
          </a:p>
          <a:p>
            <a:r>
              <a:rPr lang="en-US" altLang="en-EG" dirty="0"/>
              <a:t>Considers time value of money</a:t>
            </a:r>
          </a:p>
          <a:p>
            <a:r>
              <a:rPr lang="en-US" altLang="en-EG" dirty="0"/>
              <a:t>Provides indication of risk</a:t>
            </a:r>
          </a:p>
          <a:p>
            <a:endParaRPr lang="en-US" altLang="en-E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3CDDC5-4E7E-52A5-BBE8-B85CE6EEC75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57BCB02-714F-54B6-8C15-6DF1D559F84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2498" name="Rectangle 2">
            <a:extLst>
              <a:ext uri="{FF2B5EF4-FFF2-40B4-BE49-F238E27FC236}">
                <a16:creationId xmlns:a16="http://schemas.microsoft.com/office/drawing/2014/main" id="{4E64248B-10AA-475C-242A-C8D2DBEB1B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IRR - Disadvantages</a:t>
            </a:r>
          </a:p>
        </p:txBody>
      </p:sp>
      <p:sp>
        <p:nvSpPr>
          <p:cNvPr id="362499" name="Rectangle 3">
            <a:extLst>
              <a:ext uri="{FF2B5EF4-FFF2-40B4-BE49-F238E27FC236}">
                <a16:creationId xmlns:a16="http://schemas.microsoft.com/office/drawing/2014/main" id="{0F553E3C-763C-A86E-F1ED-C87C340A9F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00200"/>
            <a:ext cx="7848600" cy="4114800"/>
          </a:xfrm>
          <a:noFill/>
          <a:ln/>
        </p:spPr>
        <p:txBody>
          <a:bodyPr/>
          <a:lstStyle/>
          <a:p>
            <a:pPr marL="0" indent="0"/>
            <a:r>
              <a:rPr lang="en-US" altLang="en-EG" sz="3900"/>
              <a:t> </a:t>
            </a:r>
            <a:r>
              <a:rPr lang="en-US" altLang="en-EG" sz="3600"/>
              <a:t>Can produce multiple answers</a:t>
            </a:r>
          </a:p>
          <a:p>
            <a:pPr marL="0" indent="0"/>
            <a:r>
              <a:rPr lang="en-US" altLang="en-EG" sz="3600"/>
              <a:t>  Cannot rank mutually exclusive 	projects</a:t>
            </a:r>
          </a:p>
          <a:p>
            <a:pPr marL="0" indent="0"/>
            <a:r>
              <a:rPr lang="en-US" altLang="en-EG" sz="3600"/>
              <a:t>  Reinvestment assumption flawed</a:t>
            </a:r>
          </a:p>
          <a:p>
            <a:pPr marL="0" indent="0"/>
            <a:endParaRPr lang="en-US" altLang="en-EG" sz="36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196A88-E44F-EBD4-9E5C-47DE04D17E12}"/>
              </a:ext>
            </a:extLst>
          </p:cNvPr>
          <p:cNvSpPr txBox="1"/>
          <p:nvPr/>
        </p:nvSpPr>
        <p:spPr>
          <a:xfrm>
            <a:off x="4787900" y="638873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1E69AB3-3B4B-FAAA-70ED-D0F094C9A7D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1106" name="Rectangle 2">
            <a:extLst>
              <a:ext uri="{FF2B5EF4-FFF2-40B4-BE49-F238E27FC236}">
                <a16:creationId xmlns:a16="http://schemas.microsoft.com/office/drawing/2014/main" id="{C95C2D3B-F2CD-9D9A-3EEE-7C72BFA589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91653" y="590550"/>
            <a:ext cx="8864174" cy="1390650"/>
          </a:xfrm>
          <a:ln/>
        </p:spPr>
        <p:txBody>
          <a:bodyPr/>
          <a:lstStyle/>
          <a:p>
            <a:r>
              <a:rPr lang="en-US" altLang="en-EG" dirty="0"/>
              <a:t>Summary of Decisions for the Project</a:t>
            </a:r>
          </a:p>
        </p:txBody>
      </p:sp>
      <p:graphicFrame>
        <p:nvGraphicFramePr>
          <p:cNvPr id="431132" name="Group 28">
            <a:extLst>
              <a:ext uri="{FF2B5EF4-FFF2-40B4-BE49-F238E27FC236}">
                <a16:creationId xmlns:a16="http://schemas.microsoft.com/office/drawing/2014/main" id="{E5B723C5-1396-6B9E-2313-3279E463AA59}"/>
              </a:ext>
            </a:extLst>
          </p:cNvPr>
          <p:cNvGraphicFramePr>
            <a:graphicFrameLocks noGrp="1"/>
          </p:cNvGraphicFramePr>
          <p:nvPr>
            <p:ph type="tbl" idx="1"/>
          </p:nvPr>
        </p:nvGraphicFramePr>
        <p:xfrm>
          <a:off x="2060575" y="1981200"/>
          <a:ext cx="7989888" cy="3124200"/>
        </p:xfrm>
        <a:graphic>
          <a:graphicData uri="http://schemas.openxmlformats.org/drawingml/2006/table">
            <a:tbl>
              <a:tblPr/>
              <a:tblGrid>
                <a:gridCol w="5264150">
                  <a:extLst>
                    <a:ext uri="{9D8B030D-6E8A-4147-A177-3AD203B41FA5}">
                      <a16:colId xmlns:a16="http://schemas.microsoft.com/office/drawing/2014/main" val="1502375835"/>
                    </a:ext>
                  </a:extLst>
                </a:gridCol>
                <a:gridCol w="2725738">
                  <a:extLst>
                    <a:ext uri="{9D8B030D-6E8A-4147-A177-3AD203B41FA5}">
                      <a16:colId xmlns:a16="http://schemas.microsoft.com/office/drawing/2014/main" val="1781970676"/>
                    </a:ext>
                  </a:extLst>
                </a:gridCol>
              </a:tblGrid>
              <a:tr h="596900">
                <a:tc gridSpan="2"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3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Summary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8336759"/>
                  </a:ext>
                </a:extLst>
              </a:tr>
              <a:tr h="65087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Net Present Value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Accept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7741297"/>
                  </a:ext>
                </a:extLst>
              </a:tr>
              <a:tr h="65722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Payback Period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 ???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5057937"/>
                  </a:ext>
                </a:extLst>
              </a:tr>
              <a:tr h="60960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Average Accounting Return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 ???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0424622"/>
                  </a:ext>
                </a:extLst>
              </a:tr>
              <a:tr h="60960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Internal Rate of Return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Accept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562272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AFC2B6C-0F1E-C754-4F78-EA20154A3CE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424942-D2AC-9116-EE09-FD5E7CD99CD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3106" name="Rectangle 2">
            <a:extLst>
              <a:ext uri="{FF2B5EF4-FFF2-40B4-BE49-F238E27FC236}">
                <a16:creationId xmlns:a16="http://schemas.microsoft.com/office/drawing/2014/main" id="{E01EE3F7-4DCA-6145-8A7D-886E4E9A59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60500" y="727041"/>
            <a:ext cx="8229600" cy="1143000"/>
          </a:xfrm>
          <a:ln/>
        </p:spPr>
        <p:txBody>
          <a:bodyPr/>
          <a:lstStyle/>
          <a:p>
            <a:r>
              <a:rPr lang="en-US" altLang="en-EG" sz="4800" dirty="0"/>
              <a:t>NPV vs. IRR</a:t>
            </a:r>
          </a:p>
        </p:txBody>
      </p:sp>
      <p:sp>
        <p:nvSpPr>
          <p:cNvPr id="303107" name="Rectangle 3">
            <a:extLst>
              <a:ext uri="{FF2B5EF4-FFF2-40B4-BE49-F238E27FC236}">
                <a16:creationId xmlns:a16="http://schemas.microsoft.com/office/drawing/2014/main" id="{2BE5ADE5-514A-C609-BE67-3D264C5082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14537" y="1870041"/>
            <a:ext cx="8229600" cy="4530725"/>
          </a:xfrm>
        </p:spPr>
        <p:txBody>
          <a:bodyPr/>
          <a:lstStyle/>
          <a:p>
            <a:r>
              <a:rPr lang="en-US" altLang="en-EG" dirty="0"/>
              <a:t>NPV and IRR will generally give the same decision</a:t>
            </a:r>
          </a:p>
          <a:p>
            <a:r>
              <a:rPr lang="en-US" altLang="en-EG" dirty="0"/>
              <a:t>Exceptions</a:t>
            </a:r>
          </a:p>
          <a:p>
            <a:pPr lvl="1"/>
            <a:r>
              <a:rPr lang="en-US" altLang="en-EG" b="1" dirty="0"/>
              <a:t>Non-conventional</a:t>
            </a:r>
            <a:r>
              <a:rPr lang="en-US" altLang="en-EG" b="1" dirty="0">
                <a:solidFill>
                  <a:srgbClr val="CC0000"/>
                </a:solidFill>
              </a:rPr>
              <a:t> </a:t>
            </a:r>
            <a:r>
              <a:rPr lang="en-US" altLang="en-EG" b="1" dirty="0"/>
              <a:t>cash</a:t>
            </a:r>
            <a:r>
              <a:rPr lang="en-US" altLang="en-EG" b="1" dirty="0">
                <a:solidFill>
                  <a:srgbClr val="CC0000"/>
                </a:solidFill>
              </a:rPr>
              <a:t> </a:t>
            </a:r>
            <a:r>
              <a:rPr lang="en-US" altLang="en-EG" b="1" dirty="0"/>
              <a:t>flows</a:t>
            </a:r>
            <a:r>
              <a:rPr lang="en-US" altLang="en-EG" dirty="0"/>
              <a:t> </a:t>
            </a:r>
          </a:p>
          <a:p>
            <a:pPr lvl="2"/>
            <a:r>
              <a:rPr lang="en-US" altLang="en-EG" dirty="0"/>
              <a:t>Cash flow sign changes more than once</a:t>
            </a:r>
          </a:p>
          <a:p>
            <a:pPr lvl="1"/>
            <a:r>
              <a:rPr lang="en-US" altLang="en-EG" b="1" dirty="0"/>
              <a:t>Mutually</a:t>
            </a:r>
            <a:r>
              <a:rPr lang="en-US" altLang="en-EG" b="1" dirty="0">
                <a:solidFill>
                  <a:srgbClr val="CC0000"/>
                </a:solidFill>
              </a:rPr>
              <a:t> </a:t>
            </a:r>
            <a:r>
              <a:rPr lang="en-US" altLang="en-EG" b="1" dirty="0"/>
              <a:t>exclusive</a:t>
            </a:r>
            <a:r>
              <a:rPr lang="en-US" altLang="en-EG" b="1" dirty="0">
                <a:solidFill>
                  <a:srgbClr val="CC0000"/>
                </a:solidFill>
              </a:rPr>
              <a:t> </a:t>
            </a:r>
            <a:r>
              <a:rPr lang="en-US" altLang="en-EG" b="1" dirty="0"/>
              <a:t>projects</a:t>
            </a:r>
          </a:p>
          <a:p>
            <a:pPr lvl="2"/>
            <a:r>
              <a:rPr lang="en-US" altLang="en-EG" dirty="0"/>
              <a:t>Initial investments are substantially different</a:t>
            </a:r>
          </a:p>
          <a:p>
            <a:pPr lvl="2"/>
            <a:r>
              <a:rPr lang="en-US" altLang="en-EG" dirty="0"/>
              <a:t>Timing of cash flows is substantially different</a:t>
            </a:r>
          </a:p>
          <a:p>
            <a:pPr lvl="2"/>
            <a:r>
              <a:rPr lang="en-US" altLang="en-EG" dirty="0"/>
              <a:t>Will not reliably rank projects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31BDB3-8B27-44DB-562B-21B7ADC7F56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962BA26-7789-5811-8E51-3022D7A9713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4130" name="Rectangle 2">
            <a:extLst>
              <a:ext uri="{FF2B5EF4-FFF2-40B4-BE49-F238E27FC236}">
                <a16:creationId xmlns:a16="http://schemas.microsoft.com/office/drawing/2014/main" id="{2EDB78D7-7802-169C-4953-27158A55CE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63650" y="904875"/>
            <a:ext cx="8566150" cy="1143000"/>
          </a:xfrm>
          <a:ln/>
        </p:spPr>
        <p:txBody>
          <a:bodyPr/>
          <a:lstStyle/>
          <a:p>
            <a:r>
              <a:rPr lang="en-US" altLang="en-EG" sz="4000" dirty="0"/>
              <a:t>IRR &amp; Non-Conventional Cash Flows</a:t>
            </a:r>
          </a:p>
        </p:txBody>
      </p:sp>
      <p:sp>
        <p:nvSpPr>
          <p:cNvPr id="304131" name="Rectangle 3">
            <a:extLst>
              <a:ext uri="{FF2B5EF4-FFF2-40B4-BE49-F238E27FC236}">
                <a16:creationId xmlns:a16="http://schemas.microsoft.com/office/drawing/2014/main" id="{C36F199A-CDED-FE2E-4226-F0E652BEE2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957384"/>
            <a:ext cx="8229600" cy="4572000"/>
          </a:xfrm>
        </p:spPr>
        <p:txBody>
          <a:bodyPr/>
          <a:lstStyle/>
          <a:p>
            <a:r>
              <a:rPr lang="en-US" altLang="en-EG" dirty="0"/>
              <a:t>“Non-conventional” </a:t>
            </a:r>
          </a:p>
          <a:p>
            <a:pPr lvl="1"/>
            <a:r>
              <a:rPr lang="en-US" altLang="en-EG" dirty="0"/>
              <a:t>Cash flows change sign more than once</a:t>
            </a:r>
          </a:p>
          <a:p>
            <a:pPr lvl="1"/>
            <a:r>
              <a:rPr lang="en-US" altLang="en-EG" dirty="0"/>
              <a:t>Most common:  </a:t>
            </a:r>
          </a:p>
          <a:p>
            <a:pPr lvl="2"/>
            <a:r>
              <a:rPr lang="en-US" altLang="en-EG" dirty="0"/>
              <a:t>Initial cost (negative CF)</a:t>
            </a:r>
          </a:p>
          <a:p>
            <a:pPr lvl="2"/>
            <a:r>
              <a:rPr lang="en-US" altLang="en-EG" dirty="0"/>
              <a:t>A stream of positive CFs</a:t>
            </a:r>
          </a:p>
          <a:p>
            <a:pPr lvl="2"/>
            <a:r>
              <a:rPr lang="en-US" altLang="en-EG" dirty="0"/>
              <a:t>Negative cash flow to close project.</a:t>
            </a:r>
          </a:p>
          <a:p>
            <a:pPr lvl="2"/>
            <a:r>
              <a:rPr lang="en-US" altLang="en-EG" dirty="0"/>
              <a:t>For example, nuclear power plant or strip mine.</a:t>
            </a:r>
          </a:p>
          <a:p>
            <a:pPr lvl="1"/>
            <a:r>
              <a:rPr lang="en-US" altLang="en-EG" dirty="0"/>
              <a:t>More than one IRR …. </a:t>
            </a:r>
          </a:p>
          <a:p>
            <a:pPr lvl="1"/>
            <a:r>
              <a:rPr lang="en-US" altLang="en-EG" dirty="0"/>
              <a:t>Which one do you use to make your decision?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5836A2-597D-FD79-3786-36AC9996B11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DB05ACC-9190-0667-F84B-180B3EB3FD1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9426" name="Rectangle 2">
            <a:extLst>
              <a:ext uri="{FF2B5EF4-FFF2-40B4-BE49-F238E27FC236}">
                <a16:creationId xmlns:a16="http://schemas.microsoft.com/office/drawing/2014/main" id="{0135DC6E-BA70-7989-3C78-3CF22A5510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5362" y="647700"/>
            <a:ext cx="8229600" cy="1143000"/>
          </a:xfrm>
          <a:ln/>
        </p:spPr>
        <p:txBody>
          <a:bodyPr/>
          <a:lstStyle/>
          <a:p>
            <a:r>
              <a:rPr lang="en-US" altLang="en-EG" dirty="0"/>
              <a:t>Multiple IRRs</a:t>
            </a:r>
          </a:p>
        </p:txBody>
      </p:sp>
      <p:sp>
        <p:nvSpPr>
          <p:cNvPr id="359427" name="Rectangle 3">
            <a:extLst>
              <a:ext uri="{FF2B5EF4-FFF2-40B4-BE49-F238E27FC236}">
                <a16:creationId xmlns:a16="http://schemas.microsoft.com/office/drawing/2014/main" id="{19B20051-BD23-B44F-6750-97DD21C84C8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638425" y="1485883"/>
            <a:ext cx="7543800" cy="48006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altLang="en-EG" dirty="0"/>
              <a:t>Descartes</a:t>
            </a:r>
            <a:r>
              <a:rPr lang="en-US" altLang="en-EG" dirty="0">
                <a:solidFill>
                  <a:srgbClr val="CC0000"/>
                </a:solidFill>
              </a:rPr>
              <a:t> </a:t>
            </a:r>
            <a:r>
              <a:rPr lang="en-US" altLang="en-EG" dirty="0"/>
              <a:t>Rule</a:t>
            </a:r>
            <a:r>
              <a:rPr lang="en-US" altLang="en-EG" dirty="0">
                <a:solidFill>
                  <a:srgbClr val="CC0000"/>
                </a:solidFill>
              </a:rPr>
              <a:t> </a:t>
            </a:r>
            <a:r>
              <a:rPr lang="en-US" altLang="en-EG" dirty="0"/>
              <a:t>of</a:t>
            </a:r>
            <a:r>
              <a:rPr lang="en-US" altLang="en-EG" dirty="0">
                <a:solidFill>
                  <a:srgbClr val="CC0000"/>
                </a:solidFill>
              </a:rPr>
              <a:t> </a:t>
            </a:r>
            <a:r>
              <a:rPr lang="en-US" altLang="en-EG" dirty="0"/>
              <a:t>Signs</a:t>
            </a:r>
          </a:p>
          <a:p>
            <a:pPr>
              <a:lnSpc>
                <a:spcPct val="90000"/>
              </a:lnSpc>
            </a:pPr>
            <a:endParaRPr lang="en-US" altLang="en-EG" dirty="0">
              <a:solidFill>
                <a:srgbClr val="CC0000"/>
              </a:solidFill>
            </a:endParaRPr>
          </a:p>
          <a:p>
            <a:pPr>
              <a:lnSpc>
                <a:spcPct val="90000"/>
              </a:lnSpc>
            </a:pPr>
            <a:endParaRPr lang="en-US" altLang="en-EG" dirty="0">
              <a:solidFill>
                <a:srgbClr val="CC0000"/>
              </a:solidFill>
            </a:endParaRPr>
          </a:p>
          <a:p>
            <a:pPr>
              <a:lnSpc>
                <a:spcPct val="90000"/>
              </a:lnSpc>
            </a:pPr>
            <a:endParaRPr lang="en-US" altLang="en-EG" dirty="0">
              <a:solidFill>
                <a:srgbClr val="CC0000"/>
              </a:solidFill>
            </a:endParaRPr>
          </a:p>
          <a:p>
            <a:pPr>
              <a:lnSpc>
                <a:spcPct val="90000"/>
              </a:lnSpc>
            </a:pPr>
            <a:endParaRPr lang="en-US" altLang="en-EG" sz="2200" dirty="0"/>
          </a:p>
          <a:p>
            <a:pPr>
              <a:lnSpc>
                <a:spcPct val="90000"/>
              </a:lnSpc>
            </a:pPr>
            <a:endParaRPr lang="en-US" altLang="en-EG" sz="2200" dirty="0"/>
          </a:p>
          <a:p>
            <a:pPr>
              <a:lnSpc>
                <a:spcPct val="90000"/>
              </a:lnSpc>
            </a:pPr>
            <a:r>
              <a:rPr lang="en-US" altLang="en-EG" sz="2600" dirty="0"/>
              <a:t>Polynomial of degree </a:t>
            </a:r>
            <a:r>
              <a:rPr lang="en-US" altLang="en-EG" sz="2600" dirty="0" err="1"/>
              <a:t>n</a:t>
            </a:r>
            <a:r>
              <a:rPr lang="en-US" altLang="en-EG" dirty="0" err="1">
                <a:cs typeface="Arial" panose="020B0604020202020204" pitchFamily="34" charset="0"/>
              </a:rPr>
              <a:t>→</a:t>
            </a:r>
            <a:r>
              <a:rPr lang="en-US" altLang="en-EG" sz="2600" dirty="0" err="1">
                <a:cs typeface="Arial" panose="020B0604020202020204" pitchFamily="34" charset="0"/>
              </a:rPr>
              <a:t>n</a:t>
            </a:r>
            <a:r>
              <a:rPr lang="en-US" altLang="en-EG" sz="2600" dirty="0">
                <a:cs typeface="Arial" panose="020B0604020202020204" pitchFamily="34" charset="0"/>
              </a:rPr>
              <a:t> roots</a:t>
            </a:r>
          </a:p>
          <a:p>
            <a:pPr lvl="1">
              <a:lnSpc>
                <a:spcPct val="90000"/>
              </a:lnSpc>
            </a:pPr>
            <a:r>
              <a:rPr lang="en-US" altLang="en-EG" sz="2500" dirty="0"/>
              <a:t>When you solve for IRR you are solving for the root of an equation</a:t>
            </a:r>
            <a:endParaRPr lang="en-US" altLang="en-EG" sz="2500" dirty="0">
              <a:cs typeface="Arial" panose="020B0604020202020204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altLang="en-EG" sz="2500" dirty="0">
                <a:cs typeface="Arial" panose="020B0604020202020204" pitchFamily="34" charset="0"/>
              </a:rPr>
              <a:t>1 real root per sign change</a:t>
            </a:r>
          </a:p>
          <a:p>
            <a:pPr lvl="1">
              <a:lnSpc>
                <a:spcPct val="90000"/>
              </a:lnSpc>
            </a:pPr>
            <a:r>
              <a:rPr lang="en-US" altLang="en-EG" sz="2500" dirty="0">
                <a:cs typeface="Arial" panose="020B0604020202020204" pitchFamily="34" charset="0"/>
              </a:rPr>
              <a:t>Rest = imaginary (i</a:t>
            </a:r>
            <a:r>
              <a:rPr lang="en-US" altLang="en-EG" sz="2500" baseline="30000" dirty="0">
                <a:cs typeface="Arial" panose="020B0604020202020204" pitchFamily="34" charset="0"/>
              </a:rPr>
              <a:t>2 </a:t>
            </a:r>
            <a:r>
              <a:rPr lang="en-US" altLang="en-EG" sz="2500" dirty="0">
                <a:cs typeface="Arial" panose="020B0604020202020204" pitchFamily="34" charset="0"/>
              </a:rPr>
              <a:t>= -1)</a:t>
            </a:r>
            <a:endParaRPr lang="en-US" altLang="en-EG" dirty="0">
              <a:solidFill>
                <a:srgbClr val="CC0000"/>
              </a:solidFill>
            </a:endParaRPr>
          </a:p>
        </p:txBody>
      </p:sp>
      <p:graphicFrame>
        <p:nvGraphicFramePr>
          <p:cNvPr id="359428" name="Object 4">
            <a:extLst>
              <a:ext uri="{FF2B5EF4-FFF2-40B4-BE49-F238E27FC236}">
                <a16:creationId xmlns:a16="http://schemas.microsoft.com/office/drawing/2014/main" id="{4EDE1B81-995C-0AEC-A71C-BD074DF09852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3886200" y="1984376"/>
          <a:ext cx="4033838" cy="154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6035000" imgH="9944100" progId="Equation.3">
                  <p:embed/>
                </p:oleObj>
              </mc:Choice>
              <mc:Fallback>
                <p:oleObj name="Equation" r:id="rId3" imgW="26035000" imgH="9944100" progId="Equation.3">
                  <p:embed/>
                  <p:pic>
                    <p:nvPicPr>
                      <p:cNvPr id="359428" name="Object 4">
                        <a:extLst>
                          <a:ext uri="{FF2B5EF4-FFF2-40B4-BE49-F238E27FC236}">
                            <a16:creationId xmlns:a16="http://schemas.microsoft.com/office/drawing/2014/main" id="{4EDE1B81-995C-0AEC-A71C-BD074DF0985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0" y="1984376"/>
                        <a:ext cx="4033838" cy="1541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25CB26A6-A5AC-35B2-F95C-C6375049403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4A2E07F-FAEB-10C9-C131-0A792B266A3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5154" name="Rectangle 2">
            <a:extLst>
              <a:ext uri="{FF2B5EF4-FFF2-40B4-BE49-F238E27FC236}">
                <a16:creationId xmlns:a16="http://schemas.microsoft.com/office/drawing/2014/main" id="{DA2002F5-002F-4B0C-92B9-A7D3618599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647700"/>
            <a:ext cx="8534400" cy="914400"/>
          </a:xfrm>
          <a:ln/>
        </p:spPr>
        <p:txBody>
          <a:bodyPr/>
          <a:lstStyle/>
          <a:p>
            <a:r>
              <a:rPr lang="en-US" altLang="en-EG" dirty="0"/>
              <a:t>Non-Conventional Cash Flows</a:t>
            </a:r>
          </a:p>
        </p:txBody>
      </p:sp>
      <p:sp>
        <p:nvSpPr>
          <p:cNvPr id="305155" name="Rectangle 3">
            <a:extLst>
              <a:ext uri="{FF2B5EF4-FFF2-40B4-BE49-F238E27FC236}">
                <a16:creationId xmlns:a16="http://schemas.microsoft.com/office/drawing/2014/main" id="{90111A7D-0CF8-959E-2296-00217D1DE9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641475"/>
            <a:ext cx="8229600" cy="4530725"/>
          </a:xfrm>
        </p:spPr>
        <p:txBody>
          <a:bodyPr/>
          <a:lstStyle/>
          <a:p>
            <a:r>
              <a:rPr lang="en-US" altLang="en-EG" dirty="0"/>
              <a:t>Suppose an investment will cost $90,000 initially and will generate the following cash flows:</a:t>
            </a:r>
          </a:p>
          <a:p>
            <a:pPr lvl="1"/>
            <a:r>
              <a:rPr lang="en-US" altLang="en-EG" dirty="0"/>
              <a:t>Year 1: 132,000</a:t>
            </a:r>
          </a:p>
          <a:p>
            <a:pPr lvl="1"/>
            <a:r>
              <a:rPr lang="en-US" altLang="en-EG" dirty="0"/>
              <a:t>Year 2: 100,000</a:t>
            </a:r>
          </a:p>
          <a:p>
            <a:pPr lvl="1"/>
            <a:r>
              <a:rPr lang="en-US" altLang="en-EG" dirty="0"/>
              <a:t>Year 3: -150,000</a:t>
            </a:r>
          </a:p>
          <a:p>
            <a:r>
              <a:rPr lang="en-US" altLang="en-EG" dirty="0"/>
              <a:t>The required return is 15%.</a:t>
            </a:r>
          </a:p>
          <a:p>
            <a:r>
              <a:rPr lang="en-US" altLang="en-EG" dirty="0"/>
              <a:t>Should we accept or reject the project?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F5F415-1CC9-3238-9696-9AA649F7973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3C1988C-61E0-CF0A-A7A4-5F41DBB38B7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9250" name="Rectangle 2">
            <a:extLst>
              <a:ext uri="{FF2B5EF4-FFF2-40B4-BE49-F238E27FC236}">
                <a16:creationId xmlns:a16="http://schemas.microsoft.com/office/drawing/2014/main" id="{C9CA6DD3-3E29-630C-E604-83BCFD2B03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550" y="764779"/>
            <a:ext cx="10972800" cy="1143000"/>
          </a:xfrm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EG" sz="4000" dirty="0"/>
              <a:t>Non-Conventional Cash Flows</a:t>
            </a:r>
            <a:br>
              <a:rPr lang="en-US" altLang="en-EG" sz="4000" dirty="0"/>
            </a:br>
            <a:r>
              <a:rPr lang="en-US" altLang="en-EG" sz="3200" dirty="0"/>
              <a:t>Summary</a:t>
            </a:r>
            <a:r>
              <a:rPr lang="en-US" altLang="en-EG" sz="4000" dirty="0"/>
              <a:t> </a:t>
            </a:r>
            <a:r>
              <a:rPr lang="en-US" altLang="en-EG" sz="3200" dirty="0"/>
              <a:t>of</a:t>
            </a:r>
            <a:r>
              <a:rPr lang="en-US" altLang="en-EG" sz="4000" dirty="0"/>
              <a:t> </a:t>
            </a:r>
            <a:r>
              <a:rPr lang="en-US" altLang="en-EG" sz="3200" dirty="0"/>
              <a:t>Decision</a:t>
            </a:r>
            <a:r>
              <a:rPr lang="en-US" altLang="en-EG" sz="4000" dirty="0"/>
              <a:t> </a:t>
            </a:r>
            <a:r>
              <a:rPr lang="en-US" altLang="en-EG" sz="3200" dirty="0"/>
              <a:t>Rules</a:t>
            </a:r>
          </a:p>
        </p:txBody>
      </p:sp>
      <p:sp>
        <p:nvSpPr>
          <p:cNvPr id="309251" name="Rectangle 3">
            <a:extLst>
              <a:ext uri="{FF2B5EF4-FFF2-40B4-BE49-F238E27FC236}">
                <a16:creationId xmlns:a16="http://schemas.microsoft.com/office/drawing/2014/main" id="{9681E906-BA8D-ED1E-1856-724E44BEA70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266949" y="2024857"/>
            <a:ext cx="7724775" cy="3363912"/>
          </a:xfrm>
          <a:noFill/>
        </p:spPr>
        <p:txBody>
          <a:bodyPr/>
          <a:lstStyle/>
          <a:p>
            <a:r>
              <a:rPr lang="en-US" altLang="en-EG" sz="2600" dirty="0"/>
              <a:t>NPV &gt; 0 at 15% required return, so you should </a:t>
            </a:r>
            <a:r>
              <a:rPr lang="en-US" altLang="en-EG" sz="2600" b="1" i="1" dirty="0"/>
              <a:t>Accept</a:t>
            </a:r>
            <a:endParaRPr lang="en-US" altLang="en-EG" sz="2600" dirty="0"/>
          </a:p>
          <a:p>
            <a:r>
              <a:rPr lang="en-US" altLang="en-EG" sz="2600" dirty="0"/>
              <a:t>IRR =10.11% (using a financial calculator), which would tell you to </a:t>
            </a:r>
            <a:r>
              <a:rPr lang="en-US" altLang="en-EG" sz="2600" b="1" i="1" dirty="0"/>
              <a:t>Reject</a:t>
            </a:r>
            <a:endParaRPr lang="en-US" altLang="en-EG" sz="2600" dirty="0"/>
          </a:p>
          <a:p>
            <a:r>
              <a:rPr lang="en-US" altLang="en-EG" sz="2600" dirty="0"/>
              <a:t>Recognize the non-conventional cash flows and look at the NPV profile</a:t>
            </a:r>
          </a:p>
        </p:txBody>
      </p:sp>
      <p:graphicFrame>
        <p:nvGraphicFramePr>
          <p:cNvPr id="309259" name="Object 11">
            <a:extLst>
              <a:ext uri="{FF2B5EF4-FFF2-40B4-BE49-F238E27FC236}">
                <a16:creationId xmlns:a16="http://schemas.microsoft.com/office/drawing/2014/main" id="{F683364F-B985-AB8B-A00A-4162339684C4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4191000" y="4267200"/>
          <a:ext cx="3352800" cy="2243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717800" imgH="1816100" progId="Excel.Sheet.8">
                  <p:embed/>
                </p:oleObj>
              </mc:Choice>
              <mc:Fallback>
                <p:oleObj name="Worksheet" r:id="rId3" imgW="2717800" imgH="1816100" progId="Excel.Sheet.8">
                  <p:embed/>
                  <p:pic>
                    <p:nvPicPr>
                      <p:cNvPr id="309259" name="Object 11">
                        <a:extLst>
                          <a:ext uri="{FF2B5EF4-FFF2-40B4-BE49-F238E27FC236}">
                            <a16:creationId xmlns:a16="http://schemas.microsoft.com/office/drawing/2014/main" id="{F683364F-B985-AB8B-A00A-4162339684C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4267200"/>
                        <a:ext cx="3352800" cy="2243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09A1A9BB-613B-EA33-855A-B06620F9766A}"/>
              </a:ext>
            </a:extLst>
          </p:cNvPr>
          <p:cNvSpPr txBox="1"/>
          <p:nvPr/>
        </p:nvSpPr>
        <p:spPr>
          <a:xfrm>
            <a:off x="4787900" y="644233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21D61B4-D1F5-8CD4-EFAA-7720E0A34179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202" name="Rectangle 2">
            <a:extLst>
              <a:ext uri="{FF2B5EF4-FFF2-40B4-BE49-F238E27FC236}">
                <a16:creationId xmlns:a16="http://schemas.microsoft.com/office/drawing/2014/main" id="{6BCDA458-9745-A440-E7C2-57F01B8861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552451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NPV Profile</a:t>
            </a:r>
          </a:p>
        </p:txBody>
      </p:sp>
      <p:graphicFrame>
        <p:nvGraphicFramePr>
          <p:cNvPr id="307203" name="Object 3">
            <a:extLst>
              <a:ext uri="{FF2B5EF4-FFF2-40B4-BE49-F238E27FC236}">
                <a16:creationId xmlns:a16="http://schemas.microsoft.com/office/drawing/2014/main" id="{D0FC6F37-D2FB-747F-3C06-C9EF3FF49DA0}"/>
              </a:ext>
            </a:extLst>
          </p:cNvPr>
          <p:cNvGraphicFramePr>
            <a:graphicFrameLocks noGrp="1" noChangeAspect="1"/>
          </p:cNvGraphicFramePr>
          <p:nvPr>
            <p:ph type="chart" idx="1"/>
          </p:nvPr>
        </p:nvGraphicFramePr>
        <p:xfrm>
          <a:off x="1981201" y="1600201"/>
          <a:ext cx="8228013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3" imgW="8216900" imgH="4584700" progId="MSGraph.Chart.8">
                  <p:embed followColorScheme="full"/>
                </p:oleObj>
              </mc:Choice>
              <mc:Fallback>
                <p:oleObj name="Chart" r:id="rId3" imgW="8216900" imgH="4584700" progId="MSGraph.Chart.8">
                  <p:embed followColorScheme="full"/>
                  <p:pic>
                    <p:nvPicPr>
                      <p:cNvPr id="307203" name="Object 3">
                        <a:extLst>
                          <a:ext uri="{FF2B5EF4-FFF2-40B4-BE49-F238E27FC236}">
                            <a16:creationId xmlns:a16="http://schemas.microsoft.com/office/drawing/2014/main" id="{D0FC6F37-D2FB-747F-3C06-C9EF3FF49DA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1" y="1600201"/>
                        <a:ext cx="8228013" cy="4525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04" name="Text Box 4">
            <a:extLst>
              <a:ext uri="{FF2B5EF4-FFF2-40B4-BE49-F238E27FC236}">
                <a16:creationId xmlns:a16="http://schemas.microsoft.com/office/drawing/2014/main" id="{F25A5BE1-D356-F47F-F463-DBFAFEA411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1371600"/>
            <a:ext cx="426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2400"/>
              <a:t>IRR = 10.11% and 42.66%</a:t>
            </a:r>
          </a:p>
        </p:txBody>
      </p:sp>
      <p:sp>
        <p:nvSpPr>
          <p:cNvPr id="307205" name="Rectangle 5">
            <a:extLst>
              <a:ext uri="{FF2B5EF4-FFF2-40B4-BE49-F238E27FC236}">
                <a16:creationId xmlns:a16="http://schemas.microsoft.com/office/drawing/2014/main" id="{23884D2A-D849-2D4C-3E52-8749AB07F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600" y="4648201"/>
            <a:ext cx="53340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en-EG" sz="1600" b="1"/>
              <a:t>When you cross the x-axis more than once, there will be more than one return that solves the equation</a:t>
            </a:r>
          </a:p>
        </p:txBody>
      </p:sp>
      <p:sp>
        <p:nvSpPr>
          <p:cNvPr id="307206" name="Line 6">
            <a:extLst>
              <a:ext uri="{FF2B5EF4-FFF2-40B4-BE49-F238E27FC236}">
                <a16:creationId xmlns:a16="http://schemas.microsoft.com/office/drawing/2014/main" id="{10F63E17-5B43-3F93-827E-370A863F26F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534400" y="2133600"/>
            <a:ext cx="381000" cy="762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307207" name="Line 7">
            <a:extLst>
              <a:ext uri="{FF2B5EF4-FFF2-40B4-BE49-F238E27FC236}">
                <a16:creationId xmlns:a16="http://schemas.microsoft.com/office/drawing/2014/main" id="{2A151D55-C42D-EDCF-1317-5CB976936439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9600" y="2209800"/>
            <a:ext cx="533400" cy="6858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8BEEC7-81CE-FFF7-E889-D2B147DE8C3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8CD77C6-4B3C-02CC-1F3A-7C62C811591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2258" name="Rectangle 2">
            <a:extLst>
              <a:ext uri="{FF2B5EF4-FFF2-40B4-BE49-F238E27FC236}">
                <a16:creationId xmlns:a16="http://schemas.microsoft.com/office/drawing/2014/main" id="{92C1CB08-100F-2C20-235B-E9B12E70BB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00124" y="685800"/>
            <a:ext cx="9210675" cy="1143000"/>
          </a:xfrm>
          <a:ln/>
        </p:spPr>
        <p:txBody>
          <a:bodyPr>
            <a:normAutofit fontScale="90000"/>
          </a:bodyPr>
          <a:lstStyle/>
          <a:p>
            <a:r>
              <a:rPr lang="en-US" altLang="en-EG" sz="4000" dirty="0"/>
              <a:t>Independent versus Mutually Exclusive Projects</a:t>
            </a:r>
          </a:p>
        </p:txBody>
      </p:sp>
      <p:sp>
        <p:nvSpPr>
          <p:cNvPr id="352259" name="Rectangle 3">
            <a:extLst>
              <a:ext uri="{FF2B5EF4-FFF2-40B4-BE49-F238E27FC236}">
                <a16:creationId xmlns:a16="http://schemas.microsoft.com/office/drawing/2014/main" id="{9AB89526-C5DD-0308-0004-48A243857A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1"/>
            <a:ext cx="8358188" cy="4530725"/>
          </a:xfrm>
        </p:spPr>
        <p:txBody>
          <a:bodyPr/>
          <a:lstStyle/>
          <a:p>
            <a:r>
              <a:rPr lang="en-US" altLang="en-EG" sz="3600"/>
              <a:t>Independent</a:t>
            </a:r>
          </a:p>
          <a:p>
            <a:pPr lvl="1"/>
            <a:r>
              <a:rPr lang="en-US" altLang="en-EG" sz="3200"/>
              <a:t>The cash flows of one project are unaffected by the acceptance of the other.</a:t>
            </a:r>
          </a:p>
          <a:p>
            <a:r>
              <a:rPr lang="en-US" altLang="en-EG" sz="3600"/>
              <a:t>Mutually Exclusive </a:t>
            </a:r>
          </a:p>
          <a:p>
            <a:pPr lvl="1"/>
            <a:r>
              <a:rPr lang="en-US" altLang="en-EG" sz="3200"/>
              <a:t>The acceptance of one project precludes accepting the other. </a:t>
            </a:r>
          </a:p>
        </p:txBody>
      </p:sp>
      <p:sp>
        <p:nvSpPr>
          <p:cNvPr id="352260" name="Rectangle 4">
            <a:extLst>
              <a:ext uri="{FF2B5EF4-FFF2-40B4-BE49-F238E27FC236}">
                <a16:creationId xmlns:a16="http://schemas.microsoft.com/office/drawing/2014/main" id="{63FAB12D-84E0-9755-1CAB-B01B804BA4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7620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eaLnBrk="0" hangingPunct="0"/>
            <a:br>
              <a:rPr lang="en-US" altLang="en-EG" sz="3200" b="1">
                <a:solidFill>
                  <a:schemeClr val="tx2"/>
                </a:solidFill>
              </a:rPr>
            </a:br>
            <a:br>
              <a:rPr lang="en-US" altLang="en-EG" sz="3200" b="1">
                <a:solidFill>
                  <a:schemeClr val="tx2"/>
                </a:solidFill>
              </a:rPr>
            </a:br>
            <a:br>
              <a:rPr lang="en-US" altLang="en-EG" sz="3200" b="1">
                <a:solidFill>
                  <a:schemeClr val="tx2"/>
                </a:solidFill>
              </a:rPr>
            </a:br>
            <a:endParaRPr lang="en-US" altLang="en-EG" sz="3200" b="1">
              <a:solidFill>
                <a:schemeClr val="tx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450ED8-2E34-788A-AF10-C333C5DC82E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72E33AF-6804-37FF-5EE8-99DBEC53918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8642" name="Rectangle 2">
            <a:extLst>
              <a:ext uri="{FF2B5EF4-FFF2-40B4-BE49-F238E27FC236}">
                <a16:creationId xmlns:a16="http://schemas.microsoft.com/office/drawing/2014/main" id="{D1CED08F-A49E-C475-5AE9-1050BA1772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47700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Reinvestment Rate Assumption</a:t>
            </a:r>
          </a:p>
        </p:txBody>
      </p:sp>
      <p:sp>
        <p:nvSpPr>
          <p:cNvPr id="368643" name="Rectangle 3">
            <a:extLst>
              <a:ext uri="{FF2B5EF4-FFF2-40B4-BE49-F238E27FC236}">
                <a16:creationId xmlns:a16="http://schemas.microsoft.com/office/drawing/2014/main" id="{9F1F6491-9D6F-FEB2-AC2B-9D1B548938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81075" y="1755775"/>
            <a:ext cx="10515600" cy="4351338"/>
          </a:xfrm>
        </p:spPr>
        <p:txBody>
          <a:bodyPr/>
          <a:lstStyle/>
          <a:p>
            <a:r>
              <a:rPr lang="en-US" altLang="en-EG" dirty="0"/>
              <a:t>IRR assumes reinvestment at IRR</a:t>
            </a:r>
          </a:p>
          <a:p>
            <a:r>
              <a:rPr lang="en-US" altLang="en-EG" dirty="0"/>
              <a:t>NPV assumes reinvestment at the firm’s weighted average cost of capital(opportunity cost of capital)</a:t>
            </a:r>
          </a:p>
          <a:p>
            <a:pPr lvl="1"/>
            <a:r>
              <a:rPr lang="en-US" altLang="en-EG" dirty="0"/>
              <a:t>More realistic </a:t>
            </a:r>
          </a:p>
          <a:p>
            <a:pPr lvl="1"/>
            <a:r>
              <a:rPr lang="en-US" altLang="en-EG" dirty="0"/>
              <a:t>NPV method is best </a:t>
            </a:r>
          </a:p>
          <a:p>
            <a:r>
              <a:rPr lang="en-US" altLang="en-EG" dirty="0"/>
              <a:t>NPV should be used to choose between mutually exclusive projects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DB2639-EC81-627B-C51B-5477F516B78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A89126F-00BD-8325-76B4-9C2C5B40300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1298" name="Rectangle 2">
            <a:extLst>
              <a:ext uri="{FF2B5EF4-FFF2-40B4-BE49-F238E27FC236}">
                <a16:creationId xmlns:a16="http://schemas.microsoft.com/office/drawing/2014/main" id="{19541A08-77C1-28C9-A36E-AB82AADF61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23964" y="667544"/>
            <a:ext cx="8545513" cy="1293813"/>
          </a:xfrm>
          <a:ln/>
        </p:spPr>
        <p:txBody>
          <a:bodyPr/>
          <a:lstStyle/>
          <a:p>
            <a:r>
              <a:rPr lang="en-US" altLang="en-EG" sz="4000" dirty="0"/>
              <a:t>Example of Mutually Exclusive Projects</a:t>
            </a:r>
          </a:p>
        </p:txBody>
      </p:sp>
      <p:graphicFrame>
        <p:nvGraphicFramePr>
          <p:cNvPr id="311337" name="Group 41">
            <a:extLst>
              <a:ext uri="{FF2B5EF4-FFF2-40B4-BE49-F238E27FC236}">
                <a16:creationId xmlns:a16="http://schemas.microsoft.com/office/drawing/2014/main" id="{ED277ACB-C2DA-784E-63DE-28326254B17E}"/>
              </a:ext>
            </a:extLst>
          </p:cNvPr>
          <p:cNvGraphicFramePr>
            <a:graphicFrameLocks noGrp="1"/>
          </p:cNvGraphicFramePr>
          <p:nvPr>
            <p:ph type="tbl" idx="1"/>
          </p:nvPr>
        </p:nvGraphicFramePr>
        <p:xfrm>
          <a:off x="1981200" y="1981201"/>
          <a:ext cx="5029200" cy="3357564"/>
        </p:xfrm>
        <a:graphic>
          <a:graphicData uri="http://schemas.openxmlformats.org/drawingml/2006/table">
            <a:tbl>
              <a:tblPr/>
              <a:tblGrid>
                <a:gridCol w="1676400">
                  <a:extLst>
                    <a:ext uri="{9D8B030D-6E8A-4147-A177-3AD203B41FA5}">
                      <a16:colId xmlns:a16="http://schemas.microsoft.com/office/drawing/2014/main" val="1936413895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988747067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872050719"/>
                    </a:ext>
                  </a:extLst>
                </a:gridCol>
              </a:tblGrid>
              <a:tr h="5651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Period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2478924"/>
                  </a:ext>
                </a:extLst>
              </a:tr>
              <a:tr h="57626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-500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-400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812722"/>
                  </a:ext>
                </a:extLst>
              </a:tr>
              <a:tr h="55880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090390"/>
                  </a:ext>
                </a:extLst>
              </a:tr>
              <a:tr h="5413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5680688"/>
                  </a:ext>
                </a:extLst>
              </a:tr>
              <a:tr h="53816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IRR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19.43%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22.17%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7253337"/>
                  </a:ext>
                </a:extLst>
              </a:tr>
              <a:tr h="5778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panose="020B0604020202020204" pitchFamily="34" charset="0"/>
                        </a:rPr>
                        <a:t>NPV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64.05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88938" indent="68263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776288" indent="138113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165225" indent="206375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554163" indent="274638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0113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4685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9257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382963" indent="2746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EG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60.74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9530638"/>
                  </a:ext>
                </a:extLst>
              </a:tr>
            </a:tbl>
          </a:graphicData>
        </a:graphic>
      </p:graphicFrame>
      <p:sp>
        <p:nvSpPr>
          <p:cNvPr id="311329" name="Text Box 33">
            <a:extLst>
              <a:ext uri="{FF2B5EF4-FFF2-40B4-BE49-F238E27FC236}">
                <a16:creationId xmlns:a16="http://schemas.microsoft.com/office/drawing/2014/main" id="{52D64E83-C0B0-C95A-3099-C362C47C7B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1981201"/>
            <a:ext cx="2971800" cy="295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2800"/>
              <a:t>The required return for both projects is 10%.</a:t>
            </a:r>
          </a:p>
          <a:p>
            <a:pPr algn="l" eaLnBrk="0" hangingPunct="0">
              <a:spcBef>
                <a:spcPct val="50000"/>
              </a:spcBef>
            </a:pPr>
            <a:endParaRPr lang="en-US" altLang="en-EG" sz="2800"/>
          </a:p>
          <a:p>
            <a:pPr algn="l" eaLnBrk="0" hangingPunct="0">
              <a:spcBef>
                <a:spcPct val="50000"/>
              </a:spcBef>
            </a:pPr>
            <a:r>
              <a:rPr lang="en-US" altLang="en-EG" sz="2400" b="1" i="1"/>
              <a:t>Which project should you accept and why?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009E70-4679-FBBA-340B-C7B91C4AEC7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E65CFC-65CF-DAC1-37F4-208BBBB44C2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3346" name="Rectangle 2">
            <a:extLst>
              <a:ext uri="{FF2B5EF4-FFF2-40B4-BE49-F238E27FC236}">
                <a16:creationId xmlns:a16="http://schemas.microsoft.com/office/drawing/2014/main" id="{51C46FFA-04CC-D410-5A22-0DD858A660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20786" y="685800"/>
            <a:ext cx="8229600" cy="1143000"/>
          </a:xfrm>
          <a:ln/>
        </p:spPr>
        <p:txBody>
          <a:bodyPr/>
          <a:lstStyle/>
          <a:p>
            <a:r>
              <a:rPr lang="en-US" altLang="en-EG" dirty="0"/>
              <a:t>NPV Profiles</a:t>
            </a:r>
          </a:p>
        </p:txBody>
      </p:sp>
      <p:graphicFrame>
        <p:nvGraphicFramePr>
          <p:cNvPr id="313347" name="Object 3">
            <a:extLst>
              <a:ext uri="{FF2B5EF4-FFF2-40B4-BE49-F238E27FC236}">
                <a16:creationId xmlns:a16="http://schemas.microsoft.com/office/drawing/2014/main" id="{CB516BAA-A2C4-98DE-E0E6-3DD6F02771DD}"/>
              </a:ext>
            </a:extLst>
          </p:cNvPr>
          <p:cNvGraphicFramePr>
            <a:graphicFrameLocks noGrp="1" noChangeAspect="1"/>
          </p:cNvGraphicFramePr>
          <p:nvPr>
            <p:ph type="chart" idx="1"/>
          </p:nvPr>
        </p:nvGraphicFramePr>
        <p:xfrm>
          <a:off x="1981201" y="1600201"/>
          <a:ext cx="8228013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3" imgW="8216900" imgH="4584700" progId="MSGraph.Chart.8">
                  <p:embed followColorScheme="full"/>
                </p:oleObj>
              </mc:Choice>
              <mc:Fallback>
                <p:oleObj name="Chart" r:id="rId3" imgW="8216900" imgH="4584700" progId="MSGraph.Chart.8">
                  <p:embed followColorScheme="full"/>
                  <p:pic>
                    <p:nvPicPr>
                      <p:cNvPr id="313347" name="Object 3">
                        <a:extLst>
                          <a:ext uri="{FF2B5EF4-FFF2-40B4-BE49-F238E27FC236}">
                            <a16:creationId xmlns:a16="http://schemas.microsoft.com/office/drawing/2014/main" id="{CB516BAA-A2C4-98DE-E0E6-3DD6F02771D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1" y="1600201"/>
                        <a:ext cx="8228013" cy="4525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3348" name="Text Box 4">
            <a:extLst>
              <a:ext uri="{FF2B5EF4-FFF2-40B4-BE49-F238E27FC236}">
                <a16:creationId xmlns:a16="http://schemas.microsoft.com/office/drawing/2014/main" id="{81115722-5A00-7EE4-3DA7-090637EF53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1600200"/>
            <a:ext cx="3962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altLang="en-EG" sz="2400"/>
              <a:t>IRR for A = 19.43%</a:t>
            </a:r>
          </a:p>
          <a:p>
            <a:pPr algn="l" eaLnBrk="0" hangingPunct="0">
              <a:spcBef>
                <a:spcPct val="50000"/>
              </a:spcBef>
            </a:pPr>
            <a:r>
              <a:rPr lang="en-US" altLang="en-EG" sz="2400"/>
              <a:t>IRR for B = 22.17%</a:t>
            </a:r>
          </a:p>
          <a:p>
            <a:pPr algn="l" eaLnBrk="0" hangingPunct="0">
              <a:spcBef>
                <a:spcPct val="50000"/>
              </a:spcBef>
            </a:pPr>
            <a:r>
              <a:rPr lang="en-US" altLang="en-EG" sz="2400"/>
              <a:t>Crossover Point = 11.8%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BCEE9F-0781-670F-A445-1DB0131BED5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F83EA03-2C8A-97B3-7C05-6273DC1F88C3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5330" name="Rectangle 2">
            <a:extLst>
              <a:ext uri="{FF2B5EF4-FFF2-40B4-BE49-F238E27FC236}">
                <a16:creationId xmlns:a16="http://schemas.microsoft.com/office/drawing/2014/main" id="{6368C0C0-7B7D-7045-DDF1-1B887AB0B5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95425" y="898431"/>
            <a:ext cx="8229600" cy="1143000"/>
          </a:xfrm>
          <a:ln/>
        </p:spPr>
        <p:txBody>
          <a:bodyPr/>
          <a:lstStyle/>
          <a:p>
            <a:r>
              <a:rPr lang="en-US" altLang="en-EG" sz="4000" dirty="0"/>
              <a:t>Two Reasons NPV Profiles Cross</a:t>
            </a:r>
          </a:p>
        </p:txBody>
      </p:sp>
      <p:sp>
        <p:nvSpPr>
          <p:cNvPr id="355331" name="Rectangle 3">
            <a:extLst>
              <a:ext uri="{FF2B5EF4-FFF2-40B4-BE49-F238E27FC236}">
                <a16:creationId xmlns:a16="http://schemas.microsoft.com/office/drawing/2014/main" id="{8175DE41-4B3B-5AC4-8A71-5503B005F6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70041"/>
            <a:ext cx="7924800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Size (scale) differences.  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Smaller project frees up funds sooner for investment.  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The higher the opportunity cost, the more valuable these funds, so high discount rate favors small projects.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Timing differences.  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Project with faster payback provides more CF in early years for reinvestment.  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If discount rate is high, early CF especially good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26F15F-437C-1792-6A7F-C12ED33B14D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FF26EB9-0B30-9635-EB24-AE0B2C65967F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5394" name="Rectangle 2">
            <a:extLst>
              <a:ext uri="{FF2B5EF4-FFF2-40B4-BE49-F238E27FC236}">
                <a16:creationId xmlns:a16="http://schemas.microsoft.com/office/drawing/2014/main" id="{DA4945C7-4664-4658-D2E6-EEEFDA901C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95388" y="608030"/>
            <a:ext cx="8229600" cy="1143000"/>
          </a:xfrm>
          <a:ln/>
        </p:spPr>
        <p:txBody>
          <a:bodyPr/>
          <a:lstStyle/>
          <a:p>
            <a:r>
              <a:rPr lang="en-US" altLang="en-EG" dirty="0"/>
              <a:t>Conflicts Between NPV and IRR</a:t>
            </a:r>
          </a:p>
        </p:txBody>
      </p:sp>
      <p:sp>
        <p:nvSpPr>
          <p:cNvPr id="315395" name="Rectangle 3">
            <a:extLst>
              <a:ext uri="{FF2B5EF4-FFF2-40B4-BE49-F238E27FC236}">
                <a16:creationId xmlns:a16="http://schemas.microsoft.com/office/drawing/2014/main" id="{B1FDCF53-ED81-6848-D22D-2A8AA7DC22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1031" y="1790700"/>
            <a:ext cx="8389937" cy="4530725"/>
          </a:xfrm>
        </p:spPr>
        <p:txBody>
          <a:bodyPr/>
          <a:lstStyle/>
          <a:p>
            <a:r>
              <a:rPr lang="en-US" altLang="en-EG" dirty="0"/>
              <a:t>NPV directly measures the increase in value to the firm</a:t>
            </a:r>
          </a:p>
          <a:p>
            <a:r>
              <a:rPr lang="en-US" altLang="en-EG" dirty="0"/>
              <a:t>Whenever there is a conflict between   NPV and another decision rule,  </a:t>
            </a:r>
            <a:r>
              <a:rPr lang="en-US" altLang="en-EG" b="1" i="1" dirty="0"/>
              <a:t>always</a:t>
            </a:r>
            <a:r>
              <a:rPr lang="en-US" altLang="en-EG" dirty="0"/>
              <a:t> use NPV</a:t>
            </a:r>
          </a:p>
          <a:p>
            <a:r>
              <a:rPr lang="en-US" altLang="en-EG" dirty="0"/>
              <a:t>IRR is unreliable in the following situations:</a:t>
            </a:r>
          </a:p>
          <a:p>
            <a:pPr lvl="1"/>
            <a:r>
              <a:rPr lang="en-US" altLang="en-EG" dirty="0"/>
              <a:t>Non-conventional cash flows</a:t>
            </a:r>
          </a:p>
          <a:p>
            <a:pPr lvl="1"/>
            <a:r>
              <a:rPr lang="en-US" altLang="en-EG" dirty="0"/>
              <a:t>Mutually exclusive projects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37F659-24C8-EEAF-6AFB-88C6F832D69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B3A7982-F546-15B7-0561-2FD04D06B90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3154" name="Rectangle 2">
            <a:extLst>
              <a:ext uri="{FF2B5EF4-FFF2-40B4-BE49-F238E27FC236}">
                <a16:creationId xmlns:a16="http://schemas.microsoft.com/office/drawing/2014/main" id="{C9A5F78B-D069-F706-02D4-2D53589086A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38250" y="492124"/>
            <a:ext cx="8229600" cy="1333500"/>
          </a:xfrm>
          <a:ln/>
        </p:spPr>
        <p:txBody>
          <a:bodyPr/>
          <a:lstStyle/>
          <a:p>
            <a:r>
              <a:rPr lang="en-US" altLang="en-EG" sz="4000" dirty="0"/>
              <a:t>Modified Internal Rate of Return (</a:t>
            </a:r>
            <a:r>
              <a:rPr lang="en-US" altLang="en-EG" sz="3600" dirty="0"/>
              <a:t>MIRR</a:t>
            </a:r>
            <a:r>
              <a:rPr lang="en-US" altLang="en-EG" sz="4000" dirty="0"/>
              <a:t>)</a:t>
            </a:r>
          </a:p>
        </p:txBody>
      </p:sp>
      <p:sp>
        <p:nvSpPr>
          <p:cNvPr id="433155" name="Rectangle 3">
            <a:extLst>
              <a:ext uri="{FF2B5EF4-FFF2-40B4-BE49-F238E27FC236}">
                <a16:creationId xmlns:a16="http://schemas.microsoft.com/office/drawing/2014/main" id="{ACCA5515-FBA1-1831-6945-1D2472B1D8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143001"/>
            <a:ext cx="7692189" cy="5222875"/>
          </a:xfrm>
        </p:spPr>
        <p:txBody>
          <a:bodyPr/>
          <a:lstStyle/>
          <a:p>
            <a:pPr>
              <a:buFontTx/>
              <a:buNone/>
            </a:pPr>
            <a:endParaRPr lang="en-US" altLang="en-EG" dirty="0"/>
          </a:p>
          <a:p>
            <a:r>
              <a:rPr lang="en-US" altLang="en-EG" dirty="0"/>
              <a:t>Controls for some problems with IRR</a:t>
            </a:r>
          </a:p>
          <a:p>
            <a:r>
              <a:rPr lang="en-US" altLang="en-EG" dirty="0"/>
              <a:t>Three Methods:</a:t>
            </a:r>
          </a:p>
          <a:p>
            <a:pPr lvl="1">
              <a:buFontTx/>
              <a:buNone/>
            </a:pPr>
            <a:r>
              <a:rPr lang="en-US" altLang="en-EG" dirty="0"/>
              <a:t>1.Discounting Approach = Discount future outflows to present and add to CF</a:t>
            </a:r>
            <a:r>
              <a:rPr lang="en-US" altLang="en-EG" baseline="-25000" dirty="0"/>
              <a:t>0</a:t>
            </a:r>
          </a:p>
          <a:p>
            <a:pPr lvl="1">
              <a:buFontTx/>
              <a:buNone/>
            </a:pPr>
            <a:r>
              <a:rPr lang="en-US" altLang="en-EG" dirty="0"/>
              <a:t>2. Reinvestment Approach = Compound all CFs except the first one forward to end</a:t>
            </a:r>
          </a:p>
          <a:p>
            <a:pPr lvl="1">
              <a:buFontTx/>
              <a:buNone/>
            </a:pPr>
            <a:r>
              <a:rPr lang="en-US" altLang="en-EG" dirty="0"/>
              <a:t>3. Combination Approach – Discount outflows to 	present; compound inflows to end</a:t>
            </a:r>
          </a:p>
          <a:p>
            <a:pPr lvl="1"/>
            <a:r>
              <a:rPr lang="en-US" altLang="en-EG" dirty="0"/>
              <a:t>MIRR will be unique number for each method</a:t>
            </a:r>
          </a:p>
          <a:p>
            <a:pPr lvl="1"/>
            <a:r>
              <a:rPr lang="en-US" altLang="en-EG" dirty="0"/>
              <a:t>Discount (finance) /compound (reinvestment) rate externally supplied</a:t>
            </a:r>
          </a:p>
          <a:p>
            <a:endParaRPr lang="en-US" altLang="en-E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AFADB3-4C5A-AAC9-987C-AE8ADD5C3EB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9ABA2A4-06AB-73F5-1C4D-0EDC25FA8C4F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5682" name="Rectangle 2">
            <a:extLst>
              <a:ext uri="{FF2B5EF4-FFF2-40B4-BE49-F238E27FC236}">
                <a16:creationId xmlns:a16="http://schemas.microsoft.com/office/drawing/2014/main" id="{216D1FDF-DE53-9EEB-3571-C485E4BD94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95386" y="876266"/>
            <a:ext cx="9534525" cy="1143000"/>
          </a:xfrm>
          <a:ln/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altLang="en-EG" sz="4000" dirty="0"/>
              <a:t>MIRR Method 1</a:t>
            </a:r>
            <a:br>
              <a:rPr lang="en-US" altLang="en-EG" sz="4000" dirty="0"/>
            </a:br>
            <a:r>
              <a:rPr lang="en-US" altLang="en-EG" sz="3200" dirty="0"/>
              <a:t>Discounting</a:t>
            </a:r>
            <a:r>
              <a:rPr lang="en-US" altLang="en-EG" sz="4000" dirty="0"/>
              <a:t> </a:t>
            </a:r>
            <a:r>
              <a:rPr lang="en-US" altLang="en-EG" sz="3200" dirty="0"/>
              <a:t>Approach</a:t>
            </a:r>
          </a:p>
        </p:txBody>
      </p:sp>
      <p:graphicFrame>
        <p:nvGraphicFramePr>
          <p:cNvPr id="455683" name="Object 3">
            <a:extLst>
              <a:ext uri="{FF2B5EF4-FFF2-40B4-BE49-F238E27FC236}">
                <a16:creationId xmlns:a16="http://schemas.microsoft.com/office/drawing/2014/main" id="{1E1A4F1F-9CDC-3607-5D0C-08C5122BB4BF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3229681"/>
              </p:ext>
            </p:extLst>
          </p:nvPr>
        </p:nvGraphicFramePr>
        <p:xfrm>
          <a:off x="6494463" y="4031457"/>
          <a:ext cx="3624263" cy="185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2641600" imgH="1358900" progId="Excel.Sheet.8">
                  <p:embed/>
                </p:oleObj>
              </mc:Choice>
              <mc:Fallback>
                <p:oleObj name="Worksheet" r:id="rId2" imgW="2641600" imgH="1358900" progId="Excel.Sheet.8">
                  <p:embed/>
                  <p:pic>
                    <p:nvPicPr>
                      <p:cNvPr id="455683" name="Object 3">
                        <a:extLst>
                          <a:ext uri="{FF2B5EF4-FFF2-40B4-BE49-F238E27FC236}">
                            <a16:creationId xmlns:a16="http://schemas.microsoft.com/office/drawing/2014/main" id="{1E1A4F1F-9CDC-3607-5D0C-08C5122BB4B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4463" y="4031457"/>
                        <a:ext cx="3624263" cy="1851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5687" name="Text Box 7">
            <a:extLst>
              <a:ext uri="{FF2B5EF4-FFF2-40B4-BE49-F238E27FC236}">
                <a16:creationId xmlns:a16="http://schemas.microsoft.com/office/drawing/2014/main" id="{13EE21A7-2DA4-550D-E8D3-4DADC71880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925" y="2019266"/>
            <a:ext cx="7769225" cy="211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US" altLang="en-EG" sz="2800" dirty="0"/>
              <a:t>Step 1: Discount future outflows (negative 	   	   cash flows) to present and add to CF0</a:t>
            </a:r>
          </a:p>
          <a:p>
            <a:pPr algn="l">
              <a:spcBef>
                <a:spcPct val="20000"/>
              </a:spcBef>
            </a:pPr>
            <a:r>
              <a:rPr lang="en-US" altLang="en-EG" sz="2800" dirty="0"/>
              <a:t>Step 2: Zero out negative cash flows which 	   	   have been added to CF0.</a:t>
            </a:r>
          </a:p>
          <a:p>
            <a:pPr algn="l">
              <a:spcBef>
                <a:spcPct val="20000"/>
              </a:spcBef>
            </a:pPr>
            <a:r>
              <a:rPr lang="en-US" altLang="en-EG" sz="2800" dirty="0"/>
              <a:t>Step 3: Compute IRR normally</a:t>
            </a:r>
          </a:p>
          <a:p>
            <a:pPr algn="l">
              <a:spcBef>
                <a:spcPct val="50000"/>
              </a:spcBef>
            </a:pPr>
            <a:endParaRPr lang="en-US" altLang="en-EG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BB6E5F-9DEA-C0C6-F4CA-35DE11F79C8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 advTm="54907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5E2CB40-A1C7-94B9-7CDB-D95F751CA749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7730" name="Rectangle 2">
            <a:extLst>
              <a:ext uri="{FF2B5EF4-FFF2-40B4-BE49-F238E27FC236}">
                <a16:creationId xmlns:a16="http://schemas.microsoft.com/office/drawing/2014/main" id="{38F026A7-50AE-25E1-5DEA-9E2CA98DB4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38250" y="627061"/>
            <a:ext cx="8229600" cy="1143000"/>
          </a:xfrm>
          <a:ln/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altLang="en-EG" sz="4000" dirty="0"/>
              <a:t>MIRR Method 2</a:t>
            </a:r>
            <a:br>
              <a:rPr lang="en-US" altLang="en-EG" sz="4000" dirty="0"/>
            </a:br>
            <a:r>
              <a:rPr lang="en-US" altLang="en-EG" sz="3200" dirty="0"/>
              <a:t>Reinvestment</a:t>
            </a:r>
            <a:r>
              <a:rPr lang="en-US" altLang="en-EG" sz="4000" dirty="0"/>
              <a:t> </a:t>
            </a:r>
            <a:r>
              <a:rPr lang="en-US" altLang="en-EG" sz="3200" dirty="0"/>
              <a:t>Approach</a:t>
            </a:r>
          </a:p>
        </p:txBody>
      </p:sp>
      <p:sp>
        <p:nvSpPr>
          <p:cNvPr id="457732" name="Text Box 4">
            <a:extLst>
              <a:ext uri="{FF2B5EF4-FFF2-40B4-BE49-F238E27FC236}">
                <a16:creationId xmlns:a16="http://schemas.microsoft.com/office/drawing/2014/main" id="{617FA5AC-4E0E-7A22-01AC-30E1D24932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8250" y="1757397"/>
            <a:ext cx="10191750" cy="211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lnSpc>
                <a:spcPct val="90000"/>
              </a:lnSpc>
              <a:spcBef>
                <a:spcPct val="20000"/>
              </a:spcBef>
            </a:pPr>
            <a:r>
              <a:rPr lang="en-US" altLang="en-EG" sz="2800" dirty="0"/>
              <a:t>Step 1: Compound ALL cash flows (except CF0) to end of project’s life</a:t>
            </a:r>
          </a:p>
          <a:p>
            <a:pPr algn="l">
              <a:lnSpc>
                <a:spcPct val="90000"/>
              </a:lnSpc>
              <a:spcBef>
                <a:spcPct val="20000"/>
              </a:spcBef>
            </a:pPr>
            <a:r>
              <a:rPr lang="en-US" altLang="en-EG" sz="2800" dirty="0"/>
              <a:t>Step 2: Zero out all cash flows which have been added to the last year of the project’s life.</a:t>
            </a:r>
          </a:p>
          <a:p>
            <a:pPr algn="l">
              <a:lnSpc>
                <a:spcPct val="90000"/>
              </a:lnSpc>
              <a:spcBef>
                <a:spcPct val="20000"/>
              </a:spcBef>
            </a:pPr>
            <a:r>
              <a:rPr lang="en-US" altLang="en-EG" sz="2800" dirty="0"/>
              <a:t>Step 3: Compute IRR normally</a:t>
            </a:r>
          </a:p>
          <a:p>
            <a:pPr algn="l">
              <a:spcBef>
                <a:spcPct val="50000"/>
              </a:spcBef>
            </a:pPr>
            <a:endParaRPr lang="en-US" altLang="en-EG" sz="2800" dirty="0"/>
          </a:p>
        </p:txBody>
      </p:sp>
      <p:graphicFrame>
        <p:nvGraphicFramePr>
          <p:cNvPr id="457733" name="Object 5">
            <a:extLst>
              <a:ext uri="{FF2B5EF4-FFF2-40B4-BE49-F238E27FC236}">
                <a16:creationId xmlns:a16="http://schemas.microsoft.com/office/drawing/2014/main" id="{2363BFED-E962-78BE-A455-ACA74BC0AD4C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3403600" y="3997326"/>
          <a:ext cx="4751388" cy="223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2794000" imgH="1320800" progId="Excel.Sheet.8">
                  <p:embed/>
                </p:oleObj>
              </mc:Choice>
              <mc:Fallback>
                <p:oleObj name="Worksheet" r:id="rId2" imgW="2794000" imgH="1320800" progId="Excel.Sheet.8">
                  <p:embed/>
                  <p:pic>
                    <p:nvPicPr>
                      <p:cNvPr id="457733" name="Object 5">
                        <a:extLst>
                          <a:ext uri="{FF2B5EF4-FFF2-40B4-BE49-F238E27FC236}">
                            <a16:creationId xmlns:a16="http://schemas.microsoft.com/office/drawing/2014/main" id="{2363BFED-E962-78BE-A455-ACA74BC0AD4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3600" y="3997326"/>
                        <a:ext cx="4751388" cy="22336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0F012B3-9C9A-35B5-FED6-489A9A7BDF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9143F4E-EA2E-931A-FCD2-98941D31430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8754" name="Rectangle 2">
            <a:extLst>
              <a:ext uri="{FF2B5EF4-FFF2-40B4-BE49-F238E27FC236}">
                <a16:creationId xmlns:a16="http://schemas.microsoft.com/office/drawing/2014/main" id="{228E04E1-1569-6872-59BB-4FEF4FAF5D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43050" y="647700"/>
            <a:ext cx="8229600" cy="1143000"/>
          </a:xfrm>
          <a:ln/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altLang="en-EG" sz="4000" dirty="0"/>
              <a:t>MIRR Method 3</a:t>
            </a:r>
            <a:br>
              <a:rPr lang="en-US" altLang="en-EG" sz="4000" dirty="0"/>
            </a:br>
            <a:r>
              <a:rPr lang="en-US" altLang="en-EG" sz="3200" dirty="0"/>
              <a:t>Combination</a:t>
            </a:r>
            <a:r>
              <a:rPr lang="en-US" altLang="en-EG" sz="4000" dirty="0"/>
              <a:t> </a:t>
            </a:r>
            <a:r>
              <a:rPr lang="en-US" altLang="en-EG" sz="3200" dirty="0"/>
              <a:t>Approach</a:t>
            </a:r>
          </a:p>
        </p:txBody>
      </p:sp>
      <p:sp>
        <p:nvSpPr>
          <p:cNvPr id="458755" name="Text Box 3">
            <a:extLst>
              <a:ext uri="{FF2B5EF4-FFF2-40B4-BE49-F238E27FC236}">
                <a16:creationId xmlns:a16="http://schemas.microsoft.com/office/drawing/2014/main" id="{7FA00B1A-4350-F2D2-CD95-B6DCE906B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8599" y="1930399"/>
            <a:ext cx="9274175" cy="211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lnSpc>
                <a:spcPct val="90000"/>
              </a:lnSpc>
              <a:spcBef>
                <a:spcPct val="20000"/>
              </a:spcBef>
            </a:pPr>
            <a:r>
              <a:rPr lang="en-US" altLang="en-EG" sz="2800" dirty="0"/>
              <a:t>Step 1: Discount all </a:t>
            </a:r>
            <a:r>
              <a:rPr lang="en-US" altLang="en-EG" sz="2800" u="sng" dirty="0"/>
              <a:t>out</a:t>
            </a:r>
            <a:r>
              <a:rPr lang="en-US" altLang="en-EG" sz="2800" dirty="0"/>
              <a:t>flows (except CF0) to </a:t>
            </a:r>
          </a:p>
          <a:p>
            <a:pPr algn="l">
              <a:lnSpc>
                <a:spcPct val="90000"/>
              </a:lnSpc>
              <a:spcBef>
                <a:spcPct val="20000"/>
              </a:spcBef>
            </a:pPr>
            <a:r>
              <a:rPr lang="en-US" altLang="en-EG" sz="2800" dirty="0"/>
              <a:t>	   present and add to CF0.</a:t>
            </a:r>
          </a:p>
          <a:p>
            <a:pPr algn="l">
              <a:lnSpc>
                <a:spcPct val="90000"/>
              </a:lnSpc>
              <a:spcBef>
                <a:spcPct val="20000"/>
              </a:spcBef>
            </a:pPr>
            <a:r>
              <a:rPr lang="en-US" altLang="en-EG" sz="2800" dirty="0"/>
              <a:t>Step 2: Compound all cash </a:t>
            </a:r>
            <a:r>
              <a:rPr lang="en-US" altLang="en-EG" sz="2800" u="sng" dirty="0"/>
              <a:t>in</a:t>
            </a:r>
            <a:r>
              <a:rPr lang="en-US" altLang="en-EG" sz="2800" dirty="0"/>
              <a:t>flows to end of </a:t>
            </a:r>
          </a:p>
          <a:p>
            <a:pPr algn="l">
              <a:lnSpc>
                <a:spcPct val="90000"/>
              </a:lnSpc>
              <a:spcBef>
                <a:spcPct val="20000"/>
              </a:spcBef>
            </a:pPr>
            <a:r>
              <a:rPr lang="en-US" altLang="en-EG" sz="2800" dirty="0"/>
              <a:t>	   project’s life</a:t>
            </a:r>
          </a:p>
          <a:p>
            <a:pPr algn="l">
              <a:lnSpc>
                <a:spcPct val="90000"/>
              </a:lnSpc>
              <a:spcBef>
                <a:spcPct val="20000"/>
              </a:spcBef>
            </a:pPr>
            <a:r>
              <a:rPr lang="en-US" altLang="en-EG" sz="2800" dirty="0"/>
              <a:t>Step 3: Compute IRR normally</a:t>
            </a:r>
          </a:p>
          <a:p>
            <a:pPr algn="l">
              <a:spcBef>
                <a:spcPct val="50000"/>
              </a:spcBef>
            </a:pPr>
            <a:endParaRPr lang="en-US" altLang="en-EG" sz="2800" dirty="0"/>
          </a:p>
        </p:txBody>
      </p:sp>
      <p:graphicFrame>
        <p:nvGraphicFramePr>
          <p:cNvPr id="458758" name="Object 6">
            <a:extLst>
              <a:ext uri="{FF2B5EF4-FFF2-40B4-BE49-F238E27FC236}">
                <a16:creationId xmlns:a16="http://schemas.microsoft.com/office/drawing/2014/main" id="{6E2DA697-C2B3-FD4B-4116-9E16C2AEAB6E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6445676"/>
              </p:ext>
            </p:extLst>
          </p:nvPr>
        </p:nvGraphicFramePr>
        <p:xfrm>
          <a:off x="6746876" y="3871913"/>
          <a:ext cx="4500562" cy="2300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2641600" imgH="1358900" progId="Excel.Sheet.8">
                  <p:embed/>
                </p:oleObj>
              </mc:Choice>
              <mc:Fallback>
                <p:oleObj name="Worksheet" r:id="rId2" imgW="2641600" imgH="1358900" progId="Excel.Sheet.8">
                  <p:embed/>
                  <p:pic>
                    <p:nvPicPr>
                      <p:cNvPr id="458758" name="Object 6">
                        <a:extLst>
                          <a:ext uri="{FF2B5EF4-FFF2-40B4-BE49-F238E27FC236}">
                            <a16:creationId xmlns:a16="http://schemas.microsoft.com/office/drawing/2014/main" id="{6E2DA697-C2B3-FD4B-4116-9E16C2AEAB6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6876" y="3871913"/>
                        <a:ext cx="4500562" cy="2300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274844F-B0EF-6BC4-66F1-41FEEF7F6E3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EFEAB8D-4061-F92B-DAFD-855DB333B0B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9538" name="Rectangle 2">
            <a:extLst>
              <a:ext uri="{FF2B5EF4-FFF2-40B4-BE49-F238E27FC236}">
                <a16:creationId xmlns:a16="http://schemas.microsoft.com/office/drawing/2014/main" id="{38224ADE-783F-7D95-F6DA-F46AE1E649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81112" y="804828"/>
            <a:ext cx="8229600" cy="989012"/>
          </a:xfrm>
          <a:ln/>
        </p:spPr>
        <p:txBody>
          <a:bodyPr/>
          <a:lstStyle/>
          <a:p>
            <a:r>
              <a:rPr lang="en-US" altLang="en-EG" dirty="0"/>
              <a:t>MIRR in Excel</a:t>
            </a:r>
          </a:p>
        </p:txBody>
      </p:sp>
      <p:sp>
        <p:nvSpPr>
          <p:cNvPr id="449539" name="Rectangle 3">
            <a:extLst>
              <a:ext uri="{FF2B5EF4-FFF2-40B4-BE49-F238E27FC236}">
                <a16:creationId xmlns:a16="http://schemas.microsoft.com/office/drawing/2014/main" id="{6DBBB05F-FFBA-2DCF-314E-3718EFB314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10581" y="1793840"/>
            <a:ext cx="7970838" cy="4525963"/>
          </a:xfrm>
        </p:spPr>
        <p:txBody>
          <a:bodyPr/>
          <a:lstStyle/>
          <a:p>
            <a:r>
              <a:rPr lang="en-US" altLang="en-EG" dirty="0"/>
              <a:t>Excel = Method 3</a:t>
            </a:r>
          </a:p>
          <a:p>
            <a:r>
              <a:rPr lang="en-US" altLang="en-EG" dirty="0"/>
              <a:t>MIRR = discount rate which causes the PV of a project’s terminal value (TV) 	to equal the PV of costs (outflows)</a:t>
            </a:r>
          </a:p>
          <a:p>
            <a:r>
              <a:rPr lang="en-US" altLang="en-EG" dirty="0">
                <a:sym typeface="Wingdings 3" pitchFamily="2" charset="2"/>
              </a:rPr>
              <a:t></a:t>
            </a:r>
            <a:r>
              <a:rPr lang="en-US" altLang="en-EG" dirty="0"/>
              <a:t>MIRR assumes CFs reinvested at WACC</a:t>
            </a:r>
          </a:p>
          <a:p>
            <a:r>
              <a:rPr lang="en-US" altLang="en-EG" dirty="0"/>
              <a:t>Function: =MIRR(Range, FR, RR)</a:t>
            </a:r>
          </a:p>
          <a:p>
            <a:pPr lvl="1">
              <a:buFontTx/>
              <a:buNone/>
            </a:pPr>
            <a:r>
              <a:rPr lang="en-US" altLang="en-EG" dirty="0"/>
              <a:t>			</a:t>
            </a:r>
            <a:r>
              <a:rPr lang="en-US" altLang="en-EG" sz="2600" dirty="0"/>
              <a:t>FR = Finance rate (discount)</a:t>
            </a:r>
          </a:p>
          <a:p>
            <a:pPr lvl="1">
              <a:buFontTx/>
              <a:buNone/>
            </a:pPr>
            <a:r>
              <a:rPr lang="en-US" altLang="en-EG" sz="2600" dirty="0"/>
              <a:t>			RR = Reinvestment rate (compound)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22DDAC-8482-9041-84F3-02059BAA76B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364D7A9-D048-8ACE-CD64-DC837600FB0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0590" name="Rectangle 30">
            <a:extLst>
              <a:ext uri="{FF2B5EF4-FFF2-40B4-BE49-F238E27FC236}">
                <a16:creationId xmlns:a16="http://schemas.microsoft.com/office/drawing/2014/main" id="{602FA348-62EE-BCC1-FB56-34C31C919A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09675" y="598489"/>
            <a:ext cx="8216900" cy="1817688"/>
          </a:xfrm>
          <a:ln/>
        </p:spPr>
        <p:txBody>
          <a:bodyPr/>
          <a:lstStyle/>
          <a:p>
            <a:r>
              <a:rPr lang="en-US" altLang="en-EG" dirty="0"/>
              <a:t>MIRR  </a:t>
            </a:r>
            <a:br>
              <a:rPr lang="en-US" altLang="en-EG" dirty="0"/>
            </a:br>
            <a:r>
              <a:rPr lang="en-US" altLang="en-EG" sz="3600" dirty="0"/>
              <a:t>First, find PV and TV </a:t>
            </a:r>
            <a:br>
              <a:rPr lang="en-US" altLang="en-EG" sz="3600" dirty="0"/>
            </a:br>
            <a:r>
              <a:rPr lang="en-US" altLang="en-EG" sz="2800" dirty="0"/>
              <a:t>(FR = RR = 20%)</a:t>
            </a:r>
          </a:p>
        </p:txBody>
      </p:sp>
      <p:grpSp>
        <p:nvGrpSpPr>
          <p:cNvPr id="450754" name="Group 194">
            <a:extLst>
              <a:ext uri="{FF2B5EF4-FFF2-40B4-BE49-F238E27FC236}">
                <a16:creationId xmlns:a16="http://schemas.microsoft.com/office/drawing/2014/main" id="{2D6B5257-3F1A-5530-978D-165F277AE9B8}"/>
              </a:ext>
            </a:extLst>
          </p:cNvPr>
          <p:cNvGrpSpPr>
            <a:grpSpLocks/>
          </p:cNvGrpSpPr>
          <p:nvPr/>
        </p:nvGrpSpPr>
        <p:grpSpPr bwMode="auto">
          <a:xfrm>
            <a:off x="2916239" y="2154239"/>
            <a:ext cx="6283325" cy="3813175"/>
            <a:chOff x="382" y="1407"/>
            <a:chExt cx="3958" cy="2402"/>
          </a:xfrm>
        </p:grpSpPr>
        <p:sp>
          <p:nvSpPr>
            <p:cNvPr id="450563" name="Rectangle 3">
              <a:extLst>
                <a:ext uri="{FF2B5EF4-FFF2-40B4-BE49-F238E27FC236}">
                  <a16:creationId xmlns:a16="http://schemas.microsoft.com/office/drawing/2014/main" id="{E8CA2764-FF1C-F1EF-83CE-943B4DDEE9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1" y="2065"/>
              <a:ext cx="636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800" b="1"/>
                <a:t>155.0</a:t>
              </a:r>
            </a:p>
          </p:txBody>
        </p:sp>
        <p:sp>
          <p:nvSpPr>
            <p:cNvPr id="450566" name="Line 6">
              <a:extLst>
                <a:ext uri="{FF2B5EF4-FFF2-40B4-BE49-F238E27FC236}">
                  <a16:creationId xmlns:a16="http://schemas.microsoft.com/office/drawing/2014/main" id="{968B7928-0208-34D0-4E3C-27DF886519C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0" y="1682"/>
              <a:ext cx="0" cy="38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450567" name="Line 7">
              <a:extLst>
                <a:ext uri="{FF2B5EF4-FFF2-40B4-BE49-F238E27FC236}">
                  <a16:creationId xmlns:a16="http://schemas.microsoft.com/office/drawing/2014/main" id="{BE3D2E78-0A7D-3D97-BEAD-BAFF073C6E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32" y="1682"/>
              <a:ext cx="0" cy="38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450568" name="Line 8">
              <a:extLst>
                <a:ext uri="{FF2B5EF4-FFF2-40B4-BE49-F238E27FC236}">
                  <a16:creationId xmlns:a16="http://schemas.microsoft.com/office/drawing/2014/main" id="{EAE5B401-A787-70DE-DFFD-36F69EAF9E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80" y="1682"/>
              <a:ext cx="0" cy="38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450570" name="Line 10">
              <a:extLst>
                <a:ext uri="{FF2B5EF4-FFF2-40B4-BE49-F238E27FC236}">
                  <a16:creationId xmlns:a16="http://schemas.microsoft.com/office/drawing/2014/main" id="{854C895A-2363-E6A3-B973-E2F96233973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8" y="1876"/>
              <a:ext cx="2612" cy="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450571" name="Rectangle 11">
              <a:extLst>
                <a:ext uri="{FF2B5EF4-FFF2-40B4-BE49-F238E27FC236}">
                  <a16:creationId xmlns:a16="http://schemas.microsoft.com/office/drawing/2014/main" id="{5E02E76B-2518-70F3-DC04-68A1692673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9" y="2065"/>
              <a:ext cx="706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800" b="1"/>
                <a:t>-100.0</a:t>
              </a:r>
            </a:p>
          </p:txBody>
        </p:sp>
        <p:sp>
          <p:nvSpPr>
            <p:cNvPr id="450572" name="Rectangle 12">
              <a:extLst>
                <a:ext uri="{FF2B5EF4-FFF2-40B4-BE49-F238E27FC236}">
                  <a16:creationId xmlns:a16="http://schemas.microsoft.com/office/drawing/2014/main" id="{033A0B1D-88FE-122F-D3D9-8B9D083DFE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5" y="1407"/>
              <a:ext cx="239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800" b="1"/>
                <a:t>0</a:t>
              </a:r>
            </a:p>
          </p:txBody>
        </p:sp>
        <p:sp>
          <p:nvSpPr>
            <p:cNvPr id="450573" name="Rectangle 13">
              <a:extLst>
                <a:ext uri="{FF2B5EF4-FFF2-40B4-BE49-F238E27FC236}">
                  <a16:creationId xmlns:a16="http://schemas.microsoft.com/office/drawing/2014/main" id="{D0194FD9-2C89-A0B5-5890-6B071E3343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27" y="1407"/>
              <a:ext cx="239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800" b="1"/>
                <a:t>1</a:t>
              </a:r>
            </a:p>
          </p:txBody>
        </p:sp>
        <p:sp>
          <p:nvSpPr>
            <p:cNvPr id="450574" name="Rectangle 14">
              <a:extLst>
                <a:ext uri="{FF2B5EF4-FFF2-40B4-BE49-F238E27FC236}">
                  <a16:creationId xmlns:a16="http://schemas.microsoft.com/office/drawing/2014/main" id="{C20E2073-9649-CA56-5BD4-55D8690C66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5" y="1407"/>
              <a:ext cx="239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800" b="1"/>
                <a:t>2</a:t>
              </a:r>
            </a:p>
          </p:txBody>
        </p:sp>
        <p:sp>
          <p:nvSpPr>
            <p:cNvPr id="450576" name="Rectangle 16">
              <a:extLst>
                <a:ext uri="{FF2B5EF4-FFF2-40B4-BE49-F238E27FC236}">
                  <a16:creationId xmlns:a16="http://schemas.microsoft.com/office/drawing/2014/main" id="{A3940184-8D55-32AE-D12A-2DB5851366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5" y="1625"/>
              <a:ext cx="452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400" b="1"/>
                <a:t>20%</a:t>
              </a:r>
            </a:p>
          </p:txBody>
        </p:sp>
        <p:sp>
          <p:nvSpPr>
            <p:cNvPr id="450577" name="Line 17">
              <a:extLst>
                <a:ext uri="{FF2B5EF4-FFF2-40B4-BE49-F238E27FC236}">
                  <a16:creationId xmlns:a16="http://schemas.microsoft.com/office/drawing/2014/main" id="{AD57E246-9924-B4C3-5693-6D35C606FD9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32" y="2375"/>
              <a:ext cx="0" cy="49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450578" name="Line 18">
              <a:extLst>
                <a:ext uri="{FF2B5EF4-FFF2-40B4-BE49-F238E27FC236}">
                  <a16:creationId xmlns:a16="http://schemas.microsoft.com/office/drawing/2014/main" id="{70543E01-7657-384D-887D-948A109311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6" y="2852"/>
              <a:ext cx="1060" cy="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450583" name="Rectangle 23">
              <a:extLst>
                <a:ext uri="{FF2B5EF4-FFF2-40B4-BE49-F238E27FC236}">
                  <a16:creationId xmlns:a16="http://schemas.microsoft.com/office/drawing/2014/main" id="{8168AA38-D8CD-19D3-BB6D-9827A3B222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2065"/>
              <a:ext cx="75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800" b="1"/>
                <a:t>- 60.00</a:t>
              </a:r>
            </a:p>
          </p:txBody>
        </p:sp>
        <p:sp>
          <p:nvSpPr>
            <p:cNvPr id="450585" name="Rectangle 25">
              <a:extLst>
                <a:ext uri="{FF2B5EF4-FFF2-40B4-BE49-F238E27FC236}">
                  <a16:creationId xmlns:a16="http://schemas.microsoft.com/office/drawing/2014/main" id="{6A6E9CF9-7185-18E1-3B74-B00E42BB1B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5" y="2603"/>
              <a:ext cx="452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400" b="1"/>
                <a:t>20%</a:t>
              </a:r>
            </a:p>
          </p:txBody>
        </p:sp>
        <p:sp>
          <p:nvSpPr>
            <p:cNvPr id="450586" name="Rectangle 26">
              <a:extLst>
                <a:ext uri="{FF2B5EF4-FFF2-40B4-BE49-F238E27FC236}">
                  <a16:creationId xmlns:a16="http://schemas.microsoft.com/office/drawing/2014/main" id="{336EE68A-DFD7-37F4-06BA-63781A0DBE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8" y="3481"/>
              <a:ext cx="1092" cy="328"/>
            </a:xfrm>
            <a:prstGeom prst="rect">
              <a:avLst/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3BE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800" b="1"/>
                <a:t>TV inflows</a:t>
              </a:r>
            </a:p>
          </p:txBody>
        </p:sp>
        <p:sp>
          <p:nvSpPr>
            <p:cNvPr id="450587" name="Line 27">
              <a:extLst>
                <a:ext uri="{FF2B5EF4-FFF2-40B4-BE49-F238E27FC236}">
                  <a16:creationId xmlns:a16="http://schemas.microsoft.com/office/drawing/2014/main" id="{FE47D0AB-2AB9-A9E7-F326-3451BF16A2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1" y="2980"/>
              <a:ext cx="81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450588" name="Rectangle 28">
              <a:extLst>
                <a:ext uri="{FF2B5EF4-FFF2-40B4-BE49-F238E27FC236}">
                  <a16:creationId xmlns:a16="http://schemas.microsoft.com/office/drawing/2014/main" id="{412C2A3C-BD22-2D8A-3C27-ED2D1AB0C7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3045"/>
              <a:ext cx="1040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800" b="1"/>
                <a:t>-129.444</a:t>
              </a:r>
            </a:p>
          </p:txBody>
        </p:sp>
        <p:sp>
          <p:nvSpPr>
            <p:cNvPr id="450589" name="Rectangle 29">
              <a:extLst>
                <a:ext uri="{FF2B5EF4-FFF2-40B4-BE49-F238E27FC236}">
                  <a16:creationId xmlns:a16="http://schemas.microsoft.com/office/drawing/2014/main" id="{BC97EBEE-0AEC-118C-0712-5F9454DA12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" y="3460"/>
              <a:ext cx="1245" cy="328"/>
            </a:xfrm>
            <a:prstGeom prst="rect">
              <a:avLst/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/>
              <a:r>
                <a:rPr lang="en-US" altLang="en-EG" sz="2800" b="1"/>
                <a:t>PV outflows</a:t>
              </a:r>
            </a:p>
          </p:txBody>
        </p:sp>
        <p:sp>
          <p:nvSpPr>
            <p:cNvPr id="450592" name="Text Box 32">
              <a:extLst>
                <a:ext uri="{FF2B5EF4-FFF2-40B4-BE49-F238E27FC236}">
                  <a16:creationId xmlns:a16="http://schemas.microsoft.com/office/drawing/2014/main" id="{B30818FE-DD75-4D43-A21F-FD1262F2E3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65" y="3048"/>
              <a:ext cx="6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altLang="en-EG" sz="2800" b="1"/>
                <a:t>186</a:t>
              </a:r>
            </a:p>
          </p:txBody>
        </p:sp>
        <p:sp>
          <p:nvSpPr>
            <p:cNvPr id="450596" name="Line 36">
              <a:extLst>
                <a:ext uri="{FF2B5EF4-FFF2-40B4-BE49-F238E27FC236}">
                  <a16:creationId xmlns:a16="http://schemas.microsoft.com/office/drawing/2014/main" id="{7C567E82-D5F8-8C04-0792-3BED7C559B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94" y="2367"/>
              <a:ext cx="9" cy="2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EG"/>
            </a:p>
          </p:txBody>
        </p:sp>
        <p:sp>
          <p:nvSpPr>
            <p:cNvPr id="450597" name="Line 37">
              <a:extLst>
                <a:ext uri="{FF2B5EF4-FFF2-40B4-BE49-F238E27FC236}">
                  <a16:creationId xmlns:a16="http://schemas.microsoft.com/office/drawing/2014/main" id="{5FD776FD-B365-D966-1BDA-926EA223EE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240" y="2592"/>
              <a:ext cx="2352" cy="2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EG"/>
            </a:p>
          </p:txBody>
        </p:sp>
        <p:sp>
          <p:nvSpPr>
            <p:cNvPr id="450598" name="Text Box 38">
              <a:extLst>
                <a:ext uri="{FF2B5EF4-FFF2-40B4-BE49-F238E27FC236}">
                  <a16:creationId xmlns:a16="http://schemas.microsoft.com/office/drawing/2014/main" id="{5CE71CAC-54B2-1471-2386-103DF1E338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2" y="2435"/>
              <a:ext cx="95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altLang="en-EG" sz="2800" b="1"/>
                <a:t>-69.444</a:t>
              </a:r>
            </a:p>
          </p:txBody>
        </p:sp>
        <p:sp>
          <p:nvSpPr>
            <p:cNvPr id="450752" name="Line 192">
              <a:extLst>
                <a:ext uri="{FF2B5EF4-FFF2-40B4-BE49-F238E27FC236}">
                  <a16:creationId xmlns:a16="http://schemas.microsoft.com/office/drawing/2014/main" id="{533831A2-7730-1A6A-0D05-2CBACA90E0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17" y="3044"/>
              <a:ext cx="81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450753" name="Text Box 193">
              <a:extLst>
                <a:ext uri="{FF2B5EF4-FFF2-40B4-BE49-F238E27FC236}">
                  <a16:creationId xmlns:a16="http://schemas.microsoft.com/office/drawing/2014/main" id="{D8B42562-B111-F78D-11D6-CE24796453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9" y="2662"/>
              <a:ext cx="6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altLang="en-EG" sz="2800" b="1"/>
                <a:t>186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005F86C-FCF3-6C0A-828B-A54A8E43643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939DEF1-53C7-76B8-F19C-9AB08AAE46C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1586" name="Rectangle 2">
            <a:extLst>
              <a:ext uri="{FF2B5EF4-FFF2-40B4-BE49-F238E27FC236}">
                <a16:creationId xmlns:a16="http://schemas.microsoft.com/office/drawing/2014/main" id="{6CBDF7F0-0426-53C2-B0D2-C6CEEC0752A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03339" y="717554"/>
            <a:ext cx="8229600" cy="1447800"/>
          </a:xfrm>
          <a:ln/>
        </p:spPr>
        <p:txBody>
          <a:bodyPr/>
          <a:lstStyle/>
          <a:p>
            <a:r>
              <a:rPr lang="en-US" altLang="en-EG" dirty="0"/>
              <a:t>Second: Find discount rate that equates PV and TV</a:t>
            </a:r>
          </a:p>
        </p:txBody>
      </p:sp>
      <p:sp>
        <p:nvSpPr>
          <p:cNvPr id="451588" name="Rectangle 4">
            <a:extLst>
              <a:ext uri="{FF2B5EF4-FFF2-40B4-BE49-F238E27FC236}">
                <a16:creationId xmlns:a16="http://schemas.microsoft.com/office/drawing/2014/main" id="{8470473B-B8A2-908B-EF79-15686905C1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5550" y="3370263"/>
            <a:ext cx="21717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eaLnBrk="0" hangingPunct="0"/>
            <a:r>
              <a:rPr lang="en-US" altLang="en-EG" sz="2000" b="1"/>
              <a:t>MIRR = 19.87%</a:t>
            </a:r>
          </a:p>
        </p:txBody>
      </p:sp>
      <p:sp>
        <p:nvSpPr>
          <p:cNvPr id="451589" name="Rectangle 5">
            <a:extLst>
              <a:ext uri="{FF2B5EF4-FFF2-40B4-BE49-F238E27FC236}">
                <a16:creationId xmlns:a16="http://schemas.microsoft.com/office/drawing/2014/main" id="{38998811-0685-D262-BD3C-00D772D0C1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32864" y="3441701"/>
            <a:ext cx="1009893" cy="52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800" b="1"/>
              <a:t>186.0</a:t>
            </a:r>
          </a:p>
        </p:txBody>
      </p:sp>
      <p:sp>
        <p:nvSpPr>
          <p:cNvPr id="451591" name="Line 7">
            <a:extLst>
              <a:ext uri="{FF2B5EF4-FFF2-40B4-BE49-F238E27FC236}">
                <a16:creationId xmlns:a16="http://schemas.microsoft.com/office/drawing/2014/main" id="{05E17501-5191-D2A2-24C2-D431C6438DE4}"/>
              </a:ext>
            </a:extLst>
          </p:cNvPr>
          <p:cNvSpPr>
            <a:spLocks noChangeShapeType="1"/>
          </p:cNvSpPr>
          <p:nvPr/>
        </p:nvSpPr>
        <p:spPr bwMode="auto">
          <a:xfrm>
            <a:off x="2873375" y="2833689"/>
            <a:ext cx="0" cy="6111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451592" name="Line 8">
            <a:extLst>
              <a:ext uri="{FF2B5EF4-FFF2-40B4-BE49-F238E27FC236}">
                <a16:creationId xmlns:a16="http://schemas.microsoft.com/office/drawing/2014/main" id="{B0358822-9537-BB93-AE14-12A473D55F77}"/>
              </a:ext>
            </a:extLst>
          </p:cNvPr>
          <p:cNvSpPr>
            <a:spLocks noChangeShapeType="1"/>
          </p:cNvSpPr>
          <p:nvPr/>
        </p:nvSpPr>
        <p:spPr bwMode="auto">
          <a:xfrm>
            <a:off x="6107113" y="2805114"/>
            <a:ext cx="0" cy="6111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451594" name="Line 10">
            <a:extLst>
              <a:ext uri="{FF2B5EF4-FFF2-40B4-BE49-F238E27FC236}">
                <a16:creationId xmlns:a16="http://schemas.microsoft.com/office/drawing/2014/main" id="{B3AF6184-D237-6316-C51C-387A39366E48}"/>
              </a:ext>
            </a:extLst>
          </p:cNvPr>
          <p:cNvSpPr>
            <a:spLocks noChangeShapeType="1"/>
          </p:cNvSpPr>
          <p:nvPr/>
        </p:nvSpPr>
        <p:spPr bwMode="auto">
          <a:xfrm>
            <a:off x="9350375" y="2833689"/>
            <a:ext cx="0" cy="6111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451595" name="Line 11">
            <a:extLst>
              <a:ext uri="{FF2B5EF4-FFF2-40B4-BE49-F238E27FC236}">
                <a16:creationId xmlns:a16="http://schemas.microsoft.com/office/drawing/2014/main" id="{B755CFB0-F15A-9A30-0710-411BD439EDCA}"/>
              </a:ext>
            </a:extLst>
          </p:cNvPr>
          <p:cNvSpPr>
            <a:spLocks noChangeShapeType="1"/>
          </p:cNvSpPr>
          <p:nvPr/>
        </p:nvSpPr>
        <p:spPr bwMode="auto">
          <a:xfrm>
            <a:off x="2886075" y="3141663"/>
            <a:ext cx="6451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451596" name="Rectangle 12">
            <a:extLst>
              <a:ext uri="{FF2B5EF4-FFF2-40B4-BE49-F238E27FC236}">
                <a16:creationId xmlns:a16="http://schemas.microsoft.com/office/drawing/2014/main" id="{AD281044-07C1-84C9-D12D-32D372128F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6688" y="2397125"/>
            <a:ext cx="379412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800" b="1"/>
              <a:t>0</a:t>
            </a:r>
          </a:p>
        </p:txBody>
      </p:sp>
      <p:sp>
        <p:nvSpPr>
          <p:cNvPr id="451597" name="Rectangle 13">
            <a:extLst>
              <a:ext uri="{FF2B5EF4-FFF2-40B4-BE49-F238E27FC236}">
                <a16:creationId xmlns:a16="http://schemas.microsoft.com/office/drawing/2014/main" id="{B6A1C54D-A2D7-5E3E-8DD9-64AB5A825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0901" y="2357439"/>
            <a:ext cx="379413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800" b="1"/>
              <a:t>1</a:t>
            </a:r>
          </a:p>
        </p:txBody>
      </p:sp>
      <p:sp>
        <p:nvSpPr>
          <p:cNvPr id="451598" name="Rectangle 14">
            <a:extLst>
              <a:ext uri="{FF2B5EF4-FFF2-40B4-BE49-F238E27FC236}">
                <a16:creationId xmlns:a16="http://schemas.microsoft.com/office/drawing/2014/main" id="{CDBD0116-7E76-7849-57E5-646DA25245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4476" y="2387600"/>
            <a:ext cx="379413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800" b="1"/>
              <a:t>2</a:t>
            </a:r>
          </a:p>
        </p:txBody>
      </p:sp>
      <p:sp>
        <p:nvSpPr>
          <p:cNvPr id="451600" name="Rectangle 16">
            <a:extLst>
              <a:ext uri="{FF2B5EF4-FFF2-40B4-BE49-F238E27FC236}">
                <a16:creationId xmlns:a16="http://schemas.microsoft.com/office/drawing/2014/main" id="{109B1432-BB33-666E-6543-D9812F2E62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3441701"/>
            <a:ext cx="1485985" cy="52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800" b="1"/>
              <a:t>-129.444</a:t>
            </a:r>
          </a:p>
        </p:txBody>
      </p:sp>
      <p:sp>
        <p:nvSpPr>
          <p:cNvPr id="451601" name="Rectangle 17">
            <a:extLst>
              <a:ext uri="{FF2B5EF4-FFF2-40B4-BE49-F238E27FC236}">
                <a16:creationId xmlns:a16="http://schemas.microsoft.com/office/drawing/2014/main" id="{10B4ABB2-2AC3-F7C1-D494-8DA7096C2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5950" y="4284664"/>
            <a:ext cx="1734322" cy="520655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3BE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800" b="1"/>
              <a:t>TV inflows</a:t>
            </a:r>
          </a:p>
        </p:txBody>
      </p:sp>
      <p:sp>
        <p:nvSpPr>
          <p:cNvPr id="451602" name="Rectangle 18">
            <a:extLst>
              <a:ext uri="{FF2B5EF4-FFF2-40B4-BE49-F238E27FC236}">
                <a16:creationId xmlns:a16="http://schemas.microsoft.com/office/drawing/2014/main" id="{1F033C23-0F46-69B9-3308-0D7E285301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6150" y="4208464"/>
            <a:ext cx="1976568" cy="520655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altLang="en-EG" sz="2800" b="1"/>
              <a:t>PV outflows</a:t>
            </a:r>
          </a:p>
        </p:txBody>
      </p:sp>
      <p:sp>
        <p:nvSpPr>
          <p:cNvPr id="451603" name="Rectangle 19">
            <a:extLst>
              <a:ext uri="{FF2B5EF4-FFF2-40B4-BE49-F238E27FC236}">
                <a16:creationId xmlns:a16="http://schemas.microsoft.com/office/drawing/2014/main" id="{801C1712-99F7-BD4B-00D7-2016AF661B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2151" y="6037264"/>
            <a:ext cx="3287713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eaLnBrk="0" hangingPunct="0"/>
            <a:r>
              <a:rPr lang="en-US" altLang="en-EG" sz="2800" b="1"/>
              <a:t>MIRR = 19.87%</a:t>
            </a:r>
          </a:p>
        </p:txBody>
      </p:sp>
      <p:sp>
        <p:nvSpPr>
          <p:cNvPr id="451604" name="Rectangle 20">
            <a:extLst>
              <a:ext uri="{FF2B5EF4-FFF2-40B4-BE49-F238E27FC236}">
                <a16:creationId xmlns:a16="http://schemas.microsoft.com/office/drawing/2014/main" id="{B7F5229F-5D31-58EB-6717-9EB33BE08C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5250" y="5046664"/>
            <a:ext cx="2084388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eaLnBrk="0" hangingPunct="0"/>
            <a:r>
              <a:rPr lang="en-US" altLang="en-EG" sz="2800" b="1"/>
              <a:t>$129.444 = </a:t>
            </a:r>
          </a:p>
        </p:txBody>
      </p:sp>
      <p:grpSp>
        <p:nvGrpSpPr>
          <p:cNvPr id="451605" name="Group 21">
            <a:extLst>
              <a:ext uri="{FF2B5EF4-FFF2-40B4-BE49-F238E27FC236}">
                <a16:creationId xmlns:a16="http://schemas.microsoft.com/office/drawing/2014/main" id="{1B73A953-F08E-ADC1-C921-B3DF72D8961C}"/>
              </a:ext>
            </a:extLst>
          </p:cNvPr>
          <p:cNvGrpSpPr>
            <a:grpSpLocks/>
          </p:cNvGrpSpPr>
          <p:nvPr/>
        </p:nvGrpSpPr>
        <p:grpSpPr bwMode="auto">
          <a:xfrm>
            <a:off x="6022976" y="4894266"/>
            <a:ext cx="1928813" cy="950913"/>
            <a:chOff x="2592" y="2947"/>
            <a:chExt cx="1215" cy="599"/>
          </a:xfrm>
        </p:grpSpPr>
        <p:sp>
          <p:nvSpPr>
            <p:cNvPr id="451606" name="Line 22">
              <a:extLst>
                <a:ext uri="{FF2B5EF4-FFF2-40B4-BE49-F238E27FC236}">
                  <a16:creationId xmlns:a16="http://schemas.microsoft.com/office/drawing/2014/main" id="{34CC04DD-1A0D-974A-E8E9-2184C88360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98" y="3223"/>
              <a:ext cx="120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451607" name="Rectangle 23">
              <a:extLst>
                <a:ext uri="{FF2B5EF4-FFF2-40B4-BE49-F238E27FC236}">
                  <a16:creationId xmlns:a16="http://schemas.microsoft.com/office/drawing/2014/main" id="{19EBF0AC-CA2F-E7EC-6734-1E234A245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947"/>
              <a:ext cx="1074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altLang="en-EG" sz="2800" b="1"/>
                <a:t>$186.0</a:t>
              </a:r>
            </a:p>
            <a:p>
              <a:pPr eaLnBrk="0" hangingPunct="0"/>
              <a:r>
                <a:rPr lang="en-US" altLang="en-EG" sz="2800" b="1"/>
                <a:t>(1+MIRR)</a:t>
              </a:r>
              <a:r>
                <a:rPr lang="en-US" altLang="en-EG" sz="2800" b="1" baseline="30000"/>
                <a:t>2</a:t>
              </a:r>
            </a:p>
          </p:txBody>
        </p:sp>
      </p:grpSp>
      <p:sp>
        <p:nvSpPr>
          <p:cNvPr id="451608" name="Line 24">
            <a:extLst>
              <a:ext uri="{FF2B5EF4-FFF2-40B4-BE49-F238E27FC236}">
                <a16:creationId xmlns:a16="http://schemas.microsoft.com/office/drawing/2014/main" id="{687CDD4A-1B4E-250B-290B-53B25561558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743325" y="3762375"/>
            <a:ext cx="533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FCE489-9444-41D7-40F6-52C43E88CEB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ADC6F5C-199C-87D3-DAA3-592038049E6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9779" name="Rectangle 3">
            <a:extLst>
              <a:ext uri="{FF2B5EF4-FFF2-40B4-BE49-F238E27FC236}">
                <a16:creationId xmlns:a16="http://schemas.microsoft.com/office/drawing/2014/main" id="{0787D99B-216D-EEA3-8BA8-0E3A5448C3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88431" y="2419349"/>
            <a:ext cx="7586663" cy="3790951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en-US" altLang="en-EG" dirty="0"/>
              <a:t>Formula:</a:t>
            </a:r>
          </a:p>
          <a:p>
            <a:pPr lvl="2">
              <a:buFontTx/>
              <a:buNone/>
            </a:pPr>
            <a:r>
              <a:rPr lang="en-US" altLang="en-EG" dirty="0"/>
              <a:t>	R = (186 / 129.444)</a:t>
            </a:r>
            <a:r>
              <a:rPr lang="en-US" altLang="en-EG" baseline="30000" dirty="0"/>
              <a:t>1/2</a:t>
            </a:r>
            <a:r>
              <a:rPr lang="en-US" altLang="en-EG" dirty="0"/>
              <a:t> – 1 = .1987 = 19.87%</a:t>
            </a:r>
          </a:p>
          <a:p>
            <a:pPr lvl="1"/>
            <a:r>
              <a:rPr lang="en-US" altLang="en-EG" dirty="0"/>
              <a:t>Calculator – the sign convention matters!!!</a:t>
            </a:r>
          </a:p>
          <a:p>
            <a:pPr lvl="2">
              <a:lnSpc>
                <a:spcPct val="90000"/>
              </a:lnSpc>
              <a:buFontTx/>
              <a:buNone/>
            </a:pPr>
            <a:r>
              <a:rPr lang="en-US" altLang="en-EG" dirty="0"/>
              <a:t>	</a:t>
            </a:r>
            <a:r>
              <a:rPr lang="en-US" altLang="en-EG" sz="2800" dirty="0"/>
              <a:t>2 		</a:t>
            </a:r>
            <a:r>
              <a:rPr lang="en-US" altLang="en-EG" sz="2800" b="1" dirty="0">
                <a:latin typeface="BA-II Plus Symbols" pitchFamily="2" charset="2"/>
              </a:rPr>
              <a:t>,</a:t>
            </a:r>
            <a:r>
              <a:rPr lang="en-US" altLang="en-EG" sz="2800" dirty="0"/>
              <a:t> </a:t>
            </a:r>
          </a:p>
          <a:p>
            <a:pPr lvl="2">
              <a:lnSpc>
                <a:spcPct val="90000"/>
              </a:lnSpc>
              <a:buFontTx/>
              <a:buNone/>
            </a:pPr>
            <a:r>
              <a:rPr lang="en-US" altLang="en-EG" sz="2800" dirty="0"/>
              <a:t>	129.444</a:t>
            </a:r>
            <a:r>
              <a:rPr lang="en-US" altLang="en-EG" sz="2800" dirty="0">
                <a:latin typeface="BA-II Plus Symbols" pitchFamily="2" charset="2"/>
              </a:rPr>
              <a:t>	</a:t>
            </a:r>
            <a:r>
              <a:rPr lang="en-US" altLang="en-EG" sz="2800" b="1" dirty="0">
                <a:latin typeface="BA-II Plus Symbols" pitchFamily="2" charset="2"/>
              </a:rPr>
              <a:t>S.</a:t>
            </a:r>
            <a:r>
              <a:rPr lang="en-US" altLang="en-EG" sz="2800" dirty="0"/>
              <a:t>   </a:t>
            </a:r>
          </a:p>
          <a:p>
            <a:pPr lvl="2">
              <a:lnSpc>
                <a:spcPct val="90000"/>
              </a:lnSpc>
              <a:buFontTx/>
              <a:buNone/>
            </a:pPr>
            <a:r>
              <a:rPr lang="en-US" altLang="en-EG" sz="2800" dirty="0"/>
              <a:t>	0		</a:t>
            </a:r>
            <a:r>
              <a:rPr lang="en-US" altLang="en-EG" sz="2800" b="1" dirty="0">
                <a:latin typeface="BA-II Plus Symbols" pitchFamily="2" charset="2"/>
              </a:rPr>
              <a:t>/</a:t>
            </a:r>
            <a:r>
              <a:rPr lang="en-US" altLang="en-EG" sz="2800" dirty="0">
                <a:latin typeface="BA-II Plus Symbols" pitchFamily="2" charset="2"/>
              </a:rPr>
              <a:t>	    	</a:t>
            </a:r>
            <a:endParaRPr lang="en-US" altLang="en-EG" sz="2800" dirty="0"/>
          </a:p>
          <a:p>
            <a:pPr lvl="2">
              <a:lnSpc>
                <a:spcPct val="90000"/>
              </a:lnSpc>
              <a:buFont typeface="BA-II Plus Symbols" pitchFamily="2" charset="2"/>
              <a:buNone/>
            </a:pPr>
            <a:r>
              <a:rPr lang="en-US" altLang="en-EG" sz="2800" dirty="0"/>
              <a:t>	186 	</a:t>
            </a:r>
            <a:r>
              <a:rPr lang="en-US" altLang="en-EG" sz="2800" b="1" dirty="0">
                <a:latin typeface="BA-II Plus Symbols" pitchFamily="2" charset="2"/>
              </a:rPr>
              <a:t>0</a:t>
            </a:r>
            <a:r>
              <a:rPr lang="en-US" altLang="en-EG" sz="2800" dirty="0"/>
              <a:t> 	  	</a:t>
            </a:r>
          </a:p>
          <a:p>
            <a:pPr lvl="2">
              <a:lnSpc>
                <a:spcPct val="90000"/>
              </a:lnSpc>
              <a:buFont typeface="BA-II Plus Symbols" pitchFamily="2" charset="2"/>
              <a:buNone/>
            </a:pPr>
            <a:r>
              <a:rPr lang="en-US" altLang="en-EG" sz="2800" dirty="0">
                <a:latin typeface="BA-II Plus Symbols" pitchFamily="2" charset="2"/>
              </a:rPr>
              <a:t>	</a:t>
            </a:r>
            <a:r>
              <a:rPr lang="en-US" altLang="en-EG" sz="2800" b="1" dirty="0">
                <a:latin typeface="BA-II Plus Symbols" pitchFamily="2" charset="2"/>
              </a:rPr>
              <a:t>% -</a:t>
            </a:r>
            <a:r>
              <a:rPr lang="en-US" altLang="en-EG" sz="2800" dirty="0"/>
              <a:t> 	= 19.87%</a:t>
            </a:r>
          </a:p>
          <a:p>
            <a:pPr lvl="1"/>
            <a:r>
              <a:rPr lang="en-US" altLang="en-EG" dirty="0"/>
              <a:t>Excel: =RATE(2,0,-129.444,186) = 0.1987</a:t>
            </a:r>
          </a:p>
          <a:p>
            <a:pPr lvl="1">
              <a:buFontTx/>
              <a:buNone/>
            </a:pPr>
            <a:r>
              <a:rPr lang="en-US" altLang="en-EG" dirty="0"/>
              <a:t>			=MIRR(Range, FR, RR)  19.87%</a:t>
            </a:r>
          </a:p>
        </p:txBody>
      </p:sp>
      <p:sp>
        <p:nvSpPr>
          <p:cNvPr id="459782" name="Rectangle 6">
            <a:extLst>
              <a:ext uri="{FF2B5EF4-FFF2-40B4-BE49-F238E27FC236}">
                <a16:creationId xmlns:a16="http://schemas.microsoft.com/office/drawing/2014/main" id="{95CCCD05-62EA-1DBD-8780-37C70714B8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6325" y="845502"/>
            <a:ext cx="8229600" cy="1409700"/>
          </a:xfrm>
          <a:prstGeom prst="rect">
            <a:avLst/>
          </a:prstGeom>
          <a:noFill/>
          <a:ln w="38100">
            <a:solidFill>
              <a:srgbClr val="8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EG" sz="4000"/>
              <a:t>Second: Find discount rate that equates PV and TV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178247-F6D8-77D4-FE5F-A850CBB93C81}"/>
              </a:ext>
            </a:extLst>
          </p:cNvPr>
          <p:cNvSpPr txBox="1"/>
          <p:nvPr/>
        </p:nvSpPr>
        <p:spPr>
          <a:xfrm>
            <a:off x="4787900" y="638873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CFD920D-7704-AE8C-6EC4-E78735FA060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3634" name="Rectangle 2">
            <a:extLst>
              <a:ext uri="{FF2B5EF4-FFF2-40B4-BE49-F238E27FC236}">
                <a16:creationId xmlns:a16="http://schemas.microsoft.com/office/drawing/2014/main" id="{F32BD57B-4706-B9CF-94B5-8F8E70849A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MIRR versus IRR</a:t>
            </a:r>
          </a:p>
        </p:txBody>
      </p:sp>
      <p:sp>
        <p:nvSpPr>
          <p:cNvPr id="453635" name="Rectangle 3">
            <a:extLst>
              <a:ext uri="{FF2B5EF4-FFF2-40B4-BE49-F238E27FC236}">
                <a16:creationId xmlns:a16="http://schemas.microsoft.com/office/drawing/2014/main" id="{BD45886C-32B7-5265-4F39-38871AAC6E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0" y="1514476"/>
            <a:ext cx="7651750" cy="4443413"/>
          </a:xfrm>
        </p:spPr>
        <p:txBody>
          <a:bodyPr/>
          <a:lstStyle/>
          <a:p>
            <a:r>
              <a:rPr lang="en-US" altLang="en-EG"/>
              <a:t>MIRR correctly assumes reinvestment at opportunity cost = WACC  </a:t>
            </a:r>
          </a:p>
          <a:p>
            <a:pPr>
              <a:buFontTx/>
              <a:buNone/>
            </a:pPr>
            <a:endParaRPr lang="en-US" altLang="en-EG"/>
          </a:p>
          <a:p>
            <a:r>
              <a:rPr lang="en-US" altLang="en-EG"/>
              <a:t>MIRR avoids the multiple IRR problem</a:t>
            </a:r>
          </a:p>
          <a:p>
            <a:pPr>
              <a:buFontTx/>
              <a:buNone/>
            </a:pPr>
            <a:endParaRPr lang="en-US" altLang="en-EG"/>
          </a:p>
          <a:p>
            <a:r>
              <a:rPr lang="en-US" altLang="en-EG"/>
              <a:t>Managers like rate of return comparisons, and MIRR is better for this than IRR</a:t>
            </a:r>
          </a:p>
          <a:p>
            <a:pPr>
              <a:lnSpc>
                <a:spcPct val="90000"/>
              </a:lnSpc>
            </a:pPr>
            <a:endParaRPr lang="en-US" alt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AB4C66-AACD-E5B3-1DB7-9D8EC71377C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07E720E-310B-702C-FC5A-0CBCEB29F01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6418" name="Rectangle 2">
            <a:extLst>
              <a:ext uri="{FF2B5EF4-FFF2-40B4-BE49-F238E27FC236}">
                <a16:creationId xmlns:a16="http://schemas.microsoft.com/office/drawing/2014/main" id="{31AD9BB8-9CF5-2182-DA35-87C169DF91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Profitability Index</a:t>
            </a:r>
          </a:p>
        </p:txBody>
      </p:sp>
      <p:sp>
        <p:nvSpPr>
          <p:cNvPr id="316419" name="Rectangle 3">
            <a:extLst>
              <a:ext uri="{FF2B5EF4-FFF2-40B4-BE49-F238E27FC236}">
                <a16:creationId xmlns:a16="http://schemas.microsoft.com/office/drawing/2014/main" id="{5CAFC26E-753A-D6D9-B4D3-2222EA6051C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/>
              <a:t>Measures the benefit per unit cost, based on the time value of money</a:t>
            </a:r>
          </a:p>
          <a:p>
            <a:pPr lvl="1"/>
            <a:r>
              <a:rPr lang="en-US" altLang="en-EG"/>
              <a:t>A profitability index of 1.1 implies that for every $1 of investment, we create an additional $0.10 in value </a:t>
            </a:r>
          </a:p>
          <a:p>
            <a:r>
              <a:rPr lang="en-US" altLang="en-EG"/>
              <a:t>Can be very useful in situations of capital rationing</a:t>
            </a:r>
          </a:p>
          <a:p>
            <a:r>
              <a:rPr lang="en-US" altLang="en-EG" b="1" i="1"/>
              <a:t>Decision Rule:  If PI &gt; 1.0 </a:t>
            </a:r>
            <a:r>
              <a:rPr lang="en-US" altLang="en-EG" b="1" i="1">
                <a:sym typeface="Symbol" pitchFamily="2" charset="2"/>
              </a:rPr>
              <a:t> Accept</a:t>
            </a:r>
          </a:p>
          <a:p>
            <a:pPr>
              <a:buFontTx/>
              <a:buNone/>
            </a:pPr>
            <a:endParaRPr lang="en-US" altLang="en-EG" b="1" i="1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EACAD4-B61D-378C-D41E-C196410EEB91}"/>
              </a:ext>
            </a:extLst>
          </p:cNvPr>
          <p:cNvSpPr txBox="1"/>
          <p:nvPr/>
        </p:nvSpPr>
        <p:spPr>
          <a:xfrm>
            <a:off x="4787900" y="638873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0917DAF-5A57-93E2-CC30-3B74792C2A50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7442" name="Rectangle 2">
            <a:extLst>
              <a:ext uri="{FF2B5EF4-FFF2-40B4-BE49-F238E27FC236}">
                <a16:creationId xmlns:a16="http://schemas.microsoft.com/office/drawing/2014/main" id="{F6807ED4-B6A0-90D8-7FAB-A585EF7242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04811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Profitability Index</a:t>
            </a:r>
          </a:p>
        </p:txBody>
      </p:sp>
      <p:sp>
        <p:nvSpPr>
          <p:cNvPr id="317443" name="Rectangle 3">
            <a:extLst>
              <a:ext uri="{FF2B5EF4-FFF2-40B4-BE49-F238E27FC236}">
                <a16:creationId xmlns:a16="http://schemas.microsoft.com/office/drawing/2014/main" id="{E53E674F-21B3-F710-E188-42DB0386DE3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133600" y="1828800"/>
            <a:ext cx="8382000" cy="5029200"/>
          </a:xfrm>
        </p:spPr>
        <p:txBody>
          <a:bodyPr/>
          <a:lstStyle/>
          <a:p>
            <a:r>
              <a:rPr lang="en-US" altLang="en-EG" dirty="0"/>
              <a:t>For conventional CF Projects:</a:t>
            </a:r>
          </a:p>
          <a:p>
            <a:endParaRPr lang="en-US" altLang="en-EG" dirty="0"/>
          </a:p>
          <a:p>
            <a:pPr lvl="4">
              <a:buFontTx/>
              <a:buNone/>
            </a:pPr>
            <a:r>
              <a:rPr lang="en-US" altLang="en-EG" dirty="0"/>
              <a:t>                                                          </a:t>
            </a:r>
          </a:p>
          <a:p>
            <a:pPr lvl="4">
              <a:buFontTx/>
              <a:buNone/>
            </a:pPr>
            <a:endParaRPr lang="en-US" altLang="en-EG" dirty="0"/>
          </a:p>
          <a:p>
            <a:pPr lvl="4">
              <a:buFontTx/>
              <a:buNone/>
            </a:pPr>
            <a:r>
              <a:rPr lang="en-US" altLang="en-EG" dirty="0"/>
              <a:t>				</a:t>
            </a:r>
            <a:r>
              <a:rPr lang="en-US" altLang="en-EG" sz="2400" dirty="0"/>
              <a:t>PV(Cash Inflows)</a:t>
            </a:r>
          </a:p>
          <a:p>
            <a:pPr lvl="4">
              <a:buFontTx/>
              <a:buNone/>
            </a:pPr>
            <a:endParaRPr lang="en-US" altLang="en-EG" sz="2400" dirty="0"/>
          </a:p>
          <a:p>
            <a:pPr lvl="4">
              <a:buFontTx/>
              <a:buNone/>
            </a:pPr>
            <a:r>
              <a:rPr lang="en-US" altLang="en-EG" dirty="0"/>
              <a:t>				</a:t>
            </a:r>
            <a:r>
              <a:rPr lang="en-US" altLang="en-EG" sz="2400" dirty="0"/>
              <a:t>Absolute Value of Initial 					Investment</a:t>
            </a:r>
          </a:p>
          <a:p>
            <a:endParaRPr lang="en-US" altLang="en-EG" sz="3600" dirty="0"/>
          </a:p>
          <a:p>
            <a:endParaRPr lang="en-US" altLang="en-EG" dirty="0"/>
          </a:p>
          <a:p>
            <a:endParaRPr lang="en-US" altLang="en-EG" dirty="0"/>
          </a:p>
        </p:txBody>
      </p:sp>
      <p:graphicFrame>
        <p:nvGraphicFramePr>
          <p:cNvPr id="317444" name="Object 4">
            <a:extLst>
              <a:ext uri="{FF2B5EF4-FFF2-40B4-BE49-F238E27FC236}">
                <a16:creationId xmlns:a16="http://schemas.microsoft.com/office/drawing/2014/main" id="{65706656-2CA9-039F-FE6F-B9E4365B4A03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3059114" y="2695575"/>
          <a:ext cx="3265487" cy="219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3114000" imgH="15506700" progId="Equation.3">
                  <p:embed/>
                </p:oleObj>
              </mc:Choice>
              <mc:Fallback>
                <p:oleObj name="Equation" r:id="rId3" imgW="23114000" imgH="15506700" progId="Equation.3">
                  <p:embed/>
                  <p:pic>
                    <p:nvPicPr>
                      <p:cNvPr id="317444" name="Object 4">
                        <a:extLst>
                          <a:ext uri="{FF2B5EF4-FFF2-40B4-BE49-F238E27FC236}">
                            <a16:creationId xmlns:a16="http://schemas.microsoft.com/office/drawing/2014/main" id="{65706656-2CA9-039F-FE6F-B9E4365B4A0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9114" y="2695575"/>
                        <a:ext cx="3265487" cy="219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61FE6BB-7F2A-202A-B751-B0503FBDE3C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DB46869-AA2E-A7ED-2B95-8F389EF25EA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8466" name="Rectangle 2">
            <a:extLst>
              <a:ext uri="{FF2B5EF4-FFF2-40B4-BE49-F238E27FC236}">
                <a16:creationId xmlns:a16="http://schemas.microsoft.com/office/drawing/2014/main" id="{A6F2188A-87E7-972A-2413-EB138A1213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91482" y="671512"/>
            <a:ext cx="8653462" cy="1296988"/>
          </a:xfrm>
          <a:noFill/>
          <a:ln/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altLang="en-EG" dirty="0"/>
              <a:t>Advantages and Disadvantages of Profitability Index</a:t>
            </a:r>
          </a:p>
        </p:txBody>
      </p:sp>
      <p:sp>
        <p:nvSpPr>
          <p:cNvPr id="318467" name="Rectangle 3">
            <a:extLst>
              <a:ext uri="{FF2B5EF4-FFF2-40B4-BE49-F238E27FC236}">
                <a16:creationId xmlns:a16="http://schemas.microsoft.com/office/drawing/2014/main" id="{FCE48CB7-1115-12ED-59ED-385E81996CD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2060575"/>
            <a:ext cx="4037013" cy="4530725"/>
          </a:xfrm>
        </p:spPr>
        <p:txBody>
          <a:bodyPr/>
          <a:lstStyle/>
          <a:p>
            <a:r>
              <a:rPr lang="en-US" altLang="en-EG" dirty="0"/>
              <a:t>Advantages</a:t>
            </a:r>
          </a:p>
          <a:p>
            <a:pPr lvl="1"/>
            <a:r>
              <a:rPr lang="en-US" altLang="en-EG" dirty="0"/>
              <a:t>Closely related to NPV, generally leading to identical decisions</a:t>
            </a:r>
          </a:p>
          <a:p>
            <a:pPr lvl="2"/>
            <a:r>
              <a:rPr lang="en-US" altLang="en-EG" dirty="0"/>
              <a:t>Considers all CFs</a:t>
            </a:r>
          </a:p>
          <a:p>
            <a:pPr lvl="2"/>
            <a:r>
              <a:rPr lang="en-US" altLang="en-EG" dirty="0"/>
              <a:t>Considers TVM</a:t>
            </a:r>
          </a:p>
          <a:p>
            <a:pPr lvl="1"/>
            <a:r>
              <a:rPr lang="en-US" altLang="en-EG" dirty="0"/>
              <a:t>Easy to understand and communicate</a:t>
            </a:r>
          </a:p>
          <a:p>
            <a:pPr lvl="1"/>
            <a:r>
              <a:rPr lang="en-US" altLang="en-EG" dirty="0"/>
              <a:t>Useful in capital rationing</a:t>
            </a:r>
          </a:p>
          <a:p>
            <a:pPr lvl="1"/>
            <a:endParaRPr lang="en-US" altLang="en-EG" dirty="0"/>
          </a:p>
        </p:txBody>
      </p:sp>
      <p:sp>
        <p:nvSpPr>
          <p:cNvPr id="318468" name="Rectangle 4">
            <a:extLst>
              <a:ext uri="{FF2B5EF4-FFF2-40B4-BE49-F238E27FC236}">
                <a16:creationId xmlns:a16="http://schemas.microsoft.com/office/drawing/2014/main" id="{E474DB49-2621-836E-7864-F9C6C40809AC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172200" y="2098675"/>
            <a:ext cx="4038600" cy="4530725"/>
          </a:xfrm>
        </p:spPr>
        <p:txBody>
          <a:bodyPr/>
          <a:lstStyle/>
          <a:p>
            <a:r>
              <a:rPr lang="en-US" altLang="en-EG" dirty="0"/>
              <a:t>Disadvantages</a:t>
            </a:r>
          </a:p>
          <a:p>
            <a:pPr lvl="1"/>
            <a:r>
              <a:rPr lang="en-US" altLang="en-EG" dirty="0"/>
              <a:t>May lead to incorrect decisions in comparisons of mutually exclusive investments (can conflict with NPV)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5019D1-A5CD-79F8-C051-C204E5D9B9E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0959605-EA5B-BF09-9A0A-DB6C39CC1AD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9490" name="Rectangle 2">
            <a:extLst>
              <a:ext uri="{FF2B5EF4-FFF2-40B4-BE49-F238E27FC236}">
                <a16:creationId xmlns:a16="http://schemas.microsoft.com/office/drawing/2014/main" id="{BC9BED84-9B6D-CA78-01B9-64C74B100C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71537" y="746142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Profitability Index</a:t>
            </a:r>
            <a:br>
              <a:rPr lang="en-US" altLang="en-EG" sz="4000" dirty="0"/>
            </a:br>
            <a:r>
              <a:rPr lang="en-US" altLang="en-EG" sz="3200" dirty="0"/>
              <a:t>Example of Conflict with NPV</a:t>
            </a:r>
          </a:p>
        </p:txBody>
      </p:sp>
      <p:graphicFrame>
        <p:nvGraphicFramePr>
          <p:cNvPr id="319492" name="Object 4">
            <a:extLst>
              <a:ext uri="{FF2B5EF4-FFF2-40B4-BE49-F238E27FC236}">
                <a16:creationId xmlns:a16="http://schemas.microsoft.com/office/drawing/2014/main" id="{44C4288E-78B0-6CE2-44F6-BAFCBEA823F5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1992313" y="2185988"/>
          <a:ext cx="8229600" cy="2798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921000" imgH="990600" progId="Excel.Sheet.8">
                  <p:embed/>
                </p:oleObj>
              </mc:Choice>
              <mc:Fallback>
                <p:oleObj name="Worksheet" r:id="rId3" imgW="2921000" imgH="990600" progId="Excel.Sheet.8">
                  <p:embed/>
                  <p:pic>
                    <p:nvPicPr>
                      <p:cNvPr id="319492" name="Object 4">
                        <a:extLst>
                          <a:ext uri="{FF2B5EF4-FFF2-40B4-BE49-F238E27FC236}">
                            <a16:creationId xmlns:a16="http://schemas.microsoft.com/office/drawing/2014/main" id="{44C4288E-78B0-6CE2-44F6-BAFCBEA823F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2313" y="2185988"/>
                        <a:ext cx="8229600" cy="27987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8A72139-227B-D2B2-FE86-D3694A92EBA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F6C6E38-C1F5-94DB-4C50-77A01B0FF98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0514" name="Rectangle 2">
            <a:extLst>
              <a:ext uri="{FF2B5EF4-FFF2-40B4-BE49-F238E27FC236}">
                <a16:creationId xmlns:a16="http://schemas.microsoft.com/office/drawing/2014/main" id="{730C891D-0A63-C4C1-3386-B319111F5F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Capital Budgeting In Practice</a:t>
            </a:r>
          </a:p>
        </p:txBody>
      </p:sp>
      <p:sp>
        <p:nvSpPr>
          <p:cNvPr id="320515" name="Rectangle 3">
            <a:extLst>
              <a:ext uri="{FF2B5EF4-FFF2-40B4-BE49-F238E27FC236}">
                <a16:creationId xmlns:a16="http://schemas.microsoft.com/office/drawing/2014/main" id="{81054330-9881-2222-4407-A8C69A1C74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438400" y="1447801"/>
            <a:ext cx="7772400" cy="4530725"/>
          </a:xfrm>
        </p:spPr>
        <p:txBody>
          <a:bodyPr/>
          <a:lstStyle/>
          <a:p>
            <a:r>
              <a:rPr lang="en-US" altLang="en-EG"/>
              <a:t>Consider all investment criteria when making decisions</a:t>
            </a:r>
          </a:p>
          <a:p>
            <a:r>
              <a:rPr lang="en-US" altLang="en-EG"/>
              <a:t>NPV and IRR are the most commonly used primary investment criteria</a:t>
            </a:r>
          </a:p>
          <a:p>
            <a:r>
              <a:rPr lang="en-US" altLang="en-EG"/>
              <a:t>Payback is a commonly used secondary investment criteria</a:t>
            </a:r>
          </a:p>
          <a:p>
            <a:r>
              <a:rPr lang="en-US" altLang="en-EG"/>
              <a:t>All provide valuable information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5CBB04-9C1A-0A3C-F0D4-D33364B9512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D7F03B8-A66C-D4E7-EA13-897D92A52570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2562" name="Rectangle 2">
            <a:extLst>
              <a:ext uri="{FF2B5EF4-FFF2-40B4-BE49-F238E27FC236}">
                <a16:creationId xmlns:a16="http://schemas.microsoft.com/office/drawing/2014/main" id="{2942D22D-F4DD-A4D0-D680-F47E04343A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Summary</a:t>
            </a:r>
          </a:p>
        </p:txBody>
      </p:sp>
      <p:sp>
        <p:nvSpPr>
          <p:cNvPr id="322563" name="Rectangle 3">
            <a:extLst>
              <a:ext uri="{FF2B5EF4-FFF2-40B4-BE49-F238E27FC236}">
                <a16:creationId xmlns:a16="http://schemas.microsoft.com/office/drawing/2014/main" id="{C0E19DFC-3FF9-58C2-96B3-72D2E2FFE9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295401"/>
            <a:ext cx="8339138" cy="4530725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altLang="en-EG" dirty="0"/>
              <a:t> 	 </a:t>
            </a:r>
            <a:r>
              <a:rPr lang="en-US" altLang="en-EG" sz="3600" b="1" dirty="0"/>
              <a:t>Calculate ALL --  each has value</a:t>
            </a:r>
          </a:p>
          <a:p>
            <a:pPr>
              <a:buFontTx/>
              <a:buNone/>
            </a:pPr>
            <a:r>
              <a:rPr lang="en-US" altLang="en-EG" sz="3600" b="1" dirty="0"/>
              <a:t>	 </a:t>
            </a:r>
            <a:r>
              <a:rPr lang="en-US" altLang="en-EG" b="1" u="sng" dirty="0"/>
              <a:t>Method		What it measures</a:t>
            </a:r>
            <a:r>
              <a:rPr lang="en-US" altLang="en-EG" sz="3600" b="1" u="sng" dirty="0"/>
              <a:t> </a:t>
            </a:r>
            <a:r>
              <a:rPr lang="en-US" altLang="en-EG" b="1" u="sng" dirty="0"/>
              <a:t>Metric</a:t>
            </a:r>
          </a:p>
          <a:p>
            <a:pPr lvl="1">
              <a:buFontTx/>
              <a:buNone/>
            </a:pPr>
            <a:r>
              <a:rPr lang="en-US" altLang="en-EG" sz="3200" b="1" dirty="0"/>
              <a:t> NPV 		</a:t>
            </a:r>
            <a:r>
              <a:rPr lang="en-US" altLang="en-EG" sz="3200" b="1" dirty="0">
                <a:sym typeface="Symbol" pitchFamily="2" charset="2"/>
              </a:rPr>
              <a:t> $ increase in VF $$</a:t>
            </a:r>
          </a:p>
          <a:p>
            <a:pPr lvl="1">
              <a:buFontTx/>
              <a:buNone/>
            </a:pPr>
            <a:r>
              <a:rPr lang="en-US" altLang="en-EG" sz="3200" b="1" dirty="0">
                <a:sym typeface="Symbol" pitchFamily="2" charset="2"/>
              </a:rPr>
              <a:t> Payback 	 Liquidity Years</a:t>
            </a:r>
          </a:p>
          <a:p>
            <a:pPr lvl="1">
              <a:buFontTx/>
              <a:buNone/>
            </a:pPr>
            <a:r>
              <a:rPr lang="en-US" altLang="en-EG" sz="3200" b="1" dirty="0">
                <a:sym typeface="Symbol" pitchFamily="2" charset="2"/>
              </a:rPr>
              <a:t> AAR		 Acct return (ROA)   %</a:t>
            </a:r>
          </a:p>
          <a:p>
            <a:pPr lvl="1">
              <a:buFontTx/>
              <a:buNone/>
            </a:pPr>
            <a:r>
              <a:rPr lang="en-US" altLang="en-EG" sz="3200" b="1" dirty="0">
                <a:sym typeface="Symbol" pitchFamily="2" charset="2"/>
              </a:rPr>
              <a:t> IRR 		 E(R), risk %</a:t>
            </a:r>
          </a:p>
          <a:p>
            <a:pPr lvl="1">
              <a:buFontTx/>
              <a:buNone/>
            </a:pPr>
            <a:r>
              <a:rPr lang="en-US" altLang="en-EG" sz="3200" b="1" dirty="0">
                <a:sym typeface="Symbol" pitchFamily="2" charset="2"/>
              </a:rPr>
              <a:t> PI 		 </a:t>
            </a:r>
            <a:r>
              <a:rPr lang="en-US" altLang="en-EG" sz="3200" b="1">
                <a:sym typeface="Symbol" pitchFamily="2" charset="2"/>
              </a:rPr>
              <a:t>If rationed </a:t>
            </a:r>
            <a:r>
              <a:rPr lang="en-US" altLang="en-EG" sz="3200" b="1" dirty="0">
                <a:sym typeface="Symbol" pitchFamily="2" charset="2"/>
              </a:rPr>
              <a:t>Ratio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B6E368-EB48-CE46-1681-65F2783F935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4FDE9D7-3C6F-D3BE-2138-863C65D2DF2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3586" name="Rectangle 2">
            <a:extLst>
              <a:ext uri="{FF2B5EF4-FFF2-40B4-BE49-F238E27FC236}">
                <a16:creationId xmlns:a16="http://schemas.microsoft.com/office/drawing/2014/main" id="{A9D6085E-223B-04F8-4D19-6EEC5D8B98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sz="4000"/>
              <a:t>NPV Summary </a:t>
            </a:r>
          </a:p>
        </p:txBody>
      </p:sp>
      <p:sp>
        <p:nvSpPr>
          <p:cNvPr id="323587" name="Rectangle 3">
            <a:extLst>
              <a:ext uri="{FF2B5EF4-FFF2-40B4-BE49-F238E27FC236}">
                <a16:creationId xmlns:a16="http://schemas.microsoft.com/office/drawing/2014/main" id="{48127B10-CAF4-FEB3-109F-D8D6107134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en-EG" sz="3600" b="1"/>
              <a:t>Net present value =</a:t>
            </a:r>
          </a:p>
          <a:p>
            <a:pPr lvl="1"/>
            <a:r>
              <a:rPr lang="en-US" altLang="en-EG" sz="3200"/>
              <a:t>Difference between market value (PV of inflows) and cost</a:t>
            </a:r>
          </a:p>
          <a:p>
            <a:pPr lvl="1"/>
            <a:r>
              <a:rPr lang="en-US" altLang="en-EG" sz="3200"/>
              <a:t>Accept if NPV &gt; 0</a:t>
            </a:r>
          </a:p>
          <a:p>
            <a:pPr lvl="1"/>
            <a:r>
              <a:rPr lang="en-US" altLang="en-EG" sz="3200"/>
              <a:t>No serious flaws</a:t>
            </a:r>
          </a:p>
          <a:p>
            <a:pPr lvl="1"/>
            <a:r>
              <a:rPr lang="en-US" altLang="en-EG" sz="3200"/>
              <a:t>Preferred decision criterion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36B67F-EDE2-D423-5E51-2FB4EC6E495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609612D-9F0A-D246-321A-5ED2AF60D3B0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4610" name="Rectangle 2">
            <a:extLst>
              <a:ext uri="{FF2B5EF4-FFF2-40B4-BE49-F238E27FC236}">
                <a16:creationId xmlns:a16="http://schemas.microsoft.com/office/drawing/2014/main" id="{F1A26102-B4DA-4586-CD93-761B2C5A0C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sz="4000"/>
              <a:t>IRR Summary </a:t>
            </a:r>
          </a:p>
        </p:txBody>
      </p:sp>
      <p:sp>
        <p:nvSpPr>
          <p:cNvPr id="324611" name="Rectangle 3">
            <a:extLst>
              <a:ext uri="{FF2B5EF4-FFF2-40B4-BE49-F238E27FC236}">
                <a16:creationId xmlns:a16="http://schemas.microsoft.com/office/drawing/2014/main" id="{6A5FEE20-4858-F18B-5A5D-EB8D260DEE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295401"/>
            <a:ext cx="8229600" cy="453072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 sz="3600"/>
              <a:t>Internal rate of return =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Discount rate that makes NPV = 0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Accept if IRR &gt; required return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Same decision as NPV with conventional cash flows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Unreliable with: </a:t>
            </a:r>
          </a:p>
          <a:p>
            <a:pPr lvl="2">
              <a:lnSpc>
                <a:spcPct val="90000"/>
              </a:lnSpc>
            </a:pPr>
            <a:r>
              <a:rPr lang="en-US" altLang="en-EG" sz="2800"/>
              <a:t>Non-conventional cash flows </a:t>
            </a:r>
          </a:p>
          <a:p>
            <a:pPr lvl="2">
              <a:lnSpc>
                <a:spcPct val="90000"/>
              </a:lnSpc>
            </a:pPr>
            <a:r>
              <a:rPr lang="en-US" altLang="en-EG" sz="2800"/>
              <a:t>Mutually exclusive projects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MIRR = better alternative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2E429D-E4B4-301A-E0C1-508E654E6C8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66D2A9C-DF79-E7FE-C8B6-F782ECF6100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5634" name="Rectangle 2">
            <a:extLst>
              <a:ext uri="{FF2B5EF4-FFF2-40B4-BE49-F238E27FC236}">
                <a16:creationId xmlns:a16="http://schemas.microsoft.com/office/drawing/2014/main" id="{4BFB0E4D-9142-9047-890B-B9839D2491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Payback Summary</a:t>
            </a:r>
          </a:p>
        </p:txBody>
      </p:sp>
      <p:sp>
        <p:nvSpPr>
          <p:cNvPr id="325635" name="Rectangle 3">
            <a:extLst>
              <a:ext uri="{FF2B5EF4-FFF2-40B4-BE49-F238E27FC236}">
                <a16:creationId xmlns:a16="http://schemas.microsoft.com/office/drawing/2014/main" id="{0D818A20-99C8-EDC5-2AB9-555621E2BF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295401"/>
            <a:ext cx="8229600" cy="453072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 sz="3600"/>
              <a:t>Payback period =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Length of time until initial investment is recovered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Accept if payback &lt; some specified target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Doesn’t account for time value of money 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Ignores cash flows after payback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Arbitrary cutoff period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Asks the wrong question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F9678A-BD39-216C-0B55-4ED10ACCDC53}"/>
              </a:ext>
            </a:extLst>
          </p:cNvPr>
          <p:cNvSpPr txBox="1"/>
          <p:nvPr/>
        </p:nvSpPr>
        <p:spPr>
          <a:xfrm>
            <a:off x="4787900" y="63767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ED00385-8ABF-707B-8237-0296EA9F6BAF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3874" name="Rectangle 2">
            <a:extLst>
              <a:ext uri="{FF2B5EF4-FFF2-40B4-BE49-F238E27FC236}">
                <a16:creationId xmlns:a16="http://schemas.microsoft.com/office/drawing/2014/main" id="{081D0EF9-1BDD-4A8D-F528-5007B52E59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AAR Summary</a:t>
            </a:r>
          </a:p>
        </p:txBody>
      </p:sp>
      <p:sp>
        <p:nvSpPr>
          <p:cNvPr id="463875" name="Rectangle 3">
            <a:extLst>
              <a:ext uri="{FF2B5EF4-FFF2-40B4-BE49-F238E27FC236}">
                <a16:creationId xmlns:a16="http://schemas.microsoft.com/office/drawing/2014/main" id="{B48530CF-8260-DF14-FD4C-09C517CCCB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0239" y="1322388"/>
            <a:ext cx="8447087" cy="4525962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 sz="3600"/>
              <a:t>Average Accounting Return=</a:t>
            </a:r>
          </a:p>
          <a:p>
            <a:pPr lvl="1"/>
            <a:r>
              <a:rPr lang="en-US" altLang="en-EG" sz="3200"/>
              <a:t>Average net income/Average book value</a:t>
            </a:r>
          </a:p>
          <a:p>
            <a:pPr lvl="1"/>
            <a:r>
              <a:rPr lang="en-US" altLang="en-EG" sz="3200"/>
              <a:t>Accept if AAR &gt; Some specified target</a:t>
            </a:r>
          </a:p>
          <a:p>
            <a:pPr lvl="1"/>
            <a:r>
              <a:rPr lang="en-US" altLang="en-EG" sz="3200"/>
              <a:t>Needed data usually readily available</a:t>
            </a:r>
          </a:p>
          <a:p>
            <a:pPr lvl="1"/>
            <a:r>
              <a:rPr lang="en-US" altLang="en-EG" sz="3200"/>
              <a:t>Not a true rate of return</a:t>
            </a:r>
          </a:p>
          <a:p>
            <a:pPr lvl="1"/>
            <a:r>
              <a:rPr lang="en-US" altLang="en-EG" sz="3200"/>
              <a:t>Time value of money ignored</a:t>
            </a:r>
          </a:p>
          <a:p>
            <a:pPr lvl="1"/>
            <a:r>
              <a:rPr lang="en-US" altLang="en-EG" sz="3200"/>
              <a:t>Arbitrary benchmark</a:t>
            </a:r>
          </a:p>
          <a:p>
            <a:pPr lvl="1"/>
            <a:r>
              <a:rPr lang="en-US" altLang="en-EG" sz="3200"/>
              <a:t>Based on accounting data not cash flows</a:t>
            </a:r>
          </a:p>
          <a:p>
            <a:endParaRPr lang="en-US" altLang="en-EG" sz="36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23885E-7A0F-A51C-BEFB-ABC93914A51D}"/>
              </a:ext>
            </a:extLst>
          </p:cNvPr>
          <p:cNvSpPr txBox="1"/>
          <p:nvPr/>
        </p:nvSpPr>
        <p:spPr>
          <a:xfrm>
            <a:off x="4787900" y="638873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A211AE8-E831-C7DE-2E4B-A73AD5EB5139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7682" name="Rectangle 2">
            <a:extLst>
              <a:ext uri="{FF2B5EF4-FFF2-40B4-BE49-F238E27FC236}">
                <a16:creationId xmlns:a16="http://schemas.microsoft.com/office/drawing/2014/main" id="{94179A93-F4E1-994F-580A-9370C0D345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Profitability Index Summary</a:t>
            </a:r>
          </a:p>
        </p:txBody>
      </p:sp>
      <p:sp>
        <p:nvSpPr>
          <p:cNvPr id="327683" name="Rectangle 3">
            <a:extLst>
              <a:ext uri="{FF2B5EF4-FFF2-40B4-BE49-F238E27FC236}">
                <a16:creationId xmlns:a16="http://schemas.microsoft.com/office/drawing/2014/main" id="{D80047B3-9B6A-284D-A65B-03DE659C9E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371601"/>
            <a:ext cx="8229600" cy="453072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 sz="3600"/>
              <a:t>Profitability Index =</a:t>
            </a:r>
          </a:p>
          <a:p>
            <a:pPr lvl="1"/>
            <a:r>
              <a:rPr lang="en-US" altLang="en-EG" sz="3200"/>
              <a:t>Benefit-cost ratio</a:t>
            </a:r>
          </a:p>
          <a:p>
            <a:pPr lvl="1"/>
            <a:r>
              <a:rPr lang="en-US" altLang="en-EG" sz="3200"/>
              <a:t>Accept investment if PI &gt; 1</a:t>
            </a:r>
          </a:p>
          <a:p>
            <a:pPr lvl="1"/>
            <a:r>
              <a:rPr lang="en-US" altLang="en-EG" sz="3200"/>
              <a:t>Cannot be used to rank mutually exclusive projects</a:t>
            </a:r>
          </a:p>
          <a:p>
            <a:pPr lvl="1"/>
            <a:r>
              <a:rPr lang="en-US" altLang="en-EG" sz="3200"/>
              <a:t>May be used to rank projects in the presence of capital rationing</a:t>
            </a:r>
          </a:p>
          <a:p>
            <a:pPr>
              <a:buFontTx/>
              <a:buNone/>
            </a:pPr>
            <a:endParaRPr lang="en-US" altLang="en-EG" sz="36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69BBAD-7C72-B9BD-1D45-470D3F27A4F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2E52F36-7B7B-D630-E19A-96B37B34EDC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8706" name="Rectangle 2">
            <a:extLst>
              <a:ext uri="{FF2B5EF4-FFF2-40B4-BE49-F238E27FC236}">
                <a16:creationId xmlns:a16="http://schemas.microsoft.com/office/drawing/2014/main" id="{26B07C95-1138-5899-C6E2-2EDD3E70E3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Quick Quiz</a:t>
            </a:r>
          </a:p>
        </p:txBody>
      </p:sp>
      <p:sp>
        <p:nvSpPr>
          <p:cNvPr id="328707" name="Rectangle 3">
            <a:extLst>
              <a:ext uri="{FF2B5EF4-FFF2-40B4-BE49-F238E27FC236}">
                <a16:creationId xmlns:a16="http://schemas.microsoft.com/office/drawing/2014/main" id="{F5FDA6BC-C5E6-F860-9460-1F0FC3DF28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70138" y="1311275"/>
            <a:ext cx="7872412" cy="4800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/>
              <a:t>Consider an investment that costs $100,000 and has a cash inflow of $25,000 every year for 5 years. The required return is 9% and required payback is 4 years.</a:t>
            </a:r>
          </a:p>
          <a:p>
            <a:pPr lvl="1">
              <a:lnSpc>
                <a:spcPct val="90000"/>
              </a:lnSpc>
            </a:pPr>
            <a:r>
              <a:rPr lang="en-US" altLang="en-EG" sz="2500"/>
              <a:t>What is the payback period?</a:t>
            </a:r>
          </a:p>
          <a:p>
            <a:pPr lvl="1">
              <a:lnSpc>
                <a:spcPct val="90000"/>
              </a:lnSpc>
            </a:pPr>
            <a:r>
              <a:rPr lang="en-US" altLang="en-EG" sz="2500"/>
              <a:t>What is the NPV?</a:t>
            </a:r>
          </a:p>
          <a:p>
            <a:pPr lvl="1">
              <a:lnSpc>
                <a:spcPct val="90000"/>
              </a:lnSpc>
            </a:pPr>
            <a:r>
              <a:rPr lang="en-US" altLang="en-EG" sz="2500"/>
              <a:t>What is the IRR?</a:t>
            </a:r>
          </a:p>
          <a:p>
            <a:pPr lvl="1">
              <a:lnSpc>
                <a:spcPct val="90000"/>
              </a:lnSpc>
            </a:pPr>
            <a:r>
              <a:rPr lang="en-US" altLang="en-EG" sz="2500"/>
              <a:t>Should we accept the project?</a:t>
            </a:r>
          </a:p>
          <a:p>
            <a:pPr>
              <a:lnSpc>
                <a:spcPct val="90000"/>
              </a:lnSpc>
            </a:pPr>
            <a:r>
              <a:rPr lang="en-US" altLang="en-EG"/>
              <a:t>What decision rule should be the primary decision method?</a:t>
            </a:r>
          </a:p>
          <a:p>
            <a:pPr>
              <a:lnSpc>
                <a:spcPct val="90000"/>
              </a:lnSpc>
            </a:pPr>
            <a:r>
              <a:rPr lang="en-US" altLang="en-EG"/>
              <a:t>When is the IRR rule unreliable?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AC67C8-A953-7EC8-2BDA-83BFFB0618E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80E19A8-60FF-439D-7456-228B670A224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0754" name="Rectangle 2">
            <a:extLst>
              <a:ext uri="{FF2B5EF4-FFF2-40B4-BE49-F238E27FC236}">
                <a16:creationId xmlns:a16="http://schemas.microsoft.com/office/drawing/2014/main" id="{8751C9DD-A861-306A-D587-74EA1450C1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Quick Quiz Solution</a:t>
            </a:r>
          </a:p>
        </p:txBody>
      </p:sp>
      <p:graphicFrame>
        <p:nvGraphicFramePr>
          <p:cNvPr id="330772" name="Object 20">
            <a:extLst>
              <a:ext uri="{FF2B5EF4-FFF2-40B4-BE49-F238E27FC236}">
                <a16:creationId xmlns:a16="http://schemas.microsoft.com/office/drawing/2014/main" id="{47E45F89-CDCC-D408-9BEA-1EEF6D4670D9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2836863" y="1511301"/>
          <a:ext cx="6818312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651500" imgH="3759200" progId="Excel.Sheet.8">
                  <p:embed/>
                </p:oleObj>
              </mc:Choice>
              <mc:Fallback>
                <p:oleObj name="Worksheet" r:id="rId3" imgW="5651500" imgH="3759200" progId="Excel.Sheet.8">
                  <p:embed/>
                  <p:pic>
                    <p:nvPicPr>
                      <p:cNvPr id="330772" name="Object 20">
                        <a:extLst>
                          <a:ext uri="{FF2B5EF4-FFF2-40B4-BE49-F238E27FC236}">
                            <a16:creationId xmlns:a16="http://schemas.microsoft.com/office/drawing/2014/main" id="{47E45F89-CDCC-D408-9BEA-1EEF6D4670D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1511301"/>
                        <a:ext cx="6818312" cy="4525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E79E038-C179-10D0-CB8E-A24BF6D9269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</TotalTime>
  <Words>3492</Words>
  <Application>Microsoft Office PowerPoint</Application>
  <PresentationFormat>Widescreen</PresentationFormat>
  <Paragraphs>644</Paragraphs>
  <Slides>70</Slides>
  <Notes>62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70</vt:i4>
      </vt:variant>
    </vt:vector>
  </HeadingPairs>
  <TitlesOfParts>
    <vt:vector size="80" baseType="lpstr">
      <vt:lpstr>Arial</vt:lpstr>
      <vt:lpstr>BA-II Plus Symbols</vt:lpstr>
      <vt:lpstr>Calibri</vt:lpstr>
      <vt:lpstr>Calibri Light</vt:lpstr>
      <vt:lpstr>Times New Roman</vt:lpstr>
      <vt:lpstr>Wingdings</vt:lpstr>
      <vt:lpstr>Office Theme</vt:lpstr>
      <vt:lpstr>Worksheet</vt:lpstr>
      <vt:lpstr>Equation</vt:lpstr>
      <vt:lpstr>Chart</vt:lpstr>
      <vt:lpstr>PowerPoint Presentation</vt:lpstr>
      <vt:lpstr>PowerPoint Presentation</vt:lpstr>
      <vt:lpstr>PowerPoint Presentation</vt:lpstr>
      <vt:lpstr>PowerPoint Presentation</vt:lpstr>
      <vt:lpstr>Good Decision Criteria</vt:lpstr>
      <vt:lpstr>Net Present Value</vt:lpstr>
      <vt:lpstr>Net Present Value  Sum of the PVs of all cash flows</vt:lpstr>
      <vt:lpstr>NPV – Decision Rule</vt:lpstr>
      <vt:lpstr>Sample Project Data</vt:lpstr>
      <vt:lpstr>Computing NPV for the Project</vt:lpstr>
      <vt:lpstr>Computing NPV for the Project Using the TI BAII+ CF Worksheet</vt:lpstr>
      <vt:lpstr>Calculating NPVs with Excel</vt:lpstr>
      <vt:lpstr>Net Present Value  Sum of the PVs of all cash flows.</vt:lpstr>
      <vt:lpstr>Rationale for the NPV Method</vt:lpstr>
      <vt:lpstr>NPV Method</vt:lpstr>
      <vt:lpstr>Payback Period</vt:lpstr>
      <vt:lpstr>Computing Payback for the Project</vt:lpstr>
      <vt:lpstr>Decision Criteria Test  Payback</vt:lpstr>
      <vt:lpstr>Advantages and Disadvantages of Payback</vt:lpstr>
      <vt:lpstr>Average Accounting Return</vt:lpstr>
      <vt:lpstr>Computing AAR for the Project</vt:lpstr>
      <vt:lpstr>Decision Criteria Test - AAR</vt:lpstr>
      <vt:lpstr>Advantages and Disadvantages of AAR</vt:lpstr>
      <vt:lpstr>Internal Rate of Return</vt:lpstr>
      <vt:lpstr>IRR  Definition and Decision Rule</vt:lpstr>
      <vt:lpstr>NPV vs. IRR</vt:lpstr>
      <vt:lpstr>Computing IRR For The Project</vt:lpstr>
      <vt:lpstr>Computing IRR for the Project Using the TI BAII+ CF Worksheet</vt:lpstr>
      <vt:lpstr>Calculating IRR with Excel</vt:lpstr>
      <vt:lpstr>Calculating IRR with Excel</vt:lpstr>
      <vt:lpstr>NPV Profile For The Project</vt:lpstr>
      <vt:lpstr>Decision Criteria Test  IRR</vt:lpstr>
      <vt:lpstr>IRR - Advantages </vt:lpstr>
      <vt:lpstr>IRR - Disadvantages</vt:lpstr>
      <vt:lpstr>Summary of Decisions for the Project</vt:lpstr>
      <vt:lpstr>NPV vs. IRR</vt:lpstr>
      <vt:lpstr>IRR &amp; Non-Conventional Cash Flows</vt:lpstr>
      <vt:lpstr>Multiple IRRs</vt:lpstr>
      <vt:lpstr>Non-Conventional Cash Flows</vt:lpstr>
      <vt:lpstr>Non-Conventional Cash Flows Summary of Decision Rules</vt:lpstr>
      <vt:lpstr>NPV Profile</vt:lpstr>
      <vt:lpstr>Independent versus Mutually Exclusive Projects</vt:lpstr>
      <vt:lpstr>Reinvestment Rate Assumption</vt:lpstr>
      <vt:lpstr>Example of Mutually Exclusive Projects</vt:lpstr>
      <vt:lpstr>NPV Profiles</vt:lpstr>
      <vt:lpstr>Two Reasons NPV Profiles Cross</vt:lpstr>
      <vt:lpstr>Conflicts Between NPV and IRR</vt:lpstr>
      <vt:lpstr>Modified Internal Rate of Return (MIRR)</vt:lpstr>
      <vt:lpstr>MIRR Method 1 Discounting Approach</vt:lpstr>
      <vt:lpstr>MIRR Method 2 Reinvestment Approach</vt:lpstr>
      <vt:lpstr>MIRR Method 3 Combination Approach</vt:lpstr>
      <vt:lpstr>MIRR in Excel</vt:lpstr>
      <vt:lpstr>MIRR   First, find PV and TV  (FR = RR = 20%)</vt:lpstr>
      <vt:lpstr>Second: Find discount rate that equates PV and TV</vt:lpstr>
      <vt:lpstr>PowerPoint Presentation</vt:lpstr>
      <vt:lpstr>MIRR versus IRR</vt:lpstr>
      <vt:lpstr>Profitability Index</vt:lpstr>
      <vt:lpstr>Profitability Index</vt:lpstr>
      <vt:lpstr>Advantages and Disadvantages of Profitability Index</vt:lpstr>
      <vt:lpstr>Profitability Index Example of Conflict with NPV</vt:lpstr>
      <vt:lpstr>Capital Budgeting In Practice</vt:lpstr>
      <vt:lpstr>Summary</vt:lpstr>
      <vt:lpstr>NPV Summary </vt:lpstr>
      <vt:lpstr>IRR Summary </vt:lpstr>
      <vt:lpstr>Payback Summary</vt:lpstr>
      <vt:lpstr>AAR Summary</vt:lpstr>
      <vt:lpstr>Profitability Index Summary</vt:lpstr>
      <vt:lpstr>Quick Quiz</vt:lpstr>
      <vt:lpstr>Quick Quiz Solution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TABARAK</cp:lastModifiedBy>
  <cp:revision>26</cp:revision>
  <dcterms:created xsi:type="dcterms:W3CDTF">2023-04-29T09:08:23Z</dcterms:created>
  <dcterms:modified xsi:type="dcterms:W3CDTF">2023-10-16T16:42:20Z</dcterms:modified>
</cp:coreProperties>
</file>