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4"/>
  </p:sldMasterIdLst>
  <p:notesMasterIdLst>
    <p:notesMasterId r:id="rId46"/>
  </p:notesMasterIdLst>
  <p:sldIdLst>
    <p:sldId id="480" r:id="rId5"/>
    <p:sldId id="496" r:id="rId6"/>
    <p:sldId id="520" r:id="rId7"/>
    <p:sldId id="498" r:id="rId8"/>
    <p:sldId id="583" r:id="rId9"/>
    <p:sldId id="349" r:id="rId10"/>
    <p:sldId id="564" r:id="rId11"/>
    <p:sldId id="563" r:id="rId12"/>
    <p:sldId id="565" r:id="rId13"/>
    <p:sldId id="584" r:id="rId14"/>
    <p:sldId id="585" r:id="rId15"/>
    <p:sldId id="586" r:id="rId16"/>
    <p:sldId id="587" r:id="rId17"/>
    <p:sldId id="551" r:id="rId18"/>
    <p:sldId id="552" r:id="rId19"/>
    <p:sldId id="500" r:id="rId20"/>
    <p:sldId id="541" r:id="rId21"/>
    <p:sldId id="509" r:id="rId22"/>
    <p:sldId id="566" r:id="rId23"/>
    <p:sldId id="567" r:id="rId24"/>
    <p:sldId id="554" r:id="rId25"/>
    <p:sldId id="588" r:id="rId26"/>
    <p:sldId id="504" r:id="rId27"/>
    <p:sldId id="589" r:id="rId28"/>
    <p:sldId id="590" r:id="rId29"/>
    <p:sldId id="542" r:id="rId30"/>
    <p:sldId id="591" r:id="rId31"/>
    <p:sldId id="592" r:id="rId32"/>
    <p:sldId id="593" r:id="rId33"/>
    <p:sldId id="545" r:id="rId34"/>
    <p:sldId id="594" r:id="rId35"/>
    <p:sldId id="550" r:id="rId36"/>
    <p:sldId id="570" r:id="rId37"/>
    <p:sldId id="571" r:id="rId38"/>
    <p:sldId id="595" r:id="rId39"/>
    <p:sldId id="596" r:id="rId40"/>
    <p:sldId id="597" r:id="rId41"/>
    <p:sldId id="598" r:id="rId42"/>
    <p:sldId id="599" r:id="rId43"/>
    <p:sldId id="525" r:id="rId44"/>
    <p:sldId id="540" r:id="rId4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73925AE7-E9D8-48BC-A988-41815CE32A48}">
          <p14:sldIdLst>
            <p14:sldId id="480"/>
            <p14:sldId id="496"/>
            <p14:sldId id="520"/>
            <p14:sldId id="498"/>
            <p14:sldId id="583"/>
            <p14:sldId id="349"/>
            <p14:sldId id="564"/>
            <p14:sldId id="563"/>
            <p14:sldId id="565"/>
            <p14:sldId id="584"/>
            <p14:sldId id="585"/>
            <p14:sldId id="586"/>
            <p14:sldId id="587"/>
            <p14:sldId id="551"/>
            <p14:sldId id="552"/>
            <p14:sldId id="500"/>
            <p14:sldId id="541"/>
            <p14:sldId id="509"/>
            <p14:sldId id="566"/>
            <p14:sldId id="567"/>
            <p14:sldId id="554"/>
            <p14:sldId id="588"/>
            <p14:sldId id="504"/>
            <p14:sldId id="589"/>
            <p14:sldId id="590"/>
            <p14:sldId id="542"/>
            <p14:sldId id="591"/>
            <p14:sldId id="592"/>
            <p14:sldId id="593"/>
            <p14:sldId id="545"/>
            <p14:sldId id="594"/>
            <p14:sldId id="550"/>
            <p14:sldId id="570"/>
            <p14:sldId id="571"/>
            <p14:sldId id="595"/>
            <p14:sldId id="596"/>
            <p14:sldId id="597"/>
            <p14:sldId id="598"/>
            <p14:sldId id="599"/>
            <p14:sldId id="525"/>
            <p14:sldId id="540"/>
          </p14:sldIdLst>
        </p14:section>
        <p14:section name="Untitled Section" id="{2F6AD2C2-46A9-4BC4-94FF-3A698A8E8EFB}">
          <p14:sldIdLst/>
        </p14:section>
      </p14:sectionLst>
    </p:ex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AEEF"/>
    <a:srgbClr val="FFD200"/>
    <a:srgbClr val="203E5F"/>
    <a:srgbClr val="F58221"/>
    <a:srgbClr val="000000"/>
    <a:srgbClr val="669BBC"/>
    <a:srgbClr val="2D3956"/>
    <a:srgbClr val="8E5A6D"/>
    <a:srgbClr val="FAC748"/>
    <a:srgbClr val="852F4A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0"/>
    <p:restoredTop sz="93713" autoAdjust="0"/>
  </p:normalViewPr>
  <p:slideViewPr>
    <p:cSldViewPr snapToGrid="0">
      <p:cViewPr varScale="1">
        <p:scale>
          <a:sx n="108" d="100"/>
          <a:sy n="108" d="100"/>
        </p:scale>
        <p:origin x="736" y="192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87" d="100"/>
          <a:sy n="87" d="100"/>
        </p:scale>
        <p:origin x="3904" y="20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slide" Target="slides/slide35.xml"/><Relationship Id="rId21" Type="http://schemas.openxmlformats.org/officeDocument/2006/relationships/slide" Target="slides/slide17.xml"/><Relationship Id="rId34" Type="http://schemas.openxmlformats.org/officeDocument/2006/relationships/slide" Target="slides/slide30.xml"/><Relationship Id="rId42" Type="http://schemas.openxmlformats.org/officeDocument/2006/relationships/slide" Target="slides/slide38.xml"/><Relationship Id="rId47" Type="http://schemas.openxmlformats.org/officeDocument/2006/relationships/presProps" Target="presProps.xml"/><Relationship Id="rId50" Type="http://schemas.openxmlformats.org/officeDocument/2006/relationships/tableStyles" Target="tableStyles.xml"/><Relationship Id="rId7" Type="http://schemas.openxmlformats.org/officeDocument/2006/relationships/slide" Target="slides/slide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9" Type="http://schemas.openxmlformats.org/officeDocument/2006/relationships/slide" Target="slides/slide25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slide" Target="slides/slide33.xml"/><Relationship Id="rId40" Type="http://schemas.openxmlformats.org/officeDocument/2006/relationships/slide" Target="slides/slide36.xml"/><Relationship Id="rId45" Type="http://schemas.openxmlformats.org/officeDocument/2006/relationships/slide" Target="slides/slide4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slide" Target="slides/slide32.xml"/><Relationship Id="rId49" Type="http://schemas.openxmlformats.org/officeDocument/2006/relationships/theme" Target="theme/theme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4" Type="http://schemas.openxmlformats.org/officeDocument/2006/relationships/slide" Target="slides/slide40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43" Type="http://schemas.openxmlformats.org/officeDocument/2006/relationships/slide" Target="slides/slide39.xml"/><Relationship Id="rId48" Type="http://schemas.openxmlformats.org/officeDocument/2006/relationships/viewProps" Target="viewProps.xml"/><Relationship Id="rId8" Type="http://schemas.openxmlformats.org/officeDocument/2006/relationships/slide" Target="slides/slide4.xml"/><Relationship Id="rId3" Type="http://schemas.openxmlformats.org/officeDocument/2006/relationships/customXml" Target="../customXml/item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slide" Target="slides/slide34.xml"/><Relationship Id="rId46" Type="http://schemas.openxmlformats.org/officeDocument/2006/relationships/notesMaster" Target="notesMasters/notesMaster1.xml"/><Relationship Id="rId20" Type="http://schemas.openxmlformats.org/officeDocument/2006/relationships/slide" Target="slides/slide16.xml"/><Relationship Id="rId41" Type="http://schemas.openxmlformats.org/officeDocument/2006/relationships/slide" Target="slides/slide37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E8DF744-AB4A-4A0F-92CE-6DEBABF2DA97}" type="datetimeFigureOut">
              <a:rPr lang="en-US" smtClean="0"/>
              <a:t>10/14/25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88088B5-5D3D-41C5-9929-9FAB3A249D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4638100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1</a:t>
            </a:fld>
            <a:endParaRPr 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97311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27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8574339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28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3747296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29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4654787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31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8217810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10/14/25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10/14/25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10/14/25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10/14/25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10/14/25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10/14/25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10/14/25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10/14/25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10/14/25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10/14/25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10/14/25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8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/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12192000" cy="6858000"/>
          </a:xfrm>
          <a:custGeom>
            <a:avLst/>
            <a:gdLst>
              <a:gd name="connsiteX0" fmla="*/ 0 w 8118764"/>
              <a:gd name="connsiteY0" fmla="*/ 0 h 2521527"/>
              <a:gd name="connsiteX1" fmla="*/ 8118764 w 8118764"/>
              <a:gd name="connsiteY1" fmla="*/ 0 h 2521527"/>
              <a:gd name="connsiteX2" fmla="*/ 8118764 w 8118764"/>
              <a:gd name="connsiteY2" fmla="*/ 2521527 h 2521527"/>
              <a:gd name="connsiteX3" fmla="*/ 0 w 8118764"/>
              <a:gd name="connsiteY3" fmla="*/ 2521527 h 25215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118764" h="2521527">
                <a:moveTo>
                  <a:pt x="0" y="0"/>
                </a:moveTo>
                <a:lnTo>
                  <a:pt x="8118764" y="0"/>
                </a:lnTo>
                <a:lnTo>
                  <a:pt x="8118764" y="2521527"/>
                </a:lnTo>
                <a:lnTo>
                  <a:pt x="0" y="2521527"/>
                </a:ln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endParaRPr lang="en-US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3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3"/>
          <p:cNvSpPr>
            <a:spLocks noGrp="1"/>
          </p:cNvSpPr>
          <p:nvPr>
            <p:ph type="pic" sz="quarter" idx="11"/>
          </p:nvPr>
        </p:nvSpPr>
        <p:spPr>
          <a:xfrm>
            <a:off x="7088924" y="508820"/>
            <a:ext cx="3701847" cy="5184057"/>
          </a:xfrm>
          <a:prstGeom prst="rect">
            <a:avLst/>
          </a:prstGeom>
          <a:solidFill>
            <a:schemeClr val="bg1">
              <a:lumMod val="85000"/>
              <a:alpha val="50000"/>
            </a:schemeClr>
          </a:solidFill>
          <a:ln w="127000">
            <a:gradFill>
              <a:gsLst>
                <a:gs pos="1000">
                  <a:schemeClr val="bg1"/>
                </a:gs>
                <a:gs pos="100000">
                  <a:srgbClr val="F5F5F5"/>
                </a:gs>
              </a:gsLst>
              <a:lin ang="5400000" scaled="1"/>
            </a:gradFill>
            <a:miter lim="800000"/>
          </a:ln>
          <a:effectLst/>
        </p:spPr>
        <p:txBody>
          <a:bodyPr/>
          <a:lstStyle>
            <a:lvl1pPr marL="0" indent="0" algn="ctr"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id-ID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ecel="100000" fill="hold" grpId="0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48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3"/>
          <p:cNvSpPr>
            <a:spLocks noGrp="1"/>
          </p:cNvSpPr>
          <p:nvPr>
            <p:ph type="pic" sz="quarter" idx="10"/>
          </p:nvPr>
        </p:nvSpPr>
        <p:spPr>
          <a:xfrm>
            <a:off x="3452649" y="-3"/>
            <a:ext cx="8739351" cy="6858000"/>
          </a:xfrm>
          <a:custGeom>
            <a:avLst/>
            <a:gdLst>
              <a:gd name="connsiteX0" fmla="*/ 0 w 8739351"/>
              <a:gd name="connsiteY0" fmla="*/ 0 h 6858000"/>
              <a:gd name="connsiteX1" fmla="*/ 8739351 w 8739351"/>
              <a:gd name="connsiteY1" fmla="*/ 0 h 6858000"/>
              <a:gd name="connsiteX2" fmla="*/ 8739351 w 8739351"/>
              <a:gd name="connsiteY2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8739351" h="6858000">
                <a:moveTo>
                  <a:pt x="0" y="0"/>
                </a:moveTo>
                <a:lnTo>
                  <a:pt x="8739351" y="0"/>
                </a:lnTo>
                <a:lnTo>
                  <a:pt x="8739351" y="6858000"/>
                </a:lnTo>
                <a:close/>
              </a:path>
            </a:pathLst>
          </a:custGeom>
          <a:solidFill>
            <a:schemeClr val="bg1">
              <a:lumMod val="85000"/>
              <a:alpha val="50000"/>
            </a:schemeClr>
          </a:solidFill>
        </p:spPr>
        <p:txBody>
          <a:bodyPr wrap="square">
            <a:noAutofit/>
          </a:bodyPr>
          <a:lstStyle>
            <a:lvl1pPr marL="0" indent="0">
              <a:buNone/>
              <a:defRPr sz="1200"/>
            </a:lvl1pPr>
          </a:lstStyle>
          <a:p>
            <a:endParaRPr lang="id-ID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decel="10000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6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AD86B2E-B702-4422-B277-3A08C7449694}" type="datetimeFigureOut">
              <a:rPr lang="en-US" smtClean="0"/>
              <a:t>10/14/25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4" r:id="rId13"/>
    <p:sldLayoutId id="2147483665" r:id="rId14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4.xml"/><Relationship Id="rId4" Type="http://schemas.openxmlformats.org/officeDocument/2006/relationships/image" Target="../media/image7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4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4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3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3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3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3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3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4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4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3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4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3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4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4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3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4.xml"/><Relationship Id="rId4" Type="http://schemas.openxmlformats.org/officeDocument/2006/relationships/image" Target="../media/image15.pn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4.xml"/><Relationship Id="rId5" Type="http://schemas.openxmlformats.org/officeDocument/2006/relationships/image" Target="../media/image17.png"/><Relationship Id="rId4" Type="http://schemas.openxmlformats.org/officeDocument/2006/relationships/image" Target="../media/image16.png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4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3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4.xml"/><Relationship Id="rId4" Type="http://schemas.openxmlformats.org/officeDocument/2006/relationships/image" Target="../media/image18.png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3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4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4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4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4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4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4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4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3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Oval 17"/>
          <p:cNvSpPr/>
          <p:nvPr/>
        </p:nvSpPr>
        <p:spPr>
          <a:xfrm>
            <a:off x="6054429" y="-720725"/>
            <a:ext cx="7782357" cy="7578725"/>
          </a:xfrm>
          <a:prstGeom prst="ellipse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TextBox 29"/>
          <p:cNvSpPr txBox="1"/>
          <p:nvPr/>
        </p:nvSpPr>
        <p:spPr>
          <a:xfrm>
            <a:off x="337633" y="4177739"/>
            <a:ext cx="521652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dirty="0">
                <a:latin typeface="Alexandria" charset="0"/>
                <a:cs typeface="Alexandria" charset="0"/>
              </a:rPr>
              <a:t>Prepared by Dr. </a:t>
            </a:r>
            <a:r>
              <a:rPr lang="en-US" sz="2000" dirty="0" err="1">
                <a:latin typeface="Alexandria" charset="0"/>
                <a:cs typeface="Alexandria" charset="0"/>
              </a:rPr>
              <a:t>Sumaya</a:t>
            </a:r>
            <a:r>
              <a:rPr lang="en-US" sz="2000" dirty="0">
                <a:latin typeface="Alexandria" charset="0"/>
                <a:cs typeface="Alexandria" charset="0"/>
              </a:rPr>
              <a:t> </a:t>
            </a:r>
            <a:r>
              <a:rPr lang="en-US" sz="2000" dirty="0" err="1">
                <a:latin typeface="Alexandria" charset="0"/>
                <a:cs typeface="Alexandria" charset="0"/>
              </a:rPr>
              <a:t>Alkubaisi</a:t>
            </a:r>
            <a:endParaRPr lang="en-US" sz="2000" dirty="0">
              <a:latin typeface="Alexandria" charset="0"/>
              <a:cs typeface="Alexandria" charset="0"/>
            </a:endParaRPr>
          </a:p>
        </p:txBody>
      </p:sp>
      <p:sp>
        <p:nvSpPr>
          <p:cNvPr id="31" name="TextBox 30"/>
          <p:cNvSpPr txBox="1"/>
          <p:nvPr/>
        </p:nvSpPr>
        <p:spPr>
          <a:xfrm>
            <a:off x="266217" y="2257984"/>
            <a:ext cx="5715255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400" b="1" dirty="0">
                <a:solidFill>
                  <a:srgbClr val="00B0F0"/>
                </a:solidFill>
                <a:latin typeface="Alexandria" charset="0"/>
                <a:cs typeface="Alexandria" charset="0"/>
              </a:rPr>
              <a:t>Statistical Foundations for Data Science</a:t>
            </a:r>
          </a:p>
        </p:txBody>
      </p:sp>
      <p:sp>
        <p:nvSpPr>
          <p:cNvPr id="34" name="Rectangle: Rounded Corners 33"/>
          <p:cNvSpPr/>
          <p:nvPr/>
        </p:nvSpPr>
        <p:spPr>
          <a:xfrm>
            <a:off x="337633" y="5929382"/>
            <a:ext cx="3516608" cy="529167"/>
          </a:xfrm>
          <a:prstGeom prst="round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Lecture 4</a:t>
            </a:r>
          </a:p>
        </p:txBody>
      </p:sp>
      <p:sp>
        <p:nvSpPr>
          <p:cNvPr id="46" name="TextBox 45"/>
          <p:cNvSpPr txBox="1"/>
          <p:nvPr/>
        </p:nvSpPr>
        <p:spPr>
          <a:xfrm>
            <a:off x="329269" y="5104240"/>
            <a:ext cx="322395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000" dirty="0">
                <a:latin typeface="Alexandria" charset="0"/>
                <a:cs typeface="Alexandria" charset="0"/>
              </a:rPr>
              <a:t>FNT633  </a:t>
            </a:r>
          </a:p>
          <a:p>
            <a:r>
              <a:rPr lang="en-US" sz="2000" dirty="0">
                <a:latin typeface="Alexandria" charset="0"/>
                <a:cs typeface="Alexandria" charset="0"/>
              </a:rPr>
              <a:t>Machine Learning in Finance </a:t>
            </a:r>
          </a:p>
        </p:txBody>
      </p:sp>
      <p:sp>
        <p:nvSpPr>
          <p:cNvPr id="14" name="Oval 13"/>
          <p:cNvSpPr/>
          <p:nvPr/>
        </p:nvSpPr>
        <p:spPr>
          <a:xfrm>
            <a:off x="6200343" y="-320675"/>
            <a:ext cx="7410450" cy="7410450"/>
          </a:xfrm>
          <a:prstGeom prst="ellipse">
            <a:avLst/>
          </a:prstGeom>
          <a:blipFill>
            <a:blip r:embed="rId3"/>
            <a:stretch>
              <a:fillRect t="-1000"/>
            </a:stretch>
          </a:blip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Graphic 21"/>
          <p:cNvPicPr>
            <a:picLocks noChangeAspect="1"/>
          </p:cNvPicPr>
          <p:nvPr/>
        </p:nvPicPr>
        <p:blipFill rotWithShape="1"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194617" y="269653"/>
            <a:ext cx="2954655" cy="1379622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/>
          <p:cNvSpPr/>
          <p:nvPr/>
        </p:nvSpPr>
        <p:spPr>
          <a:xfrm>
            <a:off x="617280" y="1685495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1" eaLnBrk="1" latinLnBrk="0" hangingPunct="1"/>
            <a:endParaRPr lang="en-US" dirty="0"/>
          </a:p>
        </p:txBody>
      </p:sp>
      <p:sp>
        <p:nvSpPr>
          <p:cNvPr id="3" name="TextBox 2"/>
          <p:cNvSpPr txBox="1"/>
          <p:nvPr/>
        </p:nvSpPr>
        <p:spPr>
          <a:xfrm>
            <a:off x="2513150" y="1019069"/>
            <a:ext cx="39020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>
                <a:latin typeface="Alexandria" charset="0"/>
                <a:cs typeface="Alexandria" charset="0"/>
              </a:rPr>
              <a:t>Learning Goals</a:t>
            </a:r>
          </a:p>
        </p:txBody>
      </p:sp>
      <p:sp>
        <p:nvSpPr>
          <p:cNvPr id="5" name="Rectangle 4"/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1153149" y="975974"/>
            <a:ext cx="10348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Alexandria" charset="0"/>
                <a:cs typeface="Alexandria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1214179" y="1231789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4</a:t>
            </a:r>
          </a:p>
        </p:txBody>
      </p:sp>
      <p:sp>
        <p:nvSpPr>
          <p:cNvPr id="48" name="TextBox 47"/>
          <p:cNvSpPr txBox="1"/>
          <p:nvPr/>
        </p:nvSpPr>
        <p:spPr>
          <a:xfrm>
            <a:off x="889000" y="2391844"/>
            <a:ext cx="10541000" cy="243143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dirty="0">
                <a:latin typeface="Alexandria" charset="0"/>
              </a:rPr>
              <a:t>By the end of this lecture, you will be able to: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>
                <a:latin typeface="Alexandria" charset="0"/>
              </a:rPr>
              <a:t>Distinguish descriptive vs inferential statistics.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>
                <a:latin typeface="Alexandria" charset="0"/>
              </a:rPr>
              <a:t>Compute and interpret common summary statistics.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>
                <a:latin typeface="Alexandria" charset="0"/>
              </a:rPr>
              <a:t>Use hypothesis tests and confidence intervals.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>
                <a:latin typeface="Alexandria" charset="0"/>
              </a:rPr>
              <a:t>Visualize distributions, relationships, and outliers.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>
                <a:latin typeface="Alexandria" charset="0"/>
              </a:rPr>
              <a:t>Apply stats in finance using Python.</a:t>
            </a:r>
          </a:p>
          <a:p>
            <a:endParaRPr lang="en-US" sz="1600" dirty="0">
              <a:latin typeface="Alexandria" charset="0"/>
              <a:cs typeface="Alexandria" charset="0"/>
            </a:endParaRPr>
          </a:p>
          <a:p>
            <a:endParaRPr lang="en-US" sz="1600" dirty="0">
              <a:latin typeface="Alexandria" charset="0"/>
              <a:cs typeface="Alexandria" charset="0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104719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/>
          <p:cNvSpPr/>
          <p:nvPr/>
        </p:nvSpPr>
        <p:spPr>
          <a:xfrm>
            <a:off x="617280" y="1685495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TextBox 2"/>
          <p:cNvSpPr txBox="1"/>
          <p:nvPr/>
        </p:nvSpPr>
        <p:spPr>
          <a:xfrm>
            <a:off x="2513150" y="1019069"/>
            <a:ext cx="645272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>
                <a:latin typeface="Alexandria" charset="0"/>
                <a:cs typeface="Alexandria" charset="0"/>
              </a:rPr>
              <a:t>What Is Statistics?</a:t>
            </a:r>
          </a:p>
        </p:txBody>
      </p:sp>
      <p:sp>
        <p:nvSpPr>
          <p:cNvPr id="5" name="Rectangle 4"/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1153149" y="975974"/>
            <a:ext cx="10348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Alexandria" charset="0"/>
                <a:cs typeface="Alexandria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1214179" y="1231789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4</a:t>
            </a:r>
          </a:p>
        </p:txBody>
      </p:sp>
      <p:sp>
        <p:nvSpPr>
          <p:cNvPr id="48" name="TextBox 47"/>
          <p:cNvSpPr txBox="1"/>
          <p:nvPr/>
        </p:nvSpPr>
        <p:spPr>
          <a:xfrm>
            <a:off x="889000" y="2141974"/>
            <a:ext cx="10541000" cy="36625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Wingdings" pitchFamily="2" charset="2"/>
              <a:buChar char="§"/>
            </a:pPr>
            <a:r>
              <a:rPr lang="en-US" sz="2400" dirty="0">
                <a:latin typeface="Alexandria" charset="0"/>
              </a:rPr>
              <a:t>Statistics is the science of collecting, organizing, analyzing, and interpreting data to make informed decisions under uncertainty.</a:t>
            </a:r>
          </a:p>
          <a:p>
            <a:r>
              <a:rPr lang="en-US" sz="2400" b="1" dirty="0">
                <a:latin typeface="Alexandria" charset="0"/>
              </a:rPr>
              <a:t>In finance:</a:t>
            </a:r>
            <a:br>
              <a:rPr lang="en-US" sz="2400" b="1" dirty="0">
                <a:latin typeface="Alexandria" charset="0"/>
              </a:rPr>
            </a:br>
            <a:r>
              <a:rPr lang="en-US" sz="2400" dirty="0">
                <a:latin typeface="Alexandria" charset="0"/>
              </a:rPr>
              <a:t>It helps quantify risk, estimate returns, and validate whether observed market patterns are real or random.</a:t>
            </a:r>
          </a:p>
          <a:p>
            <a:r>
              <a:rPr lang="en-US" sz="2400" b="1" dirty="0">
                <a:latin typeface="Alexandria" charset="0"/>
              </a:rPr>
              <a:t>Two main branches: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>
                <a:latin typeface="Alexandria" charset="0"/>
              </a:rPr>
              <a:t>Descriptive statistics: Summarize and describe data (mean, variance, charts).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>
                <a:latin typeface="Alexandria" charset="0"/>
              </a:rPr>
              <a:t>Inferential statistics: Make predictions or decisions about a larger population from a sample (confidence intervals, hypothesis tests).</a:t>
            </a:r>
          </a:p>
          <a:p>
            <a:endParaRPr lang="en-US" sz="1600" dirty="0">
              <a:latin typeface="Alexandria" charset="0"/>
              <a:cs typeface="Alexandria" charset="0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327903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/>
          <p:cNvSpPr/>
          <p:nvPr/>
        </p:nvSpPr>
        <p:spPr>
          <a:xfrm>
            <a:off x="617280" y="1685495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TextBox 2"/>
          <p:cNvSpPr txBox="1"/>
          <p:nvPr/>
        </p:nvSpPr>
        <p:spPr>
          <a:xfrm>
            <a:off x="2513149" y="1019069"/>
            <a:ext cx="512268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>
                <a:latin typeface="Alexandria" charset="0"/>
                <a:cs typeface="Alexandria" charset="0"/>
              </a:rPr>
              <a:t>Why statistics matter in finance</a:t>
            </a:r>
          </a:p>
        </p:txBody>
      </p:sp>
      <p:sp>
        <p:nvSpPr>
          <p:cNvPr id="5" name="Rectangle 4"/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1153149" y="975974"/>
            <a:ext cx="10348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Alexandria" charset="0"/>
                <a:cs typeface="Alexandria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1214179" y="1231789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4</a:t>
            </a:r>
          </a:p>
        </p:txBody>
      </p:sp>
      <p:sp>
        <p:nvSpPr>
          <p:cNvPr id="48" name="TextBox 47"/>
          <p:cNvSpPr txBox="1"/>
          <p:nvPr/>
        </p:nvSpPr>
        <p:spPr>
          <a:xfrm>
            <a:off x="889000" y="2095405"/>
            <a:ext cx="10541000" cy="43396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b="1" dirty="0">
                <a:latin typeface="Alexandria" charset="0"/>
              </a:rPr>
              <a:t>Quantify Risk and Return</a:t>
            </a:r>
          </a:p>
          <a:p>
            <a:r>
              <a:rPr lang="en-US" sz="2000" dirty="0">
                <a:latin typeface="Alexandria" charset="0"/>
              </a:rPr>
              <a:t>Use mean, variance, and standard deviation to measure expected profit and volatility.</a:t>
            </a:r>
          </a:p>
          <a:p>
            <a:r>
              <a:rPr lang="en-US" sz="2000" dirty="0">
                <a:latin typeface="Alexandria" charset="0"/>
              </a:rPr>
              <a:t>Helps investors compare assets and decide the best risk-return trade-off.</a:t>
            </a:r>
          </a:p>
          <a:p>
            <a:r>
              <a:rPr lang="en-US" sz="2000" dirty="0">
                <a:latin typeface="Alexandria" charset="0"/>
              </a:rPr>
              <a:t>Tools: covariance, correlation, portfolio diversification.</a:t>
            </a:r>
          </a:p>
          <a:p>
            <a:endParaRPr lang="en-US" sz="2000" dirty="0">
              <a:latin typeface="Alexandria" charset="0"/>
            </a:endParaRPr>
          </a:p>
          <a:p>
            <a:r>
              <a:rPr lang="en-US" sz="2000" b="1" dirty="0">
                <a:latin typeface="Alexandria" charset="0"/>
              </a:rPr>
              <a:t>Test Trading Hypotheses</a:t>
            </a:r>
          </a:p>
          <a:p>
            <a:r>
              <a:rPr lang="en-US" sz="2000" dirty="0">
                <a:latin typeface="Alexandria" charset="0"/>
              </a:rPr>
              <a:t>Apply hypothesis testing (t-test, ANOVA) to check if a trading rule or strategy truly improves returns.</a:t>
            </a:r>
          </a:p>
          <a:p>
            <a:r>
              <a:rPr lang="en-US" sz="2000" dirty="0">
                <a:latin typeface="Alexandria" charset="0"/>
              </a:rPr>
              <a:t>Distinguishes real patterns from random market noise.</a:t>
            </a:r>
          </a:p>
          <a:p>
            <a:endParaRPr lang="en-US" sz="2000" dirty="0">
              <a:latin typeface="Alexandria" charset="0"/>
            </a:endParaRPr>
          </a:p>
          <a:p>
            <a:r>
              <a:rPr lang="en-US" sz="2000" b="1" dirty="0">
                <a:latin typeface="Alexandria" charset="0"/>
              </a:rPr>
              <a:t>Validate Models and Measure Uncertainty</a:t>
            </a:r>
          </a:p>
          <a:p>
            <a:r>
              <a:rPr lang="en-US" sz="2000" dirty="0">
                <a:latin typeface="Alexandria" charset="0"/>
              </a:rPr>
              <a:t>Use confidence intervals, R², and residual analysis to evaluate how reliable models are.</a:t>
            </a:r>
          </a:p>
          <a:p>
            <a:r>
              <a:rPr lang="en-US" sz="2000" dirty="0">
                <a:latin typeface="Alexandria" charset="0"/>
              </a:rPr>
              <a:t>Quantifies uncertainty and ensures model predictions are statistically sound.</a:t>
            </a:r>
          </a:p>
          <a:p>
            <a:endParaRPr lang="en-US" sz="2000" dirty="0">
              <a:latin typeface="Alexandria" charset="0"/>
              <a:cs typeface="Alexandria" charset="0"/>
            </a:endParaRPr>
          </a:p>
          <a:p>
            <a:endParaRPr lang="en-US" sz="1600" dirty="0">
              <a:latin typeface="Alexandria" charset="0"/>
              <a:cs typeface="Alexandria" charset="0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362565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/>
          <p:cNvSpPr/>
          <p:nvPr/>
        </p:nvSpPr>
        <p:spPr>
          <a:xfrm>
            <a:off x="617280" y="1685495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TextBox 2"/>
          <p:cNvSpPr txBox="1"/>
          <p:nvPr/>
        </p:nvSpPr>
        <p:spPr>
          <a:xfrm>
            <a:off x="2513149" y="1019069"/>
            <a:ext cx="582332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>
                <a:latin typeface="Alexandria" charset="0"/>
                <a:cs typeface="Alexandria" charset="0"/>
              </a:rPr>
              <a:t>Descriptive vs Inferential Statistics</a:t>
            </a:r>
          </a:p>
        </p:txBody>
      </p:sp>
      <p:sp>
        <p:nvSpPr>
          <p:cNvPr id="5" name="Rectangle 4"/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1153149" y="975974"/>
            <a:ext cx="10348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Alexandria" charset="0"/>
                <a:cs typeface="Alexandria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1214179" y="1231789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4</a:t>
            </a:r>
          </a:p>
        </p:txBody>
      </p:sp>
      <p:sp>
        <p:nvSpPr>
          <p:cNvPr id="48" name="TextBox 47"/>
          <p:cNvSpPr txBox="1"/>
          <p:nvPr/>
        </p:nvSpPr>
        <p:spPr>
          <a:xfrm>
            <a:off x="889000" y="2095405"/>
            <a:ext cx="10541000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b="1" dirty="0">
                <a:latin typeface="Alexandria" charset="0"/>
              </a:rPr>
              <a:t>Descriptive Statistics: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>
                <a:latin typeface="Alexandria" charset="0"/>
              </a:rPr>
              <a:t>Used to summarize and describe the main features of a dataset.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>
                <a:latin typeface="Alexandria" charset="0"/>
              </a:rPr>
              <a:t>Focus on what the data shows directly.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>
                <a:latin typeface="Alexandria" charset="0"/>
              </a:rPr>
              <a:t>Includes measures like mean, median, mode, variance, standard deviation, and visual tools such as histograms and boxplots.</a:t>
            </a:r>
          </a:p>
          <a:p>
            <a:r>
              <a:rPr lang="en-US" sz="2000" dirty="0">
                <a:latin typeface="Alexandria" charset="0"/>
              </a:rPr>
              <a:t>Example: “The average loan amount in our dataset is $25,000.”</a:t>
            </a:r>
          </a:p>
          <a:p>
            <a:r>
              <a:rPr lang="en-US" sz="2000" b="1" dirty="0">
                <a:latin typeface="Alexandria" charset="0"/>
              </a:rPr>
              <a:t>Inferential Statistics: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>
                <a:latin typeface="Alexandria" charset="0"/>
              </a:rPr>
              <a:t>Used to make conclusions or predictions about a larger population based on a sample.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>
                <a:latin typeface="Alexandria" charset="0"/>
              </a:rPr>
              <a:t>Involves probability theory and sampling to estimate or test hypotheses.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>
                <a:latin typeface="Alexandria" charset="0"/>
              </a:rPr>
              <a:t>Includes confidence intervals, t-tests, and p-values.</a:t>
            </a:r>
          </a:p>
          <a:p>
            <a:r>
              <a:rPr lang="en-US" sz="2000" dirty="0">
                <a:latin typeface="Alexandria" charset="0"/>
              </a:rPr>
              <a:t>Example: “Based on a sample of loans, we estimate the average default rate in the entire bank portfolio.”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326564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425810" y="203200"/>
            <a:ext cx="2580006" cy="1204686"/>
          </a:xfrm>
          <a:prstGeom prst="rect">
            <a:avLst/>
          </a:prstGeo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553974BD-E482-664B-8FDC-7E82984FB420}"/>
              </a:ext>
            </a:extLst>
          </p:cNvPr>
          <p:cNvSpPr/>
          <p:nvPr/>
        </p:nvSpPr>
        <p:spPr>
          <a:xfrm>
            <a:off x="635403" y="393206"/>
            <a:ext cx="10503651" cy="575542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2800" b="1" dirty="0">
                <a:latin typeface="Alexandria" charset="0"/>
              </a:rPr>
              <a:t>Python Demo: Example dataset </a:t>
            </a:r>
            <a:r>
              <a:rPr lang="en-US" sz="2800" dirty="0"/>
              <a:t>— </a:t>
            </a:r>
            <a:r>
              <a:rPr lang="en-US" sz="2800" b="1" dirty="0">
                <a:latin typeface="Alexandria" charset="0"/>
              </a:rPr>
              <a:t>create and inspect</a:t>
            </a:r>
          </a:p>
          <a:p>
            <a:endParaRPr lang="en-US" sz="2000" b="1" dirty="0">
              <a:latin typeface="Alexandria" charset="0"/>
            </a:endParaRPr>
          </a:p>
          <a:p>
            <a:r>
              <a:rPr lang="en-US" sz="2000" b="1" dirty="0">
                <a:latin typeface="Alexandria" charset="0"/>
              </a:rPr>
              <a:t>#All missing or invalid values were cleaned in Lectures 2 &amp; 3.</a:t>
            </a:r>
          </a:p>
          <a:p>
            <a:endParaRPr lang="en-US" sz="2000" b="1" dirty="0">
              <a:latin typeface="Alexandria" charset="0"/>
            </a:endParaRPr>
          </a:p>
          <a:p>
            <a:r>
              <a:rPr lang="en-US" sz="2000" dirty="0">
                <a:latin typeface="Alexandria" charset="0"/>
              </a:rPr>
              <a:t>import pandas as </a:t>
            </a:r>
            <a:r>
              <a:rPr lang="en-US" sz="2000" dirty="0" err="1">
                <a:latin typeface="Alexandria" charset="0"/>
              </a:rPr>
              <a:t>pd</a:t>
            </a:r>
            <a:endParaRPr lang="en-US" sz="2000" dirty="0">
              <a:latin typeface="Alexandria" charset="0"/>
            </a:endParaRPr>
          </a:p>
          <a:p>
            <a:endParaRPr lang="en-US" sz="2000" dirty="0">
              <a:latin typeface="Alexandria" charset="0"/>
            </a:endParaRPr>
          </a:p>
          <a:p>
            <a:r>
              <a:rPr lang="en-US" sz="2000" dirty="0">
                <a:latin typeface="Alexandria" charset="0"/>
              </a:rPr>
              <a:t>data = {</a:t>
            </a:r>
          </a:p>
          <a:p>
            <a:r>
              <a:rPr lang="en-US" sz="2000" dirty="0">
                <a:latin typeface="Alexandria" charset="0"/>
              </a:rPr>
              <a:t>    "age": [25, 40, 30, 35, 28],</a:t>
            </a:r>
          </a:p>
          <a:p>
            <a:r>
              <a:rPr lang="en-US" sz="2000" dirty="0">
                <a:latin typeface="Alexandria" charset="0"/>
              </a:rPr>
              <a:t>    "salary": [50000, 60000, 55000, 52000, 45000],</a:t>
            </a:r>
          </a:p>
          <a:p>
            <a:r>
              <a:rPr lang="en-US" sz="2000" dirty="0">
                <a:latin typeface="Alexandria" charset="0"/>
              </a:rPr>
              <a:t>    "</a:t>
            </a:r>
            <a:r>
              <a:rPr lang="en-US" sz="2000" dirty="0" err="1">
                <a:latin typeface="Alexandria" charset="0"/>
              </a:rPr>
              <a:t>loan_amount</a:t>
            </a:r>
            <a:r>
              <a:rPr lang="en-US" sz="2000" dirty="0">
                <a:latin typeface="Alexandria" charset="0"/>
              </a:rPr>
              <a:t>": [20000, 25000, 22000, 18000, 30000],</a:t>
            </a:r>
          </a:p>
          <a:p>
            <a:r>
              <a:rPr lang="en-US" sz="2000" dirty="0">
                <a:latin typeface="Alexandria" charset="0"/>
              </a:rPr>
              <a:t>    "default": ["No", "Yes", "No", "No", "Yes"]</a:t>
            </a:r>
          </a:p>
          <a:p>
            <a:r>
              <a:rPr lang="en-US" sz="2000" dirty="0">
                <a:latin typeface="Alexandria" charset="0"/>
              </a:rPr>
              <a:t>}</a:t>
            </a:r>
          </a:p>
          <a:p>
            <a:endParaRPr lang="en-US" sz="2000" dirty="0">
              <a:latin typeface="Alexandria" charset="0"/>
            </a:endParaRPr>
          </a:p>
          <a:p>
            <a:r>
              <a:rPr lang="en-US" sz="2000" dirty="0" err="1">
                <a:latin typeface="Alexandria" charset="0"/>
              </a:rPr>
              <a:t>df</a:t>
            </a:r>
            <a:r>
              <a:rPr lang="en-US" sz="2000" dirty="0">
                <a:latin typeface="Alexandria" charset="0"/>
              </a:rPr>
              <a:t> = </a:t>
            </a:r>
            <a:r>
              <a:rPr lang="en-US" sz="2000" dirty="0" err="1">
                <a:latin typeface="Alexandria" charset="0"/>
              </a:rPr>
              <a:t>pd.DataFrame</a:t>
            </a:r>
            <a:r>
              <a:rPr lang="en-US" sz="2000" dirty="0">
                <a:latin typeface="Alexandria" charset="0"/>
              </a:rPr>
              <a:t>(data)</a:t>
            </a:r>
          </a:p>
          <a:p>
            <a:endParaRPr lang="en-US" sz="2000" dirty="0">
              <a:latin typeface="Alexandria" charset="0"/>
            </a:endParaRPr>
          </a:p>
          <a:p>
            <a:r>
              <a:rPr lang="en-US" sz="2000" dirty="0" err="1">
                <a:latin typeface="Alexandria" charset="0"/>
              </a:rPr>
              <a:t>df.info</a:t>
            </a:r>
            <a:r>
              <a:rPr lang="en-US" sz="2000" dirty="0">
                <a:latin typeface="Alexandria" charset="0"/>
              </a:rPr>
              <a:t>()</a:t>
            </a:r>
          </a:p>
          <a:p>
            <a:r>
              <a:rPr lang="en-US" sz="2000" dirty="0" err="1">
                <a:latin typeface="Alexandria" charset="0"/>
              </a:rPr>
              <a:t>df.describe</a:t>
            </a:r>
            <a:r>
              <a:rPr lang="en-US" sz="2000" dirty="0">
                <a:latin typeface="Alexandria" charset="0"/>
              </a:rPr>
              <a:t>().round(2)</a:t>
            </a:r>
          </a:p>
          <a:p>
            <a:endParaRPr lang="en-US" sz="2000" dirty="0">
              <a:latin typeface="Alexandria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37309B94-E17C-1448-A03F-E3CD9DFC9F98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9903A9BC-B829-C443-BD5F-B8EFE1E59F6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730837" y="1364098"/>
            <a:ext cx="3570844" cy="4784530"/>
          </a:xfrm>
          <a:prstGeom prst="rect">
            <a:avLst/>
          </a:prstGeom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" name="Graphic 21"/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425810" y="203200"/>
            <a:ext cx="2580006" cy="1204686"/>
          </a:xfrm>
          <a:prstGeom prst="rect">
            <a:avLst/>
          </a:prstGeo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553974BD-E482-664B-8FDC-7E82984FB420}"/>
              </a:ext>
            </a:extLst>
          </p:cNvPr>
          <p:cNvSpPr/>
          <p:nvPr/>
        </p:nvSpPr>
        <p:spPr>
          <a:xfrm>
            <a:off x="986678" y="912421"/>
            <a:ext cx="10503651" cy="513986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2800" b="1" dirty="0">
                <a:latin typeface="Alexandria" charset="0"/>
              </a:rPr>
              <a:t>Python Demo: Measures of central tendency (mean, median, mode)</a:t>
            </a:r>
          </a:p>
          <a:p>
            <a:endParaRPr lang="en-US" sz="2000" b="1" dirty="0">
              <a:latin typeface="Alexandria" charset="0"/>
            </a:endParaRPr>
          </a:p>
          <a:p>
            <a:r>
              <a:rPr lang="en-US" sz="2000" dirty="0">
                <a:latin typeface="Alexandria" charset="0"/>
              </a:rPr>
              <a:t># </a:t>
            </a:r>
            <a:r>
              <a:rPr lang="en-US" sz="2000" dirty="0"/>
              <a:t>tells us what a “normal” or “average” observation looks like (The expected return).</a:t>
            </a:r>
          </a:p>
          <a:p>
            <a:endParaRPr lang="en-US" sz="2000" b="1" dirty="0">
              <a:latin typeface="Alexandria" charset="0"/>
            </a:endParaRPr>
          </a:p>
          <a:p>
            <a:r>
              <a:rPr lang="en-US" sz="2000" dirty="0">
                <a:latin typeface="Alexandria" charset="0"/>
              </a:rPr>
              <a:t>print("Mean salary:", </a:t>
            </a:r>
            <a:r>
              <a:rPr lang="en-US" sz="2000" dirty="0" err="1">
                <a:latin typeface="Alexandria" charset="0"/>
              </a:rPr>
              <a:t>df</a:t>
            </a:r>
            <a:r>
              <a:rPr lang="en-US" sz="2000" dirty="0">
                <a:latin typeface="Alexandria" charset="0"/>
              </a:rPr>
              <a:t>['salary'].mean())</a:t>
            </a:r>
          </a:p>
          <a:p>
            <a:r>
              <a:rPr lang="en-US" sz="2000" dirty="0">
                <a:latin typeface="Alexandria" charset="0"/>
              </a:rPr>
              <a:t>print("Median salary:", </a:t>
            </a:r>
            <a:r>
              <a:rPr lang="en-US" sz="2000" dirty="0" err="1">
                <a:latin typeface="Alexandria" charset="0"/>
              </a:rPr>
              <a:t>df</a:t>
            </a:r>
            <a:r>
              <a:rPr lang="en-US" sz="2000" dirty="0">
                <a:latin typeface="Alexandria" charset="0"/>
              </a:rPr>
              <a:t>['salary'].median())</a:t>
            </a:r>
          </a:p>
          <a:p>
            <a:r>
              <a:rPr lang="en-US" sz="2000" dirty="0">
                <a:latin typeface="Alexandria" charset="0"/>
              </a:rPr>
              <a:t>print("Mode default:", </a:t>
            </a:r>
            <a:r>
              <a:rPr lang="en-US" sz="2000" dirty="0" err="1">
                <a:latin typeface="Alexandria" charset="0"/>
              </a:rPr>
              <a:t>df</a:t>
            </a:r>
            <a:r>
              <a:rPr lang="en-US" sz="2000" dirty="0">
                <a:latin typeface="Alexandria" charset="0"/>
              </a:rPr>
              <a:t>['default'].mode().</a:t>
            </a:r>
            <a:r>
              <a:rPr lang="en-US" sz="2000" dirty="0" err="1">
                <a:latin typeface="Alexandria" charset="0"/>
              </a:rPr>
              <a:t>tolist</a:t>
            </a:r>
            <a:r>
              <a:rPr lang="en-US" sz="2000" dirty="0">
                <a:latin typeface="Alexandria" charset="0"/>
              </a:rPr>
              <a:t>())</a:t>
            </a:r>
          </a:p>
          <a:p>
            <a:endParaRPr lang="en-US" sz="2000" dirty="0">
              <a:latin typeface="Alexandria" charset="0"/>
            </a:endParaRPr>
          </a:p>
          <a:p>
            <a:endParaRPr lang="en-US" sz="2000" dirty="0">
              <a:latin typeface="Alexandria" charset="0"/>
            </a:endParaRPr>
          </a:p>
          <a:p>
            <a:endParaRPr lang="en-US" sz="2000" dirty="0">
              <a:latin typeface="Alexandria" charset="0"/>
            </a:endParaRPr>
          </a:p>
          <a:p>
            <a:endParaRPr lang="en-US" sz="2000" dirty="0">
              <a:latin typeface="Alexandria" charset="0"/>
            </a:endParaRPr>
          </a:p>
          <a:p>
            <a:endParaRPr lang="en-US" sz="2000" dirty="0">
              <a:latin typeface="Alexandria" charset="0"/>
            </a:endParaRPr>
          </a:p>
          <a:p>
            <a:endParaRPr lang="en-US" sz="2000" dirty="0">
              <a:latin typeface="Alexandria" charset="0"/>
            </a:endParaRPr>
          </a:p>
          <a:p>
            <a:r>
              <a:rPr lang="en-US" sz="2000" dirty="0">
                <a:solidFill>
                  <a:srgbClr val="00AEEF"/>
                </a:solidFill>
                <a:latin typeface="Alexandria" charset="0"/>
              </a:rPr>
              <a:t>.mode() </a:t>
            </a:r>
            <a:r>
              <a:rPr lang="en-US" sz="2000" dirty="0">
                <a:latin typeface="Alexandria" charset="0"/>
              </a:rPr>
              <a:t>in pandas can return more than one value if several values occur with the same highest frequency.</a:t>
            </a:r>
            <a:br>
              <a:rPr lang="en-US" sz="2000" dirty="0">
                <a:latin typeface="Alexandria" charset="0"/>
              </a:rPr>
            </a:br>
            <a:r>
              <a:rPr lang="en-US" sz="2000" dirty="0">
                <a:solidFill>
                  <a:srgbClr val="00AEEF"/>
                </a:solidFill>
                <a:latin typeface="Alexandria" charset="0"/>
              </a:rPr>
              <a:t>.mode().</a:t>
            </a:r>
            <a:r>
              <a:rPr lang="en-US" sz="2000" dirty="0" err="1">
                <a:solidFill>
                  <a:srgbClr val="00AEEF"/>
                </a:solidFill>
                <a:latin typeface="Alexandria" charset="0"/>
              </a:rPr>
              <a:t>tolist</a:t>
            </a:r>
            <a:r>
              <a:rPr lang="en-US" sz="2000" dirty="0">
                <a:solidFill>
                  <a:srgbClr val="00AEEF"/>
                </a:solidFill>
                <a:latin typeface="Alexandria" charset="0"/>
              </a:rPr>
              <a:t>() </a:t>
            </a:r>
            <a:r>
              <a:rPr lang="en-US" sz="2000" dirty="0">
                <a:latin typeface="Alexandria" charset="0"/>
              </a:rPr>
              <a:t>simply converts that Series into a normal Python list so it’s easier to read or print.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37309B94-E17C-1448-A03F-E3CD9DFC9F98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E8BE671-1CF0-F545-AC99-3374B80D8530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01984" y="3575793"/>
            <a:ext cx="3638042" cy="10885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6650543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425810" y="203200"/>
            <a:ext cx="2580006" cy="1204686"/>
          </a:xfrm>
          <a:prstGeom prst="rect">
            <a:avLst/>
          </a:prstGeo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553974BD-E482-664B-8FDC-7E82984FB420}"/>
              </a:ext>
            </a:extLst>
          </p:cNvPr>
          <p:cNvSpPr/>
          <p:nvPr/>
        </p:nvSpPr>
        <p:spPr>
          <a:xfrm>
            <a:off x="647278" y="452583"/>
            <a:ext cx="10503651" cy="655564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2800" b="1" dirty="0">
                <a:latin typeface="Alexandria" charset="0"/>
              </a:rPr>
              <a:t>Python Demo: Measures of spread </a:t>
            </a:r>
            <a:r>
              <a:rPr lang="en-US" sz="2400" b="1" dirty="0">
                <a:latin typeface="Alexandria" charset="0"/>
              </a:rPr>
              <a:t>(variance, </a:t>
            </a:r>
            <a:r>
              <a:rPr lang="en-US" sz="2400" b="1" dirty="0" err="1">
                <a:latin typeface="Alexandria" charset="0"/>
              </a:rPr>
              <a:t>std</a:t>
            </a:r>
            <a:r>
              <a:rPr lang="en-US" sz="2400" b="1" dirty="0">
                <a:latin typeface="Alexandria" charset="0"/>
              </a:rPr>
              <a:t>, range, IQR)</a:t>
            </a:r>
          </a:p>
          <a:p>
            <a:endParaRPr lang="en-US" sz="2400" b="1" dirty="0">
              <a:latin typeface="Alexandria" charset="0"/>
            </a:endParaRPr>
          </a:p>
          <a:p>
            <a:r>
              <a:rPr lang="en-US" sz="2000" dirty="0">
                <a:latin typeface="Alexandria" charset="0"/>
              </a:rPr>
              <a:t>#How far apart the data points are from the middle or from each other</a:t>
            </a:r>
          </a:p>
          <a:p>
            <a:endParaRPr lang="en-US" sz="2400" dirty="0">
              <a:latin typeface="Alexandria" charset="0"/>
            </a:endParaRPr>
          </a:p>
          <a:p>
            <a:r>
              <a:rPr lang="en-US" sz="2400" dirty="0">
                <a:latin typeface="Alexandria" charset="0"/>
              </a:rPr>
              <a:t>print("Variance:", </a:t>
            </a:r>
            <a:r>
              <a:rPr lang="en-US" sz="2400" dirty="0" err="1">
                <a:latin typeface="Alexandria" charset="0"/>
              </a:rPr>
              <a:t>df</a:t>
            </a:r>
            <a:r>
              <a:rPr lang="en-US" sz="2400" dirty="0">
                <a:latin typeface="Alexandria" charset="0"/>
              </a:rPr>
              <a:t>['salary'].</a:t>
            </a:r>
            <a:r>
              <a:rPr lang="en-US" sz="2400" dirty="0" err="1">
                <a:latin typeface="Alexandria" charset="0"/>
              </a:rPr>
              <a:t>var</a:t>
            </a:r>
            <a:r>
              <a:rPr lang="en-US" sz="2400" dirty="0">
                <a:latin typeface="Alexandria" charset="0"/>
              </a:rPr>
              <a:t>())</a:t>
            </a:r>
          </a:p>
          <a:p>
            <a:r>
              <a:rPr lang="en-US" sz="2400" dirty="0">
                <a:latin typeface="Alexandria" charset="0"/>
              </a:rPr>
              <a:t>print("</a:t>
            </a:r>
            <a:r>
              <a:rPr lang="en-US" sz="2400" dirty="0" err="1">
                <a:latin typeface="Alexandria" charset="0"/>
              </a:rPr>
              <a:t>Std</a:t>
            </a:r>
            <a:r>
              <a:rPr lang="en-US" sz="2400" dirty="0">
                <a:latin typeface="Alexandria" charset="0"/>
              </a:rPr>
              <a:t> dev:", </a:t>
            </a:r>
            <a:r>
              <a:rPr lang="en-US" sz="2400" dirty="0" err="1">
                <a:latin typeface="Alexandria" charset="0"/>
              </a:rPr>
              <a:t>df</a:t>
            </a:r>
            <a:r>
              <a:rPr lang="en-US" sz="2400" dirty="0">
                <a:latin typeface="Alexandria" charset="0"/>
              </a:rPr>
              <a:t>['salary'].</a:t>
            </a:r>
            <a:r>
              <a:rPr lang="en-US" sz="2400" dirty="0" err="1">
                <a:latin typeface="Alexandria" charset="0"/>
              </a:rPr>
              <a:t>std</a:t>
            </a:r>
            <a:r>
              <a:rPr lang="en-US" sz="2400" dirty="0">
                <a:latin typeface="Alexandria" charset="0"/>
              </a:rPr>
              <a:t>())</a:t>
            </a:r>
          </a:p>
          <a:p>
            <a:r>
              <a:rPr lang="en-US" sz="2400" dirty="0">
                <a:latin typeface="Alexandria" charset="0"/>
              </a:rPr>
              <a:t>print("Range:", </a:t>
            </a:r>
            <a:r>
              <a:rPr lang="en-US" sz="2400" dirty="0" err="1">
                <a:latin typeface="Alexandria" charset="0"/>
              </a:rPr>
              <a:t>df</a:t>
            </a:r>
            <a:r>
              <a:rPr lang="en-US" sz="2400" dirty="0">
                <a:latin typeface="Alexandria" charset="0"/>
              </a:rPr>
              <a:t>['salary'].max() - </a:t>
            </a:r>
            <a:r>
              <a:rPr lang="en-US" sz="2400" dirty="0" err="1">
                <a:latin typeface="Alexandria" charset="0"/>
              </a:rPr>
              <a:t>df</a:t>
            </a:r>
            <a:r>
              <a:rPr lang="en-US" sz="2400" dirty="0">
                <a:latin typeface="Alexandria" charset="0"/>
              </a:rPr>
              <a:t>['salary'].min())</a:t>
            </a:r>
          </a:p>
          <a:p>
            <a:r>
              <a:rPr lang="en-US" sz="2400" dirty="0">
                <a:latin typeface="Alexandria" charset="0"/>
              </a:rPr>
              <a:t>Q1, Q3 = </a:t>
            </a:r>
            <a:r>
              <a:rPr lang="en-US" sz="2400" dirty="0" err="1">
                <a:latin typeface="Alexandria" charset="0"/>
              </a:rPr>
              <a:t>df</a:t>
            </a:r>
            <a:r>
              <a:rPr lang="en-US" sz="2400" dirty="0">
                <a:latin typeface="Alexandria" charset="0"/>
              </a:rPr>
              <a:t>['salary'].quantile([0.25, 0.75])</a:t>
            </a:r>
          </a:p>
          <a:p>
            <a:r>
              <a:rPr lang="en-US" sz="2400" dirty="0">
                <a:latin typeface="Alexandria" charset="0"/>
              </a:rPr>
              <a:t>print("IQR:", Q3 - Q1)</a:t>
            </a:r>
          </a:p>
          <a:p>
            <a:endParaRPr lang="en-US" sz="2400" dirty="0">
              <a:latin typeface="Alexandria" charset="0"/>
            </a:endParaRPr>
          </a:p>
          <a:p>
            <a:r>
              <a:rPr lang="en-US" sz="2000" b="1" dirty="0">
                <a:latin typeface="Alexandria" charset="0"/>
              </a:rPr>
              <a:t>Standard Deviation </a:t>
            </a:r>
            <a:r>
              <a:rPr lang="en-US" sz="2000" dirty="0">
                <a:latin typeface="Alexandria" charset="0"/>
              </a:rPr>
              <a:t>(≈ 5595): On average, salaries differ by about 5,595 from the mean. </a:t>
            </a:r>
          </a:p>
          <a:p>
            <a:r>
              <a:rPr lang="en-US" sz="2000" dirty="0">
                <a:latin typeface="Alexandria" charset="0"/>
              </a:rPr>
              <a:t>A large standard deviation → salaries are widely spread/high variation (High risk / volatility ).</a:t>
            </a:r>
          </a:p>
          <a:p>
            <a:r>
              <a:rPr lang="en-US" sz="2000" dirty="0">
                <a:latin typeface="Alexandria" charset="0"/>
              </a:rPr>
              <a:t>A small standard deviation → salaries are close to the average/ low variation (Stable / low risk ).</a:t>
            </a:r>
          </a:p>
          <a:p>
            <a:endParaRPr lang="en-US" sz="2000" dirty="0">
              <a:latin typeface="Alexandria" charset="0"/>
            </a:endParaRPr>
          </a:p>
          <a:p>
            <a:r>
              <a:rPr lang="en-US" sz="2000" b="1" dirty="0">
                <a:latin typeface="Alexandria" charset="0"/>
              </a:rPr>
              <a:t>Range</a:t>
            </a:r>
            <a:r>
              <a:rPr lang="en-US" sz="2000" dirty="0">
                <a:latin typeface="Alexandria" charset="0"/>
              </a:rPr>
              <a:t> (15,000): Difference between the highest and lowest salary — gives total spread.</a:t>
            </a:r>
          </a:p>
          <a:p>
            <a:r>
              <a:rPr lang="en-US" sz="2000" dirty="0">
                <a:latin typeface="Alexandria" charset="0"/>
              </a:rPr>
              <a:t>IQR (5,000): The middle 50% of salaries lie within a 5,000 range — helps ignore outliers and shows central spread.</a:t>
            </a:r>
          </a:p>
          <a:p>
            <a:endParaRPr lang="en-US" sz="2000" dirty="0">
              <a:latin typeface="Alexandria" charset="0"/>
            </a:endParaRPr>
          </a:p>
          <a:p>
            <a:endParaRPr lang="en-US" sz="2000" b="1" dirty="0">
              <a:latin typeface="Alexandria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E086F70-2C9A-5740-9DD5-F0E54E93F5D5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B272922B-83F2-0145-9AB9-B4CA51CEA4D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82229" y="2215980"/>
            <a:ext cx="3568700" cy="11303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464354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425810" y="203200"/>
            <a:ext cx="2580006" cy="1204686"/>
          </a:xfrm>
          <a:prstGeom prst="rect">
            <a:avLst/>
          </a:prstGeo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553974BD-E482-664B-8FDC-7E82984FB420}"/>
              </a:ext>
            </a:extLst>
          </p:cNvPr>
          <p:cNvSpPr/>
          <p:nvPr/>
        </p:nvSpPr>
        <p:spPr>
          <a:xfrm>
            <a:off x="920411" y="805543"/>
            <a:ext cx="10503651" cy="569386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2800" b="1" dirty="0">
                <a:latin typeface="Alexandria" charset="0"/>
              </a:rPr>
              <a:t>Python Demo: Shape of distribution (skewness)</a:t>
            </a:r>
            <a:endParaRPr lang="en-US" sz="2000" b="1" dirty="0">
              <a:latin typeface="Alexandria" charset="0"/>
            </a:endParaRPr>
          </a:p>
          <a:p>
            <a:endParaRPr lang="en-US" sz="2000" dirty="0">
              <a:latin typeface="Alexandria" charset="0"/>
            </a:endParaRPr>
          </a:p>
          <a:p>
            <a:r>
              <a:rPr lang="en-US" sz="2400" dirty="0">
                <a:latin typeface="Alexandria" charset="0"/>
              </a:rPr>
              <a:t>from </a:t>
            </a:r>
            <a:r>
              <a:rPr lang="en-US" sz="2400" dirty="0" err="1">
                <a:latin typeface="Alexandria" charset="0"/>
              </a:rPr>
              <a:t>scipy.stats</a:t>
            </a:r>
            <a:r>
              <a:rPr lang="en-US" sz="2400" dirty="0">
                <a:latin typeface="Alexandria" charset="0"/>
              </a:rPr>
              <a:t> import skew</a:t>
            </a:r>
          </a:p>
          <a:p>
            <a:r>
              <a:rPr lang="en-US" sz="2400" dirty="0">
                <a:latin typeface="Alexandria" charset="0"/>
              </a:rPr>
              <a:t>print("Skewness:", skew(</a:t>
            </a:r>
            <a:r>
              <a:rPr lang="en-US" sz="2400" dirty="0" err="1">
                <a:latin typeface="Alexandria" charset="0"/>
              </a:rPr>
              <a:t>df</a:t>
            </a:r>
            <a:r>
              <a:rPr lang="en-US" sz="2400" dirty="0">
                <a:latin typeface="Alexandria" charset="0"/>
              </a:rPr>
              <a:t>['salary’]))</a:t>
            </a:r>
          </a:p>
          <a:p>
            <a:endParaRPr lang="en-US" sz="2400" dirty="0">
              <a:latin typeface="Alexandria" charset="0"/>
            </a:endParaRPr>
          </a:p>
          <a:p>
            <a:endParaRPr lang="en-US" sz="2400" dirty="0">
              <a:latin typeface="Alexandria" charset="0"/>
            </a:endParaRPr>
          </a:p>
          <a:p>
            <a:pPr marL="342900" indent="-342900">
              <a:buFont typeface="Wingdings" pitchFamily="2" charset="2"/>
              <a:buChar char="§"/>
            </a:pPr>
            <a:r>
              <a:rPr lang="en-US" sz="2000" dirty="0">
                <a:latin typeface="Alexandria" charset="0"/>
              </a:rPr>
              <a:t>Skewness measures how symmetrical or asymmetrical a distribution is.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>
                <a:latin typeface="Alexandria" charset="0"/>
              </a:rPr>
              <a:t>Positive skew ( &gt; 0 ) → longer right tail → more high outliers (some customers have very large values, e.g., big loans or salaries).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>
                <a:latin typeface="Alexandria" charset="0"/>
              </a:rPr>
              <a:t>Negative skew ( &lt; 0 ) → longer left tail → more low outliers (many small loans or low returns).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>
                <a:latin typeface="Alexandria" charset="0"/>
              </a:rPr>
              <a:t>Zero skew → data are roughly symmetrical (balanced around the mean).</a:t>
            </a:r>
          </a:p>
          <a:p>
            <a:endParaRPr lang="en-US" sz="2000" dirty="0">
              <a:latin typeface="Alexandria" charset="0"/>
            </a:endParaRPr>
          </a:p>
          <a:p>
            <a:r>
              <a:rPr lang="en-US" sz="2000" dirty="0">
                <a:latin typeface="Alexandria" charset="0"/>
              </a:rPr>
              <a:t>In finance:</a:t>
            </a:r>
            <a:br>
              <a:rPr lang="en-US" sz="2000" dirty="0">
                <a:latin typeface="Alexandria" charset="0"/>
              </a:rPr>
            </a:br>
            <a:r>
              <a:rPr lang="en-US" sz="2000" dirty="0">
                <a:latin typeface="Alexandria" charset="0"/>
              </a:rPr>
              <a:t>Skewness helps identify direction of risk —</a:t>
            </a:r>
          </a:p>
          <a:p>
            <a:r>
              <a:rPr lang="en-US" sz="2000" dirty="0">
                <a:latin typeface="Alexandria" charset="0"/>
              </a:rPr>
              <a:t>Positive skew = small frequent losses, few large gains.</a:t>
            </a:r>
          </a:p>
          <a:p>
            <a:r>
              <a:rPr lang="en-US" sz="2000" dirty="0">
                <a:latin typeface="Alexandria" charset="0"/>
              </a:rPr>
              <a:t>Negative skew = small frequent gains, few large losses → riskier pattern.</a:t>
            </a:r>
          </a:p>
          <a:p>
            <a:endParaRPr lang="en-US" sz="2000" dirty="0">
              <a:latin typeface="Alexandria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E086F70-2C9A-5740-9DD5-F0E54E93F5D5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501AAE8-9C9F-894A-91FA-F17CAE888AF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49210" y="1917040"/>
            <a:ext cx="3276600" cy="482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2663364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425810" y="203200"/>
            <a:ext cx="2580006" cy="1204686"/>
          </a:xfrm>
          <a:prstGeom prst="rect">
            <a:avLst/>
          </a:prstGeo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553974BD-E482-664B-8FDC-7E82984FB420}"/>
              </a:ext>
            </a:extLst>
          </p:cNvPr>
          <p:cNvSpPr/>
          <p:nvPr/>
        </p:nvSpPr>
        <p:spPr>
          <a:xfrm>
            <a:off x="920411" y="805543"/>
            <a:ext cx="10503651" cy="575542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2800" b="1" dirty="0">
                <a:latin typeface="Alexandria" charset="0"/>
              </a:rPr>
              <a:t>Python Demo: Histogram + KDE </a:t>
            </a:r>
          </a:p>
          <a:p>
            <a:endParaRPr lang="en-US" sz="2800" b="1" dirty="0">
              <a:latin typeface="Alexandria" charset="0"/>
            </a:endParaRPr>
          </a:p>
          <a:p>
            <a:endParaRPr lang="en-US" sz="2000" dirty="0">
              <a:latin typeface="Alexandria" charset="0"/>
            </a:endParaRPr>
          </a:p>
          <a:p>
            <a:r>
              <a:rPr lang="en-US" sz="2400" dirty="0" err="1">
                <a:latin typeface="Alexandria" charset="0"/>
              </a:rPr>
              <a:t>sns.histplot</a:t>
            </a:r>
            <a:r>
              <a:rPr lang="en-US" sz="2400" dirty="0">
                <a:latin typeface="Alexandria" charset="0"/>
              </a:rPr>
              <a:t>(</a:t>
            </a:r>
            <a:r>
              <a:rPr lang="en-US" sz="2400" dirty="0" err="1">
                <a:latin typeface="Alexandria" charset="0"/>
              </a:rPr>
              <a:t>df</a:t>
            </a:r>
            <a:r>
              <a:rPr lang="en-US" sz="2400" dirty="0">
                <a:latin typeface="Alexandria" charset="0"/>
              </a:rPr>
              <a:t>['salary'], </a:t>
            </a:r>
            <a:r>
              <a:rPr lang="en-US" sz="2400" dirty="0" err="1">
                <a:latin typeface="Alexandria" charset="0"/>
              </a:rPr>
              <a:t>kde</a:t>
            </a:r>
            <a:r>
              <a:rPr lang="en-US" sz="2400" dirty="0">
                <a:latin typeface="Alexandria" charset="0"/>
              </a:rPr>
              <a:t>=True)</a:t>
            </a:r>
          </a:p>
          <a:p>
            <a:r>
              <a:rPr lang="en-US" sz="2400" dirty="0" err="1">
                <a:latin typeface="Alexandria" charset="0"/>
              </a:rPr>
              <a:t>plt.title</a:t>
            </a:r>
            <a:r>
              <a:rPr lang="en-US" sz="2400" dirty="0">
                <a:latin typeface="Alexandria" charset="0"/>
              </a:rPr>
              <a:t>("Salary Distribution")</a:t>
            </a:r>
          </a:p>
          <a:p>
            <a:r>
              <a:rPr lang="en-US" sz="2400" dirty="0" err="1">
                <a:latin typeface="Alexandria" charset="0"/>
              </a:rPr>
              <a:t>plt.show</a:t>
            </a:r>
            <a:r>
              <a:rPr lang="en-US" sz="2400" dirty="0">
                <a:latin typeface="Alexandria" charset="0"/>
              </a:rPr>
              <a:t>()</a:t>
            </a:r>
          </a:p>
          <a:p>
            <a:endParaRPr lang="en-US" sz="2000" dirty="0">
              <a:latin typeface="Alexandria" charset="0"/>
            </a:endParaRPr>
          </a:p>
          <a:p>
            <a:endParaRPr lang="en-US" sz="2000" dirty="0">
              <a:latin typeface="Alexandria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>
                <a:latin typeface="Alexandria" charset="0"/>
              </a:rPr>
              <a:t>The salaries are fairly evenly distributed around the </a:t>
            </a:r>
          </a:p>
          <a:p>
            <a:r>
              <a:rPr lang="en-US" sz="2000" dirty="0">
                <a:latin typeface="Alexandria" charset="0"/>
              </a:rPr>
              <a:t>mean (~52,400)</a:t>
            </a:r>
          </a:p>
          <a:p>
            <a:endParaRPr lang="en-US" sz="2000" dirty="0">
              <a:latin typeface="Alexandria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>
                <a:latin typeface="Alexandria" charset="0"/>
              </a:rPr>
              <a:t>KDE (Kernel Density Estimate) is a smooth curve that</a:t>
            </a:r>
          </a:p>
          <a:p>
            <a:r>
              <a:rPr lang="en-US" sz="2000" dirty="0">
                <a:latin typeface="Alexandria" charset="0"/>
              </a:rPr>
              <a:t>estimates the probability density of the data.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>
                <a:latin typeface="Alexandria" charset="0"/>
              </a:rPr>
              <a:t>It helps see the shape of the distribution more clearly </a:t>
            </a:r>
          </a:p>
          <a:p>
            <a:r>
              <a:rPr lang="en-US" sz="2000" dirty="0">
                <a:latin typeface="Alexandria" charset="0"/>
              </a:rPr>
              <a:t>than just the bars, e.g., peaks, symmetry, or multiple </a:t>
            </a:r>
          </a:p>
          <a:p>
            <a:r>
              <a:rPr lang="en-US" sz="2000" dirty="0">
                <a:latin typeface="Alexandria" charset="0"/>
              </a:rPr>
              <a:t>clusters.</a:t>
            </a:r>
          </a:p>
          <a:p>
            <a:endParaRPr lang="en-US" sz="2000" dirty="0">
              <a:latin typeface="Alexandria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E086F70-2C9A-5740-9DD5-F0E54E93F5D5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5295E4CD-6242-4C44-904A-38CD974E3F2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53943" y="1750903"/>
            <a:ext cx="4837218" cy="38735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2842624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425810" y="203200"/>
            <a:ext cx="2580006" cy="1204686"/>
          </a:xfrm>
          <a:prstGeom prst="rect">
            <a:avLst/>
          </a:prstGeo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553974BD-E482-664B-8FDC-7E82984FB420}"/>
              </a:ext>
            </a:extLst>
          </p:cNvPr>
          <p:cNvSpPr/>
          <p:nvPr/>
        </p:nvSpPr>
        <p:spPr>
          <a:xfrm>
            <a:off x="920411" y="805543"/>
            <a:ext cx="10503651" cy="427809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2800" b="1" dirty="0">
                <a:latin typeface="Alexandria" charset="0"/>
              </a:rPr>
              <a:t>Python Demo: Boxplot for outliers</a:t>
            </a:r>
          </a:p>
          <a:p>
            <a:endParaRPr lang="en-US" sz="2800" b="1" dirty="0">
              <a:latin typeface="Alexandria" charset="0"/>
            </a:endParaRPr>
          </a:p>
          <a:p>
            <a:endParaRPr lang="en-US" sz="2000" dirty="0">
              <a:latin typeface="Alexandria" charset="0"/>
            </a:endParaRPr>
          </a:p>
          <a:p>
            <a:r>
              <a:rPr lang="en-US" sz="2400" dirty="0" err="1">
                <a:latin typeface="Alexandria" charset="0"/>
              </a:rPr>
              <a:t>sns.boxplot</a:t>
            </a:r>
            <a:r>
              <a:rPr lang="en-US" sz="2400" dirty="0">
                <a:latin typeface="Alexandria" charset="0"/>
              </a:rPr>
              <a:t>(y=</a:t>
            </a:r>
            <a:r>
              <a:rPr lang="en-US" sz="2400" dirty="0" err="1">
                <a:latin typeface="Alexandria" charset="0"/>
              </a:rPr>
              <a:t>df</a:t>
            </a:r>
            <a:r>
              <a:rPr lang="en-US" sz="2400" dirty="0">
                <a:latin typeface="Alexandria" charset="0"/>
              </a:rPr>
              <a:t>['salary'])</a:t>
            </a:r>
          </a:p>
          <a:p>
            <a:r>
              <a:rPr lang="en-US" sz="2400" dirty="0" err="1">
                <a:latin typeface="Alexandria" charset="0"/>
              </a:rPr>
              <a:t>plt.title</a:t>
            </a:r>
            <a:r>
              <a:rPr lang="en-US" sz="2400" dirty="0">
                <a:latin typeface="Alexandria" charset="0"/>
              </a:rPr>
              <a:t>("Salary Boxplot")</a:t>
            </a:r>
          </a:p>
          <a:p>
            <a:r>
              <a:rPr lang="en-US" sz="2400" dirty="0" err="1">
                <a:latin typeface="Alexandria" charset="0"/>
              </a:rPr>
              <a:t>plt.show</a:t>
            </a:r>
            <a:r>
              <a:rPr lang="en-US" sz="2400" dirty="0">
                <a:latin typeface="Alexandria" charset="0"/>
              </a:rPr>
              <a:t>()</a:t>
            </a:r>
          </a:p>
          <a:p>
            <a:endParaRPr lang="en-US" sz="2400" dirty="0">
              <a:latin typeface="Alexandria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>
                <a:latin typeface="Alexandria" charset="0"/>
              </a:rPr>
              <a:t>Shows: Median, Q1–Q3 (interquartile range), whiskers, </a:t>
            </a:r>
          </a:p>
          <a:p>
            <a:r>
              <a:rPr lang="en-US" sz="2000" dirty="0">
                <a:latin typeface="Alexandria" charset="0"/>
              </a:rPr>
              <a:t>and outliers.</a:t>
            </a:r>
          </a:p>
          <a:p>
            <a:endParaRPr lang="en-US" sz="2000" dirty="0">
              <a:latin typeface="Alexandria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>
                <a:latin typeface="Alexandria" charset="0"/>
              </a:rPr>
              <a:t>Median salary (~52,000) is central; salaries outside </a:t>
            </a:r>
          </a:p>
          <a:p>
            <a:r>
              <a:rPr lang="en-US" sz="2000" dirty="0">
                <a:latin typeface="Alexandria" charset="0"/>
              </a:rPr>
              <a:t>whiskers are rare/outliers. Helps detect extreme borrowers.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E086F70-2C9A-5740-9DD5-F0E54E93F5D5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75C69283-3528-344B-AC8D-5DC719A0CB0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51118" y="2010228"/>
            <a:ext cx="4535072" cy="32030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5534172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425810" y="203200"/>
            <a:ext cx="2580006" cy="1204686"/>
          </a:xfrm>
          <a:prstGeom prst="rect">
            <a:avLst/>
          </a:prstGeo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553974BD-E482-664B-8FDC-7E82984FB420}"/>
              </a:ext>
            </a:extLst>
          </p:cNvPr>
          <p:cNvSpPr/>
          <p:nvPr/>
        </p:nvSpPr>
        <p:spPr>
          <a:xfrm>
            <a:off x="920411" y="805543"/>
            <a:ext cx="10503651" cy="495520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2800" b="1" dirty="0">
                <a:latin typeface="Alexandria" charset="0"/>
              </a:rPr>
              <a:t>Python Demo: Correlation (Pearson)</a:t>
            </a:r>
          </a:p>
          <a:p>
            <a:endParaRPr lang="en-US" sz="2800" b="1" dirty="0">
              <a:latin typeface="Alexandria" charset="0"/>
            </a:endParaRPr>
          </a:p>
          <a:p>
            <a:endParaRPr lang="en-US" sz="2000" dirty="0">
              <a:latin typeface="Alexandria" charset="0"/>
            </a:endParaRPr>
          </a:p>
          <a:p>
            <a:r>
              <a:rPr lang="en-US" sz="2400" dirty="0" err="1">
                <a:latin typeface="Alexandria" charset="0"/>
              </a:rPr>
              <a:t>corr</a:t>
            </a:r>
            <a:r>
              <a:rPr lang="en-US" sz="2400" dirty="0">
                <a:latin typeface="Alexandria" charset="0"/>
              </a:rPr>
              <a:t> = </a:t>
            </a:r>
            <a:r>
              <a:rPr lang="en-US" sz="2400" dirty="0" err="1">
                <a:latin typeface="Alexandria" charset="0"/>
              </a:rPr>
              <a:t>df</a:t>
            </a:r>
            <a:r>
              <a:rPr lang="en-US" sz="2400" dirty="0">
                <a:latin typeface="Alexandria" charset="0"/>
              </a:rPr>
              <a:t>[['age', 'salary', '</a:t>
            </a:r>
            <a:r>
              <a:rPr lang="en-US" sz="2400" dirty="0" err="1">
                <a:latin typeface="Alexandria" charset="0"/>
              </a:rPr>
              <a:t>loan_amount</a:t>
            </a:r>
            <a:r>
              <a:rPr lang="en-US" sz="2400" dirty="0">
                <a:latin typeface="Alexandria" charset="0"/>
              </a:rPr>
              <a:t>']].</a:t>
            </a:r>
            <a:r>
              <a:rPr lang="en-US" sz="2400" dirty="0" err="1">
                <a:latin typeface="Alexandria" charset="0"/>
              </a:rPr>
              <a:t>corr</a:t>
            </a:r>
            <a:r>
              <a:rPr lang="en-US" sz="2400" dirty="0">
                <a:latin typeface="Alexandria" charset="0"/>
              </a:rPr>
              <a:t>()</a:t>
            </a:r>
          </a:p>
          <a:p>
            <a:r>
              <a:rPr lang="en-US" sz="2400" dirty="0" err="1">
                <a:latin typeface="Alexandria" charset="0"/>
              </a:rPr>
              <a:t>sns.heatmap</a:t>
            </a:r>
            <a:r>
              <a:rPr lang="en-US" sz="2400" dirty="0">
                <a:latin typeface="Alexandria" charset="0"/>
              </a:rPr>
              <a:t>(</a:t>
            </a:r>
            <a:r>
              <a:rPr lang="en-US" sz="2400" dirty="0" err="1">
                <a:latin typeface="Alexandria" charset="0"/>
              </a:rPr>
              <a:t>corr</a:t>
            </a:r>
            <a:r>
              <a:rPr lang="en-US" sz="2400" dirty="0">
                <a:latin typeface="Alexandria" charset="0"/>
              </a:rPr>
              <a:t>, </a:t>
            </a:r>
            <a:r>
              <a:rPr lang="en-US" sz="2400" dirty="0" err="1">
                <a:latin typeface="Alexandria" charset="0"/>
              </a:rPr>
              <a:t>annot</a:t>
            </a:r>
            <a:r>
              <a:rPr lang="en-US" sz="2400" dirty="0">
                <a:latin typeface="Alexandria" charset="0"/>
              </a:rPr>
              <a:t>=True, </a:t>
            </a:r>
            <a:r>
              <a:rPr lang="en-US" sz="2400" dirty="0" err="1">
                <a:latin typeface="Alexandria" charset="0"/>
              </a:rPr>
              <a:t>cmap</a:t>
            </a:r>
            <a:r>
              <a:rPr lang="en-US" sz="2400" dirty="0">
                <a:latin typeface="Alexandria" charset="0"/>
              </a:rPr>
              <a:t>='</a:t>
            </a:r>
            <a:r>
              <a:rPr lang="en-US" sz="2400" dirty="0" err="1">
                <a:latin typeface="Alexandria" charset="0"/>
              </a:rPr>
              <a:t>coolwarm</a:t>
            </a:r>
            <a:r>
              <a:rPr lang="en-US" sz="2400" dirty="0">
                <a:latin typeface="Alexandria" charset="0"/>
              </a:rPr>
              <a:t>')</a:t>
            </a:r>
          </a:p>
          <a:p>
            <a:r>
              <a:rPr lang="en-US" sz="2400" dirty="0" err="1">
                <a:latin typeface="Alexandria" charset="0"/>
              </a:rPr>
              <a:t>plt.title</a:t>
            </a:r>
            <a:r>
              <a:rPr lang="en-US" sz="2400" dirty="0">
                <a:latin typeface="Alexandria" charset="0"/>
              </a:rPr>
              <a:t>("Correlation Matrix")</a:t>
            </a:r>
          </a:p>
          <a:p>
            <a:r>
              <a:rPr lang="en-US" sz="2400" dirty="0" err="1">
                <a:latin typeface="Alexandria" charset="0"/>
              </a:rPr>
              <a:t>plt.show</a:t>
            </a:r>
            <a:r>
              <a:rPr lang="en-US" sz="2400" dirty="0">
                <a:latin typeface="Alexandria" charset="0"/>
              </a:rPr>
              <a:t>()</a:t>
            </a:r>
          </a:p>
          <a:p>
            <a:endParaRPr lang="en-US" sz="2400" dirty="0">
              <a:latin typeface="Alexandria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>
                <a:latin typeface="Alexandria" charset="0"/>
              </a:rPr>
              <a:t>Shows: Pairwise linear relationships between numeric </a:t>
            </a:r>
          </a:p>
          <a:p>
            <a:r>
              <a:rPr lang="en-US" sz="2000" dirty="0">
                <a:latin typeface="Alexandria" charset="0"/>
              </a:rPr>
              <a:t>variables (age, salary, </a:t>
            </a:r>
            <a:r>
              <a:rPr lang="en-US" sz="2000" dirty="0" err="1">
                <a:latin typeface="Alexandria" charset="0"/>
              </a:rPr>
              <a:t>loan_amount</a:t>
            </a:r>
            <a:r>
              <a:rPr lang="en-US" sz="2000" dirty="0">
                <a:latin typeface="Alexandria" charset="0"/>
              </a:rPr>
              <a:t>).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>
                <a:latin typeface="Alexandria" charset="0"/>
              </a:rPr>
              <a:t>Positive correlation → as salary increases, loan amount </a:t>
            </a:r>
          </a:p>
          <a:p>
            <a:r>
              <a:rPr lang="en-US" sz="2000" dirty="0">
                <a:latin typeface="Alexandria" charset="0"/>
              </a:rPr>
              <a:t>tends to increase slightly.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>
                <a:latin typeface="Alexandria" charset="0"/>
              </a:rPr>
              <a:t>Helps identify relationships for risk assessment.</a:t>
            </a:r>
          </a:p>
          <a:p>
            <a:endParaRPr lang="en-US" sz="2000" dirty="0">
              <a:latin typeface="Alexandria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E086F70-2C9A-5740-9DD5-F0E54E93F5D5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07EEF5F3-BFDD-AD46-AB2F-B1AB0C3C438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54120" y="1717022"/>
            <a:ext cx="4751696" cy="39221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541422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425810" y="203200"/>
            <a:ext cx="2580006" cy="1204686"/>
          </a:xfrm>
          <a:prstGeom prst="rect">
            <a:avLst/>
          </a:prstGeo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553974BD-E482-664B-8FDC-7E82984FB420}"/>
              </a:ext>
            </a:extLst>
          </p:cNvPr>
          <p:cNvSpPr/>
          <p:nvPr/>
        </p:nvSpPr>
        <p:spPr>
          <a:xfrm>
            <a:off x="920411" y="805543"/>
            <a:ext cx="10503651" cy="427809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2800" b="1" dirty="0">
                <a:latin typeface="Alexandria" charset="0"/>
              </a:rPr>
              <a:t>Python Demo: Scatter plot &amp; linear relationship</a:t>
            </a:r>
          </a:p>
          <a:p>
            <a:endParaRPr lang="en-US" sz="2000" dirty="0">
              <a:latin typeface="Alexandria" charset="0"/>
            </a:endParaRPr>
          </a:p>
          <a:p>
            <a:r>
              <a:rPr lang="en-US" sz="2400" dirty="0" err="1">
                <a:latin typeface="Alexandria" charset="0"/>
              </a:rPr>
              <a:t>sns.scatterplot</a:t>
            </a:r>
            <a:r>
              <a:rPr lang="en-US" sz="2400" dirty="0">
                <a:latin typeface="Alexandria" charset="0"/>
              </a:rPr>
              <a:t>(x='salary', y='</a:t>
            </a:r>
            <a:r>
              <a:rPr lang="en-US" sz="2400" dirty="0" err="1">
                <a:latin typeface="Alexandria" charset="0"/>
              </a:rPr>
              <a:t>loan_amount</a:t>
            </a:r>
            <a:r>
              <a:rPr lang="en-US" sz="2400" dirty="0">
                <a:latin typeface="Alexandria" charset="0"/>
              </a:rPr>
              <a:t>', hue='default', data=</a:t>
            </a:r>
            <a:r>
              <a:rPr lang="en-US" sz="2400" dirty="0" err="1">
                <a:latin typeface="Alexandria" charset="0"/>
              </a:rPr>
              <a:t>df</a:t>
            </a:r>
            <a:r>
              <a:rPr lang="en-US" sz="2400" dirty="0">
                <a:latin typeface="Alexandria" charset="0"/>
              </a:rPr>
              <a:t>)</a:t>
            </a:r>
          </a:p>
          <a:p>
            <a:r>
              <a:rPr lang="en-US" sz="2400" dirty="0" err="1">
                <a:latin typeface="Alexandria" charset="0"/>
              </a:rPr>
              <a:t>plt.title</a:t>
            </a:r>
            <a:r>
              <a:rPr lang="en-US" sz="2400" dirty="0">
                <a:latin typeface="Alexandria" charset="0"/>
              </a:rPr>
              <a:t>("Salary vs Loan Amount")</a:t>
            </a:r>
          </a:p>
          <a:p>
            <a:r>
              <a:rPr lang="en-US" sz="2400" dirty="0" err="1">
                <a:latin typeface="Alexandria" charset="0"/>
              </a:rPr>
              <a:t>plt.show</a:t>
            </a:r>
            <a:r>
              <a:rPr lang="en-US" sz="2400" dirty="0">
                <a:latin typeface="Alexandria" charset="0"/>
              </a:rPr>
              <a:t>()</a:t>
            </a:r>
          </a:p>
          <a:p>
            <a:endParaRPr lang="en-US" sz="2400" dirty="0">
              <a:latin typeface="Alexandria" charset="0"/>
            </a:endParaRPr>
          </a:p>
          <a:p>
            <a:endParaRPr lang="en-US" sz="2400" dirty="0">
              <a:latin typeface="Alexandria" charset="0"/>
            </a:endParaRPr>
          </a:p>
          <a:p>
            <a:endParaRPr lang="en-US" sz="2400" dirty="0">
              <a:latin typeface="Alexandria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>
                <a:latin typeface="Alexandria" charset="0"/>
              </a:rPr>
              <a:t>Shows: Relationship between two numeric variables </a:t>
            </a:r>
          </a:p>
          <a:p>
            <a:r>
              <a:rPr lang="en-US" sz="2000" dirty="0">
                <a:latin typeface="Alexandria" charset="0"/>
              </a:rPr>
              <a:t>(e.g., salary vs </a:t>
            </a:r>
            <a:r>
              <a:rPr lang="en-US" sz="2000" dirty="0" err="1">
                <a:latin typeface="Alexandria" charset="0"/>
              </a:rPr>
              <a:t>loan_amount</a:t>
            </a:r>
            <a:r>
              <a:rPr lang="en-US" sz="2000" dirty="0">
                <a:latin typeface="Alexandria" charset="0"/>
              </a:rPr>
              <a:t>), colored by default status.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>
                <a:latin typeface="Alexandria" charset="0"/>
              </a:rPr>
              <a:t>Higher salaries tend to take larger loans;</a:t>
            </a:r>
          </a:p>
          <a:p>
            <a:endParaRPr lang="en-US" sz="2000" dirty="0">
              <a:latin typeface="Alexandria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E086F70-2C9A-5740-9DD5-F0E54E93F5D5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42E7680E-B1E0-2649-BC42-E56FAE7C4A3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34192" y="2055506"/>
            <a:ext cx="4646633" cy="35895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0472895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/>
          <p:cNvSpPr/>
          <p:nvPr/>
        </p:nvSpPr>
        <p:spPr>
          <a:xfrm>
            <a:off x="617280" y="1685495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" name="Rectangle 4"/>
          <p:cNvSpPr/>
          <p:nvPr/>
        </p:nvSpPr>
        <p:spPr>
          <a:xfrm>
            <a:off x="942308" y="816643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1153149" y="975974"/>
            <a:ext cx="10348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Alexandria" charset="0"/>
                <a:cs typeface="Alexandria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1214179" y="1231789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4</a:t>
            </a:r>
          </a:p>
        </p:txBody>
      </p:sp>
      <p:sp>
        <p:nvSpPr>
          <p:cNvPr id="48" name="TextBox 47"/>
          <p:cNvSpPr txBox="1"/>
          <p:nvPr/>
        </p:nvSpPr>
        <p:spPr>
          <a:xfrm>
            <a:off x="889000" y="1960467"/>
            <a:ext cx="10541000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>
                <a:latin typeface="Alexandria" charset="0"/>
              </a:rPr>
              <a:t>Large datasets can be slow to inspect. Sampling lets you look at a few rows to understand structure, check for errors, or spot trends.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>
                <a:latin typeface="Alexandria" charset="0"/>
                <a:cs typeface="Alexandria" charset="0"/>
              </a:rPr>
              <a:t>Quickly explore data, test methods, or estimate statistics without using the full dataset.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>
                <a:latin typeface="Alexandria" charset="0"/>
                <a:cs typeface="Alexandria" charset="0"/>
              </a:rPr>
              <a:t>Sampling lets us quickly estimate portfolio risk, average loan amounts, or default rates without analyzing the entire dataset.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b="1" dirty="0">
                <a:latin typeface="Alexandria" charset="0"/>
                <a:cs typeface="Alexandria" charset="0"/>
              </a:rPr>
              <a:t>Syntax</a:t>
            </a:r>
            <a:r>
              <a:rPr lang="en-US" sz="2400" dirty="0">
                <a:latin typeface="Alexandria" charset="0"/>
                <a:cs typeface="Alexandria" charset="0"/>
              </a:rPr>
              <a:t>: </a:t>
            </a:r>
            <a:r>
              <a:rPr lang="en-US" sz="2400" dirty="0" err="1">
                <a:latin typeface="Alexandria" charset="0"/>
                <a:cs typeface="Alexandria" charset="0"/>
              </a:rPr>
              <a:t>df.sample</a:t>
            </a:r>
            <a:r>
              <a:rPr lang="en-US" sz="2400" dirty="0">
                <a:latin typeface="Alexandria" charset="0"/>
                <a:cs typeface="Alexandria" charset="0"/>
              </a:rPr>
              <a:t>(n=k, </a:t>
            </a:r>
            <a:r>
              <a:rPr lang="en-US" sz="2400" dirty="0" err="1">
                <a:latin typeface="Alexandria" charset="0"/>
                <a:cs typeface="Alexandria" charset="0"/>
              </a:rPr>
              <a:t>random_state</a:t>
            </a:r>
            <a:r>
              <a:rPr lang="en-US" sz="2400" dirty="0">
                <a:latin typeface="Alexandria" charset="0"/>
                <a:cs typeface="Alexandria" charset="0"/>
              </a:rPr>
              <a:t>=...) </a:t>
            </a:r>
          </a:p>
          <a:p>
            <a:r>
              <a:rPr lang="en-US" sz="2400" dirty="0">
                <a:latin typeface="Alexandria" charset="0"/>
                <a:cs typeface="Alexandria" charset="0"/>
              </a:rPr>
              <a:t>	       pick </a:t>
            </a:r>
            <a:r>
              <a:rPr lang="en-US" sz="2400" b="1" dirty="0">
                <a:latin typeface="Alexandria" charset="0"/>
                <a:cs typeface="Alexandria" charset="0"/>
              </a:rPr>
              <a:t>k</a:t>
            </a:r>
            <a:r>
              <a:rPr lang="en-US" sz="2400" dirty="0">
                <a:latin typeface="Alexandria" charset="0"/>
                <a:cs typeface="Alexandria" charset="0"/>
              </a:rPr>
              <a:t> rows randomly.</a:t>
            </a:r>
          </a:p>
          <a:p>
            <a:r>
              <a:rPr lang="en-US" sz="2400" dirty="0">
                <a:latin typeface="Alexandria" charset="0"/>
                <a:cs typeface="Alexandria" charset="0"/>
              </a:rPr>
              <a:t>Example: </a:t>
            </a:r>
          </a:p>
          <a:p>
            <a:r>
              <a:rPr lang="en-US" sz="2400" dirty="0">
                <a:latin typeface="Alexandria" charset="0"/>
                <a:cs typeface="Alexandria" charset="0"/>
              </a:rPr>
              <a:t>sample = </a:t>
            </a:r>
            <a:r>
              <a:rPr lang="en-US" sz="2400" dirty="0" err="1">
                <a:latin typeface="Alexandria" charset="0"/>
                <a:cs typeface="Alexandria" charset="0"/>
              </a:rPr>
              <a:t>df.sample</a:t>
            </a:r>
            <a:r>
              <a:rPr lang="en-US" sz="2400" dirty="0">
                <a:latin typeface="Alexandria" charset="0"/>
                <a:cs typeface="Alexandria" charset="0"/>
              </a:rPr>
              <a:t>(n=4, </a:t>
            </a:r>
            <a:r>
              <a:rPr lang="en-US" sz="2400" dirty="0" err="1">
                <a:latin typeface="Alexandria" charset="0"/>
                <a:cs typeface="Alexandria" charset="0"/>
              </a:rPr>
              <a:t>random_state</a:t>
            </a:r>
            <a:r>
              <a:rPr lang="en-US" sz="2400" dirty="0">
                <a:latin typeface="Alexandria" charset="0"/>
                <a:cs typeface="Alexandria" charset="0"/>
              </a:rPr>
              <a:t>=0) → randomly selects 4 borrowers for inspection.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52FC0725-2711-0540-BCBA-0F4C1B48FFC6}"/>
              </a:ext>
            </a:extLst>
          </p:cNvPr>
          <p:cNvSpPr txBox="1"/>
          <p:nvPr/>
        </p:nvSpPr>
        <p:spPr>
          <a:xfrm>
            <a:off x="2513149" y="1019069"/>
            <a:ext cx="551456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>
                <a:latin typeface="Alexandria" charset="0"/>
              </a:rPr>
              <a:t>Sampling</a:t>
            </a:r>
          </a:p>
        </p:txBody>
      </p:sp>
    </p:spTree>
    <p:extLst>
      <p:ext uri="{BB962C8B-B14F-4D97-AF65-F5344CB8AC3E}">
        <p14:creationId xmlns:p14="http://schemas.microsoft.com/office/powerpoint/2010/main" val="40474109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/>
          <p:cNvSpPr/>
          <p:nvPr/>
        </p:nvSpPr>
        <p:spPr>
          <a:xfrm>
            <a:off x="617280" y="1601121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TextBox 2"/>
          <p:cNvSpPr txBox="1"/>
          <p:nvPr/>
        </p:nvSpPr>
        <p:spPr>
          <a:xfrm>
            <a:off x="2513149" y="1019069"/>
            <a:ext cx="551456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>
                <a:latin typeface="Alexandria" charset="0"/>
              </a:rPr>
              <a:t>Inferential statistics overview</a:t>
            </a:r>
          </a:p>
        </p:txBody>
      </p:sp>
      <p:sp>
        <p:nvSpPr>
          <p:cNvPr id="5" name="Rectangle 4"/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1153149" y="975974"/>
            <a:ext cx="10348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Alexandria" charset="0"/>
                <a:cs typeface="Alexandria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1214179" y="1231789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4</a:t>
            </a:r>
          </a:p>
        </p:txBody>
      </p:sp>
      <p:sp>
        <p:nvSpPr>
          <p:cNvPr id="48" name="TextBox 47"/>
          <p:cNvSpPr txBox="1"/>
          <p:nvPr/>
        </p:nvSpPr>
        <p:spPr>
          <a:xfrm>
            <a:off x="942308" y="2521984"/>
            <a:ext cx="10541000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>
                <a:latin typeface="Alexandria" charset="0"/>
              </a:rPr>
              <a:t>Goal: Make conclusions about a population from a sample.</a:t>
            </a:r>
          </a:p>
          <a:p>
            <a:r>
              <a:rPr lang="en-US" sz="2400" b="1" dirty="0">
                <a:latin typeface="Alexandria" charset="0"/>
              </a:rPr>
              <a:t>Typical flow: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>
                <a:latin typeface="Alexandria" charset="0"/>
              </a:rPr>
              <a:t>State H₀ (null hypothesis) — e.g., mean salary = 50,000.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>
                <a:latin typeface="Alexandria" charset="0"/>
              </a:rPr>
              <a:t>Compute test statistic (t-value).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>
                <a:latin typeface="Alexandria" charset="0"/>
              </a:rPr>
              <a:t>Compute p-value → probability of observing data if H₀ is true.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>
                <a:latin typeface="Alexandria" charset="0"/>
              </a:rPr>
              <a:t>Decide → reject H₀ if p &lt; 0.05 (significant).</a:t>
            </a:r>
          </a:p>
          <a:p>
            <a:endParaRPr lang="en-US" sz="1600" dirty="0">
              <a:latin typeface="Alexandria" charset="0"/>
              <a:cs typeface="Alexandria" charset="0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996950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/>
          <p:cNvSpPr/>
          <p:nvPr/>
        </p:nvSpPr>
        <p:spPr>
          <a:xfrm>
            <a:off x="617280" y="1685495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TextBox 2"/>
          <p:cNvSpPr txBox="1"/>
          <p:nvPr/>
        </p:nvSpPr>
        <p:spPr>
          <a:xfrm>
            <a:off x="2513150" y="1019069"/>
            <a:ext cx="621521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>
                <a:latin typeface="Alexandria" charset="0"/>
              </a:rPr>
              <a:t>What are H₀ and H₁?</a:t>
            </a:r>
          </a:p>
        </p:txBody>
      </p:sp>
      <p:sp>
        <p:nvSpPr>
          <p:cNvPr id="5" name="Rectangle 4"/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1153149" y="975974"/>
            <a:ext cx="10348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Alexandria" charset="0"/>
                <a:cs typeface="Alexandria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1214179" y="1231789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4</a:t>
            </a:r>
          </a:p>
        </p:txBody>
      </p:sp>
      <p:sp>
        <p:nvSpPr>
          <p:cNvPr id="48" name="TextBox 47"/>
          <p:cNvSpPr txBox="1"/>
          <p:nvPr/>
        </p:nvSpPr>
        <p:spPr>
          <a:xfrm>
            <a:off x="889000" y="2142396"/>
            <a:ext cx="10541000" cy="37240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b="1" dirty="0">
                <a:latin typeface="Alexandria" charset="0"/>
              </a:rPr>
              <a:t>H₀ (null hypothesis): </a:t>
            </a:r>
            <a:r>
              <a:rPr lang="en-US" sz="2000" dirty="0">
                <a:latin typeface="Alexandria" charset="0"/>
              </a:rPr>
              <a:t>There is no difference or effect — the situation is normal (benchmark holds)</a:t>
            </a:r>
          </a:p>
          <a:p>
            <a:r>
              <a:rPr lang="en-US" sz="2000" b="1" dirty="0">
                <a:latin typeface="Alexandria" charset="0"/>
              </a:rPr>
              <a:t>H₁ (alternative hypothesis): </a:t>
            </a:r>
            <a:r>
              <a:rPr lang="en-US" sz="2000" dirty="0">
                <a:latin typeface="Alexandria" charset="0"/>
              </a:rPr>
              <a:t>There is a difference or effect — something has changed (benchmark changes).</a:t>
            </a:r>
          </a:p>
          <a:p>
            <a:endParaRPr lang="en-US" sz="2000" dirty="0">
              <a:latin typeface="Alexandria" charset="0"/>
            </a:endParaRPr>
          </a:p>
          <a:p>
            <a:r>
              <a:rPr lang="en-US" sz="2000" dirty="0">
                <a:latin typeface="Alexandria" charset="0"/>
              </a:rPr>
              <a:t>Example: Coin Flip Example</a:t>
            </a:r>
          </a:p>
          <a:p>
            <a:r>
              <a:rPr lang="en-US" sz="2000" dirty="0">
                <a:latin typeface="Alexandria" charset="0"/>
              </a:rPr>
              <a:t>You suspect a coin might be biased (not fair).</a:t>
            </a:r>
          </a:p>
          <a:p>
            <a:r>
              <a:rPr lang="en-US" sz="2000" dirty="0">
                <a:latin typeface="Alexandria" charset="0"/>
              </a:rPr>
              <a:t>H₀ (Null Hypothesis): The coin is fair → Probability of heads = 0.5</a:t>
            </a:r>
          </a:p>
          <a:p>
            <a:r>
              <a:rPr lang="en-US" sz="2000" dirty="0">
                <a:latin typeface="Alexandria" charset="0"/>
              </a:rPr>
              <a:t>H₁ (Alternative Hypothesis): The coin is not fair → Probability of heads ≠ 0.5</a:t>
            </a:r>
          </a:p>
          <a:p>
            <a:r>
              <a:rPr lang="en-US" sz="2000" dirty="0">
                <a:latin typeface="Alexandria" charset="0"/>
              </a:rPr>
              <a:t>You flip the coin 20 times and get 17 heads</a:t>
            </a:r>
            <a:br>
              <a:rPr lang="en-US" sz="2000" dirty="0">
                <a:latin typeface="Alexandria" charset="0"/>
              </a:rPr>
            </a:br>
            <a:r>
              <a:rPr lang="en-US" sz="2000" dirty="0">
                <a:latin typeface="Alexandria" charset="0"/>
              </a:rPr>
              <a:t>That’s much more than expected by chance.</a:t>
            </a:r>
          </a:p>
          <a:p>
            <a:r>
              <a:rPr lang="en-US" sz="2000" dirty="0">
                <a:latin typeface="Alexandria" charset="0"/>
              </a:rPr>
              <a:t>→ This gives evidence against H₀, so we reject H₀ and say the coin is likely biased.</a:t>
            </a:r>
          </a:p>
          <a:p>
            <a:endParaRPr lang="en-US" sz="1600" dirty="0">
              <a:latin typeface="Alexandria" charset="0"/>
              <a:cs typeface="Alexandria" charset="0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630113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/>
          <p:cNvSpPr/>
          <p:nvPr/>
        </p:nvSpPr>
        <p:spPr>
          <a:xfrm>
            <a:off x="617280" y="1685495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TextBox 2"/>
          <p:cNvSpPr txBox="1"/>
          <p:nvPr/>
        </p:nvSpPr>
        <p:spPr>
          <a:xfrm>
            <a:off x="2513149" y="1019069"/>
            <a:ext cx="653825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>
                <a:latin typeface="Alexandria" charset="0"/>
                <a:cs typeface="Alexandria" charset="0"/>
              </a:rPr>
              <a:t>One-Sample t-test </a:t>
            </a:r>
            <a:r>
              <a:rPr lang="en-US" sz="2400" b="1" dirty="0">
                <a:latin typeface="Alexandria" charset="0"/>
                <a:cs typeface="Alexandria" charset="0"/>
              </a:rPr>
              <a:t>(Compare to a benchmark)</a:t>
            </a:r>
          </a:p>
        </p:txBody>
      </p:sp>
      <p:sp>
        <p:nvSpPr>
          <p:cNvPr id="5" name="Rectangle 4"/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1153149" y="975974"/>
            <a:ext cx="10348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Alexandria" charset="0"/>
                <a:cs typeface="Alexandria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1214179" y="1231789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4</a:t>
            </a:r>
          </a:p>
        </p:txBody>
      </p:sp>
      <p:sp>
        <p:nvSpPr>
          <p:cNvPr id="48" name="TextBox 47"/>
          <p:cNvSpPr txBox="1"/>
          <p:nvPr/>
        </p:nvSpPr>
        <p:spPr>
          <a:xfrm>
            <a:off x="889000" y="2236863"/>
            <a:ext cx="10541000" cy="40318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dirty="0">
                <a:latin typeface="Alexandria" charset="0"/>
              </a:rPr>
              <a:t>Goal: Check if your sample mean differs from a known or expected value.</a:t>
            </a:r>
          </a:p>
          <a:p>
            <a:r>
              <a:rPr lang="en-US" sz="2000" dirty="0">
                <a:latin typeface="Alexandria" charset="0"/>
              </a:rPr>
              <a:t>Example:</a:t>
            </a:r>
            <a:br>
              <a:rPr lang="en-US" sz="2000" dirty="0">
                <a:latin typeface="Alexandria" charset="0"/>
              </a:rPr>
            </a:br>
            <a:r>
              <a:rPr lang="en-US" sz="2000" dirty="0">
                <a:latin typeface="Alexandria" charset="0"/>
              </a:rPr>
              <a:t>An investor believes a stock’s average daily return = 1%.</a:t>
            </a:r>
            <a:br>
              <a:rPr lang="en-US" sz="2000" dirty="0">
                <a:latin typeface="Alexandria" charset="0"/>
              </a:rPr>
            </a:br>
            <a:r>
              <a:rPr lang="en-US" sz="2000" dirty="0">
                <a:latin typeface="Alexandria" charset="0"/>
              </a:rPr>
              <a:t>You collect 30 days of returns and find an average of 1.4%.</a:t>
            </a:r>
          </a:p>
          <a:p>
            <a:r>
              <a:rPr lang="en-US" sz="2000" dirty="0">
                <a:latin typeface="Alexandria" charset="0"/>
              </a:rPr>
              <a:t>H₀: Mean return = 1%</a:t>
            </a:r>
          </a:p>
          <a:p>
            <a:r>
              <a:rPr lang="en-US" sz="2000" dirty="0">
                <a:latin typeface="Alexandria" charset="0"/>
              </a:rPr>
              <a:t>H₁: Mean return ≠ 1%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>
                <a:latin typeface="Alexandria" charset="0"/>
              </a:rPr>
              <a:t>If the p-value &lt; 0.05, we reject H₀ and conclude that the stock’s true average return is significantly different from 1% — meaning the stock is not performing as expected.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>
                <a:latin typeface="Alexandria" charset="0"/>
              </a:rPr>
              <a:t>If p ≥ 0.05, we fail to reject H₀, meaning the sample doesn’t provide enough evidence to say the average return differs from 1%.</a:t>
            </a:r>
          </a:p>
          <a:p>
            <a:pPr marL="342900" indent="-342900">
              <a:buFont typeface="Wingdings" pitchFamily="2" charset="2"/>
              <a:buChar char="v"/>
            </a:pPr>
            <a:r>
              <a:rPr lang="en-US" sz="2000" dirty="0">
                <a:latin typeface="Alexandria" charset="0"/>
              </a:rPr>
              <a:t>Use when comparing one sample to a benchmark (expected mean).</a:t>
            </a:r>
          </a:p>
          <a:p>
            <a:endParaRPr lang="en-US" sz="2000" dirty="0">
              <a:latin typeface="Alexandria" charset="0"/>
            </a:endParaRPr>
          </a:p>
          <a:p>
            <a:endParaRPr lang="en-US" sz="1600" dirty="0">
              <a:latin typeface="Alexandria" charset="0"/>
              <a:cs typeface="Alexandria" charset="0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062320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/>
          <p:cNvSpPr/>
          <p:nvPr/>
        </p:nvSpPr>
        <p:spPr>
          <a:xfrm>
            <a:off x="617280" y="1465576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TextBox 2"/>
          <p:cNvSpPr txBox="1"/>
          <p:nvPr/>
        </p:nvSpPr>
        <p:spPr>
          <a:xfrm>
            <a:off x="2398799" y="640242"/>
            <a:ext cx="642456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>
                <a:latin typeface="Alexandria" charset="0"/>
                <a:cs typeface="Alexandria" charset="0"/>
              </a:rPr>
              <a:t>Two-Sample t-test (Compare two groups)</a:t>
            </a:r>
          </a:p>
        </p:txBody>
      </p:sp>
      <p:sp>
        <p:nvSpPr>
          <p:cNvPr id="5" name="Rectangle 4"/>
          <p:cNvSpPr/>
          <p:nvPr/>
        </p:nvSpPr>
        <p:spPr>
          <a:xfrm>
            <a:off x="942321" y="669617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1153149" y="975974"/>
            <a:ext cx="10348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Alexandria" charset="0"/>
                <a:cs typeface="Alexandria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1214179" y="1185489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4</a:t>
            </a:r>
          </a:p>
        </p:txBody>
      </p:sp>
      <p:sp>
        <p:nvSpPr>
          <p:cNvPr id="48" name="TextBox 47"/>
          <p:cNvSpPr txBox="1"/>
          <p:nvPr/>
        </p:nvSpPr>
        <p:spPr>
          <a:xfrm>
            <a:off x="753140" y="1758562"/>
            <a:ext cx="10541000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dirty="0">
                <a:latin typeface="Alexandria" charset="0"/>
              </a:rPr>
              <a:t>Goal: Check if two groups have different means.</a:t>
            </a:r>
          </a:p>
          <a:p>
            <a:r>
              <a:rPr lang="en-US" sz="2000" dirty="0">
                <a:latin typeface="Alexandria" charset="0"/>
              </a:rPr>
              <a:t>Example:</a:t>
            </a:r>
            <a:br>
              <a:rPr lang="en-US" sz="2000" dirty="0">
                <a:latin typeface="Alexandria" charset="0"/>
              </a:rPr>
            </a:br>
            <a:r>
              <a:rPr lang="en-US" sz="2000" dirty="0">
                <a:latin typeface="Alexandria" charset="0"/>
              </a:rPr>
              <a:t>Compare loan amounts of customers who defaulted vs. didn’t default.</a:t>
            </a:r>
          </a:p>
          <a:p>
            <a:r>
              <a:rPr lang="en-US" sz="2000" dirty="0">
                <a:latin typeface="Alexandria" charset="0"/>
              </a:rPr>
              <a:t>H₀: Mean loan (default) = Mean loan (no default)</a:t>
            </a:r>
          </a:p>
          <a:p>
            <a:r>
              <a:rPr lang="en-US" sz="2000" dirty="0">
                <a:latin typeface="Alexandria" charset="0"/>
              </a:rPr>
              <a:t>H₁: Means are different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>
                <a:latin typeface="Alexandria" charset="0"/>
              </a:rPr>
              <a:t>If p &lt; 0.05, → then we reject H₀, the loan amounts differ significantly between the two groups.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>
                <a:latin typeface="Alexandria" charset="0"/>
              </a:rPr>
              <a:t>If p ≥ 0.05, we fail to reject H₀, meaning there’s no significant difference between the two groups’ means.</a:t>
            </a:r>
          </a:p>
          <a:p>
            <a:pPr marL="342900" indent="-342900">
              <a:buFont typeface="Wingdings" pitchFamily="2" charset="2"/>
              <a:buChar char="v"/>
            </a:pPr>
            <a:r>
              <a:rPr lang="en-US" sz="2000" dirty="0">
                <a:latin typeface="Alexandria" charset="0"/>
              </a:rPr>
              <a:t>Use this when comparing two independent samples.</a:t>
            </a:r>
          </a:p>
          <a:p>
            <a:endParaRPr lang="en-US" sz="2000" dirty="0">
              <a:latin typeface="Alexandria" charset="0"/>
            </a:endParaRPr>
          </a:p>
          <a:p>
            <a:pPr marL="342900" indent="-342900">
              <a:buFont typeface="Wingdings" pitchFamily="2" charset="2"/>
              <a:buChar char="§"/>
            </a:pPr>
            <a:r>
              <a:rPr lang="en-US" sz="2000" dirty="0">
                <a:latin typeface="Alexandria" charset="0"/>
              </a:rPr>
              <a:t>Paired t-test (</a:t>
            </a:r>
            <a:r>
              <a:rPr lang="en-US" sz="2000" dirty="0" err="1">
                <a:latin typeface="Alexandria" charset="0"/>
              </a:rPr>
              <a:t>ttest_rel</a:t>
            </a:r>
            <a:r>
              <a:rPr lang="en-US" sz="2000" dirty="0">
                <a:latin typeface="Alexandria" charset="0"/>
              </a:rPr>
              <a:t>) — Use when measurements are paired (before/after for same subjects).</a:t>
            </a:r>
          </a:p>
          <a:p>
            <a:pPr marL="342900" indent="-342900">
              <a:buFont typeface="Wingdings" pitchFamily="2" charset="2"/>
              <a:buChar char="§"/>
            </a:pPr>
            <a:r>
              <a:rPr lang="en-US" sz="2000" dirty="0">
                <a:latin typeface="Alexandria" charset="0"/>
              </a:rPr>
              <a:t>Syntax: </a:t>
            </a:r>
            <a:r>
              <a:rPr lang="en-US" sz="2000" dirty="0" err="1">
                <a:latin typeface="Alexandria" charset="0"/>
              </a:rPr>
              <a:t>stats.ttest_rel</a:t>
            </a:r>
            <a:r>
              <a:rPr lang="en-US" sz="2000" dirty="0">
                <a:latin typeface="Alexandria" charset="0"/>
              </a:rPr>
              <a:t>(</a:t>
            </a:r>
            <a:r>
              <a:rPr lang="en-US" sz="2000" dirty="0" err="1">
                <a:latin typeface="Alexandria" charset="0"/>
              </a:rPr>
              <a:t>a,b</a:t>
            </a:r>
            <a:r>
              <a:rPr lang="en-US" sz="2000" dirty="0">
                <a:latin typeface="Alexandria" charset="0"/>
              </a:rPr>
              <a:t>) — paired t-test.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693967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425810" y="203200"/>
            <a:ext cx="2580006" cy="1204686"/>
          </a:xfrm>
          <a:prstGeom prst="rect">
            <a:avLst/>
          </a:prstGeo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553974BD-E482-664B-8FDC-7E82984FB420}"/>
              </a:ext>
            </a:extLst>
          </p:cNvPr>
          <p:cNvSpPr/>
          <p:nvPr/>
        </p:nvSpPr>
        <p:spPr>
          <a:xfrm>
            <a:off x="730405" y="552598"/>
            <a:ext cx="10503651" cy="594008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2800" b="1" dirty="0">
                <a:latin typeface="Alexandria" charset="0"/>
              </a:rPr>
              <a:t>Python Demo: one-sample t-test</a:t>
            </a:r>
          </a:p>
          <a:p>
            <a:endParaRPr lang="en-US" sz="2000" b="1" dirty="0">
              <a:latin typeface="Alexandria" charset="0"/>
            </a:endParaRPr>
          </a:p>
          <a:p>
            <a:r>
              <a:rPr lang="en-US" sz="2400" dirty="0">
                <a:latin typeface="Alexandria" charset="0"/>
              </a:rPr>
              <a:t>from </a:t>
            </a:r>
            <a:r>
              <a:rPr lang="en-US" sz="2400" dirty="0" err="1">
                <a:latin typeface="Alexandria" charset="0"/>
              </a:rPr>
              <a:t>scipy</a:t>
            </a:r>
            <a:r>
              <a:rPr lang="en-US" sz="2400" dirty="0">
                <a:latin typeface="Alexandria" charset="0"/>
              </a:rPr>
              <a:t> import stats</a:t>
            </a:r>
          </a:p>
          <a:p>
            <a:endParaRPr lang="en-US" sz="2400" dirty="0">
              <a:latin typeface="Alexandria" charset="0"/>
            </a:endParaRPr>
          </a:p>
          <a:p>
            <a:r>
              <a:rPr lang="en-US" sz="2400" dirty="0">
                <a:latin typeface="Alexandria" charset="0"/>
              </a:rPr>
              <a:t># test if mean stock return differs from 1%</a:t>
            </a:r>
          </a:p>
          <a:p>
            <a:r>
              <a:rPr lang="en-US" sz="2400" dirty="0">
                <a:latin typeface="Alexandria" charset="0"/>
              </a:rPr>
              <a:t>returns = [0.8, 1.2, 1.0, 1.5, 0.7, 1.3, 0.9]</a:t>
            </a:r>
          </a:p>
          <a:p>
            <a:r>
              <a:rPr lang="en-US" sz="2400" dirty="0" err="1">
                <a:latin typeface="Alexandria" charset="0"/>
              </a:rPr>
              <a:t>t_stat</a:t>
            </a:r>
            <a:r>
              <a:rPr lang="en-US" sz="2400" dirty="0">
                <a:latin typeface="Alexandria" charset="0"/>
              </a:rPr>
              <a:t>, </a:t>
            </a:r>
            <a:r>
              <a:rPr lang="en-US" sz="2400" dirty="0" err="1">
                <a:latin typeface="Alexandria" charset="0"/>
              </a:rPr>
              <a:t>p_value</a:t>
            </a:r>
            <a:r>
              <a:rPr lang="en-US" sz="2400" dirty="0">
                <a:latin typeface="Alexandria" charset="0"/>
              </a:rPr>
              <a:t> = stats.ttest_1samp(returns, 1.0)</a:t>
            </a:r>
          </a:p>
          <a:p>
            <a:endParaRPr lang="en-US" sz="2400" dirty="0">
              <a:latin typeface="Alexandria" charset="0"/>
            </a:endParaRPr>
          </a:p>
          <a:p>
            <a:r>
              <a:rPr lang="en-US" sz="2400" dirty="0">
                <a:latin typeface="Alexandria" charset="0"/>
              </a:rPr>
              <a:t>print("t:", </a:t>
            </a:r>
            <a:r>
              <a:rPr lang="en-US" sz="2400" dirty="0" err="1">
                <a:latin typeface="Alexandria" charset="0"/>
              </a:rPr>
              <a:t>t_stat</a:t>
            </a:r>
            <a:r>
              <a:rPr lang="en-US" sz="2400" dirty="0">
                <a:latin typeface="Alexandria" charset="0"/>
              </a:rPr>
              <a:t>)</a:t>
            </a:r>
          </a:p>
          <a:p>
            <a:r>
              <a:rPr lang="en-US" sz="2400" dirty="0">
                <a:latin typeface="Alexandria" charset="0"/>
              </a:rPr>
              <a:t>print("p:", </a:t>
            </a:r>
            <a:r>
              <a:rPr lang="en-US" sz="2400" dirty="0" err="1">
                <a:latin typeface="Alexandria" charset="0"/>
              </a:rPr>
              <a:t>p_value</a:t>
            </a:r>
            <a:r>
              <a:rPr lang="en-US" sz="2400" dirty="0">
                <a:latin typeface="Alexandria" charset="0"/>
              </a:rPr>
              <a:t>)</a:t>
            </a:r>
          </a:p>
          <a:p>
            <a:endParaRPr lang="en-US" sz="2000" dirty="0">
              <a:latin typeface="Alexandria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>
                <a:latin typeface="Alexandria" charset="0"/>
              </a:rPr>
              <a:t>returns → our sample data.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>
                <a:latin typeface="Alexandria" charset="0"/>
              </a:rPr>
              <a:t>1.0 → the population mean under H₀ (the expected value).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 err="1">
                <a:latin typeface="Alexandria" charset="0"/>
              </a:rPr>
              <a:t>t_stat</a:t>
            </a:r>
            <a:r>
              <a:rPr lang="en-US" sz="2000" dirty="0">
                <a:latin typeface="Alexandria" charset="0"/>
              </a:rPr>
              <a:t> → the test statistic value.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 err="1">
                <a:latin typeface="Alexandria" charset="0"/>
              </a:rPr>
              <a:t>p_value</a:t>
            </a:r>
            <a:r>
              <a:rPr lang="en-US" sz="2000" dirty="0">
                <a:latin typeface="Alexandria" charset="0"/>
              </a:rPr>
              <a:t> → probability that such data would occur if H₀ were true.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>
                <a:latin typeface="Alexandria" charset="0"/>
              </a:rPr>
              <a:t>If </a:t>
            </a:r>
            <a:r>
              <a:rPr lang="en-US" sz="2000" dirty="0" err="1">
                <a:latin typeface="Alexandria" charset="0"/>
              </a:rPr>
              <a:t>p_value</a:t>
            </a:r>
            <a:r>
              <a:rPr lang="en-US" sz="2000" dirty="0">
                <a:latin typeface="Alexandria" charset="0"/>
              </a:rPr>
              <a:t> &lt; 0.05 → Reject H₀ (the mean is significantly different).</a:t>
            </a:r>
          </a:p>
          <a:p>
            <a:endParaRPr lang="en-US" sz="2000" dirty="0">
              <a:latin typeface="Alexandria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37309B94-E17C-1448-A03F-E3CD9DFC9F98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</p:spTree>
    <p:extLst>
      <p:ext uri="{BB962C8B-B14F-4D97-AF65-F5344CB8AC3E}">
        <p14:creationId xmlns:p14="http://schemas.microsoft.com/office/powerpoint/2010/main" val="160594232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425810" y="203200"/>
            <a:ext cx="2580006" cy="1204686"/>
          </a:xfrm>
          <a:prstGeom prst="rect">
            <a:avLst/>
          </a:prstGeo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553974BD-E482-664B-8FDC-7E82984FB420}"/>
              </a:ext>
            </a:extLst>
          </p:cNvPr>
          <p:cNvSpPr/>
          <p:nvPr/>
        </p:nvSpPr>
        <p:spPr>
          <a:xfrm>
            <a:off x="706654" y="321766"/>
            <a:ext cx="10503651" cy="63709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2800" b="1" dirty="0">
                <a:latin typeface="Alexandria" charset="0"/>
              </a:rPr>
              <a:t>Python Demo: two-sample t-test </a:t>
            </a:r>
            <a:r>
              <a:rPr lang="en-US" sz="2400" b="1" dirty="0">
                <a:latin typeface="Alexandria" charset="0"/>
              </a:rPr>
              <a:t>(comparing the means </a:t>
            </a:r>
          </a:p>
          <a:p>
            <a:r>
              <a:rPr lang="en-US" sz="2400" b="1" dirty="0">
                <a:latin typeface="Alexandria" charset="0"/>
              </a:rPr>
              <a:t>of two groups)</a:t>
            </a:r>
          </a:p>
          <a:p>
            <a:endParaRPr lang="en-US" sz="2000" b="1" dirty="0">
              <a:latin typeface="Alexandria" charset="0"/>
            </a:endParaRPr>
          </a:p>
          <a:p>
            <a:r>
              <a:rPr lang="en-US" sz="2400" dirty="0">
                <a:latin typeface="Alexandria" charset="0"/>
              </a:rPr>
              <a:t>from </a:t>
            </a:r>
            <a:r>
              <a:rPr lang="en-US" sz="2400" dirty="0" err="1">
                <a:latin typeface="Alexandria" charset="0"/>
              </a:rPr>
              <a:t>scipy</a:t>
            </a:r>
            <a:r>
              <a:rPr lang="en-US" sz="2400" dirty="0">
                <a:latin typeface="Alexandria" charset="0"/>
              </a:rPr>
              <a:t> import stats</a:t>
            </a:r>
          </a:p>
          <a:p>
            <a:endParaRPr lang="en-US" sz="2400" dirty="0">
              <a:latin typeface="Alexandria" charset="0"/>
            </a:endParaRPr>
          </a:p>
          <a:p>
            <a:r>
              <a:rPr lang="en-US" sz="2400" dirty="0">
                <a:latin typeface="Alexandria" charset="0"/>
              </a:rPr>
              <a:t># compare stock returns from two different companies</a:t>
            </a:r>
          </a:p>
          <a:p>
            <a:r>
              <a:rPr lang="en-US" sz="2400" dirty="0" err="1">
                <a:latin typeface="Alexandria" charset="0"/>
              </a:rPr>
              <a:t>company_A</a:t>
            </a:r>
            <a:r>
              <a:rPr lang="en-US" sz="2400" dirty="0">
                <a:latin typeface="Alexandria" charset="0"/>
              </a:rPr>
              <a:t> = [1.2, 1.0, 1.3, 1.1, 0.9, 1.4]</a:t>
            </a:r>
          </a:p>
          <a:p>
            <a:r>
              <a:rPr lang="en-US" sz="2400" dirty="0" err="1">
                <a:latin typeface="Alexandria" charset="0"/>
              </a:rPr>
              <a:t>company_B</a:t>
            </a:r>
            <a:r>
              <a:rPr lang="en-US" sz="2400" dirty="0">
                <a:latin typeface="Alexandria" charset="0"/>
              </a:rPr>
              <a:t> = [0.8, 0.9, 1.0, 0.7, 0.9, 1.1]</a:t>
            </a:r>
          </a:p>
          <a:p>
            <a:endParaRPr lang="en-US" sz="2400" dirty="0">
              <a:latin typeface="Alexandria" charset="0"/>
            </a:endParaRPr>
          </a:p>
          <a:p>
            <a:r>
              <a:rPr lang="en-US" sz="2400" dirty="0" err="1">
                <a:latin typeface="Alexandria" charset="0"/>
              </a:rPr>
              <a:t>t_stat</a:t>
            </a:r>
            <a:r>
              <a:rPr lang="en-US" sz="2400" dirty="0">
                <a:latin typeface="Alexandria" charset="0"/>
              </a:rPr>
              <a:t>, </a:t>
            </a:r>
            <a:r>
              <a:rPr lang="en-US" sz="2400" dirty="0" err="1">
                <a:latin typeface="Alexandria" charset="0"/>
              </a:rPr>
              <a:t>p_value</a:t>
            </a:r>
            <a:r>
              <a:rPr lang="en-US" sz="2400" dirty="0">
                <a:latin typeface="Alexandria" charset="0"/>
              </a:rPr>
              <a:t> = </a:t>
            </a:r>
            <a:r>
              <a:rPr lang="en-US" sz="2400" dirty="0" err="1">
                <a:latin typeface="Alexandria" charset="0"/>
              </a:rPr>
              <a:t>stats.ttest_ind</a:t>
            </a:r>
            <a:r>
              <a:rPr lang="en-US" sz="2400" dirty="0">
                <a:latin typeface="Alexandria" charset="0"/>
              </a:rPr>
              <a:t>(</a:t>
            </a:r>
            <a:r>
              <a:rPr lang="en-US" sz="2400" dirty="0" err="1">
                <a:latin typeface="Alexandria" charset="0"/>
              </a:rPr>
              <a:t>company_A</a:t>
            </a:r>
            <a:r>
              <a:rPr lang="en-US" sz="2400" dirty="0">
                <a:latin typeface="Alexandria" charset="0"/>
              </a:rPr>
              <a:t>, </a:t>
            </a:r>
            <a:r>
              <a:rPr lang="en-US" sz="2400" dirty="0" err="1">
                <a:latin typeface="Alexandria" charset="0"/>
              </a:rPr>
              <a:t>company_B</a:t>
            </a:r>
            <a:r>
              <a:rPr lang="en-US" sz="2400" dirty="0">
                <a:latin typeface="Alexandria" charset="0"/>
              </a:rPr>
              <a:t>)</a:t>
            </a:r>
          </a:p>
          <a:p>
            <a:endParaRPr lang="en-US" sz="2400" dirty="0">
              <a:latin typeface="Alexandria" charset="0"/>
            </a:endParaRPr>
          </a:p>
          <a:p>
            <a:r>
              <a:rPr lang="en-US" sz="2400" dirty="0">
                <a:latin typeface="Alexandria" charset="0"/>
              </a:rPr>
              <a:t>print("t:", </a:t>
            </a:r>
            <a:r>
              <a:rPr lang="en-US" sz="2400" dirty="0" err="1">
                <a:latin typeface="Alexandria" charset="0"/>
              </a:rPr>
              <a:t>t_stat</a:t>
            </a:r>
            <a:r>
              <a:rPr lang="en-US" sz="2400" dirty="0">
                <a:latin typeface="Alexandria" charset="0"/>
              </a:rPr>
              <a:t>)</a:t>
            </a:r>
          </a:p>
          <a:p>
            <a:r>
              <a:rPr lang="en-US" sz="2400" dirty="0">
                <a:latin typeface="Alexandria" charset="0"/>
              </a:rPr>
              <a:t>print("p:", </a:t>
            </a:r>
            <a:r>
              <a:rPr lang="en-US" sz="2400" dirty="0" err="1">
                <a:latin typeface="Alexandria" charset="0"/>
              </a:rPr>
              <a:t>p_value</a:t>
            </a:r>
            <a:r>
              <a:rPr lang="en-US" sz="2400" dirty="0">
                <a:latin typeface="Alexandria" charset="0"/>
              </a:rPr>
              <a:t>)</a:t>
            </a:r>
          </a:p>
          <a:p>
            <a:endParaRPr lang="en-US" sz="2400" dirty="0">
              <a:latin typeface="Alexandria" charset="0"/>
            </a:endParaRPr>
          </a:p>
          <a:p>
            <a:r>
              <a:rPr lang="en-US" sz="2000" dirty="0">
                <a:latin typeface="Alexandria" charset="0"/>
              </a:rPr>
              <a:t>H₀: The two companies have the same average return.</a:t>
            </a:r>
          </a:p>
          <a:p>
            <a:r>
              <a:rPr lang="en-US" sz="2000" dirty="0">
                <a:latin typeface="Alexandria" charset="0"/>
              </a:rPr>
              <a:t>H₁: The two companies have different average returns.</a:t>
            </a:r>
          </a:p>
          <a:p>
            <a:r>
              <a:rPr lang="en-US" sz="2000" dirty="0">
                <a:latin typeface="Alexandria" charset="0"/>
              </a:rPr>
              <a:t>If </a:t>
            </a:r>
            <a:r>
              <a:rPr lang="en-US" sz="2000" dirty="0" err="1">
                <a:latin typeface="Alexandria" charset="0"/>
              </a:rPr>
              <a:t>p_value</a:t>
            </a:r>
            <a:r>
              <a:rPr lang="en-US" sz="2000" dirty="0">
                <a:latin typeface="Alexandria" charset="0"/>
              </a:rPr>
              <a:t> &lt; 0.05 → Reject H₀ → their average returns are significantly different.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37309B94-E17C-1448-A03F-E3CD9DFC9F98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</p:spTree>
    <p:extLst>
      <p:ext uri="{BB962C8B-B14F-4D97-AF65-F5344CB8AC3E}">
        <p14:creationId xmlns:p14="http://schemas.microsoft.com/office/powerpoint/2010/main" val="3031460744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/>
          <p:cNvSpPr/>
          <p:nvPr/>
        </p:nvSpPr>
        <p:spPr>
          <a:xfrm>
            <a:off x="617280" y="1685495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TextBox 2"/>
          <p:cNvSpPr txBox="1"/>
          <p:nvPr/>
        </p:nvSpPr>
        <p:spPr>
          <a:xfrm>
            <a:off x="2407795" y="1034418"/>
            <a:ext cx="690398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>
                <a:latin typeface="Alexandria" charset="0"/>
              </a:rPr>
              <a:t>Confidence Intervals (t distribution)</a:t>
            </a:r>
          </a:p>
        </p:txBody>
      </p:sp>
      <p:sp>
        <p:nvSpPr>
          <p:cNvPr id="5" name="Rectangle 4"/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1153149" y="975974"/>
            <a:ext cx="10348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Alexandria" charset="0"/>
                <a:cs typeface="Alexandria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1214179" y="1231789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4</a:t>
            </a:r>
          </a:p>
        </p:txBody>
      </p:sp>
      <p:sp>
        <p:nvSpPr>
          <p:cNvPr id="48" name="TextBox 47"/>
          <p:cNvSpPr txBox="1"/>
          <p:nvPr/>
        </p:nvSpPr>
        <p:spPr>
          <a:xfrm>
            <a:off x="942308" y="2124240"/>
            <a:ext cx="10541000" cy="350865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200" dirty="0">
                <a:latin typeface="Alexandria" charset="0"/>
              </a:rPr>
              <a:t>A confidence interval tells us where the real average is likely to be.</a:t>
            </a:r>
          </a:p>
          <a:p>
            <a:endParaRPr lang="en-US" sz="2000" dirty="0">
              <a:latin typeface="Alexandria" charset="0"/>
              <a:cs typeface="Alexandria" charset="0"/>
            </a:endParaRPr>
          </a:p>
          <a:p>
            <a:r>
              <a:rPr lang="en-US" sz="2000" dirty="0">
                <a:latin typeface="Alexandria" charset="0"/>
                <a:cs typeface="Alexandria" charset="0"/>
              </a:rPr>
              <a:t>Example with our loan data: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>
                <a:latin typeface="Alexandria" charset="0"/>
                <a:cs typeface="Alexandria" charset="0"/>
              </a:rPr>
              <a:t>We calculate the average loan amount from our sample.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>
                <a:latin typeface="Alexandria" charset="0"/>
                <a:cs typeface="Alexandria" charset="0"/>
              </a:rPr>
              <a:t>The 95% confidence interval might be, say, $18,000 to $30,000.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>
                <a:latin typeface="Alexandria" charset="0"/>
                <a:cs typeface="Alexandria" charset="0"/>
              </a:rPr>
              <a:t>This means: “We are pretty sure the true average loan for all customers is somewhere in this range.”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>
                <a:latin typeface="Alexandria" charset="0"/>
                <a:cs typeface="Alexandria" charset="0"/>
              </a:rPr>
              <a:t>It’s basically a range around the sample mean that accounts for uncertainty.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>
                <a:latin typeface="Alexandria" charset="0"/>
                <a:cs typeface="Alexandria" charset="0"/>
              </a:rPr>
              <a:t>So instead of saying “the average loan is $22,000,” we say “it’s probably between $18,000 and $30,000.”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sz="2000" dirty="0">
              <a:latin typeface="Alexandria" charset="0"/>
              <a:cs typeface="Alexandria" charset="0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550023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425810" y="203200"/>
            <a:ext cx="2580006" cy="1204686"/>
          </a:xfrm>
          <a:prstGeom prst="rect">
            <a:avLst/>
          </a:prstGeo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553974BD-E482-664B-8FDC-7E82984FB420}"/>
              </a:ext>
            </a:extLst>
          </p:cNvPr>
          <p:cNvSpPr/>
          <p:nvPr/>
        </p:nvSpPr>
        <p:spPr>
          <a:xfrm>
            <a:off x="706654" y="321766"/>
            <a:ext cx="10503651" cy="600164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2800" b="1" dirty="0">
                <a:latin typeface="Alexandria" charset="0"/>
              </a:rPr>
              <a:t>Python Demo: Confidence Intervals (t distribution)</a:t>
            </a:r>
          </a:p>
          <a:p>
            <a:endParaRPr lang="en-US" sz="2000" b="1" dirty="0">
              <a:latin typeface="Alexandria" charset="0"/>
            </a:endParaRPr>
          </a:p>
          <a:p>
            <a:r>
              <a:rPr lang="en-US" sz="2400" dirty="0">
                <a:latin typeface="Alexandria" charset="0"/>
              </a:rPr>
              <a:t># after taking a sample from our loan dataset</a:t>
            </a:r>
          </a:p>
          <a:p>
            <a:r>
              <a:rPr lang="en-US" sz="2400" dirty="0" err="1">
                <a:latin typeface="Alexandria" charset="0"/>
              </a:rPr>
              <a:t>mean_loan</a:t>
            </a:r>
            <a:r>
              <a:rPr lang="en-US" sz="2400" dirty="0">
                <a:latin typeface="Alexandria" charset="0"/>
              </a:rPr>
              <a:t> = </a:t>
            </a:r>
            <a:r>
              <a:rPr lang="en-US" sz="2400" dirty="0" err="1">
                <a:latin typeface="Alexandria" charset="0"/>
              </a:rPr>
              <a:t>df</a:t>
            </a:r>
            <a:r>
              <a:rPr lang="en-US" sz="2400" dirty="0">
                <a:latin typeface="Alexandria" charset="0"/>
              </a:rPr>
              <a:t>['</a:t>
            </a:r>
            <a:r>
              <a:rPr lang="en-US" sz="2400" dirty="0" err="1">
                <a:latin typeface="Alexandria" charset="0"/>
              </a:rPr>
              <a:t>loan_amount</a:t>
            </a:r>
            <a:r>
              <a:rPr lang="en-US" sz="2400" dirty="0">
                <a:latin typeface="Alexandria" charset="0"/>
              </a:rPr>
              <a:t>'].mean()</a:t>
            </a:r>
          </a:p>
          <a:p>
            <a:r>
              <a:rPr lang="en-US" sz="2400" dirty="0" err="1">
                <a:latin typeface="Alexandria" charset="0"/>
              </a:rPr>
              <a:t>se_loan</a:t>
            </a:r>
            <a:r>
              <a:rPr lang="en-US" sz="2400" dirty="0">
                <a:latin typeface="Alexandria" charset="0"/>
              </a:rPr>
              <a:t> = </a:t>
            </a:r>
            <a:r>
              <a:rPr lang="en-US" sz="2400" dirty="0" err="1">
                <a:latin typeface="Alexandria" charset="0"/>
              </a:rPr>
              <a:t>df</a:t>
            </a:r>
            <a:r>
              <a:rPr lang="en-US" sz="2400" dirty="0">
                <a:latin typeface="Alexandria" charset="0"/>
              </a:rPr>
              <a:t>['</a:t>
            </a:r>
            <a:r>
              <a:rPr lang="en-US" sz="2400" dirty="0" err="1">
                <a:latin typeface="Alexandria" charset="0"/>
              </a:rPr>
              <a:t>loan_amount</a:t>
            </a:r>
            <a:r>
              <a:rPr lang="en-US" sz="2400" dirty="0">
                <a:latin typeface="Alexandria" charset="0"/>
              </a:rPr>
              <a:t>'].</a:t>
            </a:r>
            <a:r>
              <a:rPr lang="en-US" sz="2400" dirty="0" err="1">
                <a:latin typeface="Alexandria" charset="0"/>
              </a:rPr>
              <a:t>std</a:t>
            </a:r>
            <a:r>
              <a:rPr lang="en-US" sz="2400" dirty="0">
                <a:latin typeface="Alexandria" charset="0"/>
              </a:rPr>
              <a:t>(</a:t>
            </a:r>
            <a:r>
              <a:rPr lang="en-US" sz="2400" dirty="0" err="1">
                <a:latin typeface="Alexandria" charset="0"/>
              </a:rPr>
              <a:t>ddof</a:t>
            </a:r>
            <a:r>
              <a:rPr lang="en-US" sz="2400" dirty="0">
                <a:latin typeface="Alexandria" charset="0"/>
              </a:rPr>
              <a:t>=1) / </a:t>
            </a:r>
            <a:r>
              <a:rPr lang="en-US" sz="2400" dirty="0" err="1">
                <a:latin typeface="Alexandria" charset="0"/>
              </a:rPr>
              <a:t>np.sqrt</a:t>
            </a:r>
            <a:r>
              <a:rPr lang="en-US" sz="2400" dirty="0">
                <a:latin typeface="Alexandria" charset="0"/>
              </a:rPr>
              <a:t>(</a:t>
            </a:r>
            <a:r>
              <a:rPr lang="en-US" sz="2400" dirty="0" err="1">
                <a:latin typeface="Alexandria" charset="0"/>
              </a:rPr>
              <a:t>len</a:t>
            </a:r>
            <a:r>
              <a:rPr lang="en-US" sz="2400" dirty="0">
                <a:latin typeface="Alexandria" charset="0"/>
              </a:rPr>
              <a:t>(</a:t>
            </a:r>
            <a:r>
              <a:rPr lang="en-US" sz="2400" dirty="0" err="1">
                <a:latin typeface="Alexandria" charset="0"/>
              </a:rPr>
              <a:t>df</a:t>
            </a:r>
            <a:r>
              <a:rPr lang="en-US" sz="2400" dirty="0">
                <a:latin typeface="Alexandria" charset="0"/>
              </a:rPr>
              <a:t>))</a:t>
            </a:r>
          </a:p>
          <a:p>
            <a:r>
              <a:rPr lang="en-US" sz="2400" dirty="0" err="1">
                <a:latin typeface="Alexandria" charset="0"/>
              </a:rPr>
              <a:t>ci_loan</a:t>
            </a:r>
            <a:r>
              <a:rPr lang="en-US" sz="2400" dirty="0">
                <a:latin typeface="Alexandria" charset="0"/>
              </a:rPr>
              <a:t> = </a:t>
            </a:r>
            <a:r>
              <a:rPr lang="en-US" sz="2400" dirty="0" err="1">
                <a:latin typeface="Alexandria" charset="0"/>
              </a:rPr>
              <a:t>stats.t.interval</a:t>
            </a:r>
            <a:r>
              <a:rPr lang="en-US" sz="2400" dirty="0">
                <a:latin typeface="Alexandria" charset="0"/>
              </a:rPr>
              <a:t>(0.95, </a:t>
            </a:r>
            <a:r>
              <a:rPr lang="en-US" sz="2400" dirty="0" err="1">
                <a:latin typeface="Alexandria" charset="0"/>
              </a:rPr>
              <a:t>df</a:t>
            </a:r>
            <a:r>
              <a:rPr lang="en-US" sz="2400" dirty="0">
                <a:latin typeface="Alexandria" charset="0"/>
              </a:rPr>
              <a:t>=</a:t>
            </a:r>
            <a:r>
              <a:rPr lang="en-US" sz="2400" dirty="0" err="1">
                <a:latin typeface="Alexandria" charset="0"/>
              </a:rPr>
              <a:t>len</a:t>
            </a:r>
            <a:r>
              <a:rPr lang="en-US" sz="2400" dirty="0">
                <a:latin typeface="Alexandria" charset="0"/>
              </a:rPr>
              <a:t>(</a:t>
            </a:r>
            <a:r>
              <a:rPr lang="en-US" sz="2400" dirty="0" err="1">
                <a:latin typeface="Alexandria" charset="0"/>
              </a:rPr>
              <a:t>df</a:t>
            </a:r>
            <a:r>
              <a:rPr lang="en-US" sz="2400" dirty="0">
                <a:latin typeface="Alexandria" charset="0"/>
              </a:rPr>
              <a:t>)-1, </a:t>
            </a:r>
            <a:r>
              <a:rPr lang="en-US" sz="2400" dirty="0" err="1">
                <a:latin typeface="Alexandria" charset="0"/>
              </a:rPr>
              <a:t>loc</a:t>
            </a:r>
            <a:r>
              <a:rPr lang="en-US" sz="2400" dirty="0">
                <a:latin typeface="Alexandria" charset="0"/>
              </a:rPr>
              <a:t>=</a:t>
            </a:r>
            <a:r>
              <a:rPr lang="en-US" sz="2400" dirty="0" err="1">
                <a:latin typeface="Alexandria" charset="0"/>
              </a:rPr>
              <a:t>mean_loan</a:t>
            </a:r>
            <a:r>
              <a:rPr lang="en-US" sz="2400" dirty="0">
                <a:latin typeface="Alexandria" charset="0"/>
              </a:rPr>
              <a:t>, scale=</a:t>
            </a:r>
            <a:r>
              <a:rPr lang="en-US" sz="2400" dirty="0" err="1">
                <a:latin typeface="Alexandria" charset="0"/>
              </a:rPr>
              <a:t>se_loan</a:t>
            </a:r>
            <a:r>
              <a:rPr lang="en-US" sz="2400" dirty="0">
                <a:latin typeface="Alexandria" charset="0"/>
              </a:rPr>
              <a:t>)</a:t>
            </a:r>
          </a:p>
          <a:p>
            <a:r>
              <a:rPr lang="en-US" sz="2400" dirty="0" err="1">
                <a:latin typeface="Alexandria" charset="0"/>
              </a:rPr>
              <a:t>mean_loan</a:t>
            </a:r>
            <a:r>
              <a:rPr lang="en-US" sz="2400" dirty="0">
                <a:latin typeface="Alexandria" charset="0"/>
              </a:rPr>
              <a:t>, </a:t>
            </a:r>
            <a:r>
              <a:rPr lang="en-US" sz="2400" dirty="0" err="1">
                <a:latin typeface="Alexandria" charset="0"/>
              </a:rPr>
              <a:t>ci_loan</a:t>
            </a:r>
            <a:endParaRPr lang="en-US" sz="2400" dirty="0">
              <a:latin typeface="Alexandria" charset="0"/>
            </a:endParaRPr>
          </a:p>
          <a:p>
            <a:endParaRPr lang="en-US" sz="2400" dirty="0">
              <a:latin typeface="Alexandria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 err="1">
                <a:solidFill>
                  <a:srgbClr val="00AEEF"/>
                </a:solidFill>
                <a:latin typeface="Alexandria" charset="0"/>
              </a:rPr>
              <a:t>se_loan</a:t>
            </a:r>
            <a:r>
              <a:rPr lang="en-US" sz="2400" dirty="0">
                <a:solidFill>
                  <a:srgbClr val="00AEEF"/>
                </a:solidFill>
                <a:latin typeface="Alexandria" charset="0"/>
              </a:rPr>
              <a:t> = </a:t>
            </a:r>
            <a:r>
              <a:rPr lang="en-US" sz="2400" dirty="0" err="1">
                <a:solidFill>
                  <a:srgbClr val="00AEEF"/>
                </a:solidFill>
                <a:latin typeface="Alexandria" charset="0"/>
              </a:rPr>
              <a:t>df</a:t>
            </a:r>
            <a:r>
              <a:rPr lang="en-US" sz="2400" dirty="0">
                <a:solidFill>
                  <a:srgbClr val="00AEEF"/>
                </a:solidFill>
                <a:latin typeface="Alexandria" charset="0"/>
              </a:rPr>
              <a:t>['</a:t>
            </a:r>
            <a:r>
              <a:rPr lang="en-US" sz="2400" dirty="0" err="1">
                <a:solidFill>
                  <a:srgbClr val="00AEEF"/>
                </a:solidFill>
                <a:latin typeface="Alexandria" charset="0"/>
              </a:rPr>
              <a:t>loan_amount</a:t>
            </a:r>
            <a:r>
              <a:rPr lang="en-US" sz="2400" dirty="0">
                <a:solidFill>
                  <a:srgbClr val="00AEEF"/>
                </a:solidFill>
                <a:latin typeface="Alexandria" charset="0"/>
              </a:rPr>
              <a:t>'].</a:t>
            </a:r>
            <a:r>
              <a:rPr lang="en-US" sz="2400" dirty="0" err="1">
                <a:solidFill>
                  <a:srgbClr val="00AEEF"/>
                </a:solidFill>
                <a:latin typeface="Alexandria" charset="0"/>
              </a:rPr>
              <a:t>std</a:t>
            </a:r>
            <a:r>
              <a:rPr lang="en-US" sz="2400" dirty="0">
                <a:solidFill>
                  <a:srgbClr val="00AEEF"/>
                </a:solidFill>
                <a:latin typeface="Alexandria" charset="0"/>
              </a:rPr>
              <a:t>(</a:t>
            </a:r>
            <a:r>
              <a:rPr lang="en-US" sz="2400" dirty="0" err="1">
                <a:solidFill>
                  <a:srgbClr val="00AEEF"/>
                </a:solidFill>
                <a:latin typeface="Alexandria" charset="0"/>
              </a:rPr>
              <a:t>ddof</a:t>
            </a:r>
            <a:r>
              <a:rPr lang="en-US" sz="2400" dirty="0">
                <a:solidFill>
                  <a:srgbClr val="00AEEF"/>
                </a:solidFill>
                <a:latin typeface="Alexandria" charset="0"/>
              </a:rPr>
              <a:t>=1) / </a:t>
            </a:r>
            <a:r>
              <a:rPr lang="en-US" sz="2400" dirty="0" err="1">
                <a:solidFill>
                  <a:srgbClr val="00AEEF"/>
                </a:solidFill>
                <a:latin typeface="Alexandria" charset="0"/>
              </a:rPr>
              <a:t>np.sqrt</a:t>
            </a:r>
            <a:r>
              <a:rPr lang="en-US" sz="2400" dirty="0">
                <a:solidFill>
                  <a:srgbClr val="00AEEF"/>
                </a:solidFill>
                <a:latin typeface="Alexandria" charset="0"/>
              </a:rPr>
              <a:t>(</a:t>
            </a:r>
            <a:r>
              <a:rPr lang="en-US" sz="2400" dirty="0" err="1">
                <a:solidFill>
                  <a:srgbClr val="00AEEF"/>
                </a:solidFill>
                <a:latin typeface="Alexandria" charset="0"/>
              </a:rPr>
              <a:t>len</a:t>
            </a:r>
            <a:r>
              <a:rPr lang="en-US" sz="2400" dirty="0">
                <a:solidFill>
                  <a:srgbClr val="00AEEF"/>
                </a:solidFill>
                <a:latin typeface="Alexandria" charset="0"/>
              </a:rPr>
              <a:t>(</a:t>
            </a:r>
            <a:r>
              <a:rPr lang="en-US" sz="2400" dirty="0" err="1">
                <a:solidFill>
                  <a:srgbClr val="00AEEF"/>
                </a:solidFill>
                <a:latin typeface="Alexandria" charset="0"/>
              </a:rPr>
              <a:t>df</a:t>
            </a:r>
            <a:r>
              <a:rPr lang="en-US" sz="2400" dirty="0">
                <a:solidFill>
                  <a:srgbClr val="00AEEF"/>
                </a:solidFill>
                <a:latin typeface="Alexandria" charset="0"/>
              </a:rPr>
              <a:t>)): </a:t>
            </a:r>
            <a:r>
              <a:rPr lang="en-US" sz="2400" dirty="0">
                <a:latin typeface="Alexandria" charset="0"/>
              </a:rPr>
              <a:t>Computes the standard error (SE):</a:t>
            </a:r>
          </a:p>
          <a:p>
            <a:pPr marL="800100" lvl="1" indent="-342900">
              <a:buFont typeface="Courier New" panose="02070309020205020404" pitchFamily="49" charset="0"/>
              <a:buChar char="o"/>
            </a:pPr>
            <a:r>
              <a:rPr lang="en-US" sz="2400" dirty="0">
                <a:latin typeface="Alexandria" charset="0"/>
              </a:rPr>
              <a:t>SE measures how much the sample mean might vary if we took different samples.</a:t>
            </a:r>
          </a:p>
          <a:p>
            <a:pPr lvl="1"/>
            <a:endParaRPr lang="en-US" sz="2400" dirty="0">
              <a:latin typeface="Alexandria" charset="0"/>
            </a:endParaRPr>
          </a:p>
          <a:p>
            <a:r>
              <a:rPr lang="en-US" sz="2400" dirty="0" err="1">
                <a:solidFill>
                  <a:srgbClr val="00AEEF"/>
                </a:solidFill>
                <a:latin typeface="Alexandria" charset="0"/>
              </a:rPr>
              <a:t>ci_loan</a:t>
            </a:r>
            <a:r>
              <a:rPr lang="en-US" sz="2400" dirty="0">
                <a:solidFill>
                  <a:srgbClr val="00AEEF"/>
                </a:solidFill>
                <a:latin typeface="Alexandria" charset="0"/>
              </a:rPr>
              <a:t> = </a:t>
            </a:r>
            <a:r>
              <a:rPr lang="en-US" sz="2400" dirty="0" err="1">
                <a:solidFill>
                  <a:srgbClr val="00AEEF"/>
                </a:solidFill>
                <a:latin typeface="Alexandria" charset="0"/>
              </a:rPr>
              <a:t>stats.t.interval</a:t>
            </a:r>
            <a:r>
              <a:rPr lang="en-US" sz="2400" dirty="0">
                <a:solidFill>
                  <a:srgbClr val="00AEEF"/>
                </a:solidFill>
                <a:latin typeface="Alexandria" charset="0"/>
              </a:rPr>
              <a:t>(0.95, </a:t>
            </a:r>
            <a:r>
              <a:rPr lang="en-US" sz="2400" dirty="0" err="1">
                <a:solidFill>
                  <a:srgbClr val="00AEEF"/>
                </a:solidFill>
                <a:latin typeface="Alexandria" charset="0"/>
              </a:rPr>
              <a:t>df</a:t>
            </a:r>
            <a:r>
              <a:rPr lang="en-US" sz="2400" dirty="0">
                <a:solidFill>
                  <a:srgbClr val="00AEEF"/>
                </a:solidFill>
                <a:latin typeface="Alexandria" charset="0"/>
              </a:rPr>
              <a:t>=</a:t>
            </a:r>
            <a:r>
              <a:rPr lang="en-US" sz="2400" dirty="0" err="1">
                <a:solidFill>
                  <a:srgbClr val="00AEEF"/>
                </a:solidFill>
                <a:latin typeface="Alexandria" charset="0"/>
              </a:rPr>
              <a:t>len</a:t>
            </a:r>
            <a:r>
              <a:rPr lang="en-US" sz="2400" dirty="0">
                <a:solidFill>
                  <a:srgbClr val="00AEEF"/>
                </a:solidFill>
                <a:latin typeface="Alexandria" charset="0"/>
              </a:rPr>
              <a:t>(</a:t>
            </a:r>
            <a:r>
              <a:rPr lang="en-US" sz="2400" dirty="0" err="1">
                <a:solidFill>
                  <a:srgbClr val="00AEEF"/>
                </a:solidFill>
                <a:latin typeface="Alexandria" charset="0"/>
              </a:rPr>
              <a:t>df</a:t>
            </a:r>
            <a:r>
              <a:rPr lang="en-US" sz="2400" dirty="0">
                <a:solidFill>
                  <a:srgbClr val="00AEEF"/>
                </a:solidFill>
                <a:latin typeface="Alexandria" charset="0"/>
              </a:rPr>
              <a:t>)-1, </a:t>
            </a:r>
            <a:r>
              <a:rPr lang="en-US" sz="2400" dirty="0" err="1">
                <a:solidFill>
                  <a:srgbClr val="00AEEF"/>
                </a:solidFill>
                <a:latin typeface="Alexandria" charset="0"/>
              </a:rPr>
              <a:t>loc</a:t>
            </a:r>
            <a:r>
              <a:rPr lang="en-US" sz="2400" dirty="0">
                <a:solidFill>
                  <a:srgbClr val="00AEEF"/>
                </a:solidFill>
                <a:latin typeface="Alexandria" charset="0"/>
              </a:rPr>
              <a:t>=</a:t>
            </a:r>
            <a:r>
              <a:rPr lang="en-US" sz="2400" dirty="0" err="1">
                <a:solidFill>
                  <a:srgbClr val="00AEEF"/>
                </a:solidFill>
                <a:latin typeface="Alexandria" charset="0"/>
              </a:rPr>
              <a:t>mean_loan</a:t>
            </a:r>
            <a:r>
              <a:rPr lang="en-US" sz="2400" dirty="0">
                <a:solidFill>
                  <a:srgbClr val="00AEEF"/>
                </a:solidFill>
                <a:latin typeface="Alexandria" charset="0"/>
              </a:rPr>
              <a:t>, scale=</a:t>
            </a:r>
            <a:r>
              <a:rPr lang="en-US" sz="2400" dirty="0" err="1">
                <a:solidFill>
                  <a:srgbClr val="00AEEF"/>
                </a:solidFill>
                <a:latin typeface="Alexandria" charset="0"/>
              </a:rPr>
              <a:t>se_loan</a:t>
            </a:r>
            <a:r>
              <a:rPr lang="en-US" sz="2400" dirty="0">
                <a:solidFill>
                  <a:srgbClr val="00AEEF"/>
                </a:solidFill>
                <a:latin typeface="Alexandria" charset="0"/>
              </a:rPr>
              <a:t>): </a:t>
            </a:r>
            <a:r>
              <a:rPr lang="en-US" sz="2400" dirty="0">
                <a:latin typeface="Alexandria" charset="0"/>
              </a:rPr>
              <a:t>Calculates the 95% confidence interval using the t-distribution.</a:t>
            </a:r>
          </a:p>
          <a:p>
            <a:endParaRPr lang="en-US" sz="2400" dirty="0">
              <a:latin typeface="Alexandria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37309B94-E17C-1448-A03F-E3CD9DFC9F98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</p:spTree>
    <p:extLst>
      <p:ext uri="{BB962C8B-B14F-4D97-AF65-F5344CB8AC3E}">
        <p14:creationId xmlns:p14="http://schemas.microsoft.com/office/powerpoint/2010/main" val="1669976383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/>
          <p:cNvSpPr/>
          <p:nvPr/>
        </p:nvSpPr>
        <p:spPr>
          <a:xfrm>
            <a:off x="617280" y="1685495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TextBox 2"/>
          <p:cNvSpPr txBox="1"/>
          <p:nvPr/>
        </p:nvSpPr>
        <p:spPr>
          <a:xfrm>
            <a:off x="2513150" y="1019069"/>
            <a:ext cx="603708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>
                <a:latin typeface="Alexandria" charset="0"/>
                <a:cs typeface="Alexandria" charset="0"/>
              </a:rPr>
              <a:t>Nonparametric idea: ranks &amp; medians</a:t>
            </a:r>
          </a:p>
        </p:txBody>
      </p:sp>
      <p:sp>
        <p:nvSpPr>
          <p:cNvPr id="5" name="Rectangle 4"/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1153149" y="975974"/>
            <a:ext cx="10348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Alexandria" charset="0"/>
                <a:cs typeface="Alexandria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1214179" y="1231789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4</a:t>
            </a:r>
          </a:p>
        </p:txBody>
      </p:sp>
      <p:sp>
        <p:nvSpPr>
          <p:cNvPr id="48" name="TextBox 47"/>
          <p:cNvSpPr txBox="1"/>
          <p:nvPr/>
        </p:nvSpPr>
        <p:spPr>
          <a:xfrm>
            <a:off x="889000" y="2141974"/>
            <a:ext cx="10541000" cy="29238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>
                <a:latin typeface="Alexandria" charset="0"/>
                <a:cs typeface="Alexandria" charset="0"/>
              </a:rPr>
              <a:t>When data are not normal (for example, some people have very large loans or salaries that make the average misleading), we cannot use normal tests like the t-test.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>
                <a:latin typeface="Alexandria" charset="0"/>
                <a:cs typeface="Alexandria" charset="0"/>
              </a:rPr>
              <a:t>So instead, we use nonparametric methods such as:</a:t>
            </a:r>
          </a:p>
          <a:p>
            <a:r>
              <a:rPr lang="en-US" sz="2400" dirty="0">
                <a:latin typeface="Alexandria" charset="0"/>
                <a:cs typeface="Alexandria" charset="0"/>
              </a:rPr>
              <a:t>1.Median → the middle value, not affected by extreme numbers.</a:t>
            </a:r>
          </a:p>
          <a:p>
            <a:r>
              <a:rPr lang="en-US" sz="2400" dirty="0">
                <a:latin typeface="Alexandria" charset="0"/>
                <a:cs typeface="Alexandria" charset="0"/>
              </a:rPr>
              <a:t>2.Rank-based tests (like the Mann-Whitney test) → compare two groups using their ranks (order), not the raw values.</a:t>
            </a:r>
          </a:p>
          <a:p>
            <a:endParaRPr lang="en-US" sz="1600" dirty="0">
              <a:latin typeface="Alexandria" charset="0"/>
              <a:cs typeface="Alexandria" charset="0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091974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425810" y="203200"/>
            <a:ext cx="2580006" cy="1204686"/>
          </a:xfrm>
          <a:prstGeom prst="rect">
            <a:avLst/>
          </a:prstGeo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553974BD-E482-664B-8FDC-7E82984FB420}"/>
              </a:ext>
            </a:extLst>
          </p:cNvPr>
          <p:cNvSpPr/>
          <p:nvPr/>
        </p:nvSpPr>
        <p:spPr>
          <a:xfrm>
            <a:off x="706654" y="321766"/>
            <a:ext cx="10503651" cy="655564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2800" b="1" dirty="0">
                <a:latin typeface="Alexandria" charset="0"/>
              </a:rPr>
              <a:t>Python Demo: Probability plots (normality check)</a:t>
            </a:r>
          </a:p>
          <a:p>
            <a:endParaRPr lang="en-US" sz="2000" b="1" dirty="0">
              <a:latin typeface="Alexandria" charset="0"/>
            </a:endParaRPr>
          </a:p>
          <a:p>
            <a:endParaRPr lang="en-US" sz="2400" dirty="0">
              <a:latin typeface="Alexandria" charset="0"/>
            </a:endParaRPr>
          </a:p>
          <a:p>
            <a:r>
              <a:rPr lang="en-US" sz="2400" dirty="0" err="1">
                <a:latin typeface="Alexandria" charset="0"/>
              </a:rPr>
              <a:t>stats.probplot</a:t>
            </a:r>
            <a:r>
              <a:rPr lang="en-US" sz="2400" dirty="0">
                <a:latin typeface="Alexandria" charset="0"/>
              </a:rPr>
              <a:t>(</a:t>
            </a:r>
            <a:r>
              <a:rPr lang="en-US" sz="2400" dirty="0" err="1">
                <a:latin typeface="Alexandria" charset="0"/>
              </a:rPr>
              <a:t>df</a:t>
            </a:r>
            <a:r>
              <a:rPr lang="en-US" sz="2400" dirty="0">
                <a:latin typeface="Alexandria" charset="0"/>
              </a:rPr>
              <a:t>['</a:t>
            </a:r>
            <a:r>
              <a:rPr lang="en-US" sz="2400" dirty="0" err="1">
                <a:latin typeface="Alexandria" charset="0"/>
              </a:rPr>
              <a:t>loan_amount</a:t>
            </a:r>
            <a:r>
              <a:rPr lang="en-US" sz="2400" dirty="0">
                <a:latin typeface="Alexandria" charset="0"/>
              </a:rPr>
              <a:t>'], </a:t>
            </a:r>
            <a:r>
              <a:rPr lang="en-US" sz="2400" dirty="0" err="1">
                <a:latin typeface="Alexandria" charset="0"/>
              </a:rPr>
              <a:t>dist</a:t>
            </a:r>
            <a:r>
              <a:rPr lang="en-US" sz="2400" dirty="0">
                <a:latin typeface="Alexandria" charset="0"/>
              </a:rPr>
              <a:t>="norm", plot=</a:t>
            </a:r>
            <a:r>
              <a:rPr lang="en-US" sz="2400" dirty="0" err="1">
                <a:latin typeface="Alexandria" charset="0"/>
              </a:rPr>
              <a:t>plt</a:t>
            </a:r>
            <a:r>
              <a:rPr lang="en-US" sz="2400" dirty="0">
                <a:latin typeface="Alexandria" charset="0"/>
              </a:rPr>
              <a:t>)</a:t>
            </a:r>
          </a:p>
          <a:p>
            <a:r>
              <a:rPr lang="en-US" sz="2400" dirty="0" err="1">
                <a:latin typeface="Alexandria" charset="0"/>
              </a:rPr>
              <a:t>plt.title</a:t>
            </a:r>
            <a:r>
              <a:rPr lang="en-US" sz="2400" dirty="0">
                <a:latin typeface="Alexandria" charset="0"/>
              </a:rPr>
              <a:t>("QQ-Plot: Loan Amount")</a:t>
            </a:r>
          </a:p>
          <a:p>
            <a:r>
              <a:rPr lang="en-US" sz="2400" dirty="0" err="1">
                <a:latin typeface="Alexandria" charset="0"/>
              </a:rPr>
              <a:t>plt.show</a:t>
            </a:r>
            <a:r>
              <a:rPr lang="en-US" sz="2400" dirty="0">
                <a:latin typeface="Alexandria" charset="0"/>
              </a:rPr>
              <a:t>()</a:t>
            </a:r>
          </a:p>
          <a:p>
            <a:endParaRPr lang="en-US" sz="2400" dirty="0">
              <a:latin typeface="Alexandria" charset="0"/>
            </a:endParaRPr>
          </a:p>
          <a:p>
            <a:endParaRPr lang="en-US" sz="2400" dirty="0">
              <a:latin typeface="Alexandria" charset="0"/>
            </a:endParaRPr>
          </a:p>
          <a:p>
            <a:endParaRPr lang="en-US" sz="2400" dirty="0">
              <a:latin typeface="Alexandria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 err="1">
                <a:solidFill>
                  <a:srgbClr val="00AEEF"/>
                </a:solidFill>
                <a:latin typeface="Alexandria" charset="0"/>
              </a:rPr>
              <a:t>stats.probplot</a:t>
            </a:r>
            <a:r>
              <a:rPr lang="en-US" sz="2000" dirty="0">
                <a:solidFill>
                  <a:srgbClr val="00AEEF"/>
                </a:solidFill>
                <a:latin typeface="Alexandria" charset="0"/>
              </a:rPr>
              <a:t>(x, </a:t>
            </a:r>
            <a:r>
              <a:rPr lang="en-US" sz="2000" dirty="0" err="1">
                <a:solidFill>
                  <a:srgbClr val="00AEEF"/>
                </a:solidFill>
                <a:latin typeface="Alexandria" charset="0"/>
              </a:rPr>
              <a:t>dist</a:t>
            </a:r>
            <a:r>
              <a:rPr lang="en-US" sz="2000" dirty="0">
                <a:solidFill>
                  <a:srgbClr val="00AEEF"/>
                </a:solidFill>
                <a:latin typeface="Alexandria" charset="0"/>
              </a:rPr>
              <a:t>, plot=</a:t>
            </a:r>
            <a:r>
              <a:rPr lang="en-US" sz="2000" dirty="0" err="1">
                <a:solidFill>
                  <a:srgbClr val="00AEEF"/>
                </a:solidFill>
                <a:latin typeface="Alexandria" charset="0"/>
              </a:rPr>
              <a:t>plt</a:t>
            </a:r>
            <a:r>
              <a:rPr lang="en-US" sz="2000" dirty="0">
                <a:solidFill>
                  <a:srgbClr val="00AEEF"/>
                </a:solidFill>
                <a:latin typeface="Alexandria" charset="0"/>
              </a:rPr>
              <a:t>):</a:t>
            </a:r>
            <a:r>
              <a:rPr lang="en-US" sz="2000" dirty="0">
                <a:latin typeface="Alexandria" charset="0"/>
              </a:rPr>
              <a:t> visually check if data</a:t>
            </a:r>
          </a:p>
          <a:p>
            <a:r>
              <a:rPr lang="en-US" sz="2000" dirty="0">
                <a:latin typeface="Alexandria" charset="0"/>
              </a:rPr>
              <a:t>follows a normal distribution.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>
                <a:latin typeface="Alexandria" charset="0"/>
              </a:rPr>
              <a:t>In the visual, points close to the line → roughly normal </a:t>
            </a:r>
          </a:p>
          <a:p>
            <a:r>
              <a:rPr lang="en-US" sz="2000" dirty="0">
                <a:latin typeface="Alexandria" charset="0"/>
              </a:rPr>
              <a:t>distribution (Loan amount are approximately normally </a:t>
            </a:r>
          </a:p>
          <a:p>
            <a:r>
              <a:rPr lang="en-US" sz="2000" dirty="0">
                <a:latin typeface="Alexandria" charset="0"/>
              </a:rPr>
              <a:t>distributed).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>
                <a:latin typeface="Alexandria" charset="0"/>
              </a:rPr>
              <a:t>Normality assumption matters for t-tests, </a:t>
            </a:r>
          </a:p>
          <a:p>
            <a:r>
              <a:rPr lang="en-US" sz="2000" dirty="0">
                <a:latin typeface="Alexandria" charset="0"/>
              </a:rPr>
              <a:t>confidence intervals, and risk models.</a:t>
            </a:r>
          </a:p>
          <a:p>
            <a:endParaRPr lang="en-US" sz="2000" dirty="0">
              <a:latin typeface="Alexandria" charset="0"/>
            </a:endParaRPr>
          </a:p>
          <a:p>
            <a:endParaRPr lang="en-US" sz="2000" dirty="0">
              <a:latin typeface="Alexandria" charset="0"/>
            </a:endParaRPr>
          </a:p>
          <a:p>
            <a:endParaRPr lang="en-US" sz="2400" dirty="0">
              <a:latin typeface="Alexandria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37309B94-E17C-1448-A03F-E3CD9DFC9F98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31A040E2-5FE2-EA49-A473-60705A1994C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77694" y="2120268"/>
            <a:ext cx="4838756" cy="37379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16213427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425810" y="203200"/>
            <a:ext cx="2580006" cy="1204686"/>
          </a:xfrm>
          <a:prstGeom prst="rect">
            <a:avLst/>
          </a:prstGeo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553974BD-E482-664B-8FDC-7E82984FB420}"/>
              </a:ext>
            </a:extLst>
          </p:cNvPr>
          <p:cNvSpPr/>
          <p:nvPr/>
        </p:nvSpPr>
        <p:spPr>
          <a:xfrm>
            <a:off x="706654" y="321766"/>
            <a:ext cx="10503651" cy="606319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2800" b="1" dirty="0">
                <a:latin typeface="Alexandria" charset="0"/>
              </a:rPr>
              <a:t>Python Demo: Nonparametric idea: ranks &amp; medians</a:t>
            </a:r>
          </a:p>
          <a:p>
            <a:endParaRPr lang="en-US" sz="2000" b="1" dirty="0">
              <a:latin typeface="Alexandria" charset="0"/>
            </a:endParaRPr>
          </a:p>
          <a:p>
            <a:r>
              <a:rPr lang="en-US" sz="2000" dirty="0">
                <a:latin typeface="Alexandria" charset="0"/>
              </a:rPr>
              <a:t>#compares two independent groups to see if one tends to have higher values than the other — without assuming normal distribution.</a:t>
            </a:r>
          </a:p>
          <a:p>
            <a:endParaRPr lang="en-US" sz="2400" dirty="0">
              <a:latin typeface="Alexandria" charset="0"/>
            </a:endParaRPr>
          </a:p>
          <a:p>
            <a:r>
              <a:rPr lang="en-US" sz="2400" dirty="0">
                <a:latin typeface="Alexandria" charset="0"/>
              </a:rPr>
              <a:t>from </a:t>
            </a:r>
            <a:r>
              <a:rPr lang="en-US" sz="2400" dirty="0" err="1">
                <a:latin typeface="Alexandria" charset="0"/>
              </a:rPr>
              <a:t>scipy.stats</a:t>
            </a:r>
            <a:r>
              <a:rPr lang="en-US" sz="2400" dirty="0">
                <a:latin typeface="Alexandria" charset="0"/>
              </a:rPr>
              <a:t> import </a:t>
            </a:r>
            <a:r>
              <a:rPr lang="en-US" sz="2400" dirty="0" err="1">
                <a:latin typeface="Alexandria" charset="0"/>
              </a:rPr>
              <a:t>mannwhitneyu</a:t>
            </a:r>
            <a:endParaRPr lang="en-US" sz="2400" dirty="0">
              <a:latin typeface="Alexandria" charset="0"/>
            </a:endParaRPr>
          </a:p>
          <a:p>
            <a:endParaRPr lang="en-US" sz="2400" dirty="0">
              <a:latin typeface="Alexandria" charset="0"/>
            </a:endParaRPr>
          </a:p>
          <a:p>
            <a:r>
              <a:rPr lang="en-US" sz="2400" dirty="0" err="1">
                <a:latin typeface="Alexandria" charset="0"/>
              </a:rPr>
              <a:t>group_yes</a:t>
            </a:r>
            <a:r>
              <a:rPr lang="en-US" sz="2400" dirty="0">
                <a:latin typeface="Alexandria" charset="0"/>
              </a:rPr>
              <a:t> = </a:t>
            </a:r>
            <a:r>
              <a:rPr lang="en-US" sz="2400" dirty="0" err="1">
                <a:latin typeface="Alexandria" charset="0"/>
              </a:rPr>
              <a:t>df</a:t>
            </a:r>
            <a:r>
              <a:rPr lang="en-US" sz="2400" dirty="0">
                <a:latin typeface="Alexandria" charset="0"/>
              </a:rPr>
              <a:t>[</a:t>
            </a:r>
            <a:r>
              <a:rPr lang="en-US" sz="2400" dirty="0" err="1">
                <a:latin typeface="Alexandria" charset="0"/>
              </a:rPr>
              <a:t>df</a:t>
            </a:r>
            <a:r>
              <a:rPr lang="en-US" sz="2400" dirty="0">
                <a:latin typeface="Alexandria" charset="0"/>
              </a:rPr>
              <a:t>['default']=='Yes']['</a:t>
            </a:r>
            <a:r>
              <a:rPr lang="en-US" sz="2400" dirty="0" err="1">
                <a:latin typeface="Alexandria" charset="0"/>
              </a:rPr>
              <a:t>loan_amount</a:t>
            </a:r>
            <a:r>
              <a:rPr lang="en-US" sz="2400" dirty="0">
                <a:latin typeface="Alexandria" charset="0"/>
              </a:rPr>
              <a:t>']</a:t>
            </a:r>
          </a:p>
          <a:p>
            <a:r>
              <a:rPr lang="en-US" sz="2400" dirty="0" err="1">
                <a:latin typeface="Alexandria" charset="0"/>
              </a:rPr>
              <a:t>group_no</a:t>
            </a:r>
            <a:r>
              <a:rPr lang="en-US" sz="2400" dirty="0">
                <a:latin typeface="Alexandria" charset="0"/>
              </a:rPr>
              <a:t> = </a:t>
            </a:r>
            <a:r>
              <a:rPr lang="en-US" sz="2400" dirty="0" err="1">
                <a:latin typeface="Alexandria" charset="0"/>
              </a:rPr>
              <a:t>df</a:t>
            </a:r>
            <a:r>
              <a:rPr lang="en-US" sz="2400" dirty="0">
                <a:latin typeface="Alexandria" charset="0"/>
              </a:rPr>
              <a:t>[</a:t>
            </a:r>
            <a:r>
              <a:rPr lang="en-US" sz="2400" dirty="0" err="1">
                <a:latin typeface="Alexandria" charset="0"/>
              </a:rPr>
              <a:t>df</a:t>
            </a:r>
            <a:r>
              <a:rPr lang="en-US" sz="2400" dirty="0">
                <a:latin typeface="Alexandria" charset="0"/>
              </a:rPr>
              <a:t>['default']=='No']['</a:t>
            </a:r>
            <a:r>
              <a:rPr lang="en-US" sz="2400" dirty="0" err="1">
                <a:latin typeface="Alexandria" charset="0"/>
              </a:rPr>
              <a:t>loan_amount</a:t>
            </a:r>
            <a:r>
              <a:rPr lang="en-US" sz="2400" dirty="0">
                <a:latin typeface="Alexandria" charset="0"/>
              </a:rPr>
              <a:t>']</a:t>
            </a:r>
          </a:p>
          <a:p>
            <a:endParaRPr lang="en-US" sz="2400" dirty="0">
              <a:latin typeface="Alexandria" charset="0"/>
            </a:endParaRPr>
          </a:p>
          <a:p>
            <a:r>
              <a:rPr lang="en-US" sz="2400" dirty="0">
                <a:latin typeface="Alexandria" charset="0"/>
              </a:rPr>
              <a:t>stat, p = </a:t>
            </a:r>
            <a:r>
              <a:rPr lang="en-US" sz="2400" dirty="0" err="1">
                <a:latin typeface="Alexandria" charset="0"/>
              </a:rPr>
              <a:t>mannwhitneyu</a:t>
            </a:r>
            <a:r>
              <a:rPr lang="en-US" sz="2400" dirty="0">
                <a:latin typeface="Alexandria" charset="0"/>
              </a:rPr>
              <a:t>(</a:t>
            </a:r>
            <a:r>
              <a:rPr lang="en-US" sz="2400" dirty="0" err="1">
                <a:latin typeface="Alexandria" charset="0"/>
              </a:rPr>
              <a:t>group_yes</a:t>
            </a:r>
            <a:r>
              <a:rPr lang="en-US" sz="2400" dirty="0">
                <a:latin typeface="Alexandria" charset="0"/>
              </a:rPr>
              <a:t>, </a:t>
            </a:r>
            <a:r>
              <a:rPr lang="en-US" sz="2400" dirty="0" err="1">
                <a:latin typeface="Alexandria" charset="0"/>
              </a:rPr>
              <a:t>group_no</a:t>
            </a:r>
            <a:r>
              <a:rPr lang="en-US" sz="2400" dirty="0">
                <a:latin typeface="Alexandria" charset="0"/>
              </a:rPr>
              <a:t>)</a:t>
            </a:r>
          </a:p>
          <a:p>
            <a:r>
              <a:rPr lang="en-US" sz="2400" dirty="0">
                <a:latin typeface="Alexandria" charset="0"/>
              </a:rPr>
              <a:t>print(stat, p)</a:t>
            </a:r>
          </a:p>
          <a:p>
            <a:endParaRPr lang="en-US" sz="2400" dirty="0">
              <a:latin typeface="Alexandria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>
                <a:latin typeface="Alexandria" charset="0"/>
              </a:rPr>
              <a:t>If p &lt; 0.05, the two groups have significantly different loan distributions.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>
                <a:latin typeface="Alexandria" charset="0"/>
              </a:rPr>
              <a:t>If p ≥ 0.05, there’s no significant difference between them.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sz="2000" dirty="0">
              <a:latin typeface="Alexandria" charset="0"/>
            </a:endParaRPr>
          </a:p>
          <a:p>
            <a:endParaRPr lang="en-US" sz="2400" dirty="0">
              <a:latin typeface="Alexandria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37309B94-E17C-1448-A03F-E3CD9DFC9F98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</p:spTree>
    <p:extLst>
      <p:ext uri="{BB962C8B-B14F-4D97-AF65-F5344CB8AC3E}">
        <p14:creationId xmlns:p14="http://schemas.microsoft.com/office/powerpoint/2010/main" val="1330750435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/>
          <p:cNvSpPr/>
          <p:nvPr/>
        </p:nvSpPr>
        <p:spPr>
          <a:xfrm>
            <a:off x="617280" y="1685495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TextBox 2"/>
          <p:cNvSpPr txBox="1"/>
          <p:nvPr/>
        </p:nvSpPr>
        <p:spPr>
          <a:xfrm>
            <a:off x="2513150" y="1019069"/>
            <a:ext cx="476642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>
                <a:latin typeface="Alexandria" charset="0"/>
                <a:cs typeface="Alexandria" charset="0"/>
              </a:rPr>
              <a:t>Bootstrapping (concept)</a:t>
            </a:r>
            <a:endParaRPr lang="en-US" sz="2800" b="1" dirty="0">
              <a:latin typeface="Alexandria" charset="0"/>
            </a:endParaRPr>
          </a:p>
        </p:txBody>
      </p:sp>
      <p:sp>
        <p:nvSpPr>
          <p:cNvPr id="5" name="Rectangle 4"/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1153149" y="975974"/>
            <a:ext cx="10348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Alexandria" charset="0"/>
                <a:cs typeface="Alexandria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1214179" y="1231789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4</a:t>
            </a:r>
          </a:p>
        </p:txBody>
      </p:sp>
      <p:sp>
        <p:nvSpPr>
          <p:cNvPr id="48" name="TextBox 47"/>
          <p:cNvSpPr txBox="1"/>
          <p:nvPr/>
        </p:nvSpPr>
        <p:spPr>
          <a:xfrm>
            <a:off x="889000" y="2167240"/>
            <a:ext cx="10541000" cy="40318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Wingdings" pitchFamily="2" charset="2"/>
              <a:buChar char="§"/>
            </a:pPr>
            <a:r>
              <a:rPr lang="en-US" sz="2300" dirty="0">
                <a:latin typeface="Alexandria" charset="0"/>
              </a:rPr>
              <a:t>Bootstrapping means we take many random samples (with replacement) from our data to estimate how much results (like the mean or median) can vary.</a:t>
            </a:r>
          </a:p>
          <a:p>
            <a:r>
              <a:rPr lang="en-US" sz="2300" dirty="0">
                <a:latin typeface="Alexandria" charset="0"/>
              </a:rPr>
              <a:t>Why we use it: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300" dirty="0">
                <a:latin typeface="Alexandria" charset="0"/>
              </a:rPr>
              <a:t>Sometimes we don’t know the true theoretical distribution, Bootstrapping lets us approximate it using only our sample.</a:t>
            </a:r>
          </a:p>
          <a:p>
            <a:r>
              <a:rPr lang="en-US" sz="2300" dirty="0">
                <a:latin typeface="Alexandria" charset="0"/>
              </a:rPr>
              <a:t>Example:</a:t>
            </a:r>
            <a:br>
              <a:rPr lang="en-US" sz="2300" dirty="0">
                <a:latin typeface="Alexandria" charset="0"/>
              </a:rPr>
            </a:br>
            <a:r>
              <a:rPr lang="en-US" sz="2300" dirty="0">
                <a:latin typeface="Alexandria" charset="0"/>
              </a:rPr>
              <a:t>Imagine we have historical data of loan returns or portfolio returns.</a:t>
            </a:r>
            <a:br>
              <a:rPr lang="en-US" sz="2300" dirty="0">
                <a:latin typeface="Alexandria" charset="0"/>
              </a:rPr>
            </a:br>
            <a:r>
              <a:rPr lang="en-US" sz="2300" dirty="0">
                <a:latin typeface="Alexandria" charset="0"/>
              </a:rPr>
              <a:t>We can resample this data many times and calculate the average return each time.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300" dirty="0">
                <a:latin typeface="Alexandria" charset="0"/>
              </a:rPr>
              <a:t>From these averages, we can estimate a confidence interval — showing how uncertain or stable our expected return is.</a:t>
            </a:r>
          </a:p>
          <a:p>
            <a:endParaRPr lang="en-US" sz="1600" dirty="0">
              <a:latin typeface="Alexandria" charset="0"/>
              <a:cs typeface="Alexandria" charset="0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85308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" name="Graphic 21"/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425810" y="203200"/>
            <a:ext cx="2580006" cy="1204686"/>
          </a:xfrm>
          <a:prstGeom prst="rect">
            <a:avLst/>
          </a:prstGeo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553974BD-E482-664B-8FDC-7E82984FB420}"/>
              </a:ext>
            </a:extLst>
          </p:cNvPr>
          <p:cNvSpPr/>
          <p:nvPr/>
        </p:nvSpPr>
        <p:spPr>
          <a:xfrm>
            <a:off x="706654" y="321766"/>
            <a:ext cx="10503651" cy="67403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2800" b="1" dirty="0">
                <a:latin typeface="Alexandria" charset="0"/>
              </a:rPr>
              <a:t>Python Demo: Visual pairwise exploration: </a:t>
            </a:r>
            <a:r>
              <a:rPr lang="en-US" sz="2800" b="1" dirty="0" err="1">
                <a:latin typeface="Alexandria" charset="0"/>
              </a:rPr>
              <a:t>pairplot</a:t>
            </a:r>
            <a:endParaRPr lang="en-US" sz="2800" b="1" dirty="0">
              <a:latin typeface="Alexandria" charset="0"/>
            </a:endParaRPr>
          </a:p>
          <a:p>
            <a:endParaRPr lang="en-US" sz="2000" b="1" dirty="0">
              <a:latin typeface="Alexandria" charset="0"/>
            </a:endParaRPr>
          </a:p>
          <a:p>
            <a:r>
              <a:rPr lang="en-US" sz="2000" dirty="0">
                <a:latin typeface="Alexandria" charset="0"/>
              </a:rPr>
              <a:t>#Shows relationships between all numeric variables in a dataset </a:t>
            </a:r>
          </a:p>
          <a:p>
            <a:endParaRPr lang="en-US" sz="2000" dirty="0">
              <a:latin typeface="Alexandria" charset="0"/>
            </a:endParaRPr>
          </a:p>
          <a:p>
            <a:r>
              <a:rPr lang="en-US" sz="2400" dirty="0" err="1">
                <a:latin typeface="Alexandria" charset="0"/>
              </a:rPr>
              <a:t>sns.pairplot</a:t>
            </a:r>
            <a:r>
              <a:rPr lang="en-US" sz="2400" dirty="0">
                <a:latin typeface="Alexandria" charset="0"/>
              </a:rPr>
              <a:t>(</a:t>
            </a:r>
            <a:r>
              <a:rPr lang="en-US" sz="2400" dirty="0" err="1">
                <a:latin typeface="Alexandria" charset="0"/>
              </a:rPr>
              <a:t>df</a:t>
            </a:r>
            <a:r>
              <a:rPr lang="en-US" sz="2400" dirty="0">
                <a:latin typeface="Alexandria" charset="0"/>
              </a:rPr>
              <a:t>[['age','salary','</a:t>
            </a:r>
            <a:r>
              <a:rPr lang="en-US" sz="2400" dirty="0" err="1">
                <a:latin typeface="Alexandria" charset="0"/>
              </a:rPr>
              <a:t>loan_amount</a:t>
            </a:r>
            <a:r>
              <a:rPr lang="en-US" sz="2400" dirty="0">
                <a:latin typeface="Alexandria" charset="0"/>
              </a:rPr>
              <a:t>’,</a:t>
            </a:r>
          </a:p>
          <a:p>
            <a:r>
              <a:rPr lang="en-US" sz="2400" dirty="0">
                <a:latin typeface="Alexandria" charset="0"/>
              </a:rPr>
              <a:t>’default']], hue='default')</a:t>
            </a:r>
          </a:p>
          <a:p>
            <a:r>
              <a:rPr lang="en-US" sz="2400" dirty="0" err="1">
                <a:latin typeface="Alexandria" charset="0"/>
              </a:rPr>
              <a:t>plt.suptitle</a:t>
            </a:r>
            <a:r>
              <a:rPr lang="en-US" sz="2400" dirty="0">
                <a:latin typeface="Alexandria" charset="0"/>
              </a:rPr>
              <a:t>("</a:t>
            </a:r>
            <a:r>
              <a:rPr lang="en-US" sz="2400" dirty="0" err="1">
                <a:latin typeface="Alexandria" charset="0"/>
              </a:rPr>
              <a:t>Pairplot</a:t>
            </a:r>
            <a:r>
              <a:rPr lang="en-US" sz="2400" dirty="0">
                <a:latin typeface="Alexandria" charset="0"/>
              </a:rPr>
              <a:t>: Loan Default vs </a:t>
            </a:r>
          </a:p>
          <a:p>
            <a:r>
              <a:rPr lang="en-US" sz="2400" dirty="0">
                <a:latin typeface="Alexandria" charset="0"/>
              </a:rPr>
              <a:t>Non-default", y=1.02)</a:t>
            </a:r>
          </a:p>
          <a:p>
            <a:r>
              <a:rPr lang="en-US" sz="2400" dirty="0" err="1">
                <a:latin typeface="Alexandria" charset="0"/>
              </a:rPr>
              <a:t>plt.show</a:t>
            </a:r>
            <a:r>
              <a:rPr lang="en-US" sz="2400" dirty="0">
                <a:latin typeface="Alexandria" charset="0"/>
              </a:rPr>
              <a:t>()</a:t>
            </a:r>
          </a:p>
          <a:p>
            <a:endParaRPr lang="en-US" sz="2400" dirty="0">
              <a:latin typeface="Alexandria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>
                <a:latin typeface="Alexandria" charset="0"/>
              </a:rPr>
              <a:t>If the red points (default = Yes) appear in areas with higher </a:t>
            </a:r>
          </a:p>
          <a:p>
            <a:r>
              <a:rPr lang="en-US" sz="2000" dirty="0">
                <a:latin typeface="Alexandria" charset="0"/>
              </a:rPr>
              <a:t>loan amounts and lower salaries, it may suggest borrowers with</a:t>
            </a:r>
          </a:p>
          <a:p>
            <a:r>
              <a:rPr lang="en-US" sz="2000" dirty="0">
                <a:latin typeface="Alexandria" charset="0"/>
              </a:rPr>
              <a:t>lower income and larger loans are more likely to default.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>
                <a:latin typeface="Alexandria" charset="0"/>
              </a:rPr>
              <a:t>The blue points (default = No) clustering in moderate </a:t>
            </a:r>
          </a:p>
          <a:p>
            <a:r>
              <a:rPr lang="en-US" sz="2000" dirty="0">
                <a:latin typeface="Alexandria" charset="0"/>
              </a:rPr>
              <a:t>salary and smaller loan regions show more stable borrowers.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>
                <a:latin typeface="Alexandria" charset="0"/>
              </a:rPr>
              <a:t>The diagonal histograms show each variable’s distribution </a:t>
            </a:r>
          </a:p>
          <a:p>
            <a:r>
              <a:rPr lang="en-US" sz="2000" dirty="0">
                <a:latin typeface="Alexandria" charset="0"/>
              </a:rPr>
              <a:t>for both groups — for example, we might see that most defaults occur among customers with lower salaries.</a:t>
            </a:r>
          </a:p>
          <a:p>
            <a:endParaRPr lang="en-US" sz="2000" dirty="0">
              <a:latin typeface="Alexandria" charset="0"/>
            </a:endParaRPr>
          </a:p>
          <a:p>
            <a:endParaRPr lang="en-US" sz="2000" dirty="0">
              <a:latin typeface="Alexandria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37309B94-E17C-1448-A03F-E3CD9DFC9F98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F697C33F-A7FA-624D-932F-CDC0D8002F7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98442" y="1491089"/>
            <a:ext cx="4482383" cy="42090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68940265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" name="Graphic 21"/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425810" y="203200"/>
            <a:ext cx="2580006" cy="1204686"/>
          </a:xfrm>
          <a:prstGeom prst="rect">
            <a:avLst/>
          </a:prstGeo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553974BD-E482-664B-8FDC-7E82984FB420}"/>
              </a:ext>
            </a:extLst>
          </p:cNvPr>
          <p:cNvSpPr/>
          <p:nvPr/>
        </p:nvSpPr>
        <p:spPr>
          <a:xfrm>
            <a:off x="706654" y="321766"/>
            <a:ext cx="10503651" cy="594008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2800" b="1" dirty="0">
                <a:latin typeface="Alexandria" charset="0"/>
              </a:rPr>
              <a:t>Python Demo: Categorical Summaries: </a:t>
            </a:r>
            <a:r>
              <a:rPr lang="en-US" sz="2800" b="1" dirty="0" err="1">
                <a:latin typeface="Alexandria" charset="0"/>
              </a:rPr>
              <a:t>value_counts</a:t>
            </a:r>
            <a:r>
              <a:rPr lang="en-US" sz="2800" b="1" dirty="0">
                <a:latin typeface="Alexandria" charset="0"/>
              </a:rPr>
              <a:t>() </a:t>
            </a:r>
          </a:p>
          <a:p>
            <a:r>
              <a:rPr lang="en-US" sz="2800" b="1" dirty="0">
                <a:latin typeface="Alexandria" charset="0"/>
              </a:rPr>
              <a:t>and </a:t>
            </a:r>
            <a:r>
              <a:rPr lang="en-US" sz="2800" b="1" dirty="0" err="1">
                <a:latin typeface="Alexandria" charset="0"/>
              </a:rPr>
              <a:t>Barplot</a:t>
            </a:r>
            <a:endParaRPr lang="en-US" sz="2800" b="1" dirty="0">
              <a:latin typeface="Alexandria" charset="0"/>
            </a:endParaRPr>
          </a:p>
          <a:p>
            <a:endParaRPr lang="en-US" sz="2000" b="1" dirty="0">
              <a:latin typeface="Alexandria" charset="0"/>
            </a:endParaRPr>
          </a:p>
          <a:p>
            <a:r>
              <a:rPr lang="en-US" sz="2000" dirty="0">
                <a:latin typeface="Alexandria" charset="0"/>
              </a:rPr>
              <a:t>#quickly see how many customers defaulted vs. how many didn’t </a:t>
            </a:r>
          </a:p>
          <a:p>
            <a:endParaRPr lang="en-US" sz="2000" dirty="0">
              <a:latin typeface="Alexandria" charset="0"/>
            </a:endParaRPr>
          </a:p>
          <a:p>
            <a:r>
              <a:rPr lang="en-US" sz="2400" dirty="0">
                <a:latin typeface="Alexandria" charset="0"/>
              </a:rPr>
              <a:t>print(</a:t>
            </a:r>
            <a:r>
              <a:rPr lang="en-US" sz="2400" dirty="0" err="1">
                <a:latin typeface="Alexandria" charset="0"/>
              </a:rPr>
              <a:t>df</a:t>
            </a:r>
            <a:r>
              <a:rPr lang="en-US" sz="2400" dirty="0">
                <a:latin typeface="Alexandria" charset="0"/>
              </a:rPr>
              <a:t>['default'].</a:t>
            </a:r>
            <a:r>
              <a:rPr lang="en-US" sz="2400" dirty="0" err="1">
                <a:latin typeface="Alexandria" charset="0"/>
              </a:rPr>
              <a:t>value_counts</a:t>
            </a:r>
            <a:r>
              <a:rPr lang="en-US" sz="2400" dirty="0">
                <a:latin typeface="Alexandria" charset="0"/>
              </a:rPr>
              <a:t>())</a:t>
            </a:r>
          </a:p>
          <a:p>
            <a:endParaRPr lang="en-US" sz="2400" dirty="0">
              <a:latin typeface="Alexandria" charset="0"/>
            </a:endParaRPr>
          </a:p>
          <a:p>
            <a:r>
              <a:rPr lang="en-US" sz="2400" dirty="0" err="1">
                <a:latin typeface="Alexandria" charset="0"/>
              </a:rPr>
              <a:t>sns.countplot</a:t>
            </a:r>
            <a:r>
              <a:rPr lang="en-US" sz="2400" dirty="0">
                <a:latin typeface="Alexandria" charset="0"/>
              </a:rPr>
              <a:t>(x='default', data=</a:t>
            </a:r>
            <a:r>
              <a:rPr lang="en-US" sz="2400" dirty="0" err="1">
                <a:latin typeface="Alexandria" charset="0"/>
              </a:rPr>
              <a:t>df</a:t>
            </a:r>
            <a:r>
              <a:rPr lang="en-US" sz="2400" dirty="0">
                <a:latin typeface="Alexandria" charset="0"/>
              </a:rPr>
              <a:t>)</a:t>
            </a:r>
          </a:p>
          <a:p>
            <a:r>
              <a:rPr lang="en-US" sz="2400" dirty="0" err="1">
                <a:latin typeface="Alexandria" charset="0"/>
              </a:rPr>
              <a:t>plt.title</a:t>
            </a:r>
            <a:r>
              <a:rPr lang="en-US" sz="2400" dirty="0">
                <a:latin typeface="Alexandria" charset="0"/>
              </a:rPr>
              <a:t>("Default Counts")</a:t>
            </a:r>
          </a:p>
          <a:p>
            <a:r>
              <a:rPr lang="en-US" sz="2400" dirty="0" err="1">
                <a:latin typeface="Alexandria" charset="0"/>
              </a:rPr>
              <a:t>plt.show</a:t>
            </a:r>
            <a:r>
              <a:rPr lang="en-US" sz="2400" dirty="0">
                <a:latin typeface="Alexandria" charset="0"/>
              </a:rPr>
              <a:t>()</a:t>
            </a:r>
          </a:p>
          <a:p>
            <a:endParaRPr lang="en-US" sz="2400" dirty="0">
              <a:latin typeface="Alexandria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>
                <a:latin typeface="Alexandria" charset="0"/>
              </a:rPr>
              <a:t>This tells us whether the dataset is balanced or not.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>
                <a:latin typeface="Alexandria" charset="0"/>
              </a:rPr>
              <a:t>If one bar is much taller (for example, many “No” and </a:t>
            </a:r>
          </a:p>
          <a:p>
            <a:r>
              <a:rPr lang="en-US" sz="2000" dirty="0">
                <a:latin typeface="Alexandria" charset="0"/>
              </a:rPr>
              <a:t>few “Yes”), it means the dataset is imbalanced — a common issue</a:t>
            </a:r>
          </a:p>
          <a:p>
            <a:r>
              <a:rPr lang="en-US" sz="2000" dirty="0">
                <a:latin typeface="Alexandria" charset="0"/>
              </a:rPr>
              <a:t>in loan prediction.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>
                <a:latin typeface="Alexandria" charset="0"/>
              </a:rPr>
              <a:t>Such imbalance affects how well a model can learn to detect </a:t>
            </a:r>
          </a:p>
          <a:p>
            <a:r>
              <a:rPr lang="en-US" sz="2000" dirty="0">
                <a:latin typeface="Alexandria" charset="0"/>
              </a:rPr>
              <a:t>risky (defaulting) customers.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37309B94-E17C-1448-A03F-E3CD9DFC9F98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5BC10129-1537-0840-9DF0-794F3B9BD0B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929470" y="3128791"/>
            <a:ext cx="3678590" cy="2951955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8F591696-8F18-E44A-B8BF-6CEFD87C7CF6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452774" y="2144816"/>
            <a:ext cx="2864409" cy="8840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01587048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" name="Graphic 21"/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425810" y="203200"/>
            <a:ext cx="2580006" cy="1204686"/>
          </a:xfrm>
          <a:prstGeom prst="rect">
            <a:avLst/>
          </a:prstGeo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553974BD-E482-664B-8FDC-7E82984FB420}"/>
              </a:ext>
            </a:extLst>
          </p:cNvPr>
          <p:cNvSpPr/>
          <p:nvPr/>
        </p:nvSpPr>
        <p:spPr>
          <a:xfrm>
            <a:off x="706654" y="321766"/>
            <a:ext cx="10503651" cy="606319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2800" b="1" dirty="0">
                <a:latin typeface="Alexandria" charset="0"/>
              </a:rPr>
              <a:t>Python Demo: Grouped statistics and Detecting outliers </a:t>
            </a:r>
          </a:p>
          <a:p>
            <a:r>
              <a:rPr lang="en-US" sz="2800" b="1" dirty="0">
                <a:latin typeface="Alexandria" charset="0"/>
              </a:rPr>
              <a:t>using z-score (multi-column) </a:t>
            </a:r>
          </a:p>
          <a:p>
            <a:endParaRPr lang="en-US" sz="2800" b="1" dirty="0">
              <a:latin typeface="Alexandria" charset="0"/>
            </a:endParaRPr>
          </a:p>
          <a:p>
            <a:r>
              <a:rPr lang="en-US" sz="2000" dirty="0">
                <a:latin typeface="Alexandria" charset="0"/>
              </a:rPr>
              <a:t>#Compare summary statistics across groups.</a:t>
            </a:r>
          </a:p>
          <a:p>
            <a:r>
              <a:rPr lang="en-US" sz="2400" dirty="0" err="1">
                <a:latin typeface="Alexandria" charset="0"/>
              </a:rPr>
              <a:t>df.groupby</a:t>
            </a:r>
            <a:r>
              <a:rPr lang="en-US" sz="2400" dirty="0">
                <a:latin typeface="Alexandria" charset="0"/>
              </a:rPr>
              <a:t>('default')['</a:t>
            </a:r>
            <a:r>
              <a:rPr lang="en-US" sz="2400" dirty="0" err="1">
                <a:latin typeface="Alexandria" charset="0"/>
              </a:rPr>
              <a:t>loan_amount</a:t>
            </a:r>
            <a:r>
              <a:rPr lang="en-US" sz="2400" dirty="0">
                <a:latin typeface="Alexandria" charset="0"/>
              </a:rPr>
              <a:t>'].</a:t>
            </a:r>
            <a:r>
              <a:rPr lang="en-US" sz="2400" dirty="0" err="1">
                <a:latin typeface="Alexandria" charset="0"/>
              </a:rPr>
              <a:t>agg</a:t>
            </a:r>
            <a:r>
              <a:rPr lang="en-US" sz="2400" dirty="0">
                <a:latin typeface="Alexandria" charset="0"/>
              </a:rPr>
              <a:t>(['</a:t>
            </a:r>
            <a:r>
              <a:rPr lang="en-US" sz="2400" dirty="0" err="1">
                <a:latin typeface="Alexandria" charset="0"/>
              </a:rPr>
              <a:t>mean','median','count</a:t>
            </a:r>
            <a:r>
              <a:rPr lang="en-US" sz="2400" dirty="0">
                <a:latin typeface="Alexandria" charset="0"/>
              </a:rPr>
              <a:t>']).round(2)</a:t>
            </a:r>
          </a:p>
          <a:p>
            <a:endParaRPr lang="en-US" sz="2400" dirty="0">
              <a:latin typeface="Alexandria" charset="0"/>
            </a:endParaRPr>
          </a:p>
          <a:p>
            <a:r>
              <a:rPr lang="en-US" sz="2000" dirty="0"/>
              <a:t>Example: Are loans higher for defaulters vs non-defaulters? Helps detect </a:t>
            </a:r>
            <a:r>
              <a:rPr lang="en-US" sz="2000" b="1" dirty="0"/>
              <a:t>risk patterns</a:t>
            </a:r>
            <a:r>
              <a:rPr lang="en-US" sz="2000" dirty="0"/>
              <a:t>.</a:t>
            </a:r>
          </a:p>
          <a:p>
            <a:endParaRPr lang="en-US" sz="2000" dirty="0">
              <a:latin typeface="Alexandria" charset="0"/>
            </a:endParaRPr>
          </a:p>
          <a:p>
            <a:endParaRPr lang="en-US" sz="2000" dirty="0">
              <a:latin typeface="Alexandria" charset="0"/>
            </a:endParaRPr>
          </a:p>
          <a:p>
            <a:r>
              <a:rPr lang="en-US" sz="2000" dirty="0">
                <a:latin typeface="Alexandria" charset="0"/>
              </a:rPr>
              <a:t>#Flag rows where any variable deviates &gt;3 standard deviations.</a:t>
            </a:r>
          </a:p>
          <a:p>
            <a:r>
              <a:rPr lang="en-US" sz="2400" dirty="0">
                <a:latin typeface="Alexandria" charset="0"/>
              </a:rPr>
              <a:t>z = </a:t>
            </a:r>
            <a:r>
              <a:rPr lang="en-US" sz="2400" dirty="0" err="1">
                <a:latin typeface="Alexandria" charset="0"/>
              </a:rPr>
              <a:t>np.abs</a:t>
            </a:r>
            <a:r>
              <a:rPr lang="en-US" sz="2400" dirty="0">
                <a:latin typeface="Alexandria" charset="0"/>
              </a:rPr>
              <a:t>(</a:t>
            </a:r>
            <a:r>
              <a:rPr lang="en-US" sz="2400" dirty="0" err="1">
                <a:latin typeface="Alexandria" charset="0"/>
              </a:rPr>
              <a:t>stats.zscore</a:t>
            </a:r>
            <a:r>
              <a:rPr lang="en-US" sz="2400" dirty="0">
                <a:latin typeface="Alexandria" charset="0"/>
              </a:rPr>
              <a:t>(</a:t>
            </a:r>
            <a:r>
              <a:rPr lang="en-US" sz="2400" dirty="0" err="1">
                <a:latin typeface="Alexandria" charset="0"/>
              </a:rPr>
              <a:t>df</a:t>
            </a:r>
            <a:r>
              <a:rPr lang="en-US" sz="2400" dirty="0">
                <a:latin typeface="Alexandria" charset="0"/>
              </a:rPr>
              <a:t>[['loan_amount','</a:t>
            </a:r>
            <a:r>
              <a:rPr lang="en-US" sz="2400" dirty="0" err="1">
                <a:latin typeface="Alexandria" charset="0"/>
              </a:rPr>
              <a:t>interest_rate</a:t>
            </a:r>
            <a:r>
              <a:rPr lang="en-US" sz="2400" dirty="0">
                <a:latin typeface="Alexandria" charset="0"/>
              </a:rPr>
              <a:t>']]))</a:t>
            </a:r>
          </a:p>
          <a:p>
            <a:r>
              <a:rPr lang="en-US" sz="2400" dirty="0">
                <a:latin typeface="Alexandria" charset="0"/>
              </a:rPr>
              <a:t>outliers = (z &gt; 3).any(axis=1)</a:t>
            </a:r>
          </a:p>
          <a:p>
            <a:r>
              <a:rPr lang="en-US" sz="2400" dirty="0" err="1">
                <a:latin typeface="Alexandria" charset="0"/>
              </a:rPr>
              <a:t>df_out</a:t>
            </a:r>
            <a:r>
              <a:rPr lang="en-US" sz="2400" dirty="0">
                <a:latin typeface="Alexandria" charset="0"/>
              </a:rPr>
              <a:t> = </a:t>
            </a:r>
            <a:r>
              <a:rPr lang="en-US" sz="2400" dirty="0" err="1">
                <a:latin typeface="Alexandria" charset="0"/>
              </a:rPr>
              <a:t>df</a:t>
            </a:r>
            <a:r>
              <a:rPr lang="en-US" sz="2400" dirty="0">
                <a:latin typeface="Alexandria" charset="0"/>
              </a:rPr>
              <a:t>[outliers]</a:t>
            </a:r>
          </a:p>
          <a:p>
            <a:r>
              <a:rPr lang="en-US" sz="2400" dirty="0" err="1">
                <a:latin typeface="Alexandria" charset="0"/>
              </a:rPr>
              <a:t>df_out</a:t>
            </a:r>
            <a:endParaRPr lang="en-US" sz="2400" dirty="0">
              <a:latin typeface="Alexandria" charset="0"/>
            </a:endParaRPr>
          </a:p>
          <a:p>
            <a:endParaRPr lang="en-US" sz="2000" dirty="0">
              <a:latin typeface="Alexandria" charset="0"/>
            </a:endParaRPr>
          </a:p>
          <a:p>
            <a:r>
              <a:rPr lang="en-US" sz="2000" dirty="0">
                <a:latin typeface="Alexandria" charset="0"/>
              </a:rPr>
              <a:t>Example: Detect unusually large loans, extreme returns, or abnormal interest rates that may affect analysis or indicate fraud.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37309B94-E17C-1448-A03F-E3CD9DFC9F98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</p:spTree>
    <p:extLst>
      <p:ext uri="{BB962C8B-B14F-4D97-AF65-F5344CB8AC3E}">
        <p14:creationId xmlns:p14="http://schemas.microsoft.com/office/powerpoint/2010/main" val="1893669894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/>
          <p:cNvSpPr/>
          <p:nvPr/>
        </p:nvSpPr>
        <p:spPr>
          <a:xfrm>
            <a:off x="617280" y="1685495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TextBox 2"/>
          <p:cNvSpPr txBox="1"/>
          <p:nvPr/>
        </p:nvSpPr>
        <p:spPr>
          <a:xfrm>
            <a:off x="2513150" y="1019069"/>
            <a:ext cx="540769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>
                <a:latin typeface="Alexandria" charset="0"/>
              </a:rPr>
              <a:t>Rolling statistics </a:t>
            </a:r>
          </a:p>
        </p:txBody>
      </p:sp>
      <p:sp>
        <p:nvSpPr>
          <p:cNvPr id="5" name="Rectangle 4"/>
          <p:cNvSpPr/>
          <p:nvPr/>
        </p:nvSpPr>
        <p:spPr>
          <a:xfrm>
            <a:off x="942308" y="721641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1153149" y="975974"/>
            <a:ext cx="10348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Alexandria" charset="0"/>
                <a:cs typeface="Alexandria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1214179" y="1231789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4</a:t>
            </a:r>
          </a:p>
        </p:txBody>
      </p:sp>
      <p:sp>
        <p:nvSpPr>
          <p:cNvPr id="48" name="TextBox 47"/>
          <p:cNvSpPr txBox="1"/>
          <p:nvPr/>
        </p:nvSpPr>
        <p:spPr>
          <a:xfrm>
            <a:off x="942308" y="1882478"/>
            <a:ext cx="10541000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200" dirty="0">
                <a:latin typeface="Alexandria" charset="0"/>
              </a:rPr>
              <a:t>We take the average of a few values at a time (for example, every 10 points)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200" dirty="0">
                <a:latin typeface="Alexandria" charset="0"/>
              </a:rPr>
              <a:t>Then we move forward one step and take the next 10 values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200" dirty="0">
                <a:latin typeface="Alexandria" charset="0"/>
              </a:rPr>
              <a:t>This helps us smooth out the ups and downs in the data.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sz="2200" dirty="0">
              <a:latin typeface="Alexandria" charset="0"/>
            </a:endParaRPr>
          </a:p>
          <a:p>
            <a:r>
              <a:rPr lang="en-US" sz="2200" dirty="0">
                <a:latin typeface="Alexandria" charset="0"/>
              </a:rPr>
              <a:t>Example:</a:t>
            </a:r>
          </a:p>
          <a:p>
            <a:r>
              <a:rPr lang="en-US" sz="2200" dirty="0">
                <a:latin typeface="Alexandria" charset="0"/>
              </a:rPr>
              <a:t>Let’s say you have the loan amounts for 10 customers:</a:t>
            </a:r>
          </a:p>
          <a:p>
            <a:r>
              <a:rPr lang="en-US" sz="2200" dirty="0">
                <a:latin typeface="Alexandria" charset="0"/>
              </a:rPr>
              <a:t>If we use a rolling window = 3,</a:t>
            </a:r>
            <a:br>
              <a:rPr lang="en-US" sz="2200" dirty="0">
                <a:latin typeface="Alexandria" charset="0"/>
              </a:rPr>
            </a:br>
            <a:r>
              <a:rPr lang="en-US" sz="2200" dirty="0">
                <a:latin typeface="Alexandria" charset="0"/>
              </a:rPr>
              <a:t>that means we calculate the average of 3 loans at a time:</a:t>
            </a:r>
          </a:p>
          <a:p>
            <a:r>
              <a:rPr lang="en-US" sz="2200" dirty="0">
                <a:latin typeface="Alexandria" charset="0"/>
              </a:rPr>
              <a:t>First average = (10,000 + 12,000 + 9,000) / 3 = 10,333</a:t>
            </a:r>
          </a:p>
          <a:p>
            <a:r>
              <a:rPr lang="en-US" sz="2200" dirty="0">
                <a:latin typeface="Alexandria" charset="0"/>
              </a:rPr>
              <a:t>Next average = (12,000 + 9,000 + 11,000) / 3 = 10,666</a:t>
            </a:r>
          </a:p>
          <a:p>
            <a:r>
              <a:rPr lang="en-US" sz="2200" dirty="0">
                <a:latin typeface="Alexandria" charset="0"/>
              </a:rPr>
              <a:t>and so on...</a:t>
            </a:r>
          </a:p>
          <a:p>
            <a:r>
              <a:rPr lang="en-US" sz="2200" dirty="0">
                <a:latin typeface="Alexandria" charset="0"/>
              </a:rPr>
              <a:t>This way, the line of averages looks smoother — no sharp jumps.</a:t>
            </a:r>
          </a:p>
          <a:p>
            <a:endParaRPr lang="en-US" sz="2400" dirty="0">
              <a:latin typeface="Alexandria" charset="0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845769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" name="Graphic 21"/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425810" y="203200"/>
            <a:ext cx="2580006" cy="1204686"/>
          </a:xfrm>
          <a:prstGeom prst="rect">
            <a:avLst/>
          </a:prstGeo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553974BD-E482-664B-8FDC-7E82984FB420}"/>
              </a:ext>
            </a:extLst>
          </p:cNvPr>
          <p:cNvSpPr/>
          <p:nvPr/>
        </p:nvSpPr>
        <p:spPr>
          <a:xfrm>
            <a:off x="706654" y="321766"/>
            <a:ext cx="10503651" cy="550920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2800" b="1" dirty="0">
                <a:latin typeface="Alexandria" charset="0"/>
              </a:rPr>
              <a:t>Python Demo: Rolling statistics </a:t>
            </a:r>
          </a:p>
          <a:p>
            <a:endParaRPr lang="en-US" sz="2800" b="1" dirty="0">
              <a:latin typeface="Alexandria" charset="0"/>
            </a:endParaRPr>
          </a:p>
          <a:p>
            <a:r>
              <a:rPr lang="en-US" sz="2000" dirty="0">
                <a:latin typeface="Alexandria" charset="0"/>
              </a:rPr>
              <a:t>#We use rolling mean to see trends —for example, average loan demand or stock #price over time —without getting distracted by small daily changes.</a:t>
            </a:r>
          </a:p>
          <a:p>
            <a:endParaRPr lang="en-US" sz="2400" dirty="0">
              <a:latin typeface="Alexandria" charset="0"/>
            </a:endParaRPr>
          </a:p>
          <a:p>
            <a:r>
              <a:rPr lang="en-US" sz="2400" dirty="0">
                <a:latin typeface="Alexandria" charset="0"/>
              </a:rPr>
              <a:t>s = </a:t>
            </a:r>
            <a:r>
              <a:rPr lang="en-US" sz="2400" dirty="0" err="1">
                <a:latin typeface="Alexandria" charset="0"/>
              </a:rPr>
              <a:t>pd.Series</a:t>
            </a:r>
            <a:r>
              <a:rPr lang="en-US" sz="2400" dirty="0">
                <a:latin typeface="Alexandria" charset="0"/>
              </a:rPr>
              <a:t>(</a:t>
            </a:r>
            <a:r>
              <a:rPr lang="en-US" sz="2400" dirty="0" err="1">
                <a:latin typeface="Alexandria" charset="0"/>
              </a:rPr>
              <a:t>np.random.randn</a:t>
            </a:r>
            <a:r>
              <a:rPr lang="en-US" sz="2400" dirty="0">
                <a:latin typeface="Alexandria" charset="0"/>
              </a:rPr>
              <a:t>(100)).</a:t>
            </a:r>
            <a:r>
              <a:rPr lang="en-US" sz="2400" dirty="0" err="1">
                <a:latin typeface="Alexandria" charset="0"/>
              </a:rPr>
              <a:t>cumsum</a:t>
            </a:r>
            <a:r>
              <a:rPr lang="en-US" sz="2400" dirty="0">
                <a:latin typeface="Alexandria" charset="0"/>
              </a:rPr>
              <a:t>()</a:t>
            </a:r>
          </a:p>
          <a:p>
            <a:r>
              <a:rPr lang="en-US" sz="2400" dirty="0" err="1">
                <a:latin typeface="Alexandria" charset="0"/>
              </a:rPr>
              <a:t>s.rolling</a:t>
            </a:r>
            <a:r>
              <a:rPr lang="en-US" sz="2400" dirty="0">
                <a:latin typeface="Alexandria" charset="0"/>
              </a:rPr>
              <a:t>(window=10).mean().plot(title='Rolling mean (window=10)')</a:t>
            </a:r>
          </a:p>
          <a:p>
            <a:r>
              <a:rPr lang="en-US" sz="2400" dirty="0" err="1">
                <a:latin typeface="Alexandria" charset="0"/>
              </a:rPr>
              <a:t>plt.show</a:t>
            </a:r>
            <a:r>
              <a:rPr lang="en-US" sz="2400" dirty="0">
                <a:latin typeface="Alexandria" charset="0"/>
              </a:rPr>
              <a:t>()</a:t>
            </a:r>
          </a:p>
          <a:p>
            <a:endParaRPr lang="en-US" sz="2000" dirty="0">
              <a:latin typeface="Alexandria" charset="0"/>
            </a:endParaRPr>
          </a:p>
          <a:p>
            <a:endParaRPr lang="en-US" sz="2000" dirty="0">
              <a:latin typeface="Alexandria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 err="1">
                <a:solidFill>
                  <a:srgbClr val="00AEEF"/>
                </a:solidFill>
                <a:latin typeface="Alexandria" charset="0"/>
              </a:rPr>
              <a:t>pd.Series</a:t>
            </a:r>
            <a:r>
              <a:rPr lang="en-US" sz="2000" dirty="0">
                <a:solidFill>
                  <a:srgbClr val="00AEEF"/>
                </a:solidFill>
                <a:latin typeface="Alexandria" charset="0"/>
              </a:rPr>
              <a:t>(</a:t>
            </a:r>
            <a:r>
              <a:rPr lang="en-US" sz="2000" dirty="0" err="1">
                <a:solidFill>
                  <a:srgbClr val="00AEEF"/>
                </a:solidFill>
                <a:latin typeface="Alexandria" charset="0"/>
              </a:rPr>
              <a:t>np.random.randn</a:t>
            </a:r>
            <a:r>
              <a:rPr lang="en-US" sz="2000" dirty="0">
                <a:solidFill>
                  <a:srgbClr val="00AEEF"/>
                </a:solidFill>
                <a:latin typeface="Alexandria" charset="0"/>
              </a:rPr>
              <a:t>(100)).</a:t>
            </a:r>
            <a:r>
              <a:rPr lang="en-US" sz="2000" dirty="0" err="1">
                <a:solidFill>
                  <a:srgbClr val="00AEEF"/>
                </a:solidFill>
                <a:latin typeface="Alexandria" charset="0"/>
              </a:rPr>
              <a:t>cumsum</a:t>
            </a:r>
            <a:r>
              <a:rPr lang="en-US" sz="2000" dirty="0">
                <a:solidFill>
                  <a:srgbClr val="00AEEF"/>
                </a:solidFill>
                <a:latin typeface="Alexandria" charset="0"/>
              </a:rPr>
              <a:t>():</a:t>
            </a:r>
            <a:r>
              <a:rPr lang="en-US" sz="2000" dirty="0">
                <a:latin typeface="Alexandria" charset="0"/>
              </a:rPr>
              <a:t> creates fake data that goes</a:t>
            </a:r>
          </a:p>
          <a:p>
            <a:r>
              <a:rPr lang="en-US" sz="2000" dirty="0">
                <a:latin typeface="Alexandria" charset="0"/>
              </a:rPr>
              <a:t>up and down (like changing loan values over time).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rgbClr val="00AEEF"/>
                </a:solidFill>
                <a:latin typeface="Alexandria" charset="0"/>
              </a:rPr>
              <a:t>.rolling(window=10):</a:t>
            </a:r>
            <a:r>
              <a:rPr lang="en-US" sz="2000" dirty="0">
                <a:latin typeface="Alexandria" charset="0"/>
              </a:rPr>
              <a:t> takes 10 values at a time.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rgbClr val="00AEEF"/>
                </a:solidFill>
                <a:latin typeface="Alexandria" charset="0"/>
              </a:rPr>
              <a:t>.mean(): </a:t>
            </a:r>
            <a:r>
              <a:rPr lang="en-US" sz="2000" dirty="0">
                <a:latin typeface="Alexandria" charset="0"/>
              </a:rPr>
              <a:t>finds the average of those 10 values.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rgbClr val="00AEEF"/>
                </a:solidFill>
                <a:latin typeface="Alexandria" charset="0"/>
              </a:rPr>
              <a:t>.plot()</a:t>
            </a:r>
            <a:r>
              <a:rPr lang="en-US" sz="2000" dirty="0">
                <a:latin typeface="Alexandria" charset="0"/>
              </a:rPr>
              <a:t>: draws a smooth line.</a:t>
            </a:r>
          </a:p>
          <a:p>
            <a:endParaRPr lang="en-US" sz="2000" dirty="0">
              <a:latin typeface="Alexandria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37309B94-E17C-1448-A03F-E3CD9DFC9F98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0DE7066A-5B5C-604F-A053-42ECA344D38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752112" y="3419090"/>
            <a:ext cx="3166209" cy="25364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75268827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/>
          <p:cNvSpPr/>
          <p:nvPr/>
        </p:nvSpPr>
        <p:spPr>
          <a:xfrm>
            <a:off x="617280" y="1685495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TextBox 2"/>
          <p:cNvSpPr txBox="1"/>
          <p:nvPr/>
        </p:nvSpPr>
        <p:spPr>
          <a:xfrm>
            <a:off x="2557606" y="807134"/>
            <a:ext cx="5407692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>
                <a:latin typeface="Alexandria" charset="0"/>
              </a:rPr>
              <a:t>Real-world finance use case: Portfolio Risk Prediction.</a:t>
            </a:r>
          </a:p>
        </p:txBody>
      </p:sp>
      <p:sp>
        <p:nvSpPr>
          <p:cNvPr id="5" name="Rectangle 4"/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1153149" y="975974"/>
            <a:ext cx="10348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Alexandria" charset="0"/>
                <a:cs typeface="Alexandria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1214179" y="1231789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4</a:t>
            </a:r>
          </a:p>
        </p:txBody>
      </p:sp>
      <p:sp>
        <p:nvSpPr>
          <p:cNvPr id="48" name="TextBox 47"/>
          <p:cNvSpPr txBox="1"/>
          <p:nvPr/>
        </p:nvSpPr>
        <p:spPr>
          <a:xfrm>
            <a:off x="889000" y="2391844"/>
            <a:ext cx="10541000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>
                <a:latin typeface="Alexandria" charset="0"/>
              </a:rPr>
              <a:t>This </a:t>
            </a:r>
            <a:r>
              <a:rPr lang="en-US" sz="2400" dirty="0" err="1"/>
              <a:t>Jupyter</a:t>
            </a:r>
            <a:r>
              <a:rPr lang="en-US" sz="2400" dirty="0"/>
              <a:t> </a:t>
            </a:r>
            <a:r>
              <a:rPr lang="en-US" sz="2400" dirty="0">
                <a:latin typeface="Alexandria" charset="0"/>
              </a:rPr>
              <a:t>notebook will: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>
                <a:latin typeface="Alexandria" charset="0"/>
              </a:rPr>
              <a:t>Teach descriptive &amp; inferential statistics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>
                <a:latin typeface="Alexandria" charset="0"/>
              </a:rPr>
              <a:t>Visualize relationships and distributions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>
                <a:latin typeface="Alexandria" charset="0"/>
              </a:rPr>
              <a:t>Prepare data for regression/classification of portfolio risk (low, medium, high)</a:t>
            </a:r>
          </a:p>
          <a:p>
            <a:endParaRPr lang="en-US" sz="2400" dirty="0">
              <a:latin typeface="Alexandria" charset="0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790431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425810" y="203200"/>
            <a:ext cx="2580006" cy="1204686"/>
          </a:xfrm>
          <a:prstGeom prst="rect">
            <a:avLst/>
          </a:prstGeo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553974BD-E482-664B-8FDC-7E82984FB420}"/>
              </a:ext>
            </a:extLst>
          </p:cNvPr>
          <p:cNvSpPr/>
          <p:nvPr/>
        </p:nvSpPr>
        <p:spPr>
          <a:xfrm>
            <a:off x="647277" y="682383"/>
            <a:ext cx="10503651" cy="550920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3200" dirty="0">
                <a:latin typeface="Alexandria" charset="0"/>
              </a:rPr>
              <a:t>Lab Activity: Statistical Foundations for Data Science</a:t>
            </a:r>
          </a:p>
          <a:p>
            <a:r>
              <a:rPr lang="en-US" sz="2400" dirty="0">
                <a:latin typeface="Alexandria" charset="0"/>
              </a:rPr>
              <a:t># ---------------------------------------------</a:t>
            </a:r>
          </a:p>
          <a:p>
            <a:r>
              <a:rPr lang="en-US" sz="2400" dirty="0">
                <a:latin typeface="Alexandria" charset="0"/>
              </a:rPr>
              <a:t># Application: Portfolio Risk Prediction</a:t>
            </a:r>
          </a:p>
          <a:p>
            <a:r>
              <a:rPr lang="en-US" sz="2400" dirty="0">
                <a:latin typeface="Alexandria" charset="0"/>
              </a:rPr>
              <a:t># ---------------------------------------------</a:t>
            </a:r>
          </a:p>
          <a:p>
            <a:endParaRPr lang="en-US" sz="2400" dirty="0">
              <a:latin typeface="Alexandria" charset="0"/>
            </a:endParaRPr>
          </a:p>
          <a:p>
            <a:r>
              <a:rPr lang="en-US" sz="2400" dirty="0">
                <a:latin typeface="Alexandria" charset="0"/>
              </a:rPr>
              <a:t># Importing essential libraries</a:t>
            </a:r>
          </a:p>
          <a:p>
            <a:r>
              <a:rPr lang="en-US" sz="2400" dirty="0">
                <a:latin typeface="Alexandria" charset="0"/>
              </a:rPr>
              <a:t>import pandas as </a:t>
            </a:r>
            <a:r>
              <a:rPr lang="en-US" sz="2400" dirty="0" err="1">
                <a:latin typeface="Alexandria" charset="0"/>
              </a:rPr>
              <a:t>pd</a:t>
            </a:r>
            <a:endParaRPr lang="en-US" sz="2400" dirty="0">
              <a:latin typeface="Alexandria" charset="0"/>
            </a:endParaRPr>
          </a:p>
          <a:p>
            <a:r>
              <a:rPr lang="en-US" sz="2400" dirty="0">
                <a:latin typeface="Alexandria" charset="0"/>
              </a:rPr>
              <a:t>import </a:t>
            </a:r>
            <a:r>
              <a:rPr lang="en-US" sz="2400" dirty="0" err="1">
                <a:latin typeface="Alexandria" charset="0"/>
              </a:rPr>
              <a:t>numpy</a:t>
            </a:r>
            <a:r>
              <a:rPr lang="en-US" sz="2400" dirty="0">
                <a:latin typeface="Alexandria" charset="0"/>
              </a:rPr>
              <a:t> as np</a:t>
            </a:r>
          </a:p>
          <a:p>
            <a:r>
              <a:rPr lang="en-US" sz="2400" dirty="0">
                <a:latin typeface="Alexandria" charset="0"/>
              </a:rPr>
              <a:t>import seaborn as </a:t>
            </a:r>
            <a:r>
              <a:rPr lang="en-US" sz="2400" dirty="0" err="1">
                <a:latin typeface="Alexandria" charset="0"/>
              </a:rPr>
              <a:t>sns</a:t>
            </a:r>
            <a:endParaRPr lang="en-US" sz="2400" dirty="0">
              <a:latin typeface="Alexandria" charset="0"/>
            </a:endParaRPr>
          </a:p>
          <a:p>
            <a:r>
              <a:rPr lang="en-US" sz="2400" dirty="0">
                <a:latin typeface="Alexandria" charset="0"/>
              </a:rPr>
              <a:t>import </a:t>
            </a:r>
            <a:r>
              <a:rPr lang="en-US" sz="2400" dirty="0" err="1">
                <a:latin typeface="Alexandria" charset="0"/>
              </a:rPr>
              <a:t>matplotlib.pyplot</a:t>
            </a:r>
            <a:r>
              <a:rPr lang="en-US" sz="2400" dirty="0">
                <a:latin typeface="Alexandria" charset="0"/>
              </a:rPr>
              <a:t> as </a:t>
            </a:r>
            <a:r>
              <a:rPr lang="en-US" sz="2400" dirty="0" err="1">
                <a:latin typeface="Alexandria" charset="0"/>
              </a:rPr>
              <a:t>plt</a:t>
            </a:r>
            <a:endParaRPr lang="en-US" sz="2400" dirty="0">
              <a:latin typeface="Alexandria" charset="0"/>
            </a:endParaRPr>
          </a:p>
          <a:p>
            <a:r>
              <a:rPr lang="en-US" sz="2400" dirty="0">
                <a:latin typeface="Alexandria" charset="0"/>
              </a:rPr>
              <a:t>%matplotlib inline</a:t>
            </a:r>
          </a:p>
          <a:p>
            <a:endParaRPr lang="en-US" sz="2400" dirty="0">
              <a:latin typeface="Alexandria" charset="0"/>
            </a:endParaRPr>
          </a:p>
          <a:p>
            <a:r>
              <a:rPr lang="en-US" sz="2400" dirty="0">
                <a:latin typeface="Alexandria" charset="0"/>
              </a:rPr>
              <a:t>from </a:t>
            </a:r>
            <a:r>
              <a:rPr lang="en-US" sz="2400" dirty="0" err="1">
                <a:latin typeface="Alexandria" charset="0"/>
              </a:rPr>
              <a:t>scipy</a:t>
            </a:r>
            <a:r>
              <a:rPr lang="en-US" sz="2400" dirty="0">
                <a:latin typeface="Alexandria" charset="0"/>
              </a:rPr>
              <a:t> import stats</a:t>
            </a:r>
          </a:p>
          <a:p>
            <a:r>
              <a:rPr lang="en-US" sz="2400" dirty="0">
                <a:latin typeface="Alexandria" charset="0"/>
              </a:rPr>
              <a:t>from </a:t>
            </a:r>
            <a:r>
              <a:rPr lang="en-US" sz="2400" dirty="0" err="1">
                <a:latin typeface="Alexandria" charset="0"/>
              </a:rPr>
              <a:t>sklearn.preprocessing</a:t>
            </a:r>
            <a:r>
              <a:rPr lang="en-US" sz="2400" dirty="0">
                <a:latin typeface="Alexandria" charset="0"/>
              </a:rPr>
              <a:t> import </a:t>
            </a:r>
            <a:r>
              <a:rPr lang="en-US" sz="2400" dirty="0" err="1">
                <a:latin typeface="Alexandria" charset="0"/>
              </a:rPr>
              <a:t>StandardScaler</a:t>
            </a:r>
            <a:r>
              <a:rPr lang="en-US" sz="2400" dirty="0">
                <a:latin typeface="Alexandria" charset="0"/>
              </a:rPr>
              <a:t>, </a:t>
            </a:r>
            <a:r>
              <a:rPr lang="en-US" sz="2400" dirty="0" err="1">
                <a:latin typeface="Alexandria" charset="0"/>
              </a:rPr>
              <a:t>MinMaxScaler</a:t>
            </a:r>
            <a:endParaRPr lang="en-US" sz="2400" dirty="0">
              <a:latin typeface="Alexandria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37309B94-E17C-1448-A03F-E3CD9DFC9F98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</p:spTree>
    <p:extLst>
      <p:ext uri="{BB962C8B-B14F-4D97-AF65-F5344CB8AC3E}">
        <p14:creationId xmlns:p14="http://schemas.microsoft.com/office/powerpoint/2010/main" val="425580287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425810" y="203200"/>
            <a:ext cx="2580006" cy="1204686"/>
          </a:xfrm>
          <a:prstGeom prst="rect">
            <a:avLst/>
          </a:prstGeo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553974BD-E482-664B-8FDC-7E82984FB420}"/>
              </a:ext>
            </a:extLst>
          </p:cNvPr>
          <p:cNvSpPr/>
          <p:nvPr/>
        </p:nvSpPr>
        <p:spPr>
          <a:xfrm>
            <a:off x="516649" y="203200"/>
            <a:ext cx="10503651" cy="655564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3200" dirty="0">
                <a:latin typeface="Alexandria" charset="0"/>
              </a:rPr>
              <a:t>Lab Activity: Statistical Foundations for Data Science</a:t>
            </a:r>
          </a:p>
          <a:p>
            <a:endParaRPr lang="en-US" sz="2800" b="1" dirty="0">
              <a:latin typeface="Alexandria" charset="0"/>
            </a:endParaRPr>
          </a:p>
          <a:p>
            <a:r>
              <a:rPr lang="en-US" sz="2000" dirty="0">
                <a:latin typeface="Alexandria" charset="0"/>
              </a:rPr>
              <a:t># Create a small synthetic dataset for portfolio risk analysis</a:t>
            </a:r>
          </a:p>
          <a:p>
            <a:r>
              <a:rPr lang="en-US" sz="2000" dirty="0" err="1">
                <a:latin typeface="Alexandria" charset="0"/>
              </a:rPr>
              <a:t>np.random.seed</a:t>
            </a:r>
            <a:r>
              <a:rPr lang="en-US" sz="2000" dirty="0">
                <a:latin typeface="Alexandria" charset="0"/>
              </a:rPr>
              <a:t>(42)</a:t>
            </a:r>
          </a:p>
          <a:p>
            <a:r>
              <a:rPr lang="en-US" sz="2000" dirty="0">
                <a:latin typeface="Alexandria" charset="0"/>
              </a:rPr>
              <a:t>n = 150</a:t>
            </a:r>
          </a:p>
          <a:p>
            <a:r>
              <a:rPr lang="en-US" sz="2000" dirty="0">
                <a:latin typeface="Alexandria" charset="0"/>
              </a:rPr>
              <a:t>data = {</a:t>
            </a:r>
          </a:p>
          <a:p>
            <a:r>
              <a:rPr lang="en-US" sz="2000" dirty="0">
                <a:latin typeface="Alexandria" charset="0"/>
              </a:rPr>
              <a:t>    "</a:t>
            </a:r>
            <a:r>
              <a:rPr lang="en-US" sz="2000" dirty="0" err="1">
                <a:latin typeface="Alexandria" charset="0"/>
              </a:rPr>
              <a:t>portfolio_id</a:t>
            </a:r>
            <a:r>
              <a:rPr lang="en-US" sz="2000" dirty="0">
                <a:latin typeface="Alexandria" charset="0"/>
              </a:rPr>
              <a:t>": range(1, n+1),</a:t>
            </a:r>
          </a:p>
          <a:p>
            <a:r>
              <a:rPr lang="en-US" sz="2000" dirty="0">
                <a:latin typeface="Alexandria" charset="0"/>
              </a:rPr>
              <a:t>    "</a:t>
            </a:r>
            <a:r>
              <a:rPr lang="en-US" sz="2000" dirty="0" err="1">
                <a:latin typeface="Alexandria" charset="0"/>
              </a:rPr>
              <a:t>avg_return</a:t>
            </a:r>
            <a:r>
              <a:rPr lang="en-US" sz="2000" dirty="0">
                <a:latin typeface="Alexandria" charset="0"/>
              </a:rPr>
              <a:t>": </a:t>
            </a:r>
            <a:r>
              <a:rPr lang="en-US" sz="2000" dirty="0" err="1">
                <a:latin typeface="Alexandria" charset="0"/>
              </a:rPr>
              <a:t>np.random.normal</a:t>
            </a:r>
            <a:r>
              <a:rPr lang="en-US" sz="2000" dirty="0">
                <a:latin typeface="Alexandria" charset="0"/>
              </a:rPr>
              <a:t>(0.08, 0.03, n),   # average annual return</a:t>
            </a:r>
          </a:p>
          <a:p>
            <a:r>
              <a:rPr lang="en-US" sz="2000" dirty="0">
                <a:latin typeface="Alexandria" charset="0"/>
              </a:rPr>
              <a:t>    "volatility": </a:t>
            </a:r>
            <a:r>
              <a:rPr lang="en-US" sz="2000" dirty="0" err="1">
                <a:latin typeface="Alexandria" charset="0"/>
              </a:rPr>
              <a:t>np.random.normal</a:t>
            </a:r>
            <a:r>
              <a:rPr lang="en-US" sz="2000" dirty="0">
                <a:latin typeface="Alexandria" charset="0"/>
              </a:rPr>
              <a:t>(0.12, 0.04, n),   # </a:t>
            </a:r>
            <a:r>
              <a:rPr lang="en-US" sz="2000" dirty="0" err="1">
                <a:latin typeface="Alexandria" charset="0"/>
              </a:rPr>
              <a:t>std</a:t>
            </a:r>
            <a:r>
              <a:rPr lang="en-US" sz="2000" dirty="0">
                <a:latin typeface="Alexandria" charset="0"/>
              </a:rPr>
              <a:t> dev of returns</a:t>
            </a:r>
          </a:p>
          <a:p>
            <a:r>
              <a:rPr lang="en-US" sz="2000" dirty="0">
                <a:latin typeface="Alexandria" charset="0"/>
              </a:rPr>
              <a:t>    "</a:t>
            </a:r>
            <a:r>
              <a:rPr lang="en-US" sz="2000" dirty="0" err="1">
                <a:latin typeface="Alexandria" charset="0"/>
              </a:rPr>
              <a:t>sharpe_ratio</a:t>
            </a:r>
            <a:r>
              <a:rPr lang="en-US" sz="2000" dirty="0">
                <a:latin typeface="Alexandria" charset="0"/>
              </a:rPr>
              <a:t>": </a:t>
            </a:r>
            <a:r>
              <a:rPr lang="en-US" sz="2000" dirty="0" err="1">
                <a:latin typeface="Alexandria" charset="0"/>
              </a:rPr>
              <a:t>np.random.normal</a:t>
            </a:r>
            <a:r>
              <a:rPr lang="en-US" sz="2000" dirty="0">
                <a:latin typeface="Alexandria" charset="0"/>
              </a:rPr>
              <a:t>(0.8, 0.25, n),  # risk-adjusted return</a:t>
            </a:r>
          </a:p>
          <a:p>
            <a:r>
              <a:rPr lang="en-US" sz="2000" dirty="0">
                <a:latin typeface="Alexandria" charset="0"/>
              </a:rPr>
              <a:t>    "</a:t>
            </a:r>
            <a:r>
              <a:rPr lang="en-US" sz="2000" dirty="0" err="1">
                <a:latin typeface="Alexandria" charset="0"/>
              </a:rPr>
              <a:t>investment_amount</a:t>
            </a:r>
            <a:r>
              <a:rPr lang="en-US" sz="2000" dirty="0">
                <a:latin typeface="Alexandria" charset="0"/>
              </a:rPr>
              <a:t>": </a:t>
            </a:r>
            <a:r>
              <a:rPr lang="en-US" sz="2000" dirty="0" err="1">
                <a:latin typeface="Alexandria" charset="0"/>
              </a:rPr>
              <a:t>np.random.randint</a:t>
            </a:r>
            <a:r>
              <a:rPr lang="en-US" sz="2000" dirty="0">
                <a:latin typeface="Alexandria" charset="0"/>
              </a:rPr>
              <a:t>(50000, 500000, n), # in USD</a:t>
            </a:r>
          </a:p>
          <a:p>
            <a:r>
              <a:rPr lang="en-US" sz="2000" dirty="0">
                <a:latin typeface="Alexandria" charset="0"/>
              </a:rPr>
              <a:t>}</a:t>
            </a:r>
          </a:p>
          <a:p>
            <a:r>
              <a:rPr lang="en-US" sz="2000" dirty="0" err="1">
                <a:latin typeface="Alexandria" charset="0"/>
              </a:rPr>
              <a:t>df</a:t>
            </a:r>
            <a:r>
              <a:rPr lang="en-US" sz="2000" dirty="0">
                <a:latin typeface="Alexandria" charset="0"/>
              </a:rPr>
              <a:t> = </a:t>
            </a:r>
            <a:r>
              <a:rPr lang="en-US" sz="2000" dirty="0" err="1">
                <a:latin typeface="Alexandria" charset="0"/>
              </a:rPr>
              <a:t>pd.DataFrame</a:t>
            </a:r>
            <a:r>
              <a:rPr lang="en-US" sz="2000" dirty="0">
                <a:latin typeface="Alexandria" charset="0"/>
              </a:rPr>
              <a:t>(data)</a:t>
            </a:r>
          </a:p>
          <a:p>
            <a:endParaRPr lang="en-US" sz="2000" dirty="0">
              <a:latin typeface="Alexandria" charset="0"/>
            </a:endParaRPr>
          </a:p>
          <a:p>
            <a:r>
              <a:rPr lang="en-US" sz="2000" dirty="0">
                <a:latin typeface="Alexandria" charset="0"/>
              </a:rPr>
              <a:t># Create a categorical target: risk level</a:t>
            </a:r>
          </a:p>
          <a:p>
            <a:r>
              <a:rPr lang="en-US" sz="2000" dirty="0" err="1">
                <a:latin typeface="Alexandria" charset="0"/>
              </a:rPr>
              <a:t>df</a:t>
            </a:r>
            <a:r>
              <a:rPr lang="en-US" sz="2000" dirty="0">
                <a:latin typeface="Alexandria" charset="0"/>
              </a:rPr>
              <a:t>["</a:t>
            </a:r>
            <a:r>
              <a:rPr lang="en-US" sz="2000" dirty="0" err="1">
                <a:latin typeface="Alexandria" charset="0"/>
              </a:rPr>
              <a:t>risk_level</a:t>
            </a:r>
            <a:r>
              <a:rPr lang="en-US" sz="2000" dirty="0">
                <a:latin typeface="Alexandria" charset="0"/>
              </a:rPr>
              <a:t>"] = </a:t>
            </a:r>
            <a:r>
              <a:rPr lang="en-US" sz="2000" dirty="0" err="1">
                <a:latin typeface="Alexandria" charset="0"/>
              </a:rPr>
              <a:t>pd.cut</a:t>
            </a:r>
            <a:r>
              <a:rPr lang="en-US" sz="2000" dirty="0">
                <a:latin typeface="Alexandria" charset="0"/>
              </a:rPr>
              <a:t>(</a:t>
            </a:r>
            <a:r>
              <a:rPr lang="en-US" sz="2000" dirty="0" err="1">
                <a:latin typeface="Alexandria" charset="0"/>
              </a:rPr>
              <a:t>df</a:t>
            </a:r>
            <a:r>
              <a:rPr lang="en-US" sz="2000" dirty="0">
                <a:latin typeface="Alexandria" charset="0"/>
              </a:rPr>
              <a:t>["volatility"],</a:t>
            </a:r>
          </a:p>
          <a:p>
            <a:r>
              <a:rPr lang="en-US" sz="2000" dirty="0">
                <a:latin typeface="Alexandria" charset="0"/>
              </a:rPr>
              <a:t>                          bins=[0, 0.1, 0.15, 0.25],</a:t>
            </a:r>
          </a:p>
          <a:p>
            <a:r>
              <a:rPr lang="en-US" sz="2000" dirty="0">
                <a:latin typeface="Alexandria" charset="0"/>
              </a:rPr>
              <a:t>                          labels=["Low", "Medium", "High"])</a:t>
            </a:r>
          </a:p>
          <a:p>
            <a:r>
              <a:rPr lang="en-US" sz="2000" dirty="0" err="1">
                <a:latin typeface="Alexandria" charset="0"/>
              </a:rPr>
              <a:t>df.head</a:t>
            </a:r>
            <a:r>
              <a:rPr lang="en-US" sz="2000" dirty="0">
                <a:latin typeface="Alexandria" charset="0"/>
              </a:rPr>
              <a:t>()</a:t>
            </a:r>
          </a:p>
          <a:p>
            <a:endParaRPr lang="en-US" sz="2000" dirty="0">
              <a:latin typeface="Alexandria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37309B94-E17C-1448-A03F-E3CD9DFC9F98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</p:spTree>
    <p:extLst>
      <p:ext uri="{BB962C8B-B14F-4D97-AF65-F5344CB8AC3E}">
        <p14:creationId xmlns:p14="http://schemas.microsoft.com/office/powerpoint/2010/main" val="2213173030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425810" y="203200"/>
            <a:ext cx="2580006" cy="1204686"/>
          </a:xfrm>
          <a:prstGeom prst="rect">
            <a:avLst/>
          </a:prstGeo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553974BD-E482-664B-8FDC-7E82984FB420}"/>
              </a:ext>
            </a:extLst>
          </p:cNvPr>
          <p:cNvSpPr/>
          <p:nvPr/>
        </p:nvSpPr>
        <p:spPr>
          <a:xfrm>
            <a:off x="516649" y="203200"/>
            <a:ext cx="10503651" cy="563231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3200" dirty="0">
                <a:latin typeface="Alexandria" charset="0"/>
              </a:rPr>
              <a:t>Lab Activity: Statistical Foundations for Data Science</a:t>
            </a:r>
          </a:p>
          <a:p>
            <a:endParaRPr lang="en-US" sz="2800" b="1" dirty="0">
              <a:latin typeface="Alexandria" charset="0"/>
            </a:endParaRPr>
          </a:p>
          <a:p>
            <a:r>
              <a:rPr lang="en-US" sz="2000" dirty="0">
                <a:latin typeface="Alexandria" charset="0"/>
              </a:rPr>
              <a:t># Basic Info &amp; Summary Statistics</a:t>
            </a:r>
          </a:p>
          <a:p>
            <a:r>
              <a:rPr lang="en-US" sz="2000" dirty="0" err="1">
                <a:latin typeface="Alexandria" charset="0"/>
              </a:rPr>
              <a:t>df.info</a:t>
            </a:r>
            <a:r>
              <a:rPr lang="en-US" sz="2000" dirty="0">
                <a:latin typeface="Alexandria" charset="0"/>
              </a:rPr>
              <a:t>()</a:t>
            </a:r>
          </a:p>
          <a:p>
            <a:r>
              <a:rPr lang="en-US" sz="2000" dirty="0" err="1">
                <a:latin typeface="Alexandria" charset="0"/>
              </a:rPr>
              <a:t>df.describe</a:t>
            </a:r>
            <a:r>
              <a:rPr lang="en-US" sz="2000" dirty="0">
                <a:latin typeface="Alexandria" charset="0"/>
              </a:rPr>
              <a:t>().round(3)</a:t>
            </a:r>
          </a:p>
          <a:p>
            <a:endParaRPr lang="en-US" sz="2000" dirty="0">
              <a:latin typeface="Alexandria" charset="0"/>
            </a:endParaRPr>
          </a:p>
          <a:p>
            <a:r>
              <a:rPr lang="en-US" sz="2000" dirty="0">
                <a:latin typeface="Alexandria" charset="0"/>
              </a:rPr>
              <a:t># Detect Missing Values &amp; Duplicates</a:t>
            </a:r>
          </a:p>
          <a:p>
            <a:r>
              <a:rPr lang="en-US" sz="2000" dirty="0">
                <a:latin typeface="Alexandria" charset="0"/>
              </a:rPr>
              <a:t>print("Missing values:\n", </a:t>
            </a:r>
            <a:r>
              <a:rPr lang="en-US" sz="2000" dirty="0" err="1">
                <a:latin typeface="Alexandria" charset="0"/>
              </a:rPr>
              <a:t>df.isnull</a:t>
            </a:r>
            <a:r>
              <a:rPr lang="en-US" sz="2000" dirty="0">
                <a:latin typeface="Alexandria" charset="0"/>
              </a:rPr>
              <a:t>().sum())</a:t>
            </a:r>
          </a:p>
          <a:p>
            <a:r>
              <a:rPr lang="en-US" sz="2000" dirty="0">
                <a:latin typeface="Alexandria" charset="0"/>
              </a:rPr>
              <a:t>print("\</a:t>
            </a:r>
            <a:r>
              <a:rPr lang="en-US" sz="2000" dirty="0" err="1">
                <a:latin typeface="Alexandria" charset="0"/>
              </a:rPr>
              <a:t>nDuplicated</a:t>
            </a:r>
            <a:r>
              <a:rPr lang="en-US" sz="2000" dirty="0">
                <a:latin typeface="Alexandria" charset="0"/>
              </a:rPr>
              <a:t> rows:", </a:t>
            </a:r>
            <a:r>
              <a:rPr lang="en-US" sz="2000" dirty="0" err="1">
                <a:latin typeface="Alexandria" charset="0"/>
              </a:rPr>
              <a:t>df.duplicated</a:t>
            </a:r>
            <a:r>
              <a:rPr lang="en-US" sz="2000" dirty="0">
                <a:latin typeface="Alexandria" charset="0"/>
              </a:rPr>
              <a:t>().sum())</a:t>
            </a:r>
          </a:p>
          <a:p>
            <a:endParaRPr lang="en-US" sz="2000" dirty="0">
              <a:latin typeface="Alexandria" charset="0"/>
            </a:endParaRPr>
          </a:p>
          <a:p>
            <a:r>
              <a:rPr lang="en-US" sz="2000" dirty="0">
                <a:latin typeface="Alexandria" charset="0"/>
              </a:rPr>
              <a:t># Descriptive Statistics — Central Tendency &amp; Dispersion</a:t>
            </a:r>
          </a:p>
          <a:p>
            <a:r>
              <a:rPr lang="en-US" sz="2000" dirty="0">
                <a:latin typeface="Alexandria" charset="0"/>
              </a:rPr>
              <a:t>print("Mean return:", </a:t>
            </a:r>
            <a:r>
              <a:rPr lang="en-US" sz="2000" dirty="0" err="1">
                <a:latin typeface="Alexandria" charset="0"/>
              </a:rPr>
              <a:t>df</a:t>
            </a:r>
            <a:r>
              <a:rPr lang="en-US" sz="2000" dirty="0">
                <a:latin typeface="Alexandria" charset="0"/>
              </a:rPr>
              <a:t>["</a:t>
            </a:r>
            <a:r>
              <a:rPr lang="en-US" sz="2000" dirty="0" err="1">
                <a:latin typeface="Alexandria" charset="0"/>
              </a:rPr>
              <a:t>avg_return</a:t>
            </a:r>
            <a:r>
              <a:rPr lang="en-US" sz="2000" dirty="0">
                <a:latin typeface="Alexandria" charset="0"/>
              </a:rPr>
              <a:t>"].mean().round(3))</a:t>
            </a:r>
          </a:p>
          <a:p>
            <a:r>
              <a:rPr lang="en-US" sz="2000" dirty="0">
                <a:latin typeface="Alexandria" charset="0"/>
              </a:rPr>
              <a:t>print("Median volatility:", </a:t>
            </a:r>
            <a:r>
              <a:rPr lang="en-US" sz="2000" dirty="0" err="1">
                <a:latin typeface="Alexandria" charset="0"/>
              </a:rPr>
              <a:t>df</a:t>
            </a:r>
            <a:r>
              <a:rPr lang="en-US" sz="2000" dirty="0">
                <a:latin typeface="Alexandria" charset="0"/>
              </a:rPr>
              <a:t>["volatility"].median().round(3))</a:t>
            </a:r>
          </a:p>
          <a:p>
            <a:r>
              <a:rPr lang="en-US" sz="2000" dirty="0">
                <a:latin typeface="Alexandria" charset="0"/>
              </a:rPr>
              <a:t>print("</a:t>
            </a:r>
            <a:r>
              <a:rPr lang="en-US" sz="2000" dirty="0" err="1">
                <a:latin typeface="Alexandria" charset="0"/>
              </a:rPr>
              <a:t>Std</a:t>
            </a:r>
            <a:r>
              <a:rPr lang="en-US" sz="2000" dirty="0">
                <a:latin typeface="Alexandria" charset="0"/>
              </a:rPr>
              <a:t> of Sharpe ratio:", </a:t>
            </a:r>
            <a:r>
              <a:rPr lang="en-US" sz="2000" dirty="0" err="1">
                <a:latin typeface="Alexandria" charset="0"/>
              </a:rPr>
              <a:t>df</a:t>
            </a:r>
            <a:r>
              <a:rPr lang="en-US" sz="2000" dirty="0">
                <a:latin typeface="Alexandria" charset="0"/>
              </a:rPr>
              <a:t>["</a:t>
            </a:r>
            <a:r>
              <a:rPr lang="en-US" sz="2000" dirty="0" err="1">
                <a:latin typeface="Alexandria" charset="0"/>
              </a:rPr>
              <a:t>sharpe_ratio</a:t>
            </a:r>
            <a:r>
              <a:rPr lang="en-US" sz="2000" dirty="0">
                <a:latin typeface="Alexandria" charset="0"/>
              </a:rPr>
              <a:t>"].</a:t>
            </a:r>
            <a:r>
              <a:rPr lang="en-US" sz="2000" dirty="0" err="1">
                <a:latin typeface="Alexandria" charset="0"/>
              </a:rPr>
              <a:t>std</a:t>
            </a:r>
            <a:r>
              <a:rPr lang="en-US" sz="2000" dirty="0">
                <a:latin typeface="Alexandria" charset="0"/>
              </a:rPr>
              <a:t>().round(3))</a:t>
            </a:r>
          </a:p>
          <a:p>
            <a:r>
              <a:rPr lang="en-US" sz="2000" dirty="0">
                <a:latin typeface="Alexandria" charset="0"/>
              </a:rPr>
              <a:t>print("Range of investment:", </a:t>
            </a:r>
            <a:r>
              <a:rPr lang="en-US" sz="2000" dirty="0" err="1">
                <a:latin typeface="Alexandria" charset="0"/>
              </a:rPr>
              <a:t>df</a:t>
            </a:r>
            <a:r>
              <a:rPr lang="en-US" sz="2000" dirty="0">
                <a:latin typeface="Alexandria" charset="0"/>
              </a:rPr>
              <a:t>["</a:t>
            </a:r>
            <a:r>
              <a:rPr lang="en-US" sz="2000" dirty="0" err="1">
                <a:latin typeface="Alexandria" charset="0"/>
              </a:rPr>
              <a:t>investment_amount</a:t>
            </a:r>
            <a:r>
              <a:rPr lang="en-US" sz="2000" dirty="0">
                <a:latin typeface="Alexandria" charset="0"/>
              </a:rPr>
              <a:t>"].max() - </a:t>
            </a:r>
            <a:r>
              <a:rPr lang="en-US" sz="2000" dirty="0" err="1">
                <a:latin typeface="Alexandria" charset="0"/>
              </a:rPr>
              <a:t>df</a:t>
            </a:r>
            <a:r>
              <a:rPr lang="en-US" sz="2000" dirty="0">
                <a:latin typeface="Alexandria" charset="0"/>
              </a:rPr>
              <a:t>["</a:t>
            </a:r>
            <a:r>
              <a:rPr lang="en-US" sz="2000" dirty="0" err="1">
                <a:latin typeface="Alexandria" charset="0"/>
              </a:rPr>
              <a:t>investment_amount</a:t>
            </a:r>
            <a:r>
              <a:rPr lang="en-US" sz="2000" dirty="0">
                <a:latin typeface="Alexandria" charset="0"/>
              </a:rPr>
              <a:t>"].min())</a:t>
            </a:r>
          </a:p>
          <a:p>
            <a:endParaRPr lang="en-US" sz="2000" dirty="0">
              <a:latin typeface="Alexandria" charset="0"/>
            </a:endParaRPr>
          </a:p>
          <a:p>
            <a:endParaRPr lang="en-US" sz="2000" dirty="0">
              <a:latin typeface="Alexandria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37309B94-E17C-1448-A03F-E3CD9DFC9F98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</p:spTree>
    <p:extLst>
      <p:ext uri="{BB962C8B-B14F-4D97-AF65-F5344CB8AC3E}">
        <p14:creationId xmlns:p14="http://schemas.microsoft.com/office/powerpoint/2010/main" val="3572936103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425810" y="203200"/>
            <a:ext cx="2580006" cy="1204686"/>
          </a:xfrm>
          <a:prstGeom prst="rect">
            <a:avLst/>
          </a:prstGeo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553974BD-E482-664B-8FDC-7E82984FB420}"/>
              </a:ext>
            </a:extLst>
          </p:cNvPr>
          <p:cNvSpPr/>
          <p:nvPr/>
        </p:nvSpPr>
        <p:spPr>
          <a:xfrm>
            <a:off x="516649" y="203200"/>
            <a:ext cx="10503651" cy="563231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3200" dirty="0">
                <a:latin typeface="Alexandria" charset="0"/>
              </a:rPr>
              <a:t>Lab Activity: Statistical Foundations for Data Science</a:t>
            </a:r>
          </a:p>
          <a:p>
            <a:endParaRPr lang="en-US" sz="2800" b="1" dirty="0">
              <a:latin typeface="Alexandria" charset="0"/>
            </a:endParaRPr>
          </a:p>
          <a:p>
            <a:r>
              <a:rPr lang="en-US" sz="2000" dirty="0">
                <a:latin typeface="Alexandria" charset="0"/>
              </a:rPr>
              <a:t># Visualizing Distributions</a:t>
            </a:r>
          </a:p>
          <a:p>
            <a:r>
              <a:rPr lang="en-US" sz="2000" dirty="0">
                <a:latin typeface="Alexandria" charset="0"/>
              </a:rPr>
              <a:t>fig, axes = </a:t>
            </a:r>
            <a:r>
              <a:rPr lang="en-US" sz="2000" dirty="0" err="1">
                <a:latin typeface="Alexandria" charset="0"/>
              </a:rPr>
              <a:t>plt.subplots</a:t>
            </a:r>
            <a:r>
              <a:rPr lang="en-US" sz="2000" dirty="0">
                <a:latin typeface="Alexandria" charset="0"/>
              </a:rPr>
              <a:t>(1, 2, </a:t>
            </a:r>
            <a:r>
              <a:rPr lang="en-US" sz="2000" dirty="0" err="1">
                <a:latin typeface="Alexandria" charset="0"/>
              </a:rPr>
              <a:t>figsize</a:t>
            </a:r>
            <a:r>
              <a:rPr lang="en-US" sz="2000" dirty="0">
                <a:latin typeface="Alexandria" charset="0"/>
              </a:rPr>
              <a:t>=(12,5))</a:t>
            </a:r>
          </a:p>
          <a:p>
            <a:r>
              <a:rPr lang="en-US" sz="2000" dirty="0" err="1">
                <a:latin typeface="Alexandria" charset="0"/>
              </a:rPr>
              <a:t>sns.histplot</a:t>
            </a:r>
            <a:r>
              <a:rPr lang="en-US" sz="2000" dirty="0">
                <a:latin typeface="Alexandria" charset="0"/>
              </a:rPr>
              <a:t>(</a:t>
            </a:r>
            <a:r>
              <a:rPr lang="en-US" sz="2000" dirty="0" err="1">
                <a:latin typeface="Alexandria" charset="0"/>
              </a:rPr>
              <a:t>df</a:t>
            </a:r>
            <a:r>
              <a:rPr lang="en-US" sz="2000" dirty="0">
                <a:latin typeface="Alexandria" charset="0"/>
              </a:rPr>
              <a:t>["</a:t>
            </a:r>
            <a:r>
              <a:rPr lang="en-US" sz="2000" dirty="0" err="1">
                <a:latin typeface="Alexandria" charset="0"/>
              </a:rPr>
              <a:t>avg_return</a:t>
            </a:r>
            <a:r>
              <a:rPr lang="en-US" sz="2000" dirty="0">
                <a:latin typeface="Alexandria" charset="0"/>
              </a:rPr>
              <a:t>"], </a:t>
            </a:r>
            <a:r>
              <a:rPr lang="en-US" sz="2000" dirty="0" err="1">
                <a:latin typeface="Alexandria" charset="0"/>
              </a:rPr>
              <a:t>kde</a:t>
            </a:r>
            <a:r>
              <a:rPr lang="en-US" sz="2000" dirty="0">
                <a:latin typeface="Alexandria" charset="0"/>
              </a:rPr>
              <a:t>=True, ax=axes[0])</a:t>
            </a:r>
          </a:p>
          <a:p>
            <a:r>
              <a:rPr lang="en-US" sz="2000" dirty="0">
                <a:latin typeface="Alexandria" charset="0"/>
              </a:rPr>
              <a:t>axes[0].</a:t>
            </a:r>
            <a:r>
              <a:rPr lang="en-US" sz="2000" dirty="0" err="1">
                <a:latin typeface="Alexandria" charset="0"/>
              </a:rPr>
              <a:t>set_title</a:t>
            </a:r>
            <a:r>
              <a:rPr lang="en-US" sz="2000" dirty="0">
                <a:latin typeface="Alexandria" charset="0"/>
              </a:rPr>
              <a:t>("Average Return Distribution")</a:t>
            </a:r>
          </a:p>
          <a:p>
            <a:r>
              <a:rPr lang="en-US" sz="2000" dirty="0" err="1">
                <a:latin typeface="Alexandria" charset="0"/>
              </a:rPr>
              <a:t>sns.boxplot</a:t>
            </a:r>
            <a:r>
              <a:rPr lang="en-US" sz="2000" dirty="0">
                <a:latin typeface="Alexandria" charset="0"/>
              </a:rPr>
              <a:t>(y=</a:t>
            </a:r>
            <a:r>
              <a:rPr lang="en-US" sz="2000" dirty="0" err="1">
                <a:latin typeface="Alexandria" charset="0"/>
              </a:rPr>
              <a:t>df</a:t>
            </a:r>
            <a:r>
              <a:rPr lang="en-US" sz="2000" dirty="0">
                <a:latin typeface="Alexandria" charset="0"/>
              </a:rPr>
              <a:t>["volatility"], ax=axes[1])</a:t>
            </a:r>
          </a:p>
          <a:p>
            <a:r>
              <a:rPr lang="en-US" sz="2000" dirty="0">
                <a:latin typeface="Alexandria" charset="0"/>
              </a:rPr>
              <a:t>axes[1].</a:t>
            </a:r>
            <a:r>
              <a:rPr lang="en-US" sz="2000" dirty="0" err="1">
                <a:latin typeface="Alexandria" charset="0"/>
              </a:rPr>
              <a:t>set_title</a:t>
            </a:r>
            <a:r>
              <a:rPr lang="en-US" sz="2000" dirty="0">
                <a:latin typeface="Alexandria" charset="0"/>
              </a:rPr>
              <a:t>("Volatility Boxplot")</a:t>
            </a:r>
          </a:p>
          <a:p>
            <a:r>
              <a:rPr lang="en-US" sz="2000" dirty="0" err="1">
                <a:latin typeface="Alexandria" charset="0"/>
              </a:rPr>
              <a:t>plt.show</a:t>
            </a:r>
            <a:r>
              <a:rPr lang="en-US" sz="2000" dirty="0">
                <a:latin typeface="Alexandria" charset="0"/>
              </a:rPr>
              <a:t>()</a:t>
            </a:r>
          </a:p>
          <a:p>
            <a:endParaRPr lang="en-US" sz="2000" dirty="0">
              <a:latin typeface="Alexandria" charset="0"/>
            </a:endParaRPr>
          </a:p>
          <a:p>
            <a:r>
              <a:rPr lang="en-US" sz="2000" dirty="0">
                <a:latin typeface="Alexandria" charset="0"/>
              </a:rPr>
              <a:t># Correlation Analysis</a:t>
            </a:r>
          </a:p>
          <a:p>
            <a:r>
              <a:rPr lang="en-US" sz="2000" dirty="0" err="1">
                <a:latin typeface="Alexandria" charset="0"/>
              </a:rPr>
              <a:t>corr</a:t>
            </a:r>
            <a:r>
              <a:rPr lang="en-US" sz="2000" dirty="0">
                <a:latin typeface="Alexandria" charset="0"/>
              </a:rPr>
              <a:t> = </a:t>
            </a:r>
            <a:r>
              <a:rPr lang="en-US" sz="2000" dirty="0" err="1">
                <a:latin typeface="Alexandria" charset="0"/>
              </a:rPr>
              <a:t>df</a:t>
            </a:r>
            <a:r>
              <a:rPr lang="en-US" sz="2000" dirty="0">
                <a:latin typeface="Alexandria" charset="0"/>
              </a:rPr>
              <a:t>[["</a:t>
            </a:r>
            <a:r>
              <a:rPr lang="en-US" sz="2000" dirty="0" err="1">
                <a:latin typeface="Alexandria" charset="0"/>
              </a:rPr>
              <a:t>avg_return</a:t>
            </a:r>
            <a:r>
              <a:rPr lang="en-US" sz="2000" dirty="0">
                <a:latin typeface="Alexandria" charset="0"/>
              </a:rPr>
              <a:t>", "volatility", "</a:t>
            </a:r>
            <a:r>
              <a:rPr lang="en-US" sz="2000" dirty="0" err="1">
                <a:latin typeface="Alexandria" charset="0"/>
              </a:rPr>
              <a:t>sharpe_ratio</a:t>
            </a:r>
            <a:r>
              <a:rPr lang="en-US" sz="2000" dirty="0">
                <a:latin typeface="Alexandria" charset="0"/>
              </a:rPr>
              <a:t>", "</a:t>
            </a:r>
            <a:r>
              <a:rPr lang="en-US" sz="2000" dirty="0" err="1">
                <a:latin typeface="Alexandria" charset="0"/>
              </a:rPr>
              <a:t>investment_amount</a:t>
            </a:r>
            <a:r>
              <a:rPr lang="en-US" sz="2000" dirty="0">
                <a:latin typeface="Alexandria" charset="0"/>
              </a:rPr>
              <a:t>"]].</a:t>
            </a:r>
            <a:r>
              <a:rPr lang="en-US" sz="2000" dirty="0" err="1">
                <a:latin typeface="Alexandria" charset="0"/>
              </a:rPr>
              <a:t>corr</a:t>
            </a:r>
            <a:r>
              <a:rPr lang="en-US" sz="2000" dirty="0">
                <a:latin typeface="Alexandria" charset="0"/>
              </a:rPr>
              <a:t>()</a:t>
            </a:r>
          </a:p>
          <a:p>
            <a:r>
              <a:rPr lang="en-US" sz="2000" dirty="0" err="1">
                <a:latin typeface="Alexandria" charset="0"/>
              </a:rPr>
              <a:t>sns.heatmap</a:t>
            </a:r>
            <a:r>
              <a:rPr lang="en-US" sz="2000" dirty="0">
                <a:latin typeface="Alexandria" charset="0"/>
              </a:rPr>
              <a:t>(</a:t>
            </a:r>
            <a:r>
              <a:rPr lang="en-US" sz="2000" dirty="0" err="1">
                <a:latin typeface="Alexandria" charset="0"/>
              </a:rPr>
              <a:t>corr</a:t>
            </a:r>
            <a:r>
              <a:rPr lang="en-US" sz="2000" dirty="0">
                <a:latin typeface="Alexandria" charset="0"/>
              </a:rPr>
              <a:t>, </a:t>
            </a:r>
            <a:r>
              <a:rPr lang="en-US" sz="2000" dirty="0" err="1">
                <a:latin typeface="Alexandria" charset="0"/>
              </a:rPr>
              <a:t>annot</a:t>
            </a:r>
            <a:r>
              <a:rPr lang="en-US" sz="2000" dirty="0">
                <a:latin typeface="Alexandria" charset="0"/>
              </a:rPr>
              <a:t>=True, </a:t>
            </a:r>
            <a:r>
              <a:rPr lang="en-US" sz="2000" dirty="0" err="1">
                <a:latin typeface="Alexandria" charset="0"/>
              </a:rPr>
              <a:t>cmap</a:t>
            </a:r>
            <a:r>
              <a:rPr lang="en-US" sz="2000" dirty="0">
                <a:latin typeface="Alexandria" charset="0"/>
              </a:rPr>
              <a:t>="</a:t>
            </a:r>
            <a:r>
              <a:rPr lang="en-US" sz="2000" dirty="0" err="1">
                <a:latin typeface="Alexandria" charset="0"/>
              </a:rPr>
              <a:t>coolwarm</a:t>
            </a:r>
            <a:r>
              <a:rPr lang="en-US" sz="2000" dirty="0">
                <a:latin typeface="Alexandria" charset="0"/>
              </a:rPr>
              <a:t>", </a:t>
            </a:r>
            <a:r>
              <a:rPr lang="en-US" sz="2000" dirty="0" err="1">
                <a:latin typeface="Alexandria" charset="0"/>
              </a:rPr>
              <a:t>fmt</a:t>
            </a:r>
            <a:r>
              <a:rPr lang="en-US" sz="2000" dirty="0">
                <a:latin typeface="Alexandria" charset="0"/>
              </a:rPr>
              <a:t>=".2f")</a:t>
            </a:r>
          </a:p>
          <a:p>
            <a:r>
              <a:rPr lang="en-US" sz="2000" dirty="0" err="1">
                <a:latin typeface="Alexandria" charset="0"/>
              </a:rPr>
              <a:t>plt.title</a:t>
            </a:r>
            <a:r>
              <a:rPr lang="en-US" sz="2000" dirty="0">
                <a:latin typeface="Alexandria" charset="0"/>
              </a:rPr>
              <a:t>("Correlation Matrix")</a:t>
            </a:r>
          </a:p>
          <a:p>
            <a:r>
              <a:rPr lang="en-US" sz="2000" dirty="0" err="1">
                <a:latin typeface="Alexandria" charset="0"/>
              </a:rPr>
              <a:t>plt.show</a:t>
            </a:r>
            <a:r>
              <a:rPr lang="en-US" sz="2000" dirty="0">
                <a:latin typeface="Alexandria" charset="0"/>
              </a:rPr>
              <a:t>()</a:t>
            </a:r>
          </a:p>
          <a:p>
            <a:endParaRPr lang="en-US" sz="2000" dirty="0">
              <a:latin typeface="Alexandria" charset="0"/>
            </a:endParaRPr>
          </a:p>
          <a:p>
            <a:endParaRPr lang="en-US" sz="2000" dirty="0">
              <a:latin typeface="Alexandria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37309B94-E17C-1448-A03F-E3CD9DFC9F98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</p:spTree>
    <p:extLst>
      <p:ext uri="{BB962C8B-B14F-4D97-AF65-F5344CB8AC3E}">
        <p14:creationId xmlns:p14="http://schemas.microsoft.com/office/powerpoint/2010/main" val="3372865999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425810" y="203200"/>
            <a:ext cx="2580006" cy="1204686"/>
          </a:xfrm>
          <a:prstGeom prst="rect">
            <a:avLst/>
          </a:prstGeo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553974BD-E482-664B-8FDC-7E82984FB420}"/>
              </a:ext>
            </a:extLst>
          </p:cNvPr>
          <p:cNvSpPr/>
          <p:nvPr/>
        </p:nvSpPr>
        <p:spPr>
          <a:xfrm>
            <a:off x="516649" y="203200"/>
            <a:ext cx="10503651" cy="655564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3200" dirty="0">
                <a:latin typeface="Alexandria" charset="0"/>
              </a:rPr>
              <a:t>Lab Activity: Statistical Foundations for Data Science</a:t>
            </a:r>
          </a:p>
          <a:p>
            <a:endParaRPr lang="en-US" sz="2800" b="1" dirty="0">
              <a:latin typeface="Alexandria" charset="0"/>
            </a:endParaRPr>
          </a:p>
          <a:p>
            <a:r>
              <a:rPr lang="en-US" sz="2000" dirty="0">
                <a:latin typeface="Alexandria" charset="0"/>
              </a:rPr>
              <a:t># Inferential Statistics — One-Sample t-Test</a:t>
            </a:r>
          </a:p>
          <a:p>
            <a:r>
              <a:rPr lang="en-US" sz="2000" dirty="0">
                <a:latin typeface="Alexandria" charset="0"/>
              </a:rPr>
              <a:t># Hypothesis: Is average portfolio return significantly greater than 0.07 (7%)?</a:t>
            </a:r>
          </a:p>
          <a:p>
            <a:r>
              <a:rPr lang="en-US" sz="2000" dirty="0" err="1">
                <a:latin typeface="Alexandria" charset="0"/>
              </a:rPr>
              <a:t>t_stat</a:t>
            </a:r>
            <a:r>
              <a:rPr lang="en-US" sz="2000" dirty="0">
                <a:latin typeface="Alexandria" charset="0"/>
              </a:rPr>
              <a:t>, </a:t>
            </a:r>
            <a:r>
              <a:rPr lang="en-US" sz="2000" dirty="0" err="1">
                <a:latin typeface="Alexandria" charset="0"/>
              </a:rPr>
              <a:t>p_value</a:t>
            </a:r>
            <a:r>
              <a:rPr lang="en-US" sz="2000" dirty="0">
                <a:latin typeface="Alexandria" charset="0"/>
              </a:rPr>
              <a:t> = stats.ttest_1samp(</a:t>
            </a:r>
            <a:r>
              <a:rPr lang="en-US" sz="2000" dirty="0" err="1">
                <a:latin typeface="Alexandria" charset="0"/>
              </a:rPr>
              <a:t>df</a:t>
            </a:r>
            <a:r>
              <a:rPr lang="en-US" sz="2000" dirty="0">
                <a:latin typeface="Alexandria" charset="0"/>
              </a:rPr>
              <a:t>["</a:t>
            </a:r>
            <a:r>
              <a:rPr lang="en-US" sz="2000" dirty="0" err="1">
                <a:latin typeface="Alexandria" charset="0"/>
              </a:rPr>
              <a:t>avg_return</a:t>
            </a:r>
            <a:r>
              <a:rPr lang="en-US" sz="2000" dirty="0">
                <a:latin typeface="Alexandria" charset="0"/>
              </a:rPr>
              <a:t>"], 0.07)</a:t>
            </a:r>
          </a:p>
          <a:p>
            <a:r>
              <a:rPr lang="en-US" sz="2000" dirty="0">
                <a:latin typeface="Alexandria" charset="0"/>
              </a:rPr>
              <a:t>print(</a:t>
            </a:r>
            <a:r>
              <a:rPr lang="en-US" sz="2000" dirty="0" err="1">
                <a:latin typeface="Alexandria" charset="0"/>
              </a:rPr>
              <a:t>f"T</a:t>
            </a:r>
            <a:r>
              <a:rPr lang="en-US" sz="2000" dirty="0">
                <a:latin typeface="Alexandria" charset="0"/>
              </a:rPr>
              <a:t>-statistic: {t_stat:.3f}, P-value: {p_value:.4f}")</a:t>
            </a:r>
          </a:p>
          <a:p>
            <a:endParaRPr lang="en-US" sz="2000" dirty="0">
              <a:latin typeface="Alexandria" charset="0"/>
            </a:endParaRPr>
          </a:p>
          <a:p>
            <a:r>
              <a:rPr lang="en-US" sz="2000" dirty="0">
                <a:latin typeface="Alexandria" charset="0"/>
              </a:rPr>
              <a:t># Group Analysis — Mean Return per Risk Level</a:t>
            </a:r>
          </a:p>
          <a:p>
            <a:r>
              <a:rPr lang="en-US" sz="2000" dirty="0" err="1">
                <a:latin typeface="Alexandria" charset="0"/>
              </a:rPr>
              <a:t>group_stats</a:t>
            </a:r>
            <a:r>
              <a:rPr lang="en-US" sz="2000" dirty="0">
                <a:latin typeface="Alexandria" charset="0"/>
              </a:rPr>
              <a:t> = </a:t>
            </a:r>
            <a:r>
              <a:rPr lang="en-US" sz="2000" dirty="0" err="1">
                <a:latin typeface="Alexandria" charset="0"/>
              </a:rPr>
              <a:t>df.groupby</a:t>
            </a:r>
            <a:r>
              <a:rPr lang="en-US" sz="2000" dirty="0">
                <a:latin typeface="Alexandria" charset="0"/>
              </a:rPr>
              <a:t>("</a:t>
            </a:r>
            <a:r>
              <a:rPr lang="en-US" sz="2000" dirty="0" err="1">
                <a:latin typeface="Alexandria" charset="0"/>
              </a:rPr>
              <a:t>risk_level</a:t>
            </a:r>
            <a:r>
              <a:rPr lang="en-US" sz="2000" dirty="0">
                <a:latin typeface="Alexandria" charset="0"/>
              </a:rPr>
              <a:t>")[["</a:t>
            </a:r>
            <a:r>
              <a:rPr lang="en-US" sz="2000" dirty="0" err="1">
                <a:latin typeface="Alexandria" charset="0"/>
              </a:rPr>
              <a:t>avg_return</a:t>
            </a:r>
            <a:r>
              <a:rPr lang="en-US" sz="2000" dirty="0">
                <a:latin typeface="Alexandria" charset="0"/>
              </a:rPr>
              <a:t>", "</a:t>
            </a:r>
            <a:r>
              <a:rPr lang="en-US" sz="2000" dirty="0" err="1">
                <a:latin typeface="Alexandria" charset="0"/>
              </a:rPr>
              <a:t>sharpe_ratio</a:t>
            </a:r>
            <a:r>
              <a:rPr lang="en-US" sz="2000" dirty="0">
                <a:latin typeface="Alexandria" charset="0"/>
              </a:rPr>
              <a:t>"]].mean().round(3)</a:t>
            </a:r>
          </a:p>
          <a:p>
            <a:r>
              <a:rPr lang="en-US" sz="2000" dirty="0" err="1">
                <a:latin typeface="Alexandria" charset="0"/>
              </a:rPr>
              <a:t>group_stats</a:t>
            </a:r>
            <a:endParaRPr lang="en-US" sz="2000" dirty="0">
              <a:latin typeface="Alexandria" charset="0"/>
            </a:endParaRPr>
          </a:p>
          <a:p>
            <a:endParaRPr lang="en-US" sz="2000" dirty="0">
              <a:latin typeface="Alexandria" charset="0"/>
            </a:endParaRPr>
          </a:p>
          <a:p>
            <a:r>
              <a:rPr lang="en-US" sz="2000" dirty="0">
                <a:latin typeface="Alexandria" charset="0"/>
              </a:rPr>
              <a:t>#Visualize Group Differences</a:t>
            </a:r>
          </a:p>
          <a:p>
            <a:r>
              <a:rPr lang="en-US" sz="2000" dirty="0" err="1">
                <a:latin typeface="Alexandria" charset="0"/>
              </a:rPr>
              <a:t>sns.boxplot</a:t>
            </a:r>
            <a:r>
              <a:rPr lang="en-US" sz="2000" dirty="0">
                <a:latin typeface="Alexandria" charset="0"/>
              </a:rPr>
              <a:t>(x="</a:t>
            </a:r>
            <a:r>
              <a:rPr lang="en-US" sz="2000" dirty="0" err="1">
                <a:latin typeface="Alexandria" charset="0"/>
              </a:rPr>
              <a:t>risk_level</a:t>
            </a:r>
            <a:r>
              <a:rPr lang="en-US" sz="2000" dirty="0">
                <a:latin typeface="Alexandria" charset="0"/>
              </a:rPr>
              <a:t>", y="</a:t>
            </a:r>
            <a:r>
              <a:rPr lang="en-US" sz="2000" dirty="0" err="1">
                <a:latin typeface="Alexandria" charset="0"/>
              </a:rPr>
              <a:t>avg_return</a:t>
            </a:r>
            <a:r>
              <a:rPr lang="en-US" sz="2000" dirty="0">
                <a:latin typeface="Alexandria" charset="0"/>
              </a:rPr>
              <a:t>", data=</a:t>
            </a:r>
            <a:r>
              <a:rPr lang="en-US" sz="2000" dirty="0" err="1">
                <a:latin typeface="Alexandria" charset="0"/>
              </a:rPr>
              <a:t>df</a:t>
            </a:r>
            <a:r>
              <a:rPr lang="en-US" sz="2000" dirty="0">
                <a:latin typeface="Alexandria" charset="0"/>
              </a:rPr>
              <a:t>)</a:t>
            </a:r>
          </a:p>
          <a:p>
            <a:r>
              <a:rPr lang="en-US" sz="2000" dirty="0" err="1">
                <a:latin typeface="Alexandria" charset="0"/>
              </a:rPr>
              <a:t>plt.title</a:t>
            </a:r>
            <a:r>
              <a:rPr lang="en-US" sz="2000" dirty="0">
                <a:latin typeface="Alexandria" charset="0"/>
              </a:rPr>
              <a:t>("Average Return by Risk Level")</a:t>
            </a:r>
          </a:p>
          <a:p>
            <a:r>
              <a:rPr lang="en-US" sz="2000" dirty="0" err="1">
                <a:latin typeface="Alexandria" charset="0"/>
              </a:rPr>
              <a:t>plt.show</a:t>
            </a:r>
            <a:r>
              <a:rPr lang="en-US" sz="2000" dirty="0">
                <a:latin typeface="Alexandria" charset="0"/>
              </a:rPr>
              <a:t>()</a:t>
            </a:r>
          </a:p>
          <a:p>
            <a:endParaRPr lang="en-US" sz="2000" dirty="0">
              <a:latin typeface="Alexandria" charset="0"/>
            </a:endParaRPr>
          </a:p>
          <a:p>
            <a:r>
              <a:rPr lang="en-US" sz="2000" dirty="0" err="1">
                <a:latin typeface="Alexandria" charset="0"/>
              </a:rPr>
              <a:t>sns.violinplot</a:t>
            </a:r>
            <a:r>
              <a:rPr lang="en-US" sz="2000" dirty="0">
                <a:latin typeface="Alexandria" charset="0"/>
              </a:rPr>
              <a:t>(x="</a:t>
            </a:r>
            <a:r>
              <a:rPr lang="en-US" sz="2000" dirty="0" err="1">
                <a:latin typeface="Alexandria" charset="0"/>
              </a:rPr>
              <a:t>risk_level</a:t>
            </a:r>
            <a:r>
              <a:rPr lang="en-US" sz="2000" dirty="0">
                <a:latin typeface="Alexandria" charset="0"/>
              </a:rPr>
              <a:t>", y="</a:t>
            </a:r>
            <a:r>
              <a:rPr lang="en-US" sz="2000" dirty="0" err="1">
                <a:latin typeface="Alexandria" charset="0"/>
              </a:rPr>
              <a:t>sharpe_ratio</a:t>
            </a:r>
            <a:r>
              <a:rPr lang="en-US" sz="2000" dirty="0">
                <a:latin typeface="Alexandria" charset="0"/>
              </a:rPr>
              <a:t>", data=</a:t>
            </a:r>
            <a:r>
              <a:rPr lang="en-US" sz="2000" dirty="0" err="1">
                <a:latin typeface="Alexandria" charset="0"/>
              </a:rPr>
              <a:t>df</a:t>
            </a:r>
            <a:r>
              <a:rPr lang="en-US" sz="2000" dirty="0">
                <a:latin typeface="Alexandria" charset="0"/>
              </a:rPr>
              <a:t>)</a:t>
            </a:r>
          </a:p>
          <a:p>
            <a:r>
              <a:rPr lang="en-US" sz="2000" dirty="0" err="1">
                <a:latin typeface="Alexandria" charset="0"/>
              </a:rPr>
              <a:t>plt.title</a:t>
            </a:r>
            <a:r>
              <a:rPr lang="en-US" sz="2000" dirty="0">
                <a:latin typeface="Alexandria" charset="0"/>
              </a:rPr>
              <a:t>("Sharpe Ratio by Risk Level")</a:t>
            </a:r>
          </a:p>
          <a:p>
            <a:r>
              <a:rPr lang="en-US" sz="2000" dirty="0" err="1">
                <a:latin typeface="Alexandria" charset="0"/>
              </a:rPr>
              <a:t>plt.show</a:t>
            </a:r>
            <a:r>
              <a:rPr lang="en-US" sz="2000" dirty="0">
                <a:latin typeface="Alexandria" charset="0"/>
              </a:rPr>
              <a:t>()</a:t>
            </a:r>
          </a:p>
          <a:p>
            <a:endParaRPr lang="en-US" sz="2000" dirty="0">
              <a:latin typeface="Alexandria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37309B94-E17C-1448-A03F-E3CD9DFC9F98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</p:spTree>
    <p:extLst>
      <p:ext uri="{BB962C8B-B14F-4D97-AF65-F5344CB8AC3E}">
        <p14:creationId xmlns:p14="http://schemas.microsoft.com/office/powerpoint/2010/main" val="1141038910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425810" y="203200"/>
            <a:ext cx="2580006" cy="1204686"/>
          </a:xfrm>
          <a:prstGeom prst="rect">
            <a:avLst/>
          </a:prstGeo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553974BD-E482-664B-8FDC-7E82984FB420}"/>
              </a:ext>
            </a:extLst>
          </p:cNvPr>
          <p:cNvSpPr/>
          <p:nvPr/>
        </p:nvSpPr>
        <p:spPr>
          <a:xfrm>
            <a:off x="516649" y="203200"/>
            <a:ext cx="10503651" cy="686341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3200" dirty="0">
                <a:latin typeface="Alexandria" charset="0"/>
              </a:rPr>
              <a:t>Lab Activity: Statistical Foundations for Data Science</a:t>
            </a:r>
          </a:p>
          <a:p>
            <a:endParaRPr lang="en-US" sz="2800" b="1" dirty="0">
              <a:latin typeface="Alexandria" charset="0"/>
            </a:endParaRPr>
          </a:p>
          <a:p>
            <a:r>
              <a:rPr lang="en-US" sz="2000" dirty="0">
                <a:latin typeface="Alexandria" charset="0"/>
              </a:rPr>
              <a:t># Two-Sample t-Test — Compare Two Risk Levels</a:t>
            </a:r>
          </a:p>
          <a:p>
            <a:r>
              <a:rPr lang="en-US" sz="2000" dirty="0">
                <a:latin typeface="Alexandria" charset="0"/>
              </a:rPr>
              <a:t># Checks if high-risk portfolios have significantly different average returns from low-risk ones.</a:t>
            </a:r>
          </a:p>
          <a:p>
            <a:r>
              <a:rPr lang="en-US" sz="2000" dirty="0">
                <a:latin typeface="Alexandria" charset="0"/>
              </a:rPr>
              <a:t>low = </a:t>
            </a:r>
            <a:r>
              <a:rPr lang="en-US" sz="2000" dirty="0" err="1">
                <a:latin typeface="Alexandria" charset="0"/>
              </a:rPr>
              <a:t>df</a:t>
            </a:r>
            <a:r>
              <a:rPr lang="en-US" sz="2000" dirty="0">
                <a:latin typeface="Alexandria" charset="0"/>
              </a:rPr>
              <a:t>[</a:t>
            </a:r>
            <a:r>
              <a:rPr lang="en-US" sz="2000" dirty="0" err="1">
                <a:latin typeface="Alexandria" charset="0"/>
              </a:rPr>
              <a:t>df</a:t>
            </a:r>
            <a:r>
              <a:rPr lang="en-US" sz="2000" dirty="0">
                <a:latin typeface="Alexandria" charset="0"/>
              </a:rPr>
              <a:t>["</a:t>
            </a:r>
            <a:r>
              <a:rPr lang="en-US" sz="2000" dirty="0" err="1">
                <a:latin typeface="Alexandria" charset="0"/>
              </a:rPr>
              <a:t>risk_level</a:t>
            </a:r>
            <a:r>
              <a:rPr lang="en-US" sz="2000" dirty="0">
                <a:latin typeface="Alexandria" charset="0"/>
              </a:rPr>
              <a:t>"]=="Low"]["</a:t>
            </a:r>
            <a:r>
              <a:rPr lang="en-US" sz="2000" dirty="0" err="1">
                <a:latin typeface="Alexandria" charset="0"/>
              </a:rPr>
              <a:t>avg_return</a:t>
            </a:r>
            <a:r>
              <a:rPr lang="en-US" sz="2000" dirty="0">
                <a:latin typeface="Alexandria" charset="0"/>
              </a:rPr>
              <a:t>"]</a:t>
            </a:r>
          </a:p>
          <a:p>
            <a:r>
              <a:rPr lang="en-US" sz="2000" dirty="0">
                <a:latin typeface="Alexandria" charset="0"/>
              </a:rPr>
              <a:t>high = </a:t>
            </a:r>
            <a:r>
              <a:rPr lang="en-US" sz="2000" dirty="0" err="1">
                <a:latin typeface="Alexandria" charset="0"/>
              </a:rPr>
              <a:t>df</a:t>
            </a:r>
            <a:r>
              <a:rPr lang="en-US" sz="2000" dirty="0">
                <a:latin typeface="Alexandria" charset="0"/>
              </a:rPr>
              <a:t>[</a:t>
            </a:r>
            <a:r>
              <a:rPr lang="en-US" sz="2000" dirty="0" err="1">
                <a:latin typeface="Alexandria" charset="0"/>
              </a:rPr>
              <a:t>df</a:t>
            </a:r>
            <a:r>
              <a:rPr lang="en-US" sz="2000" dirty="0">
                <a:latin typeface="Alexandria" charset="0"/>
              </a:rPr>
              <a:t>["</a:t>
            </a:r>
            <a:r>
              <a:rPr lang="en-US" sz="2000" dirty="0" err="1">
                <a:latin typeface="Alexandria" charset="0"/>
              </a:rPr>
              <a:t>risk_level</a:t>
            </a:r>
            <a:r>
              <a:rPr lang="en-US" sz="2000" dirty="0">
                <a:latin typeface="Alexandria" charset="0"/>
              </a:rPr>
              <a:t>"]=="High"]["</a:t>
            </a:r>
            <a:r>
              <a:rPr lang="en-US" sz="2000" dirty="0" err="1">
                <a:latin typeface="Alexandria" charset="0"/>
              </a:rPr>
              <a:t>avg_return</a:t>
            </a:r>
            <a:r>
              <a:rPr lang="en-US" sz="2000" dirty="0">
                <a:latin typeface="Alexandria" charset="0"/>
              </a:rPr>
              <a:t>"]</a:t>
            </a:r>
          </a:p>
          <a:p>
            <a:endParaRPr lang="en-US" sz="2000" dirty="0">
              <a:latin typeface="Alexandria" charset="0"/>
            </a:endParaRPr>
          </a:p>
          <a:p>
            <a:r>
              <a:rPr lang="en-US" sz="2000" dirty="0" err="1">
                <a:latin typeface="Alexandria" charset="0"/>
              </a:rPr>
              <a:t>t_stat</a:t>
            </a:r>
            <a:r>
              <a:rPr lang="en-US" sz="2000" dirty="0">
                <a:latin typeface="Alexandria" charset="0"/>
              </a:rPr>
              <a:t>, </a:t>
            </a:r>
            <a:r>
              <a:rPr lang="en-US" sz="2000" dirty="0" err="1">
                <a:latin typeface="Alexandria" charset="0"/>
              </a:rPr>
              <a:t>p_value</a:t>
            </a:r>
            <a:r>
              <a:rPr lang="en-US" sz="2000" dirty="0">
                <a:latin typeface="Alexandria" charset="0"/>
              </a:rPr>
              <a:t> = </a:t>
            </a:r>
            <a:r>
              <a:rPr lang="en-US" sz="2000" dirty="0" err="1">
                <a:latin typeface="Alexandria" charset="0"/>
              </a:rPr>
              <a:t>stats.ttest_ind</a:t>
            </a:r>
            <a:r>
              <a:rPr lang="en-US" sz="2000" dirty="0">
                <a:latin typeface="Alexandria" charset="0"/>
              </a:rPr>
              <a:t>(low, high, </a:t>
            </a:r>
            <a:r>
              <a:rPr lang="en-US" sz="2000" dirty="0" err="1">
                <a:latin typeface="Alexandria" charset="0"/>
              </a:rPr>
              <a:t>equal_var</a:t>
            </a:r>
            <a:r>
              <a:rPr lang="en-US" sz="2000" dirty="0">
                <a:latin typeface="Alexandria" charset="0"/>
              </a:rPr>
              <a:t>=False)</a:t>
            </a:r>
          </a:p>
          <a:p>
            <a:r>
              <a:rPr lang="en-US" sz="2000" dirty="0">
                <a:latin typeface="Alexandria" charset="0"/>
              </a:rPr>
              <a:t>print(</a:t>
            </a:r>
            <a:r>
              <a:rPr lang="en-US" sz="2000" dirty="0" err="1">
                <a:latin typeface="Alexandria" charset="0"/>
              </a:rPr>
              <a:t>f"T</a:t>
            </a:r>
            <a:r>
              <a:rPr lang="en-US" sz="2000" dirty="0">
                <a:latin typeface="Alexandria" charset="0"/>
              </a:rPr>
              <a:t>-statistic: {t_stat:.3f}, P-value: {p_value:.4f}")</a:t>
            </a:r>
          </a:p>
          <a:p>
            <a:endParaRPr lang="en-US" sz="2000" dirty="0">
              <a:latin typeface="Alexandria" charset="0"/>
            </a:endParaRPr>
          </a:p>
          <a:p>
            <a:r>
              <a:rPr lang="en-US" sz="2000" dirty="0">
                <a:latin typeface="Alexandria" charset="0"/>
              </a:rPr>
              <a:t># Detecting Outliers (Z-score method)</a:t>
            </a:r>
          </a:p>
          <a:p>
            <a:r>
              <a:rPr lang="en-US" sz="2000" dirty="0" err="1">
                <a:latin typeface="Alexandria" charset="0"/>
              </a:rPr>
              <a:t>z_scores</a:t>
            </a:r>
            <a:r>
              <a:rPr lang="en-US" sz="2000" dirty="0">
                <a:latin typeface="Alexandria" charset="0"/>
              </a:rPr>
              <a:t> = </a:t>
            </a:r>
            <a:r>
              <a:rPr lang="en-US" sz="2000" dirty="0" err="1">
                <a:latin typeface="Alexandria" charset="0"/>
              </a:rPr>
              <a:t>np.abs</a:t>
            </a:r>
            <a:r>
              <a:rPr lang="en-US" sz="2000" dirty="0">
                <a:latin typeface="Alexandria" charset="0"/>
              </a:rPr>
              <a:t>(</a:t>
            </a:r>
            <a:r>
              <a:rPr lang="en-US" sz="2000" dirty="0" err="1">
                <a:latin typeface="Alexandria" charset="0"/>
              </a:rPr>
              <a:t>stats.zscore</a:t>
            </a:r>
            <a:r>
              <a:rPr lang="en-US" sz="2000" dirty="0">
                <a:latin typeface="Alexandria" charset="0"/>
              </a:rPr>
              <a:t>(</a:t>
            </a:r>
            <a:r>
              <a:rPr lang="en-US" sz="2000" dirty="0" err="1">
                <a:latin typeface="Alexandria" charset="0"/>
              </a:rPr>
              <a:t>df</a:t>
            </a:r>
            <a:r>
              <a:rPr lang="en-US" sz="2000" dirty="0">
                <a:latin typeface="Alexandria" charset="0"/>
              </a:rPr>
              <a:t>[["</a:t>
            </a:r>
            <a:r>
              <a:rPr lang="en-US" sz="2000" dirty="0" err="1">
                <a:latin typeface="Alexandria" charset="0"/>
              </a:rPr>
              <a:t>avg_return</a:t>
            </a:r>
            <a:r>
              <a:rPr lang="en-US" sz="2000" dirty="0">
                <a:latin typeface="Alexandria" charset="0"/>
              </a:rPr>
              <a:t>", "volatility", "</a:t>
            </a:r>
            <a:r>
              <a:rPr lang="en-US" sz="2000" dirty="0" err="1">
                <a:latin typeface="Alexandria" charset="0"/>
              </a:rPr>
              <a:t>sharpe_ratio</a:t>
            </a:r>
            <a:r>
              <a:rPr lang="en-US" sz="2000" dirty="0">
                <a:latin typeface="Alexandria" charset="0"/>
              </a:rPr>
              <a:t>"]]))</a:t>
            </a:r>
          </a:p>
          <a:p>
            <a:r>
              <a:rPr lang="en-US" sz="2000" dirty="0">
                <a:latin typeface="Alexandria" charset="0"/>
              </a:rPr>
              <a:t>outliers = (</a:t>
            </a:r>
            <a:r>
              <a:rPr lang="en-US" sz="2000" dirty="0" err="1">
                <a:latin typeface="Alexandria" charset="0"/>
              </a:rPr>
              <a:t>z_scores</a:t>
            </a:r>
            <a:r>
              <a:rPr lang="en-US" sz="2000" dirty="0">
                <a:latin typeface="Alexandria" charset="0"/>
              </a:rPr>
              <a:t> &gt; 3).any(axis=1)</a:t>
            </a:r>
          </a:p>
          <a:p>
            <a:r>
              <a:rPr lang="en-US" sz="2000" dirty="0">
                <a:latin typeface="Alexandria" charset="0"/>
              </a:rPr>
              <a:t>print("Number of outliers:", </a:t>
            </a:r>
            <a:r>
              <a:rPr lang="en-US" sz="2000" dirty="0" err="1">
                <a:latin typeface="Alexandria" charset="0"/>
              </a:rPr>
              <a:t>outliers.sum</a:t>
            </a:r>
            <a:r>
              <a:rPr lang="en-US" sz="2000" dirty="0">
                <a:latin typeface="Alexandria" charset="0"/>
              </a:rPr>
              <a:t>())</a:t>
            </a:r>
          </a:p>
          <a:p>
            <a:endParaRPr lang="en-US" sz="2000" dirty="0">
              <a:latin typeface="Alexandria" charset="0"/>
            </a:endParaRPr>
          </a:p>
          <a:p>
            <a:r>
              <a:rPr lang="en-US" sz="2000" dirty="0" err="1">
                <a:latin typeface="Alexandria" charset="0"/>
              </a:rPr>
              <a:t>df</a:t>
            </a:r>
            <a:r>
              <a:rPr lang="en-US" sz="2000" dirty="0">
                <a:latin typeface="Alexandria" charset="0"/>
              </a:rPr>
              <a:t>[outliers].head()</a:t>
            </a:r>
          </a:p>
          <a:p>
            <a:endParaRPr lang="en-US" sz="2000" dirty="0">
              <a:latin typeface="Alexandria" charset="0"/>
            </a:endParaRPr>
          </a:p>
          <a:p>
            <a:r>
              <a:rPr lang="en-US" sz="2000" dirty="0">
                <a:latin typeface="Alexandria" charset="0"/>
              </a:rPr>
              <a:t>#Handling Outliers (optional removal)</a:t>
            </a:r>
          </a:p>
          <a:p>
            <a:r>
              <a:rPr lang="en-US" sz="2000" dirty="0" err="1">
                <a:latin typeface="Alexandria" charset="0"/>
              </a:rPr>
              <a:t>df_clean</a:t>
            </a:r>
            <a:r>
              <a:rPr lang="en-US" sz="2000" dirty="0">
                <a:latin typeface="Alexandria" charset="0"/>
              </a:rPr>
              <a:t> = </a:t>
            </a:r>
            <a:r>
              <a:rPr lang="en-US" sz="2000" dirty="0" err="1">
                <a:latin typeface="Alexandria" charset="0"/>
              </a:rPr>
              <a:t>df</a:t>
            </a:r>
            <a:r>
              <a:rPr lang="en-US" sz="2000" dirty="0">
                <a:latin typeface="Alexandria" charset="0"/>
              </a:rPr>
              <a:t>[~outliers].</a:t>
            </a:r>
            <a:r>
              <a:rPr lang="en-US" sz="2000" dirty="0" err="1">
                <a:latin typeface="Alexandria" charset="0"/>
              </a:rPr>
              <a:t>reset_index</a:t>
            </a:r>
            <a:r>
              <a:rPr lang="en-US" sz="2000" dirty="0">
                <a:latin typeface="Alexandria" charset="0"/>
              </a:rPr>
              <a:t>(drop=True)</a:t>
            </a:r>
          </a:p>
          <a:p>
            <a:r>
              <a:rPr lang="en-US" sz="2000" dirty="0">
                <a:latin typeface="Alexandria" charset="0"/>
              </a:rPr>
              <a:t>print("Cleaned dataset shape:", </a:t>
            </a:r>
            <a:r>
              <a:rPr lang="en-US" sz="2000" dirty="0" err="1">
                <a:latin typeface="Alexandria" charset="0"/>
              </a:rPr>
              <a:t>df_clean.shape</a:t>
            </a:r>
            <a:r>
              <a:rPr lang="en-US" sz="2000" dirty="0">
                <a:latin typeface="Alexandria" charset="0"/>
              </a:rPr>
              <a:t>)</a:t>
            </a:r>
          </a:p>
          <a:p>
            <a:endParaRPr lang="en-US" sz="2000" dirty="0">
              <a:latin typeface="Alexandria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37309B94-E17C-1448-A03F-E3CD9DFC9F98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</p:spTree>
    <p:extLst>
      <p:ext uri="{BB962C8B-B14F-4D97-AF65-F5344CB8AC3E}">
        <p14:creationId xmlns:p14="http://schemas.microsoft.com/office/powerpoint/2010/main" val="923126029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425810" y="203200"/>
            <a:ext cx="2580006" cy="1204686"/>
          </a:xfrm>
          <a:prstGeom prst="rect">
            <a:avLst/>
          </a:prstGeo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553974BD-E482-664B-8FDC-7E82984FB420}"/>
              </a:ext>
            </a:extLst>
          </p:cNvPr>
          <p:cNvSpPr/>
          <p:nvPr/>
        </p:nvSpPr>
        <p:spPr>
          <a:xfrm>
            <a:off x="469148" y="452581"/>
            <a:ext cx="10503651" cy="532453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3200" dirty="0">
                <a:latin typeface="Alexandria" charset="0"/>
              </a:rPr>
              <a:t>Lab Activity: Statistical Foundations for Data Science</a:t>
            </a:r>
          </a:p>
          <a:p>
            <a:endParaRPr lang="en-US" sz="2800" b="1" dirty="0">
              <a:latin typeface="Alexandria" charset="0"/>
            </a:endParaRPr>
          </a:p>
          <a:p>
            <a:r>
              <a:rPr lang="en-US" sz="2000" dirty="0">
                <a:latin typeface="Alexandria" charset="0"/>
              </a:rPr>
              <a:t># Scaling Numerical Features </a:t>
            </a:r>
          </a:p>
          <a:p>
            <a:r>
              <a:rPr lang="en-US" sz="2000" dirty="0">
                <a:latin typeface="Alexandria" charset="0"/>
              </a:rPr>
              <a:t>scaler = </a:t>
            </a:r>
            <a:r>
              <a:rPr lang="en-US" sz="2000" dirty="0" err="1">
                <a:latin typeface="Alexandria" charset="0"/>
              </a:rPr>
              <a:t>MinMaxScaler</a:t>
            </a:r>
            <a:r>
              <a:rPr lang="en-US" sz="2000" dirty="0">
                <a:latin typeface="Alexandria" charset="0"/>
              </a:rPr>
              <a:t>()</a:t>
            </a:r>
          </a:p>
          <a:p>
            <a:r>
              <a:rPr lang="en-US" sz="2000" dirty="0">
                <a:latin typeface="Alexandria" charset="0"/>
              </a:rPr>
              <a:t>scaled = </a:t>
            </a:r>
            <a:r>
              <a:rPr lang="en-US" sz="2000" dirty="0" err="1">
                <a:latin typeface="Alexandria" charset="0"/>
              </a:rPr>
              <a:t>scaler.fit_transform</a:t>
            </a:r>
            <a:r>
              <a:rPr lang="en-US" sz="2000" dirty="0">
                <a:latin typeface="Alexandria" charset="0"/>
              </a:rPr>
              <a:t>(</a:t>
            </a:r>
            <a:r>
              <a:rPr lang="en-US" sz="2000" dirty="0" err="1">
                <a:latin typeface="Alexandria" charset="0"/>
              </a:rPr>
              <a:t>df_clean</a:t>
            </a:r>
            <a:r>
              <a:rPr lang="en-US" sz="2000" dirty="0">
                <a:latin typeface="Alexandria" charset="0"/>
              </a:rPr>
              <a:t>[["</a:t>
            </a:r>
            <a:r>
              <a:rPr lang="en-US" sz="2000" dirty="0" err="1">
                <a:latin typeface="Alexandria" charset="0"/>
              </a:rPr>
              <a:t>avg_return</a:t>
            </a:r>
            <a:r>
              <a:rPr lang="en-US" sz="2000" dirty="0">
                <a:latin typeface="Alexandria" charset="0"/>
              </a:rPr>
              <a:t>", "volatility", "</a:t>
            </a:r>
            <a:r>
              <a:rPr lang="en-US" sz="2000" dirty="0" err="1">
                <a:latin typeface="Alexandria" charset="0"/>
              </a:rPr>
              <a:t>sharpe_ratio</a:t>
            </a:r>
            <a:r>
              <a:rPr lang="en-US" sz="2000" dirty="0">
                <a:latin typeface="Alexandria" charset="0"/>
              </a:rPr>
              <a:t>", "</a:t>
            </a:r>
            <a:r>
              <a:rPr lang="en-US" sz="2000" dirty="0" err="1">
                <a:latin typeface="Alexandria" charset="0"/>
              </a:rPr>
              <a:t>investment_amount</a:t>
            </a:r>
            <a:r>
              <a:rPr lang="en-US" sz="2000" dirty="0">
                <a:latin typeface="Alexandria" charset="0"/>
              </a:rPr>
              <a:t>"]])</a:t>
            </a:r>
          </a:p>
          <a:p>
            <a:r>
              <a:rPr lang="en-US" sz="2000" dirty="0" err="1">
                <a:latin typeface="Alexandria" charset="0"/>
              </a:rPr>
              <a:t>df_scaled</a:t>
            </a:r>
            <a:r>
              <a:rPr lang="en-US" sz="2000" dirty="0">
                <a:latin typeface="Alexandria" charset="0"/>
              </a:rPr>
              <a:t> = </a:t>
            </a:r>
            <a:r>
              <a:rPr lang="en-US" sz="2000" dirty="0" err="1">
                <a:latin typeface="Alexandria" charset="0"/>
              </a:rPr>
              <a:t>pd.DataFrame</a:t>
            </a:r>
            <a:r>
              <a:rPr lang="en-US" sz="2000" dirty="0">
                <a:latin typeface="Alexandria" charset="0"/>
              </a:rPr>
              <a:t>(scaled, columns=["</a:t>
            </a:r>
            <a:r>
              <a:rPr lang="en-US" sz="2000" dirty="0" err="1">
                <a:latin typeface="Alexandria" charset="0"/>
              </a:rPr>
              <a:t>avg_return</a:t>
            </a:r>
            <a:r>
              <a:rPr lang="en-US" sz="2000" dirty="0">
                <a:latin typeface="Alexandria" charset="0"/>
              </a:rPr>
              <a:t>", "volatility", "</a:t>
            </a:r>
            <a:r>
              <a:rPr lang="en-US" sz="2000" dirty="0" err="1">
                <a:latin typeface="Alexandria" charset="0"/>
              </a:rPr>
              <a:t>sharpe_ratio</a:t>
            </a:r>
            <a:r>
              <a:rPr lang="en-US" sz="2000" dirty="0">
                <a:latin typeface="Alexandria" charset="0"/>
              </a:rPr>
              <a:t>", "</a:t>
            </a:r>
            <a:r>
              <a:rPr lang="en-US" sz="2000" dirty="0" err="1">
                <a:latin typeface="Alexandria" charset="0"/>
              </a:rPr>
              <a:t>investment_amount</a:t>
            </a:r>
            <a:r>
              <a:rPr lang="en-US" sz="2000" dirty="0">
                <a:latin typeface="Alexandria" charset="0"/>
              </a:rPr>
              <a:t>"])</a:t>
            </a:r>
          </a:p>
          <a:p>
            <a:r>
              <a:rPr lang="en-US" sz="2000" dirty="0" err="1">
                <a:latin typeface="Alexandria" charset="0"/>
              </a:rPr>
              <a:t>df_scaled.head</a:t>
            </a:r>
            <a:r>
              <a:rPr lang="en-US" sz="2000" dirty="0">
                <a:latin typeface="Alexandria" charset="0"/>
              </a:rPr>
              <a:t>()</a:t>
            </a:r>
          </a:p>
          <a:p>
            <a:endParaRPr lang="en-US" sz="2000" dirty="0">
              <a:latin typeface="Alexandria" charset="0"/>
            </a:endParaRPr>
          </a:p>
          <a:p>
            <a:r>
              <a:rPr lang="en-US" sz="2000" dirty="0">
                <a:latin typeface="Alexandria" charset="0"/>
              </a:rPr>
              <a:t># Statistical Visualization Summary </a:t>
            </a:r>
          </a:p>
          <a:p>
            <a:r>
              <a:rPr lang="en-US" sz="2000" dirty="0" err="1">
                <a:latin typeface="Alexandria" charset="0"/>
              </a:rPr>
              <a:t>sns.pairplot</a:t>
            </a:r>
            <a:r>
              <a:rPr lang="en-US" sz="2000" dirty="0">
                <a:latin typeface="Alexandria" charset="0"/>
              </a:rPr>
              <a:t>(</a:t>
            </a:r>
            <a:r>
              <a:rPr lang="en-US" sz="2000" dirty="0" err="1">
                <a:latin typeface="Alexandria" charset="0"/>
              </a:rPr>
              <a:t>df_clean</a:t>
            </a:r>
            <a:r>
              <a:rPr lang="en-US" sz="2000" dirty="0">
                <a:latin typeface="Alexandria" charset="0"/>
              </a:rPr>
              <a:t>[["</a:t>
            </a:r>
            <a:r>
              <a:rPr lang="en-US" sz="2000" dirty="0" err="1">
                <a:latin typeface="Alexandria" charset="0"/>
              </a:rPr>
              <a:t>avg_return</a:t>
            </a:r>
            <a:r>
              <a:rPr lang="en-US" sz="2000" dirty="0">
                <a:latin typeface="Alexandria" charset="0"/>
              </a:rPr>
              <a:t>", "volatility", "</a:t>
            </a:r>
            <a:r>
              <a:rPr lang="en-US" sz="2000" dirty="0" err="1">
                <a:latin typeface="Alexandria" charset="0"/>
              </a:rPr>
              <a:t>sharpe_ratio</a:t>
            </a:r>
            <a:r>
              <a:rPr lang="en-US" sz="2000" dirty="0">
                <a:latin typeface="Alexandria" charset="0"/>
              </a:rPr>
              <a:t>", "</a:t>
            </a:r>
            <a:r>
              <a:rPr lang="en-US" sz="2000" dirty="0" err="1">
                <a:latin typeface="Alexandria" charset="0"/>
              </a:rPr>
              <a:t>risk_level</a:t>
            </a:r>
            <a:r>
              <a:rPr lang="en-US" sz="2000" dirty="0">
                <a:latin typeface="Alexandria" charset="0"/>
              </a:rPr>
              <a:t>"]],</a:t>
            </a:r>
          </a:p>
          <a:p>
            <a:r>
              <a:rPr lang="en-US" sz="2000" dirty="0">
                <a:latin typeface="Alexandria" charset="0"/>
              </a:rPr>
              <a:t>             hue="</a:t>
            </a:r>
            <a:r>
              <a:rPr lang="en-US" sz="2000" dirty="0" err="1">
                <a:latin typeface="Alexandria" charset="0"/>
              </a:rPr>
              <a:t>risk_level</a:t>
            </a:r>
            <a:r>
              <a:rPr lang="en-US" sz="2000" dirty="0">
                <a:latin typeface="Alexandria" charset="0"/>
              </a:rPr>
              <a:t>", </a:t>
            </a:r>
            <a:r>
              <a:rPr lang="en-US" sz="2000" dirty="0" err="1">
                <a:latin typeface="Alexandria" charset="0"/>
              </a:rPr>
              <a:t>diag_kind</a:t>
            </a:r>
            <a:r>
              <a:rPr lang="en-US" sz="2000" dirty="0">
                <a:latin typeface="Alexandria" charset="0"/>
              </a:rPr>
              <a:t>="</a:t>
            </a:r>
            <a:r>
              <a:rPr lang="en-US" sz="2000" dirty="0" err="1">
                <a:latin typeface="Alexandria" charset="0"/>
              </a:rPr>
              <a:t>kde</a:t>
            </a:r>
            <a:r>
              <a:rPr lang="en-US" sz="2000" dirty="0">
                <a:latin typeface="Alexandria" charset="0"/>
              </a:rPr>
              <a:t>", corner=True)</a:t>
            </a:r>
          </a:p>
          <a:p>
            <a:r>
              <a:rPr lang="en-US" sz="2000" dirty="0" err="1">
                <a:latin typeface="Alexandria" charset="0"/>
              </a:rPr>
              <a:t>plt.suptitle</a:t>
            </a:r>
            <a:r>
              <a:rPr lang="en-US" sz="2000" dirty="0">
                <a:latin typeface="Alexandria" charset="0"/>
              </a:rPr>
              <a:t>("Pairwise Relationships among Portfolio Features", y=1.02)</a:t>
            </a:r>
          </a:p>
          <a:p>
            <a:r>
              <a:rPr lang="en-US" sz="2000" dirty="0" err="1">
                <a:latin typeface="Alexandria" charset="0"/>
              </a:rPr>
              <a:t>plt.show</a:t>
            </a:r>
            <a:r>
              <a:rPr lang="en-US" sz="2000" dirty="0">
                <a:latin typeface="Alexandria" charset="0"/>
              </a:rPr>
              <a:t>()</a:t>
            </a:r>
          </a:p>
          <a:p>
            <a:endParaRPr lang="en-US" sz="2000" dirty="0">
              <a:latin typeface="Alexandria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37309B94-E17C-1448-A03F-E3CD9DFC9F98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</p:spTree>
    <p:extLst>
      <p:ext uri="{BB962C8B-B14F-4D97-AF65-F5344CB8AC3E}">
        <p14:creationId xmlns:p14="http://schemas.microsoft.com/office/powerpoint/2010/main" val="3471230437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/>
          <p:cNvSpPr/>
          <p:nvPr/>
        </p:nvSpPr>
        <p:spPr>
          <a:xfrm>
            <a:off x="617280" y="1798104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US" sz="2400" b="1" dirty="0">
              <a:solidFill>
                <a:schemeClr val="tx1"/>
              </a:solidFill>
              <a:latin typeface="Alexandria" charset="0"/>
              <a:cs typeface="Alexandria" charset="0"/>
            </a:endParaRPr>
          </a:p>
          <a:p>
            <a:endParaRPr lang="en-US" sz="2400" b="1" dirty="0">
              <a:solidFill>
                <a:schemeClr val="tx1"/>
              </a:solidFill>
              <a:latin typeface="Alexandria" charset="0"/>
              <a:cs typeface="Alexandria" charset="0"/>
            </a:endParaRPr>
          </a:p>
          <a:p>
            <a:endParaRPr lang="en-US" sz="2400" b="1" dirty="0">
              <a:solidFill>
                <a:schemeClr val="tx1"/>
              </a:solidFill>
              <a:latin typeface="Alexandria" charset="0"/>
              <a:cs typeface="Alexandria" charset="0"/>
            </a:endParaRPr>
          </a:p>
          <a:p>
            <a:endParaRPr lang="en-US" sz="2400" b="1" dirty="0">
              <a:solidFill>
                <a:schemeClr val="tx1"/>
              </a:solidFill>
              <a:latin typeface="Alexandria" charset="0"/>
              <a:cs typeface="Alexandria" charset="0"/>
            </a:endParaRPr>
          </a:p>
          <a:p>
            <a:endParaRPr lang="en-US" sz="2400" b="1" dirty="0">
              <a:solidFill>
                <a:schemeClr val="tx1"/>
              </a:solidFill>
              <a:latin typeface="Alexandria" charset="0"/>
              <a:cs typeface="Alexandria" charset="0"/>
            </a:endParaRPr>
          </a:p>
          <a:p>
            <a:endParaRPr lang="en-US" sz="2400" b="1" dirty="0">
              <a:solidFill>
                <a:schemeClr val="tx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2513149" y="1019069"/>
            <a:ext cx="699934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>
                <a:latin typeface="Alexandria" charset="0"/>
                <a:cs typeface="Alexandria" charset="0"/>
              </a:rPr>
              <a:t>Recap</a:t>
            </a:r>
          </a:p>
        </p:txBody>
      </p:sp>
      <p:sp>
        <p:nvSpPr>
          <p:cNvPr id="5" name="Rectangle 4"/>
          <p:cNvSpPr/>
          <p:nvPr/>
        </p:nvSpPr>
        <p:spPr>
          <a:xfrm>
            <a:off x="942308" y="709765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1153149" y="975974"/>
            <a:ext cx="10348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Alexandria" charset="0"/>
                <a:cs typeface="Alexandria" charset="0"/>
              </a:rPr>
              <a:t>Lecture</a:t>
            </a:r>
            <a:endParaRPr lang="en-US" sz="2800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1214179" y="1231789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4</a:t>
            </a:r>
          </a:p>
        </p:txBody>
      </p:sp>
      <p:sp>
        <p:nvSpPr>
          <p:cNvPr id="48" name="TextBox 47"/>
          <p:cNvSpPr txBox="1"/>
          <p:nvPr/>
        </p:nvSpPr>
        <p:spPr>
          <a:xfrm>
            <a:off x="889000" y="2233919"/>
            <a:ext cx="10541000" cy="31700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>
                <a:latin typeface="Alexandria" charset="0"/>
              </a:rPr>
              <a:t>Descriptive Statistics: Learned how to summarize financial data using mean, median, standard deviation, range, and percentiles.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>
                <a:latin typeface="Alexandria" charset="0"/>
              </a:rPr>
              <a:t>Inferential Statistics: Applied hypothesis testing (t-tests) to draw conclusions about population data from samples.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>
                <a:latin typeface="Alexandria" charset="0"/>
              </a:rPr>
              <a:t>Data Visualization: Used histograms, boxplots, violin plots, heatmaps, and </a:t>
            </a:r>
            <a:r>
              <a:rPr lang="en-US" sz="2000" dirty="0" err="1">
                <a:latin typeface="Alexandria" charset="0"/>
              </a:rPr>
              <a:t>pairplots</a:t>
            </a:r>
            <a:r>
              <a:rPr lang="en-US" sz="2000" dirty="0">
                <a:latin typeface="Alexandria" charset="0"/>
              </a:rPr>
              <a:t> to visually explore data distributions and relationships.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>
                <a:latin typeface="Alexandria" charset="0"/>
              </a:rPr>
              <a:t>Outlier Detection: Identified unusual values using Z-scores and addressed them to ensure data quality.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>
                <a:latin typeface="Alexandria" charset="0"/>
              </a:rPr>
              <a:t>Portfolio Risk Application: Applied all techniques to a real-world finance problem: predicting risk levels in investment portfolios.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765698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/>
          <p:cNvSpPr/>
          <p:nvPr/>
        </p:nvSpPr>
        <p:spPr>
          <a:xfrm>
            <a:off x="617280" y="1685495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TextBox 2"/>
          <p:cNvSpPr txBox="1"/>
          <p:nvPr/>
        </p:nvSpPr>
        <p:spPr>
          <a:xfrm>
            <a:off x="2340937" y="970179"/>
            <a:ext cx="840036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>
                <a:latin typeface="Alexandria" charset="0"/>
                <a:cs typeface="Alexandria" charset="0"/>
              </a:rPr>
              <a:t>References </a:t>
            </a:r>
          </a:p>
        </p:txBody>
      </p:sp>
      <p:sp>
        <p:nvSpPr>
          <p:cNvPr id="5" name="Rectangle 4"/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1153149" y="975974"/>
            <a:ext cx="10348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Alexandria" charset="0"/>
                <a:cs typeface="Alexandria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1214179" y="1231789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4</a:t>
            </a:r>
          </a:p>
        </p:txBody>
      </p:sp>
      <p:sp>
        <p:nvSpPr>
          <p:cNvPr id="48" name="TextBox 47"/>
          <p:cNvSpPr txBox="1"/>
          <p:nvPr/>
        </p:nvSpPr>
        <p:spPr>
          <a:xfrm>
            <a:off x="889000" y="2243498"/>
            <a:ext cx="10541000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 err="1">
                <a:latin typeface="Alexandria" charset="0"/>
              </a:rPr>
              <a:t>Klaas</a:t>
            </a:r>
            <a:r>
              <a:rPr lang="en-US" sz="2400" dirty="0">
                <a:latin typeface="Alexandria" charset="0"/>
              </a:rPr>
              <a:t>, J. Machine Learning for Finance: Principles and Practice for Financial Insiders.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>
                <a:latin typeface="Alexandria" charset="0"/>
              </a:rPr>
              <a:t>López de Prado, M. Advances in Financial Machine Learning.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>
                <a:latin typeface="Alexandria" charset="0"/>
              </a:rPr>
              <a:t>SciPy, Seaborn, and </a:t>
            </a:r>
            <a:r>
              <a:rPr lang="en-US" sz="2400" dirty="0" err="1">
                <a:latin typeface="Alexandria" charset="0"/>
              </a:rPr>
              <a:t>scikit</a:t>
            </a:r>
            <a:r>
              <a:rPr lang="en-US" sz="2400" dirty="0">
                <a:latin typeface="Alexandria" charset="0"/>
              </a:rPr>
              <a:t>-learn documentation.</a:t>
            </a:r>
          </a:p>
          <a:p>
            <a:endParaRPr lang="en-US" sz="1600" dirty="0">
              <a:latin typeface="Alexandria" charset="0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026617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cf76f155ced4ddcb4097134ff3c332f xmlns="d13aca44-ef33-4cf4-9980-7f0b00e6eeb9">
      <Terms xmlns="http://schemas.microsoft.com/office/infopath/2007/PartnerControls"/>
    </lcf76f155ced4ddcb4097134ff3c332f>
    <TaxCatchAll xmlns="49100919-8a76-4266-be0c-7dc583902cb4" xsi:nil="true"/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6A254F5D6A14094B8840E79896A2F150" ma:contentTypeVersion="15" ma:contentTypeDescription="Create a new document." ma:contentTypeScope="" ma:versionID="880dc9877293ebf2faca7b9d343d34ce">
  <xsd:schema xmlns:xsd="http://www.w3.org/2001/XMLSchema" xmlns:xs="http://www.w3.org/2001/XMLSchema" xmlns:p="http://schemas.microsoft.com/office/2006/metadata/properties" xmlns:ns2="d13aca44-ef33-4cf4-9980-7f0b00e6eeb9" xmlns:ns3="49100919-8a76-4266-be0c-7dc583902cb4" targetNamespace="http://schemas.microsoft.com/office/2006/metadata/properties" ma:root="true" ma:fieldsID="5dfb1ab78987afd1256aa7b970095f3f" ns2:_="" ns3:_="">
    <xsd:import namespace="d13aca44-ef33-4cf4-9980-7f0b00e6eeb9"/>
    <xsd:import namespace="49100919-8a76-4266-be0c-7dc583902cb4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  <xsd:element ref="ns2:MediaServiceObjectDetectorVersions" minOccurs="0"/>
                <xsd:element ref="ns2:MediaServiceDateTaken" minOccurs="0"/>
                <xsd:element ref="ns2:MediaServiceGenerationTime" minOccurs="0"/>
                <xsd:element ref="ns2:MediaServiceEventHashCode" minOccurs="0"/>
                <xsd:element ref="ns2:MediaLengthInSeconds" minOccurs="0"/>
                <xsd:element ref="ns2:lcf76f155ced4ddcb4097134ff3c332f" minOccurs="0"/>
                <xsd:element ref="ns3:TaxCatchAll" minOccurs="0"/>
                <xsd:element ref="ns2:MediaServiceOCR" minOccurs="0"/>
                <xsd:element ref="ns3:SharedWithUsers" minOccurs="0"/>
                <xsd:element ref="ns3:SharedWithDetails" minOccurs="0"/>
                <xsd:element ref="ns2:MediaServiceBilling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13aca44-ef33-4cf4-9980-7f0b00e6eeb9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DateTaken" ma:index="12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4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15" nillable="true" ma:displayName="MediaLengthInSeconds" ma:hidden="true" ma:internalName="MediaLengthInSeconds" ma:readOnly="true">
      <xsd:simpleType>
        <xsd:restriction base="dms:Unknown"/>
      </xsd:simpleType>
    </xsd:element>
    <xsd:element name="lcf76f155ced4ddcb4097134ff3c332f" ma:index="17" nillable="true" ma:taxonomy="true" ma:internalName="lcf76f155ced4ddcb4097134ff3c332f" ma:taxonomyFieldName="MediaServiceImageTags" ma:displayName="Image Tags" ma:readOnly="false" ma:fieldId="{5cf76f15-5ced-4ddc-b409-7134ff3c332f}" ma:taxonomyMulti="true" ma:sspId="0c40115b-6d03-4915-ad03-308f9b9b015a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CR" ma:index="19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BillingMetadata" ma:index="22" nillable="true" ma:displayName="MediaServiceBillingMetadata" ma:hidden="true" ma:internalName="MediaServiceBillingMetadata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9100919-8a76-4266-be0c-7dc583902cb4" elementFormDefault="qualified">
    <xsd:import namespace="http://schemas.microsoft.com/office/2006/documentManagement/types"/>
    <xsd:import namespace="http://schemas.microsoft.com/office/infopath/2007/PartnerControls"/>
    <xsd:element name="TaxCatchAll" ma:index="18" nillable="true" ma:displayName="Taxonomy Catch All Column" ma:hidden="true" ma:list="{32ef5781-8f8c-4057-974c-55245c1549f7}" ma:internalName="TaxCatchAll" ma:showField="CatchAllData" ma:web="49100919-8a76-4266-be0c-7dc583902cb4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SharedWithUsers" ma:index="2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2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ACC9A911-23AF-4D6B-960B-1A780C58D828}">
  <ds:schemaRefs>
    <ds:schemaRef ds:uri="http://schemas.microsoft.com/office/2006/metadata/properties"/>
    <ds:schemaRef ds:uri="http://schemas.microsoft.com/office/infopath/2007/PartnerControls"/>
    <ds:schemaRef ds:uri="aca13214-df29-4e3c-a050-857c0bf7bd8e"/>
    <ds:schemaRef ds:uri="688354b5-287c-4cda-825e-1d7935aea40e"/>
    <ds:schemaRef ds:uri="d13aca44-ef33-4cf4-9980-7f0b00e6eeb9"/>
    <ds:schemaRef ds:uri="49100919-8a76-4266-be0c-7dc583902cb4"/>
  </ds:schemaRefs>
</ds:datastoreItem>
</file>

<file path=customXml/itemProps2.xml><?xml version="1.0" encoding="utf-8"?>
<ds:datastoreItem xmlns:ds="http://schemas.openxmlformats.org/officeDocument/2006/customXml" ds:itemID="{B6922925-B650-4EA1-A7DB-D7297A7637D2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43A97745-552D-4D0C-9A9F-92ED649388D3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d13aca44-ef33-4cf4-9980-7f0b00e6eeb9"/>
    <ds:schemaRef ds:uri="49100919-8a76-4266-be0c-7dc583902cb4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9753</TotalTime>
  <Words>4953</Words>
  <Application>Microsoft Macintosh PowerPoint</Application>
  <PresentationFormat>Widescreen</PresentationFormat>
  <Paragraphs>583</Paragraphs>
  <Slides>41</Slides>
  <Notes>6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41</vt:i4>
      </vt:variant>
    </vt:vector>
  </HeadingPairs>
  <TitlesOfParts>
    <vt:vector size="49" baseType="lpstr">
      <vt:lpstr>Alexandria</vt:lpstr>
      <vt:lpstr>Arial</vt:lpstr>
      <vt:lpstr>Calibri</vt:lpstr>
      <vt:lpstr>Calibri Light</vt:lpstr>
      <vt:lpstr>Courier New</vt:lpstr>
      <vt:lpstr>Roboto Light</vt:lpstr>
      <vt:lpstr>Wingdings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16.0016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start</dc:creator>
  <cp:lastModifiedBy>Author</cp:lastModifiedBy>
  <cp:revision>268</cp:revision>
  <dcterms:created xsi:type="dcterms:W3CDTF">2023-04-29T09:08:00Z</dcterms:created>
  <dcterms:modified xsi:type="dcterms:W3CDTF">2025-10-16T14:42:27Z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ICV">
    <vt:lpwstr>17AA779C58B4485E9875EC7763513157_12</vt:lpwstr>
  </property>
  <property fmtid="{D5CDD505-2E9C-101B-9397-08002B2CF9AE}" pid="3" name="KSOProductBuildVer">
    <vt:lpwstr>1033-12.2.0.13359</vt:lpwstr>
  </property>
  <property fmtid="{D5CDD505-2E9C-101B-9397-08002B2CF9AE}" pid="4" name="ContentTypeId">
    <vt:lpwstr>0x0101006A254F5D6A14094B8840E79896A2F150</vt:lpwstr>
  </property>
</Properties>
</file>