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0"/>
  </p:notesMasterIdLst>
  <p:sldIdLst>
    <p:sldId id="480" r:id="rId3"/>
    <p:sldId id="276" r:id="rId4"/>
    <p:sldId id="723" r:id="rId5"/>
    <p:sldId id="724" r:id="rId6"/>
    <p:sldId id="725" r:id="rId7"/>
    <p:sldId id="726" r:id="rId8"/>
    <p:sldId id="727" r:id="rId9"/>
    <p:sldId id="728" r:id="rId10"/>
    <p:sldId id="729" r:id="rId11"/>
    <p:sldId id="730" r:id="rId12"/>
    <p:sldId id="731" r:id="rId13"/>
    <p:sldId id="732" r:id="rId14"/>
    <p:sldId id="733" r:id="rId15"/>
    <p:sldId id="734" r:id="rId16"/>
    <p:sldId id="735" r:id="rId17"/>
    <p:sldId id="736" r:id="rId18"/>
    <p:sldId id="737" r:id="rId19"/>
    <p:sldId id="738" r:id="rId20"/>
    <p:sldId id="739" r:id="rId21"/>
    <p:sldId id="740" r:id="rId22"/>
    <p:sldId id="741" r:id="rId23"/>
    <p:sldId id="742" r:id="rId24"/>
    <p:sldId id="743" r:id="rId25"/>
    <p:sldId id="744" r:id="rId26"/>
    <p:sldId id="745" r:id="rId27"/>
    <p:sldId id="746" r:id="rId28"/>
    <p:sldId id="747" r:id="rId29"/>
    <p:sldId id="748" r:id="rId30"/>
    <p:sldId id="749" r:id="rId31"/>
    <p:sldId id="750" r:id="rId32"/>
    <p:sldId id="751" r:id="rId33"/>
    <p:sldId id="752" r:id="rId34"/>
    <p:sldId id="753" r:id="rId35"/>
    <p:sldId id="754" r:id="rId36"/>
    <p:sldId id="755" r:id="rId37"/>
    <p:sldId id="756" r:id="rId38"/>
    <p:sldId id="757" r:id="rId39"/>
    <p:sldId id="758" r:id="rId40"/>
    <p:sldId id="759" r:id="rId41"/>
    <p:sldId id="760" r:id="rId42"/>
    <p:sldId id="761" r:id="rId43"/>
    <p:sldId id="762" r:id="rId44"/>
    <p:sldId id="763" r:id="rId45"/>
    <p:sldId id="764" r:id="rId46"/>
    <p:sldId id="765" r:id="rId47"/>
    <p:sldId id="76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12414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764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73121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3102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09023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0843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53743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7794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43144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04054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02562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7542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3957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0661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694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6051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4766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240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308282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5</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5A43F504-F4D0-D147-535E-301EAC1693F1}"/>
              </a:ext>
            </a:extLst>
          </p:cNvPr>
          <p:cNvSpPr txBox="1">
            <a:spLocks/>
          </p:cNvSpPr>
          <p:nvPr/>
        </p:nvSpPr>
        <p:spPr>
          <a:xfrm>
            <a:off x="834377" y="2266574"/>
            <a:ext cx="9997043" cy="357235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Application of a risk matrix</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Inherent and current level of risk</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Control confidence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4T’s of risk response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Risk capacity, Risk likelihood, Risk Magnitude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Loss prevention, Limit damage, and cost containment </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9AEA6-F875-B1C1-D49C-A83D9B2EF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2D105-1246-BE46-27AB-A628627A72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AAF155B-8CBE-627F-71B0-04CCBA007C9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07FA777-FFBB-820C-927A-B84202A0BA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4B82B7-377E-D392-5865-A50BE644EC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64B8DE-1595-958E-0D4F-3A506A35838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8AFB3B6-4EE6-E159-1883-C7D8428B0D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C7F9A9-8E56-0C6F-59FB-62BC659C2B32}"/>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sp>
        <p:nvSpPr>
          <p:cNvPr id="9" name="TextBox 8">
            <a:extLst>
              <a:ext uri="{FF2B5EF4-FFF2-40B4-BE49-F238E27FC236}">
                <a16:creationId xmlns:a16="http://schemas.microsoft.com/office/drawing/2014/main" id="{03B326F7-426F-7ABE-3B56-1FFB846A28AA}"/>
              </a:ext>
            </a:extLst>
          </p:cNvPr>
          <p:cNvSpPr txBox="1"/>
          <p:nvPr/>
        </p:nvSpPr>
        <p:spPr>
          <a:xfrm>
            <a:off x="762000" y="2766931"/>
            <a:ext cx="9902229"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organizations frequently make use 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 means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summarizing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their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profile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very useful and can be used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range of applications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also be used to identify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type of risk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most likely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400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6F21D-46FC-07E5-F526-B6BB0DB1C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93BDAC-34DE-9BBC-D56E-289B638B28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93971A-5A80-E4EE-99C2-4CD7282C74D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E8DB63B-6D61-1872-BDFA-7AC1D80A59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8368F5-73FD-0E69-6167-B0CA3CA55EE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930D08-BD94-4983-8C69-747C751273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A06EA58-30AA-E4A6-2B1F-B9E276DC57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29EAF8-4816-2078-ADDA-333490839D10}"/>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pic>
        <p:nvPicPr>
          <p:cNvPr id="8" name="Picture 7">
            <a:extLst>
              <a:ext uri="{FF2B5EF4-FFF2-40B4-BE49-F238E27FC236}">
                <a16:creationId xmlns:a16="http://schemas.microsoft.com/office/drawing/2014/main" id="{29B51C43-68D2-4830-9976-A79A018ADF45}"/>
              </a:ext>
            </a:extLst>
          </p:cNvPr>
          <p:cNvPicPr>
            <a:picLocks noChangeAspect="1"/>
          </p:cNvPicPr>
          <p:nvPr/>
        </p:nvPicPr>
        <p:blipFill>
          <a:blip r:embed="rId3"/>
          <a:stretch>
            <a:fillRect/>
          </a:stretch>
        </p:blipFill>
        <p:spPr>
          <a:xfrm>
            <a:off x="1401097" y="2675142"/>
            <a:ext cx="3272693" cy="3345896"/>
          </a:xfrm>
          <a:prstGeom prst="rect">
            <a:avLst/>
          </a:prstGeom>
        </p:spPr>
      </p:pic>
      <p:pic>
        <p:nvPicPr>
          <p:cNvPr id="11" name="Picture 10">
            <a:extLst>
              <a:ext uri="{FF2B5EF4-FFF2-40B4-BE49-F238E27FC236}">
                <a16:creationId xmlns:a16="http://schemas.microsoft.com/office/drawing/2014/main" id="{3ACE2A18-E19B-7D3D-4315-A36E04B41374}"/>
              </a:ext>
            </a:extLst>
          </p:cNvPr>
          <p:cNvPicPr>
            <a:picLocks noChangeAspect="1"/>
          </p:cNvPicPr>
          <p:nvPr/>
        </p:nvPicPr>
        <p:blipFill>
          <a:blip r:embed="rId4"/>
          <a:stretch>
            <a:fillRect/>
          </a:stretch>
        </p:blipFill>
        <p:spPr>
          <a:xfrm>
            <a:off x="5472974" y="2619736"/>
            <a:ext cx="5543832" cy="3202573"/>
          </a:xfrm>
          <a:prstGeom prst="rect">
            <a:avLst/>
          </a:prstGeom>
        </p:spPr>
      </p:pic>
    </p:spTree>
    <p:extLst>
      <p:ext uri="{BB962C8B-B14F-4D97-AF65-F5344CB8AC3E}">
        <p14:creationId xmlns:p14="http://schemas.microsoft.com/office/powerpoint/2010/main" val="899896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80EB2-A998-30C3-DD67-DC104042FA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9EE7DB-4ADD-2A19-C0B2-C99D70ACE8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243273C-5B34-6358-0A97-44F48BF1385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E5BC4B3-3754-8C46-2EFE-801DF3FC2B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5C1BAB-1187-4C4E-0553-52BABA449D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575DE9-9866-986D-4F32-A823986D2F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BB68D31-3A1C-D72E-06BD-B22B617EAA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A99984-B8D7-1BED-DED7-6E74B5D2817F}"/>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sp>
        <p:nvSpPr>
          <p:cNvPr id="9" name="TextBox 8">
            <a:extLst>
              <a:ext uri="{FF2B5EF4-FFF2-40B4-BE49-F238E27FC236}">
                <a16:creationId xmlns:a16="http://schemas.microsoft.com/office/drawing/2014/main" id="{091E11F1-451E-89BA-7FAE-0F5292342F5E}"/>
              </a:ext>
            </a:extLst>
          </p:cNvPr>
          <p:cNvSpPr txBox="1"/>
          <p:nvPr/>
        </p:nvSpPr>
        <p:spPr>
          <a:xfrm>
            <a:off x="929191" y="2905218"/>
            <a:ext cx="9902229" cy="2246769"/>
          </a:xfrm>
          <a:prstGeom prst="rect">
            <a:avLst/>
          </a:prstGeom>
          <a:noFill/>
        </p:spPr>
        <p:txBody>
          <a:bodyPr wrap="square">
            <a:spAutoFit/>
          </a:bodyPr>
          <a:lstStyle/>
          <a:p>
            <a:pPr marL="285750" indent="-28575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Impact</a:t>
            </a:r>
            <a:r>
              <a:rPr lang="en-US" sz="2000" kern="0" dirty="0">
                <a:solidFill>
                  <a:prstClr val="black"/>
                </a:solidFill>
                <a:latin typeface="Times New Roman" panose="02020603050405020304" pitchFamily="18" charset="0"/>
                <a:cs typeface="Times New Roman" panose="02020603050405020304" pitchFamily="18" charset="0"/>
              </a:rPr>
              <a:t> is not the same as </a:t>
            </a:r>
            <a:r>
              <a:rPr lang="en-US" sz="2000" b="1" u="sng" kern="0" dirty="0">
                <a:solidFill>
                  <a:prstClr val="black"/>
                </a:solidFill>
                <a:latin typeface="Times New Roman" panose="02020603050405020304" pitchFamily="18" charset="0"/>
                <a:cs typeface="Times New Roman" panose="02020603050405020304" pitchFamily="18" charset="0"/>
              </a:rPr>
              <a:t>magnitude</a:t>
            </a:r>
            <a:r>
              <a:rPr lang="en-US" sz="2000" kern="0" dirty="0">
                <a:solidFill>
                  <a:prstClr val="black"/>
                </a:solidFill>
                <a:latin typeface="Times New Roman" panose="02020603050405020304" pitchFamily="18" charset="0"/>
                <a:cs typeface="Times New Roman" panose="02020603050405020304" pitchFamily="18" charset="0"/>
              </a:rPr>
              <a:t>, because a risk may have a high </a:t>
            </a:r>
            <a:r>
              <a:rPr lang="en-US" sz="2000" b="1" u="sng" kern="0" dirty="0">
                <a:solidFill>
                  <a:prstClr val="black"/>
                </a:solidFill>
                <a:latin typeface="Times New Roman" panose="02020603050405020304" pitchFamily="18" charset="0"/>
                <a:cs typeface="Times New Roman" panose="02020603050405020304" pitchFamily="18" charset="0"/>
              </a:rPr>
              <a:t>magnitude</a:t>
            </a:r>
            <a:r>
              <a:rPr lang="en-US" sz="2000" kern="0" dirty="0">
                <a:solidFill>
                  <a:prstClr val="black"/>
                </a:solidFill>
                <a:latin typeface="Times New Roman" panose="02020603050405020304" pitchFamily="18" charset="0"/>
                <a:cs typeface="Times New Roman" panose="02020603050405020304" pitchFamily="18" charset="0"/>
              </a:rPr>
              <a:t> in terms of the </a:t>
            </a:r>
            <a:r>
              <a:rPr lang="en-US" sz="2000" b="1" u="sng" kern="0" dirty="0">
                <a:solidFill>
                  <a:prstClr val="black"/>
                </a:solidFill>
                <a:latin typeface="Times New Roman" panose="02020603050405020304" pitchFamily="18" charset="0"/>
                <a:cs typeface="Times New Roman" panose="02020603050405020304" pitchFamily="18" charset="0"/>
              </a:rPr>
              <a:t>size</a:t>
            </a:r>
            <a:r>
              <a:rPr lang="en-US" sz="2000" kern="0" dirty="0">
                <a:solidFill>
                  <a:prstClr val="black"/>
                </a:solidFill>
                <a:latin typeface="Times New Roman" panose="02020603050405020304" pitchFamily="18" charset="0"/>
                <a:cs typeface="Times New Roman" panose="02020603050405020304" pitchFamily="18" charset="0"/>
              </a:rPr>
              <a:t> of the event, but the </a:t>
            </a:r>
            <a:r>
              <a:rPr lang="en-US" sz="2000" b="1" u="sng" kern="0" dirty="0">
                <a:solidFill>
                  <a:prstClr val="black"/>
                </a:solidFill>
                <a:latin typeface="Times New Roman" panose="02020603050405020304" pitchFamily="18" charset="0"/>
                <a:cs typeface="Times New Roman" panose="02020603050405020304" pitchFamily="18" charset="0"/>
              </a:rPr>
              <a:t>impact</a:t>
            </a:r>
            <a:r>
              <a:rPr lang="en-US" sz="2000" kern="0" dirty="0">
                <a:solidFill>
                  <a:prstClr val="black"/>
                </a:solidFill>
                <a:latin typeface="Times New Roman" panose="02020603050405020304" pitchFamily="18" charset="0"/>
                <a:cs typeface="Times New Roman" panose="02020603050405020304" pitchFamily="18" charset="0"/>
              </a:rPr>
              <a:t> and consequences may be </a:t>
            </a:r>
            <a:r>
              <a:rPr lang="en-US" sz="2000" b="1" u="sng" kern="0" dirty="0">
                <a:solidFill>
                  <a:prstClr val="black"/>
                </a:solidFill>
                <a:latin typeface="Times New Roman" panose="02020603050405020304" pitchFamily="18" charset="0"/>
                <a:cs typeface="Times New Roman" panose="02020603050405020304" pitchFamily="18" charset="0"/>
              </a:rPr>
              <a:t>smaller</a:t>
            </a:r>
            <a:r>
              <a:rPr lang="en-US" sz="2000" kern="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srgbClr val="FF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p>
        </p:txBody>
      </p:sp>
    </p:spTree>
    <p:extLst>
      <p:ext uri="{BB962C8B-B14F-4D97-AF65-F5344CB8AC3E}">
        <p14:creationId xmlns:p14="http://schemas.microsoft.com/office/powerpoint/2010/main" val="1720634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A9962-0BB3-1845-F8F3-52B2FEF1B2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9E7566-3596-C0F0-09B6-8FC08A59F1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DD1F24-4DF9-4C4F-92D4-F4B29ED8AF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764D016-6526-D0F1-1A13-2F407B4C10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54F46E-A3A8-1125-83C8-5BFC6D53B22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C81ED3-799F-53B5-BACF-5B98A05D32C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ECCA745-FF81-30B2-E693-950DD75F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0BC4C57-2EA6-E64B-50CF-B58A17F81ACA}"/>
              </a:ext>
            </a:extLst>
          </p:cNvPr>
          <p:cNvSpPr txBox="1"/>
          <p:nvPr/>
        </p:nvSpPr>
        <p:spPr>
          <a:xfrm>
            <a:off x="1169236" y="220569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11" name="TextBox 10">
            <a:extLst>
              <a:ext uri="{FF2B5EF4-FFF2-40B4-BE49-F238E27FC236}">
                <a16:creationId xmlns:a16="http://schemas.microsoft.com/office/drawing/2014/main" id="{C108A573-54CD-690E-711E-DF4EE28C5D11}"/>
              </a:ext>
            </a:extLst>
          </p:cNvPr>
          <p:cNvSpPr txBox="1"/>
          <p:nvPr/>
        </p:nvSpPr>
        <p:spPr>
          <a:xfrm>
            <a:off x="942308" y="2903058"/>
            <a:ext cx="9902229"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Many risk management practitioners assess risk at its current (also referred to as residual) level. However, internal auditors prefer to undertake an assessment of the risk at its inherent level.</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Considering </a:t>
            </a:r>
            <a:r>
              <a:rPr lang="en-US" sz="2000" b="1" u="sng" kern="0" dirty="0">
                <a:solidFill>
                  <a:prstClr val="black"/>
                </a:solidFill>
                <a:latin typeface="Times New Roman" panose="02020603050405020304" pitchFamily="18" charset="0"/>
                <a:cs typeface="Times New Roman" panose="02020603050405020304" pitchFamily="18" charset="0"/>
              </a:rPr>
              <a:t>the inherent level </a:t>
            </a:r>
            <a:r>
              <a:rPr lang="en-US" sz="2000" kern="0" dirty="0">
                <a:solidFill>
                  <a:prstClr val="black"/>
                </a:solidFill>
                <a:latin typeface="Times New Roman" panose="02020603050405020304" pitchFamily="18" charset="0"/>
                <a:cs typeface="Times New Roman" panose="02020603050405020304" pitchFamily="18" charset="0"/>
              </a:rPr>
              <a:t>will enable the </a:t>
            </a:r>
            <a:r>
              <a:rPr lang="en-US" sz="2000" b="1" u="sng" kern="0" dirty="0">
                <a:solidFill>
                  <a:prstClr val="black"/>
                </a:solidFill>
                <a:latin typeface="Times New Roman" panose="02020603050405020304" pitchFamily="18" charset="0"/>
                <a:cs typeface="Times New Roman" panose="02020603050405020304" pitchFamily="18" charset="0"/>
              </a:rPr>
              <a:t>effect</a:t>
            </a:r>
            <a:r>
              <a:rPr lang="en-US" sz="2000" kern="0" dirty="0">
                <a:solidFill>
                  <a:prstClr val="black"/>
                </a:solidFill>
                <a:latin typeface="Times New Roman" panose="02020603050405020304" pitchFamily="18" charset="0"/>
                <a:cs typeface="Times New Roman" panose="02020603050405020304" pitchFamily="18" charset="0"/>
              </a:rPr>
              <a:t> of individual </a:t>
            </a:r>
            <a:r>
              <a:rPr lang="en-US" sz="2000" b="1" u="sng" kern="0" dirty="0">
                <a:solidFill>
                  <a:prstClr val="black"/>
                </a:solidFill>
                <a:latin typeface="Times New Roman" panose="02020603050405020304" pitchFamily="18" charset="0"/>
                <a:cs typeface="Times New Roman" panose="02020603050405020304" pitchFamily="18" charset="0"/>
              </a:rPr>
              <a:t>control measures</a:t>
            </a:r>
            <a:r>
              <a:rPr lang="en-US" sz="2000" kern="0" dirty="0">
                <a:solidFill>
                  <a:prstClr val="black"/>
                </a:solidFill>
                <a:latin typeface="Times New Roman" panose="02020603050405020304" pitchFamily="18" charset="0"/>
                <a:cs typeface="Times New Roman" panose="02020603050405020304" pitchFamily="18" charset="0"/>
              </a:rPr>
              <a:t> to be </a:t>
            </a:r>
            <a:r>
              <a:rPr lang="en-US" sz="2000" b="1" u="sng" kern="0" dirty="0">
                <a:solidFill>
                  <a:prstClr val="black"/>
                </a:solidFill>
                <a:latin typeface="Times New Roman" panose="02020603050405020304" pitchFamily="18" charset="0"/>
                <a:cs typeface="Times New Roman" panose="02020603050405020304" pitchFamily="18" charset="0"/>
              </a:rPr>
              <a:t>identified</a:t>
            </a:r>
            <a:r>
              <a:rPr lang="en-US" sz="2000" kern="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NEXT Figure  illustrates the effect of controls on the level of risk.</a:t>
            </a:r>
          </a:p>
        </p:txBody>
      </p:sp>
    </p:spTree>
    <p:extLst>
      <p:ext uri="{BB962C8B-B14F-4D97-AF65-F5344CB8AC3E}">
        <p14:creationId xmlns:p14="http://schemas.microsoft.com/office/powerpoint/2010/main" val="2831169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D427A-C9D6-BF27-62AC-89D6AD33BA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25EB80-7978-CF8E-9137-2BC0D24220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A2CC50-09E4-24FD-6F82-261019FC441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2927C8F-C0E0-D74B-8EF0-9A610D8134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2AECE3-4306-D2C0-F5C3-33D14771F0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6767D5-E3D7-CF7E-A0E8-E80E147D426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E823DF4-2270-3600-310E-C5399EC1C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E7FB619-8913-5D3F-EF6D-B5A146FAFB3E}"/>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pic>
        <p:nvPicPr>
          <p:cNvPr id="2" name="Picture 1">
            <a:extLst>
              <a:ext uri="{FF2B5EF4-FFF2-40B4-BE49-F238E27FC236}">
                <a16:creationId xmlns:a16="http://schemas.microsoft.com/office/drawing/2014/main" id="{B62A48FA-3D69-17A9-C207-9C05635FBB02}"/>
              </a:ext>
            </a:extLst>
          </p:cNvPr>
          <p:cNvPicPr>
            <a:picLocks noChangeAspect="1"/>
          </p:cNvPicPr>
          <p:nvPr/>
        </p:nvPicPr>
        <p:blipFill>
          <a:blip r:embed="rId3"/>
          <a:stretch>
            <a:fillRect/>
          </a:stretch>
        </p:blipFill>
        <p:spPr>
          <a:xfrm>
            <a:off x="1976283" y="2811860"/>
            <a:ext cx="7958755" cy="3110744"/>
          </a:xfrm>
          <a:prstGeom prst="rect">
            <a:avLst/>
          </a:prstGeom>
        </p:spPr>
      </p:pic>
    </p:spTree>
    <p:extLst>
      <p:ext uri="{BB962C8B-B14F-4D97-AF65-F5344CB8AC3E}">
        <p14:creationId xmlns:p14="http://schemas.microsoft.com/office/powerpoint/2010/main" val="774051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411BE-2F65-2D8D-7CCB-F18C387453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E16502-A9C3-F159-C0FD-467C2ABD74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61368D-3A55-1440-E7D1-F520D30E88D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6D7D78BA-DE5A-2B7F-A700-9A47522E60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08EE72-CC4D-3FF0-00A1-6E072A28F3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2530B4-DBB9-C698-C5A2-7439CBC825E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83C75F1-64FA-F9C7-C3F8-E964359F7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16F3783-524B-B4A8-25E5-23712B8AA503}"/>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9" name="TextBox 8">
            <a:extLst>
              <a:ext uri="{FF2B5EF4-FFF2-40B4-BE49-F238E27FC236}">
                <a16:creationId xmlns:a16="http://schemas.microsoft.com/office/drawing/2014/main" id="{4534EBAE-1056-FF6A-F08A-678C8D8661F7}"/>
              </a:ext>
            </a:extLst>
          </p:cNvPr>
          <p:cNvSpPr txBox="1"/>
          <p:nvPr/>
        </p:nvSpPr>
        <p:spPr>
          <a:xfrm>
            <a:off x="904406" y="2966980"/>
            <a:ext cx="10238467"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 1 </a:t>
            </a:r>
            <a:r>
              <a:rPr lang="en-US" sz="2000" dirty="0">
                <a:solidFill>
                  <a:prstClr val="black"/>
                </a:solidFill>
                <a:latin typeface="Times New Roman" panose="02020603050405020304" pitchFamily="18" charset="0"/>
                <a:cs typeface="Times New Roman" panose="02020603050405020304" pitchFamily="18" charset="0"/>
              </a:rPr>
              <a:t>is an existing control and it reduces the risk from </a:t>
            </a:r>
            <a:r>
              <a:rPr lang="en-US" sz="2000" b="1" u="sng" dirty="0">
                <a:solidFill>
                  <a:prstClr val="black"/>
                </a:solidFill>
                <a:latin typeface="Times New Roman" panose="02020603050405020304" pitchFamily="18" charset="0"/>
                <a:cs typeface="Times New Roman" panose="02020603050405020304" pitchFamily="18" charset="0"/>
              </a:rPr>
              <a:t>the inherent level to the current (or residual) level</a:t>
            </a:r>
            <a:r>
              <a:rPr lang="en-US" sz="2000" dirty="0">
                <a:solidFill>
                  <a:prstClr val="black"/>
                </a:solidFill>
                <a:latin typeface="Times New Roman" panose="02020603050405020304" pitchFamily="18" charset="0"/>
                <a:cs typeface="Times New Roman" panose="02020603050405020304" pitchFamily="18" charset="0"/>
              </a:rPr>
              <a:t> and it can be seen that this control has its main effect on the likelihood of the risk materializing.</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 2  </a:t>
            </a:r>
            <a:r>
              <a:rPr lang="en-US" sz="2000" dirty="0">
                <a:solidFill>
                  <a:prstClr val="black"/>
                </a:solidFill>
                <a:latin typeface="Times New Roman" panose="02020603050405020304" pitchFamily="18" charset="0"/>
                <a:cs typeface="Times New Roman" panose="02020603050405020304" pitchFamily="18" charset="0"/>
              </a:rPr>
              <a:t>is an </a:t>
            </a:r>
            <a:r>
              <a:rPr lang="en-US" sz="2000" b="1" u="sng" dirty="0">
                <a:solidFill>
                  <a:prstClr val="black"/>
                </a:solidFill>
                <a:latin typeface="Times New Roman" panose="02020603050405020304" pitchFamily="18" charset="0"/>
                <a:cs typeface="Times New Roman" panose="02020603050405020304" pitchFamily="18" charset="0"/>
              </a:rPr>
              <a:t>additional control </a:t>
            </a:r>
            <a:r>
              <a:rPr lang="en-US" sz="2000" dirty="0">
                <a:solidFill>
                  <a:prstClr val="black"/>
                </a:solidFill>
                <a:latin typeface="Times New Roman" panose="02020603050405020304" pitchFamily="18" charset="0"/>
                <a:cs typeface="Times New Roman" panose="02020603050405020304" pitchFamily="18" charset="0"/>
              </a:rPr>
              <a:t>that will be introduced to</a:t>
            </a:r>
            <a:r>
              <a:rPr lang="ar-JO" sz="2000"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affect the impact of the risk and to reduce the risk from </a:t>
            </a:r>
            <a:r>
              <a:rPr lang="en-US" sz="2000" b="1" u="sng" dirty="0">
                <a:solidFill>
                  <a:prstClr val="black"/>
                </a:solidFill>
                <a:latin typeface="Times New Roman" panose="02020603050405020304" pitchFamily="18" charset="0"/>
                <a:cs typeface="Times New Roman" panose="02020603050405020304" pitchFamily="18" charset="0"/>
              </a:rPr>
              <a:t>the current level to the target level. </a:t>
            </a:r>
          </a:p>
        </p:txBody>
      </p:sp>
    </p:spTree>
    <p:extLst>
      <p:ext uri="{BB962C8B-B14F-4D97-AF65-F5344CB8AC3E}">
        <p14:creationId xmlns:p14="http://schemas.microsoft.com/office/powerpoint/2010/main" val="123757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9C250-4C26-E8BE-6826-1CA183A217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26731E-E4DD-C280-A3E7-48122A9D6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A25E672-9EB8-ECA3-DAFB-8652B6E6E32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56FAF91-F692-7ABD-E46A-5FD14B400D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CAA7EA-C021-2647-D75C-67823BD956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C55D3D-20DE-E093-12F7-5328E55C41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DD65D49-18D7-FAD0-8AFA-52412705E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4AFB5AD-41C8-2B8D-49E3-556FFC4D8D89}"/>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2" name="TextBox 1">
            <a:extLst>
              <a:ext uri="{FF2B5EF4-FFF2-40B4-BE49-F238E27FC236}">
                <a16:creationId xmlns:a16="http://schemas.microsoft.com/office/drawing/2014/main" id="{0E32F3F1-9F93-4E6A-485F-3EBFA7F9570F}"/>
              </a:ext>
            </a:extLst>
          </p:cNvPr>
          <p:cNvSpPr txBox="1"/>
          <p:nvPr/>
        </p:nvSpPr>
        <p:spPr>
          <a:xfrm>
            <a:off x="848989" y="2627265"/>
            <a:ext cx="10349302"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When seeking to establish </a:t>
            </a:r>
            <a:r>
              <a:rPr lang="en-US" sz="2000" b="1" u="sng" dirty="0">
                <a:solidFill>
                  <a:prstClr val="black"/>
                </a:solidFill>
                <a:latin typeface="Times New Roman" panose="02020603050405020304" pitchFamily="18" charset="0"/>
                <a:cs typeface="Times New Roman" panose="02020603050405020304" pitchFamily="18" charset="0"/>
              </a:rPr>
              <a:t>the target level of risk</a:t>
            </a:r>
            <a:r>
              <a:rPr lang="en-US" sz="2000" dirty="0">
                <a:solidFill>
                  <a:prstClr val="black"/>
                </a:solidFill>
                <a:latin typeface="Times New Roman" panose="02020603050405020304" pitchFamily="18" charset="0"/>
                <a:cs typeface="Times New Roman" panose="02020603050405020304" pitchFamily="18" charset="0"/>
              </a:rPr>
              <a:t>, a concept that is often used </a:t>
            </a:r>
            <a:r>
              <a:rPr lang="en-US" sz="2000" b="1" u="sng" dirty="0">
                <a:solidFill>
                  <a:prstClr val="black"/>
                </a:solidFill>
                <a:latin typeface="Times New Roman" panose="02020603050405020304" pitchFamily="18" charset="0"/>
                <a:cs typeface="Times New Roman" panose="02020603050405020304" pitchFamily="18" charset="0"/>
              </a:rPr>
              <a:t>by health and safety practitioners</a:t>
            </a:r>
            <a:r>
              <a:rPr lang="en-US" sz="2000" dirty="0">
                <a:solidFill>
                  <a:prstClr val="black"/>
                </a:solidFill>
                <a:latin typeface="Times New Roman" panose="02020603050405020304" pitchFamily="18" charset="0"/>
                <a:cs typeface="Times New Roman" panose="02020603050405020304" pitchFamily="18" charset="0"/>
              </a:rPr>
              <a:t> is seeking to </a:t>
            </a:r>
            <a:r>
              <a:rPr lang="en-US" sz="2000" b="1" u="sng" dirty="0">
                <a:solidFill>
                  <a:prstClr val="black"/>
                </a:solidFill>
                <a:latin typeface="Times New Roman" panose="02020603050405020304" pitchFamily="18" charset="0"/>
                <a:cs typeface="Times New Roman" panose="02020603050405020304" pitchFamily="18" charset="0"/>
              </a:rPr>
              <a:t>reduce the risk </a:t>
            </a:r>
            <a:r>
              <a:rPr lang="en-US" sz="2000" dirty="0">
                <a:solidFill>
                  <a:prstClr val="black"/>
                </a:solidFill>
                <a:latin typeface="Times New Roman" panose="02020603050405020304" pitchFamily="18" charset="0"/>
                <a:cs typeface="Times New Roman" panose="02020603050405020304" pitchFamily="18" charset="0"/>
              </a:rPr>
              <a:t>to the </a:t>
            </a:r>
            <a:r>
              <a:rPr lang="en-US" sz="2000" b="1" u="sng" dirty="0">
                <a:solidFill>
                  <a:prstClr val="black"/>
                </a:solidFill>
                <a:latin typeface="Times New Roman" panose="02020603050405020304" pitchFamily="18" charset="0"/>
                <a:cs typeface="Times New Roman" panose="02020603050405020304" pitchFamily="18" charset="0"/>
              </a:rPr>
              <a:t>level</a:t>
            </a:r>
            <a:r>
              <a:rPr lang="en-US" sz="2000" dirty="0">
                <a:solidFill>
                  <a:prstClr val="black"/>
                </a:solidFill>
                <a:latin typeface="Times New Roman" panose="02020603050405020304" pitchFamily="18" charset="0"/>
                <a:cs typeface="Times New Roman" panose="02020603050405020304" pitchFamily="18" charset="0"/>
              </a:rPr>
              <a:t> that is ‘</a:t>
            </a:r>
            <a:r>
              <a:rPr lang="en-US" sz="2000" b="1" u="sng" dirty="0">
                <a:solidFill>
                  <a:prstClr val="black"/>
                </a:solidFill>
                <a:latin typeface="Times New Roman" panose="02020603050405020304" pitchFamily="18" charset="0"/>
                <a:cs typeface="Times New Roman" panose="02020603050405020304" pitchFamily="18" charset="0"/>
              </a:rPr>
              <a:t>as low as reasonably practicable’ (</a:t>
            </a:r>
            <a:r>
              <a:rPr lang="en-US" sz="2000" b="1" u="sng" dirty="0">
                <a:solidFill>
                  <a:srgbClr val="FF0000"/>
                </a:solidFill>
                <a:latin typeface="Times New Roman" panose="02020603050405020304" pitchFamily="18" charset="0"/>
                <a:cs typeface="Times New Roman" panose="02020603050405020304" pitchFamily="18" charset="0"/>
              </a:rPr>
              <a:t>ALARP</a:t>
            </a:r>
            <a:r>
              <a:rPr lang="en-US" sz="2000" b="1" u="sng"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ALARP </a:t>
            </a:r>
            <a:r>
              <a:rPr lang="en-US" sz="2000" dirty="0">
                <a:solidFill>
                  <a:prstClr val="black"/>
                </a:solidFill>
                <a:latin typeface="Times New Roman" panose="02020603050405020304" pitchFamily="18" charset="0"/>
                <a:cs typeface="Times New Roman" panose="02020603050405020304" pitchFamily="18" charset="0"/>
              </a:rPr>
              <a:t>is one of the fundamental principles of risk management for </a:t>
            </a:r>
            <a:r>
              <a:rPr lang="en-US" sz="2000" b="1" u="sng" dirty="0">
                <a:solidFill>
                  <a:prstClr val="black"/>
                </a:solidFill>
                <a:latin typeface="Times New Roman" panose="02020603050405020304" pitchFamily="18" charset="0"/>
                <a:cs typeface="Times New Roman" panose="02020603050405020304" pitchFamily="18" charset="0"/>
              </a:rPr>
              <a:t>health and safety risks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a:t>
            </a:r>
            <a:r>
              <a:rPr lang="en-US" sz="2000" b="1" u="sng" dirty="0">
                <a:solidFill>
                  <a:prstClr val="black"/>
                </a:solidFill>
                <a:latin typeface="Times New Roman" panose="02020603050405020304" pitchFamily="18" charset="0"/>
                <a:cs typeface="Times New Roman" panose="02020603050405020304" pitchFamily="18" charset="0"/>
              </a:rPr>
              <a:t>not necessary </a:t>
            </a:r>
            <a:r>
              <a:rPr lang="en-US" sz="2000" dirty="0">
                <a:solidFill>
                  <a:prstClr val="black"/>
                </a:solidFill>
                <a:latin typeface="Times New Roman" panose="02020603050405020304" pitchFamily="18" charset="0"/>
                <a:cs typeface="Times New Roman" panose="02020603050405020304" pitchFamily="18" charset="0"/>
              </a:rPr>
              <a:t>to </a:t>
            </a:r>
            <a:r>
              <a:rPr lang="en-US" sz="2000" b="1" u="sng" dirty="0">
                <a:solidFill>
                  <a:prstClr val="black"/>
                </a:solidFill>
                <a:latin typeface="Times New Roman" panose="02020603050405020304" pitchFamily="18" charset="0"/>
                <a:cs typeface="Times New Roman" panose="02020603050405020304" pitchFamily="18" charset="0"/>
              </a:rPr>
              <a:t>manage risk </a:t>
            </a:r>
            <a:r>
              <a:rPr lang="en-US" sz="2000" dirty="0">
                <a:solidFill>
                  <a:prstClr val="black"/>
                </a:solidFill>
                <a:latin typeface="Times New Roman" panose="02020603050405020304" pitchFamily="18" charset="0"/>
                <a:cs typeface="Times New Roman" panose="02020603050405020304" pitchFamily="18" charset="0"/>
              </a:rPr>
              <a:t>to the point where it </a:t>
            </a:r>
            <a:r>
              <a:rPr lang="en-US" sz="2000" b="1" u="sng" dirty="0">
                <a:solidFill>
                  <a:prstClr val="black"/>
                </a:solidFill>
                <a:latin typeface="Times New Roman" panose="02020603050405020304" pitchFamily="18" charset="0"/>
                <a:cs typeface="Times New Roman" panose="02020603050405020304" pitchFamily="18" charset="0"/>
              </a:rPr>
              <a:t>is eliminated</a:t>
            </a:r>
            <a:r>
              <a:rPr lang="en-US" sz="2000" dirty="0">
                <a:solidFill>
                  <a:prstClr val="black"/>
                </a:solidFill>
                <a:latin typeface="Times New Roman" panose="02020603050405020304" pitchFamily="18" charset="0"/>
                <a:cs typeface="Times New Roman" panose="02020603050405020304" pitchFamily="18" charset="0"/>
              </a:rPr>
              <a:t>, but to the point where </a:t>
            </a:r>
            <a:r>
              <a:rPr lang="en-US" sz="2000" b="1" u="sng" dirty="0">
                <a:solidFill>
                  <a:prstClr val="black"/>
                </a:solidFill>
                <a:latin typeface="Times New Roman" panose="02020603050405020304" pitchFamily="18" charset="0"/>
                <a:cs typeface="Times New Roman" panose="02020603050405020304" pitchFamily="18" charset="0"/>
              </a:rPr>
              <a:t>the cost </a:t>
            </a:r>
            <a:r>
              <a:rPr lang="en-US" sz="2000" dirty="0">
                <a:solidFill>
                  <a:prstClr val="black"/>
                </a:solidFill>
                <a:latin typeface="Times New Roman" panose="02020603050405020304" pitchFamily="18" charset="0"/>
                <a:cs typeface="Times New Roman" panose="02020603050405020304" pitchFamily="18" charset="0"/>
              </a:rPr>
              <a:t>of additional </a:t>
            </a: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would </a:t>
            </a:r>
            <a:r>
              <a:rPr lang="en-US" sz="2000" b="1" u="sng" dirty="0">
                <a:solidFill>
                  <a:prstClr val="black"/>
                </a:solidFill>
                <a:latin typeface="Times New Roman" panose="02020603050405020304" pitchFamily="18" charset="0"/>
                <a:cs typeface="Times New Roman" panose="02020603050405020304" pitchFamily="18" charset="0"/>
              </a:rPr>
              <a:t>exceed the benefits</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522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D3F6B-B070-2DB6-A760-FA147328E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4A8D63-F7B2-8A07-C484-94DD565E3F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1D982B-EED3-F4F3-0DE2-928AD6A6CDE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3714917-0FC0-060A-B9B5-562C0A30F5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1F162D-E659-0D3B-1073-D59FFBD4E9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F1ACEB-8A82-5335-9442-40004D7CECB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01D81FF-8C45-23C5-1D9B-759FB6E6DC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6226829-656F-E520-469C-36BE39E90875}"/>
              </a:ext>
            </a:extLst>
          </p:cNvPr>
          <p:cNvSpPr txBox="1"/>
          <p:nvPr/>
        </p:nvSpPr>
        <p:spPr>
          <a:xfrm>
            <a:off x="1153149" y="2033643"/>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9" name="TextBox 8">
            <a:extLst>
              <a:ext uri="{FF2B5EF4-FFF2-40B4-BE49-F238E27FC236}">
                <a16:creationId xmlns:a16="http://schemas.microsoft.com/office/drawing/2014/main" id="{558CF1FA-6399-F5E6-8577-FC38A31AE59D}"/>
              </a:ext>
            </a:extLst>
          </p:cNvPr>
          <p:cNvSpPr txBox="1"/>
          <p:nvPr/>
        </p:nvSpPr>
        <p:spPr>
          <a:xfrm>
            <a:off x="935236" y="2495308"/>
            <a:ext cx="10321527" cy="3477875"/>
          </a:xfrm>
          <a:prstGeom prst="rect">
            <a:avLst/>
          </a:prstGeom>
          <a:solidFill>
            <a:sysClr val="window" lastClr="FFFFFF">
              <a:lumMod val="75000"/>
            </a:sysClr>
          </a:solidFill>
        </p:spPr>
        <p:txBody>
          <a:bodyPr wrap="square">
            <a:spAutoFit/>
          </a:bodyPr>
          <a:lstStyle/>
          <a:p>
            <a:pPr algn="just">
              <a:defRPr/>
            </a:pPr>
            <a:r>
              <a:rPr lang="en-US" sz="2000" b="1" i="1" u="sng" kern="0" dirty="0">
                <a:solidFill>
                  <a:srgbClr val="C00000"/>
                </a:solidFill>
                <a:latin typeface="Times New Roman" panose="02020603050405020304" pitchFamily="18" charset="0"/>
                <a:cs typeface="Times New Roman" panose="02020603050405020304" pitchFamily="18" charset="0"/>
              </a:rPr>
              <a:t>As Low As Reasonably Practicable (ALARP)</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The requirement for risks to be ALARP is fundamental and in simple terms it is a requirement to </a:t>
            </a:r>
            <a:r>
              <a:rPr lang="en-US" sz="2000" b="1" i="1" u="sng" kern="0" dirty="0">
                <a:solidFill>
                  <a:prstClr val="black"/>
                </a:solidFill>
                <a:latin typeface="Times New Roman" panose="02020603050405020304" pitchFamily="18" charset="0"/>
                <a:cs typeface="Times New Roman" panose="02020603050405020304" pitchFamily="18" charset="0"/>
              </a:rPr>
              <a:t>take all measures to reduce risk where doing so is reasonable</a:t>
            </a:r>
            <a:r>
              <a:rPr lang="en-US" sz="2000" i="1"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In most cases this is </a:t>
            </a:r>
            <a:r>
              <a:rPr lang="en-US" sz="2000" b="1" i="1" u="sng" kern="0" dirty="0">
                <a:solidFill>
                  <a:prstClr val="black"/>
                </a:solidFill>
                <a:latin typeface="Times New Roman" panose="02020603050405020304" pitchFamily="18" charset="0"/>
                <a:cs typeface="Times New Roman" panose="02020603050405020304" pitchFamily="18" charset="0"/>
              </a:rPr>
              <a:t>not done through an explicit comparison of costs and benefits, </a:t>
            </a:r>
            <a:r>
              <a:rPr lang="en-US" sz="2000" i="1" kern="0" dirty="0">
                <a:solidFill>
                  <a:prstClr val="black"/>
                </a:solidFill>
                <a:latin typeface="Times New Roman" panose="02020603050405020304" pitchFamily="18" charset="0"/>
                <a:cs typeface="Times New Roman" panose="02020603050405020304" pitchFamily="18" charset="0"/>
              </a:rPr>
              <a:t>but rather by </a:t>
            </a:r>
            <a:r>
              <a:rPr lang="en-US" sz="2000" b="1" i="1" u="sng" kern="0" dirty="0">
                <a:solidFill>
                  <a:prstClr val="black"/>
                </a:solidFill>
                <a:latin typeface="Times New Roman" panose="02020603050405020304" pitchFamily="18" charset="0"/>
                <a:cs typeface="Times New Roman" panose="02020603050405020304" pitchFamily="18" charset="0"/>
              </a:rPr>
              <a:t>applying established relevant good practice and standards</a:t>
            </a:r>
            <a:r>
              <a:rPr lang="en-US" sz="2000" i="1"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 The development of relevant good practice and standards includes ALARP considerations, so in many cases meeting </a:t>
            </a:r>
            <a:r>
              <a:rPr lang="en-US" sz="2000" b="1" i="1" u="sng" kern="0" dirty="0">
                <a:solidFill>
                  <a:prstClr val="black"/>
                </a:solidFill>
                <a:latin typeface="Times New Roman" panose="02020603050405020304" pitchFamily="18" charset="0"/>
                <a:cs typeface="Times New Roman" panose="02020603050405020304" pitchFamily="18" charset="0"/>
              </a:rPr>
              <a:t>those standards is sufficient</a:t>
            </a:r>
            <a:r>
              <a:rPr lang="en-US" sz="2000" i="1"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In other cases, either where standards and relevant good practice are less evident, or not fully applicable, measures must be implemented to the point where </a:t>
            </a:r>
            <a:r>
              <a:rPr lang="en-US" sz="2000" b="1" i="1" u="sng" kern="0" dirty="0">
                <a:solidFill>
                  <a:prstClr val="black"/>
                </a:solidFill>
                <a:latin typeface="Times New Roman" panose="02020603050405020304" pitchFamily="18" charset="0"/>
                <a:cs typeface="Times New Roman" panose="02020603050405020304" pitchFamily="18" charset="0"/>
              </a:rPr>
              <a:t>the costs </a:t>
            </a:r>
            <a:r>
              <a:rPr lang="en-US" sz="2000" i="1" kern="0" dirty="0">
                <a:solidFill>
                  <a:prstClr val="black"/>
                </a:solidFill>
                <a:latin typeface="Times New Roman" panose="02020603050405020304" pitchFamily="18" charset="0"/>
                <a:cs typeface="Times New Roman" panose="02020603050405020304" pitchFamily="18" charset="0"/>
              </a:rPr>
              <a:t>of any additional </a:t>
            </a:r>
            <a:r>
              <a:rPr lang="en-US" sz="2000" b="1" i="1" u="sng" kern="0" dirty="0">
                <a:solidFill>
                  <a:prstClr val="black"/>
                </a:solidFill>
                <a:latin typeface="Times New Roman" panose="02020603050405020304" pitchFamily="18" charset="0"/>
                <a:cs typeface="Times New Roman" panose="02020603050405020304" pitchFamily="18" charset="0"/>
              </a:rPr>
              <a:t>measures</a:t>
            </a:r>
            <a:r>
              <a:rPr lang="en-US" sz="2000" i="1" kern="0" dirty="0">
                <a:solidFill>
                  <a:prstClr val="black"/>
                </a:solidFill>
                <a:latin typeface="Times New Roman" panose="02020603050405020304" pitchFamily="18" charset="0"/>
                <a:cs typeface="Times New Roman" panose="02020603050405020304" pitchFamily="18" charset="0"/>
              </a:rPr>
              <a:t> (in terms of money, time or trouble) would be grossly disproportionate to the further </a:t>
            </a:r>
            <a:r>
              <a:rPr lang="en-US" sz="2000" b="1" i="1" u="sng" kern="0" dirty="0">
                <a:solidFill>
                  <a:prstClr val="black"/>
                </a:solidFill>
                <a:latin typeface="Times New Roman" panose="02020603050405020304" pitchFamily="18" charset="0"/>
                <a:cs typeface="Times New Roman" panose="02020603050405020304" pitchFamily="18" charset="0"/>
              </a:rPr>
              <a:t>risk reduction </a:t>
            </a:r>
            <a:r>
              <a:rPr lang="en-US" sz="2000" i="1" kern="0" dirty="0">
                <a:solidFill>
                  <a:prstClr val="black"/>
                </a:solidFill>
                <a:latin typeface="Times New Roman" panose="02020603050405020304" pitchFamily="18" charset="0"/>
                <a:cs typeface="Times New Roman" panose="02020603050405020304" pitchFamily="18" charset="0"/>
              </a:rPr>
              <a:t>(or safety benefit) that would be </a:t>
            </a:r>
            <a:r>
              <a:rPr lang="en-US" sz="2000" b="1" i="1" u="sng" kern="0" dirty="0">
                <a:solidFill>
                  <a:prstClr val="black"/>
                </a:solidFill>
                <a:latin typeface="Times New Roman" panose="02020603050405020304" pitchFamily="18" charset="0"/>
                <a:cs typeface="Times New Roman" panose="02020603050405020304" pitchFamily="18" charset="0"/>
              </a:rPr>
              <a:t>achieved</a:t>
            </a:r>
          </a:p>
        </p:txBody>
      </p:sp>
    </p:spTree>
    <p:extLst>
      <p:ext uri="{BB962C8B-B14F-4D97-AF65-F5344CB8AC3E}">
        <p14:creationId xmlns:p14="http://schemas.microsoft.com/office/powerpoint/2010/main" val="174996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84776-9A24-B9F3-AB95-B037A83C3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14BE2B-BABB-E9E1-A384-D5EA0B41BB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270F90D-308D-85A2-8C50-F0145F9DBC6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487B45C-1333-AB09-AD68-3C5B64A194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D648B2-FC9A-CB89-3690-6C0579F173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513690-E084-ACAD-521D-BE05C6194F5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BC55ABB-39CB-9310-195F-109F284B3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038C59F-F10F-1644-4ADD-9D88A999FCC9}"/>
              </a:ext>
            </a:extLst>
          </p:cNvPr>
          <p:cNvSpPr txBox="1"/>
          <p:nvPr/>
        </p:nvSpPr>
        <p:spPr>
          <a:xfrm>
            <a:off x="867043" y="211200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Control confidence:</a:t>
            </a:r>
          </a:p>
        </p:txBody>
      </p:sp>
      <p:sp>
        <p:nvSpPr>
          <p:cNvPr id="11" name="TextBox 10">
            <a:extLst>
              <a:ext uri="{FF2B5EF4-FFF2-40B4-BE49-F238E27FC236}">
                <a16:creationId xmlns:a16="http://schemas.microsoft.com/office/drawing/2014/main" id="{C2C2B8D9-61CD-5C8B-176E-139829F8E1FD}"/>
              </a:ext>
            </a:extLst>
          </p:cNvPr>
          <p:cNvSpPr txBox="1"/>
          <p:nvPr/>
        </p:nvSpPr>
        <p:spPr>
          <a:xfrm>
            <a:off x="867043" y="3041060"/>
            <a:ext cx="10499261" cy="224676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not possible for an organization to be </a:t>
            </a:r>
            <a:r>
              <a:rPr lang="en-US" sz="2000" b="1" u="sng" dirty="0">
                <a:solidFill>
                  <a:prstClr val="black"/>
                </a:solidFill>
                <a:latin typeface="Times New Roman" panose="02020603050405020304" pitchFamily="18" charset="0"/>
                <a:cs typeface="Times New Roman" panose="02020603050405020304" pitchFamily="18" charset="0"/>
              </a:rPr>
              <a:t>absolutely confident that controls </a:t>
            </a:r>
            <a:r>
              <a:rPr lang="en-US" sz="2000" dirty="0">
                <a:solidFill>
                  <a:prstClr val="black"/>
                </a:solidFill>
                <a:latin typeface="Times New Roman" panose="02020603050405020304" pitchFamily="18" charset="0"/>
                <a:cs typeface="Times New Roman" panose="02020603050405020304" pitchFamily="18" charset="0"/>
              </a:rPr>
              <a:t>will always be fully </a:t>
            </a:r>
            <a:r>
              <a:rPr lang="en-US" sz="2000" b="1" u="sng" dirty="0">
                <a:solidFill>
                  <a:prstClr val="black"/>
                </a:solidFill>
                <a:latin typeface="Times New Roman" panose="02020603050405020304" pitchFamily="18" charset="0"/>
                <a:cs typeface="Times New Roman" panose="02020603050405020304" pitchFamily="18" charset="0"/>
              </a:rPr>
              <a:t>implemented</a:t>
            </a:r>
            <a:r>
              <a:rPr lang="en-US" sz="2000" dirty="0">
                <a:solidFill>
                  <a:prstClr val="black"/>
                </a:solidFill>
                <a:latin typeface="Times New Roman" panose="02020603050405020304" pitchFamily="18" charset="0"/>
                <a:cs typeface="Times New Roman" panose="02020603050405020304" pitchFamily="18" charset="0"/>
              </a:rPr>
              <a:t> and will be as </a:t>
            </a:r>
            <a:r>
              <a:rPr lang="en-US" sz="2000" b="1" u="sng" dirty="0">
                <a:solidFill>
                  <a:prstClr val="black"/>
                </a:solidFill>
                <a:latin typeface="Times New Roman" panose="02020603050405020304" pitchFamily="18" charset="0"/>
                <a:cs typeface="Times New Roman" panose="02020603050405020304" pitchFamily="18" charset="0"/>
              </a:rPr>
              <a:t>effective as expected or required</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will need to be </a:t>
            </a:r>
            <a:r>
              <a:rPr lang="en-US" sz="2000" b="1" u="sng" dirty="0">
                <a:solidFill>
                  <a:prstClr val="black"/>
                </a:solidFill>
                <a:latin typeface="Times New Roman" panose="02020603050405020304" pitchFamily="18" charset="0"/>
                <a:cs typeface="Times New Roman" panose="02020603050405020304" pitchFamily="18" charset="0"/>
              </a:rPr>
              <a:t>audited</a:t>
            </a:r>
            <a:r>
              <a:rPr lang="en-US" sz="2000" dirty="0">
                <a:solidFill>
                  <a:prstClr val="black"/>
                </a:solidFill>
                <a:latin typeface="Times New Roman" panose="02020603050405020304" pitchFamily="18" charset="0"/>
                <a:cs typeface="Times New Roman" panose="02020603050405020304" pitchFamily="18" charset="0"/>
              </a:rPr>
              <a:t> in order to </a:t>
            </a:r>
            <a:r>
              <a:rPr lang="en-US" sz="2000" b="1" u="sng" dirty="0">
                <a:solidFill>
                  <a:prstClr val="black"/>
                </a:solidFill>
                <a:latin typeface="Times New Roman" panose="02020603050405020304" pitchFamily="18" charset="0"/>
                <a:cs typeface="Times New Roman" panose="02020603050405020304" pitchFamily="18" charset="0"/>
              </a:rPr>
              <a:t>allow confidence </a:t>
            </a:r>
            <a:r>
              <a:rPr lang="en-US" sz="2000" dirty="0">
                <a:solidFill>
                  <a:prstClr val="black"/>
                </a:solidFill>
                <a:latin typeface="Times New Roman" panose="02020603050405020304" pitchFamily="18" charset="0"/>
                <a:cs typeface="Times New Roman" panose="02020603050405020304" pitchFamily="18" charset="0"/>
              </a:rPr>
              <a:t>that the control selected has been properly designed and implemented and is producing the </a:t>
            </a:r>
            <a:r>
              <a:rPr lang="en-US" sz="2000" b="1" u="sng" dirty="0">
                <a:solidFill>
                  <a:prstClr val="black"/>
                </a:solidFill>
                <a:latin typeface="Times New Roman" panose="02020603050405020304" pitchFamily="18" charset="0"/>
                <a:cs typeface="Times New Roman" panose="02020603050405020304" pitchFamily="18" charset="0"/>
              </a:rPr>
              <a:t>desired</a:t>
            </a: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effect</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343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C3B14-B8CD-B26A-A8D4-DC979E13BB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FFCCD0-9C04-F25B-8383-2561C85D03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32D7DD-BAEA-F461-1633-B80715FA97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6BF1783-6E96-43EA-7D63-06F37D146B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BD258-ADB5-0D37-147F-C812DE19C2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4D78CB-6451-9743-48C0-93947C339B7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78D7098-1586-D650-2102-260AD07DC9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6C547E7-5BB3-6B29-7BC8-D0516E64454C}"/>
              </a:ext>
            </a:extLst>
          </p:cNvPr>
          <p:cNvSpPr txBox="1"/>
          <p:nvPr/>
        </p:nvSpPr>
        <p:spPr>
          <a:xfrm>
            <a:off x="867043" y="211200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Control confidence:</a:t>
            </a:r>
          </a:p>
        </p:txBody>
      </p:sp>
      <p:sp>
        <p:nvSpPr>
          <p:cNvPr id="8" name="TextBox 7">
            <a:extLst>
              <a:ext uri="{FF2B5EF4-FFF2-40B4-BE49-F238E27FC236}">
                <a16:creationId xmlns:a16="http://schemas.microsoft.com/office/drawing/2014/main" id="{0CFFC661-1D09-A680-4DA7-F26EDB62388D}"/>
              </a:ext>
            </a:extLst>
          </p:cNvPr>
          <p:cNvSpPr txBox="1"/>
          <p:nvPr/>
        </p:nvSpPr>
        <p:spPr>
          <a:xfrm>
            <a:off x="762000" y="3081382"/>
            <a:ext cx="10471077"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If the </a:t>
            </a:r>
            <a:r>
              <a:rPr lang="en-US" sz="2000" b="1" u="sng" dirty="0">
                <a:solidFill>
                  <a:prstClr val="black"/>
                </a:solidFill>
                <a:latin typeface="Times New Roman" panose="02020603050405020304" pitchFamily="18" charset="0"/>
                <a:cs typeface="Times New Roman" panose="02020603050405020304" pitchFamily="18" charset="0"/>
              </a:rPr>
              <a:t>effectiveness</a:t>
            </a:r>
            <a:r>
              <a:rPr lang="en-US" sz="2000" dirty="0">
                <a:solidFill>
                  <a:prstClr val="black"/>
                </a:solidFill>
                <a:latin typeface="Times New Roman" panose="02020603050405020304" pitchFamily="18" charset="0"/>
                <a:cs typeface="Times New Roman" panose="02020603050405020304" pitchFamily="18" charset="0"/>
              </a:rPr>
              <a:t> of a control is </a:t>
            </a:r>
            <a:r>
              <a:rPr lang="en-US" sz="2000" b="1" u="sng" dirty="0">
                <a:solidFill>
                  <a:prstClr val="black"/>
                </a:solidFill>
                <a:latin typeface="Times New Roman" panose="02020603050405020304" pitchFamily="18" charset="0"/>
                <a:cs typeface="Times New Roman" panose="02020603050405020304" pitchFamily="18" charset="0"/>
              </a:rPr>
              <a:t>uncertain</a:t>
            </a:r>
            <a:r>
              <a:rPr lang="en-US" sz="2000" dirty="0">
                <a:solidFill>
                  <a:prstClr val="black"/>
                </a:solidFill>
                <a:latin typeface="Times New Roman" panose="02020603050405020304" pitchFamily="18" charset="0"/>
                <a:cs typeface="Times New Roman" panose="02020603050405020304" pitchFamily="18" charset="0"/>
              </a:rPr>
              <a:t>, a greater </a:t>
            </a:r>
            <a:r>
              <a:rPr lang="en-US" sz="2000" b="1" u="sng" dirty="0">
                <a:solidFill>
                  <a:prstClr val="black"/>
                </a:solidFill>
                <a:latin typeface="Times New Roman" panose="02020603050405020304" pitchFamily="18" charset="0"/>
                <a:cs typeface="Times New Roman" panose="02020603050405020304" pitchFamily="18" charset="0"/>
              </a:rPr>
              <a:t>variability</a:t>
            </a:r>
            <a:r>
              <a:rPr lang="en-US" sz="2000" dirty="0">
                <a:solidFill>
                  <a:prstClr val="black"/>
                </a:solidFill>
                <a:latin typeface="Times New Roman" panose="02020603050405020304" pitchFamily="18" charset="0"/>
                <a:cs typeface="Times New Roman" panose="02020603050405020304" pitchFamily="18" charset="0"/>
              </a:rPr>
              <a:t> of the outcome may be  </a:t>
            </a:r>
            <a:r>
              <a:rPr lang="en-US" sz="2000" b="1" u="sng" dirty="0">
                <a:solidFill>
                  <a:prstClr val="black"/>
                </a:solidFill>
                <a:latin typeface="Times New Roman" panose="02020603050405020304" pitchFamily="18" charset="0"/>
                <a:cs typeface="Times New Roman" panose="02020603050405020304" pitchFamily="18" charset="0"/>
              </a:rPr>
              <a:t>expected</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the responsibility of </a:t>
            </a:r>
            <a:r>
              <a:rPr lang="en-US" sz="2000" b="1" u="sng" dirty="0">
                <a:solidFill>
                  <a:prstClr val="black"/>
                </a:solidFill>
                <a:latin typeface="Times New Roman" panose="02020603050405020304" pitchFamily="18" charset="0"/>
                <a:cs typeface="Times New Roman" panose="02020603050405020304" pitchFamily="18" charset="0"/>
              </a:rPr>
              <a:t>internal auditors </a:t>
            </a:r>
            <a:r>
              <a:rPr lang="en-US" sz="2000" dirty="0">
                <a:solidFill>
                  <a:prstClr val="black"/>
                </a:solidFill>
                <a:latin typeface="Times New Roman" panose="02020603050405020304" pitchFamily="18" charset="0"/>
                <a:cs typeface="Times New Roman" panose="02020603050405020304" pitchFamily="18" charset="0"/>
              </a:rPr>
              <a:t>to check that the </a:t>
            </a:r>
            <a:r>
              <a:rPr lang="en-US" sz="2000" b="1" u="sng" dirty="0">
                <a:solidFill>
                  <a:prstClr val="black"/>
                </a:solidFill>
                <a:latin typeface="Times New Roman" panose="02020603050405020304" pitchFamily="18" charset="0"/>
                <a:cs typeface="Times New Roman" panose="02020603050405020304" pitchFamily="18" charset="0"/>
              </a:rPr>
              <a:t>correct controls </a:t>
            </a:r>
            <a:r>
              <a:rPr lang="en-US" sz="2000" dirty="0">
                <a:solidFill>
                  <a:prstClr val="black"/>
                </a:solidFill>
                <a:latin typeface="Times New Roman" panose="02020603050405020304" pitchFamily="18" charset="0"/>
                <a:cs typeface="Times New Roman" panose="02020603050405020304" pitchFamily="18" charset="0"/>
              </a:rPr>
              <a:t>have been </a:t>
            </a:r>
            <a:r>
              <a:rPr lang="en-US" sz="2000" b="1" u="sng" dirty="0">
                <a:solidFill>
                  <a:prstClr val="black"/>
                </a:solidFill>
                <a:latin typeface="Times New Roman" panose="02020603050405020304" pitchFamily="18" charset="0"/>
                <a:cs typeface="Times New Roman" panose="02020603050405020304" pitchFamily="18" charset="0"/>
              </a:rPr>
              <a:t>selected</a:t>
            </a:r>
            <a:r>
              <a:rPr lang="en-US" sz="2000" dirty="0">
                <a:solidFill>
                  <a:prstClr val="black"/>
                </a:solidFill>
                <a:latin typeface="Times New Roman" panose="02020603050405020304" pitchFamily="18" charset="0"/>
                <a:cs typeface="Times New Roman" panose="02020603050405020304" pitchFamily="18" charset="0"/>
              </a:rPr>
              <a:t> and that they are working </a:t>
            </a:r>
            <a:r>
              <a:rPr lang="en-US" sz="2000" b="1" u="sng" dirty="0">
                <a:solidFill>
                  <a:prstClr val="black"/>
                </a:solidFill>
                <a:latin typeface="Times New Roman" panose="02020603050405020304" pitchFamily="18" charset="0"/>
                <a:cs typeface="Times New Roman" panose="02020603050405020304" pitchFamily="18" charset="0"/>
              </a:rPr>
              <a:t>correctly</a:t>
            </a:r>
            <a:r>
              <a:rPr lang="en-US" sz="2000" dirty="0">
                <a:solidFill>
                  <a:prstClr val="black"/>
                </a:solidFill>
                <a:latin typeface="Times New Roman" panose="02020603050405020304" pitchFamily="18" charset="0"/>
                <a:cs typeface="Times New Roman" panose="02020603050405020304" pitchFamily="18" charset="0"/>
              </a:rPr>
              <a:t> in practice.</a:t>
            </a:r>
          </a:p>
        </p:txBody>
      </p:sp>
    </p:spTree>
    <p:extLst>
      <p:ext uri="{BB962C8B-B14F-4D97-AF65-F5344CB8AC3E}">
        <p14:creationId xmlns:p14="http://schemas.microsoft.com/office/powerpoint/2010/main" val="331585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49580-7982-B7B0-A488-D55775A26A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281CF-6B67-1938-A3ED-45D875E847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F71090-157D-C6C1-8532-7AFEA1C216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C58E0FD-6E0E-1ED9-0F6E-F46755E0A2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ABECE2-9733-0391-DA97-FA50B30CB36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00790D-8F46-3812-1CDD-F93B7ADBCD0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DCACEC7-98E0-EAEE-E7C5-7438F7D54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38E6613-0E2C-291A-A604-F989EDBB0DA3}"/>
              </a:ext>
            </a:extLst>
          </p:cNvPr>
          <p:cNvSpPr txBox="1"/>
          <p:nvPr/>
        </p:nvSpPr>
        <p:spPr>
          <a:xfrm>
            <a:off x="942308" y="218010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11" name="TextBox 10">
            <a:extLst>
              <a:ext uri="{FF2B5EF4-FFF2-40B4-BE49-F238E27FC236}">
                <a16:creationId xmlns:a16="http://schemas.microsoft.com/office/drawing/2014/main" id="{60955E9A-83CE-0623-4223-5F8908514B83}"/>
              </a:ext>
            </a:extLst>
          </p:cNvPr>
          <p:cNvSpPr txBox="1"/>
          <p:nvPr/>
        </p:nvSpPr>
        <p:spPr>
          <a:xfrm>
            <a:off x="1043546" y="2955267"/>
            <a:ext cx="10386454" cy="224676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Tolerate</a:t>
            </a:r>
            <a:r>
              <a:rPr lang="en-US" sz="2000" dirty="0">
                <a:solidFill>
                  <a:prstClr val="black"/>
                </a:solidFill>
                <a:latin typeface="Times New Roman" panose="02020603050405020304" pitchFamily="18" charset="0"/>
                <a:cs typeface="Times New Roman" panose="02020603050405020304" pitchFamily="18" charset="0"/>
              </a:rPr>
              <a:t> will be the dominant response for the </a:t>
            </a:r>
            <a:r>
              <a:rPr lang="en-US" sz="2000" b="1" u="sng" dirty="0">
                <a:solidFill>
                  <a:prstClr val="black"/>
                </a:solidFill>
                <a:latin typeface="Times New Roman" panose="02020603050405020304" pitchFamily="18" charset="0"/>
                <a:cs typeface="Times New Roman" panose="02020603050405020304" pitchFamily="18" charset="0"/>
              </a:rPr>
              <a:t>low-likelihood/low-impact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Treat</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high-likelihood/low-impact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Transfer</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high-impact/low-likelihood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Terminate</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high-impact/high-likelihood </a:t>
            </a:r>
            <a:r>
              <a:rPr lang="en-US" sz="2000" dirty="0">
                <a:solidFill>
                  <a:prstClr val="black"/>
                </a:solidFill>
                <a:latin typeface="Times New Roman" panose="02020603050405020304" pitchFamily="18" charset="0"/>
                <a:cs typeface="Times New Roman" panose="02020603050405020304" pitchFamily="18" charset="0"/>
              </a:rPr>
              <a:t>risks.</a:t>
            </a:r>
          </a:p>
        </p:txBody>
      </p:sp>
    </p:spTree>
    <p:extLst>
      <p:ext uri="{BB962C8B-B14F-4D97-AF65-F5344CB8AC3E}">
        <p14:creationId xmlns:p14="http://schemas.microsoft.com/office/powerpoint/2010/main" val="3387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962E0-827C-905F-DE99-F22FADD6C4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CBF615-7B28-557B-A302-F8279868A6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46B5468-0C0D-32B4-6977-44E994CC8A5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690F001-2E44-4D1E-B706-FBDD4C1E1B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53055F-AEB6-87AD-B40C-AC4F9A9B2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DB337E-F33A-15BE-0AA0-F08A2CE65B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13088D9-B339-E492-9530-5ADA5FD29F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0DC0B74-B9F8-5701-3540-C970E91932EF}"/>
              </a:ext>
            </a:extLst>
          </p:cNvPr>
          <p:cNvSpPr txBox="1"/>
          <p:nvPr/>
        </p:nvSpPr>
        <p:spPr>
          <a:xfrm>
            <a:off x="942308" y="210728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pic>
        <p:nvPicPr>
          <p:cNvPr id="2" name="Picture 1">
            <a:extLst>
              <a:ext uri="{FF2B5EF4-FFF2-40B4-BE49-F238E27FC236}">
                <a16:creationId xmlns:a16="http://schemas.microsoft.com/office/drawing/2014/main" id="{E57B2296-645F-65D2-7355-64955449A031}"/>
              </a:ext>
            </a:extLst>
          </p:cNvPr>
          <p:cNvPicPr>
            <a:picLocks noChangeAspect="1"/>
          </p:cNvPicPr>
          <p:nvPr/>
        </p:nvPicPr>
        <p:blipFill>
          <a:blip r:embed="rId3"/>
          <a:stretch>
            <a:fillRect/>
          </a:stretch>
        </p:blipFill>
        <p:spPr>
          <a:xfrm>
            <a:off x="1725561" y="2656198"/>
            <a:ext cx="7953289" cy="3303425"/>
          </a:xfrm>
          <a:prstGeom prst="rect">
            <a:avLst/>
          </a:prstGeom>
        </p:spPr>
      </p:pic>
    </p:spTree>
    <p:extLst>
      <p:ext uri="{BB962C8B-B14F-4D97-AF65-F5344CB8AC3E}">
        <p14:creationId xmlns:p14="http://schemas.microsoft.com/office/powerpoint/2010/main" val="2447513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0F92C-1852-A1D1-DFD7-93CF2C9CEF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ED7EA1-E623-AF3B-BC0A-F6AAEDCE7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3B1A1E-41C1-4B86-EB87-7AA0CC794D3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C52D27B-0E5B-3A1D-0A28-E05A77F434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DFC9B4-B24B-4EB8-8C30-E63D8367E90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3A53FE-4E62-4026-5A12-C37084E2DD1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4D91D81-5CAB-30A4-B57D-F9E4ADB32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EACE54B-CF1A-D155-0AE6-F173E107335B}"/>
              </a:ext>
            </a:extLst>
          </p:cNvPr>
          <p:cNvSpPr txBox="1"/>
          <p:nvPr/>
        </p:nvSpPr>
        <p:spPr>
          <a:xfrm>
            <a:off x="942308" y="216101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8" name="TextBox 7">
            <a:extLst>
              <a:ext uri="{FF2B5EF4-FFF2-40B4-BE49-F238E27FC236}">
                <a16:creationId xmlns:a16="http://schemas.microsoft.com/office/drawing/2014/main" id="{C6D1C6F3-DB3B-6AF1-BA96-8DE099A640D8}"/>
              </a:ext>
            </a:extLst>
          </p:cNvPr>
          <p:cNvSpPr txBox="1"/>
          <p:nvPr/>
        </p:nvSpPr>
        <p:spPr>
          <a:xfrm>
            <a:off x="762000" y="2854342"/>
            <a:ext cx="10400071"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each of the risks will enable the organization to place the risk on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position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the risk 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then indicate the most likely response to that risk.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assessment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undertaken at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current level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effect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existing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already have been evaluated as part of the risk assessment exercise.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29670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74342-9ED6-00B0-50FB-1A47A4563A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3DC92-C7E6-302B-BC0E-CC8C3F1131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D9E75C-030D-7461-F07E-03BE6EB41E2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13AE155B-2640-4C65-0378-F03F19DD95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473DCE-6609-1728-6F23-EB20716F41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74A8DD-E154-6B16-DED5-AD365A85CD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F1F6A27-A490-96EE-F016-9AFFA3B9F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8C3AA11-4C23-F604-6B4E-E9E015D7E84B}"/>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2" name="TextBox 1">
            <a:extLst>
              <a:ext uri="{FF2B5EF4-FFF2-40B4-BE49-F238E27FC236}">
                <a16:creationId xmlns:a16="http://schemas.microsoft.com/office/drawing/2014/main" id="{9C50F116-7550-D27A-3EBB-BABE71ABDD78}"/>
              </a:ext>
            </a:extLst>
          </p:cNvPr>
          <p:cNvSpPr txBox="1"/>
          <p:nvPr/>
        </p:nvSpPr>
        <p:spPr>
          <a:xfrm>
            <a:off x="914400" y="2905218"/>
            <a:ext cx="10363200" cy="2246769"/>
          </a:xfrm>
          <a:prstGeom prst="rect">
            <a:avLst/>
          </a:prstGeom>
          <a:solidFill>
            <a:sysClr val="window" lastClr="FFFFFF">
              <a:lumMod val="75000"/>
            </a:sysClr>
          </a:solidFill>
        </p:spPr>
        <p:txBody>
          <a:bodyPr wrap="square">
            <a:spAutoFit/>
          </a:bodyPr>
          <a:lstStyle/>
          <a:p>
            <a:pPr>
              <a:defRPr/>
            </a:pPr>
            <a:r>
              <a:rPr lang="en-US" sz="2000" kern="0" dirty="0">
                <a:solidFill>
                  <a:prstClr val="black"/>
                </a:solidFill>
                <a:latin typeface="Times New Roman" panose="02020603050405020304" pitchFamily="18" charset="0"/>
                <a:cs typeface="Times New Roman" panose="02020603050405020304" pitchFamily="18" charset="0"/>
              </a:rPr>
              <a:t>Example:</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Consider the case of a theatre that needs to respond to the increasing use of agents who require payment at the time of the booking, rather than after the performance.</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Also, a recent failure of an actor to arrive on the night of the performance caused the theatre considerable financial loss. </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This has resulted in the theatre reviewing the booking and appearance arrangements for actors and deciding responses that are appropriate in relation to all 4Ts.</a:t>
            </a:r>
          </a:p>
        </p:txBody>
      </p:sp>
    </p:spTree>
    <p:extLst>
      <p:ext uri="{BB962C8B-B14F-4D97-AF65-F5344CB8AC3E}">
        <p14:creationId xmlns:p14="http://schemas.microsoft.com/office/powerpoint/2010/main" val="1427738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0FB6D-EB44-DB13-68B2-825B231389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56C96-4F38-D078-FD15-F0CA0A588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43884D1-89B5-FF13-30B1-6735C4AA46E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1CC9CD9-CCAF-4D2E-4A30-19C53D4C7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A7FD2B-71FF-0C48-6B60-618B23235CF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589590-6872-0F49-A3E8-80EE2FCB6F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7D878C1-903E-4AFA-E7DC-05C75D18C2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86C1A3C-CA5D-CDC5-5AAA-A061C27BDA10}"/>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8" name="TextBox 7">
            <a:extLst>
              <a:ext uri="{FF2B5EF4-FFF2-40B4-BE49-F238E27FC236}">
                <a16:creationId xmlns:a16="http://schemas.microsoft.com/office/drawing/2014/main" id="{86E5FB11-79F6-70A7-EFDE-E26CE99786A7}"/>
              </a:ext>
            </a:extLst>
          </p:cNvPr>
          <p:cNvSpPr txBox="1"/>
          <p:nvPr/>
        </p:nvSpPr>
        <p:spPr>
          <a:xfrm>
            <a:off x="888435" y="2950982"/>
            <a:ext cx="10270410" cy="2246769"/>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Example :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theatre might decide that it has to tolerate the new booking fee arrangements.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has also decided that in order to treat/reduce the risk, it will only deal with established agents in future and terminate existing arrangements with an agency that has proved unreliable in the past.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theatre might also investigate the possibility of buying insurance, so that the theatre can transfer the cost of a performance cancelled because the actor fails to arrive on the night.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8873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53D46-CF32-D275-1CC9-C664C5DD48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477BD5-B4EA-2046-542F-868739B6A3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7DEE81-3BDE-422B-DBC4-1BF4186E97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0837619-3B1B-790F-0E34-81DECE3A1A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DA356E-B4B8-01FB-248D-7120208185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8D2B70-10B2-1157-4D35-00F082781C5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C77A787-EBE3-FAD6-8173-4A6035B59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110F593-F783-39D0-29E0-3063D5DFEDE5}"/>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pic>
        <p:nvPicPr>
          <p:cNvPr id="11" name="Picture 10">
            <a:extLst>
              <a:ext uri="{FF2B5EF4-FFF2-40B4-BE49-F238E27FC236}">
                <a16:creationId xmlns:a16="http://schemas.microsoft.com/office/drawing/2014/main" id="{D378920B-40EA-86E7-230F-95A566BB0A7F}"/>
              </a:ext>
            </a:extLst>
          </p:cNvPr>
          <p:cNvPicPr>
            <a:picLocks noChangeAspect="1"/>
          </p:cNvPicPr>
          <p:nvPr/>
        </p:nvPicPr>
        <p:blipFill>
          <a:blip r:embed="rId3"/>
          <a:stretch>
            <a:fillRect/>
          </a:stretch>
        </p:blipFill>
        <p:spPr>
          <a:xfrm>
            <a:off x="5508216" y="1882478"/>
            <a:ext cx="4876729" cy="3987163"/>
          </a:xfrm>
          <a:prstGeom prst="rect">
            <a:avLst/>
          </a:prstGeom>
        </p:spPr>
      </p:pic>
    </p:spTree>
    <p:extLst>
      <p:ext uri="{BB962C8B-B14F-4D97-AF65-F5344CB8AC3E}">
        <p14:creationId xmlns:p14="http://schemas.microsoft.com/office/powerpoint/2010/main" val="90217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7254A-4DAC-C7C9-DC43-A8E285D8E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254B3D-9AC4-768E-1444-58B335CCD6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CFB81B-8D2E-2452-458C-3ACE006F6C1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AC32924-F89D-41C7-3029-84CB384567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CD1D07-2220-1D70-B3AD-46D4E70739A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57007B-321C-89F5-4CE5-92FA1548BD0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06046BB-DB01-7770-2E69-4FB891E560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901AA6F-A9C1-1B57-72EC-9DB3B541FB99}"/>
              </a:ext>
            </a:extLst>
          </p:cNvPr>
          <p:cNvGraphicFramePr>
            <a:graphicFrameLocks noGrp="1"/>
          </p:cNvGraphicFramePr>
          <p:nvPr>
            <p:extLst>
              <p:ext uri="{D42A27DB-BD31-4B8C-83A1-F6EECF244321}">
                <p14:modId xmlns:p14="http://schemas.microsoft.com/office/powerpoint/2010/main" val="3895656581"/>
              </p:ext>
            </p:extLst>
          </p:nvPr>
        </p:nvGraphicFramePr>
        <p:xfrm>
          <a:off x="2704922" y="1882478"/>
          <a:ext cx="6589500" cy="329946"/>
        </p:xfrm>
        <a:graphic>
          <a:graphicData uri="http://schemas.openxmlformats.org/drawingml/2006/table">
            <a:tbl>
              <a:tblPr firstRow="1" firstCol="1" bandRow="1"/>
              <a:tblGrid>
                <a:gridCol w="6589500">
                  <a:extLst>
                    <a:ext uri="{9D8B030D-6E8A-4147-A177-3AD203B41FA5}">
                      <a16:colId xmlns:a16="http://schemas.microsoft.com/office/drawing/2014/main" val="2635593687"/>
                    </a:ext>
                  </a:extLst>
                </a:gridCol>
              </a:tblGrid>
              <a:tr h="32350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US"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Likelihood Rating Scale</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BE5F1"/>
                    </a:solidFill>
                  </a:tcPr>
                </a:tc>
                <a:extLst>
                  <a:ext uri="{0D108BD9-81ED-4DB2-BD59-A6C34878D82A}">
                    <a16:rowId xmlns:a16="http://schemas.microsoft.com/office/drawing/2014/main" val="1911199874"/>
                  </a:ext>
                </a:extLst>
              </a:tr>
            </a:tbl>
          </a:graphicData>
        </a:graphic>
      </p:graphicFrame>
      <p:graphicFrame>
        <p:nvGraphicFramePr>
          <p:cNvPr id="8" name="Table 7">
            <a:extLst>
              <a:ext uri="{FF2B5EF4-FFF2-40B4-BE49-F238E27FC236}">
                <a16:creationId xmlns:a16="http://schemas.microsoft.com/office/drawing/2014/main" id="{B67C3827-AAFF-7F5F-661B-5EA14454826C}"/>
              </a:ext>
            </a:extLst>
          </p:cNvPr>
          <p:cNvGraphicFramePr>
            <a:graphicFrameLocks noGrp="1"/>
          </p:cNvGraphicFramePr>
          <p:nvPr>
            <p:extLst>
              <p:ext uri="{D42A27DB-BD31-4B8C-83A1-F6EECF244321}">
                <p14:modId xmlns:p14="http://schemas.microsoft.com/office/powerpoint/2010/main" val="1582091426"/>
              </p:ext>
            </p:extLst>
          </p:nvPr>
        </p:nvGraphicFramePr>
        <p:xfrm>
          <a:off x="2407795" y="2382287"/>
          <a:ext cx="7183753" cy="3329300"/>
        </p:xfrm>
        <a:graphic>
          <a:graphicData uri="http://schemas.openxmlformats.org/drawingml/2006/table">
            <a:tbl>
              <a:tblPr firstRow="1" firstCol="1" bandRow="1"/>
              <a:tblGrid>
                <a:gridCol w="3235012">
                  <a:extLst>
                    <a:ext uri="{9D8B030D-6E8A-4147-A177-3AD203B41FA5}">
                      <a16:colId xmlns:a16="http://schemas.microsoft.com/office/drawing/2014/main" val="1569401429"/>
                    </a:ext>
                  </a:extLst>
                </a:gridCol>
                <a:gridCol w="3948741">
                  <a:extLst>
                    <a:ext uri="{9D8B030D-6E8A-4147-A177-3AD203B41FA5}">
                      <a16:colId xmlns:a16="http://schemas.microsoft.com/office/drawing/2014/main" val="3730972149"/>
                    </a:ext>
                  </a:extLst>
                </a:gridCol>
              </a:tblGrid>
              <a:tr h="22916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3791944323"/>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6</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Almost Certain/ Frequent</a:t>
                      </a:r>
                      <a:endParaRPr lang="en-US" sz="120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Happens on a regular basis – at least once a week</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7204296"/>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5</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Likely</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month</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55545403"/>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4</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Possible/ Probable</a:t>
                      </a:r>
                      <a:endParaRPr lang="en-US" sz="120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228600" marR="0" indent="45720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three months</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68893114"/>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3</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Occasional</a:t>
                      </a:r>
                      <a:endParaRPr lang="en-US" sz="1100" dirty="0">
                        <a:solidFill>
                          <a:srgbClr val="002060"/>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year</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67357917"/>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i="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2</a:t>
                      </a:r>
                      <a:r>
                        <a:rPr lang="en-US" sz="1200" i="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Remote</a:t>
                      </a:r>
                      <a:endParaRPr lang="en-US" sz="1200" i="1">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3 years</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0416678"/>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1</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Rare/ Incredible</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Unlikely to happen in the next 5 Years</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82147141"/>
                  </a:ext>
                </a:extLst>
              </a:tr>
            </a:tbl>
          </a:graphicData>
        </a:graphic>
      </p:graphicFrame>
    </p:spTree>
    <p:extLst>
      <p:ext uri="{BB962C8B-B14F-4D97-AF65-F5344CB8AC3E}">
        <p14:creationId xmlns:p14="http://schemas.microsoft.com/office/powerpoint/2010/main" val="3428706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2BDD6-7209-4BC7-A120-2D2CA5126D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8E80C9-E044-9014-DF83-C2B51444F8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3144AC-4086-F448-B905-FE1C72DF098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AD19FF5-6C7B-524F-991A-5D344FB04A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005FD1-8573-9C84-1383-B2A16E1F12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A096D3-D84F-AF4D-5EA9-42B2B17FE70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C370079-B366-99BF-566A-EFECC456B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EE63A470-AEBE-CA23-BFCF-5A5D67E3CA66}"/>
              </a:ext>
            </a:extLst>
          </p:cNvPr>
          <p:cNvGraphicFramePr>
            <a:graphicFrameLocks noGrp="1"/>
          </p:cNvGraphicFramePr>
          <p:nvPr>
            <p:extLst>
              <p:ext uri="{D42A27DB-BD31-4B8C-83A1-F6EECF244321}">
                <p14:modId xmlns:p14="http://schemas.microsoft.com/office/powerpoint/2010/main" val="3379404205"/>
              </p:ext>
            </p:extLst>
          </p:nvPr>
        </p:nvGraphicFramePr>
        <p:xfrm>
          <a:off x="2629767" y="1769018"/>
          <a:ext cx="6589500" cy="329946"/>
        </p:xfrm>
        <a:graphic>
          <a:graphicData uri="http://schemas.openxmlformats.org/drawingml/2006/table">
            <a:tbl>
              <a:tblPr firstRow="1" firstCol="1" bandRow="1"/>
              <a:tblGrid>
                <a:gridCol w="6589500">
                  <a:extLst>
                    <a:ext uri="{9D8B030D-6E8A-4147-A177-3AD203B41FA5}">
                      <a16:colId xmlns:a16="http://schemas.microsoft.com/office/drawing/2014/main" val="2635593687"/>
                    </a:ext>
                  </a:extLst>
                </a:gridCol>
              </a:tblGrid>
              <a:tr h="32350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Impact Rating Scale</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BE5F1"/>
                    </a:solidFill>
                  </a:tcPr>
                </a:tc>
                <a:extLst>
                  <a:ext uri="{0D108BD9-81ED-4DB2-BD59-A6C34878D82A}">
                    <a16:rowId xmlns:a16="http://schemas.microsoft.com/office/drawing/2014/main" val="1911199874"/>
                  </a:ext>
                </a:extLst>
              </a:tr>
            </a:tbl>
          </a:graphicData>
        </a:graphic>
      </p:graphicFrame>
      <p:graphicFrame>
        <p:nvGraphicFramePr>
          <p:cNvPr id="11" name="Table 10">
            <a:extLst>
              <a:ext uri="{FF2B5EF4-FFF2-40B4-BE49-F238E27FC236}">
                <a16:creationId xmlns:a16="http://schemas.microsoft.com/office/drawing/2014/main" id="{DFF900D7-449E-2998-BA0B-FB0A34117D10}"/>
              </a:ext>
            </a:extLst>
          </p:cNvPr>
          <p:cNvGraphicFramePr>
            <a:graphicFrameLocks noGrp="1"/>
          </p:cNvGraphicFramePr>
          <p:nvPr>
            <p:extLst>
              <p:ext uri="{D42A27DB-BD31-4B8C-83A1-F6EECF244321}">
                <p14:modId xmlns:p14="http://schemas.microsoft.com/office/powerpoint/2010/main" val="4014421331"/>
              </p:ext>
            </p:extLst>
          </p:nvPr>
        </p:nvGraphicFramePr>
        <p:xfrm>
          <a:off x="2241437" y="2135584"/>
          <a:ext cx="7366160" cy="3920323"/>
        </p:xfrm>
        <a:graphic>
          <a:graphicData uri="http://schemas.openxmlformats.org/drawingml/2006/table">
            <a:tbl>
              <a:tblPr firstRow="1" firstCol="1" bandRow="1"/>
              <a:tblGrid>
                <a:gridCol w="1926076">
                  <a:extLst>
                    <a:ext uri="{9D8B030D-6E8A-4147-A177-3AD203B41FA5}">
                      <a16:colId xmlns:a16="http://schemas.microsoft.com/office/drawing/2014/main" val="3502328051"/>
                    </a:ext>
                  </a:extLst>
                </a:gridCol>
                <a:gridCol w="2388047">
                  <a:extLst>
                    <a:ext uri="{9D8B030D-6E8A-4147-A177-3AD203B41FA5}">
                      <a16:colId xmlns:a16="http://schemas.microsoft.com/office/drawing/2014/main" val="615454955"/>
                    </a:ext>
                  </a:extLst>
                </a:gridCol>
                <a:gridCol w="3052037">
                  <a:extLst>
                    <a:ext uri="{9D8B030D-6E8A-4147-A177-3AD203B41FA5}">
                      <a16:colId xmlns:a16="http://schemas.microsoft.com/office/drawing/2014/main" val="2544044612"/>
                    </a:ext>
                  </a:extLst>
                </a:gridCol>
              </a:tblGrid>
              <a:tr h="7922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Definition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2463366173"/>
                  </a:ext>
                </a:extLst>
              </a:tr>
              <a:tr h="10226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6: Catastrophic</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in excess of USD 2 MM</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immediate action to resolve (usually completed within 3 months)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100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Monthly status report to CORC until resolved</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impact on the business or country</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operations risk or corporate governance breach</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Critical control weaknesses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regulatory implications (e.g. revocation of banking license, imprisonment)</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High possibility of reputational risk</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Country manager will have been immediately informed of the issues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implications of share price</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35794172"/>
                  </a:ext>
                </a:extLst>
              </a:tr>
              <a:tr h="10226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5: Major</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800" b="1" u="none" strike="noStrike">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USD1 Million but less than USD 2 Million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immediate action to resolve (usually completed within 3 months)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100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Monthly status report to CORC until resolved</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impact on the business or country</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operations risk or corporate governance breach</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control weaknesses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regulatory implications (e.g. revocation of banking license, imprisonment)</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High possibility of reputational risk</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Country manager will have been immediately informed of the issues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60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implications of share price</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52776784"/>
                  </a:ext>
                </a:extLst>
              </a:tr>
              <a:tr h="128094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4: Substantial</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USD500,000 but less than USD 1 Million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action to resolve (usually completed within 6 months)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201295" marR="0">
                        <a:lnSpc>
                          <a:spcPct val="115000"/>
                        </a:lnSpc>
                        <a:spcBef>
                          <a:spcPts val="0"/>
                        </a:spcBef>
                        <a:spcAft>
                          <a:spcPts val="0"/>
                        </a:spcAft>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Substantial impact on the business or country</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Substantial  operations risk or corporate governance breach</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Unacceptable exposure to control weaknesses medium reputational risk</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Recurring issues that were previously rated 1 or 2</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Likelihood of serious regulatory sanctions.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95283382"/>
                  </a:ext>
                </a:extLst>
              </a:tr>
            </a:tbl>
          </a:graphicData>
        </a:graphic>
      </p:graphicFrame>
    </p:spTree>
    <p:extLst>
      <p:ext uri="{BB962C8B-B14F-4D97-AF65-F5344CB8AC3E}">
        <p14:creationId xmlns:p14="http://schemas.microsoft.com/office/powerpoint/2010/main" val="24499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34316-D102-6FD7-AF2A-A803C8EE86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83C7FB-317B-0A88-5CA3-DF2D6B1725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C3D83B-82B9-DFF6-C34D-A22BEC95737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504CA92-351A-304A-4088-7D8B19E41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6C7A8E-4790-44AF-1E48-28926F227B0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7663F7-6BAA-4F59-DC9C-1E4D785017C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A2120B4-E111-EC8D-54BF-A4A37E767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7EF2299-55E5-DDED-0278-69229758EC62}"/>
              </a:ext>
            </a:extLst>
          </p:cNvPr>
          <p:cNvGraphicFramePr>
            <a:graphicFrameLocks noGrp="1"/>
          </p:cNvGraphicFramePr>
          <p:nvPr>
            <p:extLst>
              <p:ext uri="{D42A27DB-BD31-4B8C-83A1-F6EECF244321}">
                <p14:modId xmlns:p14="http://schemas.microsoft.com/office/powerpoint/2010/main" val="2002382447"/>
              </p:ext>
            </p:extLst>
          </p:nvPr>
        </p:nvGraphicFramePr>
        <p:xfrm>
          <a:off x="2093957" y="1704569"/>
          <a:ext cx="9155735" cy="4351338"/>
        </p:xfrm>
        <a:graphic>
          <a:graphicData uri="http://schemas.openxmlformats.org/drawingml/2006/table">
            <a:tbl>
              <a:tblPr firstRow="1" firstCol="1" bandRow="1"/>
              <a:tblGrid>
                <a:gridCol w="2213857">
                  <a:extLst>
                    <a:ext uri="{9D8B030D-6E8A-4147-A177-3AD203B41FA5}">
                      <a16:colId xmlns:a16="http://schemas.microsoft.com/office/drawing/2014/main" val="2002299880"/>
                    </a:ext>
                  </a:extLst>
                </a:gridCol>
                <a:gridCol w="2819966">
                  <a:extLst>
                    <a:ext uri="{9D8B030D-6E8A-4147-A177-3AD203B41FA5}">
                      <a16:colId xmlns:a16="http://schemas.microsoft.com/office/drawing/2014/main" val="900885636"/>
                    </a:ext>
                  </a:extLst>
                </a:gridCol>
                <a:gridCol w="4121912">
                  <a:extLst>
                    <a:ext uri="{9D8B030D-6E8A-4147-A177-3AD203B41FA5}">
                      <a16:colId xmlns:a16="http://schemas.microsoft.com/office/drawing/2014/main" val="3177173720"/>
                    </a:ext>
                  </a:extLst>
                </a:gridCol>
              </a:tblGrid>
              <a:tr h="16540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Definition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293197597"/>
                  </a:ext>
                </a:extLst>
              </a:tr>
              <a:tr h="139531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3: Significant</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000">
                        <a:effectLst/>
                        <a:latin typeface="Calibri" panose="020F0502020204030204" pitchFamily="34" charset="0"/>
                        <a:ea typeface="Times New Roman" panose="02020603050405020304" pitchFamily="18"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b="0" dirty="0">
                          <a:solidFill>
                            <a:srgbClr val="365F91"/>
                          </a:solidFill>
                          <a:effectLst/>
                          <a:latin typeface="Times New Roman" panose="02020603050405020304" pitchFamily="18" charset="0"/>
                          <a:cs typeface="Times New Roman" panose="02020603050405020304" pitchFamily="18" charset="0"/>
                        </a:rPr>
                        <a:t>Potential or actual loss greater than USD100,000 but less than USD500,000</a:t>
                      </a:r>
                      <a:endParaRPr lang="en-US" sz="800" b="1" dirty="0">
                        <a:effectLst/>
                        <a:latin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Requires action to resolve (usually completed within 6 months)</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Significant impact on the business or country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i="0">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Significant operations risk or corporate governance breach</a:t>
                      </a:r>
                      <a:endParaRPr lang="en-US" sz="1000" i="1">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Unacceptable exposure to control weaknesses medium reputational risk</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Recurring issues that were previously rated 1 or 2</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Possibility of fines/penalties by regulators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Medium financial losses with some potential for recovery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Customer service issues requiring management's intervention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4227420"/>
                  </a:ext>
                </a:extLst>
              </a:tr>
              <a:tr h="174671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2: Moderate</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USD25,000 but less than USD100,000</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b="0">
                          <a:solidFill>
                            <a:srgbClr val="365F91"/>
                          </a:solidFill>
                          <a:effectLst/>
                          <a:latin typeface="Times New Roman" panose="02020603050405020304" pitchFamily="18" charset="0"/>
                          <a:cs typeface="Times New Roman" panose="02020603050405020304" pitchFamily="18" charset="0"/>
                        </a:rPr>
                        <a:t>Actions not time critical</a:t>
                      </a:r>
                      <a:endParaRPr lang="en-US" sz="800" b="1">
                        <a:effectLst/>
                        <a:latin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Moderate impact on the business or country</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Watch list issues</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b="0" dirty="0">
                          <a:solidFill>
                            <a:srgbClr val="365F91"/>
                          </a:solidFill>
                          <a:effectLst/>
                          <a:latin typeface="Times New Roman" panose="02020603050405020304" pitchFamily="18" charset="0"/>
                          <a:cs typeface="Times New Roman" panose="02020603050405020304" pitchFamily="18" charset="0"/>
                        </a:rPr>
                        <a:t>Control weaknesses identified which could escalate if not brought under control</a:t>
                      </a:r>
                      <a:endParaRPr lang="en-US" sz="800" b="1" dirty="0">
                        <a:effectLst/>
                        <a:latin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Moderate reputational risk</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Resolution of issues usually at a business level</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Exposure to regulatory sanctions low</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Exposures low and hence acceptable as part of doing business</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Customer service issues are within expected levels</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Limited vulnerability to financial loss or reputation</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4476310"/>
                  </a:ext>
                </a:extLst>
              </a:tr>
              <a:tr h="104390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1: Minor</a:t>
                      </a:r>
                      <a:endParaRPr lang="en-US" sz="10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Potential or actual loss less than USD25,000</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Actions not time critical</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Minor impact on the business or country</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Watch list issues</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Control weaknesses identified, which could escalate if not brought under control</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Low  reputational risk</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Resolution of issues usually at a business level</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3794949"/>
                  </a:ext>
                </a:extLst>
              </a:tr>
            </a:tbl>
          </a:graphicData>
        </a:graphic>
      </p:graphicFrame>
    </p:spTree>
    <p:extLst>
      <p:ext uri="{BB962C8B-B14F-4D97-AF65-F5344CB8AC3E}">
        <p14:creationId xmlns:p14="http://schemas.microsoft.com/office/powerpoint/2010/main" val="281475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214C9-22E3-970D-1F31-698A602BB7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839E4D-1EF9-2154-407E-B7906DF051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FD0F42-16A4-FA26-EA98-4669E81536F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265E5D5-1906-0420-2B12-D7451AA1BF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301FC-ECA0-ADAB-6CDF-C43DFC23C7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3A0925-F995-A2A2-51B4-A02721C09B2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2688204-BD8C-9706-6CCE-442675B1AA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0AB99504-7494-AD01-7C08-FA5623BFAAA3}"/>
              </a:ext>
            </a:extLst>
          </p:cNvPr>
          <p:cNvGraphicFramePr>
            <a:graphicFrameLocks noGrp="1"/>
          </p:cNvGraphicFramePr>
          <p:nvPr>
            <p:extLst>
              <p:ext uri="{D42A27DB-BD31-4B8C-83A1-F6EECF244321}">
                <p14:modId xmlns:p14="http://schemas.microsoft.com/office/powerpoint/2010/main" val="2959966167"/>
              </p:ext>
            </p:extLst>
          </p:nvPr>
        </p:nvGraphicFramePr>
        <p:xfrm>
          <a:off x="2671793" y="1898259"/>
          <a:ext cx="7280637" cy="3841419"/>
        </p:xfrm>
        <a:graphic>
          <a:graphicData uri="http://schemas.openxmlformats.org/drawingml/2006/table">
            <a:tbl>
              <a:tblPr firstRow="1" firstCol="1" bandRow="1"/>
              <a:tblGrid>
                <a:gridCol w="1274215">
                  <a:extLst>
                    <a:ext uri="{9D8B030D-6E8A-4147-A177-3AD203B41FA5}">
                      <a16:colId xmlns:a16="http://schemas.microsoft.com/office/drawing/2014/main" val="1456976724"/>
                    </a:ext>
                  </a:extLst>
                </a:gridCol>
                <a:gridCol w="6006422">
                  <a:extLst>
                    <a:ext uri="{9D8B030D-6E8A-4147-A177-3AD203B41FA5}">
                      <a16:colId xmlns:a16="http://schemas.microsoft.com/office/drawing/2014/main" val="3723794744"/>
                    </a:ext>
                  </a:extLst>
                </a:gridCol>
              </a:tblGrid>
              <a:tr h="2104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1200" b="1" dirty="0">
                          <a:solidFill>
                            <a:srgbClr val="365F91"/>
                          </a:solidFill>
                          <a:effectLst/>
                          <a:latin typeface="Times New Roman" panose="02020603050405020304" pitchFamily="18" charset="0"/>
                          <a:cs typeface="Times New Roman" panose="02020603050405020304" pitchFamily="18" charset="0"/>
                        </a:rPr>
                        <a:t>Rating System</a:t>
                      </a:r>
                      <a:endParaRPr lang="en-US" sz="1000" b="1" dirty="0">
                        <a:effectLst/>
                        <a:latin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Criteria For the Level of Risk</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val="3181510221"/>
                  </a:ext>
                </a:extLst>
              </a:tr>
              <a:tr h="94354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Extreme Risk</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r>
                        <a:rPr lang="en-US" sz="1200" i="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The risk cannot be justified under any circumstances. Where the impact of a risk is considered to be catastrophic then the objective should be to achieve a probability of rare. All catastrophic risks will be submitted to the Bank Executives for review and acceptance</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2320333"/>
                  </a:ext>
                </a:extLst>
              </a:tr>
              <a:tr h="92532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High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Further risk reduction may be impractical, but the opportunities and the benefits of the proposed activity outweigh the risks. A residual high risk score will require additional controls to be implemented unless the level of residual risk is approved and accepted at executive level;</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17066278"/>
                  </a:ext>
                </a:extLst>
              </a:tr>
              <a:tr h="65751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Medium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This risk level may be managed through innovative approaches that go beyond the common measures. A medium residual risk score requires additional controls to be implemented unless subject to Executive agreement and acceptance</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4333149"/>
                  </a:ext>
                </a:extLst>
              </a:tr>
              <a:tr h="110458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Low Risk</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The risk is acceptable giving that current risk treatments continue, and no other risk controls can be added to reduce risk to acceptable level. A low residual risk score is considered acceptable to the Bank and will require no further action or treatment other than to ensure the relevant controls are operating effectively. Management should review the controls for low risk areas carefully to ensure there is not over control</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85220090"/>
                  </a:ext>
                </a:extLst>
              </a:tr>
            </a:tbl>
          </a:graphicData>
        </a:graphic>
      </p:graphicFrame>
    </p:spTree>
    <p:extLst>
      <p:ext uri="{BB962C8B-B14F-4D97-AF65-F5344CB8AC3E}">
        <p14:creationId xmlns:p14="http://schemas.microsoft.com/office/powerpoint/2010/main" val="414936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9FDE4-0554-058D-DB49-C907B30FA3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804948-0624-64C7-DC7B-2BDB781657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D0BB9A-5A80-5979-5433-C49AB9EA54F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967D23D-AAB2-1B66-B643-F7BA35453B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D59C12-3CA9-8218-2DA9-208133169C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2B9C7-4C1B-D29F-C70B-AC7E0D36464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9C7CD6D-4E21-02D8-EC43-97EA8435B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5584736D-1087-6A57-6190-04290C734DDF}"/>
              </a:ext>
            </a:extLst>
          </p:cNvPr>
          <p:cNvGraphicFramePr>
            <a:graphicFrameLocks noGrp="1"/>
          </p:cNvGraphicFramePr>
          <p:nvPr>
            <p:extLst>
              <p:ext uri="{D42A27DB-BD31-4B8C-83A1-F6EECF244321}">
                <p14:modId xmlns:p14="http://schemas.microsoft.com/office/powerpoint/2010/main" val="18469690"/>
              </p:ext>
            </p:extLst>
          </p:nvPr>
        </p:nvGraphicFramePr>
        <p:xfrm>
          <a:off x="2407795" y="1959401"/>
          <a:ext cx="8632190" cy="3746497"/>
        </p:xfrm>
        <a:graphic>
          <a:graphicData uri="http://schemas.openxmlformats.org/drawingml/2006/table">
            <a:tbl>
              <a:tblPr firstRow="1" firstCol="1" bandRow="1"/>
              <a:tblGrid>
                <a:gridCol w="3115945">
                  <a:extLst>
                    <a:ext uri="{9D8B030D-6E8A-4147-A177-3AD203B41FA5}">
                      <a16:colId xmlns:a16="http://schemas.microsoft.com/office/drawing/2014/main" val="3044663745"/>
                    </a:ext>
                  </a:extLst>
                </a:gridCol>
                <a:gridCol w="1019056">
                  <a:extLst>
                    <a:ext uri="{9D8B030D-6E8A-4147-A177-3AD203B41FA5}">
                      <a16:colId xmlns:a16="http://schemas.microsoft.com/office/drawing/2014/main" val="3258285118"/>
                    </a:ext>
                  </a:extLst>
                </a:gridCol>
                <a:gridCol w="1019056">
                  <a:extLst>
                    <a:ext uri="{9D8B030D-6E8A-4147-A177-3AD203B41FA5}">
                      <a16:colId xmlns:a16="http://schemas.microsoft.com/office/drawing/2014/main" val="1128171779"/>
                    </a:ext>
                  </a:extLst>
                </a:gridCol>
                <a:gridCol w="1018261">
                  <a:extLst>
                    <a:ext uri="{9D8B030D-6E8A-4147-A177-3AD203B41FA5}">
                      <a16:colId xmlns:a16="http://schemas.microsoft.com/office/drawing/2014/main" val="2821192596"/>
                    </a:ext>
                  </a:extLst>
                </a:gridCol>
                <a:gridCol w="1018261">
                  <a:extLst>
                    <a:ext uri="{9D8B030D-6E8A-4147-A177-3AD203B41FA5}">
                      <a16:colId xmlns:a16="http://schemas.microsoft.com/office/drawing/2014/main" val="3082758615"/>
                    </a:ext>
                  </a:extLst>
                </a:gridCol>
                <a:gridCol w="1018261">
                  <a:extLst>
                    <a:ext uri="{9D8B030D-6E8A-4147-A177-3AD203B41FA5}">
                      <a16:colId xmlns:a16="http://schemas.microsoft.com/office/drawing/2014/main" val="162079306"/>
                    </a:ext>
                  </a:extLst>
                </a:gridCol>
                <a:gridCol w="423350">
                  <a:extLst>
                    <a:ext uri="{9D8B030D-6E8A-4147-A177-3AD203B41FA5}">
                      <a16:colId xmlns:a16="http://schemas.microsoft.com/office/drawing/2014/main" val="2494430477"/>
                    </a:ext>
                  </a:extLst>
                </a:gridCol>
              </a:tblGrid>
              <a:tr h="4886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LIKELIHOOD</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CCCCC"/>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LEVEL OF RISK - RISK SCORE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257583252"/>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072802124"/>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293257317"/>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1977993596"/>
                  </a:ext>
                </a:extLst>
              </a:tr>
              <a:tr h="5493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74644161"/>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31892382"/>
                  </a:ext>
                </a:extLst>
              </a:tr>
              <a:tr h="52911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extLst>
                  <a:ext uri="{0D108BD9-81ED-4DB2-BD59-A6C34878D82A}">
                    <a16:rowId xmlns:a16="http://schemas.microsoft.com/office/drawing/2014/main" val="42378153"/>
                  </a:ext>
                </a:extLst>
              </a:tr>
              <a:tr h="428011">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365F91"/>
                          </a:solidFill>
                          <a:effectLst/>
                          <a:latin typeface="Calibri" panose="020F0502020204030204" pitchFamily="34" charset="0"/>
                          <a:ea typeface="Calibri" panose="020F0502020204030204" pitchFamily="34" charset="0"/>
                          <a:cs typeface="Arial" panose="020B0604020202020204" pitchFamily="34"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B3B3B3"/>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extLst>
                  <a:ext uri="{0D108BD9-81ED-4DB2-BD59-A6C34878D82A}">
                    <a16:rowId xmlns:a16="http://schemas.microsoft.com/office/drawing/2014/main" val="2528939581"/>
                  </a:ext>
                </a:extLst>
              </a:tr>
              <a:tr h="350272">
                <a:tc vMerge="1">
                  <a:txBody>
                    <a:bodyPr/>
                    <a:lstStyle/>
                    <a:p>
                      <a:endParaRPr lang="en-US"/>
                    </a:p>
                  </a:txBody>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IMPACT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CCC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51098029"/>
                  </a:ext>
                </a:extLst>
              </a:tr>
            </a:tbl>
          </a:graphicData>
        </a:graphic>
      </p:graphicFrame>
    </p:spTree>
    <p:extLst>
      <p:ext uri="{BB962C8B-B14F-4D97-AF65-F5344CB8AC3E}">
        <p14:creationId xmlns:p14="http://schemas.microsoft.com/office/powerpoint/2010/main" val="296163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1CC11-6C67-8E91-EE38-087D8C85E6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9BE453-C1E4-EA44-C7A9-0F2FA54FDA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E33F01-AAD9-3166-7650-1282898D77B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92464105-EF0F-958A-BC57-7943567B68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D9C6BB-916E-654A-0927-1856501866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897071-582C-1A9A-B757-A629B3E729F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6C8DB65-3536-5205-09EA-0A5A98805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AD0E1C2-E477-B5D4-6EDA-1CF6DD64B154}"/>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A431C81B-70A1-C7F0-AC9F-CF2E4A9958D6}"/>
              </a:ext>
            </a:extLst>
          </p:cNvPr>
          <p:cNvSpPr txBox="1"/>
          <p:nvPr/>
        </p:nvSpPr>
        <p:spPr>
          <a:xfrm>
            <a:off x="728576" y="3358498"/>
            <a:ext cx="10590128"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Overall, the organization will have a </a:t>
            </a:r>
            <a:r>
              <a:rPr lang="en-US" sz="2000" b="1" u="sng" dirty="0">
                <a:solidFill>
                  <a:prstClr val="black"/>
                </a:solidFill>
                <a:latin typeface="Times New Roman" panose="02020603050405020304" pitchFamily="18" charset="0"/>
                <a:cs typeface="Times New Roman" panose="02020603050405020304" pitchFamily="18" charset="0"/>
              </a:rPr>
              <a:t>total risk exposure. </a:t>
            </a:r>
            <a:r>
              <a:rPr lang="en-US" sz="2000" dirty="0">
                <a:solidFill>
                  <a:prstClr val="black"/>
                </a:solidFill>
                <a:latin typeface="Times New Roman" panose="02020603050405020304" pitchFamily="18" charset="0"/>
                <a:cs typeface="Times New Roman" panose="02020603050405020304" pitchFamily="18" charset="0"/>
              </a:rPr>
              <a:t>This is the sum of the total risk that the organization has taken in </a:t>
            </a:r>
            <a:r>
              <a:rPr lang="en-US" sz="2000">
                <a:solidFill>
                  <a:prstClr val="black"/>
                </a:solidFill>
                <a:latin typeface="Times New Roman" panose="02020603050405020304" pitchFamily="18" charset="0"/>
                <a:cs typeface="Times New Roman" panose="02020603050405020304" pitchFamily="18" charset="0"/>
              </a:rPr>
              <a:t>these categories</a:t>
            </a:r>
            <a:r>
              <a:rPr lang="en-US" sz="200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will also be </a:t>
            </a:r>
            <a:r>
              <a:rPr lang="en-US" sz="2000" b="1" u="sng" dirty="0">
                <a:solidFill>
                  <a:prstClr val="black"/>
                </a:solidFill>
                <a:latin typeface="Times New Roman" panose="02020603050405020304" pitchFamily="18" charset="0"/>
                <a:cs typeface="Times New Roman" panose="02020603050405020304" pitchFamily="18" charset="0"/>
              </a:rPr>
              <a:t>compliance risks, </a:t>
            </a:r>
            <a:r>
              <a:rPr lang="en-US" sz="2000" dirty="0">
                <a:solidFill>
                  <a:prstClr val="black"/>
                </a:solidFill>
                <a:latin typeface="Times New Roman" panose="02020603050405020304" pitchFamily="18" charset="0"/>
                <a:cs typeface="Times New Roman" panose="02020603050405020304" pitchFamily="18" charset="0"/>
              </a:rPr>
              <a:t>but most organizations seek to </a:t>
            </a:r>
            <a:r>
              <a:rPr lang="en-US" sz="2000" b="1" u="sng" dirty="0">
                <a:solidFill>
                  <a:prstClr val="black"/>
                </a:solidFill>
                <a:latin typeface="Times New Roman" panose="02020603050405020304" pitchFamily="18" charset="0"/>
                <a:cs typeface="Times New Roman" panose="02020603050405020304" pitchFamily="18" charset="0"/>
              </a:rPr>
              <a:t>minimize compliance risks </a:t>
            </a:r>
            <a:r>
              <a:rPr lang="en-US" sz="2000" dirty="0">
                <a:solidFill>
                  <a:prstClr val="black"/>
                </a:solidFill>
                <a:latin typeface="Times New Roman" panose="02020603050405020304" pitchFamily="18" charset="0"/>
                <a:cs typeface="Times New Roman" panose="02020603050405020304" pitchFamily="18" charset="0"/>
              </a:rPr>
              <a:t>and have the necessary </a:t>
            </a:r>
            <a:r>
              <a:rPr lang="en-US" sz="2000" b="1" u="sng" dirty="0">
                <a:solidFill>
                  <a:prstClr val="black"/>
                </a:solidFill>
                <a:latin typeface="Times New Roman" panose="02020603050405020304" pitchFamily="18" charset="0"/>
                <a:cs typeface="Times New Roman" panose="02020603050405020304" pitchFamily="18" charset="0"/>
              </a:rPr>
              <a:t>compliance controls embedded into core processes.</a:t>
            </a:r>
          </a:p>
        </p:txBody>
      </p:sp>
    </p:spTree>
    <p:extLst>
      <p:ext uri="{BB962C8B-B14F-4D97-AF65-F5344CB8AC3E}">
        <p14:creationId xmlns:p14="http://schemas.microsoft.com/office/powerpoint/2010/main" val="418847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FCA92-94B1-F557-8711-D8C8BCF575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A4DF68-BE7E-4277-8B18-79F4D220E2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7367D07-53F6-48BD-5BA0-02AF79E3B5C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2756443-7036-098C-67E5-DE93F98240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079F9F-6064-7427-E06F-D699F14CCF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BF81D1-7084-D62F-2EA5-4E5E49D187F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D096873-811D-71BF-F6D9-FEEC1C0C0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DA2FACC-E904-3EEF-51EE-F1C2A9216880}"/>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id="{205B74F9-A931-0248-6084-A72722C18F62}"/>
              </a:ext>
            </a:extLst>
          </p:cNvPr>
          <p:cNvSpPr txBox="1"/>
          <p:nvPr/>
        </p:nvSpPr>
        <p:spPr>
          <a:xfrm>
            <a:off x="762000" y="2896833"/>
            <a:ext cx="10516467"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Risk exposure </a:t>
            </a:r>
            <a:r>
              <a:rPr lang="en-US" sz="2000" dirty="0">
                <a:solidFill>
                  <a:prstClr val="black"/>
                </a:solidFill>
                <a:latin typeface="Times New Roman" panose="02020603050405020304" pitchFamily="18" charset="0"/>
                <a:cs typeface="Times New Roman" panose="02020603050405020304" pitchFamily="18" charset="0"/>
              </a:rPr>
              <a:t>is the </a:t>
            </a:r>
            <a:r>
              <a:rPr lang="en-US" sz="2000" b="1" u="sng" dirty="0">
                <a:solidFill>
                  <a:prstClr val="black"/>
                </a:solidFill>
                <a:latin typeface="Times New Roman" panose="02020603050405020304" pitchFamily="18" charset="0"/>
                <a:cs typeface="Times New Roman" panose="02020603050405020304" pitchFamily="18" charset="0"/>
              </a:rPr>
              <a:t>actual risk that the organization is taking</a:t>
            </a:r>
            <a:r>
              <a:rPr lang="en-US" sz="2000" dirty="0">
                <a:solidFill>
                  <a:prstClr val="black"/>
                </a:solidFill>
                <a:latin typeface="Times New Roman" panose="02020603050405020304" pitchFamily="18" charset="0"/>
                <a:cs typeface="Times New Roman" panose="02020603050405020304" pitchFamily="18" charset="0"/>
              </a:rPr>
              <a:t> and this </a:t>
            </a:r>
            <a:r>
              <a:rPr lang="en-US" sz="2000" b="1" u="sng" dirty="0">
                <a:solidFill>
                  <a:prstClr val="black"/>
                </a:solidFill>
                <a:latin typeface="Times New Roman" panose="02020603050405020304" pitchFamily="18" charset="0"/>
                <a:cs typeface="Times New Roman" panose="02020603050405020304" pitchFamily="18" charset="0"/>
              </a:rPr>
              <a:t>may not be the same as the risk appetite </a:t>
            </a:r>
            <a:r>
              <a:rPr lang="en-US" sz="2000" dirty="0">
                <a:solidFill>
                  <a:prstClr val="black"/>
                </a:solidFill>
                <a:latin typeface="Times New Roman" panose="02020603050405020304" pitchFamily="18" charset="0"/>
                <a:cs typeface="Times New Roman" panose="02020603050405020304" pitchFamily="18" charset="0"/>
              </a:rPr>
              <a:t>that the board believes is appropriate for the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is also another important measure of risk, and that is </a:t>
            </a:r>
            <a:r>
              <a:rPr lang="en-US" sz="2000" b="1" u="sng" dirty="0">
                <a:solidFill>
                  <a:prstClr val="black"/>
                </a:solidFill>
                <a:latin typeface="Times New Roman" panose="02020603050405020304" pitchFamily="18" charset="0"/>
                <a:cs typeface="Times New Roman" panose="02020603050405020304" pitchFamily="18" charset="0"/>
              </a:rPr>
              <a:t>the risk capacity </a:t>
            </a:r>
            <a:r>
              <a:rPr lang="en-US" sz="2000" dirty="0">
                <a:solidFill>
                  <a:prstClr val="black"/>
                </a:solidFill>
                <a:latin typeface="Times New Roman" panose="02020603050405020304" pitchFamily="18" charset="0"/>
                <a:cs typeface="Times New Roman" panose="02020603050405020304" pitchFamily="18" charset="0"/>
              </a:rPr>
              <a:t>of the organization. This is a measure </a:t>
            </a:r>
            <a:r>
              <a:rPr lang="en-US" sz="2000" b="1" u="sng" dirty="0">
                <a:solidFill>
                  <a:prstClr val="black"/>
                </a:solidFill>
                <a:latin typeface="Times New Roman" panose="02020603050405020304" pitchFamily="18" charset="0"/>
                <a:cs typeface="Times New Roman" panose="02020603050405020304" pitchFamily="18" charset="0"/>
              </a:rPr>
              <a:t>of how much risk the organization should take or can afford to take</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All of these ways of analyzing risk should be </a:t>
            </a:r>
            <a:r>
              <a:rPr lang="en-US" sz="2000" b="1" u="sng" dirty="0">
                <a:solidFill>
                  <a:prstClr val="black"/>
                </a:solidFill>
                <a:latin typeface="Times New Roman" panose="02020603050405020304" pitchFamily="18" charset="0"/>
                <a:cs typeface="Times New Roman" panose="02020603050405020304" pitchFamily="18" charset="0"/>
              </a:rPr>
              <a:t>compatible with the attitude </a:t>
            </a:r>
            <a:r>
              <a:rPr lang="en-US" sz="2000" dirty="0">
                <a:solidFill>
                  <a:prstClr val="black"/>
                </a:solidFill>
                <a:latin typeface="Times New Roman" panose="02020603050405020304" pitchFamily="18" charset="0"/>
                <a:cs typeface="Times New Roman" panose="02020603050405020304" pitchFamily="18" charset="0"/>
              </a:rPr>
              <a:t>of the organization to risk.</a:t>
            </a:r>
          </a:p>
        </p:txBody>
      </p:sp>
    </p:spTree>
    <p:extLst>
      <p:ext uri="{BB962C8B-B14F-4D97-AF65-F5344CB8AC3E}">
        <p14:creationId xmlns:p14="http://schemas.microsoft.com/office/powerpoint/2010/main" val="749220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D1D3A-ABED-8EC1-959B-904CD7A925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54C92D-1F2E-8060-4A09-4739A68114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10F26C-91AD-A0B4-D84F-01C0A80CDAF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D56A1D9-F713-8CB7-AB91-27F259A1B0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B0E32E-6798-E30A-492B-101D208DDC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930443-0460-2C1E-EA6A-632550F7C77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F5AED4D-3106-E420-F933-480067FB7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9693843-08DE-EC6D-62A5-529D4DD0CA55}"/>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C5EFE59A-9C9B-D094-7489-36F4AE9B52EA}"/>
              </a:ext>
            </a:extLst>
          </p:cNvPr>
          <p:cNvSpPr txBox="1"/>
          <p:nvPr/>
        </p:nvSpPr>
        <p:spPr>
          <a:xfrm>
            <a:off x="705979" y="3220630"/>
            <a:ext cx="10635322"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risk appetite </a:t>
            </a:r>
            <a:r>
              <a:rPr lang="en-US" sz="2000" dirty="0">
                <a:solidFill>
                  <a:prstClr val="black"/>
                </a:solidFill>
                <a:latin typeface="Times New Roman" panose="02020603050405020304" pitchFamily="18" charset="0"/>
                <a:cs typeface="Times New Roman" panose="02020603050405020304" pitchFamily="18" charset="0"/>
              </a:rPr>
              <a:t>of the board should be </a:t>
            </a:r>
            <a:r>
              <a:rPr lang="en-US" sz="2000" b="1" u="sng" dirty="0">
                <a:solidFill>
                  <a:prstClr val="black"/>
                </a:solidFill>
                <a:latin typeface="Times New Roman" panose="02020603050405020304" pitchFamily="18" charset="0"/>
                <a:cs typeface="Times New Roman" panose="02020603050405020304" pitchFamily="18" charset="0"/>
              </a:rPr>
              <a:t>within the risk capacity </a:t>
            </a:r>
            <a:r>
              <a:rPr lang="en-US" sz="2000" dirty="0">
                <a:solidFill>
                  <a:prstClr val="black"/>
                </a:solidFill>
                <a:latin typeface="Times New Roman" panose="02020603050405020304" pitchFamily="18" charset="0"/>
                <a:cs typeface="Times New Roman" panose="02020603050405020304" pitchFamily="18" charset="0"/>
              </a:rPr>
              <a:t>of the organization and </a:t>
            </a:r>
            <a:r>
              <a:rPr lang="en-US" sz="2000" b="1" u="sng" dirty="0">
                <a:solidFill>
                  <a:prstClr val="black"/>
                </a:solidFill>
                <a:latin typeface="Times New Roman" panose="02020603050405020304" pitchFamily="18" charset="0"/>
                <a:cs typeface="Times New Roman" panose="02020603050405020304" pitchFamily="18" charset="0"/>
              </a:rPr>
              <a:t>greater than or equal to the actual risk exposure </a:t>
            </a:r>
            <a:r>
              <a:rPr lang="en-US" sz="2000" dirty="0">
                <a:solidFill>
                  <a:prstClr val="black"/>
                </a:solidFill>
                <a:latin typeface="Times New Roman" panose="02020603050405020304" pitchFamily="18" charset="0"/>
                <a:cs typeface="Times New Roman" panose="02020603050405020304" pitchFamily="18" charset="0"/>
              </a:rPr>
              <a:t>that the organization faces.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Example</a:t>
            </a:r>
            <a:r>
              <a:rPr lang="en-US" sz="2000" dirty="0">
                <a:solidFill>
                  <a:prstClr val="black"/>
                </a:solidFill>
                <a:latin typeface="Times New Roman" panose="02020603050405020304" pitchFamily="18" charset="0"/>
                <a:cs typeface="Times New Roman" panose="02020603050405020304" pitchFamily="18" charset="0"/>
              </a:rPr>
              <a:t>: </a:t>
            </a:r>
            <a:r>
              <a:rPr lang="en-US" sz="2000" i="1" u="sng" dirty="0">
                <a:solidFill>
                  <a:prstClr val="black"/>
                </a:solidFill>
                <a:latin typeface="Times New Roman" panose="02020603050405020304" pitchFamily="18" charset="0"/>
                <a:cs typeface="Times New Roman" panose="02020603050405020304" pitchFamily="18" charset="0"/>
              </a:rPr>
              <a:t>A contributing factor to the global financial crisis was that certain financial institutions were exposed to a level of risk beyond the risk-bearing capacity of those organizations</a:t>
            </a:r>
            <a:r>
              <a:rPr lang="en-US" sz="2000" i="1"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65060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43325-7DF6-A26F-A159-DBDBF4CBAE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8659EF-8458-7BEF-E8B7-09D1382164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3377BBF-E8AE-2293-F3BD-312790F7AE6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899AAE86-8703-F024-6767-59A3687BB7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E36377-80F1-4B02-3F5D-14348A1800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01C714-E4A0-71E0-DAD1-0883665707D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A4223E0-387B-9987-D826-BEFDCF43D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6D51B54-7908-DCF0-6AC1-8A988B719DAD}"/>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id="{C37D5691-D9B0-BCC9-3C2F-FCAA5B453409}"/>
              </a:ext>
            </a:extLst>
          </p:cNvPr>
          <p:cNvSpPr txBox="1"/>
          <p:nvPr/>
        </p:nvSpPr>
        <p:spPr>
          <a:xfrm>
            <a:off x="762000" y="2691854"/>
            <a:ext cx="10499261"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would be </a:t>
            </a:r>
            <a:r>
              <a:rPr lang="en-US" sz="2000" b="1" u="sng" dirty="0">
                <a:solidFill>
                  <a:prstClr val="black"/>
                </a:solidFill>
                <a:latin typeface="Times New Roman" panose="02020603050405020304" pitchFamily="18" charset="0"/>
                <a:cs typeface="Times New Roman" panose="02020603050405020304" pitchFamily="18" charset="0"/>
              </a:rPr>
              <a:t>inappropriate</a:t>
            </a:r>
            <a:r>
              <a:rPr lang="en-US" sz="2000" dirty="0">
                <a:solidFill>
                  <a:prstClr val="black"/>
                </a:solidFill>
                <a:latin typeface="Times New Roman" panose="02020603050405020304" pitchFamily="18" charset="0"/>
                <a:cs typeface="Times New Roman" panose="02020603050405020304" pitchFamily="18" charset="0"/>
              </a:rPr>
              <a:t> for an </a:t>
            </a:r>
            <a:r>
              <a:rPr lang="en-US" sz="2000" b="1" u="sng" dirty="0">
                <a:solidFill>
                  <a:prstClr val="black"/>
                </a:solidFill>
                <a:latin typeface="Times New Roman" panose="02020603050405020304" pitchFamily="18" charset="0"/>
                <a:cs typeface="Times New Roman" panose="02020603050405020304" pitchFamily="18" charset="0"/>
              </a:rPr>
              <a:t>organization to embark </a:t>
            </a:r>
            <a:r>
              <a:rPr lang="en-US" sz="2000" dirty="0">
                <a:solidFill>
                  <a:prstClr val="black"/>
                </a:solidFill>
                <a:latin typeface="Times New Roman" panose="02020603050405020304" pitchFamily="18" charset="0"/>
                <a:cs typeface="Times New Roman" panose="02020603050405020304" pitchFamily="18" charset="0"/>
              </a:rPr>
              <a:t>on a project that could </a:t>
            </a:r>
            <a:r>
              <a:rPr lang="en-US" sz="2000" b="1" u="sng" dirty="0">
                <a:solidFill>
                  <a:prstClr val="black"/>
                </a:solidFill>
                <a:latin typeface="Times New Roman" panose="02020603050405020304" pitchFamily="18" charset="0"/>
                <a:cs typeface="Times New Roman" panose="02020603050405020304" pitchFamily="18" charset="0"/>
              </a:rPr>
              <a:t>exhaust all of its resources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The capacity of the organization </a:t>
            </a:r>
            <a:r>
              <a:rPr lang="en-US" sz="2000" dirty="0">
                <a:solidFill>
                  <a:prstClr val="black"/>
                </a:solidFill>
                <a:latin typeface="Times New Roman" panose="02020603050405020304" pitchFamily="18" charset="0"/>
                <a:cs typeface="Times New Roman" panose="02020603050405020304" pitchFamily="18" charset="0"/>
              </a:rPr>
              <a:t>to accept risk will depend on </a:t>
            </a:r>
            <a:r>
              <a:rPr lang="en-US" sz="2000" b="1" u="sng" dirty="0">
                <a:solidFill>
                  <a:prstClr val="black"/>
                </a:solidFill>
                <a:latin typeface="Times New Roman" panose="02020603050405020304" pitchFamily="18" charset="0"/>
                <a:cs typeface="Times New Roman" panose="02020603050405020304" pitchFamily="18" charset="0"/>
              </a:rPr>
              <a:t>its financial strength, the robustness of its infrastructure, the strength of its reputation and brands and the competitive nature</a:t>
            </a:r>
            <a:r>
              <a:rPr lang="en-US" sz="2000" dirty="0">
                <a:solidFill>
                  <a:prstClr val="black"/>
                </a:solidFill>
                <a:latin typeface="Times New Roman" panose="02020603050405020304" pitchFamily="18" charset="0"/>
                <a:cs typeface="Times New Roman" panose="02020603050405020304" pitchFamily="18" charset="0"/>
              </a:rPr>
              <a:t> of the marketplace in which it operates.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more </a:t>
            </a:r>
            <a:r>
              <a:rPr lang="en-US" sz="2000" b="1" u="sng" dirty="0">
                <a:solidFill>
                  <a:prstClr val="black"/>
                </a:solidFill>
                <a:latin typeface="Times New Roman" panose="02020603050405020304" pitchFamily="18" charset="0"/>
                <a:cs typeface="Times New Roman" panose="02020603050405020304" pitchFamily="18" charset="0"/>
              </a:rPr>
              <a:t>rapidly the marketplace </a:t>
            </a:r>
            <a:r>
              <a:rPr lang="en-US" sz="2000" dirty="0">
                <a:solidFill>
                  <a:prstClr val="black"/>
                </a:solidFill>
                <a:latin typeface="Times New Roman" panose="02020603050405020304" pitchFamily="18" charset="0"/>
                <a:cs typeface="Times New Roman" panose="02020603050405020304" pitchFamily="18" charset="0"/>
              </a:rPr>
              <a:t>is changing, </a:t>
            </a:r>
            <a:r>
              <a:rPr lang="en-US" sz="2000" b="1" u="sng" dirty="0">
                <a:solidFill>
                  <a:prstClr val="black"/>
                </a:solidFill>
                <a:latin typeface="Times New Roman" panose="02020603050405020304" pitchFamily="18" charset="0"/>
                <a:cs typeface="Times New Roman" panose="02020603050405020304" pitchFamily="18" charset="0"/>
              </a:rPr>
              <a:t>the greater capacity for risk the organization is required to have available</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7132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16BCE-3908-74C7-1A96-7BAC69953B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20249C-2D26-0E2A-AAAB-CECC11EF32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4631945-08A1-E2E6-9031-E4A83702FA8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1A24BF33-8A8E-4901-5562-183D6927DB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31B120-A27A-1B85-05EC-95FD4A08F1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3A8C17-A7D7-CDEE-3818-072F94B7E33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B9FC218-F9DA-DE66-2E5D-73E36DCC6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272D90C-57AD-9F4C-D689-B6B57AA6037C}"/>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73A05198-A151-9EAC-BDF9-C95472846693}"/>
              </a:ext>
            </a:extLst>
          </p:cNvPr>
          <p:cNvSpPr txBox="1"/>
          <p:nvPr/>
        </p:nvSpPr>
        <p:spPr>
          <a:xfrm>
            <a:off x="762000" y="2453062"/>
            <a:ext cx="10589978" cy="3477875"/>
          </a:xfrm>
          <a:prstGeom prst="rect">
            <a:avLst/>
          </a:prstGeom>
          <a:solidFill>
            <a:sysClr val="window" lastClr="FFFFFF">
              <a:lumMod val="75000"/>
            </a:sysClr>
          </a:solidFill>
        </p:spPr>
        <p:txBody>
          <a:bodyPr wrap="square">
            <a:spAutoFit/>
          </a:bodyPr>
          <a:lstStyle/>
          <a:p>
            <a:pPr marL="285750" indent="-285750" algn="just">
              <a:buFont typeface="Wingdings" panose="05000000000000000000" pitchFamily="2" charset="2"/>
              <a:buChar char="§"/>
              <a:defRPr/>
            </a:pPr>
            <a:r>
              <a:rPr lang="en-US" sz="2000" b="1" u="sng" kern="0" dirty="0">
                <a:solidFill>
                  <a:srgbClr val="C00000"/>
                </a:solidFill>
                <a:latin typeface="Times New Roman" panose="02020603050405020304" pitchFamily="18" charset="0"/>
                <a:cs typeface="Times New Roman" panose="02020603050405020304" pitchFamily="18" charset="0"/>
              </a:rPr>
              <a:t>Example</a:t>
            </a:r>
            <a:r>
              <a:rPr lang="en-US" sz="2000" kern="0" dirty="0">
                <a:solidFill>
                  <a:srgbClr val="C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If an organization is facing a significant change in technology, the strategic options may be limited. Consider an organization that is involved in the manufacture of DVD players when it becomes obvious that streaming technology is taking over.</a:t>
            </a:r>
          </a:p>
          <a:p>
            <a:pPr marL="342900" indent="-342900" algn="just">
              <a:buFont typeface="Wingdings" panose="05000000000000000000" pitchFamily="2" charset="2"/>
              <a:buChar char="Ø"/>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 The organization will be faced with a significant risk related to the change in technology and will need to develop a new business model.</a:t>
            </a:r>
          </a:p>
          <a:p>
            <a:pPr marL="342900" indent="-342900" algn="just">
              <a:buFont typeface="Wingdings" panose="05000000000000000000" pitchFamily="2" charset="2"/>
              <a:buChar char="Ø"/>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 It will have to acquire new production equipment, new skills and new distribution patterns. It may be that the transfer to the new technology and the risks that it involves are outside the resources and risk capacity of the organization.</a:t>
            </a:r>
          </a:p>
        </p:txBody>
      </p:sp>
    </p:spTree>
    <p:extLst>
      <p:ext uri="{BB962C8B-B14F-4D97-AF65-F5344CB8AC3E}">
        <p14:creationId xmlns:p14="http://schemas.microsoft.com/office/powerpoint/2010/main" val="2778395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A4C99-2721-65BA-C1AB-334FB9BA8B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14890F-770B-FD5D-203F-44CF5B739B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B35F04-4018-A9C0-EFFA-4577C5130A3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47739C6-27F9-4A43-9E26-B41BD43941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AF7FD1-CC89-1CAC-E304-20A9968DC0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1B45C4-B068-D1AD-2217-1CE81850E3F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8E34AE2-5E7D-B7E0-083B-112EBBC8F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DD0EB6E-D819-7724-A797-4C1F576512C1}"/>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id="{76FB73E7-C4B9-F188-6B82-880C12904B93}"/>
              </a:ext>
            </a:extLst>
          </p:cNvPr>
          <p:cNvSpPr txBox="1"/>
          <p:nvPr/>
        </p:nvSpPr>
        <p:spPr>
          <a:xfrm>
            <a:off x="762000" y="2582196"/>
            <a:ext cx="10499261" cy="3170099"/>
          </a:xfrm>
          <a:prstGeom prst="rect">
            <a:avLst/>
          </a:prstGeom>
          <a:solidFill>
            <a:sysClr val="window" lastClr="FFFFFF">
              <a:lumMod val="8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Risk Capacity of a bank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capacity is the level of risk the bank considers itself capable of absorbing, based on its earnings power, without damage to its dividend paying ability, its strategic plans and, ultimately, its reputation and ongoing business viability. It is based on a combination of budgeted, forecast and historical revenues and costs, adjusted for variable compensation, dividends and related taxes.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is an estimate of potential loss based on current and prospective risk positions across major risk categories – primary risks, operational risk and business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builds as far as possible on the statistical loss measures used in the day-to-day operating controls. Correlations are taken into account when aggregating potential losses from risk positions in various risk categories to obtain an overall estimate of the risk exposure. </a:t>
            </a:r>
          </a:p>
        </p:txBody>
      </p:sp>
    </p:spTree>
    <p:extLst>
      <p:ext uri="{BB962C8B-B14F-4D97-AF65-F5344CB8AC3E}">
        <p14:creationId xmlns:p14="http://schemas.microsoft.com/office/powerpoint/2010/main" val="93213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B4AC9-039A-7003-20F5-146747C82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B275FF-E4EC-BC75-4F63-4872A7E705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2C2D1F-6144-D1F0-391C-B27E63C571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89AB362-C65F-75F6-BC86-F42BD158AA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CDE42-FC1D-8647-A830-7C9572CE73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185DCA-E374-9A87-E02C-37709D284B0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852690A-8DD5-A907-7585-A7CD3BA4B2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D56DDB9-973D-8390-9C6A-C27335F5613C}"/>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id="{96EEDD1F-7C3F-8759-59CD-98B7B8EC2A54}"/>
              </a:ext>
            </a:extLst>
          </p:cNvPr>
          <p:cNvSpPr txBox="1"/>
          <p:nvPr/>
        </p:nvSpPr>
        <p:spPr>
          <a:xfrm>
            <a:off x="762000" y="2595229"/>
            <a:ext cx="1060713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Risk Capacity of a bank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bank recorded a large net loss, showing that the risk exposures remained greater than its risk capacity.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exposure remained high as a result of a lack of liquidity in the markets for securitized assets and due to significantly increased volatility levels in global markets.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reduction in risk exposure that was achieved through sales in addition to the significant write-downs incurred on risk positions was offset by a simultaneous decrease of risk capacity due to downward revisions of earnings expectations as a consequence of the deteriorating economic outlook</a:t>
            </a:r>
          </a:p>
        </p:txBody>
      </p:sp>
    </p:spTree>
    <p:extLst>
      <p:ext uri="{BB962C8B-B14F-4D97-AF65-F5344CB8AC3E}">
        <p14:creationId xmlns:p14="http://schemas.microsoft.com/office/powerpoint/2010/main" val="3614091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EA548-525D-58F5-ED28-AFA2200102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46D058-667D-55A5-8473-A6AC09B237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E702E4F-2839-38BB-9CD0-ECF6B12E6FD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1D4D59DF-2F52-F38A-1B29-76014C4B7A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B6828E-5975-3CF9-639A-A5A61FF145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4F2186-6BA9-3ED5-19EC-7DA5450950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4E899C1-424D-B883-4DDD-80406ADBD9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8352A5A-E488-5420-E3F7-AEAE93B6D6A4}"/>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11" name="TextBox 10">
            <a:extLst>
              <a:ext uri="{FF2B5EF4-FFF2-40B4-BE49-F238E27FC236}">
                <a16:creationId xmlns:a16="http://schemas.microsoft.com/office/drawing/2014/main" id="{FD0D06A4-BF7B-ACCD-D45D-5FB1234973C6}"/>
              </a:ext>
            </a:extLst>
          </p:cNvPr>
          <p:cNvSpPr txBox="1"/>
          <p:nvPr/>
        </p:nvSpPr>
        <p:spPr>
          <a:xfrm>
            <a:off x="846369" y="2998457"/>
            <a:ext cx="10499261"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For risk in general</a:t>
            </a:r>
            <a:r>
              <a:rPr lang="en-US" sz="2000" dirty="0">
                <a:solidFill>
                  <a:prstClr val="black"/>
                </a:solidFill>
                <a:latin typeface="Times New Roman" panose="02020603050405020304" pitchFamily="18" charset="0"/>
                <a:cs typeface="Times New Roman" panose="02020603050405020304" pitchFamily="18" charset="0"/>
              </a:rPr>
              <a:t>, previous history may be a </a:t>
            </a:r>
            <a:r>
              <a:rPr lang="en-US" sz="2000" b="1" u="sng" dirty="0">
                <a:solidFill>
                  <a:prstClr val="black"/>
                </a:solidFill>
                <a:latin typeface="Times New Roman" panose="02020603050405020304" pitchFamily="18" charset="0"/>
                <a:cs typeface="Times New Roman" panose="02020603050405020304" pitchFamily="18" charset="0"/>
              </a:rPr>
              <a:t>good indication </a:t>
            </a:r>
            <a:r>
              <a:rPr lang="en-US" sz="2000" dirty="0">
                <a:solidFill>
                  <a:prstClr val="black"/>
                </a:solidFill>
                <a:latin typeface="Times New Roman" panose="02020603050405020304" pitchFamily="18" charset="0"/>
                <a:cs typeface="Times New Roman" panose="02020603050405020304" pitchFamily="18" charset="0"/>
              </a:rPr>
              <a:t>of how likely the risk is to occur.</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For a fleet of </a:t>
            </a:r>
            <a:r>
              <a:rPr lang="en-US" sz="2000" b="1" u="sng" dirty="0">
                <a:solidFill>
                  <a:prstClr val="black"/>
                </a:solidFill>
                <a:latin typeface="Times New Roman" panose="02020603050405020304" pitchFamily="18" charset="0"/>
                <a:cs typeface="Times New Roman" panose="02020603050405020304" pitchFamily="18" charset="0"/>
              </a:rPr>
              <a:t>motor vehicles</a:t>
            </a:r>
            <a:r>
              <a:rPr lang="en-US" sz="2000" dirty="0">
                <a:solidFill>
                  <a:prstClr val="black"/>
                </a:solidFill>
                <a:latin typeface="Times New Roman" panose="02020603050405020304" pitchFamily="18" charset="0"/>
                <a:cs typeface="Times New Roman" panose="02020603050405020304" pitchFamily="18" charset="0"/>
              </a:rPr>
              <a:t>, there is certain to be a history of vehicle </a:t>
            </a:r>
            <a:r>
              <a:rPr lang="en-US" sz="2000" b="1" u="sng" dirty="0">
                <a:solidFill>
                  <a:prstClr val="black"/>
                </a:solidFill>
                <a:latin typeface="Times New Roman" panose="02020603050405020304" pitchFamily="18" charset="0"/>
                <a:cs typeface="Times New Roman" panose="02020603050405020304" pitchFamily="18" charset="0"/>
              </a:rPr>
              <a:t>accidents and breakdowns.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will be in place to </a:t>
            </a:r>
            <a:r>
              <a:rPr lang="en-US" sz="2000" b="1" u="sng" dirty="0">
                <a:solidFill>
                  <a:prstClr val="black"/>
                </a:solidFill>
                <a:latin typeface="Times New Roman" panose="02020603050405020304" pitchFamily="18" charset="0"/>
                <a:cs typeface="Times New Roman" panose="02020603050405020304" pitchFamily="18" charset="0"/>
              </a:rPr>
              <a:t>reduce</a:t>
            </a:r>
            <a:r>
              <a:rPr lang="en-US" sz="2000" dirty="0">
                <a:solidFill>
                  <a:prstClr val="black"/>
                </a:solidFill>
                <a:latin typeface="Times New Roman" panose="02020603050405020304" pitchFamily="18" charset="0"/>
                <a:cs typeface="Times New Roman" panose="02020603050405020304" pitchFamily="18" charset="0"/>
              </a:rPr>
              <a:t> the likelihood of </a:t>
            </a:r>
            <a:r>
              <a:rPr lang="en-US" sz="2000" b="1" u="sng" dirty="0">
                <a:solidFill>
                  <a:prstClr val="black"/>
                </a:solidFill>
                <a:latin typeface="Times New Roman" panose="02020603050405020304" pitchFamily="18" charset="0"/>
                <a:cs typeface="Times New Roman" panose="02020603050405020304" pitchFamily="18" charset="0"/>
              </a:rPr>
              <a:t>these events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75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D9B47-0F0D-74CA-A426-BEC28B21E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1831C5-BDA1-D269-E3EA-AD8C874F49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070D32C-5823-7AA8-F2C0-60DBECCF32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C38E1037-760E-4B97-8C59-C381925766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066436-B445-8B19-211A-B06240FCB1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50CC2D-0DB8-50A0-368B-FF71F40317D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222DCD5-2298-F7E0-7078-8B70D76C7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97B3ADC-9FF2-C205-F693-9080625EDE7A}"/>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8" name="TextBox 7">
            <a:extLst>
              <a:ext uri="{FF2B5EF4-FFF2-40B4-BE49-F238E27FC236}">
                <a16:creationId xmlns:a16="http://schemas.microsoft.com/office/drawing/2014/main" id="{C4B99E31-38D7-3BBF-FE84-00FDF0A2C71B}"/>
              </a:ext>
            </a:extLst>
          </p:cNvPr>
          <p:cNvSpPr txBox="1"/>
          <p:nvPr/>
        </p:nvSpPr>
        <p:spPr>
          <a:xfrm>
            <a:off x="788101" y="2763889"/>
            <a:ext cx="1047107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 </a:t>
            </a:r>
            <a:r>
              <a:rPr lang="en-US" sz="2000" b="1" u="sng" dirty="0">
                <a:solidFill>
                  <a:prstClr val="black"/>
                </a:solidFill>
                <a:latin typeface="Times New Roman" panose="02020603050405020304" pitchFamily="18" charset="0"/>
                <a:cs typeface="Times New Roman" panose="02020603050405020304" pitchFamily="18" charset="0"/>
              </a:rPr>
              <a:t>road haulage </a:t>
            </a:r>
            <a:r>
              <a:rPr lang="en-US" sz="2000" dirty="0">
                <a:solidFill>
                  <a:prstClr val="black"/>
                </a:solidFill>
                <a:latin typeface="Times New Roman" panose="02020603050405020304" pitchFamily="18" charset="0"/>
                <a:cs typeface="Times New Roman" panose="02020603050405020304" pitchFamily="18" charset="0"/>
              </a:rPr>
              <a:t>company should </a:t>
            </a:r>
            <a:r>
              <a:rPr lang="en-US" sz="2000" b="1" u="sng" dirty="0">
                <a:solidFill>
                  <a:prstClr val="black"/>
                </a:solidFill>
                <a:latin typeface="Times New Roman" panose="02020603050405020304" pitchFamily="18" charset="0"/>
                <a:cs typeface="Times New Roman" panose="02020603050405020304" pitchFamily="18" charset="0"/>
              </a:rPr>
              <a:t>assess the likelihood </a:t>
            </a:r>
            <a:r>
              <a:rPr lang="en-US" sz="2000" dirty="0">
                <a:solidFill>
                  <a:prstClr val="black"/>
                </a:solidFill>
                <a:latin typeface="Times New Roman" panose="02020603050405020304" pitchFamily="18" charset="0"/>
                <a:cs typeface="Times New Roman" panose="02020603050405020304" pitchFamily="18" charset="0"/>
              </a:rPr>
              <a:t>of vehicle breakdowns on an </a:t>
            </a:r>
            <a:r>
              <a:rPr lang="en-US" sz="2000" b="1" u="sng" dirty="0">
                <a:solidFill>
                  <a:prstClr val="black"/>
                </a:solidFill>
                <a:latin typeface="Times New Roman" panose="02020603050405020304" pitchFamily="18" charset="0"/>
                <a:cs typeface="Times New Roman" panose="02020603050405020304" pitchFamily="18" charset="0"/>
              </a:rPr>
              <a:t>inherent basis </a:t>
            </a:r>
            <a:r>
              <a:rPr lang="en-US" sz="2000" dirty="0">
                <a:solidFill>
                  <a:prstClr val="black"/>
                </a:solidFill>
                <a:latin typeface="Times New Roman" panose="02020603050405020304" pitchFamily="18" charset="0"/>
                <a:cs typeface="Times New Roman" panose="02020603050405020304" pitchFamily="18" charset="0"/>
              </a:rPr>
              <a:t>and also on </a:t>
            </a:r>
            <a:r>
              <a:rPr lang="en-US" sz="2000" b="1" u="sng" dirty="0">
                <a:solidFill>
                  <a:prstClr val="black"/>
                </a:solidFill>
                <a:latin typeface="Times New Roman" panose="02020603050405020304" pitchFamily="18" charset="0"/>
                <a:cs typeface="Times New Roman" panose="02020603050405020304" pitchFamily="18" charset="0"/>
              </a:rPr>
              <a:t>the basis of current controls.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however, </a:t>
            </a:r>
            <a:r>
              <a:rPr lang="en-US" sz="2000" b="1" u="sng" dirty="0">
                <a:solidFill>
                  <a:prstClr val="black"/>
                </a:solidFill>
                <a:latin typeface="Times New Roman" panose="02020603050405020304" pitchFamily="18" charset="0"/>
                <a:cs typeface="Times New Roman" panose="02020603050405020304" pitchFamily="18" charset="0"/>
              </a:rPr>
              <a:t>difficulties in assessing the inherent likelihood </a:t>
            </a:r>
            <a:r>
              <a:rPr lang="en-US" sz="2000" dirty="0">
                <a:solidFill>
                  <a:prstClr val="black"/>
                </a:solidFill>
                <a:latin typeface="Times New Roman" panose="02020603050405020304" pitchFamily="18" charset="0"/>
                <a:cs typeface="Times New Roman" panose="02020603050405020304" pitchFamily="18" charset="0"/>
              </a:rPr>
              <a:t>of </a:t>
            </a:r>
            <a:r>
              <a:rPr lang="en-US" sz="2000" b="1" u="sng" dirty="0">
                <a:solidFill>
                  <a:prstClr val="black"/>
                </a:solidFill>
                <a:latin typeface="Times New Roman" panose="02020603050405020304" pitchFamily="18" charset="0"/>
                <a:cs typeface="Times New Roman" panose="02020603050405020304" pitchFamily="18" charset="0"/>
              </a:rPr>
              <a:t>vehicle accidents</a:t>
            </a:r>
            <a:r>
              <a:rPr lang="en-US" sz="2000" dirty="0">
                <a:solidFill>
                  <a:prstClr val="black"/>
                </a:solidFill>
                <a:latin typeface="Times New Roman" panose="02020603050405020304" pitchFamily="18" charset="0"/>
                <a:cs typeface="Times New Roman" panose="02020603050405020304" pitchFamily="18" charset="0"/>
              </a:rPr>
              <a:t>, because certain </a:t>
            </a:r>
            <a:r>
              <a:rPr lang="en-US" sz="2000" b="1" u="sng" dirty="0">
                <a:solidFill>
                  <a:prstClr val="black"/>
                </a:solidFill>
                <a:latin typeface="Times New Roman" panose="02020603050405020304" pitchFamily="18" charset="0"/>
                <a:cs typeface="Times New Roman" panose="02020603050405020304" pitchFamily="18" charset="0"/>
              </a:rPr>
              <a:t>assumptions</a:t>
            </a:r>
            <a:r>
              <a:rPr lang="en-US" sz="2000" dirty="0">
                <a:solidFill>
                  <a:prstClr val="black"/>
                </a:solidFill>
                <a:latin typeface="Times New Roman" panose="02020603050405020304" pitchFamily="18" charset="0"/>
                <a:cs typeface="Times New Roman" panose="02020603050405020304" pitchFamily="18" charset="0"/>
              </a:rPr>
              <a:t> would have to be taken about what </a:t>
            </a:r>
            <a:r>
              <a:rPr lang="en-US" sz="2000" b="1" u="sng" dirty="0">
                <a:solidFill>
                  <a:prstClr val="black"/>
                </a:solidFill>
                <a:latin typeface="Times New Roman" panose="02020603050405020304" pitchFamily="18" charset="0"/>
                <a:cs typeface="Times New Roman" panose="02020603050405020304" pitchFamily="18" charset="0"/>
              </a:rPr>
              <a:t>effect the removal of controls </a:t>
            </a:r>
            <a:r>
              <a:rPr lang="en-US" sz="2000" dirty="0">
                <a:solidFill>
                  <a:prstClr val="black"/>
                </a:solidFill>
                <a:latin typeface="Times New Roman" panose="02020603050405020304" pitchFamily="18" charset="0"/>
                <a:cs typeface="Times New Roman" panose="02020603050405020304" pitchFamily="18" charset="0"/>
              </a:rPr>
              <a:t>would have on </a:t>
            </a:r>
            <a:r>
              <a:rPr lang="en-US" sz="2000" b="1" u="sng" dirty="0">
                <a:solidFill>
                  <a:prstClr val="black"/>
                </a:solidFill>
                <a:latin typeface="Times New Roman" panose="02020603050405020304" pitchFamily="18" charset="0"/>
                <a:cs typeface="Times New Roman" panose="02020603050405020304" pitchFamily="18" charset="0"/>
              </a:rPr>
              <a:t>the likelihood of accidents.</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For risks, </a:t>
            </a:r>
            <a:r>
              <a:rPr lang="en-US" sz="2000" dirty="0">
                <a:solidFill>
                  <a:prstClr val="black"/>
                </a:solidFill>
                <a:latin typeface="Times New Roman" panose="02020603050405020304" pitchFamily="18" charset="0"/>
                <a:cs typeface="Times New Roman" panose="02020603050405020304" pitchFamily="18" charset="0"/>
              </a:rPr>
              <a:t>previous history may be a good indication of how likely the risk is to occur.</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1450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E072C-2944-D53D-4AE6-080B476F6C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53D376-977A-4DC0-D7F9-302E5E5F9D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4CF4EE-FCDF-EC4F-11A9-E7BCF75C58F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E604A8E6-AE7B-75E8-3165-A399EEFFE6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D390B5-F1BB-B6BE-8F3F-4BD053ED3B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D5C577-7055-D30A-D54F-ABC1B9D1BA8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2E132EB-C77D-EBA9-15B1-9B5A20CD7E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8B7DA3-78EA-3291-5A53-A433E7CAE254}"/>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9" name="TextBox 8">
            <a:extLst>
              <a:ext uri="{FF2B5EF4-FFF2-40B4-BE49-F238E27FC236}">
                <a16:creationId xmlns:a16="http://schemas.microsoft.com/office/drawing/2014/main" id="{E47EBFED-1C48-67AB-77A2-3600E8C369BF}"/>
              </a:ext>
            </a:extLst>
          </p:cNvPr>
          <p:cNvSpPr txBox="1"/>
          <p:nvPr/>
        </p:nvSpPr>
        <p:spPr>
          <a:xfrm>
            <a:off x="842040" y="2905218"/>
            <a:ext cx="10363200" cy="2246769"/>
          </a:xfrm>
          <a:prstGeom prst="rect">
            <a:avLst/>
          </a:prstGeom>
          <a:solidFill>
            <a:sysClr val="window" lastClr="FFFFFF">
              <a:lumMod val="75000"/>
            </a:sysClr>
          </a:solidFill>
        </p:spPr>
        <p:txBody>
          <a:bodyPr wrap="square">
            <a:spAutoFit/>
          </a:bodyPr>
          <a:lstStyle/>
          <a:p>
            <a:pPr marL="285750" indent="-285750" algn="just">
              <a:buFont typeface="Wingdings" panose="05000000000000000000" pitchFamily="2" charset="2"/>
              <a:buChar char="§"/>
              <a:defRPr/>
            </a:pPr>
            <a:r>
              <a:rPr lang="en-US" sz="2000" b="1" u="sng" kern="0" dirty="0">
                <a:solidFill>
                  <a:srgbClr val="C0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a:t>
            </a:r>
            <a:r>
              <a:rPr lang="en-US" sz="2000" i="1" kern="0" dirty="0">
                <a:solidFill>
                  <a:prstClr val="black"/>
                </a:solidFill>
                <a:latin typeface="Times New Roman" panose="02020603050405020304" pitchFamily="18" charset="0"/>
                <a:cs typeface="Times New Roman" panose="02020603050405020304" pitchFamily="18" charset="0"/>
              </a:rPr>
              <a:t>of a control measure that has an effect on the magnitude of the risk but may have no effect on its likelihood is the use of seat belts in cars.</a:t>
            </a:r>
          </a:p>
          <a:p>
            <a:pPr marL="285750" indent="-285750" algn="just">
              <a:buFont typeface="Wingdings" panose="05000000000000000000" pitchFamily="2" charset="2"/>
              <a:buChar char="§"/>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 In simple terms, the driver wears a seat belt to reduce the impact of an accident, because the seat belt has no effect on the likelihood of an accident occurring. </a:t>
            </a:r>
          </a:p>
          <a:p>
            <a:pPr marL="285750" indent="-285750" algn="just">
              <a:buFont typeface="Wingdings" panose="05000000000000000000" pitchFamily="2" charset="2"/>
              <a:buChar char="§"/>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The driver wears the seat belt as a control measure for when the accident happens.</a:t>
            </a:r>
          </a:p>
        </p:txBody>
      </p:sp>
    </p:spTree>
    <p:extLst>
      <p:ext uri="{BB962C8B-B14F-4D97-AF65-F5344CB8AC3E}">
        <p14:creationId xmlns:p14="http://schemas.microsoft.com/office/powerpoint/2010/main" val="221039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246-9ECE-DE68-EBEE-C0778D7765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B9E073-CEC1-1215-DC0D-2EDA8AA64A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4121DD5-65EC-5B18-D0E4-7A9FB96FD58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0471EB0-EAF5-D764-C4AD-00154C0777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64B9E7-545A-1865-2707-52AE0DC09B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161DFB-5BB8-6C17-19CA-D2EDEAEB0F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F7CAD4F-89F4-51B0-F9E1-C0FFF80BAB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76628D1-631E-324E-DE00-A2C67407D3CA}"/>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11" name="TextBox 10">
            <a:extLst>
              <a:ext uri="{FF2B5EF4-FFF2-40B4-BE49-F238E27FC236}">
                <a16:creationId xmlns:a16="http://schemas.microsoft.com/office/drawing/2014/main" id="{9CEE068C-668E-C802-522D-180D1143C458}"/>
              </a:ext>
            </a:extLst>
          </p:cNvPr>
          <p:cNvSpPr txBox="1"/>
          <p:nvPr/>
        </p:nvSpPr>
        <p:spPr>
          <a:xfrm>
            <a:off x="778615" y="2710334"/>
            <a:ext cx="1047107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magnitude of a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very important. For risks, magnitude is often referred to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inherent severity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should it materialize.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Reduction in overall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severity will be achieved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reducing both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impact and consequences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adverse event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occurs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seat belt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a car can reduce the impact of an accident, but has no effect 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likelihood of having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accident.</a:t>
            </a:r>
          </a:p>
        </p:txBody>
      </p:sp>
    </p:spTree>
    <p:extLst>
      <p:ext uri="{BB962C8B-B14F-4D97-AF65-F5344CB8AC3E}">
        <p14:creationId xmlns:p14="http://schemas.microsoft.com/office/powerpoint/2010/main" val="30693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F5B6A-4CB0-F5F7-9D99-1661954B2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B27AF-58AE-FE03-2D39-716AA9480A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42F4C2-67C7-57EB-9D5F-C683B8D2499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CD513F91-D462-349E-DF86-475453F8B8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EFB95C-D83C-F5BF-9452-440218ECD0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C1289D-1146-40EB-BC96-67214276CBB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E0D9208-BB0F-AAFF-4AA4-FE2E80E6C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2ED2FB4-3459-C62C-ED93-147638419505}"/>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2" name="TextBox 1">
            <a:extLst>
              <a:ext uri="{FF2B5EF4-FFF2-40B4-BE49-F238E27FC236}">
                <a16:creationId xmlns:a16="http://schemas.microsoft.com/office/drawing/2014/main" id="{E4A3F09F-6DE1-6930-5165-CBB81FA2BB91}"/>
              </a:ext>
            </a:extLst>
          </p:cNvPr>
          <p:cNvSpPr txBox="1"/>
          <p:nvPr/>
        </p:nvSpPr>
        <p:spPr>
          <a:xfrm>
            <a:off x="762000" y="3004065"/>
            <a:ext cx="10363200"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many cases, it is likely that inadequate attention was </a:t>
            </a:r>
            <a:r>
              <a:rPr lang="en-US" sz="2000" b="1" u="sng" dirty="0">
                <a:solidFill>
                  <a:prstClr val="black"/>
                </a:solidFill>
                <a:latin typeface="Times New Roman" panose="02020603050405020304" pitchFamily="18" charset="0"/>
                <a:cs typeface="Times New Roman" panose="02020603050405020304" pitchFamily="18" charset="0"/>
              </a:rPr>
              <a:t>paid to pre-incident </a:t>
            </a:r>
            <a:r>
              <a:rPr lang="en-US" sz="2000" dirty="0">
                <a:solidFill>
                  <a:prstClr val="black"/>
                </a:solidFill>
                <a:latin typeface="Times New Roman" panose="02020603050405020304" pitchFamily="18" charset="0"/>
                <a:cs typeface="Times New Roman" panose="02020603050405020304" pitchFamily="18" charset="0"/>
              </a:rPr>
              <a:t>planning, so that the </a:t>
            </a:r>
            <a:r>
              <a:rPr lang="en-US" sz="2000" b="1" u="sng" dirty="0">
                <a:solidFill>
                  <a:prstClr val="black"/>
                </a:solidFill>
                <a:latin typeface="Times New Roman" panose="02020603050405020304" pitchFamily="18" charset="0"/>
                <a:cs typeface="Times New Roman" panose="02020603050405020304" pitchFamily="18" charset="0"/>
              </a:rPr>
              <a:t>damage </a:t>
            </a:r>
            <a:r>
              <a:rPr lang="en-US" sz="2000" dirty="0">
                <a:solidFill>
                  <a:prstClr val="black"/>
                </a:solidFill>
                <a:latin typeface="Times New Roman" panose="02020603050405020304" pitchFamily="18" charset="0"/>
                <a:cs typeface="Times New Roman" panose="02020603050405020304" pitchFamily="18" charset="0"/>
              </a:rPr>
              <a:t>of the organization was </a:t>
            </a:r>
            <a:r>
              <a:rPr lang="en-US" sz="2000" b="1" u="sng" dirty="0">
                <a:solidFill>
                  <a:prstClr val="black"/>
                </a:solidFill>
                <a:latin typeface="Times New Roman" panose="02020603050405020304" pitchFamily="18" charset="0"/>
                <a:cs typeface="Times New Roman" panose="02020603050405020304" pitchFamily="18" charset="0"/>
              </a:rPr>
              <a:t>not effectively minimized at the time the incident occurred.</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Organizations </a:t>
            </a:r>
            <a:r>
              <a:rPr lang="en-US" sz="2000" dirty="0">
                <a:solidFill>
                  <a:prstClr val="black"/>
                </a:solidFill>
                <a:latin typeface="Times New Roman" panose="02020603050405020304" pitchFamily="18" charset="0"/>
                <a:cs typeface="Times New Roman" panose="02020603050405020304" pitchFamily="18" charset="0"/>
              </a:rPr>
              <a:t>will also need to be concerned with cost containment.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2590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857BD-CC17-93B0-D2B9-B8C37EEE05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C87E07-973C-2D29-A12E-0913ECD982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44C6FF-A3F4-4E40-0AE2-876045B81F4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43F38071-BF38-2699-69B7-D6D02205F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9374AC-B2F2-844B-0C81-7403BCEC61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A10114-2827-9FC2-9812-54F54D6EA12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90F77DE-6EAD-3AC8-1725-A2ACDD53C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A9FBA54-3E8D-ED78-2E8B-276890A8B33A}"/>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9" name="TextBox 8">
            <a:extLst>
              <a:ext uri="{FF2B5EF4-FFF2-40B4-BE49-F238E27FC236}">
                <a16:creationId xmlns:a16="http://schemas.microsoft.com/office/drawing/2014/main" id="{1D5788D6-0C07-EB7F-2196-2C02B35C8507}"/>
              </a:ext>
            </a:extLst>
          </p:cNvPr>
          <p:cNvSpPr txBox="1"/>
          <p:nvPr/>
        </p:nvSpPr>
        <p:spPr>
          <a:xfrm>
            <a:off x="886492" y="3180592"/>
            <a:ext cx="10267213"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Cost containment following an event is usually </a:t>
            </a:r>
            <a:r>
              <a:rPr lang="en-US" sz="2000" b="1" u="sng" dirty="0">
                <a:solidFill>
                  <a:prstClr val="black"/>
                </a:solidFill>
                <a:latin typeface="Times New Roman" panose="02020603050405020304" pitchFamily="18" charset="0"/>
                <a:cs typeface="Times New Roman" panose="02020603050405020304" pitchFamily="18" charset="0"/>
              </a:rPr>
              <a:t>based on the business continuity plan (BCP) or disaster recovery plan (DRP) </a:t>
            </a:r>
            <a:r>
              <a:rPr lang="en-US" sz="2000" dirty="0">
                <a:solidFill>
                  <a:prstClr val="black"/>
                </a:solidFill>
                <a:latin typeface="Times New Roman" panose="02020603050405020304" pitchFamily="18" charset="0"/>
                <a:cs typeface="Times New Roman" panose="02020603050405020304" pitchFamily="18" charset="0"/>
              </a:rPr>
              <a:t>that the organization put in place before the incident occurred.</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 development of </a:t>
            </a:r>
            <a:r>
              <a:rPr lang="en-US" sz="2000" b="1" u="sng" dirty="0">
                <a:solidFill>
                  <a:prstClr val="black"/>
                </a:solidFill>
                <a:latin typeface="Times New Roman" panose="02020603050405020304" pitchFamily="18" charset="0"/>
                <a:cs typeface="Times New Roman" panose="02020603050405020304" pitchFamily="18" charset="0"/>
              </a:rPr>
              <a:t>effective BCP and DRP </a:t>
            </a:r>
            <a:r>
              <a:rPr lang="en-US" sz="2000" dirty="0">
                <a:solidFill>
                  <a:prstClr val="black"/>
                </a:solidFill>
                <a:latin typeface="Times New Roman" panose="02020603050405020304" pitchFamily="18" charset="0"/>
                <a:cs typeface="Times New Roman" panose="02020603050405020304" pitchFamily="18" charset="0"/>
              </a:rPr>
              <a:t>will put the organization in the </a:t>
            </a:r>
            <a:r>
              <a:rPr lang="en-US" sz="2000" b="1" u="sng" dirty="0">
                <a:solidFill>
                  <a:prstClr val="black"/>
                </a:solidFill>
                <a:latin typeface="Times New Roman" panose="02020603050405020304" pitchFamily="18" charset="0"/>
                <a:cs typeface="Times New Roman" panose="02020603050405020304" pitchFamily="18" charset="0"/>
              </a:rPr>
              <a:t>best position to ensure </a:t>
            </a:r>
            <a:r>
              <a:rPr lang="en-US" sz="2000" dirty="0">
                <a:solidFill>
                  <a:prstClr val="black"/>
                </a:solidFill>
                <a:latin typeface="Times New Roman" panose="02020603050405020304" pitchFamily="18" charset="0"/>
                <a:cs typeface="Times New Roman" panose="02020603050405020304" pitchFamily="18" charset="0"/>
              </a:rPr>
              <a:t>that the overall cost of the incident is kept as low as possible.</a:t>
            </a:r>
          </a:p>
        </p:txBody>
      </p:sp>
    </p:spTree>
    <p:extLst>
      <p:ext uri="{BB962C8B-B14F-4D97-AF65-F5344CB8AC3E}">
        <p14:creationId xmlns:p14="http://schemas.microsoft.com/office/powerpoint/2010/main" val="1637512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412E9-5E52-FF52-53A2-C35918F1B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30F79F-101F-08C9-A930-FE37EBEAEA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C50204-C2C1-80D8-DEDB-FDA979184F3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28819220-4993-43A7-B945-5F4DB1DB9A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BFDB92-B595-8890-B293-17E46870C2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E85CEB-389F-26C7-3DE4-0B84A6C071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02D72AB-36BB-E61B-62C2-9097622BC5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3732F9E-8ECD-AB6C-E6AE-AB81A73509C3}"/>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2" name="TextBox 1">
            <a:extLst>
              <a:ext uri="{FF2B5EF4-FFF2-40B4-BE49-F238E27FC236}">
                <a16:creationId xmlns:a16="http://schemas.microsoft.com/office/drawing/2014/main" id="{4D0948E2-72A0-CD8B-92DC-A1FDA6E96BFA}"/>
              </a:ext>
            </a:extLst>
          </p:cNvPr>
          <p:cNvSpPr txBox="1"/>
          <p:nvPr/>
        </p:nvSpPr>
        <p:spPr>
          <a:xfrm>
            <a:off x="698370" y="2716628"/>
            <a:ext cx="1060713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 of fires in hotels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Given the long emphasis on fire peril, perhaps it’s not surprising that improvements in sprinkler systems have been a hallmark of the past 40 years. The single most impressive innovation as it relates to fire has been the advent of the suppression mode sprinkler.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Standard sprinklers were control mode sprinklers, which controlled the fire until someone arrived to put it out. The fire could grow and produce a lot of smoke.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hotel fittings became more susceptible to smoke and water damage, the desire was to suppress the fire, not just control it. The new sprinklers resulted in smaller areas being affected by fire with less smoke and less damage.</a:t>
            </a:r>
          </a:p>
        </p:txBody>
      </p:sp>
    </p:spTree>
    <p:extLst>
      <p:ext uri="{BB962C8B-B14F-4D97-AF65-F5344CB8AC3E}">
        <p14:creationId xmlns:p14="http://schemas.microsoft.com/office/powerpoint/2010/main" val="3607208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FBCED-01B8-939D-E489-F34F134D8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259B35-E342-4DB1-F10B-A1032FC72B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C0BAEB-1DBB-AAF8-5763-5193A26FAE0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AC4DD255-56CD-74FA-6357-94946C4600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08C15A-EBE1-BE8E-7BDC-6759DC0D1A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E281C9-E7FF-5634-571C-ADFEC3CE5B6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17C8C81-AA03-AD9B-69D7-835F7FFB7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4C2E5BD-BB4F-A5C1-3161-6903ED040AD5}"/>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9" name="TextBox 8">
            <a:extLst>
              <a:ext uri="{FF2B5EF4-FFF2-40B4-BE49-F238E27FC236}">
                <a16:creationId xmlns:a16="http://schemas.microsoft.com/office/drawing/2014/main" id="{07E5D292-E3C9-4D8A-8C92-775E9ED0AE44}"/>
              </a:ext>
            </a:extLst>
          </p:cNvPr>
          <p:cNvSpPr txBox="1"/>
          <p:nvPr/>
        </p:nvSpPr>
        <p:spPr>
          <a:xfrm>
            <a:off x="788101" y="2710968"/>
            <a:ext cx="10471077"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 of fires in hotels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Sprinkler technology has evolved significantly. Where we had a single standard spray sprinkler head, we now have extra-large orifice heads and early-suppression, fast-response sprinkler heads.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use of sprinkler systems has also spread from more traditional manufacturing facilities into light-hazard exposures such as offices and nursing homes.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Corporations became more deeply involved in loss control efforts. For example, hotels carried out two initiatives in the early 1980s using controlled fires to prove the efficacy of plastic piping in hotel room sprinkler systems.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Before the successful tests, sprinklers relied on iron piping, which was more difficult to install than plastic and which took rooms out of service for days during a re-fit.</a:t>
            </a:r>
          </a:p>
        </p:txBody>
      </p:sp>
    </p:spTree>
    <p:extLst>
      <p:ext uri="{BB962C8B-B14F-4D97-AF65-F5344CB8AC3E}">
        <p14:creationId xmlns:p14="http://schemas.microsoft.com/office/powerpoint/2010/main" val="2837847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997BF-F5F7-5914-08C9-FF74916D91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DD6AEE-1FC2-F2F6-5D9C-27289499F0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9B6C08-D90D-F7A7-FF23-A21BD46CACB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8912C50C-3A9B-9DC9-C52E-5412B046D2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8A0ED9-ABC0-D5DB-8EA0-42DC912C24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A63F52-3E30-6D20-4604-58DE42155F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B4764D7-64AB-E938-182E-A52271FA5C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FD99BF-75CC-FBE3-F3DE-8886DBD00290}"/>
              </a:ext>
            </a:extLst>
          </p:cNvPr>
          <p:cNvSpPr txBox="1"/>
          <p:nvPr/>
        </p:nvSpPr>
        <p:spPr>
          <a:xfrm>
            <a:off x="898061" y="2187463"/>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Hazard risks:</a:t>
            </a:r>
          </a:p>
        </p:txBody>
      </p:sp>
      <p:sp>
        <p:nvSpPr>
          <p:cNvPr id="11" name="TextBox 10">
            <a:extLst>
              <a:ext uri="{FF2B5EF4-FFF2-40B4-BE49-F238E27FC236}">
                <a16:creationId xmlns:a16="http://schemas.microsoft.com/office/drawing/2014/main" id="{33F08666-7F40-79B6-7CB6-CA933E4EADF6}"/>
              </a:ext>
            </a:extLst>
          </p:cNvPr>
          <p:cNvSpPr txBox="1"/>
          <p:nvPr/>
        </p:nvSpPr>
        <p:spPr>
          <a:xfrm>
            <a:off x="673919" y="2931600"/>
            <a:ext cx="10499261"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range of hazard risks where reducing the magnitude of the adverse event is important will include fraud, health and safety, property protection and efficient operation of IT systems, as well as incidents with the potential to cause damage to reputation.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Although the main focus of managing hazard risks will be on </a:t>
            </a:r>
            <a:r>
              <a:rPr lang="en-US" sz="2000" b="1" u="sng" dirty="0">
                <a:solidFill>
                  <a:prstClr val="black"/>
                </a:solidFill>
                <a:latin typeface="Times New Roman" panose="02020603050405020304" pitchFamily="18" charset="0"/>
                <a:cs typeface="Times New Roman" panose="02020603050405020304" pitchFamily="18" charset="0"/>
              </a:rPr>
              <a:t>loss prevention, </a:t>
            </a:r>
            <a:r>
              <a:rPr lang="en-US" sz="2000" dirty="0">
                <a:solidFill>
                  <a:prstClr val="black"/>
                </a:solidFill>
                <a:latin typeface="Times New Roman" panose="02020603050405020304" pitchFamily="18" charset="0"/>
                <a:cs typeface="Times New Roman" panose="02020603050405020304" pitchFamily="18" charset="0"/>
              </a:rPr>
              <a:t>successful management of hazard risks must also include consideration of </a:t>
            </a:r>
            <a:r>
              <a:rPr lang="en-US" sz="2000" b="1" u="sng" dirty="0">
                <a:solidFill>
                  <a:prstClr val="black"/>
                </a:solidFill>
                <a:latin typeface="Times New Roman" panose="02020603050405020304" pitchFamily="18" charset="0"/>
                <a:cs typeface="Times New Roman" panose="02020603050405020304" pitchFamily="18" charset="0"/>
              </a:rPr>
              <a:t>damage limitation and cost containment.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937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FDB8C-52DE-6BAA-7181-1776F9C49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7547D4-48AC-F825-8606-97A8FD3201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B885BD-8111-B3E8-2DB2-D293EAE4C0A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2F380129-2A5E-7CE5-6A2D-C4AB8736A0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F83E2B-E6F7-5032-921E-C20618C4D3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EA61D4-5AFB-AAB1-1E91-BFBEEB36D44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BC985FE-8770-318F-9BF5-FACCD4A52E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F76B905-ABC2-4727-E527-89C28DBABC08}"/>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id="{28D425E2-58C8-C189-E393-6986263D7B21}"/>
              </a:ext>
            </a:extLst>
          </p:cNvPr>
          <p:cNvSpPr txBox="1"/>
          <p:nvPr/>
        </p:nvSpPr>
        <p:spPr>
          <a:xfrm>
            <a:off x="768322" y="2816245"/>
            <a:ext cx="10510636"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is a developing trend in the insurance market towards settling claims </a:t>
            </a:r>
            <a:r>
              <a:rPr lang="en-US" sz="2000" b="1" u="sng" dirty="0">
                <a:solidFill>
                  <a:prstClr val="black"/>
                </a:solidFill>
                <a:latin typeface="Times New Roman" panose="02020603050405020304" pitchFamily="18" charset="0"/>
                <a:cs typeface="Times New Roman" panose="02020603050405020304" pitchFamily="18" charset="0"/>
              </a:rPr>
              <a:t>in a more efficient and cost-effective </a:t>
            </a:r>
            <a:r>
              <a:rPr lang="en-US" sz="2000" dirty="0">
                <a:solidFill>
                  <a:prstClr val="black"/>
                </a:solidFill>
                <a:latin typeface="Times New Roman" panose="02020603050405020304" pitchFamily="18" charset="0"/>
                <a:cs typeface="Times New Roman" panose="02020603050405020304" pitchFamily="18" charset="0"/>
              </a:rPr>
              <a:t>manner.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trend is partly based on encouraging organizations to get back to normal operation as soon as possible. Indeed, some insurance companies refer to initiatives of this type as ‘</a:t>
            </a:r>
            <a:r>
              <a:rPr lang="en-US" sz="2000" b="1" u="sng" dirty="0">
                <a:solidFill>
                  <a:prstClr val="black"/>
                </a:solidFill>
                <a:latin typeface="Times New Roman" panose="02020603050405020304" pitchFamily="18" charset="0"/>
                <a:cs typeface="Times New Roman" panose="02020603050405020304" pitchFamily="18" charset="0"/>
              </a:rPr>
              <a:t>cost containment</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next Figure shows </a:t>
            </a:r>
            <a:r>
              <a:rPr lang="en-US" sz="2000" b="1" u="sng" dirty="0">
                <a:solidFill>
                  <a:prstClr val="black"/>
                </a:solidFill>
                <a:latin typeface="Times New Roman" panose="02020603050405020304" pitchFamily="18" charset="0"/>
                <a:cs typeface="Times New Roman" panose="02020603050405020304" pitchFamily="18" charset="0"/>
              </a:rPr>
              <a:t>how a bow-tie</a:t>
            </a:r>
            <a:r>
              <a:rPr lang="en-US" sz="2000" dirty="0">
                <a:solidFill>
                  <a:prstClr val="black"/>
                </a:solidFill>
                <a:latin typeface="Times New Roman" panose="02020603050405020304" pitchFamily="18" charset="0"/>
                <a:cs typeface="Times New Roman" panose="02020603050405020304" pitchFamily="18" charset="0"/>
              </a:rPr>
              <a:t> can be used to illustrate the three </a:t>
            </a:r>
            <a:r>
              <a:rPr lang="en-US" sz="2000" b="1" u="sng" dirty="0">
                <a:solidFill>
                  <a:prstClr val="black"/>
                </a:solidFill>
                <a:latin typeface="Times New Roman" panose="02020603050405020304" pitchFamily="18" charset="0"/>
                <a:cs typeface="Times New Roman" panose="02020603050405020304" pitchFamily="18" charset="0"/>
              </a:rPr>
              <a:t>components of loss control</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8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42AFA-AF73-1B06-A739-CF8BD5E573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DBF5B0-0A8D-84FD-7340-B3C35CF709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29E426-E0CE-5305-AA63-F4D1A084B8D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5CD6CACE-AB70-C8E2-067A-4499F2FB11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DDE85D-3598-8620-3C5C-A7C6F982183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C734EFB-41CB-FD09-F066-D4FBD877977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D063C4D-C585-9642-6DBF-C36A29D2BC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13ADAB8-7CAB-2F25-B9DF-92D7FB3124B5}"/>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id="{B2208083-9963-FB62-6246-600BB54F248F}"/>
              </a:ext>
            </a:extLst>
          </p:cNvPr>
          <p:cNvSpPr txBox="1"/>
          <p:nvPr/>
        </p:nvSpPr>
        <p:spPr>
          <a:xfrm>
            <a:off x="718164" y="2711927"/>
            <a:ext cx="10499261"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Before the event occurs</a:t>
            </a:r>
            <a:r>
              <a:rPr lang="en-US" sz="2000" dirty="0">
                <a:solidFill>
                  <a:prstClr val="black"/>
                </a:solidFill>
                <a:latin typeface="Times New Roman" panose="02020603050405020304" pitchFamily="18" charset="0"/>
                <a:cs typeface="Times New Roman" panose="02020603050405020304" pitchFamily="18" charset="0"/>
              </a:rPr>
              <a:t>, the organization will have controls in place to seek to achieve </a:t>
            </a:r>
            <a:r>
              <a:rPr lang="en-US" sz="2000" b="1" u="sng" dirty="0">
                <a:solidFill>
                  <a:prstClr val="black"/>
                </a:solidFill>
                <a:latin typeface="Times New Roman" panose="02020603050405020304" pitchFamily="18" charset="0"/>
                <a:cs typeface="Times New Roman" panose="02020603050405020304" pitchFamily="18" charset="0"/>
              </a:rPr>
              <a:t>loss prevention.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As the </a:t>
            </a:r>
            <a:r>
              <a:rPr lang="en-US" sz="2000" b="1" u="sng" dirty="0">
                <a:solidFill>
                  <a:prstClr val="black"/>
                </a:solidFill>
                <a:latin typeface="Times New Roman" panose="02020603050405020304" pitchFamily="18" charset="0"/>
                <a:cs typeface="Times New Roman" panose="02020603050405020304" pitchFamily="18" charset="0"/>
              </a:rPr>
              <a:t>event is developing, </a:t>
            </a:r>
            <a:r>
              <a:rPr lang="en-US" sz="2000" dirty="0">
                <a:solidFill>
                  <a:prstClr val="black"/>
                </a:solidFill>
                <a:latin typeface="Times New Roman" panose="02020603050405020304" pitchFamily="18" charset="0"/>
                <a:cs typeface="Times New Roman" panose="02020603050405020304" pitchFamily="18" charset="0"/>
              </a:rPr>
              <a:t>steps should be in place </a:t>
            </a:r>
            <a:r>
              <a:rPr lang="en-US" sz="2000" b="1" u="sng" dirty="0">
                <a:solidFill>
                  <a:prstClr val="black"/>
                </a:solidFill>
                <a:latin typeface="Times New Roman" panose="02020603050405020304" pitchFamily="18" charset="0"/>
                <a:cs typeface="Times New Roman" panose="02020603050405020304" pitchFamily="18" charset="0"/>
              </a:rPr>
              <a:t>to limit the damage </a:t>
            </a:r>
            <a:r>
              <a:rPr lang="en-US" sz="2000" dirty="0">
                <a:solidFill>
                  <a:prstClr val="black"/>
                </a:solidFill>
                <a:latin typeface="Times New Roman" panose="02020603050405020304" pitchFamily="18" charset="0"/>
                <a:cs typeface="Times New Roman" panose="02020603050405020304" pitchFamily="18" charset="0"/>
              </a:rPr>
              <a:t>that the event is causing.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After the event</a:t>
            </a: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cost containment controls </a:t>
            </a:r>
            <a:r>
              <a:rPr lang="en-US" sz="2000" dirty="0">
                <a:solidFill>
                  <a:prstClr val="black"/>
                </a:solidFill>
                <a:latin typeface="Times New Roman" panose="02020603050405020304" pitchFamily="18" charset="0"/>
                <a:cs typeface="Times New Roman" panose="02020603050405020304" pitchFamily="18" charset="0"/>
              </a:rPr>
              <a:t>by way of business continuity and arrangements to reduce the cost of repair should be activated.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a:t>
            </a:r>
            <a:r>
              <a:rPr lang="en-US" sz="2000" dirty="0">
                <a:solidFill>
                  <a:prstClr val="black"/>
                </a:solidFill>
                <a:latin typeface="Times New Roman" panose="02020603050405020304" pitchFamily="18" charset="0"/>
                <a:cs typeface="Times New Roman" panose="02020603050405020304" pitchFamily="18" charset="0"/>
              </a:rPr>
              <a:t>plans will be </a:t>
            </a:r>
            <a:r>
              <a:rPr lang="en-US" sz="2000" b="1" u="sng" dirty="0">
                <a:solidFill>
                  <a:prstClr val="black"/>
                </a:solidFill>
                <a:latin typeface="Times New Roman" panose="02020603050405020304" pitchFamily="18" charset="0"/>
                <a:cs typeface="Times New Roman" panose="02020603050405020304" pitchFamily="18" charset="0"/>
              </a:rPr>
              <a:t>relevant</a:t>
            </a:r>
            <a:r>
              <a:rPr lang="en-US" sz="2000" dirty="0">
                <a:solidFill>
                  <a:prstClr val="black"/>
                </a:solidFill>
                <a:latin typeface="Times New Roman" panose="02020603050405020304" pitchFamily="18" charset="0"/>
                <a:cs typeface="Times New Roman" panose="02020603050405020304" pitchFamily="18" charset="0"/>
              </a:rPr>
              <a:t> during both the </a:t>
            </a:r>
            <a:r>
              <a:rPr lang="en-US" sz="2000" b="1" u="sng" dirty="0">
                <a:solidFill>
                  <a:prstClr val="black"/>
                </a:solidFill>
                <a:latin typeface="Times New Roman" panose="02020603050405020304" pitchFamily="18" charset="0"/>
                <a:cs typeface="Times New Roman" panose="02020603050405020304" pitchFamily="18" charset="0"/>
              </a:rPr>
              <a:t>damage limitation and the cost containment stages. </a:t>
            </a:r>
          </a:p>
        </p:txBody>
      </p:sp>
    </p:spTree>
    <p:extLst>
      <p:ext uri="{BB962C8B-B14F-4D97-AF65-F5344CB8AC3E}">
        <p14:creationId xmlns:p14="http://schemas.microsoft.com/office/powerpoint/2010/main" val="3662626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0B8F7-D049-1943-3524-A331F8E40E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0FEEA-966B-574E-6F96-FD0BE0F377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2988371-ED77-E03F-FE68-8E392FE89A6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8AAD14A3-ACFD-44B0-6CB3-2F3CA70474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1FD891-B7A7-00A2-91F8-AE00465874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5C71D0-F84E-40BE-23E8-CA05635A1F4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0313B5C-1E7A-56D8-9ABD-57C7ACB4E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E4D304A-A881-B737-C4F1-0BCA5A636E17}"/>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pic>
        <p:nvPicPr>
          <p:cNvPr id="9" name="Picture 8">
            <a:extLst>
              <a:ext uri="{FF2B5EF4-FFF2-40B4-BE49-F238E27FC236}">
                <a16:creationId xmlns:a16="http://schemas.microsoft.com/office/drawing/2014/main" id="{A302D761-40C8-5473-150D-4C5C5BCEA4F5}"/>
              </a:ext>
            </a:extLst>
          </p:cNvPr>
          <p:cNvPicPr>
            <a:picLocks noChangeAspect="1"/>
          </p:cNvPicPr>
          <p:nvPr/>
        </p:nvPicPr>
        <p:blipFill>
          <a:blip r:embed="rId3"/>
          <a:stretch>
            <a:fillRect/>
          </a:stretch>
        </p:blipFill>
        <p:spPr>
          <a:xfrm>
            <a:off x="1401097" y="2657172"/>
            <a:ext cx="8953933" cy="3406864"/>
          </a:xfrm>
          <a:prstGeom prst="rect">
            <a:avLst/>
          </a:prstGeom>
        </p:spPr>
      </p:pic>
    </p:spTree>
    <p:extLst>
      <p:ext uri="{BB962C8B-B14F-4D97-AF65-F5344CB8AC3E}">
        <p14:creationId xmlns:p14="http://schemas.microsoft.com/office/powerpoint/2010/main" val="184688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4C691-23D4-A205-352A-67DA2C4AC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16EA23-71B7-1928-3F4C-3837537F7E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13B8D7-D335-0B92-88DC-1C77FAABF34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3F7A2287-7305-47C8-61D2-70F6E1F58F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598582-7A5E-5B92-0CBE-4BE25A2E6E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92C8BC-B39A-7C6E-139F-632ACCA3E2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8148FA4-2EE4-3169-65F4-70BA9E191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369657B-61B4-E979-3BE7-78558DF67F18}"/>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id="{6D6473B5-B603-FC3B-C9B8-7876847CA1E7}"/>
              </a:ext>
            </a:extLst>
          </p:cNvPr>
          <p:cNvSpPr txBox="1"/>
          <p:nvPr/>
        </p:nvSpPr>
        <p:spPr>
          <a:xfrm>
            <a:off x="762000" y="2905218"/>
            <a:ext cx="10267335" cy="2554545"/>
          </a:xfrm>
          <a:prstGeom prst="rect">
            <a:avLst/>
          </a:prstGeom>
          <a:noFill/>
        </p:spPr>
        <p:txBody>
          <a:bodyPr wrap="square">
            <a:spAutoFit/>
          </a:bodyPr>
          <a:lstStyle/>
          <a:p>
            <a:pPr algn="just"/>
            <a:r>
              <a:rPr lang="en-US" sz="2000" dirty="0">
                <a:solidFill>
                  <a:prstClr val="black"/>
                </a:solidFill>
                <a:latin typeface="Times New Roman" panose="02020603050405020304" pitchFamily="18" charset="0"/>
                <a:cs typeface="Times New Roman" panose="02020603050405020304" pitchFamily="18" charset="0"/>
              </a:rPr>
              <a:t>1- Another way of looking at </a:t>
            </a:r>
            <a:r>
              <a:rPr lang="en-US" sz="2000" b="1" u="sng" dirty="0">
                <a:solidFill>
                  <a:prstClr val="black"/>
                </a:solidFill>
                <a:latin typeface="Times New Roman" panose="02020603050405020304" pitchFamily="18" charset="0"/>
                <a:cs typeface="Times New Roman" panose="02020603050405020304" pitchFamily="18" charset="0"/>
              </a:rPr>
              <a:t>loss control activities </a:t>
            </a:r>
            <a:r>
              <a:rPr lang="en-US" sz="2000" dirty="0">
                <a:solidFill>
                  <a:prstClr val="black"/>
                </a:solidFill>
                <a:latin typeface="Times New Roman" panose="02020603050405020304" pitchFamily="18" charset="0"/>
                <a:cs typeface="Times New Roman" panose="02020603050405020304" pitchFamily="18" charset="0"/>
              </a:rPr>
              <a:t>is that </a:t>
            </a:r>
            <a:r>
              <a:rPr lang="en-US" sz="2000" b="1" u="sng" dirty="0">
                <a:solidFill>
                  <a:prstClr val="black"/>
                </a:solidFill>
                <a:latin typeface="Times New Roman" panose="02020603050405020304" pitchFamily="18" charset="0"/>
                <a:cs typeface="Times New Roman" panose="02020603050405020304" pitchFamily="18" charset="0"/>
              </a:rPr>
              <a:t>loss prevention</a:t>
            </a:r>
            <a:r>
              <a:rPr lang="en-US" sz="2000" dirty="0">
                <a:solidFill>
                  <a:prstClr val="black"/>
                </a:solidFill>
                <a:latin typeface="Times New Roman" panose="02020603050405020304" pitchFamily="18" charset="0"/>
                <a:cs typeface="Times New Roman" panose="02020603050405020304" pitchFamily="18" charset="0"/>
              </a:rPr>
              <a:t> is about </a:t>
            </a:r>
            <a:r>
              <a:rPr lang="en-US" sz="2000" b="1" u="sng" dirty="0">
                <a:solidFill>
                  <a:prstClr val="black"/>
                </a:solidFill>
                <a:latin typeface="Times New Roman" panose="02020603050405020304" pitchFamily="18" charset="0"/>
                <a:cs typeface="Times New Roman" panose="02020603050405020304" pitchFamily="18" charset="0"/>
              </a:rPr>
              <a:t>reducing</a:t>
            </a:r>
            <a:r>
              <a:rPr lang="en-US" sz="2000" dirty="0">
                <a:solidFill>
                  <a:prstClr val="black"/>
                </a:solidFill>
                <a:latin typeface="Times New Roman" panose="02020603050405020304" pitchFamily="18" charset="0"/>
                <a:cs typeface="Times New Roman" panose="02020603050405020304" pitchFamily="18" charset="0"/>
              </a:rPr>
              <a:t> the </a:t>
            </a:r>
            <a:r>
              <a:rPr lang="en-US" sz="2000" b="1" u="sng" dirty="0">
                <a:solidFill>
                  <a:prstClr val="black"/>
                </a:solidFill>
                <a:latin typeface="Times New Roman" panose="02020603050405020304" pitchFamily="18" charset="0"/>
                <a:cs typeface="Times New Roman" panose="02020603050405020304" pitchFamily="18" charset="0"/>
              </a:rPr>
              <a:t>likelihood of an adverse event occurring</a:t>
            </a:r>
            <a:r>
              <a:rPr lang="en-US" sz="2000" dirty="0">
                <a:solidFill>
                  <a:prstClr val="black"/>
                </a:solidFill>
                <a:latin typeface="Times New Roman" panose="02020603050405020304" pitchFamily="18" charset="0"/>
                <a:cs typeface="Times New Roman" panose="02020603050405020304" pitchFamily="18" charset="0"/>
              </a:rPr>
              <a:t>, although it will also be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magnitude of an event </a:t>
            </a:r>
            <a:r>
              <a:rPr lang="en-US" sz="2000" dirty="0">
                <a:solidFill>
                  <a:prstClr val="black"/>
                </a:solidFill>
                <a:latin typeface="Times New Roman" panose="02020603050405020304" pitchFamily="18" charset="0"/>
                <a:cs typeface="Times New Roman" panose="02020603050405020304" pitchFamily="18" charset="0"/>
              </a:rPr>
              <a:t>that does occur.</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2- </a:t>
            </a:r>
            <a:r>
              <a:rPr lang="en-US" sz="2000" b="1" u="sng" dirty="0">
                <a:solidFill>
                  <a:prstClr val="black"/>
                </a:solidFill>
                <a:latin typeface="Times New Roman" panose="02020603050405020304" pitchFamily="18" charset="0"/>
                <a:cs typeface="Times New Roman" panose="02020603050405020304" pitchFamily="18" charset="0"/>
              </a:rPr>
              <a:t>Damage limitation </a:t>
            </a:r>
            <a:r>
              <a:rPr lang="en-US" sz="2000" dirty="0">
                <a:solidFill>
                  <a:prstClr val="black"/>
                </a:solidFill>
                <a:latin typeface="Times New Roman" panose="02020603050405020304" pitchFamily="18" charset="0"/>
                <a:cs typeface="Times New Roman" panose="02020603050405020304" pitchFamily="18" charset="0"/>
              </a:rPr>
              <a:t>is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magnitude of the event </a:t>
            </a:r>
            <a:r>
              <a:rPr lang="en-US" sz="2000" dirty="0">
                <a:solidFill>
                  <a:prstClr val="black"/>
                </a:solidFill>
                <a:latin typeface="Times New Roman" panose="02020603050405020304" pitchFamily="18" charset="0"/>
                <a:cs typeface="Times New Roman" panose="02020603050405020304" pitchFamily="18" charset="0"/>
              </a:rPr>
              <a:t>when it does </a:t>
            </a:r>
            <a:r>
              <a:rPr lang="en-US" sz="2000" b="1" u="sng" dirty="0">
                <a:solidFill>
                  <a:prstClr val="black"/>
                </a:solidFill>
                <a:latin typeface="Times New Roman" panose="02020603050405020304" pitchFamily="18" charset="0"/>
                <a:cs typeface="Times New Roman" panose="02020603050405020304" pitchFamily="18" charset="0"/>
              </a:rPr>
              <a:t>materialize</a:t>
            </a:r>
            <a:r>
              <a:rPr lang="en-US" sz="2000" dirty="0">
                <a:solidFill>
                  <a:prstClr val="black"/>
                </a:solidFill>
                <a:latin typeface="Times New Roman" panose="02020603050405020304" pitchFamily="18" charset="0"/>
                <a:cs typeface="Times New Roman" panose="02020603050405020304" pitchFamily="18" charset="0"/>
              </a:rPr>
              <a:t>. The </a:t>
            </a:r>
            <a:r>
              <a:rPr lang="en-US" sz="2000" b="1" u="sng" dirty="0">
                <a:solidFill>
                  <a:prstClr val="black"/>
                </a:solidFill>
                <a:latin typeface="Times New Roman" panose="02020603050405020304" pitchFamily="18" charset="0"/>
                <a:cs typeface="Times New Roman" panose="02020603050405020304" pitchFamily="18" charset="0"/>
              </a:rPr>
              <a:t>contribution of damage limitation </a:t>
            </a:r>
            <a:r>
              <a:rPr lang="en-US" sz="2000" dirty="0">
                <a:solidFill>
                  <a:prstClr val="black"/>
                </a:solidFill>
                <a:latin typeface="Times New Roman" panose="02020603050405020304" pitchFamily="18" charset="0"/>
                <a:cs typeface="Times New Roman" panose="02020603050405020304" pitchFamily="18" charset="0"/>
              </a:rPr>
              <a:t>will be greatest if </a:t>
            </a:r>
            <a:r>
              <a:rPr lang="en-US" sz="2000" b="1" u="sng" dirty="0">
                <a:solidFill>
                  <a:prstClr val="black"/>
                </a:solidFill>
                <a:latin typeface="Times New Roman" panose="02020603050405020304" pitchFamily="18" charset="0"/>
                <a:cs typeface="Times New Roman" panose="02020603050405020304" pitchFamily="18" charset="0"/>
              </a:rPr>
              <a:t>actions are planned </a:t>
            </a:r>
            <a:r>
              <a:rPr lang="en-US" sz="2000" dirty="0">
                <a:solidFill>
                  <a:prstClr val="black"/>
                </a:solidFill>
                <a:latin typeface="Times New Roman" panose="02020603050405020304" pitchFamily="18" charset="0"/>
                <a:cs typeface="Times New Roman" panose="02020603050405020304" pitchFamily="18" charset="0"/>
              </a:rPr>
              <a:t>that can be implemented as </a:t>
            </a:r>
            <a:r>
              <a:rPr lang="en-US" sz="2000" b="1" u="sng" dirty="0">
                <a:solidFill>
                  <a:prstClr val="black"/>
                </a:solidFill>
                <a:latin typeface="Times New Roman" panose="02020603050405020304" pitchFamily="18" charset="0"/>
                <a:cs typeface="Times New Roman" panose="02020603050405020304" pitchFamily="18" charset="0"/>
              </a:rPr>
              <a:t>the event is actually taking place.</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613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E497F-DF57-E10E-7B67-00F0331A35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61EF9E-C9E0-4902-6464-A5212BE3E7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FCA30E-D1D4-DE55-FACF-7982F684EE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F21DCA6A-EC47-0771-069A-C1788357B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C4AD12-CB87-925F-2B48-129EB60F9B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203B92-8484-08E7-2C84-3715707441B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8CD8A43-A47B-C042-A228-3441C12A74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BCED424-AAFD-E9B7-4083-650F39F4F9DF}"/>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id="{4708C1F9-DBDA-C4E6-53DD-44A271FAFDFD}"/>
              </a:ext>
            </a:extLst>
          </p:cNvPr>
          <p:cNvSpPr txBox="1"/>
          <p:nvPr/>
        </p:nvSpPr>
        <p:spPr>
          <a:xfrm>
            <a:off x="812109" y="3142581"/>
            <a:ext cx="10423061" cy="1631216"/>
          </a:xfrm>
          <a:prstGeom prst="rect">
            <a:avLst/>
          </a:prstGeom>
          <a:noFill/>
        </p:spPr>
        <p:txBody>
          <a:bodyPr wrap="square">
            <a:spAutoFit/>
          </a:bodyPr>
          <a:lstStyle/>
          <a:p>
            <a:pPr algn="just"/>
            <a:r>
              <a:rPr lang="en-US" sz="2000" dirty="0">
                <a:solidFill>
                  <a:prstClr val="black"/>
                </a:solidFill>
                <a:latin typeface="Times New Roman" panose="02020603050405020304" pitchFamily="18" charset="0"/>
                <a:cs typeface="Times New Roman" panose="02020603050405020304" pitchFamily="18" charset="0"/>
              </a:rPr>
              <a:t>3- </a:t>
            </a:r>
            <a:r>
              <a:rPr lang="en-US" sz="2000" b="1" u="sng" dirty="0">
                <a:solidFill>
                  <a:prstClr val="black"/>
                </a:solidFill>
                <a:latin typeface="Times New Roman" panose="02020603050405020304" pitchFamily="18" charset="0"/>
                <a:cs typeface="Times New Roman" panose="02020603050405020304" pitchFamily="18" charset="0"/>
              </a:rPr>
              <a:t>Cost containment </a:t>
            </a:r>
            <a:r>
              <a:rPr lang="en-US" sz="2000" dirty="0">
                <a:solidFill>
                  <a:prstClr val="black"/>
                </a:solidFill>
                <a:latin typeface="Times New Roman" panose="02020603050405020304" pitchFamily="18" charset="0"/>
                <a:cs typeface="Times New Roman" panose="02020603050405020304" pitchFamily="18" charset="0"/>
              </a:rPr>
              <a:t>is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impact </a:t>
            </a:r>
            <a:r>
              <a:rPr lang="en-US" sz="2000" dirty="0">
                <a:solidFill>
                  <a:prstClr val="black"/>
                </a:solidFill>
                <a:latin typeface="Times New Roman" panose="02020603050405020304" pitchFamily="18" charset="0"/>
                <a:cs typeface="Times New Roman" panose="02020603050405020304" pitchFamily="18" charset="0"/>
              </a:rPr>
              <a:t>and consequences of the event.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 Cost containment will be concerned with </a:t>
            </a:r>
            <a:r>
              <a:rPr lang="en-US" sz="2000" b="1" u="sng" dirty="0">
                <a:solidFill>
                  <a:prstClr val="black"/>
                </a:solidFill>
                <a:latin typeface="Times New Roman" panose="02020603050405020304" pitchFamily="18" charset="0"/>
                <a:cs typeface="Times New Roman" panose="02020603050405020304" pitchFamily="18" charset="0"/>
              </a:rPr>
              <a:t>ensuring the lowest cost of repairs</a:t>
            </a:r>
            <a:r>
              <a:rPr lang="en-US" sz="2000" dirty="0">
                <a:solidFill>
                  <a:prstClr val="black"/>
                </a:solidFill>
                <a:latin typeface="Times New Roman" panose="02020603050405020304" pitchFamily="18" charset="0"/>
                <a:cs typeface="Times New Roman" panose="02020603050405020304" pitchFamily="18" charset="0"/>
              </a:rPr>
              <a:t>, as well as </a:t>
            </a:r>
            <a:r>
              <a:rPr lang="en-US" sz="2000" b="1" u="sng" dirty="0">
                <a:solidFill>
                  <a:prstClr val="black"/>
                </a:solidFill>
                <a:latin typeface="Times New Roman" panose="02020603050405020304" pitchFamily="18" charset="0"/>
                <a:cs typeface="Times New Roman" panose="02020603050405020304" pitchFamily="18" charset="0"/>
              </a:rPr>
              <a:t>business continuity plans </a:t>
            </a:r>
            <a:r>
              <a:rPr lang="en-US" sz="2000" dirty="0">
                <a:solidFill>
                  <a:prstClr val="black"/>
                </a:solidFill>
                <a:latin typeface="Times New Roman" panose="02020603050405020304" pitchFamily="18" charset="0"/>
                <a:cs typeface="Times New Roman" panose="02020603050405020304" pitchFamily="18" charset="0"/>
              </a:rPr>
              <a:t>to ensure that the organization can </a:t>
            </a:r>
            <a:r>
              <a:rPr lang="en-US" sz="2000" b="1" u="sng" dirty="0">
                <a:solidFill>
                  <a:prstClr val="black"/>
                </a:solidFill>
                <a:latin typeface="Times New Roman" panose="02020603050405020304" pitchFamily="18" charset="0"/>
                <a:cs typeface="Times New Roman" panose="02020603050405020304" pitchFamily="18" charset="0"/>
              </a:rPr>
              <a:t>continue operations following damage </a:t>
            </a:r>
            <a:r>
              <a:rPr lang="en-US" sz="2000" dirty="0">
                <a:solidFill>
                  <a:prstClr val="black"/>
                </a:solidFill>
                <a:latin typeface="Times New Roman" panose="02020603050405020304" pitchFamily="18" charset="0"/>
                <a:cs typeface="Times New Roman" panose="02020603050405020304" pitchFamily="18" charset="0"/>
              </a:rPr>
              <a:t>to the asset that has been affected.</a:t>
            </a:r>
          </a:p>
        </p:txBody>
      </p:sp>
    </p:spTree>
    <p:extLst>
      <p:ext uri="{BB962C8B-B14F-4D97-AF65-F5344CB8AC3E}">
        <p14:creationId xmlns:p14="http://schemas.microsoft.com/office/powerpoint/2010/main" val="161900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20E42-6A27-40A9-0437-1E46E1A661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14F8C-2034-610D-0360-9C2AA6C9FC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8FFE16-F45C-5DA4-2F49-CDEFAC678A9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BF92AF49-0DBC-1AF9-D02B-D60D151CEA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1235AB-8EA4-C475-2FAF-4DE85B25EF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8EEC85-BF91-6071-A9D7-2C01F708CDD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DA3D203-280D-3B37-779F-55A43C08C6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5387CA6-E5AD-EE00-1206-86D88E3740B9}"/>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id="{99411079-F523-04AE-F9D2-B0437D7E74AD}"/>
              </a:ext>
            </a:extLst>
          </p:cNvPr>
          <p:cNvSpPr txBox="1"/>
          <p:nvPr/>
        </p:nvSpPr>
        <p:spPr>
          <a:xfrm>
            <a:off x="762000" y="3013560"/>
            <a:ext cx="10394877"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 recall risk management: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Any company or organization that manufactures, assembles, processes, wholesales or retails products could be financially impacted by the direct or indirect costs of a product recall.</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 costs can include wages for staff who have to implement the recall plan. Other direct costs include communications and this could entail purchasing air time on radio and television and notices in newspapers or industry publications.</a:t>
            </a:r>
          </a:p>
        </p:txBody>
      </p:sp>
    </p:spTree>
    <p:extLst>
      <p:ext uri="{BB962C8B-B14F-4D97-AF65-F5344CB8AC3E}">
        <p14:creationId xmlns:p14="http://schemas.microsoft.com/office/powerpoint/2010/main" val="2684111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1C5BA-6B58-1148-F1A4-34127E770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9227DB-8334-1584-B17D-D20ADFB0FD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F530374-9D44-2F05-5CB3-81CAEC0B14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id="{7C874C8A-995C-EB1D-F40B-9A001AB9BC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973854-B2CC-D1EB-7F53-33FD61AB62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602CAE-E209-4449-D6CF-5E6DDF4818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9037FAD-0AD6-AC74-4768-E110533C4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C3F3442-5F7A-BEFD-DCBC-4C93FBC066A3}"/>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id="{C6F43B70-5511-136F-25FD-DBE286FFF8B9}"/>
              </a:ext>
            </a:extLst>
          </p:cNvPr>
          <p:cNvSpPr txBox="1"/>
          <p:nvPr/>
        </p:nvSpPr>
        <p:spPr>
          <a:xfrm>
            <a:off x="788101" y="2832659"/>
            <a:ext cx="10471077" cy="2862322"/>
          </a:xfrm>
          <a:prstGeom prst="rect">
            <a:avLst/>
          </a:prstGeom>
          <a:solidFill>
            <a:sysClr val="window" lastClr="FFFFFF">
              <a:lumMod val="75000"/>
            </a:sys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 recall risk management: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Indirect costs can include lost production time for staff who must focus on the recall process, as well as the hiring of temporary employees to ensure continued production.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the greatest indirect cost is the impact that adverse publicity could have on market share. A product recall should be designed to:</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 the customer from bodily injury or property damage;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remove the product from the market and from production;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comply with specific regulatory requirements;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 the assets of the company</a:t>
            </a:r>
          </a:p>
        </p:txBody>
      </p:sp>
    </p:spTree>
    <p:extLst>
      <p:ext uri="{BB962C8B-B14F-4D97-AF65-F5344CB8AC3E}">
        <p14:creationId xmlns:p14="http://schemas.microsoft.com/office/powerpoint/2010/main" val="31520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ED1D59-E8C6-446E-BEAE-C9F0FEBD0A7C}"/>
</file>

<file path=customXml/itemProps2.xml><?xml version="1.0" encoding="utf-8"?>
<ds:datastoreItem xmlns:ds="http://schemas.openxmlformats.org/officeDocument/2006/customXml" ds:itemID="{7AA04AAB-EFD3-4C60-848A-94EAA1BE3E94}"/>
</file>

<file path=customXml/itemProps3.xml><?xml version="1.0" encoding="utf-8"?>
<ds:datastoreItem xmlns:ds="http://schemas.openxmlformats.org/officeDocument/2006/customXml" ds:itemID="{3B85C1CE-5CC8-4773-9303-5EA17BBCE6A4}"/>
</file>

<file path=docProps/app.xml><?xml version="1.0" encoding="utf-8"?>
<Properties xmlns="http://schemas.openxmlformats.org/officeDocument/2006/extended-properties" xmlns:vt="http://schemas.openxmlformats.org/officeDocument/2006/docPropsVTypes">
  <TotalTime>542</TotalTime>
  <Words>4131</Words>
  <Application>Microsoft Office PowerPoint</Application>
  <PresentationFormat>Widescreen</PresentationFormat>
  <Paragraphs>508</Paragraphs>
  <Slides>47</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47</vt:i4>
      </vt:variant>
    </vt:vector>
  </HeadingPairs>
  <TitlesOfParts>
    <vt:vector size="58" baseType="lpstr">
      <vt:lpstr>Alexandria</vt:lpstr>
      <vt:lpstr>Arial</vt:lpstr>
      <vt:lpstr>Calibri</vt:lpstr>
      <vt:lpstr>Calibri Light</vt:lpstr>
      <vt:lpstr>Cambria</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115</cp:revision>
  <dcterms:created xsi:type="dcterms:W3CDTF">2023-04-29T09:08:00Z</dcterms:created>
  <dcterms:modified xsi:type="dcterms:W3CDTF">2026-05-24T08:45:59Z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