
<file path=[Content_Types].xml><?xml version="1.0" encoding="utf-8"?>
<Types xmlns="http://schemas.openxmlformats.org/package/2006/content-types">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79" r:id="rId2"/>
  </p:sldMasterIdLst>
  <p:notesMasterIdLst>
    <p:notesMasterId r:id="rId44"/>
  </p:notesMasterIdLst>
  <p:sldIdLst>
    <p:sldId id="481"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7" r:id="rId43"/>
  </p:sldIdLst>
  <p:sldSz cx="12192000" cy="6858000"/>
  <p:notesSz cx="6858000" cy="9144000"/>
  <p:embeddedFontLst>
    <p:embeddedFont>
      <p:font typeface="Courgette" panose="020B0604020202020204" charset="0"/>
      <p:regular r:id="rId45"/>
    </p:embeddedFont>
    <p:embeddedFont>
      <p:font typeface="Overlock" panose="020B0604020202020204" charset="0"/>
      <p:regular r:id="rId46"/>
      <p:bold r:id="rId47"/>
      <p:italic r:id="rId48"/>
      <p:boldItalic r:id="rId49"/>
    </p:embeddedFont>
    <p:embeddedFont>
      <p:font typeface="Sorts Mill Goudy" panose="020B0604020202020204" charset="0"/>
      <p:regular r:id="rId50"/>
      <p:italic r:id="rId51"/>
    </p:embeddedFont>
    <p:embeddedFont>
      <p:font typeface="Tajawal Medium" panose="00000600000000000000" charset="-78"/>
      <p:regular r:id="rId52"/>
      <p:bold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0" roundtripDataSignature="AMtx7miEYV5LyaQppZJJcg7BSZeJ+piJK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96" y="2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3.fntdata"/><Relationship Id="rId50" Type="http://schemas.openxmlformats.org/officeDocument/2006/relationships/font" Target="fonts/font6.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1.fntdata"/><Relationship Id="rId53" Type="http://schemas.openxmlformats.org/officeDocument/2006/relationships/font" Target="fonts/font9.fntdata"/><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4.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7.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2.fntdata"/><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5.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notesMaster" Target="notesMasters/notesMaster1.xml"/><Relationship Id="rId52" Type="http://schemas.openxmlformats.org/officeDocument/2006/relationships/font" Target="fonts/font8.fntdata"/><Relationship Id="rId60"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19" name="Google Shape;119;p2: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120" name="Google Shape;120;p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121" name="Google Shape;121;p2: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122" name="Google Shape;12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9" name="Google Shape;129;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30" name="Google Shape;130;p3: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131" name="Google Shape;131;p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132" name="Google Shape;132;p3: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133" name="Google Shape;133;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9" name="Google Shape;139;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r" rtl="1">
              <a:lnSpc>
                <a:spcPct val="100000"/>
              </a:lnSpc>
              <a:spcBef>
                <a:spcPts val="0"/>
              </a:spcBef>
              <a:spcAft>
                <a:spcPts val="0"/>
              </a:spcAft>
              <a:buClr>
                <a:schemeClr val="dk1"/>
              </a:buClr>
              <a:buSzPts val="1200"/>
              <a:buFont typeface="Calibri"/>
              <a:buNone/>
            </a:pPr>
            <a:endParaRPr/>
          </a:p>
        </p:txBody>
      </p:sp>
      <p:sp>
        <p:nvSpPr>
          <p:cNvPr id="140" name="Google Shape;140;p4: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141" name="Google Shape;141;p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142" name="Google Shape;142;p4: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143" name="Google Shape;143;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8" name="Google Shape;17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79" name="Google Shape;179;p5: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180" name="Google Shape;180;p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181" name="Google Shape;181;p5: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182" name="Google Shape;182;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90" name="Google Shape;190;p6: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191" name="Google Shape;191;p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192" name="Google Shape;192;p6: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193" name="Google Shape;193;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1" name="Google Shape;211;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12" name="Google Shape;212;p7: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213" name="Google Shape;213;p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214" name="Google Shape;214;p7: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215" name="Google Shape;215;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6" name="Google Shape;226;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27" name="Google Shape;227;p8: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228" name="Google Shape;228;p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229" name="Google Shape;229;p8: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230" name="Google Shape;230;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8" name="Google Shape;238;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39" name="Google Shape;239;p9: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240" name="Google Shape;240;p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241" name="Google Shape;241;p9: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242" name="Google Shape;242;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0" name="Google Shape;250;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51" name="Google Shape;251;p10: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252" name="Google Shape;252;p1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253" name="Google Shape;253;p10: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254" name="Google Shape;254;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2" name="Google Shape;262;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63" name="Google Shape;263;p11: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264" name="Google Shape;264;p1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265" name="Google Shape;265;p11: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266" name="Google Shape;266;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4" name="Google Shape;274;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75" name="Google Shape;275;p12: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276" name="Google Shape;276;p1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277" name="Google Shape;277;p12: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278" name="Google Shape;278;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5" name="Google Shape;285;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86" name="Google Shape;286;p13: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287" name="Google Shape;287;p1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288" name="Google Shape;288;p13: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289" name="Google Shape;289;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6" name="Google Shape;296;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97" name="Google Shape;297;p14: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298" name="Google Shape;298;p1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299" name="Google Shape;299;p14: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300" name="Google Shape;300;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6" name="Google Shape;306;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07" name="Google Shape;307;p15: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308" name="Google Shape;308;p1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309" name="Google Shape;309;p15: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310" name="Google Shape;310;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7" name="Google Shape;317;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18" name="Google Shape;318;p16: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319" name="Google Shape;319;p1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320" name="Google Shape;320;p16: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321" name="Google Shape;321;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8" name="Google Shape;328;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29" name="Google Shape;329;p17: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330" name="Google Shape;330;p1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331" name="Google Shape;331;p17: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332" name="Google Shape;332;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9" name="Google Shape;339;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40" name="Google Shape;340;p18: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341" name="Google Shape;341;p1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342" name="Google Shape;342;p18: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343" name="Google Shape;343;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0" name="Google Shape;350;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51" name="Google Shape;351;p19: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352" name="Google Shape;352;p1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353" name="Google Shape;353;p19: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354" name="Google Shape;354;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61" name="Google Shape;361;p20: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362" name="Google Shape;362;p2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363" name="Google Shape;363;p20: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364" name="Google Shape;364;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0" name="Google Shape;370;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71" name="Google Shape;371;p21: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372" name="Google Shape;372;p2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373" name="Google Shape;373;p21: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374" name="Google Shape;374;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81" name="Google Shape;381;p22: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382" name="Google Shape;382;p2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383" name="Google Shape;383;p22: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384" name="Google Shape;384;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1" name="Google Shape;391;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92" name="Google Shape;392;p23: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393" name="Google Shape;393;p2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394" name="Google Shape;394;p23: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395" name="Google Shape;395;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1" name="Google Shape;401;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02" name="Google Shape;402;p24: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403" name="Google Shape;403;p2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404" name="Google Shape;404;p24: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405" name="Google Shape;405;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3" name="Google Shape;413;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14" name="Google Shape;414;p25: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415" name="Google Shape;415;p2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416" name="Google Shape;416;p25: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417" name="Google Shape;417;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6" name="Google Shape;426;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27" name="Google Shape;427;p26: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428" name="Google Shape;428;p2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429" name="Google Shape;429;p26: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430" name="Google Shape;430;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9" name="Google Shape;439;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40" name="Google Shape;440;p27: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441" name="Google Shape;441;p2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442" name="Google Shape;442;p27: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443" name="Google Shape;443;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9" name="Google Shape;449;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50" name="Google Shape;450;p28: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451" name="Google Shape;451;p2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452" name="Google Shape;452;p28: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453" name="Google Shape;453;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2" name="Google Shape;462;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63" name="Google Shape;463;p29: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464" name="Google Shape;464;p2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465" name="Google Shape;465;p29: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466" name="Google Shape;466;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3" name="Google Shape;473;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74" name="Google Shape;474;p30: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475" name="Google Shape;475;p3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476" name="Google Shape;476;p30: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477" name="Google Shape;477;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5" name="Google Shape;485;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86" name="Google Shape;486;p31: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487" name="Google Shape;487;p3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488" name="Google Shape;488;p31: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489" name="Google Shape;489;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6" name="Google Shape;496;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97" name="Google Shape;497;p32: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498" name="Google Shape;498;p3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499" name="Google Shape;499;p32: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500" name="Google Shape;500;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8" name="Google Shape;508;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509" name="Google Shape;509;p33: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510" name="Google Shape;510;p3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511" name="Google Shape;511;p33: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512" name="Google Shape;512;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p:cNvGrpSpPr/>
        <p:nvPr/>
      </p:nvGrpSpPr>
      <p:grpSpPr>
        <a:xfrm>
          <a:off x="0" y="0"/>
          <a:ext cx="0" cy="0"/>
          <a:chOff x="0" y="0"/>
          <a:chExt cx="0" cy="0"/>
        </a:xfrm>
      </p:grpSpPr>
      <p:sp>
        <p:nvSpPr>
          <p:cNvPr id="518" name="Google Shape;518;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9" name="Google Shape;519;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520" name="Google Shape;520;p34: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521" name="Google Shape;521;p3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522" name="Google Shape;522;p34: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523" name="Google Shape;523;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1" name="Google Shape;531;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532" name="Google Shape;532;p35: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533" name="Google Shape;533;p3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534" name="Google Shape;534;p35: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535" name="Google Shape;535;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2" name="Google Shape;542;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543" name="Google Shape;543;p36: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544" name="Google Shape;544;p3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545" name="Google Shape;545;p36: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546" name="Google Shape;546;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2"/>
        <p:cNvGrpSpPr/>
        <p:nvPr/>
      </p:nvGrpSpPr>
      <p:grpSpPr>
        <a:xfrm>
          <a:off x="0" y="0"/>
          <a:ext cx="0" cy="0"/>
          <a:chOff x="0" y="0"/>
          <a:chExt cx="0" cy="0"/>
        </a:xfrm>
      </p:grpSpPr>
      <p:sp>
        <p:nvSpPr>
          <p:cNvPr id="553" name="Google Shape;553;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4" name="Google Shape;554;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555" name="Google Shape;555;p37: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556" name="Google Shape;556;p3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557" name="Google Shape;557;p37: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558" name="Google Shape;558;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5" name="Google Shape;565;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566" name="Google Shape;566;p38: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567" name="Google Shape;567;p3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568" name="Google Shape;568;p38: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569" name="Google Shape;569;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7" name="Google Shape;577;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578" name="Google Shape;578;p39: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579" name="Google Shape;579;p3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580" name="Google Shape;580;p39: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581" name="Google Shape;581;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39</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8" name="Google Shape;588;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589" name="Google Shape;589;p40: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جامعة الجميع الذكية                                                Everyone's Smart University (ESU)</a:t>
            </a:r>
            <a:endParaRPr/>
          </a:p>
        </p:txBody>
      </p:sp>
      <p:sp>
        <p:nvSpPr>
          <p:cNvPr id="590" name="Google Shape;590;p4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31/01/2023</a:t>
            </a:r>
            <a:endParaRPr/>
          </a:p>
        </p:txBody>
      </p:sp>
      <p:sp>
        <p:nvSpPr>
          <p:cNvPr id="591" name="Google Shape;591;p40: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GB"/>
              <a:t>ENT 612 Entrepreneurship Leadership&amp; Organizational Behavior.   Dr Nahed Ahmed</a:t>
            </a:r>
            <a:endParaRPr/>
          </a:p>
        </p:txBody>
      </p:sp>
      <p:sp>
        <p:nvSpPr>
          <p:cNvPr id="592" name="Google Shape;592;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3"/>
        <p:cNvGrpSpPr/>
        <p:nvPr/>
      </p:nvGrpSpPr>
      <p:grpSpPr>
        <a:xfrm>
          <a:off x="0" y="0"/>
          <a:ext cx="0" cy="0"/>
          <a:chOff x="0" y="0"/>
          <a:chExt cx="0" cy="0"/>
        </a:xfrm>
      </p:grpSpPr>
      <p:sp>
        <p:nvSpPr>
          <p:cNvPr id="604" name="Google Shape;604;p4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5" name="Google Shape;605;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44"/>
          <p:cNvSpPr txBox="1">
            <a:spLocks noGrp="1"/>
          </p:cNvSpPr>
          <p:nvPr>
            <p:ph type="ctrTitle"/>
          </p:nvPr>
        </p:nvSpPr>
        <p:spPr>
          <a:xfrm>
            <a:off x="2107200" y="1096965"/>
            <a:ext cx="7977600" cy="2085696"/>
          </a:xfrm>
          <a:prstGeom prst="rect">
            <a:avLst/>
          </a:prstGeom>
          <a:noFill/>
          <a:ln>
            <a:noFill/>
          </a:ln>
        </p:spPr>
        <p:txBody>
          <a:bodyPr spcFirstLastPara="1" wrap="square" lIns="91425" tIns="45700" rIns="91425" bIns="45700" anchor="b" anchorCtr="0">
            <a:normAutofit/>
          </a:bodyPr>
          <a:lstStyle>
            <a:lvl1pPr lvl="0" algn="ctr">
              <a:lnSpc>
                <a:spcPct val="100000"/>
              </a:lnSpc>
              <a:spcBef>
                <a:spcPts val="0"/>
              </a:spcBef>
              <a:spcAft>
                <a:spcPts val="0"/>
              </a:spcAft>
              <a:buClr>
                <a:schemeClr val="dk1"/>
              </a:buClr>
              <a:buSzPts val="4800"/>
              <a:buFont typeface="Sorts Mill Goudy"/>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4"/>
          <p:cNvSpPr txBox="1">
            <a:spLocks noGrp="1"/>
          </p:cNvSpPr>
          <p:nvPr>
            <p:ph type="subTitle" idx="1"/>
          </p:nvPr>
        </p:nvSpPr>
        <p:spPr>
          <a:xfrm>
            <a:off x="3216000" y="3945771"/>
            <a:ext cx="5760000" cy="1832730"/>
          </a:xfrm>
          <a:prstGeom prst="rect">
            <a:avLst/>
          </a:prstGeom>
          <a:noFill/>
          <a:ln>
            <a:noFill/>
          </a:ln>
        </p:spPr>
        <p:txBody>
          <a:bodyPr spcFirstLastPara="1" wrap="square" lIns="91425" tIns="45700" rIns="91425" bIns="45700" anchor="t" anchorCtr="0">
            <a:normAutofit/>
          </a:bodyPr>
          <a:lstStyle>
            <a:lvl1pPr lvl="0" algn="ctr">
              <a:lnSpc>
                <a:spcPct val="125000"/>
              </a:lnSpc>
              <a:spcBef>
                <a:spcPts val="1000"/>
              </a:spcBef>
              <a:spcAft>
                <a:spcPts val="0"/>
              </a:spcAft>
              <a:buSzPts val="2400"/>
              <a:buNone/>
              <a:defRPr sz="2400" i="0"/>
            </a:lvl1pPr>
            <a:lvl2pPr lvl="1" algn="ctr">
              <a:lnSpc>
                <a:spcPct val="150000"/>
              </a:lnSpc>
              <a:spcBef>
                <a:spcPts val="500"/>
              </a:spcBef>
              <a:spcAft>
                <a:spcPts val="0"/>
              </a:spcAft>
              <a:buClr>
                <a:schemeClr val="dk1"/>
              </a:buClr>
              <a:buSzPts val="2000"/>
              <a:buFont typeface="Avenir"/>
              <a:buNone/>
              <a:defRPr sz="2000"/>
            </a:lvl2pPr>
            <a:lvl3pPr lvl="2" algn="ctr">
              <a:lnSpc>
                <a:spcPct val="150000"/>
              </a:lnSpc>
              <a:spcBef>
                <a:spcPts val="500"/>
              </a:spcBef>
              <a:spcAft>
                <a:spcPts val="0"/>
              </a:spcAft>
              <a:buSzPts val="1800"/>
              <a:buNone/>
              <a:defRPr sz="1800"/>
            </a:lvl3pPr>
            <a:lvl4pPr lvl="3" algn="ctr">
              <a:lnSpc>
                <a:spcPct val="150000"/>
              </a:lnSpc>
              <a:spcBef>
                <a:spcPts val="500"/>
              </a:spcBef>
              <a:spcAft>
                <a:spcPts val="0"/>
              </a:spcAft>
              <a:buSzPts val="1600"/>
              <a:buFont typeface="Avenir"/>
              <a:buNone/>
              <a:defRPr sz="1600"/>
            </a:lvl4pPr>
            <a:lvl5pPr lvl="4" algn="ctr">
              <a:lnSpc>
                <a:spcPct val="15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4"/>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4"/>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4"/>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cxnSp>
        <p:nvCxnSpPr>
          <p:cNvPr id="21" name="Google Shape;21;p44"/>
          <p:cNvCxnSpPr/>
          <p:nvPr/>
        </p:nvCxnSpPr>
        <p:spPr>
          <a:xfrm>
            <a:off x="5826000" y="3525773"/>
            <a:ext cx="540000" cy="0"/>
          </a:xfrm>
          <a:prstGeom prst="straightConnector1">
            <a:avLst/>
          </a:prstGeom>
          <a:noFill/>
          <a:ln w="12700" cap="flat" cmpd="sng">
            <a:solidFill>
              <a:srgbClr val="FFFFFF"/>
            </a:solidFill>
            <a:prstDash val="solid"/>
            <a:round/>
            <a:headEnd type="none" w="sm" len="sm"/>
            <a:tailEnd type="none" w="sm" len="sm"/>
          </a:ln>
        </p:spPr>
      </p:cxnSp>
      <p:grpSp>
        <p:nvGrpSpPr>
          <p:cNvPr id="22" name="Google Shape;22;p44"/>
          <p:cNvGrpSpPr/>
          <p:nvPr/>
        </p:nvGrpSpPr>
        <p:grpSpPr>
          <a:xfrm rot="2700000">
            <a:off x="10127693" y="4178240"/>
            <a:ext cx="633413" cy="1862138"/>
            <a:chOff x="5959192" y="333389"/>
            <a:chExt cx="633413" cy="1862138"/>
          </a:xfrm>
        </p:grpSpPr>
        <p:grpSp>
          <p:nvGrpSpPr>
            <p:cNvPr id="23" name="Google Shape;23;p44"/>
            <p:cNvGrpSpPr/>
            <p:nvPr/>
          </p:nvGrpSpPr>
          <p:grpSpPr>
            <a:xfrm>
              <a:off x="5959192" y="333389"/>
              <a:ext cx="633413" cy="1419225"/>
              <a:chOff x="5959192" y="333389"/>
              <a:chExt cx="633413" cy="1419225"/>
            </a:xfrm>
          </p:grpSpPr>
          <p:sp>
            <p:nvSpPr>
              <p:cNvPr id="24" name="Google Shape;24;p44"/>
              <p:cNvSpPr/>
              <p:nvPr/>
            </p:nvSpPr>
            <p:spPr>
              <a:xfrm>
                <a:off x="5959192" y="333389"/>
                <a:ext cx="319088" cy="1419225"/>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25" name="Google Shape;25;p44"/>
              <p:cNvSpPr/>
              <p:nvPr/>
            </p:nvSpPr>
            <p:spPr>
              <a:xfrm>
                <a:off x="6278280" y="333389"/>
                <a:ext cx="314325" cy="1419225"/>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grpSp>
        <p:cxnSp>
          <p:nvCxnSpPr>
            <p:cNvPr id="26" name="Google Shape;26;p44"/>
            <p:cNvCxnSpPr/>
            <p:nvPr/>
          </p:nvCxnSpPr>
          <p:spPr>
            <a:xfrm rot="10800000">
              <a:off x="6278280" y="333389"/>
              <a:ext cx="0" cy="1862138"/>
            </a:xfrm>
            <a:prstGeom prst="straightConnector1">
              <a:avLst/>
            </a:prstGeom>
            <a:noFill/>
            <a:ln w="12700" cap="flat" cmpd="sng">
              <a:solidFill>
                <a:srgbClr val="FFFFFF"/>
              </a:solidFill>
              <a:prstDash val="solid"/>
              <a:miter lim="800000"/>
              <a:headEnd type="none" w="med" len="med"/>
              <a:tailEnd type="none" w="med" len="med"/>
            </a:ln>
          </p:spPr>
        </p:cxn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7"/>
        <p:cNvGrpSpPr/>
        <p:nvPr/>
      </p:nvGrpSpPr>
      <p:grpSpPr>
        <a:xfrm>
          <a:off x="0" y="0"/>
          <a:ext cx="0" cy="0"/>
          <a:chOff x="0" y="0"/>
          <a:chExt cx="0" cy="0"/>
        </a:xfrm>
      </p:grpSpPr>
      <p:sp>
        <p:nvSpPr>
          <p:cNvPr id="28" name="Google Shape;28;p45"/>
          <p:cNvSpPr txBox="1">
            <a:spLocks noGrp="1"/>
          </p:cNvSpPr>
          <p:nvPr>
            <p:ph type="title"/>
          </p:nvPr>
        </p:nvSpPr>
        <p:spPr>
          <a:xfrm>
            <a:off x="989400" y="395289"/>
            <a:ext cx="10213200" cy="111283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5"/>
          <p:cNvSpPr txBox="1">
            <a:spLocks noGrp="1"/>
          </p:cNvSpPr>
          <p:nvPr>
            <p:ph type="body" idx="1"/>
          </p:nvPr>
        </p:nvSpPr>
        <p:spPr>
          <a:xfrm>
            <a:off x="989400" y="1685925"/>
            <a:ext cx="10213200" cy="4040191"/>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 name="Google Shape;30;p45"/>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5"/>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5"/>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3"/>
        <p:cNvGrpSpPr/>
        <p:nvPr/>
      </p:nvGrpSpPr>
      <p:grpSpPr>
        <a:xfrm>
          <a:off x="0" y="0"/>
          <a:ext cx="0" cy="0"/>
          <a:chOff x="0" y="0"/>
          <a:chExt cx="0" cy="0"/>
        </a:xfrm>
      </p:grpSpPr>
      <p:sp>
        <p:nvSpPr>
          <p:cNvPr id="34" name="Google Shape;34;p46"/>
          <p:cNvSpPr txBox="1">
            <a:spLocks noGrp="1"/>
          </p:cNvSpPr>
          <p:nvPr>
            <p:ph type="title"/>
          </p:nvPr>
        </p:nvSpPr>
        <p:spPr>
          <a:xfrm>
            <a:off x="990000" y="2305800"/>
            <a:ext cx="4636800" cy="22464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800"/>
              <a:buFont typeface="Sorts Mill Goudy"/>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6"/>
          <p:cNvSpPr txBox="1">
            <a:spLocks noGrp="1"/>
          </p:cNvSpPr>
          <p:nvPr>
            <p:ph type="body" idx="1"/>
          </p:nvPr>
        </p:nvSpPr>
        <p:spPr>
          <a:xfrm>
            <a:off x="6565250" y="2305800"/>
            <a:ext cx="4636800" cy="2246400"/>
          </a:xfrm>
          <a:prstGeom prst="rect">
            <a:avLst/>
          </a:prstGeom>
          <a:noFill/>
          <a:ln>
            <a:noFill/>
          </a:ln>
        </p:spPr>
        <p:txBody>
          <a:bodyPr spcFirstLastPara="1" wrap="square" lIns="91425" tIns="45700" rIns="91425" bIns="45700" anchor="ctr" anchorCtr="0">
            <a:normAutofit/>
          </a:bodyPr>
          <a:lstStyle>
            <a:lvl1pPr marL="457200" lvl="0" indent="-228600" algn="ctr">
              <a:lnSpc>
                <a:spcPct val="125000"/>
              </a:lnSpc>
              <a:spcBef>
                <a:spcPts val="1000"/>
              </a:spcBef>
              <a:spcAft>
                <a:spcPts val="0"/>
              </a:spcAft>
              <a:buSzPts val="2400"/>
              <a:buNone/>
              <a:defRPr sz="2400" i="1">
                <a:solidFill>
                  <a:schemeClr val="dk1"/>
                </a:solidFill>
              </a:defRPr>
            </a:lvl1pPr>
            <a:lvl2pPr marL="914400" lvl="1" indent="-228600" algn="l">
              <a:lnSpc>
                <a:spcPct val="150000"/>
              </a:lnSpc>
              <a:spcBef>
                <a:spcPts val="500"/>
              </a:spcBef>
              <a:spcAft>
                <a:spcPts val="0"/>
              </a:spcAft>
              <a:buClr>
                <a:srgbClr val="888888"/>
              </a:buClr>
              <a:buSzPts val="2000"/>
              <a:buFont typeface="Avenir"/>
              <a:buNone/>
              <a:defRPr sz="2000">
                <a:solidFill>
                  <a:srgbClr val="888888"/>
                </a:solidFill>
              </a:defRPr>
            </a:lvl2pPr>
            <a:lvl3pPr marL="1371600" lvl="2" indent="-228600" algn="l">
              <a:lnSpc>
                <a:spcPct val="150000"/>
              </a:lnSpc>
              <a:spcBef>
                <a:spcPts val="500"/>
              </a:spcBef>
              <a:spcAft>
                <a:spcPts val="0"/>
              </a:spcAft>
              <a:buSzPts val="1800"/>
              <a:buNone/>
              <a:defRPr sz="1800">
                <a:solidFill>
                  <a:srgbClr val="888888"/>
                </a:solidFill>
              </a:defRPr>
            </a:lvl3pPr>
            <a:lvl4pPr marL="1828800" lvl="3" indent="-228600" algn="l">
              <a:lnSpc>
                <a:spcPct val="150000"/>
              </a:lnSpc>
              <a:spcBef>
                <a:spcPts val="500"/>
              </a:spcBef>
              <a:spcAft>
                <a:spcPts val="0"/>
              </a:spcAft>
              <a:buSzPts val="1600"/>
              <a:buFont typeface="Avenir"/>
              <a:buNone/>
              <a:defRPr sz="1600">
                <a:solidFill>
                  <a:srgbClr val="888888"/>
                </a:solidFill>
              </a:defRPr>
            </a:lvl4pPr>
            <a:lvl5pPr marL="2286000" lvl="4" indent="-228600" algn="l">
              <a:lnSpc>
                <a:spcPct val="15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6" name="Google Shape;36;p46"/>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46"/>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6"/>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39" name="Google Shape;39;p46"/>
          <p:cNvSpPr/>
          <p:nvPr/>
        </p:nvSpPr>
        <p:spPr>
          <a:xfrm>
            <a:off x="1437136" y="649304"/>
            <a:ext cx="340415" cy="340415"/>
          </a:xfrm>
          <a:prstGeom prst="ellipse">
            <a:avLst/>
          </a:pr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grpSp>
        <p:nvGrpSpPr>
          <p:cNvPr id="40" name="Google Shape;40;p46"/>
          <p:cNvGrpSpPr/>
          <p:nvPr/>
        </p:nvGrpSpPr>
        <p:grpSpPr>
          <a:xfrm rot="10800000">
            <a:off x="1079500" y="976581"/>
            <a:ext cx="924390" cy="1045314"/>
            <a:chOff x="6200905" y="2967038"/>
            <a:chExt cx="924390" cy="1045314"/>
          </a:xfrm>
        </p:grpSpPr>
        <p:grpSp>
          <p:nvGrpSpPr>
            <p:cNvPr id="41" name="Google Shape;41;p46"/>
            <p:cNvGrpSpPr/>
            <p:nvPr/>
          </p:nvGrpSpPr>
          <p:grpSpPr>
            <a:xfrm>
              <a:off x="6808136" y="2967038"/>
              <a:ext cx="317159" cy="932400"/>
              <a:chOff x="6808136" y="2967038"/>
              <a:chExt cx="317159" cy="932400"/>
            </a:xfrm>
          </p:grpSpPr>
          <p:sp>
            <p:nvSpPr>
              <p:cNvPr id="42" name="Google Shape;42;p46"/>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43" name="Google Shape;43;p46"/>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cxnSp>
            <p:nvCxnSpPr>
              <p:cNvPr id="44" name="Google Shape;44;p46"/>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nvGrpSpPr>
            <p:cNvPr id="45" name="Google Shape;45;p46"/>
            <p:cNvGrpSpPr/>
            <p:nvPr/>
          </p:nvGrpSpPr>
          <p:grpSpPr>
            <a:xfrm rot="-2700000" flipH="1">
              <a:off x="6484111" y="3104366"/>
              <a:ext cx="317159" cy="932400"/>
              <a:chOff x="6808136" y="2967038"/>
              <a:chExt cx="317159" cy="932400"/>
            </a:xfrm>
          </p:grpSpPr>
          <p:sp>
            <p:nvSpPr>
              <p:cNvPr id="46" name="Google Shape;46;p46"/>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47" name="Google Shape;47;p46"/>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cxnSp>
            <p:nvCxnSpPr>
              <p:cNvPr id="48" name="Google Shape;48;p46"/>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cxnSp>
        <p:nvCxnSpPr>
          <p:cNvPr id="49" name="Google Shape;49;p46"/>
          <p:cNvCxnSpPr/>
          <p:nvPr/>
        </p:nvCxnSpPr>
        <p:spPr>
          <a:xfrm rot="5400000">
            <a:off x="5826000" y="3429001"/>
            <a:ext cx="540000" cy="0"/>
          </a:xfrm>
          <a:prstGeom prst="straightConnector1">
            <a:avLst/>
          </a:prstGeom>
          <a:noFill/>
          <a:ln w="12700" cap="flat" cmpd="sng">
            <a:solidFill>
              <a:srgbClr val="FFFFFF"/>
            </a:solidFill>
            <a:prstDash val="solid"/>
            <a:round/>
            <a:headEnd type="none" w="sm" len="sm"/>
            <a:tailEnd type="none" w="sm" len="sm"/>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0"/>
        <p:cNvGrpSpPr/>
        <p:nvPr/>
      </p:nvGrpSpPr>
      <p:grpSpPr>
        <a:xfrm>
          <a:off x="0" y="0"/>
          <a:ext cx="0" cy="0"/>
          <a:chOff x="0" y="0"/>
          <a:chExt cx="0" cy="0"/>
        </a:xfrm>
      </p:grpSpPr>
      <p:sp>
        <p:nvSpPr>
          <p:cNvPr id="51" name="Google Shape;51;p47"/>
          <p:cNvSpPr txBox="1">
            <a:spLocks noGrp="1"/>
          </p:cNvSpPr>
          <p:nvPr>
            <p:ph type="title"/>
          </p:nvPr>
        </p:nvSpPr>
        <p:spPr>
          <a:xfrm>
            <a:off x="989400" y="395289"/>
            <a:ext cx="10213200" cy="111283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47"/>
          <p:cNvSpPr txBox="1">
            <a:spLocks noGrp="1"/>
          </p:cNvSpPr>
          <p:nvPr>
            <p:ph type="body" idx="1"/>
          </p:nvPr>
        </p:nvSpPr>
        <p:spPr>
          <a:xfrm>
            <a:off x="989400" y="1685925"/>
            <a:ext cx="4928400" cy="4092575"/>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 name="Google Shape;53;p47"/>
          <p:cNvSpPr txBox="1">
            <a:spLocks noGrp="1"/>
          </p:cNvSpPr>
          <p:nvPr>
            <p:ph type="body" idx="2"/>
          </p:nvPr>
        </p:nvSpPr>
        <p:spPr>
          <a:xfrm>
            <a:off x="6274202" y="1685925"/>
            <a:ext cx="4928400" cy="4092575"/>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47"/>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47"/>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47"/>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p:cSld name="Comparison">
    <p:spTree>
      <p:nvGrpSpPr>
        <p:cNvPr id="1" name="Shape 57"/>
        <p:cNvGrpSpPr/>
        <p:nvPr/>
      </p:nvGrpSpPr>
      <p:grpSpPr>
        <a:xfrm>
          <a:off x="0" y="0"/>
          <a:ext cx="0" cy="0"/>
          <a:chOff x="0" y="0"/>
          <a:chExt cx="0" cy="0"/>
        </a:xfrm>
      </p:grpSpPr>
      <p:sp>
        <p:nvSpPr>
          <p:cNvPr id="58" name="Google Shape;58;p48"/>
          <p:cNvSpPr txBox="1">
            <a:spLocks noGrp="1"/>
          </p:cNvSpPr>
          <p:nvPr>
            <p:ph type="title"/>
          </p:nvPr>
        </p:nvSpPr>
        <p:spPr>
          <a:xfrm>
            <a:off x="989400" y="395289"/>
            <a:ext cx="10213200" cy="111283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48"/>
          <p:cNvSpPr txBox="1">
            <a:spLocks noGrp="1"/>
          </p:cNvSpPr>
          <p:nvPr>
            <p:ph type="body" idx="1"/>
          </p:nvPr>
        </p:nvSpPr>
        <p:spPr>
          <a:xfrm>
            <a:off x="989399" y="1736732"/>
            <a:ext cx="4928400" cy="661912"/>
          </a:xfrm>
          <a:prstGeom prst="rect">
            <a:avLst/>
          </a:prstGeom>
          <a:noFill/>
          <a:ln>
            <a:noFill/>
          </a:ln>
        </p:spPr>
        <p:txBody>
          <a:bodyPr spcFirstLastPara="1" wrap="square" lIns="91425" tIns="45700" rIns="91425" bIns="45700" anchor="b" anchorCtr="0">
            <a:normAutofit/>
          </a:bodyPr>
          <a:lstStyle>
            <a:lvl1pPr marL="457200" lvl="0" indent="-228600" algn="l">
              <a:lnSpc>
                <a:spcPct val="150000"/>
              </a:lnSpc>
              <a:spcBef>
                <a:spcPts val="1000"/>
              </a:spcBef>
              <a:spcAft>
                <a:spcPts val="0"/>
              </a:spcAft>
              <a:buSzPts val="1600"/>
              <a:buNone/>
              <a:defRPr sz="1600" b="0" cap="none"/>
            </a:lvl1pPr>
            <a:lvl2pPr marL="914400" lvl="1" indent="-228600" algn="l">
              <a:lnSpc>
                <a:spcPct val="150000"/>
              </a:lnSpc>
              <a:spcBef>
                <a:spcPts val="500"/>
              </a:spcBef>
              <a:spcAft>
                <a:spcPts val="0"/>
              </a:spcAft>
              <a:buClr>
                <a:schemeClr val="dk1"/>
              </a:buClr>
              <a:buSzPts val="2000"/>
              <a:buFont typeface="Avenir"/>
              <a:buNone/>
              <a:defRPr sz="2000" b="1"/>
            </a:lvl2pPr>
            <a:lvl3pPr marL="1371600" lvl="2" indent="-228600" algn="l">
              <a:lnSpc>
                <a:spcPct val="150000"/>
              </a:lnSpc>
              <a:spcBef>
                <a:spcPts val="500"/>
              </a:spcBef>
              <a:spcAft>
                <a:spcPts val="0"/>
              </a:spcAft>
              <a:buSzPts val="1800"/>
              <a:buNone/>
              <a:defRPr sz="1800" b="1"/>
            </a:lvl3pPr>
            <a:lvl4pPr marL="1828800" lvl="3" indent="-228600" algn="l">
              <a:lnSpc>
                <a:spcPct val="150000"/>
              </a:lnSpc>
              <a:spcBef>
                <a:spcPts val="500"/>
              </a:spcBef>
              <a:spcAft>
                <a:spcPts val="0"/>
              </a:spcAft>
              <a:buSzPts val="1600"/>
              <a:buFont typeface="Avenir"/>
              <a:buNone/>
              <a:defRPr sz="1600" b="1"/>
            </a:lvl4pPr>
            <a:lvl5pPr marL="2286000" lvl="4" indent="-228600" algn="l">
              <a:lnSpc>
                <a:spcPct val="150000"/>
              </a:lnSpc>
              <a:spcBef>
                <a:spcPts val="500"/>
              </a:spcBef>
              <a:spcAft>
                <a:spcPts val="0"/>
              </a:spcAft>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0" name="Google Shape;60;p48"/>
          <p:cNvSpPr txBox="1">
            <a:spLocks noGrp="1"/>
          </p:cNvSpPr>
          <p:nvPr>
            <p:ph type="body" idx="2"/>
          </p:nvPr>
        </p:nvSpPr>
        <p:spPr>
          <a:xfrm>
            <a:off x="989400" y="2431256"/>
            <a:ext cx="4928400" cy="3347244"/>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1" name="Google Shape;61;p48"/>
          <p:cNvSpPr txBox="1">
            <a:spLocks noGrp="1"/>
          </p:cNvSpPr>
          <p:nvPr>
            <p:ph type="body" idx="3"/>
          </p:nvPr>
        </p:nvSpPr>
        <p:spPr>
          <a:xfrm>
            <a:off x="6274200" y="1736732"/>
            <a:ext cx="4928400" cy="662400"/>
          </a:xfrm>
          <a:prstGeom prst="rect">
            <a:avLst/>
          </a:prstGeom>
          <a:noFill/>
          <a:ln>
            <a:noFill/>
          </a:ln>
        </p:spPr>
        <p:txBody>
          <a:bodyPr spcFirstLastPara="1" wrap="square" lIns="91425" tIns="45700" rIns="91425" bIns="45700" anchor="b" anchorCtr="0">
            <a:normAutofit/>
          </a:bodyPr>
          <a:lstStyle>
            <a:lvl1pPr marL="457200" lvl="0" indent="-228600" algn="l">
              <a:lnSpc>
                <a:spcPct val="150000"/>
              </a:lnSpc>
              <a:spcBef>
                <a:spcPts val="1000"/>
              </a:spcBef>
              <a:spcAft>
                <a:spcPts val="0"/>
              </a:spcAft>
              <a:buSzPts val="1600"/>
              <a:buNone/>
              <a:defRPr sz="1600" b="0" cap="none"/>
            </a:lvl1pPr>
            <a:lvl2pPr marL="914400" lvl="1" indent="-228600" algn="l">
              <a:lnSpc>
                <a:spcPct val="150000"/>
              </a:lnSpc>
              <a:spcBef>
                <a:spcPts val="500"/>
              </a:spcBef>
              <a:spcAft>
                <a:spcPts val="0"/>
              </a:spcAft>
              <a:buClr>
                <a:schemeClr val="dk1"/>
              </a:buClr>
              <a:buSzPts val="2000"/>
              <a:buFont typeface="Avenir"/>
              <a:buNone/>
              <a:defRPr sz="2000" b="1"/>
            </a:lvl2pPr>
            <a:lvl3pPr marL="1371600" lvl="2" indent="-228600" algn="l">
              <a:lnSpc>
                <a:spcPct val="150000"/>
              </a:lnSpc>
              <a:spcBef>
                <a:spcPts val="500"/>
              </a:spcBef>
              <a:spcAft>
                <a:spcPts val="0"/>
              </a:spcAft>
              <a:buSzPts val="1800"/>
              <a:buNone/>
              <a:defRPr sz="1800" b="1"/>
            </a:lvl3pPr>
            <a:lvl4pPr marL="1828800" lvl="3" indent="-228600" algn="l">
              <a:lnSpc>
                <a:spcPct val="150000"/>
              </a:lnSpc>
              <a:spcBef>
                <a:spcPts val="500"/>
              </a:spcBef>
              <a:spcAft>
                <a:spcPts val="0"/>
              </a:spcAft>
              <a:buSzPts val="1600"/>
              <a:buFont typeface="Avenir"/>
              <a:buNone/>
              <a:defRPr sz="1600" b="1"/>
            </a:lvl4pPr>
            <a:lvl5pPr marL="2286000" lvl="4" indent="-228600" algn="l">
              <a:lnSpc>
                <a:spcPct val="150000"/>
              </a:lnSpc>
              <a:spcBef>
                <a:spcPts val="500"/>
              </a:spcBef>
              <a:spcAft>
                <a:spcPts val="0"/>
              </a:spcAft>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62" name="Google Shape;62;p48"/>
          <p:cNvSpPr txBox="1">
            <a:spLocks noGrp="1"/>
          </p:cNvSpPr>
          <p:nvPr>
            <p:ph type="body" idx="4"/>
          </p:nvPr>
        </p:nvSpPr>
        <p:spPr>
          <a:xfrm>
            <a:off x="6274200" y="2431257"/>
            <a:ext cx="4928400" cy="3347244"/>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3" name="Google Shape;63;p48"/>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48"/>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48"/>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6"/>
        <p:cNvGrpSpPr/>
        <p:nvPr/>
      </p:nvGrpSpPr>
      <p:grpSpPr>
        <a:xfrm>
          <a:off x="0" y="0"/>
          <a:ext cx="0" cy="0"/>
          <a:chOff x="0" y="0"/>
          <a:chExt cx="0" cy="0"/>
        </a:xfrm>
      </p:grpSpPr>
      <p:sp>
        <p:nvSpPr>
          <p:cNvPr id="67" name="Google Shape;67;p49"/>
          <p:cNvSpPr txBox="1">
            <a:spLocks noGrp="1"/>
          </p:cNvSpPr>
          <p:nvPr>
            <p:ph type="title"/>
          </p:nvPr>
        </p:nvSpPr>
        <p:spPr>
          <a:xfrm>
            <a:off x="989400" y="395289"/>
            <a:ext cx="10213200" cy="111283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49"/>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49"/>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49"/>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1"/>
        <p:cNvGrpSpPr/>
        <p:nvPr/>
      </p:nvGrpSpPr>
      <p:grpSpPr>
        <a:xfrm>
          <a:off x="0" y="0"/>
          <a:ext cx="0" cy="0"/>
          <a:chOff x="0" y="0"/>
          <a:chExt cx="0" cy="0"/>
        </a:xfrm>
      </p:grpSpPr>
      <p:sp>
        <p:nvSpPr>
          <p:cNvPr id="72" name="Google Shape;72;p50"/>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0"/>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50"/>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5"/>
        <p:cNvGrpSpPr/>
        <p:nvPr/>
      </p:nvGrpSpPr>
      <p:grpSpPr>
        <a:xfrm>
          <a:off x="0" y="0"/>
          <a:ext cx="0" cy="0"/>
          <a:chOff x="0" y="0"/>
          <a:chExt cx="0" cy="0"/>
        </a:xfrm>
      </p:grpSpPr>
      <p:sp>
        <p:nvSpPr>
          <p:cNvPr id="76" name="Google Shape;76;p51"/>
          <p:cNvSpPr txBox="1">
            <a:spLocks noGrp="1"/>
          </p:cNvSpPr>
          <p:nvPr>
            <p:ph type="title"/>
          </p:nvPr>
        </p:nvSpPr>
        <p:spPr>
          <a:xfrm>
            <a:off x="990001" y="955674"/>
            <a:ext cx="3531600" cy="138499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800"/>
              <a:buFont typeface="Sorts Mill Goudy"/>
              <a:buNone/>
              <a:defRPr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51"/>
          <p:cNvSpPr txBox="1">
            <a:spLocks noGrp="1"/>
          </p:cNvSpPr>
          <p:nvPr>
            <p:ph type="body" idx="1"/>
          </p:nvPr>
        </p:nvSpPr>
        <p:spPr>
          <a:xfrm>
            <a:off x="5444850" y="882651"/>
            <a:ext cx="5760000" cy="4895849"/>
          </a:xfrm>
          <a:prstGeom prst="rect">
            <a:avLst/>
          </a:prstGeom>
          <a:noFill/>
          <a:ln>
            <a:noFill/>
          </a:ln>
        </p:spPr>
        <p:txBody>
          <a:bodyPr spcFirstLastPara="1" wrap="square" lIns="91425" tIns="45700" rIns="91425" bIns="45700" anchor="t" anchorCtr="0">
            <a:normAutofit/>
          </a:bodyPr>
          <a:lstStyle>
            <a:lvl1pPr marL="457200" lvl="0" indent="-431800" algn="l">
              <a:lnSpc>
                <a:spcPct val="150000"/>
              </a:lnSpc>
              <a:spcBef>
                <a:spcPts val="1000"/>
              </a:spcBef>
              <a:spcAft>
                <a:spcPts val="0"/>
              </a:spcAft>
              <a:buSzPts val="3200"/>
              <a:buChar char="·"/>
              <a:defRPr sz="3200"/>
            </a:lvl1pPr>
            <a:lvl2pPr marL="914400" lvl="1" indent="-228600" algn="l">
              <a:lnSpc>
                <a:spcPct val="150000"/>
              </a:lnSpc>
              <a:spcBef>
                <a:spcPts val="500"/>
              </a:spcBef>
              <a:spcAft>
                <a:spcPts val="0"/>
              </a:spcAft>
              <a:buClr>
                <a:schemeClr val="dk1"/>
              </a:buClr>
              <a:buSzPts val="2800"/>
              <a:buFont typeface="Avenir"/>
              <a:buNone/>
              <a:defRPr sz="2800"/>
            </a:lvl2pPr>
            <a:lvl3pPr marL="1371600" lvl="2" indent="-381000" algn="l">
              <a:lnSpc>
                <a:spcPct val="150000"/>
              </a:lnSpc>
              <a:spcBef>
                <a:spcPts val="500"/>
              </a:spcBef>
              <a:spcAft>
                <a:spcPts val="0"/>
              </a:spcAft>
              <a:buSzPts val="2400"/>
              <a:buChar char="·"/>
              <a:defRPr sz="2400"/>
            </a:lvl3pPr>
            <a:lvl4pPr marL="1828800" lvl="3" indent="-228600" algn="l">
              <a:lnSpc>
                <a:spcPct val="150000"/>
              </a:lnSpc>
              <a:spcBef>
                <a:spcPts val="500"/>
              </a:spcBef>
              <a:spcAft>
                <a:spcPts val="0"/>
              </a:spcAft>
              <a:buSzPts val="2000"/>
              <a:buFont typeface="Avenir"/>
              <a:buNone/>
              <a:defRPr sz="2000"/>
            </a:lvl4pPr>
            <a:lvl5pPr marL="2286000" lvl="4" indent="-355600" algn="l">
              <a:lnSpc>
                <a:spcPct val="150000"/>
              </a:lnSpc>
              <a:spcBef>
                <a:spcPts val="500"/>
              </a:spcBef>
              <a:spcAft>
                <a:spcPts val="0"/>
              </a:spcAft>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8" name="Google Shape;78;p51"/>
          <p:cNvSpPr txBox="1">
            <a:spLocks noGrp="1"/>
          </p:cNvSpPr>
          <p:nvPr>
            <p:ph type="body" idx="2"/>
          </p:nvPr>
        </p:nvSpPr>
        <p:spPr>
          <a:xfrm>
            <a:off x="989401" y="2584759"/>
            <a:ext cx="3531600" cy="3193741"/>
          </a:xfrm>
          <a:prstGeom prst="rect">
            <a:avLst/>
          </a:prstGeom>
          <a:noFill/>
          <a:ln>
            <a:noFill/>
          </a:ln>
        </p:spPr>
        <p:txBody>
          <a:bodyPr spcFirstLastPara="1" wrap="square" lIns="91425" tIns="45700" rIns="91425" bIns="45700" anchor="t" anchorCtr="0">
            <a:normAutofit/>
          </a:bodyPr>
          <a:lstStyle>
            <a:lvl1pPr marL="457200" lvl="0" indent="-228600" algn="l">
              <a:lnSpc>
                <a:spcPct val="150000"/>
              </a:lnSpc>
              <a:spcBef>
                <a:spcPts val="1000"/>
              </a:spcBef>
              <a:spcAft>
                <a:spcPts val="0"/>
              </a:spcAft>
              <a:buSzPts val="2000"/>
              <a:buNone/>
              <a:defRPr sz="2000"/>
            </a:lvl1pPr>
            <a:lvl2pPr marL="914400" lvl="1" indent="-228600" algn="l">
              <a:lnSpc>
                <a:spcPct val="150000"/>
              </a:lnSpc>
              <a:spcBef>
                <a:spcPts val="500"/>
              </a:spcBef>
              <a:spcAft>
                <a:spcPts val="0"/>
              </a:spcAft>
              <a:buClr>
                <a:schemeClr val="dk1"/>
              </a:buClr>
              <a:buSzPts val="1400"/>
              <a:buFont typeface="Avenir"/>
              <a:buNone/>
              <a:defRPr sz="1400"/>
            </a:lvl2pPr>
            <a:lvl3pPr marL="1371600" lvl="2" indent="-228600" algn="l">
              <a:lnSpc>
                <a:spcPct val="150000"/>
              </a:lnSpc>
              <a:spcBef>
                <a:spcPts val="500"/>
              </a:spcBef>
              <a:spcAft>
                <a:spcPts val="0"/>
              </a:spcAft>
              <a:buSzPts val="1200"/>
              <a:buNone/>
              <a:defRPr sz="1200"/>
            </a:lvl3pPr>
            <a:lvl4pPr marL="1828800" lvl="3" indent="-228600" algn="l">
              <a:lnSpc>
                <a:spcPct val="150000"/>
              </a:lnSpc>
              <a:spcBef>
                <a:spcPts val="500"/>
              </a:spcBef>
              <a:spcAft>
                <a:spcPts val="0"/>
              </a:spcAft>
              <a:buSzPts val="1000"/>
              <a:buFont typeface="Avenir"/>
              <a:buNone/>
              <a:defRPr sz="1000"/>
            </a:lvl4pPr>
            <a:lvl5pPr marL="2286000" lvl="4" indent="-228600" algn="l">
              <a:lnSpc>
                <a:spcPct val="15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9" name="Google Shape;79;p51"/>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51"/>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51"/>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cxnSp>
        <p:nvCxnSpPr>
          <p:cNvPr id="82" name="Google Shape;82;p51"/>
          <p:cNvCxnSpPr/>
          <p:nvPr/>
        </p:nvCxnSpPr>
        <p:spPr>
          <a:xfrm>
            <a:off x="4979988" y="540000"/>
            <a:ext cx="0" cy="5778000"/>
          </a:xfrm>
          <a:prstGeom prst="straightConnector1">
            <a:avLst/>
          </a:prstGeom>
          <a:noFill/>
          <a:ln w="12700" cap="flat" cmpd="sng">
            <a:solidFill>
              <a:srgbClr val="FFFFFF">
                <a:alpha val="40000"/>
              </a:srgbClr>
            </a:solidFill>
            <a:prstDash val="solid"/>
            <a:round/>
            <a:headEnd type="none" w="sm" len="sm"/>
            <a:tailEnd type="none" w="sm" len="sm"/>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3"/>
        <p:cNvGrpSpPr/>
        <p:nvPr/>
      </p:nvGrpSpPr>
      <p:grpSpPr>
        <a:xfrm>
          <a:off x="0" y="0"/>
          <a:ext cx="0" cy="0"/>
          <a:chOff x="0" y="0"/>
          <a:chExt cx="0" cy="0"/>
        </a:xfrm>
      </p:grpSpPr>
      <p:sp>
        <p:nvSpPr>
          <p:cNvPr id="84" name="Google Shape;84;p52"/>
          <p:cNvSpPr txBox="1">
            <a:spLocks noGrp="1"/>
          </p:cNvSpPr>
          <p:nvPr>
            <p:ph type="title"/>
          </p:nvPr>
        </p:nvSpPr>
        <p:spPr>
          <a:xfrm>
            <a:off x="990000" y="955456"/>
            <a:ext cx="3531600" cy="1384995"/>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800"/>
              <a:buFont typeface="Sorts Mill Goudy"/>
              <a:buNone/>
              <a:defRPr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5" name="Google Shape;85;p52"/>
          <p:cNvSpPr>
            <a:spLocks noGrp="1"/>
          </p:cNvSpPr>
          <p:nvPr>
            <p:ph type="pic" idx="2"/>
          </p:nvPr>
        </p:nvSpPr>
        <p:spPr>
          <a:xfrm>
            <a:off x="5537200" y="540001"/>
            <a:ext cx="6115050" cy="5238500"/>
          </a:xfrm>
          <a:prstGeom prst="rect">
            <a:avLst/>
          </a:prstGeom>
          <a:noFill/>
          <a:ln>
            <a:noFill/>
          </a:ln>
        </p:spPr>
      </p:sp>
      <p:sp>
        <p:nvSpPr>
          <p:cNvPr id="86" name="Google Shape;86;p52"/>
          <p:cNvSpPr txBox="1">
            <a:spLocks noGrp="1"/>
          </p:cNvSpPr>
          <p:nvPr>
            <p:ph type="body" idx="1"/>
          </p:nvPr>
        </p:nvSpPr>
        <p:spPr>
          <a:xfrm>
            <a:off x="990000" y="2584758"/>
            <a:ext cx="3531600" cy="3284229"/>
          </a:xfrm>
          <a:prstGeom prst="rect">
            <a:avLst/>
          </a:prstGeom>
          <a:noFill/>
          <a:ln>
            <a:noFill/>
          </a:ln>
        </p:spPr>
        <p:txBody>
          <a:bodyPr spcFirstLastPara="1" wrap="square" lIns="91425" tIns="45700" rIns="91425" bIns="45700" anchor="t" anchorCtr="0">
            <a:normAutofit/>
          </a:bodyPr>
          <a:lstStyle>
            <a:lvl1pPr marL="457200" lvl="0" indent="-228600" algn="l">
              <a:lnSpc>
                <a:spcPct val="150000"/>
              </a:lnSpc>
              <a:spcBef>
                <a:spcPts val="1000"/>
              </a:spcBef>
              <a:spcAft>
                <a:spcPts val="0"/>
              </a:spcAft>
              <a:buSzPts val="2000"/>
              <a:buNone/>
              <a:defRPr sz="2000"/>
            </a:lvl1pPr>
            <a:lvl2pPr marL="914400" lvl="1" indent="-228600" algn="l">
              <a:lnSpc>
                <a:spcPct val="150000"/>
              </a:lnSpc>
              <a:spcBef>
                <a:spcPts val="500"/>
              </a:spcBef>
              <a:spcAft>
                <a:spcPts val="0"/>
              </a:spcAft>
              <a:buClr>
                <a:schemeClr val="dk1"/>
              </a:buClr>
              <a:buSzPts val="1400"/>
              <a:buFont typeface="Avenir"/>
              <a:buNone/>
              <a:defRPr sz="1400"/>
            </a:lvl2pPr>
            <a:lvl3pPr marL="1371600" lvl="2" indent="-228600" algn="l">
              <a:lnSpc>
                <a:spcPct val="150000"/>
              </a:lnSpc>
              <a:spcBef>
                <a:spcPts val="500"/>
              </a:spcBef>
              <a:spcAft>
                <a:spcPts val="0"/>
              </a:spcAft>
              <a:buSzPts val="1200"/>
              <a:buNone/>
              <a:defRPr sz="1200"/>
            </a:lvl3pPr>
            <a:lvl4pPr marL="1828800" lvl="3" indent="-228600" algn="l">
              <a:lnSpc>
                <a:spcPct val="150000"/>
              </a:lnSpc>
              <a:spcBef>
                <a:spcPts val="500"/>
              </a:spcBef>
              <a:spcAft>
                <a:spcPts val="0"/>
              </a:spcAft>
              <a:buSzPts val="1000"/>
              <a:buFont typeface="Avenir"/>
              <a:buNone/>
              <a:defRPr sz="1000"/>
            </a:lvl4pPr>
            <a:lvl5pPr marL="2286000" lvl="4" indent="-228600" algn="l">
              <a:lnSpc>
                <a:spcPct val="15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7" name="Google Shape;87;p52"/>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52"/>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52"/>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cxnSp>
        <p:nvCxnSpPr>
          <p:cNvPr id="90" name="Google Shape;90;p52"/>
          <p:cNvCxnSpPr/>
          <p:nvPr/>
        </p:nvCxnSpPr>
        <p:spPr>
          <a:xfrm>
            <a:off x="4979988" y="540000"/>
            <a:ext cx="0" cy="5778000"/>
          </a:xfrm>
          <a:prstGeom prst="straightConnector1">
            <a:avLst/>
          </a:prstGeom>
          <a:noFill/>
          <a:ln w="12700" cap="flat" cmpd="sng">
            <a:solidFill>
              <a:srgbClr val="FFFFFF">
                <a:alpha val="40000"/>
              </a:srgbClr>
            </a:solidFill>
            <a:prstDash val="solid"/>
            <a:round/>
            <a:headEnd type="none" w="sm" len="sm"/>
            <a:tailEnd type="none" w="sm" len="sm"/>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91"/>
        <p:cNvGrpSpPr/>
        <p:nvPr/>
      </p:nvGrpSpPr>
      <p:grpSpPr>
        <a:xfrm>
          <a:off x="0" y="0"/>
          <a:ext cx="0" cy="0"/>
          <a:chOff x="0" y="0"/>
          <a:chExt cx="0" cy="0"/>
        </a:xfrm>
      </p:grpSpPr>
      <p:sp>
        <p:nvSpPr>
          <p:cNvPr id="92" name="Google Shape;92;p53"/>
          <p:cNvSpPr txBox="1">
            <a:spLocks noGrp="1"/>
          </p:cNvSpPr>
          <p:nvPr>
            <p:ph type="title"/>
          </p:nvPr>
        </p:nvSpPr>
        <p:spPr>
          <a:xfrm>
            <a:off x="989400" y="395289"/>
            <a:ext cx="10213200" cy="111283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3" name="Google Shape;93;p53"/>
          <p:cNvSpPr txBox="1">
            <a:spLocks noGrp="1"/>
          </p:cNvSpPr>
          <p:nvPr>
            <p:ph type="body" idx="1"/>
          </p:nvPr>
        </p:nvSpPr>
        <p:spPr>
          <a:xfrm rot="5400000">
            <a:off x="4075905" y="-1400579"/>
            <a:ext cx="4040191" cy="10213200"/>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53"/>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53"/>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53"/>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7"/>
        <p:cNvGrpSpPr/>
        <p:nvPr/>
      </p:nvGrpSpPr>
      <p:grpSpPr>
        <a:xfrm>
          <a:off x="0" y="0"/>
          <a:ext cx="0" cy="0"/>
          <a:chOff x="0" y="0"/>
          <a:chExt cx="0" cy="0"/>
        </a:xfrm>
      </p:grpSpPr>
      <p:sp>
        <p:nvSpPr>
          <p:cNvPr id="98" name="Google Shape;98;p5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9" name="Google Shape;99;p5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150000"/>
              </a:lnSpc>
              <a:spcBef>
                <a:spcPts val="1000"/>
              </a:spcBef>
              <a:spcAft>
                <a:spcPts val="0"/>
              </a:spcAft>
              <a:buSzPts val="1800"/>
              <a:buChar char="·"/>
              <a:defRPr/>
            </a:lvl1pPr>
            <a:lvl2pPr marL="914400" lvl="1" indent="-228600" algn="l">
              <a:lnSpc>
                <a:spcPct val="150000"/>
              </a:lnSpc>
              <a:spcBef>
                <a:spcPts val="500"/>
              </a:spcBef>
              <a:spcAft>
                <a:spcPts val="0"/>
              </a:spcAft>
              <a:buClr>
                <a:schemeClr val="dk1"/>
              </a:buClr>
              <a:buSzPts val="1800"/>
              <a:buNone/>
              <a:defRPr/>
            </a:lvl2pPr>
            <a:lvl3pPr marL="1371600" lvl="2" indent="-342900" algn="l">
              <a:lnSpc>
                <a:spcPct val="150000"/>
              </a:lnSpc>
              <a:spcBef>
                <a:spcPts val="500"/>
              </a:spcBef>
              <a:spcAft>
                <a:spcPts val="0"/>
              </a:spcAft>
              <a:buSzPts val="1800"/>
              <a:buChar char="·"/>
              <a:defRPr/>
            </a:lvl3pPr>
            <a:lvl4pPr marL="1828800" lvl="3" indent="-228600" algn="l">
              <a:lnSpc>
                <a:spcPct val="150000"/>
              </a:lnSpc>
              <a:spcBef>
                <a:spcPts val="500"/>
              </a:spcBef>
              <a:spcAft>
                <a:spcPts val="0"/>
              </a:spcAft>
              <a:buSzPts val="1800"/>
              <a:buNone/>
              <a:defRPr/>
            </a:lvl4pPr>
            <a:lvl5pPr marL="2286000" lvl="4" indent="-342900" algn="l">
              <a:lnSpc>
                <a:spcPct val="15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0" name="Google Shape;100;p54"/>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54"/>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54"/>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5/31/2024</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033946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5/31/2024</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901424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5/31/2024</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878958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5/31/2024</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04305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5/31/2024</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072314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5/31/2024</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980332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5/31/2024</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9768930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5/31/2024</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545295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5/31/2024</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740958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5/31/2024</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616195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5/31/2024</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452223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140697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788205738"/>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1980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mt="85000"/>
          </a:blip>
          <a:stretch>
            <a:fillRect/>
          </a:stretch>
        </a:blipFill>
        <a:effectLst/>
      </p:bgPr>
    </p:bg>
    <p:spTree>
      <p:nvGrpSpPr>
        <p:cNvPr id="1" name="Shape 9"/>
        <p:cNvGrpSpPr/>
        <p:nvPr/>
      </p:nvGrpSpPr>
      <p:grpSpPr>
        <a:xfrm>
          <a:off x="0" y="0"/>
          <a:ext cx="0" cy="0"/>
          <a:chOff x="0" y="0"/>
          <a:chExt cx="0" cy="0"/>
        </a:xfrm>
      </p:grpSpPr>
      <p:sp>
        <p:nvSpPr>
          <p:cNvPr id="10" name="Google Shape;10;p43"/>
          <p:cNvSpPr txBox="1">
            <a:spLocks noGrp="1"/>
          </p:cNvSpPr>
          <p:nvPr>
            <p:ph type="title"/>
          </p:nvPr>
        </p:nvSpPr>
        <p:spPr>
          <a:xfrm>
            <a:off x="989400" y="395289"/>
            <a:ext cx="10213200" cy="1112836"/>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dk1"/>
              </a:buClr>
              <a:buSzPts val="3200"/>
              <a:buFont typeface="Sorts Mill Goudy"/>
              <a:buNone/>
              <a:defRPr sz="3200" b="0" i="0" u="none" strike="noStrike" cap="none">
                <a:solidFill>
                  <a:schemeClr val="dk1"/>
                </a:solidFill>
                <a:latin typeface="Sorts Mill Goudy"/>
                <a:ea typeface="Sorts Mill Goudy"/>
                <a:cs typeface="Sorts Mill Goudy"/>
                <a:sym typeface="Sorts Mill Goud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3"/>
          <p:cNvSpPr txBox="1">
            <a:spLocks noGrp="1"/>
          </p:cNvSpPr>
          <p:nvPr>
            <p:ph type="body" idx="1"/>
          </p:nvPr>
        </p:nvSpPr>
        <p:spPr>
          <a:xfrm>
            <a:off x="989400" y="1685925"/>
            <a:ext cx="10213200" cy="4040191"/>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50000"/>
              </a:lnSpc>
              <a:spcBef>
                <a:spcPts val="1000"/>
              </a:spcBef>
              <a:spcAft>
                <a:spcPts val="0"/>
              </a:spcAft>
              <a:buClr>
                <a:schemeClr val="accent3"/>
              </a:buClr>
              <a:buSzPts val="2000"/>
              <a:buFont typeface="Noto Sans Symbols"/>
              <a:buChar char="·"/>
              <a:defRPr sz="2000" b="0" i="0" u="none" strike="noStrike" cap="none">
                <a:solidFill>
                  <a:schemeClr val="dk1"/>
                </a:solidFill>
                <a:latin typeface="Avenir"/>
                <a:ea typeface="Avenir"/>
                <a:cs typeface="Avenir"/>
                <a:sym typeface="Avenir"/>
              </a:defRPr>
            </a:lvl1pPr>
            <a:lvl2pPr marL="914400" marR="0" lvl="1" indent="-228600" algn="l" rtl="0">
              <a:lnSpc>
                <a:spcPct val="150000"/>
              </a:lnSpc>
              <a:spcBef>
                <a:spcPts val="500"/>
              </a:spcBef>
              <a:spcAft>
                <a:spcPts val="0"/>
              </a:spcAft>
              <a:buClr>
                <a:schemeClr val="dk1"/>
              </a:buClr>
              <a:buSzPts val="2000"/>
              <a:buFont typeface="Avenir"/>
              <a:buNone/>
              <a:defRPr sz="2000" b="0" i="1" u="none" strike="noStrike" cap="none">
                <a:solidFill>
                  <a:schemeClr val="dk1"/>
                </a:solidFill>
                <a:latin typeface="Avenir"/>
                <a:ea typeface="Avenir"/>
                <a:cs typeface="Avenir"/>
                <a:sym typeface="Avenir"/>
              </a:defRPr>
            </a:lvl2pPr>
            <a:lvl3pPr marL="1371600" marR="0" lvl="2" indent="-355600" algn="l" rtl="0">
              <a:lnSpc>
                <a:spcPct val="150000"/>
              </a:lnSpc>
              <a:spcBef>
                <a:spcPts val="500"/>
              </a:spcBef>
              <a:spcAft>
                <a:spcPts val="0"/>
              </a:spcAft>
              <a:buClr>
                <a:schemeClr val="accent3"/>
              </a:buClr>
              <a:buSzPts val="2000"/>
              <a:buFont typeface="Noto Sans Symbols"/>
              <a:buChar char="·"/>
              <a:defRPr sz="2000" b="0" i="0" u="none" strike="noStrike" cap="none">
                <a:solidFill>
                  <a:schemeClr val="dk1"/>
                </a:solidFill>
                <a:latin typeface="Avenir"/>
                <a:ea typeface="Avenir"/>
                <a:cs typeface="Avenir"/>
                <a:sym typeface="Avenir"/>
              </a:defRPr>
            </a:lvl3pPr>
            <a:lvl4pPr marL="1828800" marR="0" lvl="3" indent="-228600" algn="l" rtl="0">
              <a:lnSpc>
                <a:spcPct val="150000"/>
              </a:lnSpc>
              <a:spcBef>
                <a:spcPts val="500"/>
              </a:spcBef>
              <a:spcAft>
                <a:spcPts val="0"/>
              </a:spcAft>
              <a:buClr>
                <a:schemeClr val="accent3"/>
              </a:buClr>
              <a:buSzPts val="2000"/>
              <a:buFont typeface="Avenir"/>
              <a:buNone/>
              <a:defRPr sz="2000" b="0" i="1" u="none" strike="noStrike" cap="none">
                <a:solidFill>
                  <a:schemeClr val="dk1"/>
                </a:solidFill>
                <a:latin typeface="Avenir"/>
                <a:ea typeface="Avenir"/>
                <a:cs typeface="Avenir"/>
                <a:sym typeface="Avenir"/>
              </a:defRPr>
            </a:lvl4pPr>
            <a:lvl5pPr marL="2286000" marR="0" lvl="4" indent="-355600" algn="l" rtl="0">
              <a:lnSpc>
                <a:spcPct val="150000"/>
              </a:lnSpc>
              <a:spcBef>
                <a:spcPts val="500"/>
              </a:spcBef>
              <a:spcAft>
                <a:spcPts val="0"/>
              </a:spcAft>
              <a:buClr>
                <a:schemeClr val="accent3"/>
              </a:buClr>
              <a:buSzPts val="2000"/>
              <a:buFont typeface="Noto Sans Symbols"/>
              <a:buChar char="·"/>
              <a:defRPr sz="2000" b="0" i="0" u="none" strike="noStrike" cap="none">
                <a:solidFill>
                  <a:schemeClr val="dk1"/>
                </a:solidFill>
                <a:latin typeface="Avenir"/>
                <a:ea typeface="Avenir"/>
                <a:cs typeface="Avenir"/>
                <a:sym typeface="Aveni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venir"/>
                <a:ea typeface="Avenir"/>
                <a:cs typeface="Avenir"/>
                <a:sym typeface="Aveni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venir"/>
                <a:ea typeface="Avenir"/>
                <a:cs typeface="Avenir"/>
                <a:sym typeface="Aveni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venir"/>
                <a:ea typeface="Avenir"/>
                <a:cs typeface="Avenir"/>
                <a:sym typeface="Aveni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venir"/>
                <a:ea typeface="Avenir"/>
                <a:cs typeface="Avenir"/>
                <a:sym typeface="Avenir"/>
              </a:defRPr>
            </a:lvl9pPr>
          </a:lstStyle>
          <a:p>
            <a:endParaRPr/>
          </a:p>
        </p:txBody>
      </p:sp>
      <p:sp>
        <p:nvSpPr>
          <p:cNvPr id="12" name="Google Shape;12;p43"/>
          <p:cNvSpPr txBox="1">
            <a:spLocks noGrp="1"/>
          </p:cNvSpPr>
          <p:nvPr>
            <p:ph type="dt" idx="10"/>
          </p:nvPr>
        </p:nvSpPr>
        <p:spPr>
          <a:xfrm>
            <a:off x="450000" y="6357168"/>
            <a:ext cx="1760150" cy="461665"/>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SzPts val="1400"/>
              <a:buNone/>
              <a:defRPr sz="1000" b="0" i="0" u="none" strike="noStrike" cap="none">
                <a:solidFill>
                  <a:schemeClr val="dk1"/>
                </a:solidFill>
                <a:latin typeface="Sorts Mill Goudy"/>
                <a:ea typeface="Sorts Mill Goudy"/>
                <a:cs typeface="Sorts Mill Goudy"/>
                <a:sym typeface="Sorts Mill Goudy"/>
              </a:defRPr>
            </a:lvl1pPr>
            <a:lvl2pPr marR="0" lvl="1" algn="l" rtl="0">
              <a:spcBef>
                <a:spcPts val="0"/>
              </a:spcBef>
              <a:spcAft>
                <a:spcPts val="0"/>
              </a:spcAft>
              <a:buSzPts val="1400"/>
              <a:buNone/>
              <a:defRPr sz="1800" b="0" i="0" u="none" strike="noStrike" cap="none">
                <a:solidFill>
                  <a:schemeClr val="dk1"/>
                </a:solidFill>
                <a:latin typeface="Avenir"/>
                <a:ea typeface="Avenir"/>
                <a:cs typeface="Avenir"/>
                <a:sym typeface="Avenir"/>
              </a:defRPr>
            </a:lvl2pPr>
            <a:lvl3pPr marR="0" lvl="2" algn="l" rtl="0">
              <a:spcBef>
                <a:spcPts val="0"/>
              </a:spcBef>
              <a:spcAft>
                <a:spcPts val="0"/>
              </a:spcAft>
              <a:buSzPts val="1400"/>
              <a:buNone/>
              <a:defRPr sz="1800" b="0" i="0" u="none" strike="noStrike" cap="none">
                <a:solidFill>
                  <a:schemeClr val="dk1"/>
                </a:solidFill>
                <a:latin typeface="Avenir"/>
                <a:ea typeface="Avenir"/>
                <a:cs typeface="Avenir"/>
                <a:sym typeface="Avenir"/>
              </a:defRPr>
            </a:lvl3pPr>
            <a:lvl4pPr marR="0" lvl="3" algn="l" rtl="0">
              <a:spcBef>
                <a:spcPts val="0"/>
              </a:spcBef>
              <a:spcAft>
                <a:spcPts val="0"/>
              </a:spcAft>
              <a:buSzPts val="1400"/>
              <a:buNone/>
              <a:defRPr sz="1800" b="0" i="0" u="none" strike="noStrike" cap="none">
                <a:solidFill>
                  <a:schemeClr val="dk1"/>
                </a:solidFill>
                <a:latin typeface="Avenir"/>
                <a:ea typeface="Avenir"/>
                <a:cs typeface="Avenir"/>
                <a:sym typeface="Avenir"/>
              </a:defRPr>
            </a:lvl4pPr>
            <a:lvl5pPr marR="0" lvl="4" algn="l" rtl="0">
              <a:spcBef>
                <a:spcPts val="0"/>
              </a:spcBef>
              <a:spcAft>
                <a:spcPts val="0"/>
              </a:spcAft>
              <a:buSzPts val="1400"/>
              <a:buNone/>
              <a:defRPr sz="1800" b="0" i="0" u="none" strike="noStrike" cap="none">
                <a:solidFill>
                  <a:schemeClr val="dk1"/>
                </a:solidFill>
                <a:latin typeface="Avenir"/>
                <a:ea typeface="Avenir"/>
                <a:cs typeface="Avenir"/>
                <a:sym typeface="Avenir"/>
              </a:defRPr>
            </a:lvl5pPr>
            <a:lvl6pPr marR="0" lvl="5" algn="l" rtl="0">
              <a:spcBef>
                <a:spcPts val="0"/>
              </a:spcBef>
              <a:spcAft>
                <a:spcPts val="0"/>
              </a:spcAft>
              <a:buSzPts val="1400"/>
              <a:buNone/>
              <a:defRPr sz="1800" b="0" i="0" u="none" strike="noStrike" cap="none">
                <a:solidFill>
                  <a:schemeClr val="dk1"/>
                </a:solidFill>
                <a:latin typeface="Avenir"/>
                <a:ea typeface="Avenir"/>
                <a:cs typeface="Avenir"/>
                <a:sym typeface="Avenir"/>
              </a:defRPr>
            </a:lvl6pPr>
            <a:lvl7pPr marR="0" lvl="6" algn="l" rtl="0">
              <a:spcBef>
                <a:spcPts val="0"/>
              </a:spcBef>
              <a:spcAft>
                <a:spcPts val="0"/>
              </a:spcAft>
              <a:buSzPts val="1400"/>
              <a:buNone/>
              <a:defRPr sz="1800" b="0" i="0" u="none" strike="noStrike" cap="none">
                <a:solidFill>
                  <a:schemeClr val="dk1"/>
                </a:solidFill>
                <a:latin typeface="Avenir"/>
                <a:ea typeface="Avenir"/>
                <a:cs typeface="Avenir"/>
                <a:sym typeface="Avenir"/>
              </a:defRPr>
            </a:lvl7pPr>
            <a:lvl8pPr marR="0" lvl="7" algn="l" rtl="0">
              <a:spcBef>
                <a:spcPts val="0"/>
              </a:spcBef>
              <a:spcAft>
                <a:spcPts val="0"/>
              </a:spcAft>
              <a:buSzPts val="1400"/>
              <a:buNone/>
              <a:defRPr sz="1800" b="0" i="0" u="none" strike="noStrike" cap="none">
                <a:solidFill>
                  <a:schemeClr val="dk1"/>
                </a:solidFill>
                <a:latin typeface="Avenir"/>
                <a:ea typeface="Avenir"/>
                <a:cs typeface="Avenir"/>
                <a:sym typeface="Avenir"/>
              </a:defRPr>
            </a:lvl8pPr>
            <a:lvl9pPr marR="0" lvl="8" algn="l" rtl="0">
              <a:spcBef>
                <a:spcPts val="0"/>
              </a:spcBef>
              <a:spcAft>
                <a:spcPts val="0"/>
              </a:spcAft>
              <a:buSzPts val="1400"/>
              <a:buNone/>
              <a:defRPr sz="1800" b="0" i="0" u="none" strike="noStrike" cap="none">
                <a:solidFill>
                  <a:schemeClr val="dk1"/>
                </a:solidFill>
                <a:latin typeface="Avenir"/>
                <a:ea typeface="Avenir"/>
                <a:cs typeface="Avenir"/>
                <a:sym typeface="Avenir"/>
              </a:defRPr>
            </a:lvl9pPr>
          </a:lstStyle>
          <a:p>
            <a:endParaRPr/>
          </a:p>
        </p:txBody>
      </p:sp>
      <p:sp>
        <p:nvSpPr>
          <p:cNvPr id="13" name="Google Shape;13;p43"/>
          <p:cNvSpPr txBox="1">
            <a:spLocks noGrp="1"/>
          </p:cNvSpPr>
          <p:nvPr>
            <p:ph type="ftr" idx="11"/>
          </p:nvPr>
        </p:nvSpPr>
        <p:spPr>
          <a:xfrm>
            <a:off x="2754312" y="6357600"/>
            <a:ext cx="6683376" cy="4608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000" b="0" i="0" u="none" strike="noStrike" cap="none">
                <a:solidFill>
                  <a:schemeClr val="dk1"/>
                </a:solidFill>
                <a:latin typeface="Sorts Mill Goudy"/>
                <a:ea typeface="Sorts Mill Goudy"/>
                <a:cs typeface="Sorts Mill Goudy"/>
                <a:sym typeface="Sorts Mill Goudy"/>
              </a:defRPr>
            </a:lvl1pPr>
            <a:lvl2pPr marR="0" lvl="1" algn="l" rtl="0">
              <a:spcBef>
                <a:spcPts val="0"/>
              </a:spcBef>
              <a:spcAft>
                <a:spcPts val="0"/>
              </a:spcAft>
              <a:buSzPts val="1400"/>
              <a:buNone/>
              <a:defRPr sz="1800" b="0" i="0" u="none" strike="noStrike" cap="none">
                <a:solidFill>
                  <a:schemeClr val="dk1"/>
                </a:solidFill>
                <a:latin typeface="Avenir"/>
                <a:ea typeface="Avenir"/>
                <a:cs typeface="Avenir"/>
                <a:sym typeface="Avenir"/>
              </a:defRPr>
            </a:lvl2pPr>
            <a:lvl3pPr marR="0" lvl="2" algn="l" rtl="0">
              <a:spcBef>
                <a:spcPts val="0"/>
              </a:spcBef>
              <a:spcAft>
                <a:spcPts val="0"/>
              </a:spcAft>
              <a:buSzPts val="1400"/>
              <a:buNone/>
              <a:defRPr sz="1800" b="0" i="0" u="none" strike="noStrike" cap="none">
                <a:solidFill>
                  <a:schemeClr val="dk1"/>
                </a:solidFill>
                <a:latin typeface="Avenir"/>
                <a:ea typeface="Avenir"/>
                <a:cs typeface="Avenir"/>
                <a:sym typeface="Avenir"/>
              </a:defRPr>
            </a:lvl3pPr>
            <a:lvl4pPr marR="0" lvl="3" algn="l" rtl="0">
              <a:spcBef>
                <a:spcPts val="0"/>
              </a:spcBef>
              <a:spcAft>
                <a:spcPts val="0"/>
              </a:spcAft>
              <a:buSzPts val="1400"/>
              <a:buNone/>
              <a:defRPr sz="1800" b="0" i="0" u="none" strike="noStrike" cap="none">
                <a:solidFill>
                  <a:schemeClr val="dk1"/>
                </a:solidFill>
                <a:latin typeface="Avenir"/>
                <a:ea typeface="Avenir"/>
                <a:cs typeface="Avenir"/>
                <a:sym typeface="Avenir"/>
              </a:defRPr>
            </a:lvl4pPr>
            <a:lvl5pPr marR="0" lvl="4" algn="l" rtl="0">
              <a:spcBef>
                <a:spcPts val="0"/>
              </a:spcBef>
              <a:spcAft>
                <a:spcPts val="0"/>
              </a:spcAft>
              <a:buSzPts val="1400"/>
              <a:buNone/>
              <a:defRPr sz="1800" b="0" i="0" u="none" strike="noStrike" cap="none">
                <a:solidFill>
                  <a:schemeClr val="dk1"/>
                </a:solidFill>
                <a:latin typeface="Avenir"/>
                <a:ea typeface="Avenir"/>
                <a:cs typeface="Avenir"/>
                <a:sym typeface="Avenir"/>
              </a:defRPr>
            </a:lvl5pPr>
            <a:lvl6pPr marR="0" lvl="5" algn="l" rtl="0">
              <a:spcBef>
                <a:spcPts val="0"/>
              </a:spcBef>
              <a:spcAft>
                <a:spcPts val="0"/>
              </a:spcAft>
              <a:buSzPts val="1400"/>
              <a:buNone/>
              <a:defRPr sz="1800" b="0" i="0" u="none" strike="noStrike" cap="none">
                <a:solidFill>
                  <a:schemeClr val="dk1"/>
                </a:solidFill>
                <a:latin typeface="Avenir"/>
                <a:ea typeface="Avenir"/>
                <a:cs typeface="Avenir"/>
                <a:sym typeface="Avenir"/>
              </a:defRPr>
            </a:lvl6pPr>
            <a:lvl7pPr marR="0" lvl="6" algn="l" rtl="0">
              <a:spcBef>
                <a:spcPts val="0"/>
              </a:spcBef>
              <a:spcAft>
                <a:spcPts val="0"/>
              </a:spcAft>
              <a:buSzPts val="1400"/>
              <a:buNone/>
              <a:defRPr sz="1800" b="0" i="0" u="none" strike="noStrike" cap="none">
                <a:solidFill>
                  <a:schemeClr val="dk1"/>
                </a:solidFill>
                <a:latin typeface="Avenir"/>
                <a:ea typeface="Avenir"/>
                <a:cs typeface="Avenir"/>
                <a:sym typeface="Avenir"/>
              </a:defRPr>
            </a:lvl7pPr>
            <a:lvl8pPr marR="0" lvl="7" algn="l" rtl="0">
              <a:spcBef>
                <a:spcPts val="0"/>
              </a:spcBef>
              <a:spcAft>
                <a:spcPts val="0"/>
              </a:spcAft>
              <a:buSzPts val="1400"/>
              <a:buNone/>
              <a:defRPr sz="1800" b="0" i="0" u="none" strike="noStrike" cap="none">
                <a:solidFill>
                  <a:schemeClr val="dk1"/>
                </a:solidFill>
                <a:latin typeface="Avenir"/>
                <a:ea typeface="Avenir"/>
                <a:cs typeface="Avenir"/>
                <a:sym typeface="Avenir"/>
              </a:defRPr>
            </a:lvl8pPr>
            <a:lvl9pPr marR="0" lvl="8" algn="l" rtl="0">
              <a:spcBef>
                <a:spcPts val="0"/>
              </a:spcBef>
              <a:spcAft>
                <a:spcPts val="0"/>
              </a:spcAft>
              <a:buSzPts val="1400"/>
              <a:buNone/>
              <a:defRPr sz="1800" b="0" i="0" u="none" strike="noStrike" cap="none">
                <a:solidFill>
                  <a:schemeClr val="dk1"/>
                </a:solidFill>
                <a:latin typeface="Avenir"/>
                <a:ea typeface="Avenir"/>
                <a:cs typeface="Avenir"/>
                <a:sym typeface="Avenir"/>
              </a:defRPr>
            </a:lvl9pPr>
          </a:lstStyle>
          <a:p>
            <a:endParaRPr/>
          </a:p>
        </p:txBody>
      </p:sp>
      <p:sp>
        <p:nvSpPr>
          <p:cNvPr id="14" name="Google Shape;14;p43"/>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Sorts Mill Goudy"/>
                <a:ea typeface="Sorts Mill Goudy"/>
                <a:cs typeface="Sorts Mill Goudy"/>
                <a:sym typeface="Sorts Mill Goudy"/>
              </a:defRPr>
            </a:lvl1pPr>
            <a:lvl2pPr marL="0" marR="0" lvl="1" indent="0" algn="r" rtl="0">
              <a:spcBef>
                <a:spcPts val="0"/>
              </a:spcBef>
              <a:buNone/>
              <a:defRPr sz="1000" b="0" i="0" u="none" strike="noStrike" cap="none">
                <a:solidFill>
                  <a:schemeClr val="dk1"/>
                </a:solidFill>
                <a:latin typeface="Sorts Mill Goudy"/>
                <a:ea typeface="Sorts Mill Goudy"/>
                <a:cs typeface="Sorts Mill Goudy"/>
                <a:sym typeface="Sorts Mill Goudy"/>
              </a:defRPr>
            </a:lvl2pPr>
            <a:lvl3pPr marL="0" marR="0" lvl="2" indent="0" algn="r" rtl="0">
              <a:spcBef>
                <a:spcPts val="0"/>
              </a:spcBef>
              <a:buNone/>
              <a:defRPr sz="1000" b="0" i="0" u="none" strike="noStrike" cap="none">
                <a:solidFill>
                  <a:schemeClr val="dk1"/>
                </a:solidFill>
                <a:latin typeface="Sorts Mill Goudy"/>
                <a:ea typeface="Sorts Mill Goudy"/>
                <a:cs typeface="Sorts Mill Goudy"/>
                <a:sym typeface="Sorts Mill Goudy"/>
              </a:defRPr>
            </a:lvl3pPr>
            <a:lvl4pPr marL="0" marR="0" lvl="3" indent="0" algn="r" rtl="0">
              <a:spcBef>
                <a:spcPts val="0"/>
              </a:spcBef>
              <a:buNone/>
              <a:defRPr sz="1000" b="0" i="0" u="none" strike="noStrike" cap="none">
                <a:solidFill>
                  <a:schemeClr val="dk1"/>
                </a:solidFill>
                <a:latin typeface="Sorts Mill Goudy"/>
                <a:ea typeface="Sorts Mill Goudy"/>
                <a:cs typeface="Sorts Mill Goudy"/>
                <a:sym typeface="Sorts Mill Goudy"/>
              </a:defRPr>
            </a:lvl4pPr>
            <a:lvl5pPr marL="0" marR="0" lvl="4" indent="0" algn="r" rtl="0">
              <a:spcBef>
                <a:spcPts val="0"/>
              </a:spcBef>
              <a:buNone/>
              <a:defRPr sz="1000" b="0" i="0" u="none" strike="noStrike" cap="none">
                <a:solidFill>
                  <a:schemeClr val="dk1"/>
                </a:solidFill>
                <a:latin typeface="Sorts Mill Goudy"/>
                <a:ea typeface="Sorts Mill Goudy"/>
                <a:cs typeface="Sorts Mill Goudy"/>
                <a:sym typeface="Sorts Mill Goudy"/>
              </a:defRPr>
            </a:lvl5pPr>
            <a:lvl6pPr marL="0" marR="0" lvl="5" indent="0" algn="r" rtl="0">
              <a:spcBef>
                <a:spcPts val="0"/>
              </a:spcBef>
              <a:buNone/>
              <a:defRPr sz="1000" b="0" i="0" u="none" strike="noStrike" cap="none">
                <a:solidFill>
                  <a:schemeClr val="dk1"/>
                </a:solidFill>
                <a:latin typeface="Sorts Mill Goudy"/>
                <a:ea typeface="Sorts Mill Goudy"/>
                <a:cs typeface="Sorts Mill Goudy"/>
                <a:sym typeface="Sorts Mill Goudy"/>
              </a:defRPr>
            </a:lvl6pPr>
            <a:lvl7pPr marL="0" marR="0" lvl="6" indent="0" algn="r" rtl="0">
              <a:spcBef>
                <a:spcPts val="0"/>
              </a:spcBef>
              <a:buNone/>
              <a:defRPr sz="1000" b="0" i="0" u="none" strike="noStrike" cap="none">
                <a:solidFill>
                  <a:schemeClr val="dk1"/>
                </a:solidFill>
                <a:latin typeface="Sorts Mill Goudy"/>
                <a:ea typeface="Sorts Mill Goudy"/>
                <a:cs typeface="Sorts Mill Goudy"/>
                <a:sym typeface="Sorts Mill Goudy"/>
              </a:defRPr>
            </a:lvl7pPr>
            <a:lvl8pPr marL="0" marR="0" lvl="7" indent="0" algn="r" rtl="0">
              <a:spcBef>
                <a:spcPts val="0"/>
              </a:spcBef>
              <a:buNone/>
              <a:defRPr sz="1000" b="0" i="0" u="none" strike="noStrike" cap="none">
                <a:solidFill>
                  <a:schemeClr val="dk1"/>
                </a:solidFill>
                <a:latin typeface="Sorts Mill Goudy"/>
                <a:ea typeface="Sorts Mill Goudy"/>
                <a:cs typeface="Sorts Mill Goudy"/>
                <a:sym typeface="Sorts Mill Goudy"/>
              </a:defRPr>
            </a:lvl8pPr>
            <a:lvl9pPr marL="0" marR="0" lvl="8" indent="0" algn="r" rtl="0">
              <a:spcBef>
                <a:spcPts val="0"/>
              </a:spcBef>
              <a:buNone/>
              <a:defRPr sz="1000" b="0" i="0" u="none" strike="noStrike" cap="none">
                <a:solidFill>
                  <a:schemeClr val="dk1"/>
                </a:solidFill>
                <a:latin typeface="Sorts Mill Goudy"/>
                <a:ea typeface="Sorts Mill Goudy"/>
                <a:cs typeface="Sorts Mill Goudy"/>
                <a:sym typeface="Sorts Mill Goudy"/>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5/31/2024</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334754514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15.gif"/></Relationships>
</file>

<file path=ppt/slides/_rels/slide2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64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buClrTx/>
            </a:pPr>
            <a:endParaRPr lang="en-US" sz="1350" kern="1200">
              <a:solidFill>
                <a:prstClr val="white"/>
              </a:solidFill>
              <a:latin typeface="Calibri" panose="020F0502020204030204"/>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53018" y="2697605"/>
            <a:ext cx="499659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solidFill>
                  <a:srgbClr val="FF0000"/>
                </a:solidFill>
                <a:effectLst/>
                <a:uLnTx/>
                <a:uFillTx/>
                <a:latin typeface="Avenir"/>
                <a:ea typeface="Avenir"/>
                <a:cs typeface="Avenir"/>
                <a:sym typeface="Avenir"/>
              </a:rPr>
              <a:t>Entrepreneurial Leadership &amp; Organizational Behaviour</a:t>
            </a:r>
            <a:endParaRPr kumimoji="0" lang="en-GB" sz="2000" b="0" i="0" u="none" strike="noStrike" kern="0" cap="none" spc="0" normalizeH="0" baseline="0" noProof="0" dirty="0">
              <a:ln>
                <a:noFill/>
              </a:ln>
              <a:solidFill>
                <a:srgbClr val="FF0000"/>
              </a:solidFill>
              <a:effectLst/>
              <a:uLnTx/>
              <a:uFillTx/>
              <a:latin typeface="Arial"/>
              <a:cs typeface="Arial"/>
              <a:sym typeface="Arial"/>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buClrTx/>
            </a:pPr>
            <a:r>
              <a:rPr lang="en-US" sz="2100" b="1" kern="1200" dirty="0">
                <a:solidFill>
                  <a:prstClr val="white"/>
                </a:solidFill>
                <a:latin typeface="Times New Roman" panose="02020603050405020304" pitchFamily="18" charset="0"/>
                <a:cs typeface="Times New Roman" panose="02020603050405020304" pitchFamily="18" charset="0"/>
              </a:rPr>
              <a:t>Lecture 1</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669964" y="4435770"/>
            <a:ext cx="1082348" cy="646331"/>
          </a:xfrm>
          <a:prstGeom prst="rect">
            <a:avLst/>
          </a:prstGeom>
          <a:noFill/>
        </p:spPr>
        <p:txBody>
          <a:bodyPr wrap="none" rtlCol="0">
            <a:spAutoFit/>
          </a:bodyPr>
          <a:lstStyle/>
          <a:p>
            <a:pPr fontAlgn="base">
              <a:spcBef>
                <a:spcPct val="0"/>
              </a:spcBef>
              <a:spcAft>
                <a:spcPct val="0"/>
              </a:spcAft>
              <a:buClrTx/>
              <a:defRPr/>
            </a:pPr>
            <a:r>
              <a:rPr lang="en-US" altLang="en-US" sz="2100" kern="1200" dirty="0">
                <a:solidFill>
                  <a:srgbClr val="24A9E1"/>
                </a:solidFill>
                <a:latin typeface="Tajawal Medium"/>
                <a:ea typeface="+mn-ea"/>
                <a:cs typeface="Arial" panose="020B0604020202020204" pitchFamily="34" charset="0"/>
              </a:rPr>
              <a:t>ENT 612</a:t>
            </a:r>
          </a:p>
          <a:p>
            <a:pPr defTabSz="685800">
              <a:buClrTx/>
            </a:pPr>
            <a:r>
              <a:rPr lang="en-US" sz="1500" kern="1200" dirty="0">
                <a:solidFill>
                  <a:prstClr val="black"/>
                </a:solidFill>
                <a:latin typeface="Times New Roman" panose="02020603050405020304" pitchFamily="18" charset="0"/>
                <a:ea typeface="+mn-ea"/>
                <a:cs typeface="Times New Roman" panose="02020603050405020304" pitchFamily="18" charset="0"/>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69964" y="1059491"/>
            <a:ext cx="2215991" cy="1034717"/>
          </a:xfrm>
          <a:prstGeom prst="rect">
            <a:avLst/>
          </a:prstGeom>
        </p:spPr>
      </p:pic>
      <p:pic>
        <p:nvPicPr>
          <p:cNvPr id="2" name="Picture 1">
            <a:extLst>
              <a:ext uri="{FF2B5EF4-FFF2-40B4-BE49-F238E27FC236}">
                <a16:creationId xmlns:a16="http://schemas.microsoft.com/office/drawing/2014/main" id="{4554142A-34A9-BB7D-71D1-5427D08FF3D0}"/>
              </a:ext>
            </a:extLst>
          </p:cNvPr>
          <p:cNvPicPr>
            <a:picLocks noChangeAspect="1"/>
          </p:cNvPicPr>
          <p:nvPr/>
        </p:nvPicPr>
        <p:blipFill>
          <a:blip r:embed="rId4"/>
          <a:stretch>
            <a:fillRect/>
          </a:stretch>
        </p:blipFill>
        <p:spPr>
          <a:xfrm>
            <a:off x="6831236" y="1534026"/>
            <a:ext cx="4407746" cy="3307497"/>
          </a:xfrm>
          <a:prstGeom prst="rect">
            <a:avLst/>
          </a:prstGeom>
        </p:spPr>
      </p:pic>
    </p:spTree>
    <p:extLst>
      <p:ext uri="{BB962C8B-B14F-4D97-AF65-F5344CB8AC3E}">
        <p14:creationId xmlns:p14="http://schemas.microsoft.com/office/powerpoint/2010/main" val="1362709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a:t>
            </a:fld>
            <a:endParaRPr/>
          </a:p>
        </p:txBody>
      </p:sp>
      <p:sp>
        <p:nvSpPr>
          <p:cNvPr id="125" name="Google Shape;125;p2"/>
          <p:cNvSpPr txBox="1"/>
          <p:nvPr/>
        </p:nvSpPr>
        <p:spPr>
          <a:xfrm>
            <a:off x="1061654" y="1864256"/>
            <a:ext cx="10068691" cy="718466"/>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None/>
            </a:pPr>
            <a:r>
              <a:rPr lang="en-GB" sz="4000" b="1">
                <a:solidFill>
                  <a:srgbClr val="002060"/>
                </a:solidFill>
                <a:latin typeface="Times New Roman"/>
                <a:ea typeface="Times New Roman"/>
                <a:cs typeface="Times New Roman"/>
                <a:sym typeface="Times New Roman"/>
              </a:rPr>
              <a:t>Introduction to Entrepreneurial leadership</a:t>
            </a:r>
            <a:endParaRPr sz="2800">
              <a:solidFill>
                <a:srgbClr val="002060"/>
              </a:solidFill>
              <a:latin typeface="Calibri"/>
              <a:ea typeface="Calibri"/>
              <a:cs typeface="Calibri"/>
              <a:sym typeface="Calibri"/>
            </a:endParaRPr>
          </a:p>
        </p:txBody>
      </p:sp>
      <p:pic>
        <p:nvPicPr>
          <p:cNvPr id="126" name="Google Shape;126;p2" descr="Leadership development Businessperson Computer Icons Entrepreneurial  leadership, text, hand png | PNGEgg"/>
          <p:cNvPicPr preferRelativeResize="0"/>
          <p:nvPr/>
        </p:nvPicPr>
        <p:blipFill rotWithShape="1">
          <a:blip r:embed="rId3">
            <a:alphaModFix/>
          </a:blip>
          <a:srcRect l="19559" t="12123" r="17667" b="17929"/>
          <a:stretch/>
        </p:blipFill>
        <p:spPr>
          <a:xfrm>
            <a:off x="3774831" y="2582722"/>
            <a:ext cx="4048369" cy="350858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a:t>
            </a:fld>
            <a:endParaRPr/>
          </a:p>
        </p:txBody>
      </p:sp>
      <p:sp>
        <p:nvSpPr>
          <p:cNvPr id="136" name="Google Shape;136;p3"/>
          <p:cNvSpPr txBox="1"/>
          <p:nvPr/>
        </p:nvSpPr>
        <p:spPr>
          <a:xfrm>
            <a:off x="2463800" y="1003301"/>
            <a:ext cx="8399075" cy="535386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2400" b="1">
                <a:solidFill>
                  <a:srgbClr val="000000"/>
                </a:solidFill>
                <a:latin typeface="Times New Roman"/>
                <a:ea typeface="Times New Roman"/>
                <a:cs typeface="Times New Roman"/>
                <a:sym typeface="Times New Roman"/>
              </a:rPr>
              <a:t>This lecture covers the following topics</a:t>
            </a:r>
            <a:endParaRPr sz="2000">
              <a:solidFill>
                <a:schemeClr val="dk1"/>
              </a:solidFill>
              <a:latin typeface="Calibri"/>
              <a:ea typeface="Calibri"/>
              <a:cs typeface="Calibri"/>
              <a:sym typeface="Calibri"/>
            </a:endParaRPr>
          </a:p>
          <a:p>
            <a:pPr marL="342900" marR="0" lvl="0" indent="-342900" algn="just" rtl="0">
              <a:spcBef>
                <a:spcPts val="2000"/>
              </a:spcBef>
              <a:spcAft>
                <a:spcPts val="0"/>
              </a:spcAft>
              <a:buClr>
                <a:srgbClr val="000000"/>
              </a:buClr>
              <a:buSzPts val="1800"/>
              <a:buFont typeface="Noto Sans Symbols"/>
              <a:buChar char="∙"/>
            </a:pPr>
            <a:r>
              <a:rPr lang="en-GB" sz="1800">
                <a:solidFill>
                  <a:srgbClr val="000000"/>
                </a:solidFill>
                <a:latin typeface="Times New Roman"/>
                <a:ea typeface="Times New Roman"/>
                <a:cs typeface="Times New Roman"/>
                <a:sym typeface="Times New Roman"/>
              </a:rPr>
              <a:t>Overview of the Entrepreneurship terms</a:t>
            </a:r>
            <a:endParaRPr sz="1600">
              <a:solidFill>
                <a:srgbClr val="000000"/>
              </a:solidFill>
              <a:latin typeface="Calibri"/>
              <a:ea typeface="Calibri"/>
              <a:cs typeface="Calibri"/>
              <a:sym typeface="Calibri"/>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Who is the Entrepreneur?</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Definition of a Leader</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The 3P's</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What is the Leadership</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Entrepreneurship</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Entrepreneurial leaders </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The five forms of entrepreneurial leadership</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The five steps of the “Opportunity Model”</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4"/>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4</a:t>
            </a:fld>
            <a:endParaRPr/>
          </a:p>
        </p:txBody>
      </p:sp>
      <p:sp>
        <p:nvSpPr>
          <p:cNvPr id="146" name="Google Shape;146;p4"/>
          <p:cNvSpPr txBox="1"/>
          <p:nvPr/>
        </p:nvSpPr>
        <p:spPr>
          <a:xfrm>
            <a:off x="3641416" y="1321023"/>
            <a:ext cx="6093724" cy="58714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400" b="1">
                <a:solidFill>
                  <a:srgbClr val="C00000"/>
                </a:solidFill>
                <a:latin typeface="Times New Roman"/>
                <a:ea typeface="Times New Roman"/>
                <a:cs typeface="Times New Roman"/>
                <a:sym typeface="Times New Roman"/>
              </a:rPr>
              <a:t>Overview of the Entrepreneurship terms</a:t>
            </a:r>
            <a:endParaRPr sz="2000">
              <a:solidFill>
                <a:srgbClr val="C00000"/>
              </a:solidFill>
              <a:latin typeface="Calibri"/>
              <a:ea typeface="Calibri"/>
              <a:cs typeface="Calibri"/>
              <a:sym typeface="Calibri"/>
            </a:endParaRPr>
          </a:p>
        </p:txBody>
      </p:sp>
      <p:grpSp>
        <p:nvGrpSpPr>
          <p:cNvPr id="147" name="Google Shape;147;p4"/>
          <p:cNvGrpSpPr/>
          <p:nvPr/>
        </p:nvGrpSpPr>
        <p:grpSpPr>
          <a:xfrm>
            <a:off x="1155454" y="2108200"/>
            <a:ext cx="9080746" cy="3858909"/>
            <a:chOff x="0" y="0"/>
            <a:chExt cx="10176688" cy="4781551"/>
          </a:xfrm>
        </p:grpSpPr>
        <p:grpSp>
          <p:nvGrpSpPr>
            <p:cNvPr id="148" name="Google Shape;148;p4"/>
            <p:cNvGrpSpPr/>
            <p:nvPr/>
          </p:nvGrpSpPr>
          <p:grpSpPr>
            <a:xfrm>
              <a:off x="3586418" y="38815"/>
              <a:ext cx="4130631" cy="3820095"/>
              <a:chOff x="0" y="38813"/>
              <a:chExt cx="4130631" cy="3820095"/>
            </a:xfrm>
          </p:grpSpPr>
          <p:sp>
            <p:nvSpPr>
              <p:cNvPr id="149" name="Google Shape;149;p4"/>
              <p:cNvSpPr/>
              <p:nvPr/>
            </p:nvSpPr>
            <p:spPr>
              <a:xfrm>
                <a:off x="0" y="209905"/>
                <a:ext cx="4130631" cy="823720"/>
              </a:xfrm>
              <a:prstGeom prst="rect">
                <a:avLst/>
              </a:prstGeom>
              <a:solidFill>
                <a:schemeClr val="lt1">
                  <a:alpha val="89803"/>
                </a:scheme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4"/>
              <p:cNvSpPr txBox="1"/>
              <p:nvPr/>
            </p:nvSpPr>
            <p:spPr>
              <a:xfrm>
                <a:off x="0" y="209905"/>
                <a:ext cx="4130631" cy="823720"/>
              </a:xfrm>
              <a:prstGeom prst="rect">
                <a:avLst/>
              </a:prstGeom>
              <a:noFill/>
              <a:ln>
                <a:noFill/>
              </a:ln>
            </p:spPr>
            <p:txBody>
              <a:bodyPr spcFirstLastPara="1" wrap="square" lIns="320575" tIns="187450" rIns="320575" bIns="113775" anchor="t" anchorCtr="0">
                <a:noAutofit/>
              </a:bodyPr>
              <a:lstStyle/>
              <a:p>
                <a:pPr marL="171450" marR="0" lvl="1" indent="-171450" algn="l" rtl="0">
                  <a:lnSpc>
                    <a:spcPct val="100000"/>
                  </a:lnSpc>
                  <a:spcBef>
                    <a:spcPts val="0"/>
                  </a:spcBef>
                  <a:spcAft>
                    <a:spcPts val="0"/>
                  </a:spcAft>
                  <a:buClr>
                    <a:schemeClr val="dk1"/>
                  </a:buClr>
                  <a:buSzPts val="1600"/>
                  <a:buFont typeface="Times New Roman"/>
                  <a:buChar char="•"/>
                </a:pPr>
                <a:r>
                  <a:rPr lang="en-GB" sz="1600" b="0" i="0" u="none" strike="noStrike" cap="none">
                    <a:solidFill>
                      <a:schemeClr val="dk1"/>
                    </a:solidFill>
                    <a:latin typeface="Times New Roman"/>
                    <a:ea typeface="Times New Roman"/>
                    <a:cs typeface="Times New Roman"/>
                    <a:sym typeface="Times New Roman"/>
                  </a:rPr>
                  <a:t>Innovative creativity</a:t>
                </a:r>
                <a:endParaRPr/>
              </a:p>
              <a:p>
                <a:pPr marL="171450" marR="0" lvl="1" indent="-171450" algn="l" rtl="0">
                  <a:lnSpc>
                    <a:spcPct val="100000"/>
                  </a:lnSpc>
                  <a:spcBef>
                    <a:spcPts val="240"/>
                  </a:spcBef>
                  <a:spcAft>
                    <a:spcPts val="0"/>
                  </a:spcAft>
                  <a:buClr>
                    <a:schemeClr val="dk1"/>
                  </a:buClr>
                  <a:buSzPts val="1600"/>
                  <a:buFont typeface="Times New Roman"/>
                  <a:buChar char="•"/>
                </a:pPr>
                <a:r>
                  <a:rPr lang="en-GB" sz="1600" b="0" i="0" u="none" strike="noStrike" cap="none">
                    <a:solidFill>
                      <a:schemeClr val="dk1"/>
                    </a:solidFill>
                    <a:latin typeface="Times New Roman"/>
                    <a:ea typeface="Times New Roman"/>
                    <a:cs typeface="Times New Roman"/>
                    <a:sym typeface="Times New Roman"/>
                  </a:rPr>
                  <a:t>Creative destruction</a:t>
                </a:r>
                <a:endParaRPr/>
              </a:p>
            </p:txBody>
          </p:sp>
          <p:sp>
            <p:nvSpPr>
              <p:cNvPr id="151" name="Google Shape;151;p4"/>
              <p:cNvSpPr/>
              <p:nvPr/>
            </p:nvSpPr>
            <p:spPr>
              <a:xfrm>
                <a:off x="206531" y="38813"/>
                <a:ext cx="2891441" cy="324720"/>
              </a:xfrm>
              <a:prstGeom prst="roundRect">
                <a:avLst>
                  <a:gd name="adj" fmla="val 16667"/>
                </a:avLst>
              </a:prstGeom>
              <a:solidFill>
                <a:srgbClr val="4372C3"/>
              </a:solidFill>
              <a:ln w="107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4"/>
              <p:cNvSpPr txBox="1"/>
              <p:nvPr/>
            </p:nvSpPr>
            <p:spPr>
              <a:xfrm>
                <a:off x="222383" y="54665"/>
                <a:ext cx="2859737" cy="293016"/>
              </a:xfrm>
              <a:prstGeom prst="rect">
                <a:avLst/>
              </a:prstGeom>
              <a:noFill/>
              <a:ln>
                <a:noFill/>
              </a:ln>
            </p:spPr>
            <p:txBody>
              <a:bodyPr spcFirstLastPara="1" wrap="square" lIns="109275" tIns="0" rIns="109275" bIns="0" anchor="ctr" anchorCtr="0">
                <a:noAutofit/>
              </a:bodyPr>
              <a:lstStyle/>
              <a:p>
                <a:pPr marL="0" marR="0" lvl="0" indent="0" algn="l" rtl="0">
                  <a:lnSpc>
                    <a:spcPct val="90000"/>
                  </a:lnSpc>
                  <a:spcBef>
                    <a:spcPts val="0"/>
                  </a:spcBef>
                  <a:spcAft>
                    <a:spcPts val="0"/>
                  </a:spcAft>
                  <a:buClr>
                    <a:srgbClr val="C00000"/>
                  </a:buClr>
                  <a:buSzPts val="1600"/>
                  <a:buFont typeface="Times New Roman"/>
                  <a:buNone/>
                </a:pPr>
                <a:r>
                  <a:rPr lang="en-GB" sz="1600" b="1">
                    <a:solidFill>
                      <a:srgbClr val="C00000"/>
                    </a:solidFill>
                    <a:latin typeface="Times New Roman"/>
                    <a:ea typeface="Times New Roman"/>
                    <a:cs typeface="Times New Roman"/>
                    <a:sym typeface="Times New Roman"/>
                  </a:rPr>
                  <a:t>1911</a:t>
                </a:r>
                <a:endParaRPr/>
              </a:p>
            </p:txBody>
          </p:sp>
          <p:sp>
            <p:nvSpPr>
              <p:cNvPr id="153" name="Google Shape;153;p4"/>
              <p:cNvSpPr/>
              <p:nvPr/>
            </p:nvSpPr>
            <p:spPr>
              <a:xfrm>
                <a:off x="0" y="1255386"/>
                <a:ext cx="4130631" cy="701595"/>
              </a:xfrm>
              <a:prstGeom prst="rect">
                <a:avLst/>
              </a:prstGeom>
              <a:solidFill>
                <a:schemeClr val="lt1">
                  <a:alpha val="89803"/>
                </a:scheme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4"/>
              <p:cNvSpPr txBox="1"/>
              <p:nvPr/>
            </p:nvSpPr>
            <p:spPr>
              <a:xfrm>
                <a:off x="0" y="1255386"/>
                <a:ext cx="4130631" cy="701595"/>
              </a:xfrm>
              <a:prstGeom prst="rect">
                <a:avLst/>
              </a:prstGeom>
              <a:noFill/>
              <a:ln>
                <a:noFill/>
              </a:ln>
            </p:spPr>
            <p:txBody>
              <a:bodyPr spcFirstLastPara="1" wrap="square" lIns="320575" tIns="187450" rIns="320575" bIns="113775" anchor="t" anchorCtr="0">
                <a:noAutofit/>
              </a:bodyPr>
              <a:lstStyle/>
              <a:p>
                <a:pPr marL="171450" marR="0" lvl="1" indent="-171450" algn="l" rtl="0">
                  <a:lnSpc>
                    <a:spcPct val="100000"/>
                  </a:lnSpc>
                  <a:spcBef>
                    <a:spcPts val="0"/>
                  </a:spcBef>
                  <a:spcAft>
                    <a:spcPts val="0"/>
                  </a:spcAft>
                  <a:buClr>
                    <a:schemeClr val="dk1"/>
                  </a:buClr>
                  <a:buSzPts val="1600"/>
                  <a:buFont typeface="Times New Roman"/>
                  <a:buChar char="•"/>
                </a:pPr>
                <a:r>
                  <a:rPr lang="en-GB" sz="1600" b="0" i="0" u="none" strike="noStrike" cap="none">
                    <a:solidFill>
                      <a:schemeClr val="dk1"/>
                    </a:solidFill>
                    <a:latin typeface="Times New Roman"/>
                    <a:ea typeface="Times New Roman"/>
                    <a:cs typeface="Times New Roman"/>
                    <a:sym typeface="Times New Roman"/>
                  </a:rPr>
                  <a:t>Small business development in local communities</a:t>
                </a:r>
                <a:endParaRPr/>
              </a:p>
            </p:txBody>
          </p:sp>
          <p:sp>
            <p:nvSpPr>
              <p:cNvPr id="155" name="Google Shape;155;p4"/>
              <p:cNvSpPr/>
              <p:nvPr/>
            </p:nvSpPr>
            <p:spPr>
              <a:xfrm>
                <a:off x="206531" y="1093026"/>
                <a:ext cx="2891441" cy="324720"/>
              </a:xfrm>
              <a:prstGeom prst="roundRect">
                <a:avLst>
                  <a:gd name="adj" fmla="val 16667"/>
                </a:avLst>
              </a:prstGeom>
              <a:solidFill>
                <a:srgbClr val="4372C3"/>
              </a:solidFill>
              <a:ln w="107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4"/>
              <p:cNvSpPr txBox="1"/>
              <p:nvPr/>
            </p:nvSpPr>
            <p:spPr>
              <a:xfrm>
                <a:off x="222383" y="1108878"/>
                <a:ext cx="2859737" cy="293016"/>
              </a:xfrm>
              <a:prstGeom prst="rect">
                <a:avLst/>
              </a:prstGeom>
              <a:noFill/>
              <a:ln>
                <a:noFill/>
              </a:ln>
            </p:spPr>
            <p:txBody>
              <a:bodyPr spcFirstLastPara="1" wrap="square" lIns="109275" tIns="0" rIns="109275" bIns="0" anchor="ctr" anchorCtr="0">
                <a:noAutofit/>
              </a:bodyPr>
              <a:lstStyle/>
              <a:p>
                <a:pPr marL="0" marR="0" lvl="0" indent="0" algn="l" rtl="0">
                  <a:lnSpc>
                    <a:spcPct val="90000"/>
                  </a:lnSpc>
                  <a:spcBef>
                    <a:spcPts val="0"/>
                  </a:spcBef>
                  <a:spcAft>
                    <a:spcPts val="0"/>
                  </a:spcAft>
                  <a:buClr>
                    <a:srgbClr val="C00000"/>
                  </a:buClr>
                  <a:buSzPts val="1600"/>
                  <a:buFont typeface="Times New Roman"/>
                  <a:buNone/>
                </a:pPr>
                <a:r>
                  <a:rPr lang="en-GB" sz="1600" b="1">
                    <a:solidFill>
                      <a:srgbClr val="C00000"/>
                    </a:solidFill>
                    <a:latin typeface="Times New Roman"/>
                    <a:ea typeface="Times New Roman"/>
                    <a:cs typeface="Times New Roman"/>
                    <a:sym typeface="Times New Roman"/>
                  </a:rPr>
                  <a:t>1980</a:t>
                </a:r>
                <a:endParaRPr/>
              </a:p>
            </p:txBody>
          </p:sp>
          <p:sp>
            <p:nvSpPr>
              <p:cNvPr id="157" name="Google Shape;157;p4"/>
              <p:cNvSpPr/>
              <p:nvPr/>
            </p:nvSpPr>
            <p:spPr>
              <a:xfrm>
                <a:off x="0" y="2178741"/>
                <a:ext cx="4130631" cy="726048"/>
              </a:xfrm>
              <a:prstGeom prst="rect">
                <a:avLst/>
              </a:prstGeom>
              <a:solidFill>
                <a:schemeClr val="lt1">
                  <a:alpha val="89803"/>
                </a:scheme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4"/>
              <p:cNvSpPr txBox="1"/>
              <p:nvPr/>
            </p:nvSpPr>
            <p:spPr>
              <a:xfrm>
                <a:off x="0" y="2178741"/>
                <a:ext cx="4130631" cy="726048"/>
              </a:xfrm>
              <a:prstGeom prst="rect">
                <a:avLst/>
              </a:prstGeom>
              <a:noFill/>
              <a:ln>
                <a:noFill/>
              </a:ln>
            </p:spPr>
            <p:txBody>
              <a:bodyPr spcFirstLastPara="1" wrap="square" lIns="320575" tIns="187450" rIns="320575" bIns="113775" anchor="t" anchorCtr="0">
                <a:noAutofit/>
              </a:bodyPr>
              <a:lstStyle/>
              <a:p>
                <a:pPr marL="171450" marR="0" lvl="1" indent="-171450" algn="l" rtl="0">
                  <a:lnSpc>
                    <a:spcPct val="100000"/>
                  </a:lnSpc>
                  <a:spcBef>
                    <a:spcPts val="0"/>
                  </a:spcBef>
                  <a:spcAft>
                    <a:spcPts val="0"/>
                  </a:spcAft>
                  <a:buClr>
                    <a:schemeClr val="dk1"/>
                  </a:buClr>
                  <a:buSzPts val="1600"/>
                  <a:buFont typeface="Times New Roman"/>
                  <a:buChar char="•"/>
                </a:pPr>
                <a:r>
                  <a:rPr lang="en-GB" sz="1600" b="0" i="0" u="none" strike="noStrike" cap="none">
                    <a:solidFill>
                      <a:schemeClr val="dk1"/>
                    </a:solidFill>
                    <a:latin typeface="Times New Roman"/>
                    <a:ea typeface="Times New Roman"/>
                    <a:cs typeface="Times New Roman"/>
                    <a:sym typeface="Times New Roman"/>
                  </a:rPr>
                  <a:t>Transferring new technology and creating something from nothing</a:t>
                </a:r>
                <a:endParaRPr/>
              </a:p>
            </p:txBody>
          </p:sp>
          <p:sp>
            <p:nvSpPr>
              <p:cNvPr id="159" name="Google Shape;159;p4"/>
              <p:cNvSpPr/>
              <p:nvPr/>
            </p:nvSpPr>
            <p:spPr>
              <a:xfrm>
                <a:off x="206531" y="2016381"/>
                <a:ext cx="2891441" cy="324720"/>
              </a:xfrm>
              <a:prstGeom prst="roundRect">
                <a:avLst>
                  <a:gd name="adj" fmla="val 16667"/>
                </a:avLst>
              </a:prstGeom>
              <a:solidFill>
                <a:srgbClr val="4372C3"/>
              </a:solidFill>
              <a:ln w="107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4"/>
              <p:cNvSpPr txBox="1"/>
              <p:nvPr/>
            </p:nvSpPr>
            <p:spPr>
              <a:xfrm>
                <a:off x="222383" y="2032233"/>
                <a:ext cx="2859737" cy="293016"/>
              </a:xfrm>
              <a:prstGeom prst="rect">
                <a:avLst/>
              </a:prstGeom>
              <a:noFill/>
              <a:ln>
                <a:noFill/>
              </a:ln>
            </p:spPr>
            <p:txBody>
              <a:bodyPr spcFirstLastPara="1" wrap="square" lIns="109275" tIns="0" rIns="109275" bIns="0" anchor="ctr" anchorCtr="0">
                <a:noAutofit/>
              </a:bodyPr>
              <a:lstStyle/>
              <a:p>
                <a:pPr marL="0" marR="0" lvl="0" indent="0" algn="l" rtl="0">
                  <a:lnSpc>
                    <a:spcPct val="90000"/>
                  </a:lnSpc>
                  <a:spcBef>
                    <a:spcPts val="0"/>
                  </a:spcBef>
                  <a:spcAft>
                    <a:spcPts val="0"/>
                  </a:spcAft>
                  <a:buClr>
                    <a:srgbClr val="C00000"/>
                  </a:buClr>
                  <a:buSzPts val="1600"/>
                  <a:buFont typeface="Times New Roman"/>
                  <a:buNone/>
                </a:pPr>
                <a:r>
                  <a:rPr lang="en-GB" sz="1600" b="1">
                    <a:solidFill>
                      <a:srgbClr val="C00000"/>
                    </a:solidFill>
                    <a:latin typeface="Times New Roman"/>
                    <a:ea typeface="Times New Roman"/>
                    <a:cs typeface="Times New Roman"/>
                    <a:sym typeface="Times New Roman"/>
                  </a:rPr>
                  <a:t>1989</a:t>
                </a:r>
                <a:endParaRPr/>
              </a:p>
            </p:txBody>
          </p:sp>
          <p:sp>
            <p:nvSpPr>
              <p:cNvPr id="161" name="Google Shape;161;p4"/>
              <p:cNvSpPr/>
              <p:nvPr/>
            </p:nvSpPr>
            <p:spPr>
              <a:xfrm>
                <a:off x="0" y="3174095"/>
                <a:ext cx="4130631" cy="684813"/>
              </a:xfrm>
              <a:prstGeom prst="rect">
                <a:avLst/>
              </a:prstGeom>
              <a:solidFill>
                <a:schemeClr val="lt1">
                  <a:alpha val="89803"/>
                </a:scheme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4"/>
              <p:cNvSpPr txBox="1"/>
              <p:nvPr/>
            </p:nvSpPr>
            <p:spPr>
              <a:xfrm>
                <a:off x="0" y="3174095"/>
                <a:ext cx="4130631" cy="684813"/>
              </a:xfrm>
              <a:prstGeom prst="rect">
                <a:avLst/>
              </a:prstGeom>
              <a:noFill/>
              <a:ln>
                <a:noFill/>
              </a:ln>
            </p:spPr>
            <p:txBody>
              <a:bodyPr spcFirstLastPara="1" wrap="square" lIns="320575" tIns="187450" rIns="320575" bIns="113775" anchor="t" anchorCtr="0">
                <a:noAutofit/>
              </a:bodyPr>
              <a:lstStyle/>
              <a:p>
                <a:pPr marL="171450" marR="0" lvl="1" indent="-171450" algn="l" rtl="0">
                  <a:lnSpc>
                    <a:spcPct val="100000"/>
                  </a:lnSpc>
                  <a:spcBef>
                    <a:spcPts val="0"/>
                  </a:spcBef>
                  <a:spcAft>
                    <a:spcPts val="0"/>
                  </a:spcAft>
                  <a:buClr>
                    <a:schemeClr val="dk1"/>
                  </a:buClr>
                  <a:buSzPts val="1600"/>
                  <a:buFont typeface="Times New Roman"/>
                  <a:buChar char="•"/>
                </a:pPr>
                <a:r>
                  <a:rPr lang="en-GB" sz="1600" b="0" i="0" u="none" strike="noStrike" cap="none">
                    <a:solidFill>
                      <a:schemeClr val="dk1"/>
                    </a:solidFill>
                    <a:latin typeface="Times New Roman"/>
                    <a:ea typeface="Times New Roman"/>
                    <a:cs typeface="Times New Roman"/>
                    <a:sym typeface="Times New Roman"/>
                  </a:rPr>
                  <a:t>Organizing efforts to introduce new goods or services</a:t>
                </a:r>
                <a:endParaRPr/>
              </a:p>
            </p:txBody>
          </p:sp>
          <p:sp>
            <p:nvSpPr>
              <p:cNvPr id="163" name="Google Shape;163;p4"/>
              <p:cNvSpPr/>
              <p:nvPr/>
            </p:nvSpPr>
            <p:spPr>
              <a:xfrm>
                <a:off x="206531" y="3035592"/>
                <a:ext cx="2891441" cy="324720"/>
              </a:xfrm>
              <a:prstGeom prst="roundRect">
                <a:avLst>
                  <a:gd name="adj" fmla="val 16667"/>
                </a:avLst>
              </a:prstGeom>
              <a:solidFill>
                <a:srgbClr val="4372C3"/>
              </a:solidFill>
              <a:ln w="1077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4"/>
              <p:cNvSpPr txBox="1"/>
              <p:nvPr/>
            </p:nvSpPr>
            <p:spPr>
              <a:xfrm>
                <a:off x="222383" y="3051444"/>
                <a:ext cx="2859737" cy="293016"/>
              </a:xfrm>
              <a:prstGeom prst="rect">
                <a:avLst/>
              </a:prstGeom>
              <a:noFill/>
              <a:ln>
                <a:noFill/>
              </a:ln>
            </p:spPr>
            <p:txBody>
              <a:bodyPr spcFirstLastPara="1" wrap="square" lIns="109275" tIns="0" rIns="109275" bIns="0" anchor="ctr" anchorCtr="0">
                <a:noAutofit/>
              </a:bodyPr>
              <a:lstStyle/>
              <a:p>
                <a:pPr marL="0" marR="0" lvl="0" indent="0" algn="l" rtl="0">
                  <a:lnSpc>
                    <a:spcPct val="90000"/>
                  </a:lnSpc>
                  <a:spcBef>
                    <a:spcPts val="0"/>
                  </a:spcBef>
                  <a:spcAft>
                    <a:spcPts val="0"/>
                  </a:spcAft>
                  <a:buClr>
                    <a:srgbClr val="C00000"/>
                  </a:buClr>
                  <a:buSzPts val="1600"/>
                  <a:buFont typeface="Times New Roman"/>
                  <a:buNone/>
                </a:pPr>
                <a:r>
                  <a:rPr lang="en-GB" sz="1600" b="1">
                    <a:solidFill>
                      <a:srgbClr val="C00000"/>
                    </a:solidFill>
                    <a:latin typeface="Times New Roman"/>
                    <a:ea typeface="Times New Roman"/>
                    <a:cs typeface="Times New Roman"/>
                    <a:sym typeface="Times New Roman"/>
                  </a:rPr>
                  <a:t>2005</a:t>
                </a:r>
                <a:endParaRPr/>
              </a:p>
            </p:txBody>
          </p:sp>
        </p:grpSp>
        <p:cxnSp>
          <p:nvCxnSpPr>
            <p:cNvPr id="165" name="Google Shape;165;p4"/>
            <p:cNvCxnSpPr/>
            <p:nvPr/>
          </p:nvCxnSpPr>
          <p:spPr>
            <a:xfrm>
              <a:off x="1814768" y="2454620"/>
              <a:ext cx="1771650" cy="1738310"/>
            </a:xfrm>
            <a:prstGeom prst="bentConnector3">
              <a:avLst>
                <a:gd name="adj1" fmla="val -4693"/>
              </a:avLst>
            </a:prstGeom>
            <a:noFill/>
            <a:ln w="19050" cap="flat" cmpd="sng">
              <a:solidFill>
                <a:schemeClr val="accent1"/>
              </a:solidFill>
              <a:prstDash val="solid"/>
              <a:round/>
              <a:headEnd type="none" w="sm" len="sm"/>
              <a:tailEnd type="triangle" w="med" len="med"/>
            </a:ln>
          </p:spPr>
        </p:cxnSp>
        <p:cxnSp>
          <p:nvCxnSpPr>
            <p:cNvPr id="166" name="Google Shape;166;p4"/>
            <p:cNvCxnSpPr/>
            <p:nvPr/>
          </p:nvCxnSpPr>
          <p:spPr>
            <a:xfrm>
              <a:off x="1814768" y="2454620"/>
              <a:ext cx="1771650" cy="490536"/>
            </a:xfrm>
            <a:prstGeom prst="bentConnector3">
              <a:avLst>
                <a:gd name="adj1" fmla="val -4693"/>
              </a:avLst>
            </a:prstGeom>
            <a:noFill/>
            <a:ln w="19050" cap="flat" cmpd="sng">
              <a:solidFill>
                <a:schemeClr val="accent1"/>
              </a:solidFill>
              <a:prstDash val="solid"/>
              <a:round/>
              <a:headEnd type="none" w="sm" len="sm"/>
              <a:tailEnd type="triangle" w="med" len="med"/>
            </a:ln>
          </p:spPr>
        </p:cxnSp>
        <p:cxnSp>
          <p:nvCxnSpPr>
            <p:cNvPr id="167" name="Google Shape;167;p4"/>
            <p:cNvCxnSpPr/>
            <p:nvPr/>
          </p:nvCxnSpPr>
          <p:spPr>
            <a:xfrm rot="10800000" flipH="1">
              <a:off x="1814768" y="1804537"/>
              <a:ext cx="1771650" cy="650082"/>
            </a:xfrm>
            <a:prstGeom prst="bentConnector3">
              <a:avLst>
                <a:gd name="adj1" fmla="val -4693"/>
              </a:avLst>
            </a:prstGeom>
            <a:noFill/>
            <a:ln w="19050" cap="flat" cmpd="sng">
              <a:solidFill>
                <a:schemeClr val="accent1"/>
              </a:solidFill>
              <a:prstDash val="solid"/>
              <a:round/>
              <a:headEnd type="none" w="sm" len="sm"/>
              <a:tailEnd type="triangle" w="med" len="med"/>
            </a:ln>
          </p:spPr>
        </p:cxnSp>
        <p:cxnSp>
          <p:nvCxnSpPr>
            <p:cNvPr id="168" name="Google Shape;168;p4"/>
            <p:cNvCxnSpPr/>
            <p:nvPr/>
          </p:nvCxnSpPr>
          <p:spPr>
            <a:xfrm rot="10800000" flipH="1">
              <a:off x="1814768" y="804410"/>
              <a:ext cx="1771650" cy="1650211"/>
            </a:xfrm>
            <a:prstGeom prst="bentConnector3">
              <a:avLst>
                <a:gd name="adj1" fmla="val -4693"/>
              </a:avLst>
            </a:prstGeom>
            <a:noFill/>
            <a:ln w="19050" cap="flat" cmpd="sng">
              <a:solidFill>
                <a:schemeClr val="accent1"/>
              </a:solidFill>
              <a:prstDash val="solid"/>
              <a:round/>
              <a:headEnd type="none" w="sm" len="sm"/>
              <a:tailEnd type="triangle" w="med" len="med"/>
            </a:ln>
          </p:spPr>
        </p:cxnSp>
        <p:sp>
          <p:nvSpPr>
            <p:cNvPr id="169" name="Google Shape;169;p4"/>
            <p:cNvSpPr/>
            <p:nvPr/>
          </p:nvSpPr>
          <p:spPr>
            <a:xfrm>
              <a:off x="0" y="2036523"/>
              <a:ext cx="2424418" cy="824197"/>
            </a:xfrm>
            <a:prstGeom prst="roundRect">
              <a:avLst>
                <a:gd name="adj" fmla="val 16667"/>
              </a:avLst>
            </a:prstGeom>
            <a:gradFill>
              <a:gsLst>
                <a:gs pos="0">
                  <a:schemeClr val="dk1"/>
                </a:gs>
                <a:gs pos="48000">
                  <a:srgbClr val="070707"/>
                </a:gs>
                <a:gs pos="100000">
                  <a:srgbClr val="666666"/>
                </a:gs>
              </a:gsLst>
              <a:lin ang="16200000" scaled="0"/>
            </a:gradFill>
            <a:ln>
              <a:noFill/>
            </a:ln>
          </p:spPr>
          <p:txBody>
            <a:bodyPr spcFirstLastPara="1" wrap="square" lIns="91425" tIns="45700" rIns="91425" bIns="45700" anchor="ctr" anchorCtr="0">
              <a:noAutofit/>
            </a:bodyPr>
            <a:lstStyle/>
            <a:p>
              <a:pPr marL="0" marR="0" lvl="0" indent="0" algn="ctr" rtl="0">
                <a:lnSpc>
                  <a:spcPct val="106000"/>
                </a:lnSpc>
                <a:spcBef>
                  <a:spcPts val="0"/>
                </a:spcBef>
                <a:spcAft>
                  <a:spcPts val="0"/>
                </a:spcAft>
                <a:buNone/>
              </a:pPr>
              <a:r>
                <a:rPr lang="en-GB" sz="1800" b="1">
                  <a:solidFill>
                    <a:srgbClr val="FFFFFF"/>
                  </a:solidFill>
                  <a:latin typeface="Times New Roman"/>
                  <a:ea typeface="Times New Roman"/>
                  <a:cs typeface="Times New Roman"/>
                  <a:sym typeface="Times New Roman"/>
                </a:rPr>
                <a:t>Entrepreneurship</a:t>
              </a:r>
              <a:endParaRPr sz="1800">
                <a:solidFill>
                  <a:schemeClr val="lt1"/>
                </a:solidFill>
                <a:latin typeface="Avenir"/>
                <a:ea typeface="Avenir"/>
                <a:cs typeface="Avenir"/>
                <a:sym typeface="Avenir"/>
              </a:endParaRPr>
            </a:p>
          </p:txBody>
        </p:sp>
        <p:sp>
          <p:nvSpPr>
            <p:cNvPr id="170" name="Google Shape;170;p4"/>
            <p:cNvSpPr/>
            <p:nvPr/>
          </p:nvSpPr>
          <p:spPr>
            <a:xfrm>
              <a:off x="9034419" y="0"/>
              <a:ext cx="1142269" cy="4781551"/>
            </a:xfrm>
            <a:prstGeom prst="roundRect">
              <a:avLst>
                <a:gd name="adj" fmla="val 37130"/>
              </a:avLst>
            </a:prstGeom>
            <a:solidFill>
              <a:schemeClr val="accent1"/>
            </a:solidFill>
            <a:ln w="10775" cap="flat" cmpd="sng">
              <a:solidFill>
                <a:srgbClr val="31538F"/>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4"/>
            <p:cNvSpPr txBox="1"/>
            <p:nvPr/>
          </p:nvSpPr>
          <p:spPr>
            <a:xfrm rot="-5400000">
              <a:off x="7338981" y="1943863"/>
              <a:ext cx="4533107" cy="893825"/>
            </a:xfrm>
            <a:prstGeom prst="rect">
              <a:avLst/>
            </a:prstGeom>
            <a:noFill/>
            <a:ln>
              <a:noFill/>
            </a:ln>
          </p:spPr>
          <p:txBody>
            <a:bodyPr spcFirstLastPara="1" wrap="square" lIns="91425" tIns="45700" rIns="91425" bIns="45700" anchor="ctr" anchorCtr="0">
              <a:noAutofit/>
            </a:bodyPr>
            <a:lstStyle/>
            <a:p>
              <a:pPr marL="0" marR="0" lvl="0" indent="0" algn="ctr" rtl="0">
                <a:lnSpc>
                  <a:spcPct val="107000"/>
                </a:lnSpc>
                <a:spcBef>
                  <a:spcPts val="0"/>
                </a:spcBef>
                <a:spcAft>
                  <a:spcPts val="0"/>
                </a:spcAft>
                <a:buNone/>
              </a:pPr>
              <a:r>
                <a:rPr lang="en-GB" sz="1800" b="1">
                  <a:solidFill>
                    <a:srgbClr val="000000"/>
                  </a:solidFill>
                  <a:latin typeface="Times New Roman"/>
                  <a:ea typeface="Times New Roman"/>
                  <a:cs typeface="Times New Roman"/>
                  <a:sym typeface="Times New Roman"/>
                </a:rPr>
                <a:t>Catch the available opportunities to make a profit</a:t>
              </a:r>
              <a:endParaRPr sz="1800">
                <a:solidFill>
                  <a:schemeClr val="lt1"/>
                </a:solidFill>
                <a:latin typeface="Avenir"/>
                <a:ea typeface="Avenir"/>
                <a:cs typeface="Avenir"/>
                <a:sym typeface="Avenir"/>
              </a:endParaRPr>
            </a:p>
          </p:txBody>
        </p:sp>
        <p:cxnSp>
          <p:nvCxnSpPr>
            <p:cNvPr id="172" name="Google Shape;172;p4"/>
            <p:cNvCxnSpPr/>
            <p:nvPr/>
          </p:nvCxnSpPr>
          <p:spPr>
            <a:xfrm>
              <a:off x="8214819" y="762002"/>
              <a:ext cx="773828" cy="0"/>
            </a:xfrm>
            <a:prstGeom prst="straightConnector1">
              <a:avLst/>
            </a:prstGeom>
            <a:noFill/>
            <a:ln w="19050" cap="flat" cmpd="sng">
              <a:solidFill>
                <a:schemeClr val="accent1"/>
              </a:solidFill>
              <a:prstDash val="solid"/>
              <a:round/>
              <a:headEnd type="triangle" w="med" len="med"/>
              <a:tailEnd type="triangle" w="med" len="med"/>
            </a:ln>
          </p:spPr>
        </p:cxnSp>
        <p:cxnSp>
          <p:nvCxnSpPr>
            <p:cNvPr id="173" name="Google Shape;173;p4"/>
            <p:cNvCxnSpPr/>
            <p:nvPr/>
          </p:nvCxnSpPr>
          <p:spPr>
            <a:xfrm>
              <a:off x="8202120" y="1883571"/>
              <a:ext cx="801159" cy="0"/>
            </a:xfrm>
            <a:prstGeom prst="straightConnector1">
              <a:avLst/>
            </a:prstGeom>
            <a:noFill/>
            <a:ln w="19050" cap="flat" cmpd="sng">
              <a:solidFill>
                <a:schemeClr val="accent1"/>
              </a:solidFill>
              <a:prstDash val="solid"/>
              <a:round/>
              <a:headEnd type="triangle" w="med" len="med"/>
              <a:tailEnd type="triangle" w="med" len="med"/>
            </a:ln>
          </p:spPr>
        </p:cxnSp>
        <p:cxnSp>
          <p:nvCxnSpPr>
            <p:cNvPr id="174" name="Google Shape;174;p4"/>
            <p:cNvCxnSpPr/>
            <p:nvPr/>
          </p:nvCxnSpPr>
          <p:spPr>
            <a:xfrm rot="10800000" flipH="1">
              <a:off x="8214819" y="3008893"/>
              <a:ext cx="835130" cy="15296"/>
            </a:xfrm>
            <a:prstGeom prst="straightConnector1">
              <a:avLst/>
            </a:prstGeom>
            <a:noFill/>
            <a:ln w="19050" cap="flat" cmpd="sng">
              <a:solidFill>
                <a:schemeClr val="accent1"/>
              </a:solidFill>
              <a:prstDash val="solid"/>
              <a:round/>
              <a:headEnd type="triangle" w="med" len="med"/>
              <a:tailEnd type="triangle" w="med" len="med"/>
            </a:ln>
          </p:spPr>
        </p:cxnSp>
        <p:cxnSp>
          <p:nvCxnSpPr>
            <p:cNvPr id="175" name="Google Shape;175;p4"/>
            <p:cNvCxnSpPr/>
            <p:nvPr/>
          </p:nvCxnSpPr>
          <p:spPr>
            <a:xfrm>
              <a:off x="8214819" y="4219573"/>
              <a:ext cx="788460" cy="0"/>
            </a:xfrm>
            <a:prstGeom prst="straightConnector1">
              <a:avLst/>
            </a:prstGeom>
            <a:noFill/>
            <a:ln w="19050" cap="flat" cmpd="sng">
              <a:solidFill>
                <a:schemeClr val="accent1"/>
              </a:solidFill>
              <a:prstDash val="solid"/>
              <a:round/>
              <a:headEnd type="triangle" w="med" len="med"/>
              <a:tailEnd type="triangle" w="med" len="med"/>
            </a:ln>
          </p:spPr>
        </p:cxn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5"/>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5</a:t>
            </a:fld>
            <a:endParaRPr/>
          </a:p>
        </p:txBody>
      </p:sp>
      <p:sp>
        <p:nvSpPr>
          <p:cNvPr id="185" name="Google Shape;185;p5"/>
          <p:cNvSpPr txBox="1"/>
          <p:nvPr/>
        </p:nvSpPr>
        <p:spPr>
          <a:xfrm>
            <a:off x="1698375" y="1701979"/>
            <a:ext cx="6093724" cy="669542"/>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800" b="1">
                <a:solidFill>
                  <a:srgbClr val="C00000"/>
                </a:solidFill>
                <a:latin typeface="Times New Roman"/>
                <a:ea typeface="Times New Roman"/>
                <a:cs typeface="Times New Roman"/>
                <a:sym typeface="Times New Roman"/>
              </a:rPr>
              <a:t>Who is the Entrepreneur?</a:t>
            </a:r>
            <a:r>
              <a:rPr lang="en-GB" sz="2800">
                <a:solidFill>
                  <a:srgbClr val="C00000"/>
                </a:solidFill>
                <a:latin typeface="Times New Roman"/>
                <a:ea typeface="Times New Roman"/>
                <a:cs typeface="Times New Roman"/>
                <a:sym typeface="Times New Roman"/>
              </a:rPr>
              <a:t> </a:t>
            </a:r>
            <a:endParaRPr sz="2400">
              <a:solidFill>
                <a:srgbClr val="C00000"/>
              </a:solidFill>
              <a:latin typeface="Calibri"/>
              <a:ea typeface="Calibri"/>
              <a:cs typeface="Calibri"/>
              <a:sym typeface="Calibri"/>
            </a:endParaRPr>
          </a:p>
        </p:txBody>
      </p:sp>
      <p:sp>
        <p:nvSpPr>
          <p:cNvPr id="186" name="Google Shape;186;p5"/>
          <p:cNvSpPr txBox="1"/>
          <p:nvPr/>
        </p:nvSpPr>
        <p:spPr>
          <a:xfrm>
            <a:off x="1546149" y="2493608"/>
            <a:ext cx="9099701" cy="3254865"/>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An entrepreneur is someone who has an </a:t>
            </a:r>
            <a:r>
              <a:rPr lang="en-GB" sz="2800" b="1">
                <a:solidFill>
                  <a:schemeClr val="dk1"/>
                </a:solidFill>
                <a:latin typeface="Times New Roman"/>
                <a:ea typeface="Times New Roman"/>
                <a:cs typeface="Times New Roman"/>
                <a:sym typeface="Times New Roman"/>
              </a:rPr>
              <a:t>idea</a:t>
            </a:r>
            <a:r>
              <a:rPr lang="en-GB" sz="2800">
                <a:solidFill>
                  <a:schemeClr val="dk1"/>
                </a:solidFill>
                <a:latin typeface="Times New Roman"/>
                <a:ea typeface="Times New Roman"/>
                <a:cs typeface="Times New Roman"/>
                <a:sym typeface="Times New Roman"/>
              </a:rPr>
              <a:t> and who works to </a:t>
            </a:r>
            <a:r>
              <a:rPr lang="en-GB" sz="2800" b="1">
                <a:solidFill>
                  <a:schemeClr val="dk1"/>
                </a:solidFill>
                <a:latin typeface="Times New Roman"/>
                <a:ea typeface="Times New Roman"/>
                <a:cs typeface="Times New Roman"/>
                <a:sym typeface="Times New Roman"/>
              </a:rPr>
              <a:t>create a product or service</a:t>
            </a:r>
            <a:r>
              <a:rPr lang="en-GB" sz="2800">
                <a:solidFill>
                  <a:schemeClr val="dk1"/>
                </a:solidFill>
                <a:latin typeface="Times New Roman"/>
                <a:ea typeface="Times New Roman"/>
                <a:cs typeface="Times New Roman"/>
                <a:sym typeface="Times New Roman"/>
              </a:rPr>
              <a:t> that people </a:t>
            </a:r>
            <a:r>
              <a:rPr lang="en-GB" sz="2800" b="1">
                <a:solidFill>
                  <a:schemeClr val="dk1"/>
                </a:solidFill>
                <a:latin typeface="Times New Roman"/>
                <a:ea typeface="Times New Roman"/>
                <a:cs typeface="Times New Roman"/>
                <a:sym typeface="Times New Roman"/>
              </a:rPr>
              <a:t>will buy</a:t>
            </a:r>
            <a:r>
              <a:rPr lang="en-GB" sz="2800">
                <a:solidFill>
                  <a:schemeClr val="dk1"/>
                </a:solidFill>
                <a:latin typeface="Times New Roman"/>
                <a:ea typeface="Times New Roman"/>
                <a:cs typeface="Times New Roman"/>
                <a:sym typeface="Times New Roman"/>
              </a:rPr>
              <a:t>, as well as an organization to support that effort. An entrepreneur takes on most of the </a:t>
            </a:r>
            <a:r>
              <a:rPr lang="en-GB" sz="2800" b="1">
                <a:solidFill>
                  <a:schemeClr val="dk1"/>
                </a:solidFill>
                <a:latin typeface="Times New Roman"/>
                <a:ea typeface="Times New Roman"/>
                <a:cs typeface="Times New Roman"/>
                <a:sym typeface="Times New Roman"/>
              </a:rPr>
              <a:t>risk</a:t>
            </a:r>
            <a:r>
              <a:rPr lang="en-GB" sz="2800">
                <a:solidFill>
                  <a:schemeClr val="dk1"/>
                </a:solidFill>
                <a:latin typeface="Times New Roman"/>
                <a:ea typeface="Times New Roman"/>
                <a:cs typeface="Times New Roman"/>
                <a:sym typeface="Times New Roman"/>
              </a:rPr>
              <a:t> and </a:t>
            </a:r>
            <a:r>
              <a:rPr lang="en-GB" sz="2800" b="1">
                <a:solidFill>
                  <a:schemeClr val="dk1"/>
                </a:solidFill>
                <a:latin typeface="Times New Roman"/>
                <a:ea typeface="Times New Roman"/>
                <a:cs typeface="Times New Roman"/>
                <a:sym typeface="Times New Roman"/>
              </a:rPr>
              <a:t>initiative</a:t>
            </a:r>
            <a:r>
              <a:rPr lang="en-GB" sz="2800">
                <a:solidFill>
                  <a:schemeClr val="dk1"/>
                </a:solidFill>
                <a:latin typeface="Times New Roman"/>
                <a:ea typeface="Times New Roman"/>
                <a:cs typeface="Times New Roman"/>
                <a:sym typeface="Times New Roman"/>
              </a:rPr>
              <a:t> for their new business and is often seen as </a:t>
            </a:r>
            <a:r>
              <a:rPr lang="en-GB" sz="2800" b="1">
                <a:solidFill>
                  <a:schemeClr val="dk1"/>
                </a:solidFill>
                <a:latin typeface="Times New Roman"/>
                <a:ea typeface="Times New Roman"/>
                <a:cs typeface="Times New Roman"/>
                <a:sym typeface="Times New Roman"/>
              </a:rPr>
              <a:t>visionary</a:t>
            </a:r>
            <a:r>
              <a:rPr lang="en-GB" sz="2800">
                <a:solidFill>
                  <a:schemeClr val="dk1"/>
                </a:solidFill>
                <a:latin typeface="Times New Roman"/>
                <a:ea typeface="Times New Roman"/>
                <a:cs typeface="Times New Roman"/>
                <a:sym typeface="Times New Roman"/>
              </a:rPr>
              <a:t> or </a:t>
            </a:r>
            <a:r>
              <a:rPr lang="en-GB" sz="2800" b="1">
                <a:solidFill>
                  <a:schemeClr val="dk1"/>
                </a:solidFill>
                <a:latin typeface="Times New Roman"/>
                <a:ea typeface="Times New Roman"/>
                <a:cs typeface="Times New Roman"/>
                <a:sym typeface="Times New Roman"/>
              </a:rPr>
              <a:t>innovator</a:t>
            </a:r>
            <a:r>
              <a:rPr lang="en-GB" sz="2800">
                <a:solidFill>
                  <a:schemeClr val="dk1"/>
                </a:solidFill>
                <a:latin typeface="Times New Roman"/>
                <a:ea typeface="Times New Roman"/>
                <a:cs typeface="Times New Roman"/>
                <a:sym typeface="Times New Roman"/>
              </a:rPr>
              <a:t>.</a:t>
            </a:r>
            <a:endParaRPr sz="24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6"/>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6</a:t>
            </a:fld>
            <a:endParaRPr/>
          </a:p>
        </p:txBody>
      </p:sp>
      <p:grpSp>
        <p:nvGrpSpPr>
          <p:cNvPr id="196" name="Google Shape;196;p6"/>
          <p:cNvGrpSpPr/>
          <p:nvPr/>
        </p:nvGrpSpPr>
        <p:grpSpPr>
          <a:xfrm>
            <a:off x="3590649" y="1383941"/>
            <a:ext cx="8042778" cy="4534536"/>
            <a:chOff x="-275675" y="-28602"/>
            <a:chExt cx="8042778" cy="4534536"/>
          </a:xfrm>
        </p:grpSpPr>
        <p:sp>
          <p:nvSpPr>
            <p:cNvPr id="197" name="Google Shape;197;p6"/>
            <p:cNvSpPr/>
            <p:nvPr/>
          </p:nvSpPr>
          <p:spPr>
            <a:xfrm>
              <a:off x="1935191" y="324119"/>
              <a:ext cx="3609849" cy="1253653"/>
            </a:xfrm>
            <a:prstGeom prst="ellipse">
              <a:avLst/>
            </a:prstGeom>
            <a:solidFill>
              <a:srgbClr val="BFC8E3">
                <a:alpha val="4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6"/>
            <p:cNvSpPr/>
            <p:nvPr/>
          </p:nvSpPr>
          <p:spPr>
            <a:xfrm>
              <a:off x="3378194" y="3548237"/>
              <a:ext cx="699583" cy="447733"/>
            </a:xfrm>
            <a:prstGeom prst="downArrow">
              <a:avLst>
                <a:gd name="adj1" fmla="val 50000"/>
                <a:gd name="adj2" fmla="val 50000"/>
              </a:avLst>
            </a:prstGeom>
            <a:solidFill>
              <a:srgbClr val="ABBAD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6"/>
            <p:cNvSpPr/>
            <p:nvPr/>
          </p:nvSpPr>
          <p:spPr>
            <a:xfrm>
              <a:off x="-275675" y="3837718"/>
              <a:ext cx="8042778" cy="668216"/>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6"/>
            <p:cNvSpPr txBox="1"/>
            <p:nvPr/>
          </p:nvSpPr>
          <p:spPr>
            <a:xfrm>
              <a:off x="-275675" y="3837718"/>
              <a:ext cx="8042778" cy="668216"/>
            </a:xfrm>
            <a:prstGeom prst="rect">
              <a:avLst/>
            </a:prstGeom>
            <a:noFill/>
            <a:ln>
              <a:noFill/>
            </a:ln>
          </p:spPr>
          <p:txBody>
            <a:bodyPr spcFirstLastPara="1" wrap="square" lIns="170675" tIns="170675" rIns="170675" bIns="170675" anchor="ctr" anchorCtr="0">
              <a:noAutofit/>
            </a:bodyPr>
            <a:lstStyle/>
            <a:p>
              <a:pPr marL="0" marR="0" lvl="0" indent="0" algn="ctr" rtl="0">
                <a:lnSpc>
                  <a:spcPct val="90000"/>
                </a:lnSpc>
                <a:spcBef>
                  <a:spcPts val="0"/>
                </a:spcBef>
                <a:spcAft>
                  <a:spcPts val="0"/>
                </a:spcAft>
                <a:buClr>
                  <a:srgbClr val="0C0C0C"/>
                </a:buClr>
                <a:buSzPts val="2400"/>
                <a:buFont typeface="Times New Roman"/>
                <a:buNone/>
              </a:pPr>
              <a:r>
                <a:rPr lang="en-GB" sz="2400" b="1">
                  <a:solidFill>
                    <a:srgbClr val="0C0C0C"/>
                  </a:solidFill>
                  <a:latin typeface="Times New Roman"/>
                  <a:ea typeface="Times New Roman"/>
                  <a:cs typeface="Times New Roman"/>
                  <a:sym typeface="Times New Roman"/>
                </a:rPr>
                <a:t>Who changes an opportunity into a commercial success</a:t>
              </a:r>
              <a:r>
                <a:rPr lang="en-GB" sz="2000" b="1">
                  <a:solidFill>
                    <a:srgbClr val="0C0C0C"/>
                  </a:solidFill>
                  <a:latin typeface="Times New Roman"/>
                  <a:ea typeface="Times New Roman"/>
                  <a:cs typeface="Times New Roman"/>
                  <a:sym typeface="Times New Roman"/>
                </a:rPr>
                <a:t>.</a:t>
              </a:r>
              <a:endParaRPr/>
            </a:p>
          </p:txBody>
        </p:sp>
        <p:sp>
          <p:nvSpPr>
            <p:cNvPr id="201" name="Google Shape;201;p6"/>
            <p:cNvSpPr/>
            <p:nvPr/>
          </p:nvSpPr>
          <p:spPr>
            <a:xfrm>
              <a:off x="2654793" y="1119687"/>
              <a:ext cx="2440955" cy="1724454"/>
            </a:xfrm>
            <a:prstGeom prst="ellipse">
              <a:avLst/>
            </a:prstGeom>
            <a:solidFill>
              <a:srgbClr val="4372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6"/>
            <p:cNvSpPr txBox="1"/>
            <p:nvPr/>
          </p:nvSpPr>
          <p:spPr>
            <a:xfrm>
              <a:off x="3012263" y="1372227"/>
              <a:ext cx="1726015" cy="1219374"/>
            </a:xfrm>
            <a:prstGeom prst="rect">
              <a:avLst/>
            </a:prstGeom>
            <a:noFill/>
            <a:ln>
              <a:noFill/>
            </a:ln>
          </p:spPr>
          <p:txBody>
            <a:bodyPr spcFirstLastPara="1" wrap="square" lIns="22850" tIns="22850" rIns="22850" bIns="22850" anchor="ctr" anchorCtr="0">
              <a:noAutofit/>
            </a:bodyPr>
            <a:lstStyle/>
            <a:p>
              <a:pPr marL="0" marR="0" lvl="0" indent="0" algn="ctr" rtl="0">
                <a:lnSpc>
                  <a:spcPct val="90000"/>
                </a:lnSpc>
                <a:spcBef>
                  <a:spcPts val="0"/>
                </a:spcBef>
                <a:spcAft>
                  <a:spcPts val="0"/>
                </a:spcAft>
                <a:buClr>
                  <a:srgbClr val="000000"/>
                </a:buClr>
                <a:buSzPts val="1800"/>
                <a:buFont typeface="Times New Roman"/>
                <a:buNone/>
              </a:pPr>
              <a:r>
                <a:rPr lang="en-GB" sz="1800" b="1">
                  <a:solidFill>
                    <a:srgbClr val="000000"/>
                  </a:solidFill>
                  <a:latin typeface="Times New Roman"/>
                  <a:ea typeface="Times New Roman"/>
                  <a:cs typeface="Times New Roman"/>
                  <a:sym typeface="Times New Roman"/>
                </a:rPr>
                <a:t>An organization </a:t>
              </a:r>
              <a:endParaRPr/>
            </a:p>
          </p:txBody>
        </p:sp>
        <p:sp>
          <p:nvSpPr>
            <p:cNvPr id="203" name="Google Shape;203;p6"/>
            <p:cNvSpPr/>
            <p:nvPr/>
          </p:nvSpPr>
          <p:spPr>
            <a:xfrm>
              <a:off x="1739349" y="53194"/>
              <a:ext cx="1835356" cy="1681954"/>
            </a:xfrm>
            <a:prstGeom prst="ellipse">
              <a:avLst/>
            </a:prstGeom>
            <a:solidFill>
              <a:srgbClr val="4372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6"/>
            <p:cNvSpPr txBox="1"/>
            <p:nvPr/>
          </p:nvSpPr>
          <p:spPr>
            <a:xfrm>
              <a:off x="2008131" y="299510"/>
              <a:ext cx="1297792" cy="1189322"/>
            </a:xfrm>
            <a:prstGeom prst="rect">
              <a:avLst/>
            </a:prstGeom>
            <a:noFill/>
            <a:ln>
              <a:noFill/>
            </a:ln>
          </p:spPr>
          <p:txBody>
            <a:bodyPr spcFirstLastPara="1" wrap="square" lIns="22850" tIns="22850" rIns="22850" bIns="22850" anchor="ctr" anchorCtr="0">
              <a:noAutofit/>
            </a:bodyPr>
            <a:lstStyle/>
            <a:p>
              <a:pPr marL="0" marR="0" lvl="0" indent="0" algn="ctr" rtl="0">
                <a:lnSpc>
                  <a:spcPct val="90000"/>
                </a:lnSpc>
                <a:spcBef>
                  <a:spcPts val="0"/>
                </a:spcBef>
                <a:spcAft>
                  <a:spcPts val="0"/>
                </a:spcAft>
                <a:buClr>
                  <a:srgbClr val="000000"/>
                </a:buClr>
                <a:buSzPts val="1800"/>
                <a:buFont typeface="Times New Roman"/>
                <a:buNone/>
              </a:pPr>
              <a:r>
                <a:rPr lang="en-GB" sz="1800" b="1">
                  <a:solidFill>
                    <a:srgbClr val="000000"/>
                  </a:solidFill>
                  <a:latin typeface="Times New Roman"/>
                  <a:ea typeface="Times New Roman"/>
                  <a:cs typeface="Times New Roman"/>
                  <a:sym typeface="Times New Roman"/>
                </a:rPr>
                <a:t>Someone </a:t>
              </a:r>
              <a:endParaRPr/>
            </a:p>
          </p:txBody>
        </p:sp>
        <p:sp>
          <p:nvSpPr>
            <p:cNvPr id="205" name="Google Shape;205;p6"/>
            <p:cNvSpPr/>
            <p:nvPr/>
          </p:nvSpPr>
          <p:spPr>
            <a:xfrm>
              <a:off x="3408802" y="111116"/>
              <a:ext cx="1529887" cy="1409768"/>
            </a:xfrm>
            <a:prstGeom prst="ellipse">
              <a:avLst/>
            </a:prstGeom>
            <a:solidFill>
              <a:srgbClr val="4372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6"/>
            <p:cNvSpPr txBox="1"/>
            <p:nvPr/>
          </p:nvSpPr>
          <p:spPr>
            <a:xfrm>
              <a:off x="3632849" y="317572"/>
              <a:ext cx="1081793" cy="996856"/>
            </a:xfrm>
            <a:prstGeom prst="rect">
              <a:avLst/>
            </a:prstGeom>
            <a:noFill/>
            <a:ln>
              <a:noFill/>
            </a:ln>
          </p:spPr>
          <p:txBody>
            <a:bodyPr spcFirstLastPara="1" wrap="square" lIns="22850" tIns="22850" rIns="22850" bIns="22850" anchor="ctr" anchorCtr="0">
              <a:noAutofit/>
            </a:bodyPr>
            <a:lstStyle/>
            <a:p>
              <a:pPr marL="0" marR="0" lvl="0" indent="0" algn="ctr" rtl="0">
                <a:lnSpc>
                  <a:spcPct val="90000"/>
                </a:lnSpc>
                <a:spcBef>
                  <a:spcPts val="0"/>
                </a:spcBef>
                <a:spcAft>
                  <a:spcPts val="0"/>
                </a:spcAft>
                <a:buClr>
                  <a:srgbClr val="000000"/>
                </a:buClr>
                <a:buSzPts val="1800"/>
                <a:buFont typeface="Times New Roman"/>
                <a:buNone/>
              </a:pPr>
              <a:r>
                <a:rPr lang="en-GB" sz="1800" b="1">
                  <a:solidFill>
                    <a:srgbClr val="000000"/>
                  </a:solidFill>
                  <a:latin typeface="Times New Roman"/>
                  <a:ea typeface="Times New Roman"/>
                  <a:cs typeface="Times New Roman"/>
                  <a:sym typeface="Times New Roman"/>
                </a:rPr>
                <a:t>A team</a:t>
              </a:r>
              <a:endParaRPr/>
            </a:p>
          </p:txBody>
        </p:sp>
        <p:sp>
          <p:nvSpPr>
            <p:cNvPr id="207" name="Google Shape;207;p6"/>
            <p:cNvSpPr/>
            <p:nvPr/>
          </p:nvSpPr>
          <p:spPr>
            <a:xfrm>
              <a:off x="748522" y="-28602"/>
              <a:ext cx="5848174" cy="3531760"/>
            </a:xfrm>
            <a:custGeom>
              <a:avLst/>
              <a:gdLst/>
              <a:ahLst/>
              <a:cxnLst/>
              <a:rect l="l" t="t" r="r" b="b"/>
              <a:pathLst>
                <a:path w="120000" h="120000" extrusionOk="0">
                  <a:moveTo>
                    <a:pt x="584" y="34175"/>
                  </a:moveTo>
                  <a:lnTo>
                    <a:pt x="584" y="34175"/>
                  </a:lnTo>
                  <a:cubicBezTo>
                    <a:pt x="-2679" y="22567"/>
                    <a:pt x="7879" y="11072"/>
                    <a:pt x="27615" y="4745"/>
                  </a:cubicBezTo>
                  <a:cubicBezTo>
                    <a:pt x="47351" y="-1582"/>
                    <a:pt x="72649" y="-1582"/>
                    <a:pt x="92385" y="4745"/>
                  </a:cubicBezTo>
                  <a:cubicBezTo>
                    <a:pt x="112121" y="11072"/>
                    <a:pt x="122679" y="22567"/>
                    <a:pt x="119416" y="34175"/>
                  </a:cubicBezTo>
                  <a:lnTo>
                    <a:pt x="74854" y="113544"/>
                  </a:lnTo>
                  <a:cubicBezTo>
                    <a:pt x="73813" y="117246"/>
                    <a:pt x="67478" y="120000"/>
                    <a:pt x="60000" y="120000"/>
                  </a:cubicBezTo>
                  <a:cubicBezTo>
                    <a:pt x="52522" y="120000"/>
                    <a:pt x="46187" y="117246"/>
                    <a:pt x="45146" y="113544"/>
                  </a:cubicBezTo>
                  <a:close/>
                  <a:moveTo>
                    <a:pt x="3623" y="30000"/>
                  </a:moveTo>
                  <a:cubicBezTo>
                    <a:pt x="3623" y="43255"/>
                    <a:pt x="28864" y="54000"/>
                    <a:pt x="60000" y="54000"/>
                  </a:cubicBezTo>
                  <a:cubicBezTo>
                    <a:pt x="91136" y="54000"/>
                    <a:pt x="116377" y="43255"/>
                    <a:pt x="116377" y="30000"/>
                  </a:cubicBezTo>
                  <a:cubicBezTo>
                    <a:pt x="116377" y="16745"/>
                    <a:pt x="91136" y="6000"/>
                    <a:pt x="60000" y="6000"/>
                  </a:cubicBezTo>
                  <a:cubicBezTo>
                    <a:pt x="28864" y="6000"/>
                    <a:pt x="3623" y="16745"/>
                    <a:pt x="3623" y="30000"/>
                  </a:cubicBezTo>
                  <a:close/>
                </a:path>
              </a:pathLst>
            </a:custGeom>
            <a:solidFill>
              <a:schemeClr val="lt1">
                <a:alpha val="40000"/>
              </a:schemeClr>
            </a:solidFill>
            <a:ln w="952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8" name="Google Shape;208;p6"/>
          <p:cNvSpPr txBox="1"/>
          <p:nvPr/>
        </p:nvSpPr>
        <p:spPr>
          <a:xfrm>
            <a:off x="2979193" y="0"/>
            <a:ext cx="6233614" cy="752065"/>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3200" b="1">
                <a:solidFill>
                  <a:schemeClr val="lt1"/>
                </a:solidFill>
                <a:latin typeface="Times New Roman"/>
                <a:ea typeface="Times New Roman"/>
                <a:cs typeface="Times New Roman"/>
                <a:sym typeface="Times New Roman"/>
              </a:rPr>
              <a:t>Who is the Entrepreneur?</a:t>
            </a:r>
            <a:r>
              <a:rPr lang="en-GB" sz="3200">
                <a:solidFill>
                  <a:schemeClr val="lt1"/>
                </a:solidFill>
                <a:latin typeface="Times New Roman"/>
                <a:ea typeface="Times New Roman"/>
                <a:cs typeface="Times New Roman"/>
                <a:sym typeface="Times New Roman"/>
              </a:rPr>
              <a:t> </a:t>
            </a:r>
            <a:endParaRPr sz="2800">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7"/>
          <p:cNvSpPr/>
          <p:nvPr/>
        </p:nvSpPr>
        <p:spPr>
          <a:xfrm>
            <a:off x="0" y="0"/>
            <a:ext cx="12192000" cy="6858000"/>
          </a:xfrm>
          <a:prstGeom prst="rect">
            <a:avLst/>
          </a:prstGeom>
          <a:blipFill rotWithShape="1">
            <a:blip r:embed="rId3">
              <a:alphaModFix amt="85000"/>
            </a:blip>
            <a:stretch>
              <a:fillRect/>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venir"/>
              <a:ea typeface="Avenir"/>
              <a:cs typeface="Avenir"/>
              <a:sym typeface="Avenir"/>
            </a:endParaRPr>
          </a:p>
        </p:txBody>
      </p:sp>
      <p:sp>
        <p:nvSpPr>
          <p:cNvPr id="218" name="Google Shape;218;p7"/>
          <p:cNvSpPr txBox="1"/>
          <p:nvPr/>
        </p:nvSpPr>
        <p:spPr>
          <a:xfrm>
            <a:off x="1008600" y="1292979"/>
            <a:ext cx="4078800" cy="654264"/>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None/>
            </a:pPr>
            <a:r>
              <a:rPr lang="en-GB" sz="3000" b="1" i="0" cap="none">
                <a:solidFill>
                  <a:srgbClr val="C00000"/>
                </a:solidFill>
                <a:latin typeface="Times New Roman"/>
                <a:ea typeface="Times New Roman"/>
                <a:cs typeface="Times New Roman"/>
                <a:sym typeface="Times New Roman"/>
              </a:rPr>
              <a:t>Definition of a Leader</a:t>
            </a:r>
            <a:endParaRPr/>
          </a:p>
        </p:txBody>
      </p:sp>
      <p:cxnSp>
        <p:nvCxnSpPr>
          <p:cNvPr id="219" name="Google Shape;219;p7"/>
          <p:cNvCxnSpPr/>
          <p:nvPr/>
        </p:nvCxnSpPr>
        <p:spPr>
          <a:xfrm>
            <a:off x="2759400" y="2428148"/>
            <a:ext cx="540000" cy="0"/>
          </a:xfrm>
          <a:prstGeom prst="straightConnector1">
            <a:avLst/>
          </a:prstGeom>
          <a:noFill/>
          <a:ln w="12700" cap="flat" cmpd="sng">
            <a:solidFill>
              <a:srgbClr val="FFFFFF"/>
            </a:solidFill>
            <a:prstDash val="solid"/>
            <a:round/>
            <a:headEnd type="none" w="sm" len="sm"/>
            <a:tailEnd type="none" w="sm" len="sm"/>
          </a:ln>
        </p:spPr>
      </p:cxnSp>
      <p:sp>
        <p:nvSpPr>
          <p:cNvPr id="220" name="Google Shape;220;p7"/>
          <p:cNvSpPr txBox="1"/>
          <p:nvPr/>
        </p:nvSpPr>
        <p:spPr>
          <a:xfrm>
            <a:off x="557032" y="1947243"/>
            <a:ext cx="6509600" cy="4236567"/>
          </a:xfrm>
          <a:prstGeom prst="rect">
            <a:avLst/>
          </a:prstGeom>
          <a:noFill/>
          <a:ln>
            <a:noFill/>
          </a:ln>
        </p:spPr>
        <p:txBody>
          <a:bodyPr spcFirstLastPara="1" wrap="square" lIns="91425" tIns="45700" rIns="91425" bIns="45700" anchor="t" anchorCtr="0">
            <a:normAutofit/>
          </a:bodyPr>
          <a:lstStyle/>
          <a:p>
            <a:pPr marL="0" marR="0" lvl="0" indent="0" algn="l" rtl="0">
              <a:lnSpc>
                <a:spcPct val="140000"/>
              </a:lnSpc>
              <a:spcBef>
                <a:spcPts val="0"/>
              </a:spcBef>
              <a:spcAft>
                <a:spcPts val="0"/>
              </a:spcAft>
              <a:buNone/>
            </a:pPr>
            <a:r>
              <a:rPr lang="en-GB" sz="2800">
                <a:solidFill>
                  <a:schemeClr val="dk1"/>
                </a:solidFill>
                <a:latin typeface="Times New Roman"/>
                <a:ea typeface="Times New Roman"/>
                <a:cs typeface="Times New Roman"/>
                <a:sym typeface="Times New Roman"/>
              </a:rPr>
              <a:t>A leader is "a person who influences a group of people towards the achievement of a goal". A mnemonic for this definition would be </a:t>
            </a:r>
            <a:r>
              <a:rPr lang="en-GB" sz="2800" b="1">
                <a:solidFill>
                  <a:schemeClr val="dk1"/>
                </a:solidFill>
                <a:latin typeface="Times New Roman"/>
                <a:ea typeface="Times New Roman"/>
                <a:cs typeface="Times New Roman"/>
                <a:sym typeface="Times New Roman"/>
              </a:rPr>
              <a:t>3P's</a:t>
            </a:r>
            <a:r>
              <a:rPr lang="en-GB" sz="2800">
                <a:solidFill>
                  <a:schemeClr val="dk1"/>
                </a:solidFill>
                <a:latin typeface="Times New Roman"/>
                <a:ea typeface="Times New Roman"/>
                <a:cs typeface="Times New Roman"/>
                <a:sym typeface="Times New Roman"/>
              </a:rPr>
              <a:t> - </a:t>
            </a:r>
            <a:r>
              <a:rPr lang="en-GB" sz="2800" u="sng">
                <a:solidFill>
                  <a:schemeClr val="dk1"/>
                </a:solidFill>
                <a:latin typeface="Times New Roman"/>
                <a:ea typeface="Times New Roman"/>
                <a:cs typeface="Times New Roman"/>
                <a:sym typeface="Times New Roman"/>
              </a:rPr>
              <a:t>Person</a:t>
            </a:r>
            <a:r>
              <a:rPr lang="en-GB" sz="2800">
                <a:solidFill>
                  <a:schemeClr val="dk1"/>
                </a:solidFill>
                <a:latin typeface="Times New Roman"/>
                <a:ea typeface="Times New Roman"/>
                <a:cs typeface="Times New Roman"/>
                <a:sym typeface="Times New Roman"/>
              </a:rPr>
              <a:t>, </a:t>
            </a:r>
            <a:r>
              <a:rPr lang="en-GB" sz="2800" u="sng">
                <a:solidFill>
                  <a:schemeClr val="dk1"/>
                </a:solidFill>
                <a:latin typeface="Times New Roman"/>
                <a:ea typeface="Times New Roman"/>
                <a:cs typeface="Times New Roman"/>
                <a:sym typeface="Times New Roman"/>
              </a:rPr>
              <a:t>People</a:t>
            </a:r>
            <a:r>
              <a:rPr lang="en-GB" sz="2800">
                <a:solidFill>
                  <a:schemeClr val="dk1"/>
                </a:solidFill>
                <a:latin typeface="Times New Roman"/>
                <a:ea typeface="Times New Roman"/>
                <a:cs typeface="Times New Roman"/>
                <a:sym typeface="Times New Roman"/>
              </a:rPr>
              <a:t>, and </a:t>
            </a:r>
            <a:r>
              <a:rPr lang="en-GB" sz="2800" u="sng">
                <a:solidFill>
                  <a:schemeClr val="dk1"/>
                </a:solidFill>
                <a:latin typeface="Times New Roman"/>
                <a:ea typeface="Times New Roman"/>
                <a:cs typeface="Times New Roman"/>
                <a:sym typeface="Times New Roman"/>
              </a:rPr>
              <a:t>Purpose</a:t>
            </a:r>
            <a:r>
              <a:rPr lang="en-GB" sz="2800">
                <a:solidFill>
                  <a:schemeClr val="dk1"/>
                </a:solidFill>
                <a:latin typeface="Times New Roman"/>
                <a:ea typeface="Times New Roman"/>
                <a:cs typeface="Times New Roman"/>
                <a:sym typeface="Times New Roman"/>
              </a:rPr>
              <a:t> as illustrated by the following diagram.</a:t>
            </a:r>
            <a:endParaRPr/>
          </a:p>
        </p:txBody>
      </p:sp>
      <p:sp>
        <p:nvSpPr>
          <p:cNvPr id="221" name="Google Shape;221;p7"/>
          <p:cNvSpPr/>
          <p:nvPr/>
        </p:nvSpPr>
        <p:spPr>
          <a:xfrm>
            <a:off x="6096000" y="0"/>
            <a:ext cx="6096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venir"/>
              <a:ea typeface="Avenir"/>
              <a:cs typeface="Avenir"/>
              <a:sym typeface="Avenir"/>
            </a:endParaRPr>
          </a:p>
        </p:txBody>
      </p:sp>
      <p:sp>
        <p:nvSpPr>
          <p:cNvPr id="222" name="Google Shape;222;p7"/>
          <p:cNvSpPr txBox="1">
            <a:spLocks noGrp="1"/>
          </p:cNvSpPr>
          <p:nvPr>
            <p:ph type="sldNum" idx="12"/>
          </p:nvPr>
        </p:nvSpPr>
        <p:spPr>
          <a:xfrm>
            <a:off x="11106150" y="6401999"/>
            <a:ext cx="544862" cy="369332"/>
          </a:xfrm>
          <a:prstGeom prst="rect">
            <a:avLst/>
          </a:prstGeom>
          <a:noFill/>
          <a:ln>
            <a:noFill/>
          </a:ln>
        </p:spPr>
        <p:txBody>
          <a:bodyPr spcFirstLastPara="1" wrap="square" lIns="91425" tIns="45700" rIns="91425" bIns="45700" anchor="ctr" anchorCtr="0">
            <a:normAutofit/>
          </a:bodyPr>
          <a:lstStyle/>
          <a:p>
            <a:pPr marL="0" lvl="0" indent="0" algn="r" rtl="0">
              <a:spcBef>
                <a:spcPts val="0"/>
              </a:spcBef>
              <a:spcAft>
                <a:spcPts val="0"/>
              </a:spcAft>
              <a:buNone/>
            </a:pPr>
            <a:fld id="{00000000-1234-1234-1234-123412341234}" type="slidenum">
              <a:rPr lang="en-GB">
                <a:solidFill>
                  <a:srgbClr val="000000"/>
                </a:solidFill>
              </a:rPr>
              <a:t>7</a:t>
            </a:fld>
            <a:endParaRPr>
              <a:solidFill>
                <a:srgbClr val="000000"/>
              </a:solidFill>
            </a:endParaRPr>
          </a:p>
        </p:txBody>
      </p:sp>
      <p:pic>
        <p:nvPicPr>
          <p:cNvPr id="223" name="Google Shape;223;p7" descr="THE ESSENTIAL 3Ps FOR A SMOOTH PROJECT - Michelle Walker Architects"/>
          <p:cNvPicPr preferRelativeResize="0"/>
          <p:nvPr/>
        </p:nvPicPr>
        <p:blipFill rotWithShape="1">
          <a:blip r:embed="rId4">
            <a:alphaModFix/>
          </a:blip>
          <a:srcRect/>
          <a:stretch/>
        </p:blipFill>
        <p:spPr>
          <a:xfrm>
            <a:off x="7570932" y="2120601"/>
            <a:ext cx="3723336" cy="310278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8"/>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8</a:t>
            </a:fld>
            <a:endParaRPr/>
          </a:p>
        </p:txBody>
      </p:sp>
      <p:pic>
        <p:nvPicPr>
          <p:cNvPr id="233" name="Google Shape;233;p8" descr="Mobirise"/>
          <p:cNvPicPr preferRelativeResize="0"/>
          <p:nvPr/>
        </p:nvPicPr>
        <p:blipFill rotWithShape="1">
          <a:blip r:embed="rId3">
            <a:alphaModFix/>
          </a:blip>
          <a:srcRect/>
          <a:stretch/>
        </p:blipFill>
        <p:spPr>
          <a:xfrm>
            <a:off x="8030219" y="1860050"/>
            <a:ext cx="3905161" cy="4031136"/>
          </a:xfrm>
          <a:prstGeom prst="rect">
            <a:avLst/>
          </a:prstGeom>
          <a:noFill/>
          <a:ln>
            <a:noFill/>
          </a:ln>
        </p:spPr>
      </p:pic>
      <p:sp>
        <p:nvSpPr>
          <p:cNvPr id="234" name="Google Shape;234;p8"/>
          <p:cNvSpPr txBox="1"/>
          <p:nvPr/>
        </p:nvSpPr>
        <p:spPr>
          <a:xfrm>
            <a:off x="603249" y="1860050"/>
            <a:ext cx="6242052" cy="453919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A leader by this meaning is one who </a:t>
            </a:r>
            <a:r>
              <a:rPr lang="en-GB" sz="2800">
                <a:solidFill>
                  <a:srgbClr val="C00000"/>
                </a:solidFill>
                <a:latin typeface="Times New Roman"/>
                <a:ea typeface="Times New Roman"/>
                <a:cs typeface="Times New Roman"/>
                <a:sym typeface="Times New Roman"/>
              </a:rPr>
              <a:t>goes first </a:t>
            </a:r>
            <a:r>
              <a:rPr lang="en-GB" sz="2800">
                <a:solidFill>
                  <a:schemeClr val="dk1"/>
                </a:solidFill>
                <a:latin typeface="Times New Roman"/>
                <a:ea typeface="Times New Roman"/>
                <a:cs typeface="Times New Roman"/>
                <a:sym typeface="Times New Roman"/>
              </a:rPr>
              <a:t>and </a:t>
            </a:r>
            <a:r>
              <a:rPr lang="en-GB" sz="2800">
                <a:solidFill>
                  <a:srgbClr val="C00000"/>
                </a:solidFill>
                <a:latin typeface="Times New Roman"/>
                <a:ea typeface="Times New Roman"/>
                <a:cs typeface="Times New Roman"/>
                <a:sym typeface="Times New Roman"/>
              </a:rPr>
              <a:t>leads by example </a:t>
            </a:r>
            <a:r>
              <a:rPr lang="en-GB" sz="2800">
                <a:solidFill>
                  <a:schemeClr val="dk1"/>
                </a:solidFill>
                <a:latin typeface="Times New Roman"/>
                <a:ea typeface="Times New Roman"/>
                <a:cs typeface="Times New Roman"/>
                <a:sym typeface="Times New Roman"/>
              </a:rPr>
              <a:t>so that others are motivated to follow him. This is a basic requirement. To be a leader, a person must have a </a:t>
            </a:r>
            <a:r>
              <a:rPr lang="en-GB" sz="2800">
                <a:solidFill>
                  <a:srgbClr val="C00000"/>
                </a:solidFill>
                <a:latin typeface="Times New Roman"/>
                <a:ea typeface="Times New Roman"/>
                <a:cs typeface="Times New Roman"/>
                <a:sym typeface="Times New Roman"/>
              </a:rPr>
              <a:t>deep-rooted commitment </a:t>
            </a:r>
            <a:r>
              <a:rPr lang="en-GB" sz="2800">
                <a:solidFill>
                  <a:schemeClr val="dk1"/>
                </a:solidFill>
                <a:latin typeface="Times New Roman"/>
                <a:ea typeface="Times New Roman"/>
                <a:cs typeface="Times New Roman"/>
                <a:sym typeface="Times New Roman"/>
              </a:rPr>
              <a:t>to the goal that he will strive to achieve it even if nobody follows him!</a:t>
            </a:r>
            <a:endParaRPr/>
          </a:p>
        </p:txBody>
      </p:sp>
      <p:sp>
        <p:nvSpPr>
          <p:cNvPr id="235" name="Google Shape;235;p8"/>
          <p:cNvSpPr txBox="1"/>
          <p:nvPr/>
        </p:nvSpPr>
        <p:spPr>
          <a:xfrm>
            <a:off x="4983357" y="1152164"/>
            <a:ext cx="6093724"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b="1">
                <a:solidFill>
                  <a:srgbClr val="7030A0"/>
                </a:solidFill>
                <a:latin typeface="Times New Roman"/>
                <a:ea typeface="Times New Roman"/>
                <a:cs typeface="Times New Roman"/>
                <a:sym typeface="Times New Roman"/>
              </a:rPr>
              <a:t>1. Person</a:t>
            </a:r>
            <a:endParaRPr sz="4400" b="1">
              <a:solidFill>
                <a:srgbClr val="7030A0"/>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9"/>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9</a:t>
            </a:fld>
            <a:endParaRPr/>
          </a:p>
        </p:txBody>
      </p:sp>
      <p:pic>
        <p:nvPicPr>
          <p:cNvPr id="245" name="Google Shape;245;p9" descr="Mobirise"/>
          <p:cNvPicPr preferRelativeResize="0"/>
          <p:nvPr/>
        </p:nvPicPr>
        <p:blipFill rotWithShape="1">
          <a:blip r:embed="rId3">
            <a:alphaModFix/>
          </a:blip>
          <a:srcRect/>
          <a:stretch/>
        </p:blipFill>
        <p:spPr>
          <a:xfrm>
            <a:off x="6962310" y="1513353"/>
            <a:ext cx="4477423" cy="4050805"/>
          </a:xfrm>
          <a:prstGeom prst="rect">
            <a:avLst/>
          </a:prstGeom>
          <a:noFill/>
          <a:ln>
            <a:noFill/>
          </a:ln>
        </p:spPr>
      </p:pic>
      <p:sp>
        <p:nvSpPr>
          <p:cNvPr id="246" name="Google Shape;246;p9"/>
          <p:cNvSpPr txBox="1"/>
          <p:nvPr/>
        </p:nvSpPr>
        <p:spPr>
          <a:xfrm>
            <a:off x="450000" y="2656615"/>
            <a:ext cx="6683376" cy="31700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a:solidFill>
                  <a:schemeClr val="dk1"/>
                </a:solidFill>
                <a:latin typeface="Times New Roman"/>
                <a:ea typeface="Times New Roman"/>
                <a:cs typeface="Times New Roman"/>
                <a:sym typeface="Times New Roman"/>
              </a:rPr>
              <a:t>A requirement for leadership is </a:t>
            </a:r>
            <a:r>
              <a:rPr lang="en-GB" sz="4000" u="sng">
                <a:solidFill>
                  <a:schemeClr val="dk1"/>
                </a:solidFill>
                <a:latin typeface="Times New Roman"/>
                <a:ea typeface="Times New Roman"/>
                <a:cs typeface="Times New Roman"/>
                <a:sym typeface="Times New Roman"/>
              </a:rPr>
              <a:t>personal vision </a:t>
            </a:r>
            <a:r>
              <a:rPr lang="en-GB" sz="4000">
                <a:solidFill>
                  <a:schemeClr val="dk1"/>
                </a:solidFill>
                <a:latin typeface="Times New Roman"/>
                <a:ea typeface="Times New Roman"/>
                <a:cs typeface="Times New Roman"/>
                <a:sym typeface="Times New Roman"/>
              </a:rPr>
              <a:t>- the ability to visualize your goal as an accomplished fact; a thing already achieved.</a:t>
            </a:r>
            <a:endParaRPr/>
          </a:p>
        </p:txBody>
      </p:sp>
      <p:sp>
        <p:nvSpPr>
          <p:cNvPr id="247" name="Google Shape;247;p9"/>
          <p:cNvSpPr txBox="1"/>
          <p:nvPr/>
        </p:nvSpPr>
        <p:spPr>
          <a:xfrm>
            <a:off x="1760182" y="1802563"/>
            <a:ext cx="609372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b="1">
                <a:solidFill>
                  <a:srgbClr val="7030A0"/>
                </a:solidFill>
                <a:latin typeface="Times New Roman"/>
                <a:ea typeface="Times New Roman"/>
                <a:cs typeface="Times New Roman"/>
                <a:sym typeface="Times New Roman"/>
              </a:rPr>
              <a:t>2. Purpose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10"/>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10</a:t>
            </a:fld>
            <a:endParaRPr/>
          </a:p>
        </p:txBody>
      </p:sp>
      <p:pic>
        <p:nvPicPr>
          <p:cNvPr id="257" name="Google Shape;257;p10" descr="Mobirise"/>
          <p:cNvPicPr preferRelativeResize="0"/>
          <p:nvPr/>
        </p:nvPicPr>
        <p:blipFill rotWithShape="1">
          <a:blip r:embed="rId3">
            <a:alphaModFix/>
          </a:blip>
          <a:srcRect/>
          <a:stretch/>
        </p:blipFill>
        <p:spPr>
          <a:xfrm>
            <a:off x="450000" y="2140198"/>
            <a:ext cx="3921972" cy="3905381"/>
          </a:xfrm>
          <a:prstGeom prst="rect">
            <a:avLst/>
          </a:prstGeom>
          <a:noFill/>
          <a:ln>
            <a:noFill/>
          </a:ln>
        </p:spPr>
      </p:pic>
      <p:sp>
        <p:nvSpPr>
          <p:cNvPr id="258" name="Google Shape;258;p10"/>
          <p:cNvSpPr txBox="1"/>
          <p:nvPr/>
        </p:nvSpPr>
        <p:spPr>
          <a:xfrm>
            <a:off x="6066903" y="1023802"/>
            <a:ext cx="468630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b="1">
                <a:solidFill>
                  <a:srgbClr val="7030A0"/>
                </a:solidFill>
                <a:latin typeface="Times New Roman"/>
                <a:ea typeface="Times New Roman"/>
                <a:cs typeface="Times New Roman"/>
                <a:sym typeface="Times New Roman"/>
              </a:rPr>
              <a:t>3. People</a:t>
            </a:r>
            <a:endParaRPr/>
          </a:p>
        </p:txBody>
      </p:sp>
      <p:sp>
        <p:nvSpPr>
          <p:cNvPr id="259" name="Google Shape;259;p10"/>
          <p:cNvSpPr txBox="1"/>
          <p:nvPr/>
        </p:nvSpPr>
        <p:spPr>
          <a:xfrm>
            <a:off x="4841164" y="1935002"/>
            <a:ext cx="7137779" cy="389286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The next requirement is the realization that the goal </a:t>
            </a:r>
            <a:r>
              <a:rPr lang="en-GB" sz="2800">
                <a:solidFill>
                  <a:srgbClr val="C00000"/>
                </a:solidFill>
                <a:latin typeface="Times New Roman"/>
                <a:ea typeface="Times New Roman"/>
                <a:cs typeface="Times New Roman"/>
                <a:sym typeface="Times New Roman"/>
              </a:rPr>
              <a:t>cannot be achieved alone</a:t>
            </a:r>
            <a:r>
              <a:rPr lang="en-GB" sz="2800">
                <a:solidFill>
                  <a:schemeClr val="dk1"/>
                </a:solidFill>
                <a:latin typeface="Times New Roman"/>
                <a:ea typeface="Times New Roman"/>
                <a:cs typeface="Times New Roman"/>
                <a:sym typeface="Times New Roman"/>
              </a:rPr>
              <a:t>, without the help of others. Is there a natural grouping of people from whom you can elicit help? Or do you have to recruit your followers? In the latter, you face a greater challenge.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11"/>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11</a:t>
            </a:fld>
            <a:endParaRPr/>
          </a:p>
        </p:txBody>
      </p:sp>
      <p:sp>
        <p:nvSpPr>
          <p:cNvPr id="269" name="Google Shape;269;p11"/>
          <p:cNvSpPr txBox="1"/>
          <p:nvPr/>
        </p:nvSpPr>
        <p:spPr>
          <a:xfrm>
            <a:off x="660342" y="1802048"/>
            <a:ext cx="5141794"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1" i="0">
                <a:solidFill>
                  <a:srgbClr val="C00000"/>
                </a:solidFill>
                <a:latin typeface="Times New Roman"/>
                <a:ea typeface="Times New Roman"/>
                <a:cs typeface="Times New Roman"/>
                <a:sym typeface="Times New Roman"/>
              </a:rPr>
              <a:t>What is the Leadership</a:t>
            </a:r>
            <a:endParaRPr/>
          </a:p>
        </p:txBody>
      </p:sp>
      <p:sp>
        <p:nvSpPr>
          <p:cNvPr id="270" name="Google Shape;270;p11"/>
          <p:cNvSpPr txBox="1"/>
          <p:nvPr/>
        </p:nvSpPr>
        <p:spPr>
          <a:xfrm>
            <a:off x="559558" y="2460242"/>
            <a:ext cx="5242578" cy="3316742"/>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3600">
                <a:solidFill>
                  <a:schemeClr val="dk1"/>
                </a:solidFill>
                <a:latin typeface="Times New Roman"/>
                <a:ea typeface="Times New Roman"/>
                <a:cs typeface="Times New Roman"/>
                <a:sym typeface="Times New Roman"/>
              </a:rPr>
              <a:t>Leadership is the accomplishment of a goal through the direction of human assistants. </a:t>
            </a:r>
            <a:endParaRPr/>
          </a:p>
        </p:txBody>
      </p:sp>
      <p:pic>
        <p:nvPicPr>
          <p:cNvPr id="271" name="Google Shape;271;p11" descr="Good Leader vs. Bad Leader: 6 Situations You Can Learn From"/>
          <p:cNvPicPr preferRelativeResize="0"/>
          <p:nvPr/>
        </p:nvPicPr>
        <p:blipFill rotWithShape="1">
          <a:blip r:embed="rId3">
            <a:alphaModFix/>
          </a:blip>
          <a:srcRect/>
          <a:stretch/>
        </p:blipFill>
        <p:spPr>
          <a:xfrm>
            <a:off x="5992636" y="1384479"/>
            <a:ext cx="5388518" cy="477628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pic>
        <p:nvPicPr>
          <p:cNvPr id="280" name="Google Shape;280;p12"/>
          <p:cNvPicPr preferRelativeResize="0"/>
          <p:nvPr/>
        </p:nvPicPr>
        <p:blipFill rotWithShape="1">
          <a:blip r:embed="rId3">
            <a:alphaModFix/>
          </a:blip>
          <a:srcRect l="18103" t="11693" r="16915" b="28756"/>
          <a:stretch/>
        </p:blipFill>
        <p:spPr>
          <a:xfrm>
            <a:off x="7826043" y="2358000"/>
            <a:ext cx="3916907" cy="3117785"/>
          </a:xfrm>
          <a:prstGeom prst="rect">
            <a:avLst/>
          </a:prstGeom>
          <a:noFill/>
          <a:ln>
            <a:noFill/>
          </a:ln>
        </p:spPr>
      </p:pic>
      <p:sp>
        <p:nvSpPr>
          <p:cNvPr id="281" name="Google Shape;281;p12"/>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12</a:t>
            </a:fld>
            <a:endParaRPr/>
          </a:p>
        </p:txBody>
      </p:sp>
      <p:sp>
        <p:nvSpPr>
          <p:cNvPr id="282" name="Google Shape;282;p12"/>
          <p:cNvSpPr txBox="1"/>
          <p:nvPr/>
        </p:nvSpPr>
        <p:spPr>
          <a:xfrm>
            <a:off x="449050" y="1449526"/>
            <a:ext cx="7211319" cy="4856842"/>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3000">
                <a:solidFill>
                  <a:schemeClr val="dk1"/>
                </a:solidFill>
                <a:latin typeface="Times New Roman"/>
                <a:ea typeface="Times New Roman"/>
                <a:cs typeface="Times New Roman"/>
                <a:sym typeface="Times New Roman"/>
              </a:rPr>
              <a:t>This special form of </a:t>
            </a:r>
            <a:r>
              <a:rPr lang="en-GB" sz="3000" u="sng">
                <a:solidFill>
                  <a:srgbClr val="C00000"/>
                </a:solidFill>
                <a:latin typeface="Times New Roman"/>
                <a:ea typeface="Times New Roman"/>
                <a:cs typeface="Times New Roman"/>
                <a:sym typeface="Times New Roman"/>
              </a:rPr>
              <a:t>leadership</a:t>
            </a:r>
            <a:r>
              <a:rPr lang="en-GB" sz="3000">
                <a:solidFill>
                  <a:schemeClr val="dk1"/>
                </a:solidFill>
                <a:latin typeface="Times New Roman"/>
                <a:ea typeface="Times New Roman"/>
                <a:cs typeface="Times New Roman"/>
                <a:sym typeface="Times New Roman"/>
              </a:rPr>
              <a:t> begins with the creative process often referred to as “</a:t>
            </a:r>
            <a:r>
              <a:rPr lang="en-GB" sz="3000" b="1">
                <a:solidFill>
                  <a:srgbClr val="C00000"/>
                </a:solidFill>
                <a:latin typeface="Times New Roman"/>
                <a:ea typeface="Times New Roman"/>
                <a:cs typeface="Times New Roman"/>
                <a:sym typeface="Times New Roman"/>
              </a:rPr>
              <a:t>being entrepreneurial</a:t>
            </a:r>
            <a:r>
              <a:rPr lang="en-GB" sz="3000">
                <a:solidFill>
                  <a:schemeClr val="dk1"/>
                </a:solidFill>
                <a:latin typeface="Times New Roman"/>
                <a:ea typeface="Times New Roman"/>
                <a:cs typeface="Times New Roman"/>
                <a:sym typeface="Times New Roman"/>
              </a:rPr>
              <a:t>. ” This process is often characterized by </a:t>
            </a:r>
            <a:r>
              <a:rPr lang="en-GB" sz="3000" u="sng">
                <a:solidFill>
                  <a:schemeClr val="dk1"/>
                </a:solidFill>
                <a:latin typeface="Times New Roman"/>
                <a:ea typeface="Times New Roman"/>
                <a:cs typeface="Times New Roman"/>
                <a:sym typeface="Times New Roman"/>
              </a:rPr>
              <a:t>taking financial risks</a:t>
            </a:r>
            <a:r>
              <a:rPr lang="en-GB" sz="3000">
                <a:solidFill>
                  <a:schemeClr val="dk1"/>
                </a:solidFill>
                <a:latin typeface="Times New Roman"/>
                <a:ea typeface="Times New Roman"/>
                <a:cs typeface="Times New Roman"/>
                <a:sym typeface="Times New Roman"/>
              </a:rPr>
              <a:t> in the hope of </a:t>
            </a:r>
            <a:r>
              <a:rPr lang="en-GB" sz="3000" u="sng">
                <a:solidFill>
                  <a:schemeClr val="dk1"/>
                </a:solidFill>
                <a:latin typeface="Times New Roman"/>
                <a:ea typeface="Times New Roman"/>
                <a:cs typeface="Times New Roman"/>
                <a:sym typeface="Times New Roman"/>
              </a:rPr>
              <a:t>making a profit</a:t>
            </a:r>
            <a:r>
              <a:rPr lang="en-GB" sz="3000">
                <a:solidFill>
                  <a:schemeClr val="dk1"/>
                </a:solidFill>
                <a:latin typeface="Times New Roman"/>
                <a:ea typeface="Times New Roman"/>
                <a:cs typeface="Times New Roman"/>
                <a:sym typeface="Times New Roman"/>
              </a:rPr>
              <a:t>, or “being enterprising.” </a:t>
            </a:r>
            <a:endParaRPr/>
          </a:p>
          <a:p>
            <a:pPr marL="0" marR="0" lvl="0" indent="0" algn="l" rtl="0">
              <a:lnSpc>
                <a:spcPct val="150000"/>
              </a:lnSpc>
              <a:spcBef>
                <a:spcPts val="0"/>
              </a:spcBef>
              <a:spcAft>
                <a:spcPts val="0"/>
              </a:spcAft>
              <a:buNone/>
            </a:pP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pic>
        <p:nvPicPr>
          <p:cNvPr id="291" name="Google Shape;291;p13"/>
          <p:cNvPicPr preferRelativeResize="0"/>
          <p:nvPr/>
        </p:nvPicPr>
        <p:blipFill rotWithShape="1">
          <a:blip r:embed="rId3">
            <a:alphaModFix/>
          </a:blip>
          <a:srcRect l="18103" t="11693" r="16915" b="28756"/>
          <a:stretch/>
        </p:blipFill>
        <p:spPr>
          <a:xfrm rot="10800000">
            <a:off x="8024346" y="2193913"/>
            <a:ext cx="3916907" cy="3589361"/>
          </a:xfrm>
          <a:prstGeom prst="rect">
            <a:avLst/>
          </a:prstGeom>
          <a:noFill/>
          <a:ln>
            <a:noFill/>
          </a:ln>
        </p:spPr>
      </p:pic>
      <p:sp>
        <p:nvSpPr>
          <p:cNvPr id="292" name="Google Shape;292;p13"/>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13</a:t>
            </a:fld>
            <a:endParaRPr/>
          </a:p>
        </p:txBody>
      </p:sp>
      <p:sp>
        <p:nvSpPr>
          <p:cNvPr id="293" name="Google Shape;293;p13"/>
          <p:cNvSpPr txBox="1"/>
          <p:nvPr/>
        </p:nvSpPr>
        <p:spPr>
          <a:xfrm>
            <a:off x="905712" y="1346542"/>
            <a:ext cx="7410734" cy="446109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400" b="1">
                <a:solidFill>
                  <a:srgbClr val="C00000"/>
                </a:solidFill>
                <a:latin typeface="Times New Roman"/>
                <a:ea typeface="Times New Roman"/>
                <a:cs typeface="Times New Roman"/>
                <a:sym typeface="Times New Roman"/>
              </a:rPr>
              <a:t>Entrepreneurship</a:t>
            </a:r>
            <a:r>
              <a:rPr lang="en-GB" sz="2400">
                <a:solidFill>
                  <a:schemeClr val="dk1"/>
                </a:solidFill>
                <a:latin typeface="Times New Roman"/>
                <a:ea typeface="Times New Roman"/>
                <a:cs typeface="Times New Roman"/>
                <a:sym typeface="Times New Roman"/>
              </a:rPr>
              <a:t>, however, is much more than this; it is a process whose purpose is to </a:t>
            </a:r>
            <a:r>
              <a:rPr lang="en-GB" sz="2400" u="sng">
                <a:solidFill>
                  <a:schemeClr val="dk1"/>
                </a:solidFill>
                <a:latin typeface="Times New Roman"/>
                <a:ea typeface="Times New Roman"/>
                <a:cs typeface="Times New Roman"/>
                <a:sym typeface="Times New Roman"/>
              </a:rPr>
              <a:t>generate new business</a:t>
            </a:r>
            <a:r>
              <a:rPr lang="en-GB" sz="2400">
                <a:solidFill>
                  <a:schemeClr val="dk1"/>
                </a:solidFill>
                <a:latin typeface="Times New Roman"/>
                <a:ea typeface="Times New Roman"/>
                <a:cs typeface="Times New Roman"/>
                <a:sym typeface="Times New Roman"/>
              </a:rPr>
              <a:t>. “Business,” for the purposes of our discussion, is defined as </a:t>
            </a:r>
            <a:r>
              <a:rPr lang="en-GB" sz="2400" u="sng">
                <a:solidFill>
                  <a:schemeClr val="dk1"/>
                </a:solidFill>
                <a:latin typeface="Times New Roman"/>
                <a:ea typeface="Times New Roman"/>
                <a:cs typeface="Times New Roman"/>
                <a:sym typeface="Times New Roman"/>
              </a:rPr>
              <a:t>products, services</a:t>
            </a:r>
            <a:r>
              <a:rPr lang="en-GB" sz="2400">
                <a:solidFill>
                  <a:schemeClr val="dk1"/>
                </a:solidFill>
                <a:latin typeface="Times New Roman"/>
                <a:ea typeface="Times New Roman"/>
                <a:cs typeface="Times New Roman"/>
                <a:sym typeface="Times New Roman"/>
              </a:rPr>
              <a:t>, and the organizations needed to deliver them.</a:t>
            </a:r>
            <a:endParaRPr sz="1400">
              <a:solidFill>
                <a:schemeClr val="dk1"/>
              </a:solidFill>
              <a:latin typeface="Times New Roman"/>
              <a:ea typeface="Times New Roman"/>
              <a:cs typeface="Times New Roman"/>
              <a:sym typeface="Times New Roman"/>
            </a:endParaRPr>
          </a:p>
          <a:p>
            <a:pPr marL="0" marR="0" lvl="0" indent="0" algn="l" rtl="0">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The process starts with the </a:t>
            </a:r>
            <a:r>
              <a:rPr lang="en-GB" sz="2400" u="sng">
                <a:solidFill>
                  <a:schemeClr val="dk1"/>
                </a:solidFill>
                <a:latin typeface="Times New Roman"/>
                <a:ea typeface="Times New Roman"/>
                <a:cs typeface="Times New Roman"/>
                <a:sym typeface="Times New Roman"/>
              </a:rPr>
              <a:t>ability</a:t>
            </a:r>
            <a:r>
              <a:rPr lang="en-GB" sz="2400">
                <a:solidFill>
                  <a:schemeClr val="dk1"/>
                </a:solidFill>
                <a:latin typeface="Times New Roman"/>
                <a:ea typeface="Times New Roman"/>
                <a:cs typeface="Times New Roman"/>
                <a:sym typeface="Times New Roman"/>
              </a:rPr>
              <a:t> to </a:t>
            </a:r>
            <a:r>
              <a:rPr lang="en-GB" sz="2400" u="sng">
                <a:solidFill>
                  <a:schemeClr val="dk1"/>
                </a:solidFill>
                <a:latin typeface="Times New Roman"/>
                <a:ea typeface="Times New Roman"/>
                <a:cs typeface="Times New Roman"/>
                <a:sym typeface="Times New Roman"/>
              </a:rPr>
              <a:t>recognize an opportunity </a:t>
            </a:r>
            <a:r>
              <a:rPr lang="en-GB" sz="2400">
                <a:solidFill>
                  <a:schemeClr val="dk1"/>
                </a:solidFill>
                <a:latin typeface="Times New Roman"/>
                <a:ea typeface="Times New Roman"/>
                <a:cs typeface="Times New Roman"/>
                <a:sym typeface="Times New Roman"/>
              </a:rPr>
              <a:t>worth pursuing and knowing what is needed to bring it </a:t>
            </a:r>
            <a:r>
              <a:rPr lang="en-GB" sz="2400" u="sng">
                <a:solidFill>
                  <a:schemeClr val="dk1"/>
                </a:solidFill>
                <a:latin typeface="Times New Roman"/>
                <a:ea typeface="Times New Roman"/>
                <a:cs typeface="Times New Roman"/>
                <a:sym typeface="Times New Roman"/>
              </a:rPr>
              <a:t>to market and make it successful</a:t>
            </a:r>
            <a:endParaRPr sz="3600" u="sng">
              <a:solidFill>
                <a:schemeClr val="dk1"/>
              </a:solidFill>
              <a:latin typeface="Avenir"/>
              <a:ea typeface="Avenir"/>
              <a:cs typeface="Avenir"/>
              <a:sym typeface="Aveni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14"/>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14</a:t>
            </a:fld>
            <a:endParaRPr/>
          </a:p>
        </p:txBody>
      </p:sp>
      <p:sp>
        <p:nvSpPr>
          <p:cNvPr id="303" name="Google Shape;303;p14"/>
          <p:cNvSpPr txBox="1"/>
          <p:nvPr/>
        </p:nvSpPr>
        <p:spPr>
          <a:xfrm>
            <a:off x="224240" y="1172294"/>
            <a:ext cx="11764560" cy="442409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As a preliminary measure, the good </a:t>
            </a:r>
            <a:r>
              <a:rPr lang="en-GB" sz="2400" b="1">
                <a:solidFill>
                  <a:srgbClr val="C00000"/>
                </a:solidFill>
                <a:latin typeface="Times New Roman"/>
                <a:ea typeface="Times New Roman"/>
                <a:cs typeface="Times New Roman"/>
                <a:sym typeface="Times New Roman"/>
              </a:rPr>
              <a:t>entrepreneurial leader realizes</a:t>
            </a:r>
            <a:r>
              <a:rPr lang="en-GB" sz="2400">
                <a:solidFill>
                  <a:schemeClr val="dk1"/>
                </a:solidFill>
                <a:latin typeface="Times New Roman"/>
                <a:ea typeface="Times New Roman"/>
                <a:cs typeface="Times New Roman"/>
                <a:sym typeface="Times New Roman"/>
              </a:rPr>
              <a:t> that contrary to what might be the prevailing business ethos the art of generating new business is selfless, and not selfish. </a:t>
            </a:r>
            <a:endParaRPr/>
          </a:p>
          <a:p>
            <a:pPr marL="0" marR="0" lvl="0" indent="0" algn="just" rtl="0">
              <a:lnSpc>
                <a:spcPct val="150000"/>
              </a:lnSpc>
              <a:spcBef>
                <a:spcPts val="2000"/>
              </a:spcBef>
              <a:spcAft>
                <a:spcPts val="0"/>
              </a:spcAft>
              <a:buNone/>
            </a:pPr>
            <a:r>
              <a:rPr lang="en-GB" sz="2400">
                <a:solidFill>
                  <a:srgbClr val="0070C0"/>
                </a:solidFill>
                <a:latin typeface="Times New Roman"/>
                <a:ea typeface="Times New Roman"/>
                <a:cs typeface="Times New Roman"/>
                <a:sym typeface="Times New Roman"/>
              </a:rPr>
              <a:t>He or she understands that the business world should be a </a:t>
            </a:r>
            <a:r>
              <a:rPr lang="en-GB" sz="2400" b="1">
                <a:solidFill>
                  <a:srgbClr val="0070C0"/>
                </a:solidFill>
                <a:highlight>
                  <a:srgbClr val="FFFF00"/>
                </a:highlight>
                <a:latin typeface="Times New Roman"/>
                <a:ea typeface="Times New Roman"/>
                <a:cs typeface="Times New Roman"/>
                <a:sym typeface="Times New Roman"/>
              </a:rPr>
              <a:t>“you” </a:t>
            </a:r>
            <a:r>
              <a:rPr lang="en-GB" sz="2400">
                <a:solidFill>
                  <a:srgbClr val="0070C0"/>
                </a:solidFill>
                <a:latin typeface="Times New Roman"/>
                <a:ea typeface="Times New Roman"/>
                <a:cs typeface="Times New Roman"/>
                <a:sym typeface="Times New Roman"/>
              </a:rPr>
              <a:t>world, not a “we” or “me” world. </a:t>
            </a:r>
            <a:endParaRPr/>
          </a:p>
          <a:p>
            <a:pPr marL="0" marR="0" lvl="0" indent="0" algn="just" rtl="0">
              <a:lnSpc>
                <a:spcPct val="150000"/>
              </a:lnSpc>
              <a:spcBef>
                <a:spcPts val="2000"/>
              </a:spcBef>
              <a:spcAft>
                <a:spcPts val="0"/>
              </a:spcAft>
              <a:buNone/>
            </a:pPr>
            <a:r>
              <a:rPr lang="en-GB" sz="2400">
                <a:solidFill>
                  <a:schemeClr val="dk1"/>
                </a:solidFill>
                <a:latin typeface="Times New Roman"/>
                <a:ea typeface="Times New Roman"/>
                <a:cs typeface="Times New Roman"/>
                <a:sym typeface="Times New Roman"/>
              </a:rPr>
              <a:t>By that I mean that good entrepreneurial leaders </a:t>
            </a:r>
            <a:r>
              <a:rPr lang="en-GB" sz="2400" b="1">
                <a:solidFill>
                  <a:schemeClr val="dk1"/>
                </a:solidFill>
                <a:latin typeface="Times New Roman"/>
                <a:ea typeface="Times New Roman"/>
                <a:cs typeface="Times New Roman"/>
                <a:sym typeface="Times New Roman"/>
              </a:rPr>
              <a:t>focus</a:t>
            </a:r>
            <a:r>
              <a:rPr lang="en-GB" sz="2400">
                <a:solidFill>
                  <a:schemeClr val="dk1"/>
                </a:solidFill>
                <a:latin typeface="Times New Roman"/>
                <a:ea typeface="Times New Roman"/>
                <a:cs typeface="Times New Roman"/>
                <a:sym typeface="Times New Roman"/>
              </a:rPr>
              <a:t> on </a:t>
            </a:r>
            <a:r>
              <a:rPr lang="en-GB" sz="2400">
                <a:solidFill>
                  <a:schemeClr val="dk1"/>
                </a:solidFill>
                <a:highlight>
                  <a:srgbClr val="00FF00"/>
                </a:highlight>
                <a:latin typeface="Times New Roman"/>
                <a:ea typeface="Times New Roman"/>
                <a:cs typeface="Times New Roman"/>
                <a:sym typeface="Times New Roman"/>
              </a:rPr>
              <a:t>the needs and wants of the consumer</a:t>
            </a:r>
            <a:r>
              <a:rPr lang="en-GB" sz="2400">
                <a:solidFill>
                  <a:schemeClr val="dk1"/>
                </a:solidFill>
                <a:latin typeface="Times New Roman"/>
                <a:ea typeface="Times New Roman"/>
                <a:cs typeface="Times New Roman"/>
                <a:sym typeface="Times New Roman"/>
              </a:rPr>
              <a:t>, knowing that by </a:t>
            </a:r>
            <a:r>
              <a:rPr lang="en-GB" sz="2400">
                <a:solidFill>
                  <a:schemeClr val="dk1"/>
                </a:solidFill>
                <a:highlight>
                  <a:srgbClr val="00FF00"/>
                </a:highlight>
                <a:latin typeface="Times New Roman"/>
                <a:ea typeface="Times New Roman"/>
                <a:cs typeface="Times New Roman"/>
                <a:sym typeface="Times New Roman"/>
              </a:rPr>
              <a:t>satisfying the consumer </a:t>
            </a:r>
            <a:r>
              <a:rPr lang="en-GB" sz="2400">
                <a:solidFill>
                  <a:schemeClr val="dk1"/>
                </a:solidFill>
                <a:latin typeface="Times New Roman"/>
                <a:ea typeface="Times New Roman"/>
                <a:cs typeface="Times New Roman"/>
                <a:sym typeface="Times New Roman"/>
              </a:rPr>
              <a:t>first, the “</a:t>
            </a:r>
            <a:r>
              <a:rPr lang="en-GB" sz="2400">
                <a:solidFill>
                  <a:srgbClr val="7030A0"/>
                </a:solidFill>
                <a:latin typeface="Times New Roman"/>
                <a:ea typeface="Times New Roman"/>
                <a:cs typeface="Times New Roman"/>
                <a:sym typeface="Times New Roman"/>
              </a:rPr>
              <a:t>we</a:t>
            </a:r>
            <a:r>
              <a:rPr lang="en-GB" sz="2400">
                <a:solidFill>
                  <a:schemeClr val="dk1"/>
                </a:solidFill>
                <a:latin typeface="Times New Roman"/>
                <a:ea typeface="Times New Roman"/>
                <a:cs typeface="Times New Roman"/>
                <a:sym typeface="Times New Roman"/>
              </a:rPr>
              <a:t>” and “</a:t>
            </a:r>
            <a:r>
              <a:rPr lang="en-GB" sz="2400">
                <a:solidFill>
                  <a:srgbClr val="7030A0"/>
                </a:solidFill>
                <a:latin typeface="Times New Roman"/>
                <a:ea typeface="Times New Roman"/>
                <a:cs typeface="Times New Roman"/>
                <a:sym typeface="Times New Roman"/>
              </a:rPr>
              <a:t>me</a:t>
            </a:r>
            <a:r>
              <a:rPr lang="en-GB" sz="2400">
                <a:solidFill>
                  <a:schemeClr val="dk1"/>
                </a:solidFill>
                <a:latin typeface="Times New Roman"/>
                <a:ea typeface="Times New Roman"/>
                <a:cs typeface="Times New Roman"/>
                <a:sym typeface="Times New Roman"/>
              </a:rPr>
              <a:t>” will benefit later.</a:t>
            </a:r>
            <a:endParaRPr sz="24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pic>
        <p:nvPicPr>
          <p:cNvPr id="312" name="Google Shape;312;p15" descr="Bright ladder against dull ladders"/>
          <p:cNvPicPr preferRelativeResize="0"/>
          <p:nvPr/>
        </p:nvPicPr>
        <p:blipFill rotWithShape="1">
          <a:blip r:embed="rId3">
            <a:alphaModFix/>
          </a:blip>
          <a:srcRect/>
          <a:stretch/>
        </p:blipFill>
        <p:spPr>
          <a:xfrm>
            <a:off x="9569280" y="863600"/>
            <a:ext cx="2587189" cy="4949700"/>
          </a:xfrm>
          <a:prstGeom prst="rect">
            <a:avLst/>
          </a:prstGeom>
          <a:noFill/>
          <a:ln>
            <a:noFill/>
          </a:ln>
        </p:spPr>
      </p:pic>
      <p:sp>
        <p:nvSpPr>
          <p:cNvPr id="313" name="Google Shape;313;p15"/>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15</a:t>
            </a:fld>
            <a:endParaRPr/>
          </a:p>
        </p:txBody>
      </p:sp>
      <p:sp>
        <p:nvSpPr>
          <p:cNvPr id="314" name="Google Shape;314;p15"/>
          <p:cNvSpPr txBox="1"/>
          <p:nvPr/>
        </p:nvSpPr>
        <p:spPr>
          <a:xfrm>
            <a:off x="322649" y="1138818"/>
            <a:ext cx="9533151" cy="484825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Often, I’ve heard aspiring entrepreneurs referred to as “</a:t>
            </a:r>
            <a:r>
              <a:rPr lang="en-GB" sz="2400" b="1" u="sng">
                <a:solidFill>
                  <a:schemeClr val="dk1"/>
                </a:solidFill>
                <a:latin typeface="Times New Roman"/>
                <a:ea typeface="Times New Roman"/>
                <a:cs typeface="Times New Roman"/>
                <a:sym typeface="Times New Roman"/>
              </a:rPr>
              <a:t>dreamers</a:t>
            </a:r>
            <a:r>
              <a:rPr lang="en-GB" sz="2400">
                <a:solidFill>
                  <a:schemeClr val="dk1"/>
                </a:solidFill>
                <a:latin typeface="Times New Roman"/>
                <a:ea typeface="Times New Roman"/>
                <a:cs typeface="Times New Roman"/>
                <a:sym typeface="Times New Roman"/>
              </a:rPr>
              <a:t>.” Yet up-and-coming entrepreneurial leaders are not dreamers, nor for that matter high-risk takers. They are </a:t>
            </a:r>
            <a:r>
              <a:rPr lang="en-GB" sz="2400" u="sng">
                <a:solidFill>
                  <a:schemeClr val="dk1"/>
                </a:solidFill>
                <a:latin typeface="Times New Roman"/>
                <a:ea typeface="Times New Roman"/>
                <a:cs typeface="Times New Roman"/>
                <a:sym typeface="Times New Roman"/>
              </a:rPr>
              <a:t>visionaries</a:t>
            </a:r>
            <a:r>
              <a:rPr lang="en-GB" sz="2400">
                <a:solidFill>
                  <a:schemeClr val="dk1"/>
                </a:solidFill>
                <a:latin typeface="Times New Roman"/>
                <a:ea typeface="Times New Roman"/>
                <a:cs typeface="Times New Roman"/>
                <a:sym typeface="Times New Roman"/>
              </a:rPr>
              <a:t> who are </a:t>
            </a:r>
            <a:r>
              <a:rPr lang="en-GB" sz="2400" u="sng">
                <a:solidFill>
                  <a:schemeClr val="dk1"/>
                </a:solidFill>
                <a:latin typeface="Times New Roman"/>
                <a:ea typeface="Times New Roman"/>
                <a:cs typeface="Times New Roman"/>
                <a:sym typeface="Times New Roman"/>
              </a:rPr>
              <a:t>goal-oriented</a:t>
            </a:r>
            <a:r>
              <a:rPr lang="en-GB" sz="2400">
                <a:solidFill>
                  <a:schemeClr val="dk1"/>
                </a:solidFill>
                <a:latin typeface="Times New Roman"/>
                <a:ea typeface="Times New Roman"/>
                <a:cs typeface="Times New Roman"/>
                <a:sym typeface="Times New Roman"/>
              </a:rPr>
              <a:t> and who take calculated risks.</a:t>
            </a:r>
            <a:endParaRPr/>
          </a:p>
          <a:p>
            <a:pPr marL="0" marR="0" lvl="0" indent="0" algn="l" rtl="0">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 I define a goal as </a:t>
            </a:r>
            <a:r>
              <a:rPr lang="en-GB" sz="2400" b="1">
                <a:solidFill>
                  <a:schemeClr val="dk1"/>
                </a:solidFill>
                <a:highlight>
                  <a:srgbClr val="FF0000"/>
                </a:highlight>
                <a:latin typeface="Times New Roman"/>
                <a:ea typeface="Times New Roman"/>
                <a:cs typeface="Times New Roman"/>
                <a:sym typeface="Times New Roman"/>
              </a:rPr>
              <a:t>“a dream with an achievable plan”</a:t>
            </a:r>
            <a:r>
              <a:rPr lang="en-GB" sz="2400">
                <a:solidFill>
                  <a:schemeClr val="dk1"/>
                </a:solidFill>
                <a:highlight>
                  <a:srgbClr val="FF0000"/>
                </a:highlight>
                <a:latin typeface="Times New Roman"/>
                <a:ea typeface="Times New Roman"/>
                <a:cs typeface="Times New Roman"/>
                <a:sym typeface="Times New Roman"/>
              </a:rPr>
              <a:t>.</a:t>
            </a:r>
            <a:endParaRPr/>
          </a:p>
          <a:p>
            <a:pPr marL="0" marR="0" lvl="0" indent="0" algn="l" rtl="0">
              <a:lnSpc>
                <a:spcPct val="150000"/>
              </a:lnSpc>
              <a:spcBef>
                <a:spcPts val="0"/>
              </a:spcBef>
              <a:spcAft>
                <a:spcPts val="0"/>
              </a:spcAft>
              <a:buNone/>
            </a:pPr>
            <a:endParaRPr sz="1050" b="1">
              <a:solidFill>
                <a:srgbClr val="7030A0"/>
              </a:solidFill>
              <a:latin typeface="Times New Roman"/>
              <a:ea typeface="Times New Roman"/>
              <a:cs typeface="Times New Roman"/>
              <a:sym typeface="Times New Roman"/>
            </a:endParaRPr>
          </a:p>
          <a:p>
            <a:pPr marL="0" marR="0" lvl="0" indent="0" algn="l" rtl="0">
              <a:lnSpc>
                <a:spcPct val="150000"/>
              </a:lnSpc>
              <a:spcBef>
                <a:spcPts val="0"/>
              </a:spcBef>
              <a:spcAft>
                <a:spcPts val="0"/>
              </a:spcAft>
              <a:buNone/>
            </a:pPr>
            <a:r>
              <a:rPr lang="en-GB" sz="2400" b="1">
                <a:solidFill>
                  <a:srgbClr val="7030A0"/>
                </a:solidFill>
                <a:latin typeface="Times New Roman"/>
                <a:ea typeface="Times New Roman"/>
                <a:cs typeface="Times New Roman"/>
                <a:sym typeface="Times New Roman"/>
              </a:rPr>
              <a:t>Successful entrepreneurial leaders</a:t>
            </a:r>
            <a:r>
              <a:rPr lang="en-GB" sz="2400">
                <a:solidFill>
                  <a:srgbClr val="7030A0"/>
                </a:solidFill>
                <a:latin typeface="Times New Roman"/>
                <a:ea typeface="Times New Roman"/>
                <a:cs typeface="Times New Roman"/>
                <a:sym typeface="Times New Roman"/>
              </a:rPr>
              <a:t> </a:t>
            </a:r>
            <a:r>
              <a:rPr lang="en-GB" sz="2400">
                <a:solidFill>
                  <a:schemeClr val="dk1"/>
                </a:solidFill>
                <a:latin typeface="Times New Roman"/>
                <a:ea typeface="Times New Roman"/>
                <a:cs typeface="Times New Roman"/>
                <a:sym typeface="Times New Roman"/>
              </a:rPr>
              <a:t>always have effective plans by which they can achieve their goals. They are</a:t>
            </a:r>
            <a:r>
              <a:rPr lang="en-GB" sz="2400">
                <a:solidFill>
                  <a:schemeClr val="dk1"/>
                </a:solidFill>
                <a:highlight>
                  <a:srgbClr val="FFFF00"/>
                </a:highlight>
                <a:latin typeface="Times New Roman"/>
                <a:ea typeface="Times New Roman"/>
                <a:cs typeface="Times New Roman"/>
                <a:sym typeface="Times New Roman"/>
              </a:rPr>
              <a:t> long-term</a:t>
            </a:r>
            <a:r>
              <a:rPr lang="en-GB" sz="2400">
                <a:solidFill>
                  <a:schemeClr val="dk1"/>
                </a:solidFill>
                <a:latin typeface="Times New Roman"/>
                <a:ea typeface="Times New Roman"/>
                <a:cs typeface="Times New Roman"/>
                <a:sym typeface="Times New Roman"/>
              </a:rPr>
              <a:t>, rather than short-term, thinkers</a:t>
            </a:r>
            <a:endParaRPr sz="2400">
              <a:solidFill>
                <a:schemeClr val="dk1"/>
              </a:solidFill>
              <a:latin typeface="Avenir"/>
              <a:ea typeface="Avenir"/>
              <a:cs typeface="Avenir"/>
              <a:sym typeface="Aveni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16"/>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16</a:t>
            </a:fld>
            <a:endParaRPr/>
          </a:p>
        </p:txBody>
      </p:sp>
      <p:pic>
        <p:nvPicPr>
          <p:cNvPr id="324" name="Google Shape;324;p16"/>
          <p:cNvPicPr preferRelativeResize="0"/>
          <p:nvPr/>
        </p:nvPicPr>
        <p:blipFill rotWithShape="1">
          <a:blip r:embed="rId3">
            <a:alphaModFix/>
          </a:blip>
          <a:srcRect/>
          <a:stretch/>
        </p:blipFill>
        <p:spPr>
          <a:xfrm>
            <a:off x="319434" y="1054100"/>
            <a:ext cx="3390730" cy="4420548"/>
          </a:xfrm>
          <a:prstGeom prst="rect">
            <a:avLst/>
          </a:prstGeom>
          <a:noFill/>
          <a:ln>
            <a:noFill/>
          </a:ln>
        </p:spPr>
      </p:pic>
      <p:sp>
        <p:nvSpPr>
          <p:cNvPr id="325" name="Google Shape;325;p16"/>
          <p:cNvSpPr txBox="1"/>
          <p:nvPr/>
        </p:nvSpPr>
        <p:spPr>
          <a:xfrm>
            <a:off x="4114386" y="1364776"/>
            <a:ext cx="7758180" cy="479567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In the words of Steve Case, co-founder of AOL said that “</a:t>
            </a:r>
            <a:r>
              <a:rPr lang="en-GB" sz="2800" b="1">
                <a:solidFill>
                  <a:schemeClr val="dk1"/>
                </a:solidFill>
                <a:latin typeface="Times New Roman"/>
                <a:ea typeface="Times New Roman"/>
                <a:cs typeface="Times New Roman"/>
                <a:sym typeface="Times New Roman"/>
              </a:rPr>
              <a:t>The great entrepreneurs</a:t>
            </a:r>
            <a:r>
              <a:rPr lang="en-GB" sz="2800">
                <a:solidFill>
                  <a:schemeClr val="dk1"/>
                </a:solidFill>
                <a:latin typeface="Times New Roman"/>
                <a:ea typeface="Times New Roman"/>
                <a:cs typeface="Times New Roman"/>
                <a:sym typeface="Times New Roman"/>
              </a:rPr>
              <a:t> that really have had a </a:t>
            </a:r>
            <a:r>
              <a:rPr lang="en-GB" sz="2800" b="1" i="1">
                <a:solidFill>
                  <a:srgbClr val="002060"/>
                </a:solidFill>
                <a:latin typeface="Times New Roman"/>
                <a:ea typeface="Times New Roman"/>
                <a:cs typeface="Times New Roman"/>
                <a:sym typeface="Times New Roman"/>
              </a:rPr>
              <a:t>significant impact in the world take a long-term view</a:t>
            </a:r>
            <a:r>
              <a:rPr lang="en-GB" sz="2800">
                <a:solidFill>
                  <a:schemeClr val="dk1"/>
                </a:solidFill>
                <a:latin typeface="Times New Roman"/>
                <a:ea typeface="Times New Roman"/>
                <a:cs typeface="Times New Roman"/>
                <a:sym typeface="Times New Roman"/>
              </a:rPr>
              <a:t>. </a:t>
            </a:r>
            <a:endParaRPr/>
          </a:p>
          <a:p>
            <a:pPr marL="0" marR="0" lvl="0" indent="0" algn="just" rtl="0">
              <a:lnSpc>
                <a:spcPct val="150000"/>
              </a:lnSpc>
              <a:spcBef>
                <a:spcPts val="2000"/>
              </a:spcBef>
              <a:spcAft>
                <a:spcPts val="0"/>
              </a:spcAft>
              <a:buNone/>
            </a:pPr>
            <a:r>
              <a:rPr lang="en-GB" sz="2800">
                <a:solidFill>
                  <a:schemeClr val="dk1"/>
                </a:solidFill>
                <a:latin typeface="Times New Roman"/>
                <a:ea typeface="Times New Roman"/>
                <a:cs typeface="Times New Roman"/>
                <a:sym typeface="Times New Roman"/>
              </a:rPr>
              <a:t>They really think of it in </a:t>
            </a:r>
            <a:r>
              <a:rPr lang="en-GB" sz="2800" b="1">
                <a:solidFill>
                  <a:schemeClr val="dk1"/>
                </a:solidFill>
                <a:highlight>
                  <a:srgbClr val="FFFF00"/>
                </a:highlight>
                <a:latin typeface="Times New Roman"/>
                <a:ea typeface="Times New Roman"/>
                <a:cs typeface="Times New Roman"/>
                <a:sym typeface="Times New Roman"/>
              </a:rPr>
              <a:t>decades</a:t>
            </a:r>
            <a:r>
              <a:rPr lang="en-GB" sz="2800">
                <a:solidFill>
                  <a:schemeClr val="dk1"/>
                </a:solidFill>
                <a:latin typeface="Times New Roman"/>
                <a:ea typeface="Times New Roman"/>
                <a:cs typeface="Times New Roman"/>
                <a:sym typeface="Times New Roman"/>
              </a:rPr>
              <a:t>, not </a:t>
            </a:r>
            <a:r>
              <a:rPr lang="en-GB" sz="2800" b="1">
                <a:solidFill>
                  <a:schemeClr val="dk1"/>
                </a:solidFill>
                <a:latin typeface="Times New Roman"/>
                <a:ea typeface="Times New Roman"/>
                <a:cs typeface="Times New Roman"/>
                <a:sym typeface="Times New Roman"/>
              </a:rPr>
              <a:t>years</a:t>
            </a:r>
            <a:r>
              <a:rPr lang="en-GB" sz="2800">
                <a:solidFill>
                  <a:schemeClr val="dk1"/>
                </a:solidFill>
                <a:latin typeface="Times New Roman"/>
                <a:ea typeface="Times New Roman"/>
                <a:cs typeface="Times New Roman"/>
                <a:sym typeface="Times New Roman"/>
              </a:rPr>
              <a:t> or </a:t>
            </a:r>
            <a:r>
              <a:rPr lang="en-GB" sz="2800" b="1">
                <a:solidFill>
                  <a:schemeClr val="dk1"/>
                </a:solidFill>
                <a:latin typeface="Times New Roman"/>
                <a:ea typeface="Times New Roman"/>
                <a:cs typeface="Times New Roman"/>
                <a:sym typeface="Times New Roman"/>
              </a:rPr>
              <a:t>months</a:t>
            </a:r>
            <a:r>
              <a:rPr lang="en-GB" sz="2800">
                <a:solidFill>
                  <a:schemeClr val="dk1"/>
                </a:solidFill>
                <a:latin typeface="Times New Roman"/>
                <a:ea typeface="Times New Roman"/>
                <a:cs typeface="Times New Roman"/>
                <a:sym typeface="Times New Roman"/>
              </a:rPr>
              <a:t>. They really believe that in </a:t>
            </a:r>
            <a:r>
              <a:rPr lang="en-GB" sz="2800" b="1">
                <a:solidFill>
                  <a:schemeClr val="dk1"/>
                </a:solidFill>
                <a:latin typeface="Times New Roman"/>
                <a:ea typeface="Times New Roman"/>
                <a:cs typeface="Times New Roman"/>
                <a:sym typeface="Times New Roman"/>
              </a:rPr>
              <a:t>the long run</a:t>
            </a:r>
            <a:r>
              <a:rPr lang="en-GB" sz="2800">
                <a:solidFill>
                  <a:schemeClr val="dk1"/>
                </a:solidFill>
                <a:latin typeface="Times New Roman"/>
                <a:ea typeface="Times New Roman"/>
                <a:cs typeface="Times New Roman"/>
                <a:sym typeface="Times New Roman"/>
              </a:rPr>
              <a:t>, they’re going to have a </a:t>
            </a:r>
            <a:r>
              <a:rPr lang="en-GB" sz="2800" b="1">
                <a:solidFill>
                  <a:srgbClr val="833C0B"/>
                </a:solidFill>
                <a:latin typeface="Times New Roman"/>
                <a:ea typeface="Times New Roman"/>
                <a:cs typeface="Times New Roman"/>
                <a:sym typeface="Times New Roman"/>
              </a:rPr>
              <a:t>tremendous impact</a:t>
            </a:r>
            <a:r>
              <a:rPr lang="en-GB" sz="2800">
                <a:solidFill>
                  <a:schemeClr val="dk1"/>
                </a:solidFill>
                <a:latin typeface="Times New Roman"/>
                <a:ea typeface="Times New Roman"/>
                <a:cs typeface="Times New Roman"/>
                <a:sym typeface="Times New Roman"/>
              </a:rPr>
              <a:t>.”</a:t>
            </a:r>
            <a:r>
              <a:rPr lang="en-GB" sz="2400">
                <a:solidFill>
                  <a:schemeClr val="dk1"/>
                </a:solidFill>
                <a:latin typeface="Calibri"/>
                <a:ea typeface="Calibri"/>
                <a:cs typeface="Calibri"/>
                <a:sym typeface="Calibri"/>
              </a:rPr>
              <a:t>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pic>
        <p:nvPicPr>
          <p:cNvPr id="334" name="Google Shape;334;p17"/>
          <p:cNvPicPr preferRelativeResize="0"/>
          <p:nvPr/>
        </p:nvPicPr>
        <p:blipFill rotWithShape="1">
          <a:blip r:embed="rId3">
            <a:alphaModFix/>
          </a:blip>
          <a:srcRect l="21949" t="15235" r="24249" b="10690"/>
          <a:stretch/>
        </p:blipFill>
        <p:spPr>
          <a:xfrm>
            <a:off x="9059716" y="1646416"/>
            <a:ext cx="2861034" cy="3565165"/>
          </a:xfrm>
          <a:prstGeom prst="rect">
            <a:avLst/>
          </a:prstGeom>
          <a:noFill/>
          <a:ln>
            <a:noFill/>
          </a:ln>
        </p:spPr>
      </p:pic>
      <p:sp>
        <p:nvSpPr>
          <p:cNvPr id="335" name="Google Shape;335;p17"/>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17</a:t>
            </a:fld>
            <a:endParaRPr/>
          </a:p>
        </p:txBody>
      </p:sp>
      <p:sp>
        <p:nvSpPr>
          <p:cNvPr id="336" name="Google Shape;336;p17"/>
          <p:cNvSpPr txBox="1"/>
          <p:nvPr/>
        </p:nvSpPr>
        <p:spPr>
          <a:xfrm>
            <a:off x="271250" y="1228397"/>
            <a:ext cx="9010879" cy="44012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a:solidFill>
                  <a:schemeClr val="dk1"/>
                </a:solidFill>
                <a:latin typeface="Times New Roman"/>
                <a:ea typeface="Times New Roman"/>
                <a:cs typeface="Times New Roman"/>
                <a:sym typeface="Times New Roman"/>
              </a:rPr>
              <a:t>Amazon founder </a:t>
            </a:r>
            <a:r>
              <a:rPr lang="en-GB" sz="2800">
                <a:solidFill>
                  <a:schemeClr val="dk1"/>
                </a:solidFill>
                <a:latin typeface="Times New Roman"/>
                <a:ea typeface="Times New Roman"/>
                <a:cs typeface="Times New Roman"/>
                <a:sym typeface="Times New Roman"/>
              </a:rPr>
              <a:t>Jeff Bezos also emphasizes the importance of long-term thinking.</a:t>
            </a:r>
            <a:endParaRPr/>
          </a:p>
          <a:p>
            <a:pPr marL="0" marR="0" lvl="0" indent="0" algn="l" rtl="0">
              <a:spcBef>
                <a:spcPts val="0"/>
              </a:spcBef>
              <a:spcAft>
                <a:spcPts val="0"/>
              </a:spcAft>
              <a:buNone/>
            </a:pPr>
            <a:endParaRPr sz="28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GB" sz="2800">
                <a:solidFill>
                  <a:schemeClr val="dk1"/>
                </a:solidFill>
                <a:latin typeface="Times New Roman"/>
                <a:ea typeface="Times New Roman"/>
                <a:cs typeface="Times New Roman"/>
                <a:sym typeface="Times New Roman"/>
              </a:rPr>
              <a:t> “If everything you do needs to work on a </a:t>
            </a:r>
            <a:r>
              <a:rPr lang="en-GB" sz="2800" b="1">
                <a:solidFill>
                  <a:schemeClr val="dk1"/>
                </a:solidFill>
                <a:highlight>
                  <a:srgbClr val="FFFF00"/>
                </a:highlight>
                <a:latin typeface="Times New Roman"/>
                <a:ea typeface="Times New Roman"/>
                <a:cs typeface="Times New Roman"/>
                <a:sym typeface="Times New Roman"/>
              </a:rPr>
              <a:t>three-year time horizon</a:t>
            </a:r>
            <a:r>
              <a:rPr lang="en-GB" sz="2800">
                <a:solidFill>
                  <a:schemeClr val="dk1"/>
                </a:solidFill>
                <a:latin typeface="Times New Roman"/>
                <a:ea typeface="Times New Roman"/>
                <a:cs typeface="Times New Roman"/>
                <a:sym typeface="Times New Roman"/>
              </a:rPr>
              <a:t>, then you’re competing against </a:t>
            </a:r>
            <a:r>
              <a:rPr lang="en-GB" sz="2800" u="sng">
                <a:solidFill>
                  <a:schemeClr val="dk1"/>
                </a:solidFill>
                <a:latin typeface="Times New Roman"/>
                <a:ea typeface="Times New Roman"/>
                <a:cs typeface="Times New Roman"/>
                <a:sym typeface="Times New Roman"/>
              </a:rPr>
              <a:t>a lot of peopl</a:t>
            </a:r>
            <a:r>
              <a:rPr lang="en-GB" sz="2800">
                <a:solidFill>
                  <a:schemeClr val="dk1"/>
                </a:solidFill>
                <a:latin typeface="Times New Roman"/>
                <a:ea typeface="Times New Roman"/>
                <a:cs typeface="Times New Roman"/>
                <a:sym typeface="Times New Roman"/>
              </a:rPr>
              <a:t>e,” Bezos told Wired magazine in 2011. </a:t>
            </a:r>
            <a:endParaRPr/>
          </a:p>
          <a:p>
            <a:pPr marL="0" marR="0" lvl="0" indent="0" algn="l" rtl="0">
              <a:spcBef>
                <a:spcPts val="0"/>
              </a:spcBef>
              <a:spcAft>
                <a:spcPts val="0"/>
              </a:spcAft>
              <a:buNone/>
            </a:pPr>
            <a:endParaRPr sz="28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GB" sz="2800">
                <a:solidFill>
                  <a:schemeClr val="dk1"/>
                </a:solidFill>
                <a:latin typeface="Times New Roman"/>
                <a:ea typeface="Times New Roman"/>
                <a:cs typeface="Times New Roman"/>
                <a:sym typeface="Times New Roman"/>
              </a:rPr>
              <a:t>“But if you’re willing to invest on</a:t>
            </a:r>
            <a:r>
              <a:rPr lang="en-GB" sz="2800">
                <a:solidFill>
                  <a:schemeClr val="dk1"/>
                </a:solidFill>
                <a:highlight>
                  <a:srgbClr val="FFFF00"/>
                </a:highlight>
                <a:latin typeface="Times New Roman"/>
                <a:ea typeface="Times New Roman"/>
                <a:cs typeface="Times New Roman"/>
                <a:sym typeface="Times New Roman"/>
              </a:rPr>
              <a:t> </a:t>
            </a:r>
            <a:r>
              <a:rPr lang="en-GB" sz="2800" b="1">
                <a:solidFill>
                  <a:schemeClr val="dk1"/>
                </a:solidFill>
                <a:highlight>
                  <a:srgbClr val="FFFF00"/>
                </a:highlight>
                <a:latin typeface="Times New Roman"/>
                <a:ea typeface="Times New Roman"/>
                <a:cs typeface="Times New Roman"/>
                <a:sym typeface="Times New Roman"/>
              </a:rPr>
              <a:t>a seven-year time horizon</a:t>
            </a:r>
            <a:r>
              <a:rPr lang="en-GB" sz="2800">
                <a:solidFill>
                  <a:schemeClr val="dk1"/>
                </a:solidFill>
                <a:latin typeface="Times New Roman"/>
                <a:ea typeface="Times New Roman"/>
                <a:cs typeface="Times New Roman"/>
                <a:sym typeface="Times New Roman"/>
              </a:rPr>
              <a:t>, you’re now competing against </a:t>
            </a:r>
            <a:r>
              <a:rPr lang="en-GB" sz="2800" u="sng">
                <a:solidFill>
                  <a:schemeClr val="dk1"/>
                </a:solidFill>
                <a:latin typeface="Times New Roman"/>
                <a:ea typeface="Times New Roman"/>
                <a:cs typeface="Times New Roman"/>
                <a:sym typeface="Times New Roman"/>
              </a:rPr>
              <a:t>a fraction of those people</a:t>
            </a:r>
            <a:r>
              <a:rPr lang="en-GB" sz="2800">
                <a:solidFill>
                  <a:schemeClr val="dk1"/>
                </a:solidFill>
                <a:latin typeface="Times New Roman"/>
                <a:ea typeface="Times New Roman"/>
                <a:cs typeface="Times New Roman"/>
                <a:sym typeface="Times New Roman"/>
              </a:rPr>
              <a:t>, because very few companies are willing to do that.”</a:t>
            </a:r>
            <a:endParaRPr sz="2800">
              <a:solidFill>
                <a:schemeClr val="dk1"/>
              </a:solidFill>
              <a:latin typeface="Avenir"/>
              <a:ea typeface="Avenir"/>
              <a:cs typeface="Avenir"/>
              <a:sym typeface="Aveni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18"/>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18</a:t>
            </a:fld>
            <a:endParaRPr/>
          </a:p>
        </p:txBody>
      </p:sp>
      <p:pic>
        <p:nvPicPr>
          <p:cNvPr id="346" name="Google Shape;346;p18" descr="I have a good idea!&quot; Poster for Sale by daguilon | Redbubble"/>
          <p:cNvPicPr preferRelativeResize="0"/>
          <p:nvPr/>
        </p:nvPicPr>
        <p:blipFill rotWithShape="1">
          <a:blip r:embed="rId3">
            <a:alphaModFix/>
          </a:blip>
          <a:srcRect l="16618" t="16618" r="16242" b="14248"/>
          <a:stretch/>
        </p:blipFill>
        <p:spPr>
          <a:xfrm>
            <a:off x="9666032" y="1701799"/>
            <a:ext cx="2190268" cy="2254553"/>
          </a:xfrm>
          <a:prstGeom prst="ellipse">
            <a:avLst/>
          </a:prstGeom>
          <a:noFill/>
          <a:ln>
            <a:noFill/>
          </a:ln>
        </p:spPr>
      </p:pic>
      <p:sp>
        <p:nvSpPr>
          <p:cNvPr id="347" name="Google Shape;347;p18"/>
          <p:cNvSpPr txBox="1"/>
          <p:nvPr/>
        </p:nvSpPr>
        <p:spPr>
          <a:xfrm>
            <a:off x="335700" y="1354716"/>
            <a:ext cx="11056012" cy="441415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Since </a:t>
            </a:r>
            <a:r>
              <a:rPr lang="en-GB" sz="2800" b="1">
                <a:solidFill>
                  <a:schemeClr val="dk1"/>
                </a:solidFill>
                <a:latin typeface="Times New Roman"/>
                <a:ea typeface="Times New Roman"/>
                <a:cs typeface="Times New Roman"/>
                <a:sym typeface="Times New Roman"/>
              </a:rPr>
              <a:t>entrepreneurial leaders</a:t>
            </a:r>
            <a:r>
              <a:rPr lang="en-GB" sz="2800">
                <a:solidFill>
                  <a:schemeClr val="dk1"/>
                </a:solidFill>
                <a:latin typeface="Times New Roman"/>
                <a:ea typeface="Times New Roman"/>
                <a:cs typeface="Times New Roman"/>
                <a:sym typeface="Times New Roman"/>
              </a:rPr>
              <a:t> are “</a:t>
            </a:r>
            <a:r>
              <a:rPr lang="en-GB" sz="2800" b="1">
                <a:solidFill>
                  <a:schemeClr val="dk1"/>
                </a:solidFill>
                <a:latin typeface="Times New Roman"/>
                <a:ea typeface="Times New Roman"/>
                <a:cs typeface="Times New Roman"/>
                <a:sym typeface="Times New Roman"/>
              </a:rPr>
              <a:t>bred</a:t>
            </a:r>
            <a:r>
              <a:rPr lang="en-GB" sz="2800">
                <a:solidFill>
                  <a:schemeClr val="dk1"/>
                </a:solidFill>
                <a:latin typeface="Times New Roman"/>
                <a:ea typeface="Times New Roman"/>
                <a:cs typeface="Times New Roman"/>
                <a:sym typeface="Times New Roman"/>
              </a:rPr>
              <a:t>,” not </a:t>
            </a:r>
            <a:r>
              <a:rPr lang="en-GB" sz="2800" b="1">
                <a:solidFill>
                  <a:schemeClr val="dk1"/>
                </a:solidFill>
                <a:latin typeface="Times New Roman"/>
                <a:ea typeface="Times New Roman"/>
                <a:cs typeface="Times New Roman"/>
                <a:sym typeface="Times New Roman"/>
              </a:rPr>
              <a:t>born</a:t>
            </a:r>
            <a:r>
              <a:rPr lang="en-GB" sz="2800">
                <a:solidFill>
                  <a:schemeClr val="dk1"/>
                </a:solidFill>
                <a:latin typeface="Times New Roman"/>
                <a:ea typeface="Times New Roman"/>
                <a:cs typeface="Times New Roman"/>
                <a:sym typeface="Times New Roman"/>
              </a:rPr>
              <a:t>, entrepreneurial leadership is a process that must be learned over time.</a:t>
            </a:r>
            <a:endParaRPr sz="2400">
              <a:solidFill>
                <a:schemeClr val="dk1"/>
              </a:solidFill>
              <a:latin typeface="Calibri"/>
              <a:ea typeface="Calibri"/>
              <a:cs typeface="Calibri"/>
              <a:sym typeface="Calibri"/>
            </a:endParaRPr>
          </a:p>
          <a:p>
            <a:pPr marL="0" marR="0" lvl="0" indent="0" algn="just" rtl="0">
              <a:lnSpc>
                <a:spcPct val="150000"/>
              </a:lnSpc>
              <a:spcBef>
                <a:spcPts val="2000"/>
              </a:spcBef>
              <a:spcAft>
                <a:spcPts val="0"/>
              </a:spcAft>
              <a:buNone/>
            </a:pPr>
            <a:r>
              <a:rPr lang="en-GB" sz="2800" i="1">
                <a:solidFill>
                  <a:schemeClr val="dk1"/>
                </a:solidFill>
                <a:latin typeface="Overlock"/>
                <a:ea typeface="Overlock"/>
                <a:cs typeface="Overlock"/>
                <a:sym typeface="Overlock"/>
              </a:rPr>
              <a:t> </a:t>
            </a:r>
            <a:r>
              <a:rPr lang="en-GB" sz="2800" i="1">
                <a:solidFill>
                  <a:srgbClr val="6F1730"/>
                </a:solidFill>
                <a:latin typeface="Overlock"/>
                <a:ea typeface="Overlock"/>
                <a:cs typeface="Overlock"/>
                <a:sym typeface="Overlock"/>
              </a:rPr>
              <a:t>I have a good idea… if only it were me</a:t>
            </a:r>
            <a:r>
              <a:rPr lang="en-GB" sz="2800">
                <a:solidFill>
                  <a:srgbClr val="6F1730"/>
                </a:solidFill>
                <a:latin typeface="Times New Roman"/>
                <a:ea typeface="Times New Roman"/>
                <a:cs typeface="Times New Roman"/>
                <a:sym typeface="Times New Roman"/>
              </a:rPr>
              <a:t>! </a:t>
            </a:r>
            <a:endParaRPr sz="2400">
              <a:solidFill>
                <a:srgbClr val="6F1730"/>
              </a:solidFill>
              <a:latin typeface="Calibri"/>
              <a:ea typeface="Calibri"/>
              <a:cs typeface="Calibri"/>
              <a:sym typeface="Calibri"/>
            </a:endParaRPr>
          </a:p>
          <a:p>
            <a:pPr marL="0" marR="0" lvl="0" indent="0" algn="just" rtl="0">
              <a:lnSpc>
                <a:spcPct val="150000"/>
              </a:lnSpc>
              <a:spcBef>
                <a:spcPts val="2000"/>
              </a:spcBef>
              <a:spcAft>
                <a:spcPts val="0"/>
              </a:spcAft>
              <a:buNone/>
            </a:pPr>
            <a:r>
              <a:rPr lang="en-GB" sz="2800">
                <a:solidFill>
                  <a:schemeClr val="dk1"/>
                </a:solidFill>
                <a:latin typeface="Times New Roman"/>
                <a:ea typeface="Times New Roman"/>
                <a:cs typeface="Times New Roman"/>
                <a:sym typeface="Times New Roman"/>
              </a:rPr>
              <a:t>This is the mantra of almost every beginning entrepreneur. However, most ideas aren’t business-generating opportunities, and looking for opportunities through one’s own ideas most often ends up in frustration.</a:t>
            </a:r>
            <a:endParaRPr sz="24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p19"/>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19</a:t>
            </a:fld>
            <a:endParaRPr/>
          </a:p>
        </p:txBody>
      </p:sp>
      <p:sp>
        <p:nvSpPr>
          <p:cNvPr id="357" name="Google Shape;357;p19"/>
          <p:cNvSpPr txBox="1"/>
          <p:nvPr/>
        </p:nvSpPr>
        <p:spPr>
          <a:xfrm>
            <a:off x="589225" y="1121361"/>
            <a:ext cx="10658901" cy="480400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700">
                <a:solidFill>
                  <a:schemeClr val="dk1"/>
                </a:solidFill>
                <a:latin typeface="Times New Roman"/>
                <a:ea typeface="Times New Roman"/>
                <a:cs typeface="Times New Roman"/>
                <a:sym typeface="Times New Roman"/>
              </a:rPr>
              <a:t>Throughout the twentieth and twenty-first centuries, scholars have struggled to define the concept of “</a:t>
            </a:r>
            <a:r>
              <a:rPr lang="en-GB" sz="2700" b="1">
                <a:solidFill>
                  <a:srgbClr val="6F1730"/>
                </a:solidFill>
                <a:latin typeface="Times New Roman"/>
                <a:ea typeface="Times New Roman"/>
                <a:cs typeface="Times New Roman"/>
                <a:sym typeface="Times New Roman"/>
              </a:rPr>
              <a:t>entrepreneurial leadership</a:t>
            </a:r>
            <a:r>
              <a:rPr lang="en-GB" sz="2700">
                <a:solidFill>
                  <a:schemeClr val="dk1"/>
                </a:solidFill>
                <a:latin typeface="Times New Roman"/>
                <a:ea typeface="Times New Roman"/>
                <a:cs typeface="Times New Roman"/>
                <a:sym typeface="Times New Roman"/>
              </a:rPr>
              <a:t>.” </a:t>
            </a:r>
            <a:endParaRPr/>
          </a:p>
          <a:p>
            <a:pPr marL="0" marR="0" lvl="0" indent="0" algn="just" rtl="0">
              <a:lnSpc>
                <a:spcPct val="150000"/>
              </a:lnSpc>
              <a:spcBef>
                <a:spcPts val="2000"/>
              </a:spcBef>
              <a:spcAft>
                <a:spcPts val="0"/>
              </a:spcAft>
              <a:buNone/>
            </a:pPr>
            <a:r>
              <a:rPr lang="en-GB" sz="2700" u="sng">
                <a:solidFill>
                  <a:schemeClr val="dk1"/>
                </a:solidFill>
                <a:latin typeface="Times New Roman"/>
                <a:ea typeface="Times New Roman"/>
                <a:cs typeface="Times New Roman"/>
                <a:sym typeface="Times New Roman"/>
              </a:rPr>
              <a:t>Joseph Schumpeter</a:t>
            </a:r>
            <a:r>
              <a:rPr lang="en-GB" sz="2700">
                <a:solidFill>
                  <a:schemeClr val="dk1"/>
                </a:solidFill>
                <a:latin typeface="Times New Roman"/>
                <a:ea typeface="Times New Roman"/>
                <a:cs typeface="Times New Roman"/>
                <a:sym typeface="Times New Roman"/>
              </a:rPr>
              <a:t>, one of the most influential economists of the twentieth century, noted that entrepreneurship itself had no fewer than </a:t>
            </a:r>
            <a:r>
              <a:rPr lang="en-GB" sz="2700" b="1" i="1">
                <a:solidFill>
                  <a:schemeClr val="dk1"/>
                </a:solidFill>
                <a:latin typeface="Times New Roman"/>
                <a:ea typeface="Times New Roman"/>
                <a:cs typeface="Times New Roman"/>
                <a:sym typeface="Times New Roman"/>
              </a:rPr>
              <a:t>five “forms</a:t>
            </a:r>
            <a:r>
              <a:rPr lang="en-GB" sz="2700">
                <a:solidFill>
                  <a:schemeClr val="dk1"/>
                </a:solidFill>
                <a:latin typeface="Times New Roman"/>
                <a:ea typeface="Times New Roman"/>
                <a:cs typeface="Times New Roman"/>
                <a:sym typeface="Times New Roman"/>
              </a:rPr>
              <a:t>.” These included, among others, “</a:t>
            </a:r>
            <a:r>
              <a:rPr lang="en-GB" sz="2700" b="1">
                <a:solidFill>
                  <a:srgbClr val="6F1730"/>
                </a:solidFill>
                <a:latin typeface="Times New Roman"/>
                <a:ea typeface="Times New Roman"/>
                <a:cs typeface="Times New Roman"/>
                <a:sym typeface="Times New Roman"/>
              </a:rPr>
              <a:t>the introduction of a new method of production</a:t>
            </a:r>
            <a:r>
              <a:rPr lang="en-GB" sz="2700">
                <a:solidFill>
                  <a:srgbClr val="6F1730"/>
                </a:solidFill>
                <a:latin typeface="Times New Roman"/>
                <a:ea typeface="Times New Roman"/>
                <a:cs typeface="Times New Roman"/>
                <a:sym typeface="Times New Roman"/>
              </a:rPr>
              <a:t>,” “</a:t>
            </a:r>
            <a:r>
              <a:rPr lang="en-GB" sz="2700" b="1">
                <a:solidFill>
                  <a:srgbClr val="6F1730"/>
                </a:solidFill>
                <a:latin typeface="Times New Roman"/>
                <a:ea typeface="Times New Roman"/>
                <a:cs typeface="Times New Roman"/>
                <a:sym typeface="Times New Roman"/>
              </a:rPr>
              <a:t>the exploitation of a new source of supply</a:t>
            </a:r>
            <a:r>
              <a:rPr lang="en-GB" sz="2700">
                <a:solidFill>
                  <a:srgbClr val="6F1730"/>
                </a:solidFill>
                <a:latin typeface="Times New Roman"/>
                <a:ea typeface="Times New Roman"/>
                <a:cs typeface="Times New Roman"/>
                <a:sym typeface="Times New Roman"/>
              </a:rPr>
              <a:t>,” and the “</a:t>
            </a:r>
            <a:r>
              <a:rPr lang="en-GB" sz="2700" b="1">
                <a:solidFill>
                  <a:srgbClr val="6F1730"/>
                </a:solidFill>
                <a:latin typeface="Times New Roman"/>
                <a:ea typeface="Times New Roman"/>
                <a:cs typeface="Times New Roman"/>
                <a:sym typeface="Times New Roman"/>
              </a:rPr>
              <a:t>re-engineering of business management practices.”</a:t>
            </a:r>
            <a:endParaRPr sz="2700">
              <a:solidFill>
                <a:srgbClr val="6F1730"/>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20"/>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20</a:t>
            </a:fld>
            <a:endParaRPr/>
          </a:p>
        </p:txBody>
      </p:sp>
      <p:sp>
        <p:nvSpPr>
          <p:cNvPr id="367" name="Google Shape;367;p20"/>
          <p:cNvSpPr txBox="1"/>
          <p:nvPr/>
        </p:nvSpPr>
        <p:spPr>
          <a:xfrm>
            <a:off x="680113" y="1206679"/>
            <a:ext cx="10399594" cy="41576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Other scholars fell on the opposite side of the line, oversimplifying the concept of entrepreneurship. Entrepreneurship, said </a:t>
            </a:r>
            <a:r>
              <a:rPr lang="en-GB" sz="2800" u="sng">
                <a:solidFill>
                  <a:schemeClr val="dk1"/>
                </a:solidFill>
                <a:latin typeface="Times New Roman"/>
                <a:ea typeface="Times New Roman"/>
                <a:cs typeface="Times New Roman"/>
                <a:sym typeface="Times New Roman"/>
              </a:rPr>
              <a:t>Ludwig Von Mises</a:t>
            </a:r>
            <a:r>
              <a:rPr lang="en-GB" sz="2800">
                <a:solidFill>
                  <a:schemeClr val="dk1"/>
                </a:solidFill>
                <a:latin typeface="Times New Roman"/>
                <a:ea typeface="Times New Roman"/>
                <a:cs typeface="Times New Roman"/>
                <a:sym typeface="Times New Roman"/>
              </a:rPr>
              <a:t>, one of the last members of the original Austrian School of economics, is the driving force of the market that is to say, of </a:t>
            </a:r>
            <a:r>
              <a:rPr lang="en-GB" sz="2800" b="1">
                <a:solidFill>
                  <a:srgbClr val="6F1730"/>
                </a:solidFill>
                <a:latin typeface="Times New Roman"/>
                <a:ea typeface="Times New Roman"/>
                <a:cs typeface="Times New Roman"/>
                <a:sym typeface="Times New Roman"/>
              </a:rPr>
              <a:t>civilized society</a:t>
            </a:r>
            <a:r>
              <a:rPr lang="en-GB" sz="2800">
                <a:solidFill>
                  <a:srgbClr val="6F1730"/>
                </a:solidFill>
                <a:latin typeface="Times New Roman"/>
                <a:ea typeface="Times New Roman"/>
                <a:cs typeface="Times New Roman"/>
                <a:sym typeface="Times New Roman"/>
              </a:rPr>
              <a:t> </a:t>
            </a:r>
            <a:r>
              <a:rPr lang="en-GB" sz="2800">
                <a:solidFill>
                  <a:schemeClr val="dk1"/>
                </a:solidFill>
                <a:latin typeface="Times New Roman"/>
                <a:ea typeface="Times New Roman"/>
                <a:cs typeface="Times New Roman"/>
                <a:sym typeface="Times New Roman"/>
              </a:rPr>
              <a:t>while entrepreneurship professor William B. </a:t>
            </a:r>
            <a:endParaRPr/>
          </a:p>
          <a:p>
            <a:pPr marL="0" marR="0" lvl="0" indent="0" algn="just" rtl="0">
              <a:lnSpc>
                <a:spcPct val="150000"/>
              </a:lnSpc>
              <a:spcBef>
                <a:spcPts val="2000"/>
              </a:spcBef>
              <a:spcAft>
                <a:spcPts val="0"/>
              </a:spcAft>
              <a:buNone/>
            </a:pPr>
            <a:r>
              <a:rPr lang="en-GB" sz="2800" u="sng">
                <a:solidFill>
                  <a:schemeClr val="dk1"/>
                </a:solidFill>
                <a:latin typeface="Times New Roman"/>
                <a:ea typeface="Times New Roman"/>
                <a:cs typeface="Times New Roman"/>
                <a:sym typeface="Times New Roman"/>
              </a:rPr>
              <a:t>Gartner</a:t>
            </a:r>
            <a:r>
              <a:rPr lang="en-GB" sz="2800">
                <a:solidFill>
                  <a:schemeClr val="dk1"/>
                </a:solidFill>
                <a:latin typeface="Times New Roman"/>
                <a:ea typeface="Times New Roman"/>
                <a:cs typeface="Times New Roman"/>
                <a:sym typeface="Times New Roman"/>
              </a:rPr>
              <a:t> defined it </a:t>
            </a:r>
            <a:r>
              <a:rPr lang="en-GB" sz="2800">
                <a:solidFill>
                  <a:srgbClr val="6F1730"/>
                </a:solidFill>
                <a:latin typeface="Times New Roman"/>
                <a:ea typeface="Times New Roman"/>
                <a:cs typeface="Times New Roman"/>
                <a:sym typeface="Times New Roman"/>
              </a:rPr>
              <a:t>as “</a:t>
            </a:r>
            <a:r>
              <a:rPr lang="en-GB" sz="2800" b="1">
                <a:solidFill>
                  <a:srgbClr val="6F1730"/>
                </a:solidFill>
                <a:latin typeface="Times New Roman"/>
                <a:ea typeface="Times New Roman"/>
                <a:cs typeface="Times New Roman"/>
                <a:sym typeface="Times New Roman"/>
              </a:rPr>
              <a:t>the creation of new organizations.”</a:t>
            </a:r>
            <a:endParaRPr sz="2400">
              <a:solidFill>
                <a:srgbClr val="6F1730"/>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p21"/>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21</a:t>
            </a:fld>
            <a:endParaRPr/>
          </a:p>
        </p:txBody>
      </p:sp>
      <p:sp>
        <p:nvSpPr>
          <p:cNvPr id="377" name="Google Shape;377;p21"/>
          <p:cNvSpPr txBox="1"/>
          <p:nvPr/>
        </p:nvSpPr>
        <p:spPr>
          <a:xfrm>
            <a:off x="671015" y="1026996"/>
            <a:ext cx="10849969" cy="480400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800" b="1">
                <a:solidFill>
                  <a:schemeClr val="dk1"/>
                </a:solidFill>
                <a:latin typeface="Times New Roman"/>
                <a:ea typeface="Times New Roman"/>
                <a:cs typeface="Times New Roman"/>
                <a:sym typeface="Times New Roman"/>
              </a:rPr>
              <a:t>Entrepreneurial leadership</a:t>
            </a:r>
            <a:r>
              <a:rPr lang="en-GB" sz="2800">
                <a:solidFill>
                  <a:schemeClr val="dk1"/>
                </a:solidFill>
                <a:latin typeface="Times New Roman"/>
                <a:ea typeface="Times New Roman"/>
                <a:cs typeface="Times New Roman"/>
                <a:sym typeface="Times New Roman"/>
              </a:rPr>
              <a:t> is not, as many people seem to believe, just the ability to form an organization. No, </a:t>
            </a:r>
            <a:r>
              <a:rPr lang="en-GB" sz="2800" b="1">
                <a:solidFill>
                  <a:schemeClr val="dk1"/>
                </a:solidFill>
                <a:latin typeface="Times New Roman"/>
                <a:ea typeface="Times New Roman"/>
                <a:cs typeface="Times New Roman"/>
                <a:sym typeface="Times New Roman"/>
              </a:rPr>
              <a:t>entrepreneurial leadership</a:t>
            </a:r>
            <a:r>
              <a:rPr lang="en-GB" sz="2800">
                <a:solidFill>
                  <a:schemeClr val="dk1"/>
                </a:solidFill>
                <a:latin typeface="Times New Roman"/>
                <a:ea typeface="Times New Roman"/>
                <a:cs typeface="Times New Roman"/>
                <a:sym typeface="Times New Roman"/>
              </a:rPr>
              <a:t> is </a:t>
            </a:r>
            <a:r>
              <a:rPr lang="en-GB" sz="2800" u="sng">
                <a:solidFill>
                  <a:schemeClr val="dk1"/>
                </a:solidFill>
                <a:latin typeface="Times New Roman"/>
                <a:ea typeface="Times New Roman"/>
                <a:cs typeface="Times New Roman"/>
                <a:sym typeface="Times New Roman"/>
              </a:rPr>
              <a:t>much more than creating start-ups</a:t>
            </a:r>
            <a:r>
              <a:rPr lang="en-GB" sz="2800">
                <a:solidFill>
                  <a:schemeClr val="dk1"/>
                </a:solidFill>
                <a:latin typeface="Times New Roman"/>
                <a:ea typeface="Times New Roman"/>
                <a:cs typeface="Times New Roman"/>
                <a:sym typeface="Times New Roman"/>
              </a:rPr>
              <a:t>. It is a </a:t>
            </a:r>
            <a:r>
              <a:rPr lang="en-GB" sz="2800" u="sng">
                <a:solidFill>
                  <a:schemeClr val="dk1"/>
                </a:solidFill>
                <a:latin typeface="Times New Roman"/>
                <a:ea typeface="Times New Roman"/>
                <a:cs typeface="Times New Roman"/>
                <a:sym typeface="Times New Roman"/>
              </a:rPr>
              <a:t>process whose purpose is to generate new business.</a:t>
            </a:r>
            <a:r>
              <a:rPr lang="en-GB" sz="2800">
                <a:solidFill>
                  <a:schemeClr val="dk1"/>
                </a:solidFill>
                <a:latin typeface="Times New Roman"/>
                <a:ea typeface="Times New Roman"/>
                <a:cs typeface="Times New Roman"/>
                <a:sym typeface="Times New Roman"/>
              </a:rPr>
              <a:t> </a:t>
            </a:r>
            <a:endParaRPr/>
          </a:p>
          <a:p>
            <a:pPr marL="0" marR="0" lvl="0" indent="0" algn="just" rtl="0">
              <a:lnSpc>
                <a:spcPct val="150000"/>
              </a:lnSpc>
              <a:spcBef>
                <a:spcPts val="2000"/>
              </a:spcBef>
              <a:spcAft>
                <a:spcPts val="0"/>
              </a:spcAft>
              <a:buNone/>
            </a:pPr>
            <a:r>
              <a:rPr lang="en-GB" sz="2800">
                <a:solidFill>
                  <a:schemeClr val="dk1"/>
                </a:solidFill>
                <a:latin typeface="Times New Roman"/>
                <a:ea typeface="Times New Roman"/>
                <a:cs typeface="Times New Roman"/>
                <a:sym typeface="Times New Roman"/>
              </a:rPr>
              <a:t>The process involves recognizing an opportunity to pursue and forming a team and an organization to deliver it, keeping in mind that entrepreneurial leaders are the driving force behind generating new business.</a:t>
            </a:r>
            <a:endParaRPr sz="24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p22"/>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22</a:t>
            </a:fld>
            <a:endParaRPr/>
          </a:p>
        </p:txBody>
      </p:sp>
      <p:sp>
        <p:nvSpPr>
          <p:cNvPr id="387" name="Google Shape;387;p22"/>
          <p:cNvSpPr txBox="1"/>
          <p:nvPr/>
        </p:nvSpPr>
        <p:spPr>
          <a:xfrm>
            <a:off x="1003495" y="1292691"/>
            <a:ext cx="10185009" cy="2246769"/>
          </a:xfrm>
          <a:prstGeom prst="rect">
            <a:avLst/>
          </a:prstGeom>
          <a:solidFill>
            <a:srgbClr val="FFF0C2"/>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dk1"/>
                </a:solidFill>
                <a:latin typeface="Times New Roman"/>
                <a:ea typeface="Times New Roman"/>
                <a:cs typeface="Times New Roman"/>
                <a:sym typeface="Times New Roman"/>
              </a:rPr>
              <a:t>As soon as I’d defined entrepreneurship, the five-step Opportunity Model fell into place. It highlights the </a:t>
            </a:r>
            <a:r>
              <a:rPr lang="en-GB" sz="2800" i="1" u="sng">
                <a:solidFill>
                  <a:schemeClr val="dk1"/>
                </a:solidFill>
                <a:latin typeface="Times New Roman"/>
                <a:ea typeface="Times New Roman"/>
                <a:cs typeface="Times New Roman"/>
                <a:sym typeface="Times New Roman"/>
              </a:rPr>
              <a:t>process of generating new business</a:t>
            </a:r>
            <a:r>
              <a:rPr lang="en-GB" sz="2800">
                <a:solidFill>
                  <a:schemeClr val="dk1"/>
                </a:solidFill>
                <a:latin typeface="Times New Roman"/>
                <a:ea typeface="Times New Roman"/>
                <a:cs typeface="Times New Roman"/>
                <a:sym typeface="Times New Roman"/>
              </a:rPr>
              <a:t>. This process isn’t confined to privately owned companies, publicly traded companies, or non-profits. It’s certainly not confined to companies just starting out, either.</a:t>
            </a:r>
            <a:endParaRPr/>
          </a:p>
        </p:txBody>
      </p:sp>
      <p:sp>
        <p:nvSpPr>
          <p:cNvPr id="388" name="Google Shape;388;p22"/>
          <p:cNvSpPr txBox="1"/>
          <p:nvPr/>
        </p:nvSpPr>
        <p:spPr>
          <a:xfrm>
            <a:off x="1082176" y="3749427"/>
            <a:ext cx="10027646" cy="1815882"/>
          </a:xfrm>
          <a:prstGeom prst="rect">
            <a:avLst/>
          </a:prstGeom>
          <a:solidFill>
            <a:srgbClr val="FBE4D4"/>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dk1"/>
                </a:solidFill>
                <a:latin typeface="Times New Roman"/>
                <a:ea typeface="Times New Roman"/>
                <a:cs typeface="Times New Roman"/>
                <a:sym typeface="Times New Roman"/>
              </a:rPr>
              <a:t>Entrepreneurial leadership is vital to all forms of organizations at all stages of their development. Entrepreneurial leaders are the driving force behind generating new business, and all organizations need new businesses to sustain themselves and grow.</a:t>
            </a:r>
            <a:endParaRPr sz="2800">
              <a:solidFill>
                <a:schemeClr val="dk1"/>
              </a:solidFill>
              <a:latin typeface="Avenir"/>
              <a:ea typeface="Avenir"/>
              <a:cs typeface="Avenir"/>
              <a:sym typeface="Aveni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23"/>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23</a:t>
            </a:fld>
            <a:endParaRPr/>
          </a:p>
        </p:txBody>
      </p:sp>
      <p:sp>
        <p:nvSpPr>
          <p:cNvPr id="398" name="Google Shape;398;p23"/>
          <p:cNvSpPr txBox="1"/>
          <p:nvPr/>
        </p:nvSpPr>
        <p:spPr>
          <a:xfrm>
            <a:off x="919090" y="1371763"/>
            <a:ext cx="10353820" cy="44012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chemeClr val="dk1"/>
                </a:solidFill>
                <a:latin typeface="Times New Roman"/>
                <a:ea typeface="Times New Roman"/>
                <a:cs typeface="Times New Roman"/>
                <a:sym typeface="Times New Roman"/>
              </a:rPr>
              <a:t>While working for Carl, I developed unique pricing strategies and designed catchy </a:t>
            </a:r>
            <a:r>
              <a:rPr lang="en-GB" sz="2800" u="sng">
                <a:solidFill>
                  <a:schemeClr val="dk1"/>
                </a:solidFill>
                <a:latin typeface="Times New Roman"/>
                <a:ea typeface="Times New Roman"/>
                <a:cs typeface="Times New Roman"/>
                <a:sym typeface="Times New Roman"/>
              </a:rPr>
              <a:t>“point-of-purchase</a:t>
            </a:r>
            <a:r>
              <a:rPr lang="en-GB" sz="2800">
                <a:solidFill>
                  <a:schemeClr val="dk1"/>
                </a:solidFill>
                <a:latin typeface="Times New Roman"/>
                <a:ea typeface="Times New Roman"/>
                <a:cs typeface="Times New Roman"/>
                <a:sym typeface="Times New Roman"/>
              </a:rPr>
              <a:t>” materials. The net result of my efforts was a </a:t>
            </a:r>
            <a:r>
              <a:rPr lang="en-GB" sz="2800">
                <a:solidFill>
                  <a:srgbClr val="FF0000"/>
                </a:solidFill>
                <a:latin typeface="Times New Roman"/>
                <a:ea typeface="Times New Roman"/>
                <a:cs typeface="Times New Roman"/>
                <a:sym typeface="Times New Roman"/>
              </a:rPr>
              <a:t>35 percent increase in business </a:t>
            </a:r>
            <a:r>
              <a:rPr lang="en-GB" sz="2800">
                <a:solidFill>
                  <a:schemeClr val="dk1"/>
                </a:solidFill>
                <a:latin typeface="Times New Roman"/>
                <a:ea typeface="Times New Roman"/>
                <a:cs typeface="Times New Roman"/>
                <a:sym typeface="Times New Roman"/>
              </a:rPr>
              <a:t>the first year they were introduced. From that point on, </a:t>
            </a:r>
            <a:r>
              <a:rPr lang="en-GB" sz="2800" i="1" u="sng">
                <a:solidFill>
                  <a:schemeClr val="dk1"/>
                </a:solidFill>
                <a:latin typeface="Times New Roman"/>
                <a:ea typeface="Times New Roman"/>
                <a:cs typeface="Times New Roman"/>
                <a:sym typeface="Times New Roman"/>
              </a:rPr>
              <a:t>I never stopped generating new business throughout my career.</a:t>
            </a:r>
            <a:endParaRPr/>
          </a:p>
          <a:p>
            <a:pPr marL="0" marR="0" lvl="0" indent="0" algn="l" rtl="0">
              <a:spcBef>
                <a:spcPts val="0"/>
              </a:spcBef>
              <a:spcAft>
                <a:spcPts val="0"/>
              </a:spcAft>
              <a:buNone/>
            </a:pPr>
            <a:endParaRPr sz="28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GB" sz="2800">
                <a:solidFill>
                  <a:schemeClr val="dk1"/>
                </a:solidFill>
                <a:latin typeface="Times New Roman"/>
                <a:ea typeface="Times New Roman"/>
                <a:cs typeface="Times New Roman"/>
                <a:sym typeface="Times New Roman"/>
              </a:rPr>
              <a:t>With each new promotion, the process of generating new business grew easier. When I eventually became the owner of Adirondack Beverages, I helped our people develop a highly effective new-product program, a program that is the basis of my Opportunity Model</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sp>
        <p:nvSpPr>
          <p:cNvPr id="407" name="Google Shape;407;p24"/>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24</a:t>
            </a:fld>
            <a:endParaRPr/>
          </a:p>
        </p:txBody>
      </p:sp>
      <p:sp>
        <p:nvSpPr>
          <p:cNvPr id="408" name="Google Shape;408;p24"/>
          <p:cNvSpPr txBox="1"/>
          <p:nvPr/>
        </p:nvSpPr>
        <p:spPr>
          <a:xfrm>
            <a:off x="838177" y="2204130"/>
            <a:ext cx="7401988" cy="1820948"/>
          </a:xfrm>
          <a:prstGeom prst="rect">
            <a:avLst/>
          </a:prstGeom>
          <a:solidFill>
            <a:srgbClr val="FBE4D4"/>
          </a:solid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600">
                <a:solidFill>
                  <a:schemeClr val="dk1"/>
                </a:solidFill>
                <a:latin typeface="Times New Roman"/>
                <a:ea typeface="Times New Roman"/>
                <a:cs typeface="Times New Roman"/>
                <a:sym typeface="Times New Roman"/>
              </a:rPr>
              <a:t> The model can be applied to any venture in the world, and every one of these ventures would benefit by having an entrepreneurial leader in its ranks.</a:t>
            </a:r>
            <a:endParaRPr/>
          </a:p>
        </p:txBody>
      </p:sp>
      <p:sp>
        <p:nvSpPr>
          <p:cNvPr id="409" name="Google Shape;409;p24"/>
          <p:cNvSpPr txBox="1"/>
          <p:nvPr/>
        </p:nvSpPr>
        <p:spPr>
          <a:xfrm>
            <a:off x="5190993" y="4333142"/>
            <a:ext cx="6098344" cy="1953868"/>
          </a:xfrm>
          <a:prstGeom prst="rect">
            <a:avLst/>
          </a:prstGeom>
          <a:solidFill>
            <a:srgbClr val="FBE4D4"/>
          </a:solid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 entrepreneurial leadership is needed by all organizations regardless of size, or whether they’re profit or non-profit.</a:t>
            </a:r>
            <a:endParaRPr/>
          </a:p>
        </p:txBody>
      </p:sp>
      <p:pic>
        <p:nvPicPr>
          <p:cNvPr id="410" name="Google Shape;410;p24" descr="Icon&#10;&#10;Description automatically generated"/>
          <p:cNvPicPr preferRelativeResize="0"/>
          <p:nvPr/>
        </p:nvPicPr>
        <p:blipFill rotWithShape="1">
          <a:blip r:embed="rId3">
            <a:alphaModFix/>
          </a:blip>
          <a:srcRect/>
          <a:stretch/>
        </p:blipFill>
        <p:spPr>
          <a:xfrm>
            <a:off x="8672952" y="1934346"/>
            <a:ext cx="1961271" cy="1961271"/>
          </a:xfrm>
          <a:prstGeom prst="ellipse">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25"/>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25</a:t>
            </a:fld>
            <a:endParaRPr/>
          </a:p>
        </p:txBody>
      </p:sp>
      <p:sp>
        <p:nvSpPr>
          <p:cNvPr id="420" name="Google Shape;420;p25"/>
          <p:cNvSpPr txBox="1"/>
          <p:nvPr/>
        </p:nvSpPr>
        <p:spPr>
          <a:xfrm>
            <a:off x="1448970" y="1684374"/>
            <a:ext cx="9397219" cy="960328"/>
          </a:xfrm>
          <a:prstGeom prst="rect">
            <a:avLst/>
          </a:prstGeom>
          <a:solidFill>
            <a:srgbClr val="D8E2F3"/>
          </a:solid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a:solidFill>
                  <a:schemeClr val="dk1"/>
                </a:solidFill>
                <a:latin typeface="Times New Roman"/>
                <a:ea typeface="Times New Roman"/>
                <a:cs typeface="Times New Roman"/>
                <a:sym typeface="Times New Roman"/>
              </a:rPr>
              <a:t>Entrepreneurship is “risky” because “so few of the so-called entrepreneurs know what they are doing</a:t>
            </a:r>
            <a:endParaRPr/>
          </a:p>
        </p:txBody>
      </p:sp>
      <p:sp>
        <p:nvSpPr>
          <p:cNvPr id="421" name="Google Shape;421;p25"/>
          <p:cNvSpPr txBox="1"/>
          <p:nvPr/>
        </p:nvSpPr>
        <p:spPr>
          <a:xfrm>
            <a:off x="1519309" y="3017470"/>
            <a:ext cx="9397218" cy="960328"/>
          </a:xfrm>
          <a:prstGeom prst="rect">
            <a:avLst/>
          </a:prstGeom>
          <a:solidFill>
            <a:srgbClr val="E1EFD8"/>
          </a:solid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a:solidFill>
                  <a:schemeClr val="dk1"/>
                </a:solidFill>
                <a:latin typeface="Times New Roman"/>
                <a:ea typeface="Times New Roman"/>
                <a:cs typeface="Times New Roman"/>
                <a:sym typeface="Times New Roman"/>
              </a:rPr>
              <a:t>According to a recent report, nearly 80 percent of would-be entrepreneurs in the United States are millennials, or those born from approximately 1980 to 1994.</a:t>
            </a:r>
            <a:endParaRPr/>
          </a:p>
        </p:txBody>
      </p:sp>
      <p:sp>
        <p:nvSpPr>
          <p:cNvPr id="422" name="Google Shape;422;p25"/>
          <p:cNvSpPr txBox="1"/>
          <p:nvPr/>
        </p:nvSpPr>
        <p:spPr>
          <a:xfrm>
            <a:off x="1519309" y="4024033"/>
            <a:ext cx="9537897" cy="661207"/>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2800" i="1">
                <a:solidFill>
                  <a:srgbClr val="002060"/>
                </a:solidFill>
                <a:latin typeface="Times New Roman"/>
                <a:ea typeface="Times New Roman"/>
                <a:cs typeface="Times New Roman"/>
                <a:sym typeface="Times New Roman"/>
              </a:rPr>
              <a:t>“[Millennials are] enthusiastic about entrepreneurship.</a:t>
            </a:r>
            <a:endParaRPr/>
          </a:p>
        </p:txBody>
      </p:sp>
      <p:sp>
        <p:nvSpPr>
          <p:cNvPr id="423" name="Google Shape;423;p25"/>
          <p:cNvSpPr txBox="1"/>
          <p:nvPr/>
        </p:nvSpPr>
        <p:spPr>
          <a:xfrm>
            <a:off x="1448969" y="4731475"/>
            <a:ext cx="9537897" cy="960328"/>
          </a:xfrm>
          <a:prstGeom prst="rect">
            <a:avLst/>
          </a:prstGeom>
          <a:solidFill>
            <a:srgbClr val="FBE4D4"/>
          </a:solid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a:solidFill>
                  <a:schemeClr val="dk1"/>
                </a:solidFill>
                <a:latin typeface="Times New Roman"/>
                <a:ea typeface="Times New Roman"/>
                <a:cs typeface="Times New Roman"/>
                <a:sym typeface="Times New Roman"/>
              </a:rPr>
              <a:t> The Internet and the success of young entrepreneurs like Facebook founder Mark Zuckerberg have all impacted this influential group.</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p26"/>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26</a:t>
            </a:fld>
            <a:endParaRPr/>
          </a:p>
        </p:txBody>
      </p:sp>
      <p:sp>
        <p:nvSpPr>
          <p:cNvPr id="433" name="Google Shape;433;p26"/>
          <p:cNvSpPr txBox="1"/>
          <p:nvPr/>
        </p:nvSpPr>
        <p:spPr>
          <a:xfrm>
            <a:off x="1157458" y="1748212"/>
            <a:ext cx="9877084" cy="1133965"/>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No matter what age business owners might be, entrepreneurial leadership remains an extremely important subject for all. </a:t>
            </a:r>
            <a:endParaRPr/>
          </a:p>
        </p:txBody>
      </p:sp>
      <p:sp>
        <p:nvSpPr>
          <p:cNvPr id="434" name="Google Shape;434;p26"/>
          <p:cNvSpPr txBox="1"/>
          <p:nvPr/>
        </p:nvSpPr>
        <p:spPr>
          <a:xfrm>
            <a:off x="5913853" y="3075972"/>
            <a:ext cx="5296486" cy="1953868"/>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800">
                <a:solidFill>
                  <a:srgbClr val="7030A0"/>
                </a:solidFill>
                <a:latin typeface="Times New Roman"/>
                <a:ea typeface="Times New Roman"/>
                <a:cs typeface="Times New Roman"/>
                <a:sym typeface="Times New Roman"/>
              </a:rPr>
              <a:t>Sadly, the failure rate of US start-ups remains staggering, at more than %50. </a:t>
            </a:r>
            <a:endParaRPr/>
          </a:p>
        </p:txBody>
      </p:sp>
      <p:sp>
        <p:nvSpPr>
          <p:cNvPr id="435" name="Google Shape;435;p26"/>
          <p:cNvSpPr txBox="1"/>
          <p:nvPr/>
        </p:nvSpPr>
        <p:spPr>
          <a:xfrm>
            <a:off x="2148264" y="5601457"/>
            <a:ext cx="8679716"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a:solidFill>
                  <a:schemeClr val="dk1"/>
                </a:solidFill>
                <a:latin typeface="Times New Roman"/>
                <a:ea typeface="Times New Roman"/>
                <a:cs typeface="Times New Roman"/>
                <a:sym typeface="Times New Roman"/>
              </a:rPr>
              <a:t>Many entrepreneurial leaders are still in need of a practical compass. </a:t>
            </a:r>
            <a:endParaRPr/>
          </a:p>
        </p:txBody>
      </p:sp>
      <p:pic>
        <p:nvPicPr>
          <p:cNvPr id="436" name="Google Shape;436;p26" descr="Why Your Mindset Around Failure Can Make or Break Your Success | Inc.com"/>
          <p:cNvPicPr preferRelativeResize="0"/>
          <p:nvPr/>
        </p:nvPicPr>
        <p:blipFill rotWithShape="1">
          <a:blip r:embed="rId3">
            <a:alphaModFix/>
          </a:blip>
          <a:srcRect l="8076" t="11487" r="5269" b="4205"/>
          <a:stretch/>
        </p:blipFill>
        <p:spPr>
          <a:xfrm>
            <a:off x="1083261" y="2841416"/>
            <a:ext cx="4012644" cy="276004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p27"/>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27</a:t>
            </a:fld>
            <a:endParaRPr/>
          </a:p>
        </p:txBody>
      </p:sp>
      <p:sp>
        <p:nvSpPr>
          <p:cNvPr id="446" name="Google Shape;446;p27"/>
          <p:cNvSpPr txBox="1"/>
          <p:nvPr/>
        </p:nvSpPr>
        <p:spPr>
          <a:xfrm>
            <a:off x="1603717" y="2650413"/>
            <a:ext cx="8790574" cy="823752"/>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3600" b="1">
                <a:solidFill>
                  <a:srgbClr val="385623"/>
                </a:solidFill>
                <a:latin typeface="Times New Roman"/>
                <a:ea typeface="Times New Roman"/>
                <a:cs typeface="Times New Roman"/>
                <a:sym typeface="Times New Roman"/>
              </a:rPr>
              <a:t>The five steps of the “Opportunity Model”</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55" name="Google Shape;455;p28"/>
          <p:cNvSpPr/>
          <p:nvPr/>
        </p:nvSpPr>
        <p:spPr>
          <a:xfrm>
            <a:off x="0" y="0"/>
            <a:ext cx="12192000" cy="6858000"/>
          </a:xfrm>
          <a:prstGeom prst="rect">
            <a:avLst/>
          </a:prstGeom>
          <a:blipFill rotWithShape="1">
            <a:blip r:embed="rId3">
              <a:alphaModFix amt="85000"/>
            </a:blip>
            <a:stretch>
              <a:fillRect/>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venir"/>
              <a:ea typeface="Avenir"/>
              <a:cs typeface="Avenir"/>
              <a:sym typeface="Avenir"/>
            </a:endParaRPr>
          </a:p>
        </p:txBody>
      </p:sp>
      <p:sp>
        <p:nvSpPr>
          <p:cNvPr id="456" name="Google Shape;456;p28"/>
          <p:cNvSpPr txBox="1"/>
          <p:nvPr/>
        </p:nvSpPr>
        <p:spPr>
          <a:xfrm>
            <a:off x="612885" y="2146194"/>
            <a:ext cx="3818215" cy="810325"/>
          </a:xfrm>
          <a:prstGeom prst="rect">
            <a:avLst/>
          </a:prstGeom>
          <a:noFill/>
          <a:ln>
            <a:noFill/>
          </a:ln>
        </p:spPr>
        <p:txBody>
          <a:bodyPr spcFirstLastPara="1" wrap="square" lIns="91425" tIns="45700" rIns="91425" bIns="45700" anchor="t" anchorCtr="0">
            <a:normAutofit/>
          </a:bodyPr>
          <a:lstStyle/>
          <a:p>
            <a:pPr marL="0" marR="0" lvl="0" indent="0" algn="l" rtl="0">
              <a:spcBef>
                <a:spcPts val="0"/>
              </a:spcBef>
              <a:spcAft>
                <a:spcPts val="0"/>
              </a:spcAft>
              <a:buNone/>
            </a:pPr>
            <a:r>
              <a:rPr lang="en-GB" sz="3200" b="1" cap="none">
                <a:solidFill>
                  <a:srgbClr val="C00000"/>
                </a:solidFill>
                <a:latin typeface="Times New Roman"/>
                <a:ea typeface="Times New Roman"/>
                <a:cs typeface="Times New Roman"/>
                <a:sym typeface="Times New Roman"/>
              </a:rPr>
              <a:t>Where Do I Begin?</a:t>
            </a:r>
            <a:endParaRPr/>
          </a:p>
        </p:txBody>
      </p:sp>
      <p:pic>
        <p:nvPicPr>
          <p:cNvPr id="457" name="Google Shape;457;p28" descr="Doing Information Right: Where Do I Begin? | Holly Group"/>
          <p:cNvPicPr preferRelativeResize="0"/>
          <p:nvPr/>
        </p:nvPicPr>
        <p:blipFill rotWithShape="1">
          <a:blip r:embed="rId4">
            <a:alphaModFix/>
          </a:blip>
          <a:srcRect/>
          <a:stretch/>
        </p:blipFill>
        <p:spPr>
          <a:xfrm>
            <a:off x="1079500" y="2996119"/>
            <a:ext cx="3351600" cy="2532077"/>
          </a:xfrm>
          <a:prstGeom prst="rect">
            <a:avLst/>
          </a:prstGeom>
          <a:noFill/>
          <a:ln>
            <a:noFill/>
          </a:ln>
        </p:spPr>
      </p:pic>
      <p:sp>
        <p:nvSpPr>
          <p:cNvPr id="458" name="Google Shape;458;p28"/>
          <p:cNvSpPr txBox="1"/>
          <p:nvPr/>
        </p:nvSpPr>
        <p:spPr>
          <a:xfrm>
            <a:off x="4816949" y="1064214"/>
            <a:ext cx="6908174" cy="5253786"/>
          </a:xfrm>
          <a:prstGeom prst="rect">
            <a:avLst/>
          </a:prstGeom>
          <a:noFill/>
          <a:ln>
            <a:noFill/>
          </a:ln>
        </p:spPr>
        <p:txBody>
          <a:bodyPr spcFirstLastPara="1" wrap="square" lIns="91425" tIns="45700" rIns="91425" bIns="45700" anchor="t" anchorCtr="0">
            <a:normAutofit fontScale="92500" lnSpcReduction="10000"/>
          </a:bodyPr>
          <a:lstStyle/>
          <a:p>
            <a:pPr marL="0" marR="0" lvl="0" indent="0" algn="l" rtl="0">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The entrepreneurial process begins with recognizing an opportunity, which is the chance to create a product, service, or organization and successfully bring it to market. Recognizing an opportunity can happen in the start-up stage, or in the midst of a well-established company or organization. The most critical thing an entrepreneurial leader must know how to do is recognize an opportunity worth pursuing.</a:t>
            </a:r>
            <a:endParaRPr/>
          </a:p>
        </p:txBody>
      </p:sp>
      <p:sp>
        <p:nvSpPr>
          <p:cNvPr id="459" name="Google Shape;459;p28"/>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rmAutofit/>
          </a:bodyPr>
          <a:lstStyle/>
          <a:p>
            <a:pPr marL="0" lvl="0" indent="0" algn="r" rtl="0">
              <a:spcBef>
                <a:spcPts val="0"/>
              </a:spcBef>
              <a:spcAft>
                <a:spcPts val="0"/>
              </a:spcAft>
              <a:buNone/>
            </a:pPr>
            <a:fld id="{00000000-1234-1234-1234-123412341234}" type="slidenum">
              <a:rPr lang="en-GB"/>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p29"/>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29</a:t>
            </a:fld>
            <a:endParaRPr/>
          </a:p>
        </p:txBody>
      </p:sp>
      <p:sp>
        <p:nvSpPr>
          <p:cNvPr id="469" name="Google Shape;469;p29"/>
          <p:cNvSpPr txBox="1"/>
          <p:nvPr/>
        </p:nvSpPr>
        <p:spPr>
          <a:xfrm>
            <a:off x="3932105" y="2331709"/>
            <a:ext cx="7514196" cy="2435988"/>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5400" b="1">
                <a:solidFill>
                  <a:schemeClr val="dk1"/>
                </a:solidFill>
                <a:latin typeface="Times New Roman"/>
                <a:ea typeface="Times New Roman"/>
                <a:cs typeface="Times New Roman"/>
                <a:sym typeface="Times New Roman"/>
              </a:rPr>
              <a:t> Identify a Commercially Viable Problem</a:t>
            </a:r>
            <a:endParaRPr/>
          </a:p>
        </p:txBody>
      </p:sp>
      <p:pic>
        <p:nvPicPr>
          <p:cNvPr id="470" name="Google Shape;470;p29" descr="Numbers one two three stock illustration. Illustration of clipart - 44616531"/>
          <p:cNvPicPr preferRelativeResize="0"/>
          <p:nvPr/>
        </p:nvPicPr>
        <p:blipFill rotWithShape="1">
          <a:blip r:embed="rId3">
            <a:alphaModFix/>
          </a:blip>
          <a:srcRect l="2351" t="10612" r="67649" b="7844"/>
          <a:stretch/>
        </p:blipFill>
        <p:spPr>
          <a:xfrm>
            <a:off x="941696" y="2335081"/>
            <a:ext cx="2868304" cy="299673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78"/>
        <p:cNvGrpSpPr/>
        <p:nvPr/>
      </p:nvGrpSpPr>
      <p:grpSpPr>
        <a:xfrm>
          <a:off x="0" y="0"/>
          <a:ext cx="0" cy="0"/>
          <a:chOff x="0" y="0"/>
          <a:chExt cx="0" cy="0"/>
        </a:xfrm>
      </p:grpSpPr>
      <p:sp>
        <p:nvSpPr>
          <p:cNvPr id="479" name="Google Shape;479;p30"/>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30</a:t>
            </a:fld>
            <a:endParaRPr/>
          </a:p>
        </p:txBody>
      </p:sp>
      <p:sp>
        <p:nvSpPr>
          <p:cNvPr id="480" name="Google Shape;480;p30"/>
          <p:cNvSpPr txBox="1"/>
          <p:nvPr/>
        </p:nvSpPr>
        <p:spPr>
          <a:xfrm>
            <a:off x="1825375" y="3973154"/>
            <a:ext cx="6847821" cy="206210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Times New Roman"/>
                <a:ea typeface="Times New Roman"/>
                <a:cs typeface="Times New Roman"/>
                <a:sym typeface="Times New Roman"/>
              </a:rPr>
              <a:t>In other words, there must </a:t>
            </a:r>
            <a:r>
              <a:rPr lang="en-GB" sz="3200">
                <a:solidFill>
                  <a:srgbClr val="C00000"/>
                </a:solidFill>
                <a:latin typeface="Times New Roman"/>
                <a:ea typeface="Times New Roman"/>
                <a:cs typeface="Times New Roman"/>
                <a:sym typeface="Times New Roman"/>
              </a:rPr>
              <a:t>be a large enough demand</a:t>
            </a:r>
            <a:r>
              <a:rPr lang="en-GB" sz="3200">
                <a:solidFill>
                  <a:schemeClr val="dk1"/>
                </a:solidFill>
                <a:latin typeface="Times New Roman"/>
                <a:ea typeface="Times New Roman"/>
                <a:cs typeface="Times New Roman"/>
                <a:sym typeface="Times New Roman"/>
              </a:rPr>
              <a:t> for a solution if the product or service is to be commercially viable.</a:t>
            </a:r>
            <a:endParaRPr/>
          </a:p>
        </p:txBody>
      </p:sp>
      <p:pic>
        <p:nvPicPr>
          <p:cNvPr id="481" name="Google Shape;481;p30" descr="Increasing Demand for Pultruded Profiles in Four Sectors"/>
          <p:cNvPicPr preferRelativeResize="0"/>
          <p:nvPr/>
        </p:nvPicPr>
        <p:blipFill rotWithShape="1">
          <a:blip r:embed="rId3">
            <a:alphaModFix/>
          </a:blip>
          <a:srcRect/>
          <a:stretch/>
        </p:blipFill>
        <p:spPr>
          <a:xfrm>
            <a:off x="8458500" y="3702986"/>
            <a:ext cx="3284450" cy="2577037"/>
          </a:xfrm>
          <a:prstGeom prst="rect">
            <a:avLst/>
          </a:prstGeom>
          <a:noFill/>
          <a:ln>
            <a:noFill/>
          </a:ln>
        </p:spPr>
      </p:pic>
      <p:sp>
        <p:nvSpPr>
          <p:cNvPr id="482" name="Google Shape;482;p30"/>
          <p:cNvSpPr txBox="1"/>
          <p:nvPr/>
        </p:nvSpPr>
        <p:spPr>
          <a:xfrm>
            <a:off x="1164975" y="1946729"/>
            <a:ext cx="10104406" cy="1846659"/>
          </a:xfrm>
          <a:prstGeom prst="rect">
            <a:avLst/>
          </a:prstGeom>
          <a:noFill/>
          <a:ln>
            <a:noFill/>
          </a:ln>
        </p:spPr>
        <p:txBody>
          <a:bodyPr spcFirstLastPara="1" wrap="square" lIns="91425" tIns="45700" rIns="91425" bIns="45700" anchor="t" anchorCtr="0">
            <a:spAutoFit/>
          </a:bodyPr>
          <a:lstStyle/>
          <a:p>
            <a:pPr marL="514350" marR="0" lvl="0" indent="-514350" algn="l" rtl="0">
              <a:spcBef>
                <a:spcPts val="0"/>
              </a:spcBef>
              <a:spcAft>
                <a:spcPts val="0"/>
              </a:spcAft>
              <a:buClr>
                <a:schemeClr val="dk1"/>
              </a:buClr>
              <a:buSzPts val="3200"/>
              <a:buFont typeface="Times New Roman"/>
              <a:buAutoNum type="arabicPeriod"/>
            </a:pPr>
            <a:r>
              <a:rPr lang="en-GB" sz="3200" b="1">
                <a:solidFill>
                  <a:schemeClr val="dk1"/>
                </a:solidFill>
                <a:latin typeface="Times New Roman"/>
                <a:ea typeface="Times New Roman"/>
                <a:cs typeface="Times New Roman"/>
                <a:sym typeface="Times New Roman"/>
              </a:rPr>
              <a:t>Identify a Commercially Viable Problem</a:t>
            </a:r>
            <a:endParaRPr/>
          </a:p>
          <a:p>
            <a:pPr marL="0" marR="0" lvl="0" indent="0" algn="l" rtl="0">
              <a:spcBef>
                <a:spcPts val="0"/>
              </a:spcBef>
              <a:spcAft>
                <a:spcPts val="0"/>
              </a:spcAft>
              <a:buNone/>
            </a:pPr>
            <a:endParaRPr sz="1800" b="1">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r>
              <a:rPr lang="en-GB" sz="3200">
                <a:solidFill>
                  <a:schemeClr val="dk1"/>
                </a:solidFill>
                <a:latin typeface="Times New Roman"/>
                <a:ea typeface="Times New Roman"/>
                <a:cs typeface="Times New Roman"/>
                <a:sym typeface="Times New Roman"/>
              </a:rPr>
              <a:t>The problem you identify must be ready to </a:t>
            </a:r>
            <a:r>
              <a:rPr lang="en-GB" sz="3200">
                <a:solidFill>
                  <a:srgbClr val="C00000"/>
                </a:solidFill>
                <a:latin typeface="Times New Roman"/>
                <a:ea typeface="Times New Roman"/>
                <a:cs typeface="Times New Roman"/>
                <a:sym typeface="Times New Roman"/>
              </a:rPr>
              <a:t>be solved</a:t>
            </a:r>
            <a:r>
              <a:rPr lang="en-GB" sz="3200">
                <a:solidFill>
                  <a:schemeClr val="dk1"/>
                </a:solidFill>
                <a:latin typeface="Times New Roman"/>
                <a:ea typeface="Times New Roman"/>
                <a:cs typeface="Times New Roman"/>
                <a:sym typeface="Times New Roman"/>
              </a:rPr>
              <a:t>, and the </a:t>
            </a:r>
            <a:r>
              <a:rPr lang="en-GB" sz="3200">
                <a:solidFill>
                  <a:srgbClr val="C00000"/>
                </a:solidFill>
                <a:latin typeface="Times New Roman"/>
                <a:ea typeface="Times New Roman"/>
                <a:cs typeface="Times New Roman"/>
                <a:sym typeface="Times New Roman"/>
              </a:rPr>
              <a:t>solution</a:t>
            </a:r>
            <a:r>
              <a:rPr lang="en-GB" sz="3200">
                <a:solidFill>
                  <a:schemeClr val="dk1"/>
                </a:solidFill>
                <a:latin typeface="Times New Roman"/>
                <a:ea typeface="Times New Roman"/>
                <a:cs typeface="Times New Roman"/>
                <a:sym typeface="Times New Roman"/>
              </a:rPr>
              <a:t> to the </a:t>
            </a:r>
            <a:r>
              <a:rPr lang="en-GB" sz="3200">
                <a:solidFill>
                  <a:srgbClr val="C00000"/>
                </a:solidFill>
                <a:latin typeface="Times New Roman"/>
                <a:ea typeface="Times New Roman"/>
                <a:cs typeface="Times New Roman"/>
                <a:sym typeface="Times New Roman"/>
              </a:rPr>
              <a:t>problem</a:t>
            </a:r>
            <a:r>
              <a:rPr lang="en-GB" sz="3200">
                <a:solidFill>
                  <a:schemeClr val="dk1"/>
                </a:solidFill>
                <a:latin typeface="Times New Roman"/>
                <a:ea typeface="Times New Roman"/>
                <a:cs typeface="Times New Roman"/>
                <a:sym typeface="Times New Roman"/>
              </a:rPr>
              <a:t> must be </a:t>
            </a:r>
            <a:r>
              <a:rPr lang="en-GB" sz="3200" i="1">
                <a:solidFill>
                  <a:srgbClr val="C00000"/>
                </a:solidFill>
                <a:latin typeface="Times New Roman"/>
                <a:ea typeface="Times New Roman"/>
                <a:cs typeface="Times New Roman"/>
                <a:sym typeface="Times New Roman"/>
              </a:rPr>
              <a:t>commercially viable.</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1" name="Google Shape;491;p31"/>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31</a:t>
            </a:fld>
            <a:endParaRPr/>
          </a:p>
        </p:txBody>
      </p:sp>
      <p:sp>
        <p:nvSpPr>
          <p:cNvPr id="492" name="Google Shape;492;p31"/>
          <p:cNvSpPr txBox="1"/>
          <p:nvPr/>
        </p:nvSpPr>
        <p:spPr>
          <a:xfrm>
            <a:off x="4072754" y="2312264"/>
            <a:ext cx="6098344" cy="2219838"/>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3200" b="1">
                <a:solidFill>
                  <a:schemeClr val="dk1"/>
                </a:solidFill>
                <a:latin typeface="Times New Roman"/>
                <a:ea typeface="Times New Roman"/>
                <a:cs typeface="Times New Roman"/>
                <a:sym typeface="Times New Roman"/>
              </a:rPr>
              <a:t>Create a Product or Service That Has a Strong Competitive and Comparative Advantage</a:t>
            </a:r>
            <a:endParaRPr/>
          </a:p>
        </p:txBody>
      </p:sp>
      <p:pic>
        <p:nvPicPr>
          <p:cNvPr id="493" name="Google Shape;493;p31" descr="Numbers one two three stock illustration. Illustration of clipart - 44616531"/>
          <p:cNvPicPr preferRelativeResize="0"/>
          <p:nvPr/>
        </p:nvPicPr>
        <p:blipFill rotWithShape="1">
          <a:blip r:embed="rId3">
            <a:alphaModFix/>
          </a:blip>
          <a:srcRect l="35248" t="9286" r="36180" b="7688"/>
          <a:stretch/>
        </p:blipFill>
        <p:spPr>
          <a:xfrm>
            <a:off x="1330075" y="2118821"/>
            <a:ext cx="2333767" cy="2606723"/>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01"/>
        <p:cNvGrpSpPr/>
        <p:nvPr/>
      </p:nvGrpSpPr>
      <p:grpSpPr>
        <a:xfrm>
          <a:off x="0" y="0"/>
          <a:ext cx="0" cy="0"/>
          <a:chOff x="0" y="0"/>
          <a:chExt cx="0" cy="0"/>
        </a:xfrm>
      </p:grpSpPr>
      <p:sp>
        <p:nvSpPr>
          <p:cNvPr id="502" name="Google Shape;502;p32"/>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32</a:t>
            </a:fld>
            <a:endParaRPr/>
          </a:p>
        </p:txBody>
      </p:sp>
      <p:sp>
        <p:nvSpPr>
          <p:cNvPr id="503" name="Google Shape;503;p32"/>
          <p:cNvSpPr txBox="1"/>
          <p:nvPr/>
        </p:nvSpPr>
        <p:spPr>
          <a:xfrm>
            <a:off x="984894" y="2326461"/>
            <a:ext cx="6889099" cy="334995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Your product or service must be </a:t>
            </a:r>
            <a:r>
              <a:rPr lang="en-GB" sz="2400">
                <a:solidFill>
                  <a:srgbClr val="C00000"/>
                </a:solidFill>
                <a:latin typeface="Times New Roman"/>
                <a:ea typeface="Times New Roman"/>
                <a:cs typeface="Times New Roman"/>
                <a:sym typeface="Times New Roman"/>
              </a:rPr>
              <a:t>unique</a:t>
            </a:r>
            <a:r>
              <a:rPr lang="en-GB" sz="2400">
                <a:solidFill>
                  <a:schemeClr val="dk1"/>
                </a:solidFill>
                <a:latin typeface="Times New Roman"/>
                <a:ea typeface="Times New Roman"/>
                <a:cs typeface="Times New Roman"/>
                <a:sym typeface="Times New Roman"/>
              </a:rPr>
              <a:t>, in that it must</a:t>
            </a:r>
            <a:r>
              <a:rPr lang="en-GB" sz="2400">
                <a:solidFill>
                  <a:srgbClr val="C00000"/>
                </a:solidFill>
                <a:latin typeface="Times New Roman"/>
                <a:ea typeface="Times New Roman"/>
                <a:cs typeface="Times New Roman"/>
                <a:sym typeface="Times New Roman"/>
              </a:rPr>
              <a:t> be positioned as better in some way </a:t>
            </a:r>
            <a:r>
              <a:rPr lang="en-GB" sz="2400">
                <a:solidFill>
                  <a:schemeClr val="dk1"/>
                </a:solidFill>
                <a:latin typeface="Times New Roman"/>
                <a:ea typeface="Times New Roman"/>
                <a:cs typeface="Times New Roman"/>
                <a:sym typeface="Times New Roman"/>
              </a:rPr>
              <a:t>than </a:t>
            </a:r>
            <a:r>
              <a:rPr lang="en-GB" sz="2400">
                <a:solidFill>
                  <a:srgbClr val="C00000"/>
                </a:solidFill>
                <a:latin typeface="Times New Roman"/>
                <a:ea typeface="Times New Roman"/>
                <a:cs typeface="Times New Roman"/>
                <a:sym typeface="Times New Roman"/>
              </a:rPr>
              <a:t>existing products and services</a:t>
            </a:r>
            <a:r>
              <a:rPr lang="en-GB" sz="2400">
                <a:solidFill>
                  <a:schemeClr val="dk1"/>
                </a:solidFill>
                <a:latin typeface="Times New Roman"/>
                <a:ea typeface="Times New Roman"/>
                <a:cs typeface="Times New Roman"/>
                <a:sym typeface="Times New Roman"/>
              </a:rPr>
              <a:t>. Securing effective distribution channels, as well as creating awareness for your product or service, is also essential to achieving a competitive and comparative advantage.</a:t>
            </a:r>
            <a:endParaRPr/>
          </a:p>
        </p:txBody>
      </p:sp>
      <p:sp>
        <p:nvSpPr>
          <p:cNvPr id="504" name="Google Shape;504;p32"/>
          <p:cNvSpPr txBox="1"/>
          <p:nvPr/>
        </p:nvSpPr>
        <p:spPr>
          <a:xfrm>
            <a:off x="746456" y="1372354"/>
            <a:ext cx="10304059"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a:solidFill>
                  <a:srgbClr val="C00000"/>
                </a:solidFill>
                <a:latin typeface="Times New Roman"/>
                <a:ea typeface="Times New Roman"/>
                <a:cs typeface="Times New Roman"/>
                <a:sym typeface="Times New Roman"/>
              </a:rPr>
              <a:t>2</a:t>
            </a:r>
            <a:r>
              <a:rPr lang="en-GB" sz="2800" b="1">
                <a:solidFill>
                  <a:schemeClr val="dk1"/>
                </a:solidFill>
                <a:latin typeface="Times New Roman"/>
                <a:ea typeface="Times New Roman"/>
                <a:cs typeface="Times New Roman"/>
                <a:sym typeface="Times New Roman"/>
              </a:rPr>
              <a:t>. Create a Product or Service That Has a Strong Competitive and Comparative Advantage</a:t>
            </a:r>
            <a:endParaRPr/>
          </a:p>
        </p:txBody>
      </p:sp>
      <p:pic>
        <p:nvPicPr>
          <p:cNvPr id="505" name="Google Shape;505;p32" descr="300+ Unique Words You Can Use To Impress People | Thought Catalog"/>
          <p:cNvPicPr preferRelativeResize="0"/>
          <p:nvPr/>
        </p:nvPicPr>
        <p:blipFill rotWithShape="1">
          <a:blip r:embed="rId3">
            <a:alphaModFix/>
          </a:blip>
          <a:srcRect/>
          <a:stretch/>
        </p:blipFill>
        <p:spPr>
          <a:xfrm>
            <a:off x="7762557" y="2587398"/>
            <a:ext cx="3857944" cy="376977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4" name="Google Shape;514;p33"/>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33</a:t>
            </a:fld>
            <a:endParaRPr/>
          </a:p>
        </p:txBody>
      </p:sp>
      <p:sp>
        <p:nvSpPr>
          <p:cNvPr id="515" name="Google Shape;515;p33"/>
          <p:cNvSpPr txBox="1"/>
          <p:nvPr/>
        </p:nvSpPr>
        <p:spPr>
          <a:xfrm>
            <a:off x="3729194" y="2064583"/>
            <a:ext cx="7915862" cy="2958502"/>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3200" b="1">
                <a:solidFill>
                  <a:schemeClr val="dk1"/>
                </a:solidFill>
                <a:latin typeface="Times New Roman"/>
                <a:ea typeface="Times New Roman"/>
                <a:cs typeface="Times New Roman"/>
                <a:sym typeface="Times New Roman"/>
              </a:rPr>
              <a:t>Ensure That Your Product or Service Is Sustainable through Patents, Trademarks, First-Mover Advantage, and Continuous Improvement</a:t>
            </a:r>
            <a:endParaRPr/>
          </a:p>
        </p:txBody>
      </p:sp>
      <p:pic>
        <p:nvPicPr>
          <p:cNvPr id="516" name="Google Shape;516;p33" descr="Numbers one two three stock illustration. Illustration of clipart - 44616531"/>
          <p:cNvPicPr preferRelativeResize="0"/>
          <p:nvPr/>
        </p:nvPicPr>
        <p:blipFill rotWithShape="1">
          <a:blip r:embed="rId3">
            <a:alphaModFix/>
          </a:blip>
          <a:srcRect l="67724" t="8864" r="1717" b="11630"/>
          <a:stretch/>
        </p:blipFill>
        <p:spPr>
          <a:xfrm>
            <a:off x="690973" y="1950735"/>
            <a:ext cx="2956528" cy="2956529"/>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24"/>
        <p:cNvGrpSpPr/>
        <p:nvPr/>
      </p:nvGrpSpPr>
      <p:grpSpPr>
        <a:xfrm>
          <a:off x="0" y="0"/>
          <a:ext cx="0" cy="0"/>
          <a:chOff x="0" y="0"/>
          <a:chExt cx="0" cy="0"/>
        </a:xfrm>
      </p:grpSpPr>
      <p:sp>
        <p:nvSpPr>
          <p:cNvPr id="525" name="Google Shape;525;p34"/>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34</a:t>
            </a:fld>
            <a:endParaRPr/>
          </a:p>
        </p:txBody>
      </p:sp>
      <p:sp>
        <p:nvSpPr>
          <p:cNvPr id="526" name="Google Shape;526;p34"/>
          <p:cNvSpPr txBox="1"/>
          <p:nvPr/>
        </p:nvSpPr>
        <p:spPr>
          <a:xfrm>
            <a:off x="703673" y="1506030"/>
            <a:ext cx="10814902"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rgbClr val="C00000"/>
                </a:solidFill>
                <a:latin typeface="Times New Roman"/>
                <a:ea typeface="Times New Roman"/>
                <a:cs typeface="Times New Roman"/>
                <a:sym typeface="Times New Roman"/>
              </a:rPr>
              <a:t>3</a:t>
            </a:r>
            <a:r>
              <a:rPr lang="en-GB" sz="2400" b="1">
                <a:solidFill>
                  <a:schemeClr val="dk1"/>
                </a:solidFill>
                <a:latin typeface="Times New Roman"/>
                <a:ea typeface="Times New Roman"/>
                <a:cs typeface="Times New Roman"/>
                <a:sym typeface="Times New Roman"/>
              </a:rPr>
              <a:t>. Ensure That Your Product or Service Is Sustainable through Patents, Trademarks, First-Mover Advantage, and Continuous Improvement</a:t>
            </a:r>
            <a:endParaRPr/>
          </a:p>
        </p:txBody>
      </p:sp>
      <p:sp>
        <p:nvSpPr>
          <p:cNvPr id="527" name="Google Shape;527;p34"/>
          <p:cNvSpPr txBox="1"/>
          <p:nvPr/>
        </p:nvSpPr>
        <p:spPr>
          <a:xfrm>
            <a:off x="4426091" y="2593465"/>
            <a:ext cx="7316859" cy="334995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Successfully launching your product or service is a great first step, </a:t>
            </a:r>
            <a:r>
              <a:rPr lang="en-GB" sz="2400" b="1">
                <a:solidFill>
                  <a:srgbClr val="C00000"/>
                </a:solidFill>
                <a:latin typeface="Times New Roman"/>
                <a:ea typeface="Times New Roman"/>
                <a:cs typeface="Times New Roman"/>
                <a:sym typeface="Times New Roman"/>
              </a:rPr>
              <a:t>but long-term success </a:t>
            </a:r>
            <a:r>
              <a:rPr lang="en-GB" sz="2400">
                <a:solidFill>
                  <a:schemeClr val="dk1"/>
                </a:solidFill>
                <a:latin typeface="Times New Roman"/>
                <a:ea typeface="Times New Roman"/>
                <a:cs typeface="Times New Roman"/>
                <a:sym typeface="Times New Roman"/>
              </a:rPr>
              <a:t>is dependent on </a:t>
            </a:r>
            <a:r>
              <a:rPr lang="en-GB" sz="2400">
                <a:solidFill>
                  <a:srgbClr val="C00000"/>
                </a:solidFill>
                <a:latin typeface="Times New Roman"/>
                <a:ea typeface="Times New Roman"/>
                <a:cs typeface="Times New Roman"/>
                <a:sym typeface="Times New Roman"/>
              </a:rPr>
              <a:t>protecting your intellectual capital </a:t>
            </a:r>
            <a:r>
              <a:rPr lang="en-GB" sz="2400">
                <a:solidFill>
                  <a:schemeClr val="dk1"/>
                </a:solidFill>
                <a:latin typeface="Times New Roman"/>
                <a:ea typeface="Times New Roman"/>
                <a:cs typeface="Times New Roman"/>
                <a:sym typeface="Times New Roman"/>
              </a:rPr>
              <a:t>with </a:t>
            </a:r>
            <a:r>
              <a:rPr lang="en-GB" sz="2400">
                <a:solidFill>
                  <a:srgbClr val="C00000"/>
                </a:solidFill>
                <a:latin typeface="Times New Roman"/>
                <a:ea typeface="Times New Roman"/>
                <a:cs typeface="Times New Roman"/>
                <a:sym typeface="Times New Roman"/>
              </a:rPr>
              <a:t>patents or trademarks</a:t>
            </a:r>
            <a:r>
              <a:rPr lang="en-GB" sz="2400">
                <a:solidFill>
                  <a:schemeClr val="dk1"/>
                </a:solidFill>
                <a:latin typeface="Times New Roman"/>
                <a:ea typeface="Times New Roman"/>
                <a:cs typeface="Times New Roman"/>
                <a:sym typeface="Times New Roman"/>
              </a:rPr>
              <a:t>, or both. Staying ahead of your competitors also means continuously improving your product or service.</a:t>
            </a:r>
            <a:endParaRPr/>
          </a:p>
        </p:txBody>
      </p:sp>
      <p:pic>
        <p:nvPicPr>
          <p:cNvPr id="528" name="Google Shape;528;p34" descr="Managing for Long-Term Success and Profitability – Chris Banescu"/>
          <p:cNvPicPr preferRelativeResize="0"/>
          <p:nvPr/>
        </p:nvPicPr>
        <p:blipFill rotWithShape="1">
          <a:blip r:embed="rId3">
            <a:alphaModFix/>
          </a:blip>
          <a:srcRect/>
          <a:stretch/>
        </p:blipFill>
        <p:spPr>
          <a:xfrm>
            <a:off x="805273" y="2593465"/>
            <a:ext cx="3464244" cy="3035338"/>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35"/>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35</a:t>
            </a:fld>
            <a:endParaRPr/>
          </a:p>
        </p:txBody>
      </p:sp>
      <p:sp>
        <p:nvSpPr>
          <p:cNvPr id="538" name="Google Shape;538;p35"/>
          <p:cNvSpPr txBox="1"/>
          <p:nvPr/>
        </p:nvSpPr>
        <p:spPr>
          <a:xfrm>
            <a:off x="3884456" y="2474893"/>
            <a:ext cx="6098344" cy="120032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600" b="1">
                <a:solidFill>
                  <a:schemeClr val="dk1"/>
                </a:solidFill>
                <a:latin typeface="Times New Roman"/>
                <a:ea typeface="Times New Roman"/>
                <a:cs typeface="Times New Roman"/>
                <a:sym typeface="Times New Roman"/>
              </a:rPr>
              <a:t>Secure Your Product or Service’s Profitability</a:t>
            </a:r>
            <a:endParaRPr/>
          </a:p>
        </p:txBody>
      </p:sp>
      <p:pic>
        <p:nvPicPr>
          <p:cNvPr id="539" name="Google Shape;539;p35" descr="BBC Radio 4 | London"/>
          <p:cNvPicPr preferRelativeResize="0"/>
          <p:nvPr/>
        </p:nvPicPr>
        <p:blipFill rotWithShape="1">
          <a:blip r:embed="rId3">
            <a:alphaModFix/>
          </a:blip>
          <a:srcRect/>
          <a:stretch/>
        </p:blipFill>
        <p:spPr>
          <a:xfrm>
            <a:off x="1657706" y="2003494"/>
            <a:ext cx="2143125" cy="214312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47"/>
        <p:cNvGrpSpPr/>
        <p:nvPr/>
      </p:nvGrpSpPr>
      <p:grpSpPr>
        <a:xfrm>
          <a:off x="0" y="0"/>
          <a:ext cx="0" cy="0"/>
          <a:chOff x="0" y="0"/>
          <a:chExt cx="0" cy="0"/>
        </a:xfrm>
      </p:grpSpPr>
      <p:sp>
        <p:nvSpPr>
          <p:cNvPr id="548" name="Google Shape;548;p36"/>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36</a:t>
            </a:fld>
            <a:endParaRPr/>
          </a:p>
        </p:txBody>
      </p:sp>
      <p:sp>
        <p:nvSpPr>
          <p:cNvPr id="549" name="Google Shape;549;p36"/>
          <p:cNvSpPr txBox="1"/>
          <p:nvPr/>
        </p:nvSpPr>
        <p:spPr>
          <a:xfrm>
            <a:off x="769937" y="1359079"/>
            <a:ext cx="795092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a:solidFill>
                  <a:srgbClr val="C00000"/>
                </a:solidFill>
                <a:latin typeface="Times New Roman"/>
                <a:ea typeface="Times New Roman"/>
                <a:cs typeface="Times New Roman"/>
                <a:sym typeface="Times New Roman"/>
              </a:rPr>
              <a:t>4</a:t>
            </a:r>
            <a:r>
              <a:rPr lang="en-GB" sz="2800" b="1">
                <a:solidFill>
                  <a:schemeClr val="dk1"/>
                </a:solidFill>
                <a:latin typeface="Times New Roman"/>
                <a:ea typeface="Times New Roman"/>
                <a:cs typeface="Times New Roman"/>
                <a:sym typeface="Times New Roman"/>
              </a:rPr>
              <a:t>. Secure Your Product or Service’s Profitability</a:t>
            </a:r>
            <a:endParaRPr/>
          </a:p>
        </p:txBody>
      </p:sp>
      <p:sp>
        <p:nvSpPr>
          <p:cNvPr id="550" name="Google Shape;550;p36"/>
          <p:cNvSpPr txBox="1"/>
          <p:nvPr/>
        </p:nvSpPr>
        <p:spPr>
          <a:xfrm>
            <a:off x="769937" y="1869829"/>
            <a:ext cx="6362914" cy="389286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Due to </a:t>
            </a:r>
            <a:r>
              <a:rPr lang="en-GB" sz="2800">
                <a:solidFill>
                  <a:srgbClr val="C00000"/>
                </a:solidFill>
                <a:latin typeface="Times New Roman"/>
                <a:ea typeface="Times New Roman"/>
                <a:cs typeface="Times New Roman"/>
                <a:sym typeface="Times New Roman"/>
              </a:rPr>
              <a:t>initial start-up costs</a:t>
            </a:r>
            <a:r>
              <a:rPr lang="en-GB" sz="2800">
                <a:solidFill>
                  <a:schemeClr val="dk1"/>
                </a:solidFill>
                <a:latin typeface="Times New Roman"/>
                <a:ea typeface="Times New Roman"/>
                <a:cs typeface="Times New Roman"/>
                <a:sym typeface="Times New Roman"/>
              </a:rPr>
              <a:t>, very few products or services are profitable when they’re first introduced. Yet survival and success are dependent </a:t>
            </a:r>
            <a:r>
              <a:rPr lang="en-GB" sz="2800" u="sng">
                <a:solidFill>
                  <a:schemeClr val="dk1"/>
                </a:solidFill>
                <a:latin typeface="Times New Roman"/>
                <a:ea typeface="Times New Roman"/>
                <a:cs typeface="Times New Roman"/>
                <a:sym typeface="Times New Roman"/>
              </a:rPr>
              <a:t>on taking in more than you pay out.</a:t>
            </a:r>
            <a:r>
              <a:rPr lang="en-GB" sz="2800">
                <a:solidFill>
                  <a:schemeClr val="dk1"/>
                </a:solidFill>
                <a:latin typeface="Times New Roman"/>
                <a:ea typeface="Times New Roman"/>
                <a:cs typeface="Times New Roman"/>
                <a:sym typeface="Times New Roman"/>
              </a:rPr>
              <a:t> </a:t>
            </a:r>
            <a:r>
              <a:rPr lang="en-GB" sz="2800">
                <a:solidFill>
                  <a:srgbClr val="C00000"/>
                </a:solidFill>
                <a:latin typeface="Times New Roman"/>
                <a:ea typeface="Times New Roman"/>
                <a:cs typeface="Times New Roman"/>
                <a:sym typeface="Times New Roman"/>
              </a:rPr>
              <a:t>Profits</a:t>
            </a:r>
            <a:r>
              <a:rPr lang="en-GB" sz="2800">
                <a:solidFill>
                  <a:schemeClr val="dk1"/>
                </a:solidFill>
                <a:latin typeface="Times New Roman"/>
                <a:ea typeface="Times New Roman"/>
                <a:cs typeface="Times New Roman"/>
                <a:sym typeface="Times New Roman"/>
              </a:rPr>
              <a:t> are for a company what a salary is to an employee.</a:t>
            </a:r>
            <a:endParaRPr/>
          </a:p>
        </p:txBody>
      </p:sp>
      <p:pic>
        <p:nvPicPr>
          <p:cNvPr id="551" name="Google Shape;551;p36" descr="12 killer ways to reduce your IT costs | CIO"/>
          <p:cNvPicPr preferRelativeResize="0"/>
          <p:nvPr/>
        </p:nvPicPr>
        <p:blipFill rotWithShape="1">
          <a:blip r:embed="rId3">
            <a:alphaModFix/>
          </a:blip>
          <a:srcRect/>
          <a:stretch/>
        </p:blipFill>
        <p:spPr>
          <a:xfrm>
            <a:off x="6989434" y="2133600"/>
            <a:ext cx="4753516" cy="3365321"/>
          </a:xfrm>
          <a:prstGeom prst="ellipse">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59"/>
        <p:cNvGrpSpPr/>
        <p:nvPr/>
      </p:nvGrpSpPr>
      <p:grpSpPr>
        <a:xfrm>
          <a:off x="0" y="0"/>
          <a:ext cx="0" cy="0"/>
          <a:chOff x="0" y="0"/>
          <a:chExt cx="0" cy="0"/>
        </a:xfrm>
      </p:grpSpPr>
      <p:sp>
        <p:nvSpPr>
          <p:cNvPr id="560" name="Google Shape;560;p37"/>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37</a:t>
            </a:fld>
            <a:endParaRPr/>
          </a:p>
        </p:txBody>
      </p:sp>
      <p:sp>
        <p:nvSpPr>
          <p:cNvPr id="561" name="Google Shape;561;p37"/>
          <p:cNvSpPr txBox="1"/>
          <p:nvPr/>
        </p:nvSpPr>
        <p:spPr>
          <a:xfrm>
            <a:off x="4436984" y="2886764"/>
            <a:ext cx="6098344"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400" b="1">
                <a:solidFill>
                  <a:schemeClr val="dk1"/>
                </a:solidFill>
                <a:latin typeface="Times New Roman"/>
                <a:ea typeface="Times New Roman"/>
                <a:cs typeface="Times New Roman"/>
                <a:sym typeface="Times New Roman"/>
              </a:rPr>
              <a:t> Build an Effective Team</a:t>
            </a:r>
            <a:endParaRPr/>
          </a:p>
        </p:txBody>
      </p:sp>
      <p:pic>
        <p:nvPicPr>
          <p:cNvPr id="562" name="Google Shape;562;p37"/>
          <p:cNvPicPr preferRelativeResize="0"/>
          <p:nvPr/>
        </p:nvPicPr>
        <p:blipFill rotWithShape="1">
          <a:blip r:embed="rId3">
            <a:alphaModFix/>
          </a:blip>
          <a:srcRect/>
          <a:stretch/>
        </p:blipFill>
        <p:spPr>
          <a:xfrm>
            <a:off x="2016907" y="2199923"/>
            <a:ext cx="2143125" cy="214312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70"/>
        <p:cNvGrpSpPr/>
        <p:nvPr/>
      </p:nvGrpSpPr>
      <p:grpSpPr>
        <a:xfrm>
          <a:off x="0" y="0"/>
          <a:ext cx="0" cy="0"/>
          <a:chOff x="0" y="0"/>
          <a:chExt cx="0" cy="0"/>
        </a:xfrm>
      </p:grpSpPr>
      <p:sp>
        <p:nvSpPr>
          <p:cNvPr id="571" name="Google Shape;571;p38"/>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38</a:t>
            </a:fld>
            <a:endParaRPr/>
          </a:p>
        </p:txBody>
      </p:sp>
      <p:sp>
        <p:nvSpPr>
          <p:cNvPr id="572" name="Google Shape;572;p38"/>
          <p:cNvSpPr txBox="1"/>
          <p:nvPr/>
        </p:nvSpPr>
        <p:spPr>
          <a:xfrm>
            <a:off x="805810" y="1911764"/>
            <a:ext cx="6038621" cy="3892861"/>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While all new products or services begin with a sole individual’s idea, they seldom get off the ground without a team. That team should include </a:t>
            </a:r>
            <a:r>
              <a:rPr lang="en-GB" sz="2800" b="1" i="1">
                <a:solidFill>
                  <a:schemeClr val="dk1"/>
                </a:solidFill>
                <a:latin typeface="Times New Roman"/>
                <a:ea typeface="Times New Roman"/>
                <a:cs typeface="Times New Roman"/>
                <a:sym typeface="Times New Roman"/>
              </a:rPr>
              <a:t>both the entrepreneurial leader </a:t>
            </a:r>
            <a:r>
              <a:rPr lang="en-GB" sz="2800">
                <a:solidFill>
                  <a:schemeClr val="dk1"/>
                </a:solidFill>
                <a:latin typeface="Times New Roman"/>
                <a:ea typeface="Times New Roman"/>
                <a:cs typeface="Times New Roman"/>
                <a:sym typeface="Times New Roman"/>
              </a:rPr>
              <a:t>and </a:t>
            </a:r>
            <a:r>
              <a:rPr lang="en-GB" sz="2800" b="1" i="1">
                <a:solidFill>
                  <a:schemeClr val="dk1"/>
                </a:solidFill>
                <a:latin typeface="Times New Roman"/>
                <a:ea typeface="Times New Roman"/>
                <a:cs typeface="Times New Roman"/>
                <a:sym typeface="Times New Roman"/>
              </a:rPr>
              <a:t>team members </a:t>
            </a:r>
            <a:r>
              <a:rPr lang="en-GB" sz="2800">
                <a:solidFill>
                  <a:schemeClr val="dk1"/>
                </a:solidFill>
                <a:latin typeface="Times New Roman"/>
                <a:ea typeface="Times New Roman"/>
                <a:cs typeface="Times New Roman"/>
                <a:sym typeface="Times New Roman"/>
              </a:rPr>
              <a:t>with complementary skills.</a:t>
            </a:r>
            <a:endParaRPr/>
          </a:p>
        </p:txBody>
      </p:sp>
      <p:sp>
        <p:nvSpPr>
          <p:cNvPr id="573" name="Google Shape;573;p38"/>
          <p:cNvSpPr txBox="1"/>
          <p:nvPr/>
        </p:nvSpPr>
        <p:spPr>
          <a:xfrm>
            <a:off x="805810" y="1372354"/>
            <a:ext cx="6093724"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1">
                <a:solidFill>
                  <a:srgbClr val="C00000"/>
                </a:solidFill>
                <a:latin typeface="Times New Roman"/>
                <a:ea typeface="Times New Roman"/>
                <a:cs typeface="Times New Roman"/>
                <a:sym typeface="Times New Roman"/>
              </a:rPr>
              <a:t>5</a:t>
            </a:r>
            <a:r>
              <a:rPr lang="en-GB" sz="3200" b="1">
                <a:solidFill>
                  <a:schemeClr val="dk1"/>
                </a:solidFill>
                <a:latin typeface="Times New Roman"/>
                <a:ea typeface="Times New Roman"/>
                <a:cs typeface="Times New Roman"/>
                <a:sym typeface="Times New Roman"/>
              </a:rPr>
              <a:t>. Build an Effective Team</a:t>
            </a:r>
            <a:endParaRPr/>
          </a:p>
        </p:txBody>
      </p:sp>
      <p:pic>
        <p:nvPicPr>
          <p:cNvPr id="574" name="Google Shape;574;p38" descr="Being an Effective Team Coach | Cru"/>
          <p:cNvPicPr preferRelativeResize="0"/>
          <p:nvPr/>
        </p:nvPicPr>
        <p:blipFill rotWithShape="1">
          <a:blip r:embed="rId3">
            <a:alphaModFix/>
          </a:blip>
          <a:srcRect/>
          <a:stretch/>
        </p:blipFill>
        <p:spPr>
          <a:xfrm>
            <a:off x="7374886" y="1893054"/>
            <a:ext cx="4125604" cy="3892861"/>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39"/>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39</a:t>
            </a:fld>
            <a:endParaRPr/>
          </a:p>
        </p:txBody>
      </p:sp>
      <p:sp>
        <p:nvSpPr>
          <p:cNvPr id="584" name="Google Shape;584;p39"/>
          <p:cNvSpPr txBox="1"/>
          <p:nvPr/>
        </p:nvSpPr>
        <p:spPr>
          <a:xfrm>
            <a:off x="2368266" y="1028666"/>
            <a:ext cx="6093724" cy="526297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2400" b="1">
                <a:solidFill>
                  <a:srgbClr val="000000"/>
                </a:solidFill>
                <a:latin typeface="Times New Roman"/>
                <a:ea typeface="Times New Roman"/>
                <a:cs typeface="Times New Roman"/>
                <a:sym typeface="Times New Roman"/>
              </a:rPr>
              <a:t>Conclusion</a:t>
            </a:r>
            <a:endParaRPr sz="2400" b="1">
              <a:solidFill>
                <a:srgbClr val="000000"/>
              </a:solidFill>
              <a:latin typeface="Times New Roman"/>
              <a:ea typeface="Times New Roman"/>
              <a:cs typeface="Times New Roman"/>
              <a:sym typeface="Times New Roman"/>
            </a:endParaRPr>
          </a:p>
          <a:p>
            <a:pPr marL="0" marR="0" lvl="0" indent="0" algn="just" rtl="0">
              <a:spcBef>
                <a:spcPts val="2000"/>
              </a:spcBef>
              <a:spcAft>
                <a:spcPts val="0"/>
              </a:spcAft>
              <a:buNone/>
            </a:pPr>
            <a:r>
              <a:rPr lang="en-GB" sz="1800">
                <a:solidFill>
                  <a:srgbClr val="000000"/>
                </a:solidFill>
                <a:latin typeface="Times New Roman"/>
                <a:ea typeface="Times New Roman"/>
                <a:cs typeface="Times New Roman"/>
                <a:sym typeface="Times New Roman"/>
              </a:rPr>
              <a:t>Overview of the Entrepreneurship terms</a:t>
            </a:r>
            <a:endParaRPr sz="1600">
              <a:solidFill>
                <a:srgbClr val="000000"/>
              </a:solidFill>
              <a:latin typeface="Calibri"/>
              <a:ea typeface="Calibri"/>
              <a:cs typeface="Calibri"/>
              <a:sym typeface="Calibri"/>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Who is the Entrepreneur?</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Definition of a Leader</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The 3P's</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What is the Leadership</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Entrepreneurship</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Entrepreneurial leaders </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The five forms of entrepreneurial leadership</a:t>
            </a:r>
            <a:endParaRPr/>
          </a:p>
          <a:p>
            <a:pPr marL="342900" marR="0" lvl="0" indent="-342900" algn="just" rtl="0">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The five steps of the “Opportunity Model”</a:t>
            </a:r>
            <a:endParaRPr/>
          </a:p>
        </p:txBody>
      </p:sp>
      <p:pic>
        <p:nvPicPr>
          <p:cNvPr id="585" name="Google Shape;585;p39"/>
          <p:cNvPicPr preferRelativeResize="0"/>
          <p:nvPr/>
        </p:nvPicPr>
        <p:blipFill rotWithShape="1">
          <a:blip r:embed="rId3">
            <a:alphaModFix/>
          </a:blip>
          <a:srcRect/>
          <a:stretch/>
        </p:blipFill>
        <p:spPr>
          <a:xfrm>
            <a:off x="11488738" y="6154738"/>
            <a:ext cx="487362" cy="487362"/>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85"/>
                                        </p:tgtEl>
                                        <p:attrNameLst>
                                          <p:attrName>style.visibility</p:attrName>
                                        </p:attrNameLst>
                                      </p:cBhvr>
                                      <p:to>
                                        <p:strVal val="visible"/>
                                      </p:to>
                                    </p:set>
                                    <p:animEffect transition="in" filter="fade">
                                      <p:cBhvr>
                                        <p:cTn id="7" dur="1"/>
                                        <p:tgtEl>
                                          <p:spTgt spid="5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40"/>
          <p:cNvSpPr txBox="1">
            <a:spLocks noGrp="1"/>
          </p:cNvSpPr>
          <p:nvPr>
            <p:ph type="sldNum" idx="12"/>
          </p:nvPr>
        </p:nvSpPr>
        <p:spPr>
          <a:xfrm>
            <a:off x="9982800" y="6357600"/>
            <a:ext cx="1760150" cy="4608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40</a:t>
            </a:fld>
            <a:endParaRPr/>
          </a:p>
        </p:txBody>
      </p:sp>
      <p:sp>
        <p:nvSpPr>
          <p:cNvPr id="595" name="Google Shape;595;p40"/>
          <p:cNvSpPr txBox="1"/>
          <p:nvPr/>
        </p:nvSpPr>
        <p:spPr>
          <a:xfrm>
            <a:off x="1164799" y="1842771"/>
            <a:ext cx="6093724"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a:solidFill>
                  <a:schemeClr val="dk1"/>
                </a:solidFill>
                <a:latin typeface="Times New Roman"/>
                <a:ea typeface="Times New Roman"/>
                <a:cs typeface="Times New Roman"/>
                <a:sym typeface="Times New Roman"/>
              </a:rPr>
              <a:t>References</a:t>
            </a:r>
            <a:endParaRPr/>
          </a:p>
        </p:txBody>
      </p:sp>
      <p:sp>
        <p:nvSpPr>
          <p:cNvPr id="596" name="Google Shape;596;p40"/>
          <p:cNvSpPr txBox="1"/>
          <p:nvPr/>
        </p:nvSpPr>
        <p:spPr>
          <a:xfrm>
            <a:off x="1053547" y="2705352"/>
            <a:ext cx="9809328" cy="1750287"/>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GB" sz="1400" i="0">
                <a:solidFill>
                  <a:schemeClr val="dk1"/>
                </a:solidFill>
                <a:latin typeface="Times New Roman"/>
                <a:ea typeface="Times New Roman"/>
                <a:cs typeface="Times New Roman"/>
                <a:sym typeface="Times New Roman"/>
              </a:rPr>
              <a:t>- </a:t>
            </a:r>
            <a:r>
              <a:rPr lang="en-GB" sz="1400" i="0" u="none" strike="noStrike">
                <a:solidFill>
                  <a:schemeClr val="dk1"/>
                </a:solidFill>
                <a:latin typeface="Times New Roman"/>
                <a:ea typeface="Times New Roman"/>
                <a:cs typeface="Times New Roman"/>
                <a:sym typeface="Times New Roman"/>
              </a:rPr>
              <a:t>Entrepreneurial Leadership: A practical Guide to Generating New Business by Angelo Mastrangelo 1st Edition. </a:t>
            </a:r>
            <a:endParaRPr sz="1400" i="0">
              <a:solidFill>
                <a:schemeClr val="dk1"/>
              </a:solidFill>
              <a:latin typeface="Times New Roman"/>
              <a:ea typeface="Times New Roman"/>
              <a:cs typeface="Times New Roman"/>
              <a:sym typeface="Times New Roman"/>
            </a:endParaRPr>
          </a:p>
          <a:p>
            <a:pPr marL="0" marR="0" lvl="0" indent="0" algn="l" rtl="0">
              <a:lnSpc>
                <a:spcPct val="200000"/>
              </a:lnSpc>
              <a:spcBef>
                <a:spcPts val="0"/>
              </a:spcBef>
              <a:spcAft>
                <a:spcPts val="0"/>
              </a:spcAft>
              <a:buNone/>
            </a:pPr>
            <a:r>
              <a:rPr lang="en-GB" sz="1400" i="0">
                <a:solidFill>
                  <a:schemeClr val="dk1"/>
                </a:solidFill>
                <a:latin typeface="Times New Roman"/>
                <a:ea typeface="Times New Roman"/>
                <a:cs typeface="Times New Roman"/>
                <a:sym typeface="Times New Roman"/>
              </a:rPr>
              <a:t>- Definition of a Leader: https://www.vtaide.com/gleanings/leader.html</a:t>
            </a:r>
            <a:endParaRPr/>
          </a:p>
          <a:p>
            <a:pPr marL="285750" marR="0" lvl="0" indent="-285750" algn="l" rtl="0">
              <a:lnSpc>
                <a:spcPct val="200000"/>
              </a:lnSpc>
              <a:spcBef>
                <a:spcPts val="0"/>
              </a:spcBef>
              <a:spcAft>
                <a:spcPts val="0"/>
              </a:spcAft>
              <a:buClr>
                <a:schemeClr val="dk1"/>
              </a:buClr>
              <a:buSzPts val="1400"/>
              <a:buFont typeface="Times New Roman"/>
              <a:buChar char="-"/>
            </a:pPr>
            <a:r>
              <a:rPr lang="en-GB" sz="1400" i="0">
                <a:solidFill>
                  <a:schemeClr val="dk1"/>
                </a:solidFill>
                <a:latin typeface="Times New Roman"/>
                <a:ea typeface="Times New Roman"/>
                <a:cs typeface="Times New Roman"/>
                <a:sym typeface="Times New Roman"/>
              </a:rPr>
              <a:t>Understanding Leadership, Harvard Business Overview:https://hbr.org/2004/01/understanding-leadership</a:t>
            </a:r>
            <a:br>
              <a:rPr lang="en-GB" sz="1400">
                <a:solidFill>
                  <a:schemeClr val="dk1"/>
                </a:solidFill>
                <a:latin typeface="Times New Roman"/>
                <a:ea typeface="Times New Roman"/>
                <a:cs typeface="Times New Roman"/>
                <a:sym typeface="Times New Roman"/>
              </a:rPr>
            </a:br>
            <a:endParaRPr sz="1400">
              <a:solidFill>
                <a:schemeClr val="dk1"/>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06"/>
        <p:cNvGrpSpPr/>
        <p:nvPr/>
      </p:nvGrpSpPr>
      <p:grpSpPr>
        <a:xfrm>
          <a:off x="0" y="0"/>
          <a:ext cx="0" cy="0"/>
          <a:chOff x="0" y="0"/>
          <a:chExt cx="0" cy="0"/>
        </a:xfrm>
      </p:grpSpPr>
      <p:cxnSp>
        <p:nvCxnSpPr>
          <p:cNvPr id="607" name="Google Shape;607;p42"/>
          <p:cNvCxnSpPr/>
          <p:nvPr/>
        </p:nvCxnSpPr>
        <p:spPr>
          <a:xfrm>
            <a:off x="5826000" y="3525773"/>
            <a:ext cx="540000" cy="0"/>
          </a:xfrm>
          <a:prstGeom prst="straightConnector1">
            <a:avLst/>
          </a:prstGeom>
          <a:noFill/>
          <a:ln w="12700" cap="flat" cmpd="sng">
            <a:solidFill>
              <a:srgbClr val="FFFFFF"/>
            </a:solidFill>
            <a:prstDash val="solid"/>
            <a:round/>
            <a:headEnd type="none" w="sm" len="sm"/>
            <a:tailEnd type="none" w="sm" len="sm"/>
          </a:ln>
        </p:spPr>
      </p:cxnSp>
      <p:grpSp>
        <p:nvGrpSpPr>
          <p:cNvPr id="608" name="Google Shape;608;p42"/>
          <p:cNvGrpSpPr/>
          <p:nvPr/>
        </p:nvGrpSpPr>
        <p:grpSpPr>
          <a:xfrm rot="2700000">
            <a:off x="10127693" y="4178240"/>
            <a:ext cx="633413" cy="1862138"/>
            <a:chOff x="5959192" y="333389"/>
            <a:chExt cx="633413" cy="1862138"/>
          </a:xfrm>
        </p:grpSpPr>
        <p:grpSp>
          <p:nvGrpSpPr>
            <p:cNvPr id="609" name="Google Shape;609;p42"/>
            <p:cNvGrpSpPr/>
            <p:nvPr/>
          </p:nvGrpSpPr>
          <p:grpSpPr>
            <a:xfrm>
              <a:off x="5959192" y="333389"/>
              <a:ext cx="633413" cy="1419225"/>
              <a:chOff x="5959192" y="333389"/>
              <a:chExt cx="633413" cy="1419225"/>
            </a:xfrm>
          </p:grpSpPr>
          <p:sp>
            <p:nvSpPr>
              <p:cNvPr id="610" name="Google Shape;610;p42"/>
              <p:cNvSpPr/>
              <p:nvPr/>
            </p:nvSpPr>
            <p:spPr>
              <a:xfrm>
                <a:off x="5959192" y="333389"/>
                <a:ext cx="319088" cy="1419225"/>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sp>
            <p:nvSpPr>
              <p:cNvPr id="611" name="Google Shape;611;p42"/>
              <p:cNvSpPr/>
              <p:nvPr/>
            </p:nvSpPr>
            <p:spPr>
              <a:xfrm>
                <a:off x="6278280" y="333389"/>
                <a:ext cx="314325" cy="1419225"/>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Avenir"/>
                  <a:ea typeface="Avenir"/>
                  <a:cs typeface="Avenir"/>
                  <a:sym typeface="Avenir"/>
                </a:endParaRPr>
              </a:p>
            </p:txBody>
          </p:sp>
        </p:grpSp>
        <p:cxnSp>
          <p:nvCxnSpPr>
            <p:cNvPr id="612" name="Google Shape;612;p42"/>
            <p:cNvCxnSpPr/>
            <p:nvPr/>
          </p:nvCxnSpPr>
          <p:spPr>
            <a:xfrm rot="10800000">
              <a:off x="6278280" y="333389"/>
              <a:ext cx="0" cy="1862138"/>
            </a:xfrm>
            <a:prstGeom prst="straightConnector1">
              <a:avLst/>
            </a:prstGeom>
            <a:noFill/>
            <a:ln w="12700" cap="flat" cmpd="sng">
              <a:solidFill>
                <a:srgbClr val="FFFFFF"/>
              </a:solidFill>
              <a:prstDash val="solid"/>
              <a:miter lim="800000"/>
              <a:headEnd type="none" w="med" len="med"/>
              <a:tailEnd type="none" w="med" len="med"/>
            </a:ln>
          </p:spPr>
        </p:cxnSp>
      </p:grpSp>
      <p:sp>
        <p:nvSpPr>
          <p:cNvPr id="613" name="Google Shape;613;p42"/>
          <p:cNvSpPr/>
          <p:nvPr/>
        </p:nvSpPr>
        <p:spPr>
          <a:xfrm>
            <a:off x="0" y="0"/>
            <a:ext cx="12192000" cy="6858000"/>
          </a:xfrm>
          <a:prstGeom prst="rect">
            <a:avLst/>
          </a:prstGeom>
          <a:blipFill rotWithShape="1">
            <a:blip r:embed="rId3">
              <a:alphaModFix amt="85000"/>
            </a:blip>
            <a:stretch>
              <a:fillRect/>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venir"/>
              <a:ea typeface="Avenir"/>
              <a:cs typeface="Avenir"/>
              <a:sym typeface="Avenir"/>
            </a:endParaRPr>
          </a:p>
        </p:txBody>
      </p:sp>
      <p:sp>
        <p:nvSpPr>
          <p:cNvPr id="614" name="Google Shape;614;p42"/>
          <p:cNvSpPr txBox="1"/>
          <p:nvPr/>
        </p:nvSpPr>
        <p:spPr>
          <a:xfrm>
            <a:off x="3556702" y="3417386"/>
            <a:ext cx="4078800" cy="2351973"/>
          </a:xfrm>
          <a:prstGeom prst="rect">
            <a:avLst/>
          </a:prstGeom>
          <a:noFill/>
          <a:ln>
            <a:noFill/>
          </a:ln>
        </p:spPr>
        <p:txBody>
          <a:bodyPr spcFirstLastPara="1" wrap="square" lIns="91425" tIns="45700" rIns="91425" bIns="45700" anchor="b" anchorCtr="0">
            <a:normAutofit/>
          </a:bodyPr>
          <a:lstStyle/>
          <a:p>
            <a:pPr marL="0" marR="0" lvl="0" indent="0" algn="ctr" rtl="0">
              <a:spcBef>
                <a:spcPts val="0"/>
              </a:spcBef>
              <a:spcAft>
                <a:spcPts val="0"/>
              </a:spcAft>
              <a:buNone/>
            </a:pPr>
            <a:r>
              <a:rPr lang="en-GB" sz="6000">
                <a:solidFill>
                  <a:schemeClr val="dk1"/>
                </a:solidFill>
                <a:latin typeface="Courgette"/>
                <a:ea typeface="Courgette"/>
                <a:cs typeface="Courgette"/>
                <a:sym typeface="Courgette"/>
              </a:rPr>
              <a:t>Wish you all the best </a:t>
            </a:r>
            <a:endParaRPr/>
          </a:p>
        </p:txBody>
      </p:sp>
      <p:cxnSp>
        <p:nvCxnSpPr>
          <p:cNvPr id="615" name="Google Shape;615;p42"/>
          <p:cNvCxnSpPr/>
          <p:nvPr/>
        </p:nvCxnSpPr>
        <p:spPr>
          <a:xfrm>
            <a:off x="8881769" y="3690871"/>
            <a:ext cx="540000" cy="0"/>
          </a:xfrm>
          <a:prstGeom prst="straightConnector1">
            <a:avLst/>
          </a:prstGeom>
          <a:noFill/>
          <a:ln w="12700" cap="flat" cmpd="sng">
            <a:solidFill>
              <a:srgbClr val="FFFFFF"/>
            </a:solidFill>
            <a:prstDash val="solid"/>
            <a:round/>
            <a:headEnd type="none" w="sm" len="sm"/>
            <a:tailEnd type="none" w="sm" len="sm"/>
          </a:ln>
        </p:spPr>
      </p:cxnSp>
      <p:sp>
        <p:nvSpPr>
          <p:cNvPr id="616" name="Google Shape;616;p42"/>
          <p:cNvSpPr txBox="1">
            <a:spLocks noGrp="1"/>
          </p:cNvSpPr>
          <p:nvPr>
            <p:ph type="sldNum" idx="12"/>
          </p:nvPr>
        </p:nvSpPr>
        <p:spPr>
          <a:xfrm>
            <a:off x="11106150" y="6401999"/>
            <a:ext cx="544862" cy="369332"/>
          </a:xfrm>
          <a:prstGeom prst="rect">
            <a:avLst/>
          </a:prstGeom>
          <a:noFill/>
          <a:ln>
            <a:noFill/>
          </a:ln>
        </p:spPr>
        <p:txBody>
          <a:bodyPr spcFirstLastPara="1" wrap="square" lIns="91425" tIns="45700" rIns="91425" bIns="45700" anchor="ctr" anchorCtr="0">
            <a:normAutofit/>
          </a:bodyPr>
          <a:lstStyle/>
          <a:p>
            <a:pPr marL="0" lvl="0" indent="0" algn="r" rtl="0">
              <a:spcBef>
                <a:spcPts val="0"/>
              </a:spcBef>
              <a:spcAft>
                <a:spcPts val="0"/>
              </a:spcAft>
              <a:buNone/>
            </a:pPr>
            <a:fld id="{00000000-1234-1234-1234-123412341234}" type="slidenum">
              <a:rPr lang="en-GB"/>
              <a:t>41</a:t>
            </a:fld>
            <a:endParaRPr/>
          </a:p>
        </p:txBody>
      </p:sp>
      <p:pic>
        <p:nvPicPr>
          <p:cNvPr id="617" name="Google Shape;617;p42"/>
          <p:cNvPicPr preferRelativeResize="0"/>
          <p:nvPr/>
        </p:nvPicPr>
        <p:blipFill rotWithShape="1">
          <a:blip r:embed="rId4">
            <a:alphaModFix/>
          </a:blip>
          <a:srcRect l="10883" r="5538"/>
          <a:stretch/>
        </p:blipFill>
        <p:spPr>
          <a:xfrm>
            <a:off x="3898900" y="1514366"/>
            <a:ext cx="3608900" cy="2311162"/>
          </a:xfrm>
          <a:prstGeom prst="rect">
            <a:avLst/>
          </a:prstGeom>
          <a:noFill/>
          <a:ln>
            <a:noFill/>
          </a:ln>
        </p:spPr>
      </p:pic>
    </p:spTree>
  </p:cSld>
  <p:clrMapOvr>
    <a:masterClrMapping/>
  </p:clrMapOvr>
</p:sld>
</file>

<file path=ppt/theme/theme1.xml><?xml version="1.0" encoding="utf-8"?>
<a:theme xmlns:a="http://schemas.openxmlformats.org/drawingml/2006/main" name="Frosty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2879</Words>
  <Application>Microsoft Office PowerPoint</Application>
  <PresentationFormat>Widescreen</PresentationFormat>
  <Paragraphs>316</Paragraphs>
  <Slides>41</Slides>
  <Notes>41</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41</vt:i4>
      </vt:variant>
    </vt:vector>
  </HeadingPairs>
  <TitlesOfParts>
    <vt:vector size="52" baseType="lpstr">
      <vt:lpstr>Avenir</vt:lpstr>
      <vt:lpstr>Times New Roman</vt:lpstr>
      <vt:lpstr>Tajawal Medium</vt:lpstr>
      <vt:lpstr>Sorts Mill Goudy</vt:lpstr>
      <vt:lpstr>Calibri</vt:lpstr>
      <vt:lpstr>Courgette</vt:lpstr>
      <vt:lpstr>Arial</vt:lpstr>
      <vt:lpstr>Overlock</vt:lpstr>
      <vt:lpstr>Noto Sans Symbols</vt:lpstr>
      <vt:lpstr>FrostyVTI</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Amany Ramadan</cp:lastModifiedBy>
  <cp:revision>2</cp:revision>
  <dcterms:created xsi:type="dcterms:W3CDTF">2023-01-06T19:28:27Z</dcterms:created>
  <dcterms:modified xsi:type="dcterms:W3CDTF">2024-05-31T10:13:57Z</dcterms:modified>
</cp:coreProperties>
</file>