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484" r:id="rId2"/>
    <p:sldId id="303" r:id="rId3"/>
    <p:sldId id="276" r:id="rId4"/>
    <p:sldId id="521" r:id="rId5"/>
    <p:sldId id="558" r:id="rId6"/>
    <p:sldId id="569" r:id="rId7"/>
    <p:sldId id="562" r:id="rId8"/>
    <p:sldId id="564" r:id="rId9"/>
    <p:sldId id="565" r:id="rId10"/>
    <p:sldId id="567" r:id="rId11"/>
    <p:sldId id="566" r:id="rId12"/>
    <p:sldId id="568" r:id="rId13"/>
    <p:sldId id="570" r:id="rId14"/>
    <p:sldId id="571" r:id="rId15"/>
    <p:sldId id="572" r:id="rId16"/>
    <p:sldId id="573" r:id="rId17"/>
    <p:sldId id="574" r:id="rId18"/>
    <p:sldId id="575" r:id="rId19"/>
    <p:sldId id="598" r:id="rId20"/>
    <p:sldId id="577" r:id="rId21"/>
    <p:sldId id="600" r:id="rId22"/>
    <p:sldId id="578" r:id="rId23"/>
    <p:sldId id="602" r:id="rId24"/>
    <p:sldId id="601" r:id="rId25"/>
    <p:sldId id="579" r:id="rId26"/>
    <p:sldId id="580" r:id="rId27"/>
    <p:sldId id="581" r:id="rId28"/>
    <p:sldId id="582" r:id="rId29"/>
    <p:sldId id="583" r:id="rId30"/>
    <p:sldId id="584" r:id="rId31"/>
    <p:sldId id="585" r:id="rId32"/>
    <p:sldId id="586" r:id="rId33"/>
    <p:sldId id="587" r:id="rId34"/>
    <p:sldId id="588" r:id="rId35"/>
    <p:sldId id="561" r:id="rId36"/>
    <p:sldId id="349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4"/>
            <p14:sldId id="303"/>
            <p14:sldId id="276"/>
            <p14:sldId id="521"/>
            <p14:sldId id="558"/>
            <p14:sldId id="569"/>
            <p14:sldId id="562"/>
            <p14:sldId id="564"/>
            <p14:sldId id="565"/>
            <p14:sldId id="567"/>
            <p14:sldId id="566"/>
            <p14:sldId id="568"/>
            <p14:sldId id="570"/>
            <p14:sldId id="571"/>
            <p14:sldId id="572"/>
            <p14:sldId id="573"/>
            <p14:sldId id="574"/>
            <p14:sldId id="575"/>
            <p14:sldId id="598"/>
            <p14:sldId id="577"/>
            <p14:sldId id="600"/>
            <p14:sldId id="578"/>
            <p14:sldId id="602"/>
            <p14:sldId id="601"/>
            <p14:sldId id="579"/>
            <p14:sldId id="580"/>
            <p14:sldId id="581"/>
            <p14:sldId id="582"/>
            <p14:sldId id="583"/>
            <p14:sldId id="584"/>
            <p14:sldId id="585"/>
            <p14:sldId id="586"/>
            <p14:sldId id="587"/>
            <p14:sldId id="588"/>
            <p14:sldId id="561"/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1291E5-0BD8-EA9E-1BB4-6A8A163CDEDB}" v="667" dt="2023-08-29T16:10:11.462"/>
    <p1510:client id="{0433D300-3B74-579A-DC5F-B07933204EF6}" v="664" dt="2023-11-26T21:03:01.216"/>
    <p1510:client id="{05A17F0D-DD91-242D-6088-3D66914F2012}" v="1660" dt="2023-09-12T18:14:47.057"/>
    <p1510:client id="{1176E7FB-7952-BDDE-1BF3-CF8344E9990C}" v="443" dt="2023-09-12T17:18:43.502"/>
    <p1510:client id="{17AA0ED1-A0DA-3F13-CDFB-3A31D3DBC440}" v="923" dt="2023-09-12T11:16:06.740"/>
    <p1510:client id="{21C58AA7-73FF-876F-BA96-56C7D98867FF}" v="35" dt="2023-09-08T20:31:26.322"/>
    <p1510:client id="{2284D4EA-F7CD-2E14-3743-1591894FFC75}" v="84" dt="2023-09-12T19:35:42.124"/>
    <p1510:client id="{232B9E7E-0570-CA3D-EAF9-2E561350A64E}" v="62" dt="2023-09-12T19:54:20.119"/>
    <p1510:client id="{2ED3FA9C-FC2A-8DE4-2983-2FD103534027}" v="40" dt="2023-10-05T17:19:49.787"/>
    <p1510:client id="{2F94F5E2-2153-D8BF-1CA2-947D3CA1AA47}" v="3181" dt="2023-09-21T16:32:22.162"/>
    <p1510:client id="{3F9A7881-86C8-AF81-9086-6EBBE67B0D96}" v="185" dt="2023-09-12T18:29:42.029"/>
    <p1510:client id="{46CB2493-4DD4-6EA3-99EE-01D1C2FC8003}" v="3414" dt="2023-08-31T16:22:27.629"/>
    <p1510:client id="{57910821-4839-E1BD-2750-0DF33731EECC}" v="3214" dt="2023-08-31T09:37:19.792"/>
    <p1510:client id="{5EA41550-3138-B522-E536-5D89A4E1D701}" v="4983" dt="2023-08-31T12:10:09.432"/>
    <p1510:client id="{68CF7F84-1485-705A-C70E-B1DF9C241148}" v="665" dt="2023-09-20T18:05:19.805"/>
    <p1510:client id="{749713F8-C72F-8F6D-DFCD-EFFFD3370699}" v="234" dt="2023-09-12T19:47:16.808"/>
    <p1510:client id="{7E49A461-0E87-FCF9-0046-038196C3BBD9}" v="524" dt="2023-09-08T20:46:26.638"/>
    <p1510:client id="{82AABCE4-9375-D29F-F9CA-DFFA4088413E}" v="1461" dt="2023-09-21T15:12:23.205"/>
    <p1510:client id="{878B5414-2B7C-1BBA-D173-562788A1EAD8}" v="280" dt="2023-08-29T15:17:31.020"/>
    <p1510:client id="{93B27F12-8DF8-5135-EB83-95C732A60885}" v="1908" dt="2023-09-12T19:31:34.673"/>
    <p1510:client id="{9974AAA3-8226-2AEF-CE4E-AA5B2D54117B}" v="1393" dt="2023-09-04T12:38:58.344"/>
    <p1510:client id="{9978213D-75A7-EFA3-3219-A5708CC27D9D}" v="30" dt="2023-09-20T18:42:05.786"/>
    <p1510:client id="{BB44D990-3789-D892-A808-85EED76AA05C}" v="374" dt="2023-08-29T15:35:40.226"/>
    <p1510:client id="{BB723FAD-1C93-E73A-CA62-0AFE81A0AC6F}" v="2824" dt="2023-08-30T15:38:17.740"/>
    <p1510:client id="{BCBB7D84-FCCC-21E2-13F7-935F0E20AFAD}" v="1174" dt="2023-09-20T18:37:21.764"/>
    <p1510:client id="{D4C8152E-31B3-D59A-F086-D6D72784B865}" v="275" dt="2023-09-04T12:46:47.182"/>
    <p1510:client id="{D932AD42-0DDB-A44F-8ABF-1CDB06878786}" v="484" dt="2023-09-12T11:35:49.618"/>
    <p1510:client id="{DE832326-2AC0-0026-2233-9D09B1E2BEBD}" v="9" dt="2023-09-12T19:37:32.053"/>
    <p1510:client id="{E00F0F0D-72BF-078F-AD30-2EAD1004C057}" v="1183" dt="2023-09-04T13:35:08.5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microsoft.com/office/2015/10/relationships/revisionInfo" Target="revisionInfo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058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6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4455754"/>
            <a:ext cx="5188387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Times New Roman"/>
                <a:cs typeface="Times New Roman"/>
              </a:rPr>
              <a:t>Prepared by Dr. Hamada I. AbdulWakel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809056" cy="212365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400" b="1">
                <a:solidFill>
                  <a:srgbClr val="00B0F0"/>
                </a:solidFill>
                <a:latin typeface="Times New Roman"/>
                <a:cs typeface="Times New Roman"/>
              </a:rPr>
              <a:t>Programming </a:t>
            </a:r>
            <a:br>
              <a:rPr lang="en-US" sz="44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>
                <a:solidFill>
                  <a:srgbClr val="00B0F0"/>
                </a:solidFill>
                <a:latin typeface="Times New Roman"/>
                <a:cs typeface="Times New Roman"/>
              </a:rPr>
              <a:t>Foundations in</a:t>
            </a:r>
          </a:p>
          <a:p>
            <a:r>
              <a:rPr lang="en-US" sz="4400" b="1">
                <a:solidFill>
                  <a:srgbClr val="00B0F0"/>
                </a:solidFill>
                <a:latin typeface="Times New Roman"/>
                <a:cs typeface="Times New Roman"/>
              </a:rPr>
              <a:t>Python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>
                <a:solidFill>
                  <a:srgbClr val="000000"/>
                </a:solidFill>
                <a:latin typeface="Times New Roman"/>
                <a:cs typeface="Times New Roman"/>
              </a:rPr>
              <a:t>Lecture 9</a:t>
            </a:r>
            <a:endParaRPr lang="en-US" sz="28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pic>
        <p:nvPicPr>
          <p:cNvPr id="2" name="Picture 1" descr="A person typing on a computer&#10;&#10;Description automatically generated">
            <a:extLst>
              <a:ext uri="{FF2B5EF4-FFF2-40B4-BE49-F238E27FC236}">
                <a16:creationId xmlns:a16="http://schemas.microsoft.com/office/drawing/2014/main" id="{08D4FAB9-1930-430F-E48C-6D3598880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0891" y="-329242"/>
            <a:ext cx="7415840" cy="741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857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18426" y="2785710"/>
            <a:ext cx="4116833" cy="138499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200" b="1">
                <a:solidFill>
                  <a:srgbClr val="00B0F0"/>
                </a:solidFill>
                <a:latin typeface="Times New Roman"/>
                <a:cs typeface="Times New Roman"/>
              </a:rPr>
              <a:t>Object-Oriented </a:t>
            </a:r>
            <a:endParaRPr lang="en-US"/>
          </a:p>
          <a:p>
            <a:r>
              <a:rPr lang="en-US" sz="4200" b="1">
                <a:solidFill>
                  <a:srgbClr val="00B0F0"/>
                </a:solidFill>
                <a:latin typeface="Times New Roman"/>
                <a:cs typeface="Times New Roman"/>
              </a:rPr>
              <a:t>Programming II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852776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Times New Roman"/>
                <a:cs typeface="Times New Roman"/>
              </a:rPr>
              <a:t>Lecture 9</a:t>
            </a:r>
            <a:endParaRPr lang="en-US" sz="28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Times New Roman"/>
                <a:cs typeface="Times New Roman"/>
              </a:rPr>
              <a:t>Dr. Hamada I. AbdulWakel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RECAP: LECTURE 8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Understanding the basics of Object-Oriented Programming.</a:t>
            </a: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building blocks and principles of OOP.</a:t>
            </a: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Difference instance and class attributes.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LECTURE MAIN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5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Learning more about classes behaviors.</a:t>
            </a: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meaning of using the operator overloading.</a:t>
            </a: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meaning and uses of inheritance and polymorphism.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07059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getattr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(obj, '</a:t>
            </a: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paramName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')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 returns the current value of this parameter.</a:t>
            </a:r>
            <a:endParaRPr lang="en-US"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setattr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(obj, '</a:t>
            </a: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paramName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', value)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 allows you to set/change the value of an attribute.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hasattr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(obj, 'Name')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 checks whether the object has this attribute or not.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isinstance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(obj, </a:t>
            </a: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className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)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 returns True if the specified object is of the specified type, otherwise False .</a:t>
            </a:r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THE GETTER AND SETTER METHODS</a:t>
            </a:r>
          </a:p>
        </p:txBody>
      </p:sp>
    </p:spTree>
    <p:extLst>
      <p:ext uri="{BB962C8B-B14F-4D97-AF65-F5344CB8AC3E}">
        <p14:creationId xmlns:p14="http://schemas.microsoft.com/office/powerpoint/2010/main" val="78921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Example:</a:t>
            </a:r>
            <a:endParaRPr lang="en-US" dirty="0"/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       class Point:</a:t>
            </a:r>
            <a:br>
              <a:rPr lang="en-US" sz="2400" dirty="0">
                <a:latin typeface="Times New Roman"/>
                <a:cs typeface="Times New Roman"/>
              </a:rPr>
            </a:b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def __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init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__(self, x=0, y=0):       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self.x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= x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self.y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= y</a:t>
            </a:r>
            <a:br>
              <a:rPr lang="en-US" sz="2400" dirty="0">
                <a:latin typeface="Times New Roman"/>
                <a:cs typeface="Times New Roman"/>
              </a:rPr>
            </a:b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p1 = Point(1, 2)</a:t>
            </a:r>
            <a:br>
              <a:rPr lang="en-US" sz="2400" dirty="0">
                <a:latin typeface="Times New Roman"/>
                <a:cs typeface="Times New Roman"/>
              </a:rPr>
            </a:b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 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getattr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(p1, 'x'))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setattr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(p1, 'y', 5))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hasattr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(p1, 'z'))                      </a:t>
            </a:r>
            <a:endParaRPr lang="en-US" dirty="0"/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print(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isinstance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(p1, Point) )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4C1D009-93D6-27BF-7572-87ABBF9EBDB5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THE GETTER AND SETTER METHODS</a:t>
            </a:r>
          </a:p>
        </p:txBody>
      </p:sp>
    </p:spTree>
    <p:extLst>
      <p:ext uri="{BB962C8B-B14F-4D97-AF65-F5344CB8AC3E}">
        <p14:creationId xmlns:p14="http://schemas.microsoft.com/office/powerpoint/2010/main" val="2665728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Example:</a:t>
            </a:r>
            <a:endParaRPr lang="en-US"/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       class Point:</a:t>
            </a:r>
            <a:b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</a:b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def __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init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__(self, x=0, y=0):        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self.x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x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self.y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y</a:t>
            </a:r>
            <a:b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</a:b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p1 = Point(1, 2)</a:t>
            </a:r>
            <a:b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</a:b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p2 = Point(2, 3)</a:t>
            </a:r>
            <a:b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</a:b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print(p1+p2)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THE OPERATOR OVERLOADING</a:t>
            </a:r>
          </a:p>
        </p:txBody>
      </p:sp>
    </p:spTree>
    <p:extLst>
      <p:ext uri="{BB962C8B-B14F-4D97-AF65-F5344CB8AC3E}">
        <p14:creationId xmlns:p14="http://schemas.microsoft.com/office/powerpoint/2010/main" val="188359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You can change the meaning of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any operator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 in Python depending upon the operands used to be suitable to your class.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For example, the 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+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operator will perform arithmetic addition on two numbers, merge two lists, or concatenate two strings.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But, if you perform it on two instances of a user-defined class it will give you a </a:t>
            </a: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TypeError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 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because these instances are unsupported operand type(s) for + operator.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THE OPERATOR OVERLOADING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13505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Among the special functions for operators are: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+      by overloading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__add__(self,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otherObj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for     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obj1 + obj2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-       by overloading  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__sub__(self,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otherObj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 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      for     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obj1 - obj2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*      by overloading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__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mul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__(self,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otherObj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for     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obj1 * obj2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/       by overloading   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__div__(self,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otherObj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for     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obj1 / obj2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%     by overloading   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__mod__(self,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otherObj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 for     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obj1 % obj2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**    by overloading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__pow__(self,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otherObj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for     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obj1 ** obj2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THE OPERATOR OVERLOADING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03896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Python does not limit operator overloading to arithmetic operators only. We can overload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comparison operators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 as well.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Among the special functions for these operators are: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&lt;     by overloading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__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lt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__(self,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otherObj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for     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obj1 &lt; obj2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&lt;=   by overloading  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__le__(self,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otherObj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 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     for     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obj1 &lt;= obj2</a:t>
            </a:r>
            <a:endParaRPr lang="en-US"/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&gt;     by overloading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__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gt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__(self,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otherObj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for     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obj1 &gt; obj2</a:t>
            </a:r>
            <a:endParaRPr lang="en-US"/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&gt;=   by overloading   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__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ge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__(self,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otherObj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for     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obj1 &gt;= obj2</a:t>
            </a:r>
            <a:endParaRPr lang="en-US"/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==   by overloading   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__eq__(self,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otherObj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for     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obj1 == obj2</a:t>
            </a:r>
            <a:endParaRPr lang="en-US"/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!=    by overloading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__ne__(self,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otherObj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for     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obj1 != obj2</a:t>
            </a:r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THE OPERATOR OVERLOADING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092539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Example: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class Point:</a:t>
            </a:r>
            <a:b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</a:b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def __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init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__(self, x=0, y=0):        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self.x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x;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self.y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y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</a:t>
            </a: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def __add__(self, other):</a:t>
            </a:r>
            <a:br>
              <a:rPr lang="en-US" sz="2400" b="1">
                <a:latin typeface="Times New Roman"/>
                <a:cs typeface="Times New Roman"/>
              </a:rPr>
            </a:b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x = </a:t>
            </a:r>
            <a:r>
              <a:rPr lang="en-US" sz="2400" b="1" err="1">
                <a:solidFill>
                  <a:srgbClr val="00B0F0"/>
                </a:solidFill>
                <a:latin typeface="Times New Roman"/>
                <a:cs typeface="Times New Roman"/>
              </a:rPr>
              <a:t>self.x</a:t>
            </a: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 + </a:t>
            </a:r>
            <a:r>
              <a:rPr lang="en-US" sz="2400" b="1" err="1">
                <a:solidFill>
                  <a:srgbClr val="00B0F0"/>
                </a:solidFill>
                <a:latin typeface="Times New Roman"/>
                <a:cs typeface="Times New Roman"/>
              </a:rPr>
              <a:t>other.x</a:t>
            </a:r>
            <a:endParaRPr lang="en-US" sz="2400" b="1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y = </a:t>
            </a:r>
            <a:r>
              <a:rPr lang="en-US" sz="2400" b="1" err="1">
                <a:solidFill>
                  <a:srgbClr val="00B0F0"/>
                </a:solidFill>
                <a:latin typeface="Times New Roman"/>
                <a:cs typeface="Times New Roman"/>
              </a:rPr>
              <a:t>self.y</a:t>
            </a: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 + </a:t>
            </a:r>
            <a:r>
              <a:rPr lang="en-US" sz="2400" b="1" err="1">
                <a:solidFill>
                  <a:srgbClr val="00B0F0"/>
                </a:solidFill>
                <a:latin typeface="Times New Roman"/>
                <a:cs typeface="Times New Roman"/>
              </a:rPr>
              <a:t>other.y</a:t>
            </a:r>
            <a:endParaRPr lang="en-US" sz="2400" b="1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return Point(x, y)</a:t>
            </a:r>
            <a:br>
              <a:rPr lang="en-US" sz="2400" b="1">
                <a:latin typeface="Times New Roman"/>
                <a:cs typeface="Times New Roman"/>
              </a:rPr>
            </a:b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p1 = Point(1, 2);        p2 = Point(2, 3);          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print(p1+p2)</a:t>
            </a:r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THE OPERATOR OVERLOADING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551758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9087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Example: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class Point:</a:t>
            </a:r>
            <a:b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</a:b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def __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init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__(self, x=0, y=0):        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self.x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x;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self.y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y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</a:t>
            </a: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def __</a:t>
            </a:r>
            <a:r>
              <a:rPr lang="en-US" sz="2400" b="1" err="1">
                <a:solidFill>
                  <a:srgbClr val="00B0F0"/>
                </a:solidFill>
                <a:latin typeface="Times New Roman"/>
                <a:cs typeface="Times New Roman"/>
              </a:rPr>
              <a:t>lt</a:t>
            </a: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__(self, other):</a:t>
            </a:r>
            <a:br>
              <a:rPr lang="en-US" sz="2400" b="1">
                <a:latin typeface="Times New Roman"/>
                <a:cs typeface="Times New Roman"/>
              </a:rPr>
            </a:b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</a:t>
            </a:r>
            <a:r>
              <a:rPr lang="en-US" sz="2400" b="1" err="1">
                <a:solidFill>
                  <a:srgbClr val="00B0F0"/>
                </a:solidFill>
                <a:latin typeface="Times New Roman"/>
                <a:cs typeface="Times New Roman"/>
              </a:rPr>
              <a:t>selfCords</a:t>
            </a: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 = (</a:t>
            </a:r>
            <a:r>
              <a:rPr lang="en-US" sz="2400" b="1" err="1">
                <a:solidFill>
                  <a:srgbClr val="00B0F0"/>
                </a:solidFill>
                <a:latin typeface="Times New Roman"/>
                <a:cs typeface="Times New Roman"/>
              </a:rPr>
              <a:t>self.x</a:t>
            </a: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 ** 2) + (</a:t>
            </a:r>
            <a:r>
              <a:rPr lang="en-US" sz="2400" b="1" err="1">
                <a:solidFill>
                  <a:srgbClr val="00B0F0"/>
                </a:solidFill>
                <a:latin typeface="Times New Roman"/>
                <a:cs typeface="Times New Roman"/>
              </a:rPr>
              <a:t>self.y</a:t>
            </a: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 ** 2)</a:t>
            </a:r>
            <a:br>
              <a:rPr lang="en-US" sz="2400" b="1">
                <a:latin typeface="Times New Roman"/>
                <a:cs typeface="Times New Roman"/>
              </a:rPr>
            </a:b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 </a:t>
            </a:r>
            <a:r>
              <a:rPr lang="en-US" sz="2400" b="1" err="1">
                <a:solidFill>
                  <a:srgbClr val="00B0F0"/>
                </a:solidFill>
                <a:latin typeface="Times New Roman"/>
                <a:cs typeface="Times New Roman"/>
              </a:rPr>
              <a:t>otherCords</a:t>
            </a: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 = (</a:t>
            </a:r>
            <a:r>
              <a:rPr lang="en-US" sz="2400" b="1" err="1">
                <a:solidFill>
                  <a:srgbClr val="00B0F0"/>
                </a:solidFill>
                <a:latin typeface="Times New Roman"/>
                <a:cs typeface="Times New Roman"/>
              </a:rPr>
              <a:t>other.x</a:t>
            </a: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 ** 2) + (</a:t>
            </a:r>
            <a:r>
              <a:rPr lang="en-US" sz="2400" b="1" err="1">
                <a:solidFill>
                  <a:srgbClr val="00B0F0"/>
                </a:solidFill>
                <a:latin typeface="Times New Roman"/>
                <a:cs typeface="Times New Roman"/>
              </a:rPr>
              <a:t>other.y</a:t>
            </a: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 ** 2)                   </a:t>
            </a:r>
          </a:p>
          <a:p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return   </a:t>
            </a:r>
            <a:r>
              <a:rPr lang="en-US" sz="2400" b="1" err="1">
                <a:solidFill>
                  <a:srgbClr val="00B0F0"/>
                </a:solidFill>
                <a:latin typeface="Times New Roman"/>
                <a:cs typeface="Times New Roman"/>
              </a:rPr>
              <a:t>selfCords</a:t>
            </a: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 &lt; </a:t>
            </a:r>
            <a:r>
              <a:rPr lang="en-US" sz="2400" b="1" err="1">
                <a:solidFill>
                  <a:srgbClr val="00B0F0"/>
                </a:solidFill>
                <a:latin typeface="Times New Roman"/>
                <a:cs typeface="Times New Roman"/>
              </a:rPr>
              <a:t>otherCords</a:t>
            </a:r>
            <a:endParaRPr lang="en-US" b="1" err="1"/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p1 = Point(1, 2);        p2 = Point(2, 3);          </a:t>
            </a:r>
            <a:endParaRPr lang="en-US" sz="2400" b="1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print(p1 &lt; p2)</a:t>
            </a:r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THE OPERATOR OVERLOADING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05135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Example: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class Fruit: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def __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init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__(self, weight, name = "none"):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self.name = name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self.weight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= weight </a:t>
            </a:r>
            <a:endParaRPr lang="en-US"/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def __add__(self, x):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if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isinstance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(x, Fruit): </a:t>
            </a:r>
            <a:endParaRPr lang="en-US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 return Fruit(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self.weight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+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x.weight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 </a:t>
            </a:r>
            <a:endParaRPr lang="en-US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if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isinstance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(x, int): </a:t>
            </a:r>
            <a:endParaRPr lang="en-US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 return Fruit(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self.weight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+ x, self.name) </a:t>
            </a:r>
            <a:endParaRPr lang="en-US"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THE OPERATOR OVERLOADING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14429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Example (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con't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):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class Fruit: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def __eq__(self, x):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if self.name == x.name: 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print("Both are the same fruits") 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else: 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print(self.name, "and", x.name, "are different fruits.")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def __str__(self): </a:t>
            </a:r>
            <a:endParaRPr lang="en-US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return "Name: {0}, Weight: {1}\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n".format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(self.name, 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self.weight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THE OPERATOR OVERLOADING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5370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Example (</a:t>
            </a:r>
            <a:r>
              <a:rPr lang="en-US" sz="2400" err="1">
                <a:solidFill>
                  <a:srgbClr val="2D3956"/>
                </a:solidFill>
                <a:latin typeface="Times New Roman"/>
                <a:cs typeface="Times New Roman"/>
              </a:rPr>
              <a:t>con't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):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f1 = Fruit(5, "Strawberry") </a:t>
            </a:r>
            <a:endParaRPr lang="en-US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f2 = Fruit(100, "Watermelon") </a:t>
            </a:r>
            <a:endParaRPr lang="en-US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f3 = Fruit(20, "Mango") </a:t>
            </a:r>
            <a:endParaRPr lang="en-US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print( f1, f2, f3 ) </a:t>
            </a:r>
            <a:endParaRPr lang="en-US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print( f1 + f2 + f3 ) </a:t>
            </a:r>
            <a:endParaRPr lang="en-US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print( f1 == f2 )</a:t>
            </a:r>
            <a:endParaRPr lang="en-US"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THE OPERATOR OVERLOADING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581406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buFont typeface="Arial,Sans-Serif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Classes relationships describe how classes and classes’ objects interact with each other.  </a:t>
            </a:r>
            <a:endParaRPr lang="en-US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 </a:t>
            </a:r>
            <a:endParaRPr lang="en-US">
              <a:cs typeface="Calibri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There are two types of these relationships: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Inheritance.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Composition.</a:t>
            </a:r>
          </a:p>
          <a:p>
            <a:pPr marL="742950" lvl="1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Both enable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code reuse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, but they operate in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different ways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CLASSES RELATIONSHIPS</a:t>
            </a:r>
          </a:p>
        </p:txBody>
      </p:sp>
    </p:spTree>
    <p:extLst>
      <p:ext uri="{BB962C8B-B14F-4D97-AF65-F5344CB8AC3E}">
        <p14:creationId xmlns:p14="http://schemas.microsoft.com/office/powerpoint/2010/main" val="2804521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Composition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: is a concept that models a </a:t>
            </a: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has a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relationship. </a:t>
            </a:r>
            <a:endParaRPr lang="en-US"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It enables creating complex types by combining objects of other types. 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This means that a class Composite can contain an object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of another class Component.</a:t>
            </a:r>
            <a:endParaRPr lang="en-US"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A composition relationship occurs if one class has an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instance</a:t>
            </a:r>
          </a:p>
          <a:p>
            <a:pPr algn="just"/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   attribute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 which is an object from the other class (car has wheels).</a:t>
            </a:r>
            <a:endParaRPr lang="en-US"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CLASS COMPOSITION</a:t>
            </a:r>
          </a:p>
        </p:txBody>
      </p:sp>
      <p:pic>
        <p:nvPicPr>
          <p:cNvPr id="11" name="Picture 10" descr="A diagram of a component&#10;&#10;Description automatically generated">
            <a:extLst>
              <a:ext uri="{FF2B5EF4-FFF2-40B4-BE49-F238E27FC236}">
                <a16:creationId xmlns:a16="http://schemas.microsoft.com/office/drawing/2014/main" id="{6623AD47-F9D3-3E39-F056-98C95C765B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1254" y="1972663"/>
            <a:ext cx="2211417" cy="3185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95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Example: </a:t>
            </a:r>
            <a:endParaRPr lang="en-US"/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class Course: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def __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init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__(self, name):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self.cname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name;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self.hours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3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class Student: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      def __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init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__(self, name):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self.course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Course("OOP")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 self.name = name</a:t>
            </a:r>
            <a:endParaRPr lang="en-US"/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s = Student("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ahmed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") 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print(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s.course.cname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66EF57D-DD59-EA63-4EF8-47EF3F01BEBE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CLASS COMPOSITION</a:t>
            </a:r>
          </a:p>
        </p:txBody>
      </p:sp>
    </p:spTree>
    <p:extLst>
      <p:ext uri="{BB962C8B-B14F-4D97-AF65-F5344CB8AC3E}">
        <p14:creationId xmlns:p14="http://schemas.microsoft.com/office/powerpoint/2010/main" val="308028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Inheritance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 models what is called an 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is a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relationship. </a:t>
            </a: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class can inherit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all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the methods and attributes of another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class. These methods and attributes become available to the </a:t>
            </a:r>
            <a:endParaRPr lang="en-US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new class without the need to redefine them from scratch.</a:t>
            </a:r>
            <a:endParaRPr lang="en-US" dirty="0">
              <a:cs typeface="Calibri"/>
            </a:endParaRPr>
          </a:p>
          <a:p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derived class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that inherits from a 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Base class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  <a:endParaRPr lang="en-US" sz="2600" dirty="0">
              <a:solidFill>
                <a:srgbClr val="0A1F61"/>
              </a:solidFill>
              <a:latin typeface="Arial"/>
              <a:cs typeface="Arial"/>
            </a:endParaRPr>
          </a:p>
          <a:p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class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DrivedClassName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BaseClassName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       # body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INHERITANCE</a:t>
            </a:r>
          </a:p>
        </p:txBody>
      </p:sp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7CE21634-6567-D011-7DAC-47A694B2B7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0086" y="2096039"/>
            <a:ext cx="2349979" cy="329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410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person carrying a lot of books&#10;&#10;Description automatically generated">
            <a:extLst>
              <a:ext uri="{FF2B5EF4-FFF2-40B4-BE49-F238E27FC236}">
                <a16:creationId xmlns:a16="http://schemas.microsoft.com/office/drawing/2014/main" id="{EFD765F6-F39C-5DA6-03A8-7CF55E79B7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680" y="2991299"/>
            <a:ext cx="1800225" cy="2543175"/>
          </a:xfrm>
          <a:prstGeom prst="rect">
            <a:avLst/>
          </a:prstGeom>
        </p:spPr>
      </p:pic>
      <p:sp>
        <p:nvSpPr>
          <p:cNvPr id="7" name="TextBox 2">
            <a:extLst>
              <a:ext uri="{FF2B5EF4-FFF2-40B4-BE49-F238E27FC236}">
                <a16:creationId xmlns:a16="http://schemas.microsoft.com/office/drawing/2014/main" id="{AE72DD9B-C3B4-985E-81DB-CE1BC7D247EA}"/>
              </a:ext>
            </a:extLst>
          </p:cNvPr>
          <p:cNvSpPr txBox="1"/>
          <p:nvPr/>
        </p:nvSpPr>
        <p:spPr>
          <a:xfrm>
            <a:off x="2961736" y="3206150"/>
            <a:ext cx="2861094" cy="2123658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Student has:</a:t>
            </a:r>
          </a:p>
          <a:p>
            <a:r>
              <a:rPr lang="en-US" b="1">
                <a:cs typeface="Calibri"/>
              </a:rPr>
              <a:t>1- Name</a:t>
            </a:r>
          </a:p>
          <a:p>
            <a:r>
              <a:rPr lang="en-US" b="1">
                <a:cs typeface="Calibri"/>
              </a:rPr>
              <a:t>2- Address</a:t>
            </a:r>
          </a:p>
          <a:p>
            <a:r>
              <a:rPr lang="en-US" b="1">
                <a:cs typeface="Calibri"/>
              </a:rPr>
              <a:t>3- NumofCourse</a:t>
            </a:r>
          </a:p>
          <a:p>
            <a:r>
              <a:rPr lang="en-US" b="1">
                <a:cs typeface="Calibri"/>
              </a:rPr>
              <a:t>4- Hours</a:t>
            </a:r>
          </a:p>
          <a:p>
            <a:r>
              <a:rPr lang="en-US" b="1">
                <a:cs typeface="Calibri"/>
              </a:rPr>
              <a:t>5- Grades []</a:t>
            </a:r>
          </a:p>
          <a:p>
            <a:r>
              <a:rPr lang="en-US" b="1">
                <a:cs typeface="Calibri"/>
              </a:rPr>
              <a:t>6- getGrades()</a:t>
            </a:r>
          </a:p>
        </p:txBody>
      </p:sp>
      <p:pic>
        <p:nvPicPr>
          <p:cNvPr id="12" name="Picture 11" descr="A cartoon of a person holding a stick&#10;&#10;Description automatically generated">
            <a:extLst>
              <a:ext uri="{FF2B5EF4-FFF2-40B4-BE49-F238E27FC236}">
                <a16:creationId xmlns:a16="http://schemas.microsoft.com/office/drawing/2014/main" id="{F50978EB-D87F-5CD8-8372-6510FA2B25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2406" y="3091043"/>
            <a:ext cx="2091905" cy="2343689"/>
          </a:xfrm>
          <a:prstGeom prst="rect">
            <a:avLst/>
          </a:prstGeom>
        </p:spPr>
      </p:pic>
      <p:sp>
        <p:nvSpPr>
          <p:cNvPr id="13" name="TextBox 4">
            <a:extLst>
              <a:ext uri="{FF2B5EF4-FFF2-40B4-BE49-F238E27FC236}">
                <a16:creationId xmlns:a16="http://schemas.microsoft.com/office/drawing/2014/main" id="{1F095010-FA93-B607-4B44-D3FBBA7E818C}"/>
              </a:ext>
            </a:extLst>
          </p:cNvPr>
          <p:cNvSpPr txBox="1"/>
          <p:nvPr/>
        </p:nvSpPr>
        <p:spPr>
          <a:xfrm>
            <a:off x="8425131" y="3206149"/>
            <a:ext cx="2861094" cy="2123658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Teacher has:</a:t>
            </a:r>
          </a:p>
          <a:p>
            <a:r>
              <a:rPr lang="en-US" b="1">
                <a:cs typeface="Calibri"/>
              </a:rPr>
              <a:t>1- Name</a:t>
            </a:r>
          </a:p>
          <a:p>
            <a:r>
              <a:rPr lang="en-US" b="1">
                <a:cs typeface="Calibri"/>
              </a:rPr>
              <a:t>2- Address</a:t>
            </a:r>
          </a:p>
          <a:p>
            <a:r>
              <a:rPr lang="en-US" b="1">
                <a:cs typeface="Calibri"/>
              </a:rPr>
              <a:t>3- NumofCourse</a:t>
            </a:r>
          </a:p>
          <a:p>
            <a:r>
              <a:rPr lang="en-US" b="1">
                <a:cs typeface="Calibri"/>
              </a:rPr>
              <a:t>4- Hours</a:t>
            </a:r>
          </a:p>
          <a:p>
            <a:r>
              <a:rPr lang="en-US" b="1">
                <a:cs typeface="Calibri"/>
              </a:rPr>
              <a:t>5- PayRate</a:t>
            </a:r>
          </a:p>
          <a:p>
            <a:r>
              <a:rPr lang="en-US" b="1">
                <a:cs typeface="Calibri"/>
              </a:rPr>
              <a:t>6- getSalary()</a:t>
            </a:r>
          </a:p>
        </p:txBody>
      </p:sp>
      <p:sp>
        <p:nvSpPr>
          <p:cNvPr id="14" name="TextBox 1">
            <a:extLst>
              <a:ext uri="{FF2B5EF4-FFF2-40B4-BE49-F238E27FC236}">
                <a16:creationId xmlns:a16="http://schemas.microsoft.com/office/drawing/2014/main" id="{FEFCDFCA-B523-DB2C-28AE-96A923AD6803}"/>
              </a:ext>
            </a:extLst>
          </p:cNvPr>
          <p:cNvSpPr txBox="1"/>
          <p:nvPr/>
        </p:nvSpPr>
        <p:spPr>
          <a:xfrm>
            <a:off x="889000" y="2276825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Student Management System Case Study</a:t>
            </a: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CD5FE6E-0F36-2C14-1100-4A245500A124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INHERITANCE EXAMPLE</a:t>
            </a:r>
          </a:p>
        </p:txBody>
      </p:sp>
    </p:spTree>
    <p:extLst>
      <p:ext uri="{BB962C8B-B14F-4D97-AF65-F5344CB8AC3E}">
        <p14:creationId xmlns:p14="http://schemas.microsoft.com/office/powerpoint/2010/main" val="309515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11" name="Picture 10" descr="A person carrying a lot of books&#10;&#10;Description automatically generated">
            <a:extLst>
              <a:ext uri="{FF2B5EF4-FFF2-40B4-BE49-F238E27FC236}">
                <a16:creationId xmlns:a16="http://schemas.microsoft.com/office/drawing/2014/main" id="{3C42B82B-82BF-4972-67BC-7AE93ECD47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831" y="4314016"/>
            <a:ext cx="1253886" cy="1781175"/>
          </a:xfrm>
          <a:prstGeom prst="rect">
            <a:avLst/>
          </a:prstGeom>
        </p:spPr>
      </p:pic>
      <p:sp>
        <p:nvSpPr>
          <p:cNvPr id="15" name="TextBox 2">
            <a:extLst>
              <a:ext uri="{FF2B5EF4-FFF2-40B4-BE49-F238E27FC236}">
                <a16:creationId xmlns:a16="http://schemas.microsoft.com/office/drawing/2014/main" id="{8E2DF04E-B36C-3E23-B4E9-58E7842DDB9B}"/>
              </a:ext>
            </a:extLst>
          </p:cNvPr>
          <p:cNvSpPr txBox="1"/>
          <p:nvPr/>
        </p:nvSpPr>
        <p:spPr>
          <a:xfrm>
            <a:off x="2717321" y="4528866"/>
            <a:ext cx="2861094" cy="1015663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Student has:</a:t>
            </a:r>
          </a:p>
          <a:p>
            <a:r>
              <a:rPr lang="en-US" b="1">
                <a:cs typeface="Calibri"/>
              </a:rPr>
              <a:t>1- Grades []</a:t>
            </a:r>
          </a:p>
          <a:p>
            <a:r>
              <a:rPr lang="en-US" b="1">
                <a:cs typeface="Calibri"/>
              </a:rPr>
              <a:t>2- getGrades()</a:t>
            </a:r>
          </a:p>
        </p:txBody>
      </p:sp>
      <p:pic>
        <p:nvPicPr>
          <p:cNvPr id="16" name="Picture 15" descr="A cartoon of a person holding a stick&#10;&#10;Description automatically generated">
            <a:extLst>
              <a:ext uri="{FF2B5EF4-FFF2-40B4-BE49-F238E27FC236}">
                <a16:creationId xmlns:a16="http://schemas.microsoft.com/office/drawing/2014/main" id="{90CDDF6C-2A84-F2D3-09B0-95B4391890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3727" y="4313118"/>
            <a:ext cx="1574321" cy="1754218"/>
          </a:xfrm>
          <a:prstGeom prst="rect">
            <a:avLst/>
          </a:prstGeom>
        </p:spPr>
      </p:pic>
      <p:sp>
        <p:nvSpPr>
          <p:cNvPr id="17" name="TextBox 4">
            <a:extLst>
              <a:ext uri="{FF2B5EF4-FFF2-40B4-BE49-F238E27FC236}">
                <a16:creationId xmlns:a16="http://schemas.microsoft.com/office/drawing/2014/main" id="{63B0CE9A-D744-57AE-63B1-59C05843AA89}"/>
              </a:ext>
            </a:extLst>
          </p:cNvPr>
          <p:cNvSpPr txBox="1"/>
          <p:nvPr/>
        </p:nvSpPr>
        <p:spPr>
          <a:xfrm>
            <a:off x="8367622" y="4528865"/>
            <a:ext cx="2861094" cy="1015663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Teacher has:</a:t>
            </a:r>
          </a:p>
          <a:p>
            <a:r>
              <a:rPr lang="en-US" b="1">
                <a:cs typeface="Calibri"/>
              </a:rPr>
              <a:t>1- PayRate</a:t>
            </a:r>
          </a:p>
          <a:p>
            <a:r>
              <a:rPr lang="en-US" b="1">
                <a:cs typeface="Calibri"/>
              </a:rPr>
              <a:t>2- getSalary()</a:t>
            </a:r>
          </a:p>
        </p:txBody>
      </p:sp>
      <p:pic>
        <p:nvPicPr>
          <p:cNvPr id="18" name="Picture 17" descr="A person wearing a red tie&#10;&#10;Description automatically generated">
            <a:extLst>
              <a:ext uri="{FF2B5EF4-FFF2-40B4-BE49-F238E27FC236}">
                <a16:creationId xmlns:a16="http://schemas.microsoft.com/office/drawing/2014/main" id="{1297899C-EC65-8A51-270B-4D6BE0385C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61637" y="1879121"/>
            <a:ext cx="683105" cy="871269"/>
          </a:xfrm>
          <a:prstGeom prst="rect">
            <a:avLst/>
          </a:prstGeom>
        </p:spPr>
      </p:pic>
      <p:sp>
        <p:nvSpPr>
          <p:cNvPr id="19" name="TextBox 6">
            <a:extLst>
              <a:ext uri="{FF2B5EF4-FFF2-40B4-BE49-F238E27FC236}">
                <a16:creationId xmlns:a16="http://schemas.microsoft.com/office/drawing/2014/main" id="{A6561F95-C9D2-43F6-4C04-410A4F8EBDCE}"/>
              </a:ext>
            </a:extLst>
          </p:cNvPr>
          <p:cNvSpPr txBox="1"/>
          <p:nvPr/>
        </p:nvSpPr>
        <p:spPr>
          <a:xfrm>
            <a:off x="6944263" y="1869054"/>
            <a:ext cx="2861094" cy="156966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Person has:</a:t>
            </a:r>
          </a:p>
          <a:p>
            <a:r>
              <a:rPr lang="en-US" b="1">
                <a:cs typeface="Calibri"/>
              </a:rPr>
              <a:t>1- Name</a:t>
            </a:r>
          </a:p>
          <a:p>
            <a:r>
              <a:rPr lang="en-US" b="1">
                <a:cs typeface="Calibri"/>
              </a:rPr>
              <a:t>2- Address</a:t>
            </a:r>
          </a:p>
          <a:p>
            <a:r>
              <a:rPr lang="en-US" b="1">
                <a:cs typeface="Calibri"/>
              </a:rPr>
              <a:t>3- NumofCourse</a:t>
            </a:r>
          </a:p>
          <a:p>
            <a:r>
              <a:rPr lang="en-US" b="1">
                <a:cs typeface="Calibri"/>
              </a:rPr>
              <a:t>4- Hours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A897C286-E5F9-B27E-554E-986D2637A94C}"/>
              </a:ext>
            </a:extLst>
          </p:cNvPr>
          <p:cNvCxnSpPr/>
          <p:nvPr/>
        </p:nvCxnSpPr>
        <p:spPr>
          <a:xfrm>
            <a:off x="6156385" y="2914292"/>
            <a:ext cx="713117" cy="1288210"/>
          </a:xfrm>
          <a:prstGeom prst="straightConnector1">
            <a:avLst/>
          </a:prstGeom>
          <a:ln w="571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26634473-CA6E-3D7C-DDB4-5E8DB875C3DB}"/>
              </a:ext>
            </a:extLst>
          </p:cNvPr>
          <p:cNvCxnSpPr/>
          <p:nvPr/>
        </p:nvCxnSpPr>
        <p:spPr>
          <a:xfrm flipH="1">
            <a:off x="2124075" y="2870260"/>
            <a:ext cx="4017033" cy="1604513"/>
          </a:xfrm>
          <a:prstGeom prst="straightConnector1">
            <a:avLst/>
          </a:prstGeom>
          <a:ln w="571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9">
            <a:extLst>
              <a:ext uri="{FF2B5EF4-FFF2-40B4-BE49-F238E27FC236}">
                <a16:creationId xmlns:a16="http://schemas.microsoft.com/office/drawing/2014/main" id="{7C6662D6-E887-702F-9D46-92411931B158}"/>
              </a:ext>
            </a:extLst>
          </p:cNvPr>
          <p:cNvSpPr txBox="1"/>
          <p:nvPr/>
        </p:nvSpPr>
        <p:spPr>
          <a:xfrm>
            <a:off x="948906" y="2645433"/>
            <a:ext cx="4270074" cy="4001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>
                <a:solidFill>
                  <a:srgbClr val="00B0F0"/>
                </a:solidFill>
                <a:cs typeface="Calibri"/>
              </a:rPr>
              <a:t>DRY: Don't Repeat Yourself</a:t>
            </a:r>
            <a:endParaRPr lang="en-US" sz="2000" b="1" err="1">
              <a:solidFill>
                <a:srgbClr val="00B0F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89A048E-AE92-ABAD-97DA-D6CDCC221527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INHERITANCE EXAMPLE</a:t>
            </a:r>
          </a:p>
        </p:txBody>
      </p:sp>
    </p:spTree>
    <p:extLst>
      <p:ext uri="{BB962C8B-B14F-4D97-AF65-F5344CB8AC3E}">
        <p14:creationId xmlns:p14="http://schemas.microsoft.com/office/powerpoint/2010/main" val="1433866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4" name="Picture 3" descr="A computer screen shot of a computer code&#10;&#10;Description automatically generated">
            <a:extLst>
              <a:ext uri="{FF2B5EF4-FFF2-40B4-BE49-F238E27FC236}">
                <a16:creationId xmlns:a16="http://schemas.microsoft.com/office/drawing/2014/main" id="{686080B4-FD2D-1432-BEE0-34CF9F67EC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8733" y="1791419"/>
            <a:ext cx="6845779" cy="416655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8713A7D-7824-ECDA-CE12-75B4957C809F}"/>
              </a:ext>
            </a:extLst>
          </p:cNvPr>
          <p:cNvSpPr/>
          <p:nvPr/>
        </p:nvSpPr>
        <p:spPr>
          <a:xfrm>
            <a:off x="2559169" y="4456981"/>
            <a:ext cx="2932981" cy="833886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8F75CCB-470B-F767-ACC5-E346EC4BDAEB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INHERITANCE EXAMPLE</a:t>
            </a:r>
          </a:p>
        </p:txBody>
      </p:sp>
    </p:spTree>
    <p:extLst>
      <p:ext uri="{BB962C8B-B14F-4D97-AF65-F5344CB8AC3E}">
        <p14:creationId xmlns:p14="http://schemas.microsoft.com/office/powerpoint/2010/main" val="99460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11" name="Picture 10" descr="A computer screen shot of a person&amp;#39;s name&#10;&#10;Description automatically generated">
            <a:extLst>
              <a:ext uri="{FF2B5EF4-FFF2-40B4-BE49-F238E27FC236}">
                <a16:creationId xmlns:a16="http://schemas.microsoft.com/office/drawing/2014/main" id="{8021654A-DAE2-D8CE-5F16-C718CB56A1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9613" y="1791419"/>
            <a:ext cx="6044019" cy="4166558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38E4CF2-C258-13F5-117A-C88D5AF4582F}"/>
              </a:ext>
            </a:extLst>
          </p:cNvPr>
          <p:cNvSpPr/>
          <p:nvPr/>
        </p:nvSpPr>
        <p:spPr>
          <a:xfrm>
            <a:off x="3479320" y="4514491"/>
            <a:ext cx="5175849" cy="560717"/>
          </a:xfrm>
          <a:prstGeom prst="rect">
            <a:avLst/>
          </a:prstGeom>
          <a:noFill/>
          <a:ln w="57150"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TextBox 3">
            <a:extLst>
              <a:ext uri="{FF2B5EF4-FFF2-40B4-BE49-F238E27FC236}">
                <a16:creationId xmlns:a16="http://schemas.microsoft.com/office/drawing/2014/main" id="{4E449807-0B02-58EA-51F9-39D099D2164D}"/>
              </a:ext>
            </a:extLst>
          </p:cNvPr>
          <p:cNvSpPr txBox="1"/>
          <p:nvPr/>
        </p:nvSpPr>
        <p:spPr>
          <a:xfrm>
            <a:off x="9230263" y="4514490"/>
            <a:ext cx="2127849" cy="64633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>
                <a:solidFill>
                  <a:srgbClr val="00B0F0"/>
                </a:solidFill>
                <a:ea typeface="Calibri"/>
                <a:cs typeface="Calibri"/>
              </a:rPr>
              <a:t>More behaviors than parent !! </a:t>
            </a:r>
            <a:endParaRPr lang="en-US" b="1">
              <a:solidFill>
                <a:srgbClr val="00B0F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9ABB648-C4B8-2176-F396-13BC63D77059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INHERITANCE EXAMPLE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007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Example: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class Point: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def __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init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__(self, x, y):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self.x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x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self.y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y</a:t>
            </a:r>
            <a:endParaRPr lang="en-US">
              <a:cs typeface="Calibri" panose="020F0502020204030204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def __str__(self):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          return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f"The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point is located in ({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self.x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}, {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self.y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})"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  def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displayX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(self):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          print("The point x coordinate = ",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self.x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D0E6B9F-2675-DDFF-8743-23A8B2F33AB5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INHERITANCE EXAMPLE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871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Example (</a:t>
            </a:r>
            <a:r>
              <a:rPr lang="en-US" sz="2400" err="1">
                <a:solidFill>
                  <a:srgbClr val="2D3956"/>
                </a:solidFill>
                <a:latin typeface="Times New Roman"/>
                <a:cs typeface="Times New Roman"/>
              </a:rPr>
              <a:t>con't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):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class </a:t>
            </a: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Circle(Point)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     def __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init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__(self, r, x, y):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           </a:t>
            </a: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Point.__</a:t>
            </a:r>
            <a:r>
              <a:rPr lang="en-US" sz="2400" b="1" err="1">
                <a:solidFill>
                  <a:srgbClr val="00B0F0"/>
                </a:solidFill>
                <a:latin typeface="Times New Roman"/>
                <a:cs typeface="Times New Roman"/>
              </a:rPr>
              <a:t>init</a:t>
            </a: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__(self, x, y)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self.radius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r</a:t>
            </a:r>
            <a:endParaRPr lang="en-US">
              <a:cs typeface="Calibri" panose="020F0502020204030204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def __str__(self):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print(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Point.__str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__(self))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return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f"The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circle radius = {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self.radius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}"</a:t>
            </a:r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BC9271-8622-0002-57F4-0B93BD019001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INHERITANCE EXAMPLE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72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Example (</a:t>
            </a:r>
            <a:r>
              <a:rPr lang="en-US" sz="2400" err="1">
                <a:solidFill>
                  <a:srgbClr val="2D3956"/>
                </a:solidFill>
                <a:latin typeface="Times New Roman"/>
                <a:cs typeface="Times New Roman"/>
              </a:rPr>
              <a:t>con't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):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</a:t>
            </a:r>
            <a:endParaRPr lang="en-US" sz="2400" b="1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c1 = Circle(2.5, 2, 3)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print(c1)</a:t>
            </a:r>
            <a:endParaRPr lang="en-US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c1.displayX()</a:t>
            </a:r>
            <a:endParaRPr lang="en-US">
              <a:cs typeface="Calibri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print(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isinstance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(c1,Circle) 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issubclass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 Circle, Point )</a:t>
            </a:r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933BAAC-AFE8-9D7A-4EB8-68AB2E83C248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INHERITANCE EXAMPLE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75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Polymorphism is taken from the Greek words 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Poly 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(many) and 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morphism 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(forms). 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it means that the methods with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the same name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can be executed on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many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 objects or classes.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There are two ways to perform polymorphism: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Using functions.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Using class methods.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POLYMORPHISM</a:t>
            </a:r>
          </a:p>
        </p:txBody>
      </p:sp>
    </p:spTree>
    <p:extLst>
      <p:ext uri="{BB962C8B-B14F-4D97-AF65-F5344CB8AC3E}">
        <p14:creationId xmlns:p14="http://schemas.microsoft.com/office/powerpoint/2010/main" val="1430270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You need to define a function that can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take any object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, for which the methods' calling in the function body will be applied.</a:t>
            </a:r>
            <a:endParaRPr lang="en-US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Previously, there are some functions in Python which are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compatible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 to run with multiple data types.</a:t>
            </a:r>
            <a:endParaRPr lang="en-US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algn="just"/>
            <a:r>
              <a:rPr lang="en-US"/>
              <a:t>                                              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L1 = [ 1, 2, 3, 4]</a:t>
            </a:r>
            <a:endParaRPr lang="en-US">
              <a:solidFill>
                <a:srgbClr val="00B0F0"/>
              </a:solidFill>
              <a:latin typeface="Calibri" panose="020F0502020204030204"/>
              <a:cs typeface="Calibri" panose="020F0502020204030204"/>
            </a:endParaRPr>
          </a:p>
          <a:p>
            <a:pPr algn="just"/>
            <a:r>
              <a:rPr lang="en-US">
                <a:solidFill>
                  <a:srgbClr val="00B0F0"/>
                </a:solidFill>
              </a:rPr>
              <a:t>                                              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T1 = (1, 2, 3, 4)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print( len( L1 ) )</a:t>
            </a:r>
            <a:b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</a:b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print(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len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 T1 ) 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FUNCTION POLYMORPHISM</a:t>
            </a:r>
          </a:p>
        </p:txBody>
      </p:sp>
    </p:spTree>
    <p:extLst>
      <p:ext uri="{BB962C8B-B14F-4D97-AF65-F5344CB8AC3E}">
        <p14:creationId xmlns:p14="http://schemas.microsoft.com/office/powerpoint/2010/main" val="3838634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Example:</a:t>
            </a:r>
            <a:endParaRPr lang="en-US"/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class Student: 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def workplace(self):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print("At Midocean University") 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class Employee: 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def workplace(self):     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print("In free-business or at an international company") 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FUNCTION POLYMORPHISM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49396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Example (</a:t>
            </a:r>
            <a:r>
              <a:rPr lang="en-US" sz="2400" err="1">
                <a:solidFill>
                  <a:srgbClr val="2D3956"/>
                </a:solidFill>
                <a:latin typeface="Times New Roman"/>
                <a:cs typeface="Times New Roman"/>
              </a:rPr>
              <a:t>con't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):</a:t>
            </a:r>
            <a:endParaRPr lang="en-US"/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def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applyPolymorphism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 obj ):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obj.workplace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Std1 = Student()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Emp1 = Employee()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applyPolymorphism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(Std1)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applyPolymorphism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(Emp1)</a:t>
            </a:r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FUNCTION POLYMORPHISM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82414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295465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Polymorphism defines methods in 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the child class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 that have the same name as the methods in the parent class.</a:t>
            </a:r>
            <a:endParaRPr lang="en-US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algn="just"/>
            <a:endParaRPr lang="en-US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inherited child class method will modify the parent's implementation with an implementation that suitable for the child class.</a:t>
            </a:r>
            <a:endParaRPr lang="en-US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This process of re-implementing a method in the child class is known as 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Method Overriding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. </a:t>
            </a:r>
            <a:endParaRPr lang="en-US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CLASS POLYMORPHISM</a:t>
            </a:r>
          </a:p>
        </p:txBody>
      </p:sp>
    </p:spTree>
    <p:extLst>
      <p:ext uri="{BB962C8B-B14F-4D97-AF65-F5344CB8AC3E}">
        <p14:creationId xmlns:p14="http://schemas.microsoft.com/office/powerpoint/2010/main" val="3060752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CLASS POLYMORPHISM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4" name="Picture 3" descr="A screenshot of a computer code&#10;&#10;Description automatically generated">
            <a:extLst>
              <a:ext uri="{FF2B5EF4-FFF2-40B4-BE49-F238E27FC236}">
                <a16:creationId xmlns:a16="http://schemas.microsoft.com/office/drawing/2014/main" id="{2BDD63BE-0D2B-DBD1-C1BA-9885A048EB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0842" y="1718970"/>
            <a:ext cx="5808391" cy="4297077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6ECA961-6CAD-410F-CC67-705F17ED4E6F}"/>
              </a:ext>
            </a:extLst>
          </p:cNvPr>
          <p:cNvSpPr/>
          <p:nvPr/>
        </p:nvSpPr>
        <p:spPr>
          <a:xfrm>
            <a:off x="3321170" y="2357886"/>
            <a:ext cx="1653396" cy="373812"/>
          </a:xfrm>
          <a:prstGeom prst="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650824E-3349-92BA-BC81-6C1B16496F94}"/>
              </a:ext>
            </a:extLst>
          </p:cNvPr>
          <p:cNvSpPr/>
          <p:nvPr/>
        </p:nvSpPr>
        <p:spPr>
          <a:xfrm>
            <a:off x="3321169" y="4140678"/>
            <a:ext cx="2487282" cy="474453"/>
          </a:xfrm>
          <a:prstGeom prst="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5A028EB-36FB-B68A-A058-5A656905088B}"/>
              </a:ext>
            </a:extLst>
          </p:cNvPr>
          <p:cNvSpPr/>
          <p:nvPr/>
        </p:nvSpPr>
        <p:spPr>
          <a:xfrm>
            <a:off x="3321169" y="5535282"/>
            <a:ext cx="3148640" cy="474453"/>
          </a:xfrm>
          <a:prstGeom prst="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D3DD654F-D904-73A4-E6A2-9C7E84CDAA6B}"/>
              </a:ext>
            </a:extLst>
          </p:cNvPr>
          <p:cNvSpPr txBox="1"/>
          <p:nvPr/>
        </p:nvSpPr>
        <p:spPr>
          <a:xfrm>
            <a:off x="8928340" y="3536830"/>
            <a:ext cx="2314753" cy="707886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>
                <a:solidFill>
                  <a:srgbClr val="00B0F0"/>
                </a:solidFill>
                <a:ea typeface="Calibri"/>
                <a:cs typeface="Calibri"/>
              </a:rPr>
              <a:t>Same method with different code !!!</a:t>
            </a:r>
            <a:endParaRPr lang="en-US" sz="2000" b="1">
              <a:solidFill>
                <a:srgbClr val="00B0F0"/>
              </a:solidFill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FEC30C21-A5E0-28BD-05B6-211D47879B27}"/>
              </a:ext>
            </a:extLst>
          </p:cNvPr>
          <p:cNvCxnSpPr/>
          <p:nvPr/>
        </p:nvCxnSpPr>
        <p:spPr>
          <a:xfrm flipH="1">
            <a:off x="5833433" y="3948562"/>
            <a:ext cx="2981864" cy="45432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B13197A9-AD0D-0A60-E4E8-7C3AE8464F46}"/>
              </a:ext>
            </a:extLst>
          </p:cNvPr>
          <p:cNvCxnSpPr/>
          <p:nvPr/>
        </p:nvCxnSpPr>
        <p:spPr>
          <a:xfrm flipH="1" flipV="1">
            <a:off x="4998648" y="2518554"/>
            <a:ext cx="3801373" cy="137159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385C8636-C089-3DCD-4A87-706F8A15544D}"/>
              </a:ext>
            </a:extLst>
          </p:cNvPr>
          <p:cNvCxnSpPr/>
          <p:nvPr/>
        </p:nvCxnSpPr>
        <p:spPr>
          <a:xfrm flipH="1">
            <a:off x="6507373" y="4018653"/>
            <a:ext cx="2291749" cy="174828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863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452431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Example: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class Bird: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def flight(self):     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print("Most of the birds can fly but some cannot")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class </a:t>
            </a: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parrot(Bird)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def flight(self):    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 print("Parrots can fly")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class </a:t>
            </a: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penguin(Bird)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def flight(self):    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      print("Penguins do not fly")</a:t>
            </a:r>
          </a:p>
          <a:p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CLASS POLYMORPHISM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980903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76825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Example: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obj_bird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 Bird()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obj_parr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 parrot()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obj_peng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 penguin()</a:t>
            </a:r>
            <a:endParaRPr lang="en-US">
              <a:cs typeface="Calibri" panose="020F0502020204030204"/>
            </a:endParaRPr>
          </a:p>
          <a:p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obj_bird.flight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obj_parr.flight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obj_peng.flight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77750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CLASS POLYMORPHISM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001277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QUESTIONS FOR ONLINE DISCUSSION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Write code to create a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Vehicle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class with 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max_speed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and mileage instance attributes, and  add methods as you can in this class. Then, create a 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Bus class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that inherits from the Vehicle class. Give the capacity argument  a default value of 50 and define 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seating_capacity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() inside Bus to modify the capacity  value.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84517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 descr="A person holding a tablet&#10;&#10;Description automatically generated">
            <a:extLst>
              <a:ext uri="{FF2B5EF4-FFF2-40B4-BE49-F238E27FC236}">
                <a16:creationId xmlns:a16="http://schemas.microsoft.com/office/drawing/2014/main" id="{5D52CB60-1037-5D90-C1A6-677803AD65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5117" y="1587476"/>
            <a:ext cx="9342407" cy="389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36</Slides>
  <Notes>3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revision>136</cp:revision>
  <dcterms:created xsi:type="dcterms:W3CDTF">2023-04-29T09:08:23Z</dcterms:created>
  <dcterms:modified xsi:type="dcterms:W3CDTF">2023-11-26T21:08:53Z</dcterms:modified>
</cp:coreProperties>
</file>