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8" r:id="rId4"/>
    <p:sldId id="304" r:id="rId5"/>
    <p:sldId id="259" r:id="rId6"/>
    <p:sldId id="305" r:id="rId7"/>
    <p:sldId id="306" r:id="rId8"/>
    <p:sldId id="322" r:id="rId9"/>
    <p:sldId id="279" r:id="rId10"/>
    <p:sldId id="278" r:id="rId11"/>
    <p:sldId id="277" r:id="rId12"/>
    <p:sldId id="275" r:id="rId13"/>
    <p:sldId id="324" r:id="rId14"/>
    <p:sldId id="325" r:id="rId15"/>
    <p:sldId id="327" r:id="rId16"/>
    <p:sldId id="328" r:id="rId17"/>
    <p:sldId id="326" r:id="rId18"/>
    <p:sldId id="329" r:id="rId19"/>
    <p:sldId id="330" r:id="rId20"/>
    <p:sldId id="331" r:id="rId21"/>
    <p:sldId id="332" r:id="rId22"/>
    <p:sldId id="302" r:id="rId23"/>
    <p:sldId id="274" r:id="rId24"/>
    <p:sldId id="27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ولاء محمد محمود بدر عامر" initials="ولاء" lastIdx="1" clrIdx="0">
    <p:extLst>
      <p:ext uri="{19B8F6BF-5375-455C-9EA6-DF929625EA0E}">
        <p15:presenceInfo xmlns:p15="http://schemas.microsoft.com/office/powerpoint/2012/main" userId="ولاء محمد محمود بدر عامر"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450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51000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37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1941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92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683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165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4814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3822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63365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6947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62084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79224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77702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623038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21627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035786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4438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23150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771293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06582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1775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42319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29643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16110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506650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793659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544365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92600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72618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74604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43720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982877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6/28/2021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908627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6/28/2021</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454626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6/28/2021</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540487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package" Target="../embeddings/Microsoft_Word_Document.docx"/><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Financial</a:t>
            </a:r>
            <a:r>
              <a:rPr lang="en-US" b="1" kern="0" spc="17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Modeling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ar-EG"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and</a:t>
            </a:r>
            <a:r>
              <a:rPr lang="en-US" b="1" kern="0" spc="1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Evaluation (part two)</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z="3200" spc="-10" dirty="0">
                <a:effectLst/>
                <a:highlight>
                  <a:srgbClr val="FFFF00"/>
                </a:highlight>
                <a:latin typeface="Georgia" panose="02040502050405020303" pitchFamily="18" charset="0"/>
                <a:ea typeface="Times New Roman" panose="02020603050405020304" pitchFamily="18" charset="0"/>
              </a:rPr>
              <a:t>This</a:t>
            </a:r>
            <a:r>
              <a:rPr lang="en-US" sz="3200" spc="-65"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lecture</a:t>
            </a:r>
            <a:r>
              <a:rPr lang="en-US" sz="3200" spc="-20"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covers: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Operating costs and revenues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Equity returns:</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Payback period</a:t>
            </a:r>
          </a:p>
          <a:p>
            <a:pPr marL="0" marR="0" indent="0" algn="just">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Internal rate of return </a:t>
            </a:r>
          </a:p>
          <a:p>
            <a:pPr marL="0" marR="0" indent="0" algn="ctr">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Loan drawings and debt service </a:t>
            </a:r>
            <a:r>
              <a:rPr lang="en-US"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(Next week lecture)</a:t>
            </a:r>
          </a:p>
          <a:p>
            <a:pPr marL="0" marR="0" indent="0" algn="just">
              <a:lnSpc>
                <a:spcPct val="150000"/>
              </a:lnSpc>
              <a:spcBef>
                <a:spcPts val="940"/>
              </a:spcBef>
              <a:spcAft>
                <a:spcPts val="0"/>
              </a:spcAft>
              <a:buNone/>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r>
              <a:rPr lang="en-US" sz="2200" dirty="0">
                <a:effectLst/>
                <a:latin typeface="Times New Roman" panose="02020603050405020304" pitchFamily="18" charset="0"/>
                <a:ea typeface="Times New Roman" panose="02020603050405020304" pitchFamily="18" charset="0"/>
              </a:rPr>
              <a:t>Taking a process plant as an example, the main elements of </a:t>
            </a:r>
            <a:r>
              <a:rPr lang="en-US" sz="2200" b="1" dirty="0">
                <a:effectLst/>
                <a:latin typeface="Times New Roman" panose="02020603050405020304" pitchFamily="18" charset="0"/>
                <a:ea typeface="Times New Roman" panose="02020603050405020304" pitchFamily="18" charset="0"/>
              </a:rPr>
              <a:t>operating cash ﬂow</a:t>
            </a:r>
            <a:r>
              <a:rPr lang="en-US" sz="2200" b="1" spc="-27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may</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include:</a:t>
            </a:r>
          </a:p>
          <a:p>
            <a:pPr marL="233045" marR="450850" indent="0">
              <a:lnSpc>
                <a:spcPct val="106000"/>
              </a:lnSpc>
              <a:spcBef>
                <a:spcPts val="145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marR="0" lvl="0" indent="0">
              <a:lnSpc>
                <a:spcPct val="150000"/>
              </a:lnSpc>
              <a:spcBef>
                <a:spcPts val="590"/>
              </a:spcBef>
              <a:spcAft>
                <a:spcPts val="0"/>
              </a:spcAft>
              <a:buClr>
                <a:srgbClr val="231F21"/>
              </a:buClr>
              <a:buSzPts val="1150"/>
              <a:buNone/>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sales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products</a:t>
            </a:r>
          </a:p>
          <a:p>
            <a:pPr marL="184785" marR="0" indent="0">
              <a:lnSpc>
                <a:spcPct val="150000"/>
              </a:lnSpc>
              <a:spcBef>
                <a:spcPts val="80"/>
              </a:spcBef>
              <a:spcAft>
                <a:spcPts val="0"/>
              </a:spcAft>
              <a:buNone/>
            </a:pPr>
            <a:r>
              <a:rPr lang="en-US" sz="2200" i="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minus</a:t>
            </a:r>
            <a:endParaRPr lang="en-US" sz="22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fuel</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raw</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materials</a:t>
            </a:r>
          </a:p>
          <a:p>
            <a:pPr marL="342900" marR="46736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 pos="9086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Project</a:t>
            </a:r>
            <a:r>
              <a:rPr lang="en-US" sz="2200" spc="2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own</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(personnel,</a:t>
            </a:r>
            <a:r>
              <a:rPr lang="en-US" sz="2200" spc="5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ofﬁce,</a:t>
            </a:r>
            <a:r>
              <a:rPr lang="en-US" sz="2200" spc="5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i="0" dirty="0">
                <a:effectLst/>
                <a:latin typeface="Times New Roman" panose="02020603050405020304" pitchFamily="18" charset="0"/>
                <a:cs typeface="Times New Roman" panose="02020603050405020304" pitchFamily="18" charset="0"/>
              </a:rPr>
              <a:t>Operation and Maintenance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O&amp;M)</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Insurance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576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500380" indent="0" algn="just">
              <a:lnSpc>
                <a:spcPct val="150000"/>
              </a:lnSpc>
              <a:spcBef>
                <a:spcPts val="675"/>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 ﬁrst stage in projecting the operating revenues, and the cost of fuel or raw</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 in the model is to identify the key </a:t>
            </a:r>
            <a:r>
              <a:rPr lang="en-US" sz="2200" dirty="0">
                <a:solidFill>
                  <a:srgbClr val="231F21"/>
                </a:solidFill>
                <a:effectLst/>
                <a:highlight>
                  <a:srgbClr val="FFFF00"/>
                </a:highlight>
                <a:latin typeface="Times New Roman" panose="02020603050405020304" pitchFamily="18" charset="0"/>
                <a:ea typeface="Times New Roman" panose="02020603050405020304" pitchFamily="18" charset="0"/>
              </a:rPr>
              <a:t>operating assumptions</a:t>
            </a:r>
            <a:r>
              <a:rPr lang="en-US" sz="2200" dirty="0">
                <a:solidFill>
                  <a:srgbClr val="231F21"/>
                </a:solidFill>
                <a:effectLst/>
                <a:latin typeface="Times New Roman" panose="02020603050405020304" pitchFamily="18" charset="0"/>
                <a:ea typeface="Times New Roman" panose="02020603050405020304" pitchFamily="18" charset="0"/>
              </a:rPr>
              <a:t>— e.g., for a</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process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plant:</a:t>
            </a:r>
          </a:p>
          <a:p>
            <a:pPr marL="233045" marR="500380" indent="0" algn="just">
              <a:lnSpc>
                <a:spcPct val="150000"/>
              </a:lnSpc>
              <a:spcBef>
                <a:spcPts val="67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5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initial</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needed</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maintenance?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should</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also</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allowed</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unexpected</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downtime?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fuel</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raw</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8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8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1894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gn="just">
              <a:lnSpc>
                <a:spcPct val="150000"/>
              </a:lnSpc>
              <a:spcBef>
                <a:spcPts val="680"/>
              </a:spcBef>
              <a:spcAft>
                <a:spcPts val="0"/>
              </a:spcAft>
              <a:buNone/>
            </a:pP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revenues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from</a:t>
            </a:r>
            <a:r>
              <a:rPr lang="en-US" sz="2400" b="1" u="sng" spc="9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sales</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and</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costs</a:t>
            </a:r>
            <a:r>
              <a:rPr lang="en-US" sz="2400" b="1" u="sng" spc="11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r>
              <a:rPr lang="en-US" sz="2400" b="1" u="sng" spc="14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fuel</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or</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raw</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materials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are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6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product</a:t>
            </a:r>
            <a:r>
              <a:rPr lang="en-US" sz="2400" b="1" u="sng" spc="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endParaRPr lang="en-US" sz="2400" b="1" u="sng"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71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These</a:t>
            </a:r>
            <a:r>
              <a:rPr lang="en-US" sz="2400" spc="10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operating</a:t>
            </a:r>
            <a:r>
              <a:rPr lang="en-US" sz="2400" spc="1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assumptions</a:t>
            </a:r>
            <a:endParaRPr lang="en-US" sz="24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terms of</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any Project Agreements,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 as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 Input</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Supply Contract or</a:t>
            </a:r>
            <a:r>
              <a:rPr lang="en-US" sz="2400" spc="-2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Off-take</a:t>
            </a:r>
            <a:r>
              <a:rPr lang="en-US" sz="2400" spc="2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a:t>
            </a:r>
            <a:endParaRPr lang="en-US" sz="2400" dirty="0">
              <a:effectLst/>
              <a:latin typeface="Times New Roman" panose="02020603050405020304" pitchFamily="18" charset="0"/>
              <a:ea typeface="Times New Roman" panose="02020603050405020304" pitchFamily="18" charset="0"/>
            </a:endParaRPr>
          </a:p>
          <a:p>
            <a:pPr marL="342900" marR="110426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Assumptions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about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market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prices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absence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a:t>
            </a:r>
            <a:r>
              <a:rPr lang="en-US" sz="2400" spc="9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contracts.</a:t>
            </a:r>
            <a:r>
              <a:rPr lang="en-US" sz="2400" spc="-275" dirty="0">
                <a:solidFill>
                  <a:srgbClr val="231F21"/>
                </a:solidFill>
                <a:effectLst/>
                <a:latin typeface="Times New Roman" panose="02020603050405020304" pitchFamily="18" charset="0"/>
                <a:ea typeface="Times New Roman" panose="02020603050405020304" pitchFamily="18" charset="0"/>
              </a:rPr>
              <a:t> </a:t>
            </a: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projections</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also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have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take</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account.</a:t>
            </a:r>
            <a:endParaRPr lang="en-US" sz="24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25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A522-7228-45DA-B935-CE9B8945312D}"/>
              </a:ext>
            </a:extLst>
          </p:cNvPr>
          <p:cNvSpPr>
            <a:spLocks noGrp="1"/>
          </p:cNvSpPr>
          <p:nvPr>
            <p:ph type="title"/>
          </p:nvPr>
        </p:nvSpPr>
        <p:spPr>
          <a:xfrm>
            <a:off x="838200" y="365126"/>
            <a:ext cx="10515600" cy="422666"/>
          </a:xfrm>
        </p:spPr>
        <p:txBody>
          <a:bodyPr>
            <a:normAutofit fontScale="90000"/>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28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br>
              <a:rPr lang="en-US" sz="4400" b="1"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936ED009-C12E-41C7-8B3F-CA1CAEBD6B07}"/>
              </a:ext>
            </a:extLst>
          </p:cNvPr>
          <p:cNvSpPr>
            <a:spLocks noGrp="1"/>
          </p:cNvSpPr>
          <p:nvPr>
            <p:ph idx="1"/>
          </p:nvPr>
        </p:nvSpPr>
        <p:spPr>
          <a:xfrm>
            <a:off x="351692" y="787792"/>
            <a:ext cx="11633982" cy="6070208"/>
          </a:xfrm>
        </p:spPr>
        <p:txBody>
          <a:bodyPr>
            <a:normAutofit/>
          </a:bodyPr>
          <a:lstStyle/>
          <a:p>
            <a:pPr marL="0" indent="0">
              <a:lnSpc>
                <a:spcPct val="150000"/>
              </a:lnSpc>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standard measurements of return on equity for investors in a project are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calculated</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For most managers financial criteria are the preferred method to evaluate projects. </a:t>
            </a: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These models are appropriate when there is a high level of confidence associated with estimates of future cash flows. Two models and examples are demonstrated here: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payback model</a:t>
            </a:r>
            <a:r>
              <a:rPr lang="en-US" sz="2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net present value (NPV) model.</a:t>
            </a:r>
          </a:p>
          <a:p>
            <a:pPr algn="just">
              <a:lnSpc>
                <a:spcPct val="150000"/>
              </a:lnSpc>
            </a:pPr>
            <a:r>
              <a:rPr lang="en-US" sz="2200" b="1" u="sng" dirty="0">
                <a:solidFill>
                  <a:schemeClr val="tx1">
                    <a:lumMod val="95000"/>
                    <a:lumOff val="5000"/>
                  </a:schemeClr>
                </a:solidFill>
                <a:latin typeface="Times New Roman" panose="02020603050405020304" pitchFamily="18" charset="0"/>
                <a:cs typeface="Times New Roman" panose="02020603050405020304" pitchFamily="18" charset="0"/>
              </a:rPr>
              <a:t>Example: </a:t>
            </a:r>
            <a:r>
              <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t>
            </a:r>
            <a:r>
              <a:rPr lang="en-US" sz="1800" b="1" dirty="0">
                <a:solidFill>
                  <a:srgbClr val="212529"/>
                </a:solidFill>
                <a:effectLst/>
                <a:highlight>
                  <a:srgbClr val="FFFF00"/>
                </a:highlight>
                <a:latin typeface="Georgia" panose="02040502050405020303" pitchFamily="18" charset="0"/>
                <a:ea typeface="Calibri" panose="020F0502020204030204" pitchFamily="34" charset="0"/>
                <a:cs typeface="Arial" panose="020B0604020202020204" pitchFamily="34" charset="0"/>
              </a:rPr>
              <a:t>Even Cash inflows)</a:t>
            </a:r>
            <a:endPar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A has an initial investment (cash outflows) of $700,000 and projected cash inflows of $225,000 for 5 years.</a:t>
            </a: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B has an initial investment of $400,000 and projected cash inflows of $110,000 for 5 years.</a:t>
            </a:r>
          </a:p>
          <a:p>
            <a:pPr marL="0" indent="0">
              <a:buNone/>
            </a:pPr>
            <a:endParaRPr lang="en-US" dirty="0"/>
          </a:p>
        </p:txBody>
      </p:sp>
    </p:spTree>
    <p:extLst>
      <p:ext uri="{BB962C8B-B14F-4D97-AF65-F5344CB8AC3E}">
        <p14:creationId xmlns:p14="http://schemas.microsoft.com/office/powerpoint/2010/main" val="3110619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7714" y="0"/>
            <a:ext cx="11974286" cy="6858000"/>
          </a:xfrm>
        </p:spPr>
        <p:txBody>
          <a:bodyPr>
            <a:normAutofit lnSpcReduction="10000"/>
          </a:bodyPr>
          <a:lstStyle/>
          <a:p>
            <a:pPr marL="0" lvl="1" algn="just">
              <a:lnSpc>
                <a:spcPct val="150000"/>
              </a:lnSpc>
            </a:pPr>
            <a:r>
              <a:rPr lang="en-US" sz="2000" b="1" u="sng" dirty="0">
                <a:solidFill>
                  <a:schemeClr val="accent2">
                    <a:lumMod val="75000"/>
                  </a:schemeClr>
                </a:solidFill>
              </a:rPr>
              <a:t>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a:p>
            <a:pPr algn="l">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Rate of return of project A=  225,000/700,000= 32.1%</a:t>
            </a:r>
          </a:p>
          <a:p>
            <a:pPr algn="just">
              <a:lnSpc>
                <a:spcPct val="150000"/>
              </a:lnSpc>
            </a:pPr>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l">
              <a:lnSpc>
                <a:spcPct val="150000"/>
              </a:lnSpc>
            </a:pPr>
            <a:endParaRPr lang="en-US" sz="2000"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0000" y="0"/>
            <a:ext cx="762000" cy="60959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47" y="1066801"/>
            <a:ext cx="11877821" cy="5122941"/>
          </a:xfrm>
          <a:prstGeom prst="rect">
            <a:avLst/>
          </a:prstGeom>
        </p:spPr>
        <p:txBody>
          <a:bodyPr wrap="square">
            <a:spAutoFit/>
          </a:bodyPr>
          <a:lstStyle/>
          <a:p>
            <a:pPr algn="just">
              <a:lnSpc>
                <a:spcPct val="150000"/>
              </a:lnSpc>
            </a:pPr>
            <a:r>
              <a:rPr lang="en-US" sz="2000" dirty="0">
                <a:solidFill>
                  <a:prstClr val="black">
                    <a:lumMod val="95000"/>
                    <a:lumOff val="5000"/>
                  </a:prstClr>
                </a:solidFill>
                <a:latin typeface="Calibri"/>
              </a:rPr>
              <a:t>The </a:t>
            </a:r>
            <a:r>
              <a:rPr lang="en-US" sz="2000" u="sng" dirty="0">
                <a:solidFill>
                  <a:prstClr val="black">
                    <a:lumMod val="95000"/>
                    <a:lumOff val="5000"/>
                  </a:prstClr>
                </a:solidFill>
                <a:latin typeface="Calibri"/>
              </a:rPr>
              <a:t>payback</a:t>
            </a:r>
            <a:r>
              <a:rPr lang="en-US" sz="2000" dirty="0">
                <a:solidFill>
                  <a:prstClr val="black">
                    <a:lumMod val="95000"/>
                    <a:lumOff val="5000"/>
                  </a:prstClr>
                </a:solidFill>
                <a:latin typeface="Calibri"/>
              </a:rPr>
              <a:t> for Project A is </a:t>
            </a:r>
            <a:r>
              <a:rPr lang="en-US" sz="2000" u="sng" dirty="0">
                <a:solidFill>
                  <a:prstClr val="black">
                    <a:lumMod val="95000"/>
                    <a:lumOff val="5000"/>
                  </a:prstClr>
                </a:solidFill>
                <a:latin typeface="Calibri"/>
              </a:rPr>
              <a:t>3.1 years </a:t>
            </a:r>
            <a:r>
              <a:rPr lang="en-US" sz="2000" dirty="0">
                <a:solidFill>
                  <a:prstClr val="black">
                    <a:lumMod val="95000"/>
                    <a:lumOff val="5000"/>
                  </a:prstClr>
                </a:solidFill>
                <a:latin typeface="Calibri"/>
              </a:rPr>
              <a:t>and for Project B is </a:t>
            </a:r>
            <a:r>
              <a:rPr lang="en-US" sz="2000" u="sng" dirty="0">
                <a:solidFill>
                  <a:prstClr val="black">
                    <a:lumMod val="95000"/>
                    <a:lumOff val="5000"/>
                  </a:prstClr>
                </a:solidFill>
                <a:latin typeface="Calibri"/>
              </a:rPr>
              <a:t>3.6 years</a:t>
            </a:r>
            <a:r>
              <a:rPr lang="en-US" sz="2000" dirty="0">
                <a:solidFill>
                  <a:prstClr val="black">
                    <a:lumMod val="95000"/>
                    <a:lumOff val="5000"/>
                  </a:prstClr>
                </a:solidFill>
                <a:latin typeface="Calibri"/>
              </a:rPr>
              <a:t>. Using the payback method both projects are acceptable since both return the initial investment in less than five years and have </a:t>
            </a:r>
            <a:r>
              <a:rPr lang="en-US" sz="2000" u="sng" dirty="0">
                <a:solidFill>
                  <a:prstClr val="black">
                    <a:lumMod val="95000"/>
                    <a:lumOff val="5000"/>
                  </a:prstClr>
                </a:solidFill>
                <a:latin typeface="Calibri"/>
              </a:rPr>
              <a:t>returns on the investment </a:t>
            </a:r>
            <a:r>
              <a:rPr lang="en-US" sz="2000" dirty="0">
                <a:solidFill>
                  <a:prstClr val="black">
                    <a:lumMod val="95000"/>
                    <a:lumOff val="5000"/>
                  </a:prstClr>
                </a:solidFill>
                <a:latin typeface="Calibri"/>
              </a:rPr>
              <a:t>of </a:t>
            </a:r>
            <a:r>
              <a:rPr lang="en-US" sz="2000" u="sng" dirty="0">
                <a:solidFill>
                  <a:prstClr val="black">
                    <a:lumMod val="95000"/>
                    <a:lumOff val="5000"/>
                  </a:prstClr>
                </a:solidFill>
                <a:latin typeface="Calibri"/>
              </a:rPr>
              <a:t>32.1</a:t>
            </a:r>
            <a:r>
              <a:rPr lang="en-US" sz="2000" dirty="0">
                <a:solidFill>
                  <a:prstClr val="black">
                    <a:lumMod val="95000"/>
                    <a:lumOff val="5000"/>
                  </a:prstClr>
                </a:solidFill>
                <a:latin typeface="Calibri"/>
              </a:rPr>
              <a:t> and </a:t>
            </a:r>
            <a:r>
              <a:rPr lang="en-US" sz="2000" u="sng" dirty="0">
                <a:solidFill>
                  <a:prstClr val="black">
                    <a:lumMod val="95000"/>
                    <a:lumOff val="5000"/>
                  </a:prstClr>
                </a:solidFill>
                <a:latin typeface="Calibri"/>
              </a:rPr>
              <a:t>27.5</a:t>
            </a:r>
            <a:r>
              <a:rPr lang="en-US" sz="2000" dirty="0">
                <a:solidFill>
                  <a:prstClr val="black">
                    <a:lumMod val="95000"/>
                    <a:lumOff val="5000"/>
                  </a:prstClr>
                </a:solidFill>
                <a:latin typeface="Calibri"/>
              </a:rPr>
              <a:t> percent.</a:t>
            </a:r>
          </a:p>
          <a:p>
            <a:pPr algn="just">
              <a:lnSpc>
                <a:spcPct val="150000"/>
              </a:lnSpc>
            </a:pPr>
            <a:endParaRPr lang="en-US" sz="2000" dirty="0">
              <a:solidFill>
                <a:prstClr val="black">
                  <a:lumMod val="95000"/>
                  <a:lumOff val="5000"/>
                </a:prstClr>
              </a:solidFill>
              <a:latin typeface="Calibri"/>
            </a:endParaRPr>
          </a:p>
          <a:p>
            <a:pPr algn="just">
              <a:lnSpc>
                <a:spcPct val="150000"/>
              </a:lnSpc>
            </a:pPr>
            <a:r>
              <a:rPr lang="en-US" sz="2000" b="1" u="sng" dirty="0">
                <a:solidFill>
                  <a:srgbClr val="C0504D">
                    <a:lumMod val="75000"/>
                  </a:srgbClr>
                </a:solidFill>
                <a:latin typeface="Calibri"/>
              </a:rPr>
              <a:t>The net present value (NPV) model </a:t>
            </a:r>
          </a:p>
          <a:p>
            <a:pPr algn="just">
              <a:lnSpc>
                <a:spcPct val="150000"/>
              </a:lnSpc>
            </a:pPr>
            <a:r>
              <a:rPr lang="en-US" sz="2000" u="sng" dirty="0">
                <a:solidFill>
                  <a:prstClr val="black"/>
                </a:solidFill>
                <a:latin typeface="Calibri"/>
              </a:rPr>
              <a:t>It uses management’s minimum desired rate-of-return (discount rate, for example, 15 percent) to compute the present value of all net cash inflows. </a:t>
            </a:r>
            <a:r>
              <a:rPr lang="en-US" sz="2000" dirty="0">
                <a:solidFill>
                  <a:prstClr val="black"/>
                </a:solidFill>
                <a:latin typeface="Calibri"/>
              </a:rPr>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solidFill>
                <a:prstClr val="black"/>
              </a:solidFill>
              <a:latin typeface="Calibri"/>
            </a:endParaRPr>
          </a:p>
          <a:p>
            <a:pPr algn="just">
              <a:lnSpc>
                <a:spcPct val="150000"/>
              </a:lnSpc>
            </a:pPr>
            <a:endParaRPr lang="en-US" sz="2000" dirty="0">
              <a:solidFill>
                <a:prstClr val="black">
                  <a:lumMod val="95000"/>
                  <a:lumOff val="5000"/>
                </a:prstClr>
              </a:solidFill>
              <a:latin typeface="Calibri"/>
            </a:endParaRPr>
          </a:p>
        </p:txBody>
      </p:sp>
      <p:pic>
        <p:nvPicPr>
          <p:cNvPr id="50177" name="Picture 1"/>
          <p:cNvPicPr>
            <a:picLocks noChangeAspect="1" noChangeArrowheads="1"/>
          </p:cNvPicPr>
          <p:nvPr/>
        </p:nvPicPr>
        <p:blipFill>
          <a:blip r:embed="rId2"/>
          <a:srcRect/>
          <a:stretch>
            <a:fillRect/>
          </a:stretch>
        </p:blipFill>
        <p:spPr bwMode="auto">
          <a:xfrm>
            <a:off x="4419601" y="5715000"/>
            <a:ext cx="4886325" cy="914400"/>
          </a:xfrm>
          <a:prstGeom prst="rect">
            <a:avLst/>
          </a:prstGeom>
          <a:noFill/>
          <a:ln w="9525">
            <a:noFill/>
            <a:miter lim="800000"/>
            <a:headEnd/>
            <a:tailEnd/>
          </a:ln>
          <a:effectLst/>
        </p:spPr>
      </p:pic>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12769" y="98476"/>
            <a:ext cx="762000" cy="76199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 (nominal)</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2362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3505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4724401"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3733801"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4953001" y="609601"/>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6096001"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5867401"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7010401"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7239001"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8839201"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9144001" y="609601"/>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7162801" y="3124200"/>
            <a:ext cx="1309687" cy="685800"/>
          </a:xfrm>
          <a:prstGeom prst="rect">
            <a:avLst/>
          </a:prstGeom>
          <a:noFill/>
          <a:ln w="9525">
            <a:noFill/>
            <a:miter lim="800000"/>
            <a:headEnd/>
            <a:tailEnd/>
          </a:ln>
          <a:effectLst/>
        </p:spPr>
      </p:pic>
      <p:sp>
        <p:nvSpPr>
          <p:cNvPr id="19" name="Rectangle 18"/>
          <p:cNvSpPr/>
          <p:nvPr/>
        </p:nvSpPr>
        <p:spPr>
          <a:xfrm>
            <a:off x="1524001" y="3244335"/>
            <a:ext cx="2590799"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A</a:t>
            </a:r>
          </a:p>
        </p:txBody>
      </p:sp>
      <p:pic>
        <p:nvPicPr>
          <p:cNvPr id="51216" name="Picture 16"/>
          <p:cNvPicPr>
            <a:picLocks noChangeAspect="1" noChangeArrowheads="1"/>
          </p:cNvPicPr>
          <p:nvPr/>
        </p:nvPicPr>
        <p:blipFill>
          <a:blip r:embed="rId11"/>
          <a:srcRect/>
          <a:stretch>
            <a:fillRect/>
          </a:stretch>
        </p:blipFill>
        <p:spPr bwMode="auto">
          <a:xfrm>
            <a:off x="3505201"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5029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6324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8610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9677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7239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6096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8534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9601200" y="3352800"/>
            <a:ext cx="133350" cy="228600"/>
          </a:xfrm>
          <a:prstGeom prst="rect">
            <a:avLst/>
          </a:prstGeom>
          <a:noFill/>
          <a:ln w="9525">
            <a:noFill/>
            <a:miter lim="800000"/>
            <a:headEnd/>
            <a:tailEnd/>
          </a:ln>
          <a:effectLst/>
        </p:spPr>
      </p:pic>
      <p:sp>
        <p:nvSpPr>
          <p:cNvPr id="29" name="Rectangle 28"/>
          <p:cNvSpPr/>
          <p:nvPr/>
        </p:nvSpPr>
        <p:spPr>
          <a:xfrm>
            <a:off x="4114801" y="3276601"/>
            <a:ext cx="1154483" cy="461665"/>
          </a:xfrm>
          <a:prstGeom prst="rect">
            <a:avLst/>
          </a:prstGeom>
        </p:spPr>
        <p:txBody>
          <a:bodyPr wrap="non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700,000+</a:t>
            </a:r>
            <a:endParaRPr lang="en-US" dirty="0">
              <a:solidFill>
                <a:prstClr val="black"/>
              </a:solidFill>
              <a:latin typeface="Calibri"/>
            </a:endParaRPr>
          </a:p>
        </p:txBody>
      </p:sp>
      <p:pic>
        <p:nvPicPr>
          <p:cNvPr id="30" name="Picture 16"/>
          <p:cNvPicPr>
            <a:picLocks noChangeAspect="1" noChangeArrowheads="1"/>
          </p:cNvPicPr>
          <p:nvPr/>
        </p:nvPicPr>
        <p:blipFill>
          <a:blip r:embed="rId11"/>
          <a:srcRect/>
          <a:stretch>
            <a:fillRect/>
          </a:stretch>
        </p:blipFill>
        <p:spPr bwMode="auto">
          <a:xfrm>
            <a:off x="3505201" y="3962400"/>
            <a:ext cx="295275" cy="393700"/>
          </a:xfrm>
          <a:prstGeom prst="rect">
            <a:avLst/>
          </a:prstGeom>
          <a:noFill/>
          <a:ln w="9525">
            <a:noFill/>
            <a:miter lim="800000"/>
            <a:headEnd/>
            <a:tailEnd/>
          </a:ln>
          <a:effectLst/>
        </p:spPr>
      </p:pic>
      <p:sp>
        <p:nvSpPr>
          <p:cNvPr id="31" name="Rectangle 30"/>
          <p:cNvSpPr/>
          <p:nvPr/>
        </p:nvSpPr>
        <p:spPr>
          <a:xfrm>
            <a:off x="4114801" y="4038600"/>
            <a:ext cx="997389" cy="369332"/>
          </a:xfrm>
          <a:prstGeom prst="rect">
            <a:avLst/>
          </a:prstGeom>
        </p:spPr>
        <p:txBody>
          <a:bodyPr wrap="none">
            <a:spAutoFit/>
          </a:bodyPr>
          <a:lstStyle/>
          <a:p>
            <a:pPr algn="just"/>
            <a:r>
              <a:rPr lang="en-US" b="1" dirty="0">
                <a:solidFill>
                  <a:prstClr val="black">
                    <a:lumMod val="95000"/>
                    <a:lumOff val="5000"/>
                  </a:prstClr>
                </a:solidFill>
                <a:latin typeface="Calibri"/>
              </a:rPr>
              <a:t>$ 54,235</a:t>
            </a:r>
          </a:p>
        </p:txBody>
      </p:sp>
      <p:sp>
        <p:nvSpPr>
          <p:cNvPr id="34" name="Rectangle 33"/>
          <p:cNvSpPr/>
          <p:nvPr/>
        </p:nvSpPr>
        <p:spPr>
          <a:xfrm>
            <a:off x="1524000" y="4724401"/>
            <a:ext cx="4800600"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B</a:t>
            </a:r>
          </a:p>
        </p:txBody>
      </p:sp>
      <p:pic>
        <p:nvPicPr>
          <p:cNvPr id="35" name="Picture 16"/>
          <p:cNvPicPr>
            <a:picLocks noChangeAspect="1" noChangeArrowheads="1"/>
          </p:cNvPicPr>
          <p:nvPr/>
        </p:nvPicPr>
        <p:blipFill>
          <a:blip r:embed="rId11"/>
          <a:srcRect/>
          <a:stretch>
            <a:fillRect/>
          </a:stretch>
        </p:blipFill>
        <p:spPr bwMode="auto">
          <a:xfrm>
            <a:off x="3429001" y="4724400"/>
            <a:ext cx="295275" cy="393700"/>
          </a:xfrm>
          <a:prstGeom prst="rect">
            <a:avLst/>
          </a:prstGeom>
          <a:noFill/>
          <a:ln w="9525">
            <a:noFill/>
            <a:miter lim="800000"/>
            <a:headEnd/>
            <a:tailEnd/>
          </a:ln>
          <a:effectLst/>
        </p:spPr>
      </p:pic>
      <p:sp>
        <p:nvSpPr>
          <p:cNvPr id="36" name="Rectangle 35"/>
          <p:cNvSpPr/>
          <p:nvPr/>
        </p:nvSpPr>
        <p:spPr>
          <a:xfrm>
            <a:off x="3810000" y="4724401"/>
            <a:ext cx="1295400" cy="461665"/>
          </a:xfrm>
          <a:prstGeom prst="rect">
            <a:avLst/>
          </a:prstGeom>
        </p:spPr>
        <p:txBody>
          <a:bodyPr wrap="squar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400,000</a:t>
            </a:r>
            <a:endParaRPr lang="en-US" dirty="0">
              <a:solidFill>
                <a:prstClr val="black"/>
              </a:solidFill>
              <a:latin typeface="Calibri"/>
            </a:endParaRPr>
          </a:p>
        </p:txBody>
      </p:sp>
      <p:pic>
        <p:nvPicPr>
          <p:cNvPr id="51225" name="Picture 25"/>
          <p:cNvPicPr>
            <a:picLocks noChangeAspect="1" noChangeArrowheads="1"/>
          </p:cNvPicPr>
          <p:nvPr/>
        </p:nvPicPr>
        <p:blipFill>
          <a:blip r:embed="rId17"/>
          <a:srcRect/>
          <a:stretch>
            <a:fillRect/>
          </a:stretch>
        </p:blipFill>
        <p:spPr bwMode="auto">
          <a:xfrm>
            <a:off x="9677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4953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6096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7391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8686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4800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5867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7086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8458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9525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3429001" y="5715000"/>
            <a:ext cx="295275" cy="393700"/>
          </a:xfrm>
          <a:prstGeom prst="rect">
            <a:avLst/>
          </a:prstGeom>
          <a:noFill/>
          <a:ln w="9525">
            <a:noFill/>
            <a:miter lim="800000"/>
            <a:headEnd/>
            <a:tailEnd/>
          </a:ln>
          <a:effectLst/>
        </p:spPr>
      </p:pic>
      <p:sp>
        <p:nvSpPr>
          <p:cNvPr id="48" name="Rectangle 47"/>
          <p:cNvSpPr/>
          <p:nvPr/>
        </p:nvSpPr>
        <p:spPr>
          <a:xfrm>
            <a:off x="3962401" y="5715001"/>
            <a:ext cx="1144865" cy="461665"/>
          </a:xfrm>
          <a:prstGeom prst="rect">
            <a:avLst/>
          </a:prstGeom>
        </p:spPr>
        <p:txBody>
          <a:bodyPr wrap="none">
            <a:spAutoFit/>
          </a:bodyPr>
          <a:lstStyle/>
          <a:p>
            <a:r>
              <a:rPr lang="en-US" sz="2400" b="1" dirty="0">
                <a:solidFill>
                  <a:prstClr val="black">
                    <a:lumMod val="95000"/>
                    <a:lumOff val="5000"/>
                  </a:prstClr>
                </a:solidFill>
                <a:latin typeface="Calibri"/>
              </a:rPr>
              <a:t>-</a:t>
            </a:r>
            <a:r>
              <a:rPr lang="en-US" b="1" dirty="0">
                <a:solidFill>
                  <a:prstClr val="black">
                    <a:lumMod val="95000"/>
                    <a:lumOff val="5000"/>
                  </a:prstClr>
                </a:solidFill>
                <a:latin typeface="Calibri"/>
              </a:rPr>
              <a:t> $ 31,263</a:t>
            </a:r>
            <a:endParaRPr lang="en-US" b="1" dirty="0">
              <a:solidFill>
                <a:prstClr val="black"/>
              </a:solidFill>
              <a:latin typeface="Calibri"/>
            </a:endParaRPr>
          </a:p>
        </p:txBody>
      </p:sp>
      <p:pic>
        <p:nvPicPr>
          <p:cNvPr id="49"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334751" y="0"/>
            <a:ext cx="762000" cy="7619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7286" y="154744"/>
            <a:ext cx="11746523" cy="6858000"/>
          </a:xfrm>
        </p:spPr>
        <p:txBody>
          <a:bodyPr>
            <a:normAutofit/>
          </a:bodyPr>
          <a:lstStyle/>
          <a:p>
            <a:pPr algn="just">
              <a:lnSpc>
                <a:spcPct val="150000"/>
              </a:lnSpc>
            </a:pPr>
            <a:r>
              <a:rPr lang="en-US" sz="2000" dirty="0">
                <a:solidFill>
                  <a:schemeClr val="tx1">
                    <a:lumMod val="95000"/>
                    <a:lumOff val="5000"/>
                  </a:schemeClr>
                </a:solidFill>
              </a:rPr>
              <a:t>The NPV model accepts project A, which has a </a:t>
            </a:r>
            <a:r>
              <a:rPr lang="en-US" sz="2000" i="1" dirty="0">
                <a:solidFill>
                  <a:schemeClr val="tx1">
                    <a:lumMod val="95000"/>
                    <a:lumOff val="5000"/>
                  </a:schemeClr>
                </a:solidFill>
              </a:rPr>
              <a:t>positive </a:t>
            </a:r>
            <a:r>
              <a:rPr lang="en-US" sz="2000" dirty="0">
                <a:solidFill>
                  <a:schemeClr val="tx1">
                    <a:lumMod val="95000"/>
                    <a:lumOff val="5000"/>
                  </a:schemeClr>
                </a:solidFill>
              </a:rPr>
              <a:t>NPV of $54,235. Project B is rejected since the NPV is </a:t>
            </a:r>
            <a:r>
              <a:rPr lang="en-US" sz="2000" i="1" dirty="0">
                <a:solidFill>
                  <a:schemeClr val="tx1">
                    <a:lumMod val="95000"/>
                    <a:lumOff val="5000"/>
                  </a:schemeClr>
                </a:solidFill>
              </a:rPr>
              <a:t>negative </a:t>
            </a:r>
            <a:r>
              <a:rPr lang="en-US" sz="2000" dirty="0">
                <a:solidFill>
                  <a:schemeClr val="tx1">
                    <a:lumMod val="95000"/>
                    <a:lumOff val="5000"/>
                  </a:schemeClr>
                </a:solidFill>
              </a:rPr>
              <a:t>$31,263. Compare the NPV results with the payback results. The NPV model is more realistic because it considers the time value of money, cash flows, and profitability.</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When using the NPV model, the discount rate (return on investment hurdle rate) can differ for different projects. For example, the expected ROI on strategic projects is frequently set higher than operational projects. Similarly, ROI’s can differ for riskier versus safer projects. The criteria for setting the ROI hurdle rate should be clear and applied consistently.</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Unfortunately, pure financial models fail to include many projects where financial return is impossible to measure and/or other factors are vital to the accept or reject decision. </a:t>
            </a:r>
          </a:p>
          <a:p>
            <a:pPr algn="just">
              <a:lnSpc>
                <a:spcPct val="150000"/>
              </a:lnSpc>
            </a:pPr>
            <a:endParaRPr lang="en-US" sz="2000" dirty="0">
              <a:solidFill>
                <a:schemeClr val="tx1">
                  <a:lumMod val="95000"/>
                  <a:lumOff val="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indent="0" algn="just">
              <a:lnSpc>
                <a:spcPct val="150000"/>
              </a:lnSpc>
              <a:buNone/>
            </a:pPr>
            <a:r>
              <a:rPr lang="en-US" sz="2000" dirty="0">
                <a:solidFill>
                  <a:srgbClr val="212529"/>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When cash inflows are uneven</a:t>
            </a:r>
            <a:r>
              <a:rPr lang="en-US" sz="2000" dirty="0">
                <a:solidFill>
                  <a:srgbClr val="212529"/>
                </a:solidFill>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we need to calculate the cumulative net cash flow for each period and then use the following formula:</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
        <p:nvSpPr>
          <p:cNvPr id="11" name="TextBox 10">
            <a:extLst>
              <a:ext uri="{FF2B5EF4-FFF2-40B4-BE49-F238E27FC236}">
                <a16:creationId xmlns:a16="http://schemas.microsoft.com/office/drawing/2014/main" id="{C3B5B26A-3D47-4320-AFC8-EF4A352EA038}"/>
              </a:ext>
            </a:extLst>
          </p:cNvPr>
          <p:cNvSpPr txBox="1"/>
          <p:nvPr/>
        </p:nvSpPr>
        <p:spPr>
          <a:xfrm>
            <a:off x="112541" y="2704966"/>
            <a:ext cx="10438228" cy="2915157"/>
          </a:xfrm>
          <a:prstGeom prst="rect">
            <a:avLst/>
          </a:prstGeom>
          <a:noFill/>
        </p:spPr>
        <p:txBody>
          <a:bodyPr wrap="square">
            <a:spAutoFit/>
          </a:bodyPr>
          <a:lstStyle/>
          <a:p>
            <a:pPr marL="0" marR="0">
              <a:lnSpc>
                <a:spcPct val="150000"/>
              </a:lnSpc>
              <a:spcBef>
                <a:spcPts val="0"/>
              </a:spcBef>
              <a:spcAft>
                <a:spcPts val="800"/>
              </a:spcAft>
            </a:pP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Where,</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last period number with a negative cumulative cash flow;</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absolute value (i.e. value without negative sign) of cumulative net cash flow at the end of the period A; and</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total cash inflow during the period following period 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Cumulative net cash flow</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sum of inflows to date, minus the initial outflow.</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0D60C4-EABA-4FBE-9823-20CD0A3C077F}"/>
              </a:ext>
            </a:extLst>
          </p:cNvPr>
          <p:cNvPicPr>
            <a:picLocks noChangeAspect="1"/>
          </p:cNvPicPr>
          <p:nvPr/>
        </p:nvPicPr>
        <p:blipFill>
          <a:blip r:embed="rId2"/>
          <a:stretch>
            <a:fillRect/>
          </a:stretch>
        </p:blipFill>
        <p:spPr>
          <a:xfrm>
            <a:off x="3460652" y="1802935"/>
            <a:ext cx="4039040" cy="902031"/>
          </a:xfrm>
          <a:prstGeom prst="rect">
            <a:avLst/>
          </a:prstGeom>
        </p:spPr>
      </p:pic>
    </p:spTree>
    <p:extLst>
      <p:ext uri="{BB962C8B-B14F-4D97-AF65-F5344CB8AC3E}">
        <p14:creationId xmlns:p14="http://schemas.microsoft.com/office/powerpoint/2010/main" val="3997175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marR="0">
              <a:lnSpc>
                <a:spcPct val="107000"/>
              </a:lnSpc>
              <a:spcBef>
                <a:spcPts val="0"/>
              </a:spcBef>
              <a:spcAft>
                <a:spcPts val="0"/>
              </a:spcAft>
            </a:pPr>
            <a:r>
              <a:rPr lang="en-US" sz="1800" b="1" dirty="0">
                <a:solidFill>
                  <a:srgbClr val="1F3763"/>
                </a:solidFill>
                <a:effectLst/>
                <a:latin typeface="Georgia" panose="02040502050405020303" pitchFamily="18" charset="0"/>
                <a:ea typeface="Times New Roman" panose="02020603050405020304" pitchFamily="18" charset="0"/>
                <a:cs typeface="Times New Roman" panose="02020603050405020304" pitchFamily="18" charset="0"/>
              </a:rPr>
              <a:t>Example : Uneven Cash Flows</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800"/>
              </a:spcAft>
              <a:buNone/>
            </a:pPr>
            <a:r>
              <a:rPr lang="en-US" sz="2200"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Company C is planning to undertake another project requiring initial investment of $50 million and is expected to generate $10 million net cash flow in Year 1, $13 million in Year 2, $16 million in year 3, $19 million in Year 4 and $22 million in Year 5. Calculate the payback value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solidFill>
                  <a:srgbClr val="212529"/>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Solution</a:t>
            </a:r>
            <a:endParaRPr lang="en-US" sz="18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graphicFrame>
        <p:nvGraphicFramePr>
          <p:cNvPr id="10" name="Object 9">
            <a:extLst>
              <a:ext uri="{FF2B5EF4-FFF2-40B4-BE49-F238E27FC236}">
                <a16:creationId xmlns:a16="http://schemas.microsoft.com/office/drawing/2014/main" id="{5509F13B-8885-480F-AE5F-D848CD61B412}"/>
              </a:ext>
            </a:extLst>
          </p:cNvPr>
          <p:cNvGraphicFramePr>
            <a:graphicFrameLocks noChangeAspect="1"/>
          </p:cNvGraphicFramePr>
          <p:nvPr>
            <p:extLst>
              <p:ext uri="{D42A27DB-BD31-4B8C-83A1-F6EECF244321}">
                <p14:modId xmlns:p14="http://schemas.microsoft.com/office/powerpoint/2010/main" val="2679815512"/>
              </p:ext>
            </p:extLst>
          </p:nvPr>
        </p:nvGraphicFramePr>
        <p:xfrm>
          <a:off x="3385626" y="2896114"/>
          <a:ext cx="12027876" cy="2217737"/>
        </p:xfrm>
        <a:graphic>
          <a:graphicData uri="http://schemas.openxmlformats.org/presentationml/2006/ole">
            <mc:AlternateContent xmlns:mc="http://schemas.openxmlformats.org/markup-compatibility/2006">
              <mc:Choice xmlns:v="urn:schemas-microsoft-com:vml" Requires="v">
                <p:oleObj name="Document" r:id="rId2" imgW="5940848" imgH="2217895" progId="Word.Document.12">
                  <p:embed/>
                </p:oleObj>
              </mc:Choice>
              <mc:Fallback>
                <p:oleObj name="Document" r:id="rId2" imgW="5940848" imgH="2217895" progId="Word.Document.12">
                  <p:embed/>
                  <p:pic>
                    <p:nvPicPr>
                      <p:cNvPr id="0" name=""/>
                      <p:cNvPicPr/>
                      <p:nvPr/>
                    </p:nvPicPr>
                    <p:blipFill>
                      <a:blip r:embed="rId3"/>
                      <a:stretch>
                        <a:fillRect/>
                      </a:stretch>
                    </p:blipFill>
                    <p:spPr>
                      <a:xfrm>
                        <a:off x="3385626" y="2896114"/>
                        <a:ext cx="12027876" cy="221773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D5364605-3F35-485D-B01A-37F4A41E8DEC}"/>
              </a:ext>
            </a:extLst>
          </p:cNvPr>
          <p:cNvSpPr txBox="1"/>
          <p:nvPr/>
        </p:nvSpPr>
        <p:spPr>
          <a:xfrm>
            <a:off x="302455" y="5373205"/>
            <a:ext cx="7582486" cy="467564"/>
          </a:xfrm>
          <a:prstGeom prst="rect">
            <a:avLst/>
          </a:prstGeom>
          <a:noFill/>
        </p:spPr>
        <p:txBody>
          <a:bodyPr wrap="square">
            <a:spAutoFit/>
          </a:bodyPr>
          <a:lstStyle/>
          <a:p>
            <a:pPr marL="0" marR="0">
              <a:lnSpc>
                <a:spcPct val="107000"/>
              </a:lnSpc>
              <a:spcBef>
                <a:spcPts val="0"/>
              </a:spcBef>
              <a:spcAft>
                <a:spcPts val="800"/>
              </a:spcAft>
            </a:pPr>
            <a:r>
              <a:rPr lang="en-US" sz="24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Payback Period = 3 + 11/19 = 3 + 0.58 ≈ 3.6 years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819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fontScale="92500"/>
          </a:bodyPr>
          <a:lstStyle/>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Inflation is usually defined as the general rise in the price of the goods and services. So, it has huge impact over the Net Present Value analysis because we use nominal rate of return in discounting cash flows to the present value. </a:t>
            </a:r>
            <a:r>
              <a:rPr lang="en-US" sz="2200" b="1" i="0" u="sng" dirty="0">
                <a:solidFill>
                  <a:srgbClr val="333333"/>
                </a:solidFill>
                <a:effectLst/>
                <a:highlight>
                  <a:srgbClr val="FFFF00"/>
                </a:highlight>
                <a:latin typeface="Times New Roman" panose="02020603050405020304" pitchFamily="18" charset="0"/>
                <a:cs typeface="Times New Roman" panose="02020603050405020304" pitchFamily="18" charset="0"/>
              </a:rPr>
              <a:t>Nominal rate of return </a:t>
            </a:r>
            <a:r>
              <a:rPr lang="en-US" sz="2200" b="0" i="0" u="sng" dirty="0">
                <a:solidFill>
                  <a:srgbClr val="333333"/>
                </a:solidFill>
                <a:effectLst/>
                <a:latin typeface="Times New Roman" panose="02020603050405020304" pitchFamily="18" charset="0"/>
                <a:cs typeface="Times New Roman" panose="02020603050405020304" pitchFamily="18" charset="0"/>
              </a:rPr>
              <a:t>is the rate which your investment yields without taking into accounts factor of inflation.</a:t>
            </a:r>
          </a:p>
          <a:p>
            <a:pPr marL="0" indent="0" algn="just">
              <a:lnSpc>
                <a:spcPct val="150000"/>
              </a:lnSpc>
              <a:buNone/>
            </a:pPr>
            <a:r>
              <a:rPr lang="en-US" sz="2200" b="0" i="0" u="sng" dirty="0">
                <a:solidFill>
                  <a:srgbClr val="333333"/>
                </a:solidFill>
                <a:effectLst/>
                <a:latin typeface="Times New Roman" panose="02020603050405020304" pitchFamily="18" charset="0"/>
                <a:cs typeface="Times New Roman" panose="02020603050405020304" pitchFamily="18" charset="0"/>
              </a:rPr>
              <a:t>In order to take into account inflation rate, we need to calculate </a:t>
            </a:r>
            <a:r>
              <a:rPr lang="en-US" sz="2200" b="0" i="0" u="sng" dirty="0">
                <a:solidFill>
                  <a:srgbClr val="333333"/>
                </a:solidFill>
                <a:effectLst/>
                <a:highlight>
                  <a:srgbClr val="FFFF00"/>
                </a:highlight>
                <a:latin typeface="Times New Roman" panose="02020603050405020304" pitchFamily="18" charset="0"/>
                <a:cs typeface="Times New Roman" panose="02020603050405020304" pitchFamily="18" charset="0"/>
              </a:rPr>
              <a:t>real rate of return RR. </a:t>
            </a:r>
            <a:r>
              <a:rPr lang="en-US" sz="2200" b="0" i="0" dirty="0">
                <a:solidFill>
                  <a:srgbClr val="333333"/>
                </a:solidFill>
                <a:effectLst/>
                <a:latin typeface="Times New Roman" panose="02020603050405020304" pitchFamily="18" charset="0"/>
                <a:cs typeface="Times New Roman" panose="02020603050405020304" pitchFamily="18" charset="0"/>
              </a:rPr>
              <a:t>Usually, it is obtained by subtracting inflation rate from the nominal rate.</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Formula</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rPr>
              <a:t>RR = { (1 + MR) / (1+ IR)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Where:</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Real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MR = Nominal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IR = Inflation rate</a:t>
            </a:r>
          </a:p>
          <a:p>
            <a:pPr marL="0" indent="0">
              <a:buNone/>
            </a:pPr>
            <a:endParaRPr lang="en-US" dirty="0"/>
          </a:p>
        </p:txBody>
      </p:sp>
    </p:spTree>
    <p:extLst>
      <p:ext uri="{BB962C8B-B14F-4D97-AF65-F5344CB8AC3E}">
        <p14:creationId xmlns:p14="http://schemas.microsoft.com/office/powerpoint/2010/main" val="3381804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a:bodyPr>
          <a:lstStyle/>
          <a:p>
            <a:pPr algn="l"/>
            <a:r>
              <a:rPr lang="en-US" b="1" i="0" dirty="0">
                <a:solidFill>
                  <a:srgbClr val="333333"/>
                </a:solidFill>
                <a:effectLst/>
                <a:latin typeface="Helvetica Neue"/>
              </a:rPr>
              <a:t>Example</a:t>
            </a:r>
            <a:endParaRPr lang="en-US" b="0" i="0" dirty="0">
              <a:solidFill>
                <a:srgbClr val="333333"/>
              </a:solidFill>
              <a:effectLst/>
              <a:latin typeface="Helvetica Neue"/>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DCF is considering investing in a long term project of 05 years of $ 100,000 which will generate $ 25,000 each year. The nominal rate of return is 15 % and inflation rate is 10 %. Calculate the real rate of return.</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Solution</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As we know that:</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MR) / (1+ IR)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+ 0.15) / (1 + 0.10)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( 1.15 / 1.10 ) – 1</a:t>
            </a:r>
          </a:p>
          <a:p>
            <a:pPr algn="just">
              <a:lnSpc>
                <a:spcPct val="150000"/>
              </a:lnSpc>
            </a:pPr>
            <a:r>
              <a:rPr lang="en-US" sz="2200" b="1" i="0" dirty="0">
                <a:solidFill>
                  <a:srgbClr val="333333"/>
                </a:solidFill>
                <a:effectLst/>
                <a:highlight>
                  <a:srgbClr val="FFFF00"/>
                </a:highlight>
                <a:latin typeface="Times New Roman" panose="02020603050405020304" pitchFamily="18" charset="0"/>
                <a:cs typeface="Times New Roman" panose="02020603050405020304" pitchFamily="18" charset="0"/>
              </a:rPr>
              <a:t>RR = 4.6 %</a:t>
            </a:r>
            <a:endPar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85603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1153551"/>
            <a:ext cx="11915335" cy="5556738"/>
          </a:xfrm>
        </p:spPr>
        <p:txBody>
          <a:bodyPr/>
          <a:lstStyle/>
          <a:p>
            <a:pPr marL="0" indent="0" algn="just">
              <a:lnSpc>
                <a:spcPct val="150000"/>
              </a:lnSpc>
              <a:buNone/>
            </a:pPr>
            <a:r>
              <a:rPr lang="en-US" sz="2200" u="sng" dirty="0">
                <a:solidFill>
                  <a:srgbClr val="212529"/>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Net present value (NPV)</a:t>
            </a:r>
            <a:r>
              <a:rPr lang="en-US" sz="2200" u="sng"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 does not take into account the size of the project. For example, say Project A requires initial investment of $4 million to generate NPV of $1 million while a competing Project B requires $2 million investment to generate an NPV of $0.8 million. If we base our decision on NPV alone, we will prefer Project A because it has higher NPV, but Project B has generated more shareholders’ wealth per dollar of initial investment ($0.8 million/$2 million vs $1 million/$4 million).</a:t>
            </a:r>
            <a:endParaRPr lang="en-US" sz="22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3853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fontScale="92500" lnSpcReduction="20000"/>
          </a:bodyPr>
          <a:lstStyle/>
          <a:p>
            <a:pPr marL="0" indent="0" algn="just">
              <a:lnSpc>
                <a:spcPct val="150000"/>
              </a:lnSpc>
              <a:buNone/>
            </a:pPr>
            <a:r>
              <a:rPr lang="en-US" sz="2200" b="1" i="0" dirty="0">
                <a:effectLst/>
                <a:highlight>
                  <a:srgbClr val="FFFF00"/>
                </a:highlight>
                <a:latin typeface="Times New Roman" panose="02020603050405020304" pitchFamily="18" charset="0"/>
                <a:cs typeface="Times New Roman" panose="02020603050405020304" pitchFamily="18" charset="0"/>
              </a:rPr>
              <a:t>Internal rate of return </a:t>
            </a:r>
            <a:r>
              <a:rPr lang="en-US" sz="2200" b="0" i="0" dirty="0">
                <a:effectLst/>
                <a:latin typeface="Times New Roman" panose="02020603050405020304" pitchFamily="18" charset="0"/>
                <a:cs typeface="Times New Roman" panose="02020603050405020304" pitchFamily="18" charset="0"/>
              </a:rPr>
              <a:t>is a method of calculating an investment’s rate of return. The term internal refers to the fact that the calculation excludes external factors, such as the risk-free rate, inflation, the cost of capital, or financial risk. </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The internal rate of return (IRR) is a metric used in financial analysis to estimate the profitability of potential investments. IRR is a </a:t>
            </a:r>
            <a:r>
              <a:rPr lang="en-US" sz="2200" b="0" i="0" u="sng" dirty="0">
                <a:solidFill>
                  <a:srgbClr val="2C40D0"/>
                </a:solidFill>
                <a:effectLst/>
                <a:latin typeface="Times New Roman" panose="02020603050405020304" pitchFamily="18" charset="0"/>
                <a:cs typeface="Times New Roman" panose="02020603050405020304" pitchFamily="18" charset="0"/>
              </a:rPr>
              <a:t>discount rate</a:t>
            </a:r>
            <a:r>
              <a:rPr lang="en-US" sz="2200" b="0" i="0" dirty="0">
                <a:solidFill>
                  <a:srgbClr val="111111"/>
                </a:solidFill>
                <a:effectLst/>
                <a:latin typeface="Times New Roman" panose="02020603050405020304" pitchFamily="18" charset="0"/>
                <a:cs typeface="Times New Roman" panose="02020603050405020304" pitchFamily="18" charset="0"/>
              </a:rPr>
              <a:t> that makes the net present value (NPV) of all cash flows equal to zero in a discounted cash flow analysis.</a:t>
            </a:r>
          </a:p>
          <a:p>
            <a:pPr marL="0" indent="0" algn="just">
              <a:lnSpc>
                <a:spcPct val="12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IRR calculations rely on the same formula as NPV does. </a:t>
            </a:r>
            <a:r>
              <a:rPr lang="en-US" sz="2200" u="sng" dirty="0">
                <a:latin typeface="Times New Roman" panose="02020603050405020304" pitchFamily="18" charset="0"/>
                <a:cs typeface="Times New Roman" panose="02020603050405020304" pitchFamily="18" charset="0"/>
              </a:rPr>
              <a:t>Keep in mind that IRR is not the actual dollar value of the project. It is the annual return that makes the NPV equal to zero.</a:t>
            </a:r>
          </a:p>
          <a:p>
            <a:pPr marL="0" indent="0" algn="just">
              <a:lnSpc>
                <a:spcPct val="11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Generally speaking, the higher an internal rate of return, the more desirable an investment is to undertake. IRR is uniform for investments of varying types and, as such, can be used to rank multiple prospective investments or projects on a relatively even basis. </a:t>
            </a:r>
            <a:r>
              <a:rPr lang="en-US" sz="2200" u="sng" dirty="0">
                <a:highlight>
                  <a:srgbClr val="FFFF00"/>
                </a:highlight>
                <a:latin typeface="Times New Roman" panose="02020603050405020304" pitchFamily="18" charset="0"/>
                <a:cs typeface="Times New Roman" panose="02020603050405020304" pitchFamily="18" charset="0"/>
              </a:rPr>
              <a:t>In general, when comparing investment options with other similar characteristics, the investment with the highest IRR probably would be considered the best.</a:t>
            </a:r>
          </a:p>
        </p:txBody>
      </p:sp>
    </p:spTree>
    <p:extLst>
      <p:ext uri="{BB962C8B-B14F-4D97-AF65-F5344CB8AC3E}">
        <p14:creationId xmlns:p14="http://schemas.microsoft.com/office/powerpoint/2010/main" val="1732476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a:bodyPr>
          <a:lstStyle/>
          <a:p>
            <a:pPr marL="0" indent="0" algn="just">
              <a:lnSpc>
                <a:spcPct val="150000"/>
              </a:lnSpc>
              <a:buNone/>
            </a:pPr>
            <a:r>
              <a:rPr lang="en-US" sz="2200" b="1" i="0" u="sng" dirty="0">
                <a:solidFill>
                  <a:srgbClr val="111111"/>
                </a:solidFill>
                <a:effectLst/>
                <a:highlight>
                  <a:srgbClr val="FFFF00"/>
                </a:highlight>
                <a:latin typeface="Times New Roman" panose="02020603050405020304" pitchFamily="18" charset="0"/>
                <a:cs typeface="Times New Roman" panose="02020603050405020304" pitchFamily="18" charset="0"/>
              </a:rPr>
              <a:t>IRR </a:t>
            </a:r>
            <a:r>
              <a:rPr lang="en-US" sz="2200" b="1" i="0" u="sng" dirty="0">
                <a:solidFill>
                  <a:srgbClr val="111111"/>
                </a:solidFill>
                <a:effectLst/>
                <a:latin typeface="Times New Roman" panose="02020603050405020304" pitchFamily="18" charset="0"/>
                <a:cs typeface="Times New Roman" panose="02020603050405020304" pitchFamily="18" charset="0"/>
              </a:rPr>
              <a:t>is calculated using the same concept as net present value (NPV), except it sets the NPV equal to zero.</a:t>
            </a:r>
          </a:p>
          <a:p>
            <a:pPr marL="0" indent="0" algn="just">
              <a:lnSpc>
                <a:spcPct val="150000"/>
              </a:lnSpc>
              <a:buNone/>
            </a:pPr>
            <a:endParaRPr lang="en-US" sz="2000" b="1" i="0" u="sng" dirty="0">
              <a:solidFill>
                <a:srgbClr val="111111"/>
              </a:solidFill>
              <a:effectLst/>
              <a:latin typeface="SourceSansPro"/>
            </a:endParaRPr>
          </a:p>
          <a:p>
            <a:pPr marL="0" indent="0" algn="just">
              <a:lnSpc>
                <a:spcPct val="150000"/>
              </a:lnSpc>
              <a:buNone/>
            </a:pPr>
            <a:endParaRPr lang="en-US" sz="2200" u="sng" dirty="0">
              <a:highlight>
                <a:srgbClr val="FFFF00"/>
              </a:highligh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5DE43C7-3C67-4816-9368-75BA2A9ACB5F}"/>
              </a:ext>
            </a:extLst>
          </p:cNvPr>
          <p:cNvPicPr>
            <a:picLocks noChangeAspect="1"/>
          </p:cNvPicPr>
          <p:nvPr/>
        </p:nvPicPr>
        <p:blipFill>
          <a:blip r:embed="rId2"/>
          <a:stretch>
            <a:fillRect/>
          </a:stretch>
        </p:blipFill>
        <p:spPr>
          <a:xfrm>
            <a:off x="609600" y="2349501"/>
            <a:ext cx="9448800" cy="3276600"/>
          </a:xfrm>
          <a:prstGeom prst="rect">
            <a:avLst/>
          </a:prstGeom>
        </p:spPr>
      </p:pic>
    </p:spTree>
    <p:extLst>
      <p:ext uri="{BB962C8B-B14F-4D97-AF65-F5344CB8AC3E}">
        <p14:creationId xmlns:p14="http://schemas.microsoft.com/office/powerpoint/2010/main" val="2699392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pic>
        <p:nvPicPr>
          <p:cNvPr id="3074" name="Picture 2" descr="Internal Rate of Return (IRR) Diagram">
            <a:extLst>
              <a:ext uri="{FF2B5EF4-FFF2-40B4-BE49-F238E27FC236}">
                <a16:creationId xmlns:a16="http://schemas.microsoft.com/office/drawing/2014/main" id="{3C08A664-8E22-4A62-B07D-97CAE173E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599" y="914400"/>
            <a:ext cx="11205029" cy="576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96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93005604-C37A-494F-BF36-66DB24F7C825}"/>
              </a:ext>
            </a:extLst>
          </p:cNvPr>
          <p:cNvSpPr>
            <a:spLocks noGrp="1"/>
          </p:cNvSpPr>
          <p:nvPr>
            <p:ph idx="1"/>
          </p:nvPr>
        </p:nvSpPr>
        <p:spPr>
          <a:xfrm>
            <a:off x="1" y="633047"/>
            <a:ext cx="12032342" cy="6072554"/>
          </a:xfrm>
        </p:spPr>
        <p:txBody>
          <a:bodyPr>
            <a:normAutofit fontScale="25000" lnSpcReduction="20000"/>
          </a:bodyPr>
          <a:lstStyle/>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The IRR of an investment is the discount rate at which the net present value of costs (negative cash flows ) of the investment equals the net present value of the benefits (positive cash flows) of the investment.</a:t>
            </a:r>
          </a:p>
          <a:p>
            <a:pPr algn="just" fontAlgn="base">
              <a:lnSpc>
                <a:spcPct val="170000"/>
              </a:lnSpc>
              <a:buFont typeface="Arial" panose="020B0604020202020204" pitchFamily="34" charset="0"/>
              <a:buChar char="•"/>
            </a:pPr>
            <a:endParaRPr lang="en-US" sz="7600" b="0" i="0" dirty="0">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The higher a project’s IRR, the more desirable it is to undertake the project.</a:t>
            </a:r>
          </a:p>
          <a:p>
            <a:pPr marL="0" indent="0" algn="just" fontAlgn="base">
              <a:lnSpc>
                <a:spcPct val="170000"/>
              </a:lnSpc>
              <a:buNone/>
            </a:pPr>
            <a:endParaRPr lang="en-US" sz="7600" b="0" i="0" dirty="0">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A firm (or individual) should, in theory, undertake all projects or investments available with IRRs that exceed the cost of capital. Investment may be limited by availability of funds to the firm and/or by the firm’s capacity or ability to manage numerous projects.</a:t>
            </a:r>
          </a:p>
          <a:p>
            <a:pPr algn="just" fontAlgn="base">
              <a:lnSpc>
                <a:spcPct val="170000"/>
              </a:lnSpc>
              <a:buFont typeface="Arial" panose="020B0604020202020204" pitchFamily="34" charset="0"/>
              <a:buChar char="•"/>
            </a:pPr>
            <a:endParaRPr lang="en-US" sz="7600" b="0" i="0" dirty="0">
              <a:effectLst/>
              <a:latin typeface="Times New Roman" panose="02020603050405020304" pitchFamily="18" charset="0"/>
              <a:cs typeface="Times New Roman" panose="02020603050405020304" pitchFamily="18" charset="0"/>
            </a:endParaRPr>
          </a:p>
          <a:p>
            <a:pPr algn="just" rtl="0">
              <a:lnSpc>
                <a:spcPct val="170000"/>
              </a:lnSpc>
            </a:pPr>
            <a:r>
              <a:rPr lang="en-US" sz="7600" b="0" dirty="0">
                <a:effectLst/>
                <a:highlight>
                  <a:srgbClr val="FFFF00"/>
                </a:highlight>
                <a:latin typeface="Times New Roman" panose="02020603050405020304" pitchFamily="18" charset="0"/>
                <a:cs typeface="Times New Roman" panose="02020603050405020304" pitchFamily="18" charset="0"/>
              </a:rPr>
              <a:t>Based on IRR, a company will decide to either accept or reject a project. If the IRR of a new project exceeds a company’s required rate of return, that project will most likely be accepted. If IRR falls below the required rate of return, the project should be rejected.</a:t>
            </a:r>
          </a:p>
          <a:p>
            <a:pPr marL="0" indent="0" algn="just">
              <a:lnSpc>
                <a:spcPct val="170000"/>
              </a:lnSpc>
              <a:buNone/>
            </a:pPr>
            <a:br>
              <a:rPr lang="en-US" sz="7600" b="0" i="0" dirty="0">
                <a:effectLst/>
                <a:latin typeface="Times New Roman" panose="02020603050405020304" pitchFamily="18" charset="0"/>
                <a:cs typeface="Times New Roman" panose="02020603050405020304" pitchFamily="18" charset="0"/>
              </a:rPr>
            </a:br>
            <a:endParaRPr lang="en-US" sz="7600" b="0" i="0" dirty="0">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05954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asio FX-300MS Scientific Calculator at Rs 595/piece | Krishna Nagar |  Chennai| ID: 20333401130"/>
          <p:cNvPicPr>
            <a:picLocks noChangeAspect="1" noChangeArrowheads="1"/>
          </p:cNvPicPr>
          <p:nvPr/>
        </p:nvPicPr>
        <p:blipFill>
          <a:blip r:embed="rId2"/>
          <a:srcRect/>
          <a:stretch>
            <a:fillRect/>
          </a:stretch>
        </p:blipFill>
        <p:spPr bwMode="auto">
          <a:xfrm>
            <a:off x="5562600" y="0"/>
            <a:ext cx="6019800" cy="6858000"/>
          </a:xfrm>
          <a:prstGeom prst="rect">
            <a:avLst/>
          </a:prstGeom>
          <a:noFill/>
        </p:spPr>
      </p:pic>
      <p:sp>
        <p:nvSpPr>
          <p:cNvPr id="4" name="مربع نص 3">
            <a:extLst>
              <a:ext uri="{FF2B5EF4-FFF2-40B4-BE49-F238E27FC236}">
                <a16:creationId xmlns:a16="http://schemas.microsoft.com/office/drawing/2014/main" id="{605C2993-31DF-4D54-9CDC-BD8192713FA9}"/>
              </a:ext>
            </a:extLst>
          </p:cNvPr>
          <p:cNvSpPr txBox="1"/>
          <p:nvPr/>
        </p:nvSpPr>
        <p:spPr>
          <a:xfrm>
            <a:off x="2133600" y="3240587"/>
            <a:ext cx="4038600" cy="461665"/>
          </a:xfrm>
          <a:prstGeom prst="rect">
            <a:avLst/>
          </a:prstGeom>
          <a:noFill/>
        </p:spPr>
        <p:txBody>
          <a:bodyPr wrap="square">
            <a:spAutoFit/>
          </a:bodyPr>
          <a:lstStyle/>
          <a:p>
            <a:r>
              <a:rPr lang="en-US" sz="2400" b="1" dirty="0">
                <a:solidFill>
                  <a:srgbClr val="003366"/>
                </a:solidFill>
                <a:latin typeface="arial" panose="020B0604020202020204" pitchFamily="34" charset="0"/>
              </a:rPr>
              <a:t>Scientific Calculator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436099" y="0"/>
            <a:ext cx="1139483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787791" y="0"/>
            <a:ext cx="10621107" cy="6858000"/>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382</TotalTime>
  <Words>1848</Words>
  <Application>Microsoft Office PowerPoint</Application>
  <PresentationFormat>Widescreen</PresentationFormat>
  <Paragraphs>129</Paragraphs>
  <Slides>22</Slides>
  <Notes>0</Notes>
  <HiddenSlides>0</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1</vt:i4>
      </vt:variant>
      <vt:variant>
        <vt:lpstr>Slide Titles</vt:lpstr>
      </vt:variant>
      <vt:variant>
        <vt:i4>22</vt:i4>
      </vt:variant>
    </vt:vector>
  </HeadingPairs>
  <TitlesOfParts>
    <vt:vector size="35" baseType="lpstr">
      <vt:lpstr>Arial</vt:lpstr>
      <vt:lpstr>Arial</vt:lpstr>
      <vt:lpstr>Calibri</vt:lpstr>
      <vt:lpstr>Calibri Light</vt:lpstr>
      <vt:lpstr>Georgia</vt:lpstr>
      <vt:lpstr>Helvetica Neue</vt:lpstr>
      <vt:lpstr>Palatino Linotype</vt:lpstr>
      <vt:lpstr>SourceSansPro</vt:lpstr>
      <vt:lpstr>Times New Roman</vt:lpstr>
      <vt:lpstr>2_Office Theme</vt:lpstr>
      <vt:lpstr>Office Theme</vt:lpstr>
      <vt:lpstr>1_Office Theme</vt:lpstr>
      <vt:lpstr>Document</vt:lpstr>
      <vt:lpstr>Project Financial Management  Prepared by  Dr. Walaa Mohamed Lecture 7</vt:lpstr>
      <vt:lpstr>Objective of this lecture</vt:lpstr>
      <vt:lpstr>OPERATING REVENUES AND COSTS </vt:lpstr>
      <vt:lpstr>OPERATING REVENUES AND COSTS </vt:lpstr>
      <vt:lpstr>OPERATING REVENUES AND COSTS </vt:lpstr>
      <vt:lpstr>EQUITY RETURNS </vt:lpstr>
      <vt:lpstr>PowerPoint Presentation</vt:lpstr>
      <vt:lpstr>PowerPoint Presentation</vt:lpstr>
      <vt:lpstr>PowerPoint Presentation</vt:lpstr>
      <vt:lpstr>PowerPoint Presentation</vt:lpstr>
      <vt:lpstr>EQUITY RETURNS</vt:lpstr>
      <vt:lpstr>EQUITY RETURNS</vt:lpstr>
      <vt:lpstr>EQUITY RETURNS</vt:lpstr>
      <vt:lpstr>EQUITY RETURNS</vt:lpstr>
      <vt:lpstr>EQUITY RETURNS</vt:lpstr>
      <vt:lpstr>EQUITY RETURNS</vt:lpstr>
      <vt:lpstr>EQUITY RETURNS</vt:lpstr>
      <vt:lpstr>EQUITY RETURNS</vt:lpstr>
      <vt:lpstr>EQUITY RETURNS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7</dc:title>
  <dc:creator>ولاء محمد محمود بدر عامر</dc:creator>
  <cp:lastModifiedBy>ولاء محمد محمود بدر عامر</cp:lastModifiedBy>
  <cp:revision>31</cp:revision>
  <dcterms:created xsi:type="dcterms:W3CDTF">2021-06-27T22:31:45Z</dcterms:created>
  <dcterms:modified xsi:type="dcterms:W3CDTF">2021-06-28T17:28:26Z</dcterms:modified>
</cp:coreProperties>
</file>