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480" r:id="rId2"/>
    <p:sldId id="490" r:id="rId3"/>
    <p:sldId id="671" r:id="rId4"/>
    <p:sldId id="677" r:id="rId5"/>
    <p:sldId id="678" r:id="rId6"/>
    <p:sldId id="679" r:id="rId7"/>
    <p:sldId id="680" r:id="rId8"/>
    <p:sldId id="681" r:id="rId9"/>
    <p:sldId id="682" r:id="rId10"/>
    <p:sldId id="683" r:id="rId11"/>
    <p:sldId id="672" r:id="rId12"/>
    <p:sldId id="697" r:id="rId13"/>
    <p:sldId id="673" r:id="rId14"/>
    <p:sldId id="674" r:id="rId15"/>
    <p:sldId id="675" r:id="rId16"/>
    <p:sldId id="676" r:id="rId17"/>
    <p:sldId id="684" r:id="rId18"/>
    <p:sldId id="685" r:id="rId19"/>
    <p:sldId id="686" r:id="rId20"/>
    <p:sldId id="687" r:id="rId21"/>
    <p:sldId id="688" r:id="rId22"/>
    <p:sldId id="689" r:id="rId23"/>
    <p:sldId id="690" r:id="rId24"/>
    <p:sldId id="691" r:id="rId25"/>
    <p:sldId id="692" r:id="rId26"/>
    <p:sldId id="693" r:id="rId27"/>
    <p:sldId id="694" r:id="rId28"/>
    <p:sldId id="695" r:id="rId29"/>
    <p:sldId id="696" r:id="rId30"/>
    <p:sldId id="550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7"/>
            <p14:sldId id="678"/>
            <p14:sldId id="679"/>
            <p14:sldId id="680"/>
            <p14:sldId id="681"/>
            <p14:sldId id="682"/>
            <p14:sldId id="683"/>
            <p14:sldId id="672"/>
            <p14:sldId id="697"/>
            <p14:sldId id="673"/>
            <p14:sldId id="674"/>
            <p14:sldId id="675"/>
            <p14:sldId id="676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935603CC-F64E-2C1A-A703-21E4E7DF5C11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846922" y="0"/>
            <a:ext cx="2160021" cy="144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jp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468348C9-2D7B-2D30-E90A-518D53CF73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2903475" cy="193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Support vector machines (SVM)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Support Vector Machines are widely used and powerful machine learning algorithms </a:t>
            </a:r>
          </a:p>
          <a:p>
            <a:r>
              <a:rPr lang="en-US" sz="3200" dirty="0"/>
              <a:t>It is commonly used for </a:t>
            </a:r>
          </a:p>
          <a:p>
            <a:pPr lvl="1"/>
            <a:r>
              <a:rPr lang="en-US" sz="2800" dirty="0"/>
              <a:t>Classification and </a:t>
            </a:r>
          </a:p>
          <a:p>
            <a:pPr lvl="1"/>
            <a:r>
              <a:rPr lang="en-US" sz="2800" dirty="0"/>
              <a:t>Regression tasks.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one 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one dimensional space a hyperplane is a </a:t>
            </a:r>
            <a:r>
              <a:rPr lang="en-US" sz="3600" dirty="0">
                <a:solidFill>
                  <a:srgbClr val="FF0000"/>
                </a:solidFill>
              </a:rPr>
              <a:t>point</a:t>
            </a:r>
            <a:r>
              <a:rPr lang="en-US" dirty="0"/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681" y="3114950"/>
            <a:ext cx="5821926" cy="177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24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two 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two dimensional space a hyperplane is a </a:t>
            </a:r>
            <a:r>
              <a:rPr lang="en-US" sz="3600" dirty="0">
                <a:solidFill>
                  <a:srgbClr val="FF0000"/>
                </a:solidFill>
              </a:rPr>
              <a:t>line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50" y="2554384"/>
            <a:ext cx="4965131" cy="28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96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Three 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three dimensional space the hyperplane is a </a:t>
            </a:r>
            <a:r>
              <a:rPr lang="en-US" dirty="0">
                <a:solidFill>
                  <a:srgbClr val="FF0000"/>
                </a:solidFill>
              </a:rPr>
              <a:t>Plane</a:t>
            </a:r>
            <a:r>
              <a:rPr lang="en-US" dirty="0"/>
              <a:t>/</a:t>
            </a:r>
            <a:r>
              <a:rPr lang="en-US" sz="3200" dirty="0">
                <a:solidFill>
                  <a:srgbClr val="FF0000"/>
                </a:solidFill>
              </a:rPr>
              <a:t>surface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429" y="2716086"/>
            <a:ext cx="5877437" cy="299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98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Linearly separable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can find a separating line between classes.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924" y="2366616"/>
            <a:ext cx="2787440" cy="326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38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Non-linearly separable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can not find a separating line between classes.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661" y="2604078"/>
            <a:ext cx="3010460" cy="313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698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the best line separator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Which of the following line separators gives the best classification results?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113" y="3144725"/>
            <a:ext cx="1728544" cy="1713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529" y="3144726"/>
            <a:ext cx="1540348" cy="1711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749" y="3144725"/>
            <a:ext cx="1646931" cy="171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33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SVM can help us to choose the best hyperplane that maximizes the margin between classes.(Maximum Margin Classifier)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057" y="3107031"/>
            <a:ext cx="5689092" cy="248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01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Support Vector Machines are a type of </a:t>
            </a:r>
            <a:r>
              <a:rPr lang="en-US" sz="3200" dirty="0">
                <a:solidFill>
                  <a:srgbClr val="FF0000"/>
                </a:solidFill>
              </a:rPr>
              <a:t>supervised learning algorithm</a:t>
            </a:r>
            <a:r>
              <a:rPr lang="en-US" sz="3200" dirty="0"/>
              <a:t> that works by finding an optimal hyperplane in a high-dimensional feature space to separate different classes of data points. </a:t>
            </a:r>
          </a:p>
        </p:txBody>
      </p:sp>
    </p:spTree>
    <p:extLst>
      <p:ext uri="{BB962C8B-B14F-4D97-AF65-F5344CB8AC3E}">
        <p14:creationId xmlns:p14="http://schemas.microsoft.com/office/powerpoint/2010/main" val="690128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hyperplane is chosen in such a way that it </a:t>
            </a:r>
            <a:r>
              <a:rPr lang="en-US" sz="3200" dirty="0">
                <a:solidFill>
                  <a:srgbClr val="FF0000"/>
                </a:solidFill>
              </a:rPr>
              <a:t>maximizes the margin</a:t>
            </a:r>
            <a:r>
              <a:rPr lang="en-US" sz="3200" dirty="0"/>
              <a:t>, i.e., the distance between the hyperplane and the nearest data points of each class. </a:t>
            </a:r>
          </a:p>
          <a:p>
            <a:r>
              <a:rPr lang="en-US" sz="3200" dirty="0">
                <a:solidFill>
                  <a:srgbClr val="FF0000"/>
                </a:solidFill>
              </a:rPr>
              <a:t>The data points that are closest to the hyperplane are called support vectors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5896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By </a:t>
            </a:r>
            <a:r>
              <a:rPr lang="en-US" sz="3600" dirty="0">
                <a:solidFill>
                  <a:srgbClr val="FF0000"/>
                </a:solidFill>
              </a:rPr>
              <a:t>maximizing the margin</a:t>
            </a:r>
            <a:r>
              <a:rPr lang="en-US" sz="3600" dirty="0"/>
              <a:t>, </a:t>
            </a:r>
          </a:p>
          <a:p>
            <a:pPr lvl="1"/>
            <a:r>
              <a:rPr lang="en-US" sz="3200" dirty="0"/>
              <a:t>We can </a:t>
            </a:r>
            <a:r>
              <a:rPr lang="en-US" sz="3200" dirty="0">
                <a:solidFill>
                  <a:srgbClr val="FF0000"/>
                </a:solidFill>
              </a:rPr>
              <a:t>achieve better generalization </a:t>
            </a:r>
            <a:r>
              <a:rPr lang="en-US" sz="3200" dirty="0"/>
              <a:t>on unseen data, and </a:t>
            </a:r>
          </a:p>
          <a:p>
            <a:pPr lvl="1"/>
            <a:r>
              <a:rPr lang="en-US" sz="3200" dirty="0"/>
              <a:t>Improve the algorithm's ability to </a:t>
            </a:r>
            <a:r>
              <a:rPr lang="en-US" sz="3200" dirty="0">
                <a:solidFill>
                  <a:srgbClr val="FF0000"/>
                </a:solidFill>
              </a:rPr>
              <a:t>handle noise and outliers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7513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linear SVM, the goal is to find the best hyperplane that separates the data points of different classes. </a:t>
            </a:r>
          </a:p>
          <a:p>
            <a:r>
              <a:rPr lang="en-US" dirty="0"/>
              <a:t>The hyperplane can be represented by the equation: </a:t>
            </a:r>
          </a:p>
          <a:p>
            <a:pPr marL="0" indent="0">
              <a:buNone/>
            </a:pPr>
            <a:r>
              <a:rPr lang="en-US" dirty="0"/>
              <a:t>	w · x + b = 0, </a:t>
            </a:r>
          </a:p>
          <a:p>
            <a:r>
              <a:rPr lang="en-US" dirty="0"/>
              <a:t>where w represents the weights vector, x is the input feature vector, and b is the bias term.</a:t>
            </a:r>
          </a:p>
        </p:txBody>
      </p:sp>
    </p:spTree>
    <p:extLst>
      <p:ext uri="{BB962C8B-B14F-4D97-AF65-F5344CB8AC3E}">
        <p14:creationId xmlns:p14="http://schemas.microsoft.com/office/powerpoint/2010/main" val="1621359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objective of SVM is to find the   optimal </a:t>
            </a:r>
            <a:r>
              <a:rPr lang="en-US" b="1" dirty="0"/>
              <a:t>w</a:t>
            </a:r>
            <a:r>
              <a:rPr lang="en-US" dirty="0"/>
              <a:t> and </a:t>
            </a:r>
            <a:r>
              <a:rPr lang="en-US" b="1" dirty="0"/>
              <a:t>b</a:t>
            </a:r>
            <a:r>
              <a:rPr lang="en-US" dirty="0"/>
              <a:t> values that maximize the margin while correctly classifying the training data. </a:t>
            </a:r>
          </a:p>
          <a:p>
            <a:r>
              <a:rPr lang="en-US" dirty="0"/>
              <a:t>To achieve this, we formulate an optimization problem that minimizes the objective function subject to certain constraints. </a:t>
            </a:r>
          </a:p>
        </p:txBody>
      </p:sp>
    </p:spTree>
    <p:extLst>
      <p:ext uri="{BB962C8B-B14F-4D97-AF65-F5344CB8AC3E}">
        <p14:creationId xmlns:p14="http://schemas.microsoft.com/office/powerpoint/2010/main" val="2978230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handle non-linearly separable data, we can introduce a slack variable </a:t>
            </a:r>
            <a:r>
              <a:rPr lang="en-US" b="1" dirty="0"/>
              <a:t>ξ</a:t>
            </a:r>
            <a:r>
              <a:rPr lang="en-US" dirty="0"/>
              <a:t> that allows for some misclassification of training samples. </a:t>
            </a:r>
          </a:p>
          <a:p>
            <a:r>
              <a:rPr lang="en-US" dirty="0"/>
              <a:t>This leads to the formulation of the soft-margin SVM, where the objective function includes a penalty term for misclassifications.</a:t>
            </a:r>
          </a:p>
        </p:txBody>
      </p:sp>
    </p:spTree>
    <p:extLst>
      <p:ext uri="{BB962C8B-B14F-4D97-AF65-F5344CB8AC3E}">
        <p14:creationId xmlns:p14="http://schemas.microsoft.com/office/powerpoint/2010/main" val="2527541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Support vectors are the data points that lie closest to the hyperplane. (The most difficult data points to classify)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211" y="3173260"/>
            <a:ext cx="4585830" cy="271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99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58888" cy="4649990"/>
          </a:xfrm>
        </p:spPr>
        <p:txBody>
          <a:bodyPr>
            <a:noAutofit/>
          </a:bodyPr>
          <a:lstStyle/>
          <a:p>
            <a:r>
              <a:rPr lang="en-US" sz="1800" dirty="0"/>
              <a:t>Binary Classification can be view as the task of separating classes in feature spaces. </a:t>
            </a:r>
          </a:p>
          <a:p>
            <a:r>
              <a:rPr lang="en-US" sz="1800" dirty="0"/>
              <a:t>For a hypothesis h</a:t>
            </a:r>
            <a:r>
              <a:rPr lang="el-GR" sz="1800" baseline="-25000" dirty="0"/>
              <a:t>θ</a:t>
            </a:r>
            <a:r>
              <a:rPr lang="el-GR" sz="1800" dirty="0"/>
              <a:t> ( </a:t>
            </a:r>
            <a:r>
              <a:rPr lang="en-US" sz="1800" dirty="0"/>
              <a:t>x )= </a:t>
            </a:r>
            <a:r>
              <a:rPr lang="el-GR" sz="1800" dirty="0"/>
              <a:t>θ</a:t>
            </a:r>
            <a:r>
              <a:rPr lang="en-US" sz="1800" baseline="30000" dirty="0"/>
              <a:t>T</a:t>
            </a:r>
            <a:r>
              <a:rPr lang="en-US" sz="1800" dirty="0"/>
              <a:t> x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dirty="0"/>
              <a:t>The goal of Classifier is to train a model that assigns a new </a:t>
            </a:r>
            <a:r>
              <a:rPr lang="en-US" sz="1800" dirty="0">
                <a:solidFill>
                  <a:srgbClr val="FF0000"/>
                </a:solidFill>
              </a:rPr>
              <a:t>unseen object </a:t>
            </a:r>
            <a:r>
              <a:rPr lang="en-US" sz="1800" dirty="0"/>
              <a:t>into a specific category. </a:t>
            </a:r>
          </a:p>
          <a:p>
            <a:r>
              <a:rPr lang="en-US" sz="1800" dirty="0"/>
              <a:t>It places the object </a:t>
            </a:r>
            <a:r>
              <a:rPr lang="en-US" sz="1800" dirty="0">
                <a:solidFill>
                  <a:srgbClr val="FF0000"/>
                </a:solidFill>
              </a:rPr>
              <a:t>above or below the separator hyperplane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475" y="2593572"/>
            <a:ext cx="6432184" cy="25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50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Classification is the process of categorizing the two classes with a hyperplane. </a:t>
            </a:r>
          </a:p>
          <a:p>
            <a:r>
              <a:rPr lang="en-US" dirty="0"/>
              <a:t>How can we Identify the (best) hyperplane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2532"/>
          <a:stretch/>
        </p:blipFill>
        <p:spPr>
          <a:xfrm>
            <a:off x="2159751" y="3439878"/>
            <a:ext cx="5285154" cy="226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373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Multiple correct hyperplanes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if we have more than one hyperplane?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857" y="2514662"/>
            <a:ext cx="8092504" cy="307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467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 stays as far as possible from both classes. </a:t>
            </a:r>
          </a:p>
          <a:p>
            <a:r>
              <a:rPr lang="en-US" sz="2400" dirty="0"/>
              <a:t>By being </a:t>
            </a:r>
            <a:r>
              <a:rPr lang="en-US" sz="2400" dirty="0">
                <a:solidFill>
                  <a:srgbClr val="FF0000"/>
                </a:solidFill>
              </a:rPr>
              <a:t>right in the middle of the two classes</a:t>
            </a:r>
            <a:r>
              <a:rPr lang="en-US" sz="2400" dirty="0"/>
              <a:t>, it is less “risky” to misclassify the unseen data, thus generalizes well on test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089" y="3298562"/>
            <a:ext cx="2841333" cy="274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14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MMC tries to find the best separator hyperplane. Here is a simple version of What MMC (as a kind of SVMs) do:</a:t>
            </a:r>
          </a:p>
          <a:p>
            <a:pPr marL="457200" lvl="1" indent="0">
              <a:buNone/>
            </a:pPr>
            <a:r>
              <a:rPr lang="en-US" sz="2000" dirty="0"/>
              <a:t>1. Find hyperplanes that correctly classify the training data.</a:t>
            </a:r>
          </a:p>
          <a:p>
            <a:pPr marL="457200" lvl="1" indent="0">
              <a:buNone/>
            </a:pPr>
            <a:r>
              <a:rPr lang="en-US" sz="2000" dirty="0"/>
              <a:t>2. Among all such hyperplanes, pick the one that has the greatest distance to the closest points.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343" y="3325383"/>
            <a:ext cx="4006734" cy="285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81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905895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 closest points that identify this hyper-plane are knows as </a:t>
            </a:r>
            <a:r>
              <a:rPr lang="en-US" sz="2400" dirty="0">
                <a:solidFill>
                  <a:srgbClr val="FF0000"/>
                </a:solidFill>
              </a:rPr>
              <a:t>support vectors</a:t>
            </a:r>
            <a:r>
              <a:rPr lang="en-US" sz="2400" dirty="0"/>
              <a:t>. </a:t>
            </a:r>
          </a:p>
          <a:p>
            <a:r>
              <a:rPr lang="en-US" sz="2400" dirty="0"/>
              <a:t>The region around the line is knows as the Margin.</a:t>
            </a:r>
          </a:p>
          <a:p>
            <a:pPr lvl="1"/>
            <a:r>
              <a:rPr lang="en-US" sz="2000" dirty="0"/>
              <a:t>Only support vectors matter, other training examples are ignored.</a:t>
            </a:r>
          </a:p>
          <a:p>
            <a:pPr lvl="1"/>
            <a:r>
              <a:rPr lang="en-US" sz="2000" dirty="0"/>
              <a:t>Data that can be separated by a hyper-plane is known as </a:t>
            </a:r>
            <a:r>
              <a:rPr lang="en-US" sz="2000" dirty="0">
                <a:solidFill>
                  <a:srgbClr val="FF0000"/>
                </a:solidFill>
              </a:rPr>
              <a:t>Linearly separable </a:t>
            </a:r>
            <a:r>
              <a:rPr lang="en-US" sz="2000" dirty="0"/>
              <a:t>data</a:t>
            </a:r>
          </a:p>
          <a:p>
            <a:pPr lvl="1"/>
            <a:r>
              <a:rPr lang="en-US" sz="2000" dirty="0"/>
              <a:t>The hyperplane that classifies the linear separable data act as a linear classifier.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175" y="2479424"/>
            <a:ext cx="5078378" cy="318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343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SVC is a classifier formally defined by a separating hyperplane </a:t>
            </a:r>
            <a:r>
              <a:rPr lang="en-US" dirty="0" err="1"/>
              <a:t>W</a:t>
            </a:r>
            <a:r>
              <a:rPr lang="en-US" baseline="30000" dirty="0" err="1"/>
              <a:t>T</a:t>
            </a:r>
            <a:r>
              <a:rPr lang="en-US" dirty="0" err="1"/>
              <a:t>X+b</a:t>
            </a:r>
            <a:r>
              <a:rPr lang="en-US" dirty="0"/>
              <a:t>=0</a:t>
            </a:r>
          </a:p>
          <a:p>
            <a:r>
              <a:rPr lang="en-US" dirty="0"/>
              <a:t>A hyperplane is a subspace of one dimension less than its ambient space.  </a:t>
            </a:r>
          </a:p>
          <a:p>
            <a:r>
              <a:rPr lang="en-US" dirty="0"/>
              <a:t>This means a hyperplane of two dimension space is one dimension separator (line). </a:t>
            </a:r>
          </a:p>
          <a:p>
            <a:r>
              <a:rPr lang="en-US" dirty="0"/>
              <a:t>A hyperplane of three dimension space is two dimension separator (plane).</a:t>
            </a:r>
          </a:p>
        </p:txBody>
      </p:sp>
    </p:spTree>
    <p:extLst>
      <p:ext uri="{BB962C8B-B14F-4D97-AF65-F5344CB8AC3E}">
        <p14:creationId xmlns:p14="http://schemas.microsoft.com/office/powerpoint/2010/main" val="3866985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72891" cy="4351338"/>
          </a:xfrm>
        </p:spPr>
        <p:txBody>
          <a:bodyPr>
            <a:normAutofit/>
          </a:bodyPr>
          <a:lstStyle/>
          <a:p>
            <a:r>
              <a:rPr lang="en-US" dirty="0"/>
              <a:t>Elements above the hyperplane satisfy </a:t>
            </a:r>
            <a:r>
              <a:rPr lang="en-US" dirty="0" err="1"/>
              <a:t>w</a:t>
            </a:r>
            <a:r>
              <a:rPr lang="en-US" baseline="30000" dirty="0" err="1"/>
              <a:t>T</a:t>
            </a:r>
            <a:r>
              <a:rPr lang="en-US" dirty="0" err="1"/>
              <a:t>x+b</a:t>
            </a:r>
            <a:r>
              <a:rPr lang="en-US" dirty="0"/>
              <a:t>&gt;0</a:t>
            </a:r>
          </a:p>
          <a:p>
            <a:r>
              <a:rPr lang="en-US" dirty="0"/>
              <a:t>Elements below the hyperplane satisfy </a:t>
            </a:r>
            <a:r>
              <a:rPr lang="en-US" dirty="0" err="1"/>
              <a:t>w</a:t>
            </a:r>
            <a:r>
              <a:rPr lang="en-US" baseline="30000" dirty="0" err="1"/>
              <a:t>T</a:t>
            </a:r>
            <a:r>
              <a:rPr lang="en-US" dirty="0" err="1"/>
              <a:t>x+b</a:t>
            </a:r>
            <a:r>
              <a:rPr lang="en-US" dirty="0"/>
              <a:t>&lt;0</a:t>
            </a:r>
          </a:p>
          <a:p>
            <a:r>
              <a:rPr lang="en-US" dirty="0"/>
              <a:t>The weight vector W represents the orientation of the hyperplane and b represent the bias.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954" y="2783418"/>
            <a:ext cx="5070900" cy="25782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925781" y="5530632"/>
            <a:ext cx="35772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2D space separated by line (left). </a:t>
            </a:r>
          </a:p>
          <a:p>
            <a:r>
              <a:rPr lang="en-US" dirty="0">
                <a:solidFill>
                  <a:schemeClr val="bg1"/>
                </a:solidFill>
              </a:rPr>
              <a:t>3D space separated by plane (right)</a:t>
            </a:r>
          </a:p>
        </p:txBody>
      </p:sp>
    </p:spTree>
    <p:extLst>
      <p:ext uri="{BB962C8B-B14F-4D97-AF65-F5344CB8AC3E}">
        <p14:creationId xmlns:p14="http://schemas.microsoft.com/office/powerpoint/2010/main" val="36873050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Look at the case indicated in scenario 3, </a:t>
            </a:r>
          </a:p>
          <a:p>
            <a:r>
              <a:rPr lang="en-US" dirty="0"/>
              <a:t>How can we define the class separator?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422" y="3778910"/>
            <a:ext cx="4749098" cy="2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6575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SVC has a feature to ignore outliers and find the hyperplane that has maximum margin. </a:t>
            </a:r>
          </a:p>
          <a:p>
            <a:r>
              <a:rPr lang="en-US" dirty="0" err="1"/>
              <a:t>i.e</a:t>
            </a:r>
            <a:r>
              <a:rPr lang="en-US" dirty="0"/>
              <a:t> SVC (hence SVM) is robust against outliers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650" y="3723394"/>
            <a:ext cx="5547060" cy="224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419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margin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For scenario 4, which separator is better.</a:t>
            </a:r>
          </a:p>
          <a:p>
            <a:r>
              <a:rPr lang="en-US" sz="2000" dirty="0"/>
              <a:t>Will you maximize the margin and allow misclassified instance?</a:t>
            </a:r>
          </a:p>
          <a:p>
            <a:r>
              <a:rPr lang="en-US" sz="2000" dirty="0"/>
              <a:t>Or </a:t>
            </a:r>
          </a:p>
          <a:p>
            <a:r>
              <a:rPr lang="en-US" sz="2000" dirty="0"/>
              <a:t>Will you choose to correctly classify with narrow margin 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088" y="3587936"/>
            <a:ext cx="7477715" cy="224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661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6165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Support vector machines</a:t>
            </a:r>
          </a:p>
          <a:p>
            <a:pPr marL="0" indent="0">
              <a:buNone/>
            </a:pPr>
            <a:endParaRPr lang="en-US" sz="1600" dirty="0"/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5884</TotalTime>
  <Words>936</Words>
  <Application>Microsoft Office PowerPoint</Application>
  <PresentationFormat>Widescreen</PresentationFormat>
  <Paragraphs>108</Paragraphs>
  <Slides>31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Support vector machines(SVM)</vt:lpstr>
      <vt:lpstr>Hyperplane in one dimensional space</vt:lpstr>
      <vt:lpstr>Hyperplane in two dimensional space</vt:lpstr>
      <vt:lpstr>Hyperplane in Three dimensional space</vt:lpstr>
      <vt:lpstr>Linearly separable data</vt:lpstr>
      <vt:lpstr>Non-linearly separable data</vt:lpstr>
      <vt:lpstr>Finding the best line separator</vt:lpstr>
      <vt:lpstr>Maximum Margin Classifier</vt:lpstr>
      <vt:lpstr>Support vector machines(SVM)</vt:lpstr>
      <vt:lpstr>Support vector machines(SVM)</vt:lpstr>
      <vt:lpstr>Support vector machines(SVM)</vt:lpstr>
      <vt:lpstr>Linear SVM</vt:lpstr>
      <vt:lpstr>Linear SVM</vt:lpstr>
      <vt:lpstr>Linear SVM</vt:lpstr>
      <vt:lpstr>Support vectors</vt:lpstr>
      <vt:lpstr>classification</vt:lpstr>
      <vt:lpstr>Classification</vt:lpstr>
      <vt:lpstr>Multiple correct hyperplanes</vt:lpstr>
      <vt:lpstr>Maximum Margin Classifier (MMC)</vt:lpstr>
      <vt:lpstr>Maximum Margin Classifier (MMC)</vt:lpstr>
      <vt:lpstr>Maximum Margin Classifier (MMC)</vt:lpstr>
      <vt:lpstr>Support vector classifier</vt:lpstr>
      <vt:lpstr>Support vector classifier</vt:lpstr>
      <vt:lpstr>Allowing for Errors</vt:lpstr>
      <vt:lpstr>Allowing for Errors</vt:lpstr>
      <vt:lpstr>Soft margin classifier</vt:lpstr>
      <vt:lpstr>Allowing for Errors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343</cp:revision>
  <dcterms:created xsi:type="dcterms:W3CDTF">2023-04-29T09:08:23Z</dcterms:created>
  <dcterms:modified xsi:type="dcterms:W3CDTF">2026-01-23T09:31:41Z</dcterms:modified>
</cp:coreProperties>
</file>