
<file path=[Content_Types].xml><?xml version="1.0" encoding="utf-8"?>
<Types xmlns="http://schemas.openxmlformats.org/package/2006/content-types">
  <Default Extension="png" ContentType="image/png"/>
  <Default Extension="jfif" ContentType="image/jpe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media/image6.jpg" ContentType="image/jpg"/>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9"/>
  </p:notesMasterIdLst>
  <p:sldIdLst>
    <p:sldId id="480" r:id="rId2"/>
    <p:sldId id="642" r:id="rId3"/>
    <p:sldId id="488" r:id="rId4"/>
    <p:sldId id="819" r:id="rId5"/>
    <p:sldId id="820" r:id="rId6"/>
    <p:sldId id="821" r:id="rId7"/>
    <p:sldId id="823" r:id="rId8"/>
    <p:sldId id="824" r:id="rId9"/>
    <p:sldId id="825" r:id="rId10"/>
    <p:sldId id="826" r:id="rId11"/>
    <p:sldId id="721" r:id="rId12"/>
    <p:sldId id="770" r:id="rId13"/>
    <p:sldId id="771" r:id="rId14"/>
    <p:sldId id="753" r:id="rId15"/>
    <p:sldId id="773" r:id="rId16"/>
    <p:sldId id="772" r:id="rId17"/>
    <p:sldId id="769" r:id="rId18"/>
    <p:sldId id="774" r:id="rId19"/>
    <p:sldId id="827" r:id="rId20"/>
    <p:sldId id="828" r:id="rId21"/>
    <p:sldId id="829" r:id="rId22"/>
    <p:sldId id="775" r:id="rId23"/>
    <p:sldId id="776" r:id="rId24"/>
    <p:sldId id="777" r:id="rId25"/>
    <p:sldId id="778" r:id="rId26"/>
    <p:sldId id="779" r:id="rId27"/>
    <p:sldId id="817" r:id="rId28"/>
    <p:sldId id="780" r:id="rId29"/>
    <p:sldId id="781" r:id="rId30"/>
    <p:sldId id="782" r:id="rId31"/>
    <p:sldId id="783" r:id="rId32"/>
    <p:sldId id="784" r:id="rId33"/>
    <p:sldId id="785" r:id="rId34"/>
    <p:sldId id="798" r:id="rId35"/>
    <p:sldId id="799" r:id="rId36"/>
    <p:sldId id="801" r:id="rId37"/>
    <p:sldId id="800" r:id="rId38"/>
    <p:sldId id="802" r:id="rId39"/>
    <p:sldId id="803" r:id="rId40"/>
    <p:sldId id="804" r:id="rId41"/>
    <p:sldId id="818" r:id="rId42"/>
    <p:sldId id="805" r:id="rId43"/>
    <p:sldId id="806" r:id="rId44"/>
    <p:sldId id="807" r:id="rId45"/>
    <p:sldId id="808" r:id="rId46"/>
    <p:sldId id="809" r:id="rId47"/>
    <p:sldId id="810" r:id="rId48"/>
    <p:sldId id="811" r:id="rId49"/>
    <p:sldId id="812" r:id="rId50"/>
    <p:sldId id="813" r:id="rId51"/>
    <p:sldId id="814" r:id="rId52"/>
    <p:sldId id="815" r:id="rId53"/>
    <p:sldId id="816" r:id="rId54"/>
    <p:sldId id="830" r:id="rId55"/>
    <p:sldId id="837" r:id="rId56"/>
    <p:sldId id="838" r:id="rId57"/>
    <p:sldId id="839" r:id="rId58"/>
    <p:sldId id="840" r:id="rId59"/>
    <p:sldId id="841" r:id="rId60"/>
    <p:sldId id="842" r:id="rId61"/>
    <p:sldId id="843" r:id="rId62"/>
    <p:sldId id="844" r:id="rId63"/>
    <p:sldId id="845" r:id="rId64"/>
    <p:sldId id="847" r:id="rId65"/>
    <p:sldId id="846" r:id="rId66"/>
    <p:sldId id="656" r:id="rId67"/>
    <p:sldId id="654" r:id="rId6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42"/>
            <p14:sldId id="488"/>
            <p14:sldId id="819"/>
            <p14:sldId id="820"/>
            <p14:sldId id="821"/>
            <p14:sldId id="823"/>
            <p14:sldId id="824"/>
            <p14:sldId id="825"/>
            <p14:sldId id="826"/>
            <p14:sldId id="721"/>
            <p14:sldId id="770"/>
            <p14:sldId id="771"/>
            <p14:sldId id="753"/>
            <p14:sldId id="773"/>
            <p14:sldId id="772"/>
            <p14:sldId id="769"/>
            <p14:sldId id="774"/>
            <p14:sldId id="827"/>
            <p14:sldId id="828"/>
            <p14:sldId id="829"/>
            <p14:sldId id="775"/>
            <p14:sldId id="776"/>
            <p14:sldId id="777"/>
            <p14:sldId id="778"/>
            <p14:sldId id="779"/>
            <p14:sldId id="817"/>
            <p14:sldId id="780"/>
            <p14:sldId id="781"/>
            <p14:sldId id="782"/>
            <p14:sldId id="783"/>
            <p14:sldId id="784"/>
            <p14:sldId id="785"/>
            <p14:sldId id="798"/>
            <p14:sldId id="799"/>
            <p14:sldId id="801"/>
            <p14:sldId id="800"/>
            <p14:sldId id="802"/>
            <p14:sldId id="803"/>
            <p14:sldId id="804"/>
            <p14:sldId id="818"/>
            <p14:sldId id="805"/>
            <p14:sldId id="806"/>
            <p14:sldId id="807"/>
            <p14:sldId id="808"/>
            <p14:sldId id="809"/>
            <p14:sldId id="810"/>
            <p14:sldId id="811"/>
            <p14:sldId id="812"/>
            <p14:sldId id="813"/>
            <p14:sldId id="814"/>
            <p14:sldId id="815"/>
            <p14:sldId id="816"/>
            <p14:sldId id="830"/>
            <p14:sldId id="837"/>
            <p14:sldId id="838"/>
            <p14:sldId id="839"/>
            <p14:sldId id="840"/>
            <p14:sldId id="841"/>
            <p14:sldId id="842"/>
            <p14:sldId id="843"/>
            <p14:sldId id="844"/>
            <p14:sldId id="845"/>
            <p14:sldId id="847"/>
            <p14:sldId id="846"/>
            <p14:sldId id="656"/>
            <p14:sldId id="65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4472C4"/>
    <a:srgbClr val="2F528F"/>
    <a:srgbClr val="7830D8"/>
    <a:srgbClr val="000000"/>
    <a:srgbClr val="669BBC"/>
    <a:srgbClr val="2D3956"/>
    <a:srgbClr val="8E5A6D"/>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19" autoAdjust="0"/>
    <p:restoredTop sz="86126" autoAdjust="0"/>
  </p:normalViewPr>
  <p:slideViewPr>
    <p:cSldViewPr snapToGrid="0">
      <p:cViewPr>
        <p:scale>
          <a:sx n="50" d="100"/>
          <a:sy n="50" d="100"/>
        </p:scale>
        <p:origin x="1112"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578388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788615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lgn="just" rtl="0">
              <a:lnSpc>
                <a:spcPct val="150000"/>
              </a:lnSpc>
              <a:buFont typeface="Courier New" panose="02070309020205020404" pitchFamily="49" charset="0"/>
              <a:buChar char="o"/>
            </a:pPr>
            <a:endParaRPr lang="en-US" sz="1200"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7371794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0294117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7465507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7529675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4798770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9360575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7838450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9547120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1667373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5839922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1582535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4665145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3493192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1091318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1482885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8465065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7479099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7653002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1687884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4604340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7136982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8129886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9602339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6353276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03907486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68508164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81498491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9247097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0152456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5985302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7448524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81650371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48325355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425104946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04869206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47816127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192813050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Suppose the game being played only has a maximum of two possible moves per player each turn. The algorithm generates the tree below, where the circles represent the moves of the player running the algorithm(maximizing player), and squares represent the moves of the opponent(minimizing player).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153824746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67</a:t>
            </a:fld>
            <a:endParaRPr lang="en-US"/>
          </a:p>
        </p:txBody>
      </p:sp>
    </p:spTree>
    <p:extLst>
      <p:ext uri="{BB962C8B-B14F-4D97-AF65-F5344CB8AC3E}">
        <p14:creationId xmlns:p14="http://schemas.microsoft.com/office/powerpoint/2010/main" val="19806292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8" name="Graphic 21">
            <a:extLst>
              <a:ext uri="{FF2B5EF4-FFF2-40B4-BE49-F238E27FC236}">
                <a16:creationId xmlns:a16="http://schemas.microsoft.com/office/drawing/2014/main" id="{BB3A9522-6B3A-2726-A5B2-11D474097204}"/>
              </a:ext>
            </a:extLst>
          </p:cNvPr>
          <p:cNvPicPr>
            <a:picLocks noChangeAspect="1"/>
          </p:cNvPicPr>
          <p:nvPr userDrawn="1"/>
        </p:nvPicPr>
        <p:blipFill rotWithShape="1">
          <a:blip r:embed="rId1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738" y="19731"/>
            <a:ext cx="1932566" cy="836918"/>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7.jfi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hyperlink" Target="https://www.freecodecamp.org/news/how-to-make-your-tic-tac-toe-game-unbeatable-by-using-the-minimax-algorithm-9d690bad4b37/"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3.jfi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jf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4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4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4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4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5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5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9.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5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hyperlink" Target="https://www.youtube.com/watch?v=l-hh51ncgDI" TargetMode="External"/><Relationship Id="rId2" Type="http://schemas.openxmlformats.org/officeDocument/2006/relationships/hyperlink" Target="https://pages.cs.wisc.edu/~dyer/cs540/notes/games.html" TargetMode="Externa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16.jpeg"/><Relationship Id="rId7" Type="http://schemas.openxmlformats.org/officeDocument/2006/relationships/image" Target="../media/image18.png"/><Relationship Id="rId2" Type="http://schemas.openxmlformats.org/officeDocument/2006/relationships/notesSlide" Target="../notesSlides/notesSlide42.xml"/><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13.svg"/><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779453" y="3539416"/>
            <a:ext cx="4886463"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Dr</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Mohamed Mostafa</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364661" y="2230423"/>
            <a:ext cx="6682007"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Adversarial Search</a:t>
            </a:r>
            <a:br>
              <a:rPr lang="en-US" sz="3200" b="1" dirty="0">
                <a:solidFill>
                  <a:srgbClr val="00B0F0"/>
                </a:solidFill>
                <a:latin typeface="Times New Roman" panose="02020603050405020304" pitchFamily="18" charset="0"/>
                <a:cs typeface="Times New Roman" panose="02020603050405020304" pitchFamily="18" charset="0"/>
              </a:rPr>
            </a:br>
            <a:r>
              <a:rPr lang="en-US" sz="3200" b="1" dirty="0" smtClean="0">
                <a:solidFill>
                  <a:srgbClr val="00B0F0"/>
                </a:solidFill>
                <a:latin typeface="Times New Roman" panose="02020603050405020304" pitchFamily="18" charset="0"/>
                <a:cs typeface="Times New Roman" panose="02020603050405020304" pitchFamily="18" charset="0"/>
              </a:rPr>
              <a:t>(Heuristics </a:t>
            </a:r>
            <a:r>
              <a:rPr lang="en-US" sz="3200" b="1" dirty="0">
                <a:solidFill>
                  <a:srgbClr val="00B0F0"/>
                </a:solidFill>
                <a:latin typeface="Times New Roman" panose="02020603050405020304" pitchFamily="18" charset="0"/>
                <a:cs typeface="Times New Roman" panose="02020603050405020304" pitchFamily="18" charset="0"/>
              </a:rPr>
              <a:t>in Two-Person </a:t>
            </a:r>
            <a:r>
              <a:rPr lang="en-US" sz="3200" b="1" dirty="0" smtClean="0">
                <a:solidFill>
                  <a:srgbClr val="00B0F0"/>
                </a:solidFill>
                <a:latin typeface="Times New Roman" panose="02020603050405020304" pitchFamily="18" charset="0"/>
                <a:cs typeface="Times New Roman" panose="02020603050405020304" pitchFamily="18" charset="0"/>
              </a:rPr>
              <a:t>Games)</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6</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434373" y="5443547"/>
            <a:ext cx="894925"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AI 511</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1392288" y="5443547"/>
            <a:ext cx="3865225" cy="369332"/>
          </a:xfrm>
          <a:prstGeom prst="rect">
            <a:avLst/>
          </a:prstGeom>
        </p:spPr>
        <p:txBody>
          <a:bodyPr wrap="none">
            <a:spAutoFit/>
          </a:bodyPr>
          <a:lstStyle/>
          <a:p>
            <a:pPr algn="ctr"/>
            <a:r>
              <a:rPr lang="en-US" b="1" dirty="0" smtClean="0">
                <a:solidFill>
                  <a:srgbClr val="00B0F0"/>
                </a:solidFill>
                <a:latin typeface="Times New Roman" panose="02020603050405020304" pitchFamily="18" charset="0"/>
                <a:cs typeface="Times New Roman" panose="02020603050405020304" pitchFamily="18" charset="0"/>
              </a:rPr>
              <a:t>Foundations of Artificial Intelligence </a:t>
            </a:r>
            <a:endParaRPr lang="en-AU"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95DC0292-D1C4-4627-A57D-9F3D180EB1FC}"/>
              </a:ext>
            </a:extLst>
          </p:cNvPr>
          <p:cNvSpPr txBox="1"/>
          <p:nvPr/>
        </p:nvSpPr>
        <p:spPr>
          <a:xfrm>
            <a:off x="3572417" y="893660"/>
            <a:ext cx="5402490" cy="3970318"/>
          </a:xfrm>
          <a:prstGeom prst="rect">
            <a:avLst/>
          </a:prstGeom>
          <a:noFill/>
        </p:spPr>
        <p:txBody>
          <a:bodyPr wrap="square" numCol="1" rtlCol="0">
            <a:spAutoFit/>
          </a:bodyPr>
          <a:lstStyle/>
          <a:p>
            <a:pPr marL="755650" lvl="1" indent="-285750">
              <a:buFont typeface="Courier New" panose="02070309020205020404" pitchFamily="49" charset="0"/>
              <a:buChar char="o"/>
            </a:pPr>
            <a:r>
              <a:rPr lang="en-US" b="1" spc="-35" dirty="0" smtClean="0">
                <a:solidFill>
                  <a:schemeClr val="accent4"/>
                </a:solidFill>
                <a:latin typeface="Arial"/>
                <a:cs typeface="Arial"/>
              </a:rPr>
              <a:t>Revision on uninformed Search</a:t>
            </a:r>
            <a:endParaRPr lang="en-AU" b="1" spc="-35" dirty="0">
              <a:solidFill>
                <a:schemeClr val="accent4"/>
              </a:solidFill>
              <a:latin typeface="Arial"/>
              <a:cs typeface="Arial"/>
            </a:endParaRPr>
          </a:p>
          <a:p>
            <a:pPr marL="469900" lvl="1"/>
            <a:endParaRPr lang="en-AU" sz="2000" b="1" spc="-35" dirty="0">
              <a:solidFill>
                <a:schemeClr val="accent4"/>
              </a:solidFill>
              <a:latin typeface="Arial"/>
              <a:cs typeface="Arial"/>
            </a:endParaRPr>
          </a:p>
          <a:p>
            <a:pPr marL="298450" indent="-285750">
              <a:buFont typeface="Courier New" panose="02070309020205020404" pitchFamily="49" charset="0"/>
              <a:buChar char="o"/>
            </a:pPr>
            <a:r>
              <a:rPr lang="en-US" sz="2200" b="1" spc="-35" dirty="0" smtClean="0">
                <a:solidFill>
                  <a:srgbClr val="374D81"/>
                </a:solidFill>
                <a:latin typeface="Arial"/>
                <a:cs typeface="Arial"/>
              </a:rPr>
              <a:t>Adversarial </a:t>
            </a:r>
            <a:r>
              <a:rPr lang="en-US" sz="2200" b="1" spc="-35" dirty="0">
                <a:solidFill>
                  <a:srgbClr val="374D81"/>
                </a:solidFill>
                <a:latin typeface="Arial"/>
                <a:cs typeface="Arial"/>
              </a:rPr>
              <a:t>Search</a:t>
            </a:r>
            <a:br>
              <a:rPr lang="en-US" sz="2200" b="1" spc="-35" dirty="0">
                <a:solidFill>
                  <a:srgbClr val="374D81"/>
                </a:solidFill>
                <a:latin typeface="Arial"/>
                <a:cs typeface="Arial"/>
              </a:rPr>
            </a:br>
            <a:r>
              <a:rPr lang="en-US" sz="2200" b="1" spc="-35" dirty="0">
                <a:solidFill>
                  <a:srgbClr val="374D81"/>
                </a:solidFill>
                <a:latin typeface="Arial"/>
                <a:cs typeface="Arial"/>
              </a:rPr>
              <a:t>( Heuristics in Two-Person Games )</a:t>
            </a:r>
            <a:endParaRPr lang="en-AU" sz="2200" b="1" spc="-35" dirty="0">
              <a:solidFill>
                <a:schemeClr val="accent4"/>
              </a:solidFill>
              <a:latin typeface="Arial"/>
              <a:cs typeface="Arial"/>
            </a:endParaRPr>
          </a:p>
          <a:p>
            <a:pPr marL="755650" lvl="1" indent="-285750">
              <a:buFont typeface="Courier New" panose="02070309020205020404" pitchFamily="49" charset="0"/>
              <a:buChar char="o"/>
            </a:pPr>
            <a:r>
              <a:rPr lang="en-AU" sz="2200" b="1" spc="-35" dirty="0">
                <a:solidFill>
                  <a:schemeClr val="accent4"/>
                </a:solidFill>
                <a:latin typeface="Arial"/>
                <a:cs typeface="Arial"/>
              </a:rPr>
              <a:t>Minimax Procedure</a:t>
            </a:r>
          </a:p>
          <a:p>
            <a:pPr marL="1212850" lvl="2" indent="-285750">
              <a:buFont typeface="Courier New" panose="02070309020205020404" pitchFamily="49" charset="0"/>
              <a:buChar char="o"/>
            </a:pPr>
            <a:r>
              <a:rPr lang="en-AU" sz="2200" b="1" spc="-35" dirty="0">
                <a:solidFill>
                  <a:schemeClr val="accent3"/>
                </a:solidFill>
                <a:latin typeface="Arial"/>
                <a:cs typeface="Arial"/>
              </a:rPr>
              <a:t>Exhaustive Minimax for </a:t>
            </a:r>
            <a:r>
              <a:rPr lang="en-AU" sz="2200" b="1" spc="-35" dirty="0" err="1">
                <a:solidFill>
                  <a:schemeClr val="accent3"/>
                </a:solidFill>
                <a:latin typeface="Arial"/>
                <a:cs typeface="Arial"/>
              </a:rPr>
              <a:t>Nim</a:t>
            </a:r>
            <a:r>
              <a:rPr lang="en-AU" sz="2200" b="1" spc="-35" dirty="0">
                <a:solidFill>
                  <a:schemeClr val="accent3"/>
                </a:solidFill>
                <a:latin typeface="Arial"/>
                <a:cs typeface="Arial"/>
              </a:rPr>
              <a:t> (Splitting Stacks)</a:t>
            </a:r>
          </a:p>
          <a:p>
            <a:pPr marL="1212850" lvl="2" indent="-285750">
              <a:buFont typeface="Courier New" panose="02070309020205020404" pitchFamily="49" charset="0"/>
              <a:buChar char="o"/>
            </a:pPr>
            <a:r>
              <a:rPr lang="en-US" sz="2200" b="1" spc="-35" dirty="0">
                <a:solidFill>
                  <a:schemeClr val="accent3"/>
                </a:solidFill>
                <a:latin typeface="Arial"/>
                <a:cs typeface="Arial"/>
              </a:rPr>
              <a:t>Minimax to a Fixed Ply Depth</a:t>
            </a:r>
            <a:endParaRPr lang="en-AU" sz="2200" b="1" spc="-35" dirty="0">
              <a:solidFill>
                <a:schemeClr val="accent3"/>
              </a:solidFill>
              <a:latin typeface="Arial"/>
              <a:cs typeface="Arial"/>
            </a:endParaRPr>
          </a:p>
          <a:p>
            <a:pPr marL="755650" lvl="1" indent="-285750">
              <a:buFont typeface="Courier New" panose="02070309020205020404" pitchFamily="49" charset="0"/>
              <a:buChar char="o"/>
            </a:pPr>
            <a:r>
              <a:rPr lang="en-AU" sz="2200" b="1" spc="-35" dirty="0">
                <a:solidFill>
                  <a:schemeClr val="accent4"/>
                </a:solidFill>
                <a:latin typeface="Arial"/>
                <a:cs typeface="Arial"/>
              </a:rPr>
              <a:t>Alpha-Beta Procedure</a:t>
            </a:r>
          </a:p>
          <a:p>
            <a:pPr marL="1212850" lvl="2" indent="-285750">
              <a:buFont typeface="Courier New" panose="02070309020205020404" pitchFamily="49" charset="0"/>
              <a:buChar char="o"/>
            </a:pPr>
            <a:r>
              <a:rPr lang="en-AU" sz="2200" b="1" spc="-35" dirty="0">
                <a:solidFill>
                  <a:schemeClr val="accent3"/>
                </a:solidFill>
                <a:latin typeface="Arial"/>
                <a:cs typeface="Arial"/>
              </a:rPr>
              <a:t>Alpha-Beta Example</a:t>
            </a:r>
          </a:p>
          <a:p>
            <a:pPr marL="1212850" lvl="2" indent="-285750">
              <a:buFont typeface="Courier New" panose="02070309020205020404" pitchFamily="49" charset="0"/>
              <a:buChar char="o"/>
            </a:pPr>
            <a:endParaRPr lang="en-AU" b="1" spc="-35" dirty="0">
              <a:solidFill>
                <a:schemeClr val="accent3"/>
              </a:solidFill>
              <a:latin typeface="Arial"/>
              <a:cs typeface="Arial"/>
            </a:endParaRPr>
          </a:p>
          <a:p>
            <a:pPr marL="469900" lvl="1"/>
            <a:endParaRPr lang="en-US" sz="2000" b="1" dirty="0">
              <a:solidFill>
                <a:schemeClr val="bg1">
                  <a:lumMod val="50000"/>
                </a:schemeClr>
              </a:solidFill>
              <a:latin typeface="Arial Nova Cond Light" panose="020B0604020202020204" pitchFamily="34" charset="0"/>
              <a:cs typeface="Arial"/>
            </a:endParaRPr>
          </a:p>
        </p:txBody>
      </p:sp>
    </p:spTree>
    <p:extLst>
      <p:ext uri="{BB962C8B-B14F-4D97-AF65-F5344CB8AC3E}">
        <p14:creationId xmlns:p14="http://schemas.microsoft.com/office/powerpoint/2010/main" val="10607190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060886" y="802638"/>
            <a:ext cx="5292914" cy="5252722"/>
          </a:xfrm>
          <a:prstGeom prst="rect">
            <a:avLst/>
          </a:prstGeom>
        </p:spPr>
        <p:txBody>
          <a:bodyPr vert="horz" lIns="91440" tIns="45720" rIns="91440" bIns="45720" rtlCol="0" anchor="ctr">
            <a:normAutofit/>
          </a:bodyPr>
          <a:lstStyle/>
          <a:p>
            <a:pPr marL="755650" lvl="1" indent="-285750">
              <a:lnSpc>
                <a:spcPct val="200000"/>
              </a:lnSpc>
              <a:buFont typeface="Courier New" panose="02070309020205020404" pitchFamily="49" charset="0"/>
              <a:buChar char="o"/>
            </a:pPr>
            <a:r>
              <a:rPr lang="en-AU" b="1" spc="-45" dirty="0">
                <a:solidFill>
                  <a:srgbClr val="FF0000"/>
                </a:solidFill>
                <a:latin typeface="Arial"/>
                <a:cs typeface="Arial"/>
              </a:rPr>
              <a:t>Chapter 3 (Structures &amp; Strategies for State Space Search; sections 3.2, and 3.3)</a:t>
            </a:r>
            <a:r>
              <a:rPr lang="en-AU" b="1" spc="-45" dirty="0">
                <a:solidFill>
                  <a:schemeClr val="accent4"/>
                </a:solidFill>
                <a:latin typeface="Arial"/>
                <a:cs typeface="Arial"/>
              </a:rPr>
              <a:t> </a:t>
            </a:r>
            <a:r>
              <a:rPr lang="en-AU" b="1" spc="-45" dirty="0">
                <a:solidFill>
                  <a:srgbClr val="374D81"/>
                </a:solidFill>
                <a:latin typeface="Arial"/>
                <a:cs typeface="Arial"/>
              </a:rPr>
              <a:t>and</a:t>
            </a:r>
            <a:r>
              <a:rPr lang="en-AU" b="1" spc="-45" dirty="0">
                <a:solidFill>
                  <a:srgbClr val="FF0000"/>
                </a:solidFill>
                <a:latin typeface="Arial"/>
                <a:cs typeface="Arial"/>
              </a:rPr>
              <a:t> Chapter 4 (Heuristic Search) </a:t>
            </a:r>
            <a:r>
              <a:rPr lang="en-AU" b="1" i="1" spc="-45" dirty="0">
                <a:solidFill>
                  <a:schemeClr val="bg1">
                    <a:lumMod val="75000"/>
                  </a:schemeClr>
                </a:solidFill>
                <a:latin typeface="Arial"/>
                <a:cs typeface="Arial"/>
              </a:rPr>
              <a:t>from</a:t>
            </a:r>
            <a:r>
              <a:rPr lang="en-AU" b="1" spc="-45" dirty="0">
                <a:solidFill>
                  <a:schemeClr val="accent4"/>
                </a:solidFill>
                <a:latin typeface="Arial"/>
                <a:cs typeface="Arial"/>
              </a:rPr>
              <a:t> George F. Luger, "</a:t>
            </a:r>
            <a:r>
              <a:rPr lang="en-AU" b="1" u="sng" spc="-45" dirty="0">
                <a:solidFill>
                  <a:schemeClr val="accent4"/>
                </a:solidFill>
                <a:latin typeface="Arial"/>
                <a:cs typeface="Arial"/>
              </a:rPr>
              <a:t>Artificial Intelligence: Structures and strategies for complex problem solving</a:t>
            </a:r>
            <a:r>
              <a:rPr lang="en-AU" b="1" spc="-45" dirty="0">
                <a:solidFill>
                  <a:schemeClr val="accent4"/>
                </a:solidFill>
                <a:latin typeface="Arial"/>
                <a:cs typeface="Arial"/>
              </a:rPr>
              <a:t>, " Sixth edition (2009), Pearson Education Limited</a:t>
            </a:r>
            <a:r>
              <a:rPr lang="en-AU" b="1" spc="-45" dirty="0" smtClean="0">
                <a:solidFill>
                  <a:schemeClr val="accent4"/>
                </a:solidFill>
                <a:latin typeface="Arial"/>
                <a:cs typeface="Arial"/>
              </a:rPr>
              <a:t>.</a:t>
            </a:r>
            <a:r>
              <a:rPr lang="en-US" sz="2400" b="1" spc="-45" dirty="0" smtClean="0"/>
              <a:t>.</a:t>
            </a:r>
            <a:endParaRPr lang="en-US" sz="2400" b="1" spc="-45" dirty="0"/>
          </a:p>
        </p:txBody>
      </p:sp>
      <p:sp>
        <p:nvSpPr>
          <p:cNvPr id="4" name="Slide Number Placeholder 3">
            <a:extLst>
              <a:ext uri="{FF2B5EF4-FFF2-40B4-BE49-F238E27FC236}">
                <a16:creationId xmlns:a16="http://schemas.microsoft.com/office/drawing/2014/main" id="{0803D8B7-5EDD-4061-889A-5354044BEC1A}"/>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3</a:t>
            </a:fld>
            <a:endParaRPr lang="en-US" spc="-5" dirty="0"/>
          </a:p>
        </p:txBody>
      </p:sp>
      <p:sp>
        <p:nvSpPr>
          <p:cNvPr id="6" name="Rectangle: Rounded Corners 24">
            <a:extLst>
              <a:ext uri="{FF2B5EF4-FFF2-40B4-BE49-F238E27FC236}">
                <a16:creationId xmlns:a16="http://schemas.microsoft.com/office/drawing/2014/main" id="{2BC869EB-5623-4AA1-9123-4AF9DF916049}"/>
              </a:ext>
            </a:extLst>
          </p:cNvPr>
          <p:cNvSpPr/>
          <p:nvPr/>
        </p:nvSpPr>
        <p:spPr>
          <a:xfrm>
            <a:off x="617280" y="1156105"/>
            <a:ext cx="5443606" cy="4704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1952031" y="2745735"/>
            <a:ext cx="2774103" cy="1366528"/>
          </a:xfrm>
          <a:prstGeom prst="rect">
            <a:avLst/>
          </a:prstGeom>
          <a:solidFill>
            <a:schemeClr val="accent5">
              <a:lumMod val="60000"/>
              <a:lumOff val="40000"/>
            </a:schemeClr>
          </a:solidFill>
          <a:ln w="28575" cap="sq">
            <a:solidFill>
              <a:srgbClr val="404040"/>
            </a:solidFill>
            <a:miter lim="800000"/>
          </a:ln>
          <a:effectLst>
            <a:outerShdw blurRad="50800" dist="38100" dir="2700000" algn="tl" rotWithShape="0">
              <a:prstClr val="black">
                <a:alpha val="40000"/>
              </a:prstClr>
            </a:outerShdw>
          </a:effectLst>
        </p:spPr>
        <p:txBody>
          <a:bodyPr vert="horz" lIns="91440" tIns="45720" rIns="91440" bIns="45720" rtlCol="0" anchor="ctr">
            <a:normAutofit/>
          </a:bodyPr>
          <a:lstStyle/>
          <a:p>
            <a:pPr algn="ctr" rtl="0">
              <a:lnSpc>
                <a:spcPct val="90000"/>
              </a:lnSpc>
              <a:spcBef>
                <a:spcPct val="0"/>
              </a:spcBef>
            </a:pPr>
            <a:r>
              <a:rPr lang="en-US" sz="3600" spc="-305" dirty="0">
                <a:solidFill>
                  <a:srgbClr val="262626"/>
                </a:solidFill>
              </a:rPr>
              <a:t>Resources for this lecture</a:t>
            </a:r>
          </a:p>
        </p:txBody>
      </p:sp>
    </p:spTree>
    <p:extLst>
      <p:ext uri="{BB962C8B-B14F-4D97-AF65-F5344CB8AC3E}">
        <p14:creationId xmlns:p14="http://schemas.microsoft.com/office/powerpoint/2010/main" val="9164080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Breadth First Search for a Maze Problem</a:t>
            </a:r>
            <a:endParaRPr lang="en-US" dirty="0"/>
          </a:p>
        </p:txBody>
      </p:sp>
      <p:sp>
        <p:nvSpPr>
          <p:cNvPr id="3" name="Content Placeholder 2"/>
          <p:cNvSpPr>
            <a:spLocks noGrp="1"/>
          </p:cNvSpPr>
          <p:nvPr>
            <p:ph idx="1"/>
          </p:nvPr>
        </p:nvSpPr>
        <p:spPr/>
        <p:txBody>
          <a:bodyPr/>
          <a:lstStyle/>
          <a:p>
            <a:r>
              <a:rPr lang="en-US" dirty="0" smtClean="0"/>
              <a:t>Step 1: Create the graphical representation for the problem.</a:t>
            </a:r>
            <a:endParaRPr lang="en-US" dirty="0"/>
          </a:p>
        </p:txBody>
      </p:sp>
      <p:pic>
        <p:nvPicPr>
          <p:cNvPr id="5" name="object 5"/>
          <p:cNvPicPr/>
          <p:nvPr/>
        </p:nvPicPr>
        <p:blipFill>
          <a:blip r:embed="rId2" cstate="print">
            <a:duotone>
              <a:schemeClr val="accent5">
                <a:shade val="45000"/>
                <a:satMod val="135000"/>
              </a:schemeClr>
              <a:prstClr val="white"/>
            </a:duotone>
          </a:blip>
          <a:stretch>
            <a:fillRect/>
          </a:stretch>
        </p:blipFill>
        <p:spPr>
          <a:xfrm>
            <a:off x="7892716" y="2261831"/>
            <a:ext cx="4299284" cy="2348670"/>
          </a:xfrm>
          <a:prstGeom prst="rect">
            <a:avLst/>
          </a:prstGeom>
        </p:spPr>
      </p:pic>
    </p:spTree>
    <p:extLst>
      <p:ext uri="{BB962C8B-B14F-4D97-AF65-F5344CB8AC3E}">
        <p14:creationId xmlns:p14="http://schemas.microsoft.com/office/powerpoint/2010/main" val="22488444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Breadth First Search for a Maze Problem</a:t>
            </a:r>
            <a:endParaRPr lang="en-US" dirty="0"/>
          </a:p>
        </p:txBody>
      </p:sp>
      <p:sp>
        <p:nvSpPr>
          <p:cNvPr id="3" name="Content Placeholder 2"/>
          <p:cNvSpPr>
            <a:spLocks noGrp="1"/>
          </p:cNvSpPr>
          <p:nvPr>
            <p:ph idx="1"/>
          </p:nvPr>
        </p:nvSpPr>
        <p:spPr/>
        <p:txBody>
          <a:bodyPr/>
          <a:lstStyle/>
          <a:p>
            <a:r>
              <a:rPr lang="en-US" dirty="0" smtClean="0"/>
              <a:t>Step 1: Create the graphical representation for the problem.</a:t>
            </a:r>
            <a:endParaRPr lang="en-US" dirty="0"/>
          </a:p>
        </p:txBody>
      </p:sp>
      <p:pic>
        <p:nvPicPr>
          <p:cNvPr id="4" name="object 5"/>
          <p:cNvPicPr/>
          <p:nvPr/>
        </p:nvPicPr>
        <p:blipFill>
          <a:blip r:embed="rId2" cstate="print">
            <a:duotone>
              <a:schemeClr val="accent5">
                <a:shade val="45000"/>
                <a:satMod val="135000"/>
              </a:schemeClr>
              <a:prstClr val="white"/>
            </a:duotone>
          </a:blip>
          <a:stretch>
            <a:fillRect/>
          </a:stretch>
        </p:blipFill>
        <p:spPr>
          <a:xfrm>
            <a:off x="7892716" y="2261831"/>
            <a:ext cx="4299284" cy="2348670"/>
          </a:xfrm>
          <a:prstGeom prst="rect">
            <a:avLst/>
          </a:prstGeom>
        </p:spPr>
      </p:pic>
      <p:grpSp>
        <p:nvGrpSpPr>
          <p:cNvPr id="5" name="Group 4">
            <a:extLst>
              <a:ext uri="{FF2B5EF4-FFF2-40B4-BE49-F238E27FC236}">
                <a16:creationId xmlns:a16="http://schemas.microsoft.com/office/drawing/2014/main" id="{CD9250C1-ACDC-4A92-B087-6532D5EDF3FE}"/>
              </a:ext>
            </a:extLst>
          </p:cNvPr>
          <p:cNvGrpSpPr>
            <a:grpSpLocks/>
          </p:cNvGrpSpPr>
          <p:nvPr/>
        </p:nvGrpSpPr>
        <p:grpSpPr bwMode="auto">
          <a:xfrm>
            <a:off x="2767823" y="2518572"/>
            <a:ext cx="654050" cy="714375"/>
            <a:chOff x="3456" y="2448"/>
            <a:chExt cx="412" cy="450"/>
          </a:xfrm>
        </p:grpSpPr>
        <p:sp>
          <p:nvSpPr>
            <p:cNvPr id="6"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7"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00"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A</a:t>
              </a:r>
              <a:endParaRPr lang="en-US" altLang="en-US" dirty="0"/>
            </a:p>
          </p:txBody>
        </p:sp>
        <p:sp>
          <p:nvSpPr>
            <p:cNvPr id="8"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grpSp>
        <p:nvGrpSpPr>
          <p:cNvPr id="9" name="Group 8">
            <a:extLst>
              <a:ext uri="{FF2B5EF4-FFF2-40B4-BE49-F238E27FC236}">
                <a16:creationId xmlns:a16="http://schemas.microsoft.com/office/drawing/2014/main" id="{A83A8A68-8C7C-4200-B298-2BAA71779157}"/>
              </a:ext>
            </a:extLst>
          </p:cNvPr>
          <p:cNvGrpSpPr>
            <a:grpSpLocks/>
          </p:cNvGrpSpPr>
          <p:nvPr/>
        </p:nvGrpSpPr>
        <p:grpSpPr bwMode="auto">
          <a:xfrm>
            <a:off x="1257461" y="2609059"/>
            <a:ext cx="3657600" cy="1219200"/>
            <a:chOff x="2496" y="2496"/>
            <a:chExt cx="2304" cy="768"/>
          </a:xfrm>
        </p:grpSpPr>
        <p:sp>
          <p:nvSpPr>
            <p:cNvPr id="10" name="Oval 9">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11" name="Group 10">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24"/>
              <a:chOff x="2496" y="2640"/>
              <a:chExt cx="2304" cy="624"/>
            </a:xfrm>
          </p:grpSpPr>
          <p:sp>
            <p:nvSpPr>
              <p:cNvPr id="12" name="Rectangle 11">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3"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5"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16" name="Group 15">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40"/>
                <a:chOff x="2496" y="3024"/>
                <a:chExt cx="2304" cy="240"/>
              </a:xfrm>
            </p:grpSpPr>
            <p:grpSp>
              <p:nvGrpSpPr>
                <p:cNvPr id="17" name="Group 16">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40"/>
                  <a:chOff x="2496" y="3024"/>
                  <a:chExt cx="384" cy="240"/>
                </a:xfrm>
              </p:grpSpPr>
              <p:sp>
                <p:nvSpPr>
                  <p:cNvPr id="24"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solidFill>
                        <a:schemeClr val="bg1">
                          <a:lumMod val="95000"/>
                        </a:schemeClr>
                      </a:solidFill>
                    </a:endParaRPr>
                  </a:p>
                </p:txBody>
              </p:sp>
              <p:sp>
                <p:nvSpPr>
                  <p:cNvPr id="25"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195"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B</a:t>
                    </a:r>
                    <a:endParaRPr lang="en-US" altLang="en-US" dirty="0"/>
                  </a:p>
                </p:txBody>
              </p:sp>
            </p:grpSp>
            <p:grpSp>
              <p:nvGrpSpPr>
                <p:cNvPr id="18" name="Group 17">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40"/>
                  <a:chOff x="3456" y="3024"/>
                  <a:chExt cx="384" cy="240"/>
                </a:xfrm>
              </p:grpSpPr>
              <p:sp>
                <p:nvSpPr>
                  <p:cNvPr id="22"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3"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194"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C</a:t>
                    </a:r>
                    <a:endParaRPr lang="en-US" altLang="en-US" dirty="0"/>
                  </a:p>
                </p:txBody>
              </p:sp>
            </p:grpSp>
            <p:grpSp>
              <p:nvGrpSpPr>
                <p:cNvPr id="19"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40"/>
                  <a:chOff x="4368" y="3024"/>
                  <a:chExt cx="432" cy="240"/>
                </a:xfrm>
              </p:grpSpPr>
              <p:sp>
                <p:nvSpPr>
                  <p:cNvPr id="20"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1"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06"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grpSp>
          </p:grpSp>
        </p:grpSp>
      </p:grpSp>
    </p:spTree>
    <p:extLst>
      <p:ext uri="{BB962C8B-B14F-4D97-AF65-F5344CB8AC3E}">
        <p14:creationId xmlns:p14="http://schemas.microsoft.com/office/powerpoint/2010/main" val="37905098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Breadth First Search for a Maze Problem</a:t>
            </a:r>
            <a:endParaRPr lang="en-US" dirty="0"/>
          </a:p>
        </p:txBody>
      </p:sp>
      <p:sp>
        <p:nvSpPr>
          <p:cNvPr id="3" name="Content Placeholder 2"/>
          <p:cNvSpPr>
            <a:spLocks noGrp="1"/>
          </p:cNvSpPr>
          <p:nvPr>
            <p:ph idx="1"/>
          </p:nvPr>
        </p:nvSpPr>
        <p:spPr/>
        <p:txBody>
          <a:bodyPr/>
          <a:lstStyle/>
          <a:p>
            <a:r>
              <a:rPr lang="en-US" dirty="0" smtClean="0"/>
              <a:t>Step 1: Create the graphical representation for the problem.</a:t>
            </a:r>
            <a:endParaRPr lang="en-US" dirty="0"/>
          </a:p>
        </p:txBody>
      </p:sp>
      <p:grpSp>
        <p:nvGrpSpPr>
          <p:cNvPr id="5" name="Group 4">
            <a:extLst>
              <a:ext uri="{FF2B5EF4-FFF2-40B4-BE49-F238E27FC236}">
                <a16:creationId xmlns:a16="http://schemas.microsoft.com/office/drawing/2014/main" id="{CD9250C1-ACDC-4A92-B087-6532D5EDF3FE}"/>
              </a:ext>
            </a:extLst>
          </p:cNvPr>
          <p:cNvGrpSpPr>
            <a:grpSpLocks/>
          </p:cNvGrpSpPr>
          <p:nvPr/>
        </p:nvGrpSpPr>
        <p:grpSpPr bwMode="auto">
          <a:xfrm>
            <a:off x="2767823" y="2518572"/>
            <a:ext cx="654050" cy="714375"/>
            <a:chOff x="3456" y="2448"/>
            <a:chExt cx="412" cy="450"/>
          </a:xfrm>
        </p:grpSpPr>
        <p:sp>
          <p:nvSpPr>
            <p:cNvPr id="6"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7"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00"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A</a:t>
              </a:r>
              <a:endParaRPr lang="en-US" altLang="en-US" dirty="0"/>
            </a:p>
          </p:txBody>
        </p:sp>
        <p:sp>
          <p:nvSpPr>
            <p:cNvPr id="8"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sp>
        <p:nvSpPr>
          <p:cNvPr id="4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1219361" y="3767934"/>
            <a:ext cx="381000" cy="7461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1028068" y="44830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1819078" y="451405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6" name="Line 12">
            <a:extLst>
              <a:ext uri="{FF2B5EF4-FFF2-40B4-BE49-F238E27FC236}">
                <a16:creationId xmlns:a16="http://schemas.microsoft.com/office/drawing/2014/main" id="{2F7BD91C-F903-457E-870D-C4967BD637FE}"/>
              </a:ext>
            </a:extLst>
          </p:cNvPr>
          <p:cNvSpPr>
            <a:spLocks noChangeShapeType="1"/>
          </p:cNvSpPr>
          <p:nvPr/>
        </p:nvSpPr>
        <p:spPr bwMode="auto">
          <a:xfrm>
            <a:off x="1720763" y="3774487"/>
            <a:ext cx="290365" cy="70852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8"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876052" y="4186307"/>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5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004013" y="4275328"/>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grpSp>
        <p:nvGrpSpPr>
          <p:cNvPr id="52" name="Group 51">
            <a:extLst>
              <a:ext uri="{FF2B5EF4-FFF2-40B4-BE49-F238E27FC236}">
                <a16:creationId xmlns:a16="http://schemas.microsoft.com/office/drawing/2014/main" id="{A83A8A68-8C7C-4200-B298-2BAA71779157}"/>
              </a:ext>
            </a:extLst>
          </p:cNvPr>
          <p:cNvGrpSpPr>
            <a:grpSpLocks/>
          </p:cNvGrpSpPr>
          <p:nvPr/>
        </p:nvGrpSpPr>
        <p:grpSpPr bwMode="auto">
          <a:xfrm>
            <a:off x="1257461" y="2609059"/>
            <a:ext cx="3657600" cy="1219200"/>
            <a:chOff x="2496" y="2496"/>
            <a:chExt cx="2304" cy="768"/>
          </a:xfrm>
        </p:grpSpPr>
        <p:sp>
          <p:nvSpPr>
            <p:cNvPr id="53" name="Oval 52">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54" name="Group 53">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24"/>
              <a:chOff x="2496" y="2640"/>
              <a:chExt cx="2304" cy="624"/>
            </a:xfrm>
          </p:grpSpPr>
          <p:sp>
            <p:nvSpPr>
              <p:cNvPr id="55" name="Rectangle 54">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56"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7"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59" name="Group 58">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40"/>
                <a:chOff x="2496" y="3024"/>
                <a:chExt cx="2304" cy="240"/>
              </a:xfrm>
            </p:grpSpPr>
            <p:grpSp>
              <p:nvGrpSpPr>
                <p:cNvPr id="60" name="Group 59">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40"/>
                  <a:chOff x="2496" y="3024"/>
                  <a:chExt cx="384" cy="240"/>
                </a:xfrm>
              </p:grpSpPr>
              <p:sp>
                <p:nvSpPr>
                  <p:cNvPr id="67"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solidFill>
                        <a:schemeClr val="bg1">
                          <a:lumMod val="95000"/>
                        </a:schemeClr>
                      </a:solidFill>
                    </a:endParaRPr>
                  </a:p>
                </p:txBody>
              </p:sp>
              <p:sp>
                <p:nvSpPr>
                  <p:cNvPr id="68"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195"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B</a:t>
                    </a:r>
                    <a:endParaRPr lang="en-US" altLang="en-US" dirty="0"/>
                  </a:p>
                </p:txBody>
              </p:sp>
            </p:grpSp>
            <p:grpSp>
              <p:nvGrpSpPr>
                <p:cNvPr id="61" name="Group 60">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40"/>
                  <a:chOff x="3456" y="3024"/>
                  <a:chExt cx="384" cy="240"/>
                </a:xfrm>
              </p:grpSpPr>
              <p:sp>
                <p:nvSpPr>
                  <p:cNvPr id="65"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66"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194"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C</a:t>
                    </a:r>
                    <a:endParaRPr lang="en-US" altLang="en-US" dirty="0"/>
                  </a:p>
                </p:txBody>
              </p:sp>
            </p:grpSp>
            <p:grpSp>
              <p:nvGrpSpPr>
                <p:cNvPr id="62"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40"/>
                  <a:chOff x="4368" y="3024"/>
                  <a:chExt cx="432" cy="240"/>
                </a:xfrm>
              </p:grpSpPr>
              <p:sp>
                <p:nvSpPr>
                  <p:cNvPr id="63"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64"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06"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grpSp>
          </p:grpSp>
        </p:grpSp>
      </p:grpSp>
      <p:pic>
        <p:nvPicPr>
          <p:cNvPr id="69" name="object 5"/>
          <p:cNvPicPr/>
          <p:nvPr/>
        </p:nvPicPr>
        <p:blipFill>
          <a:blip r:embed="rId2" cstate="print">
            <a:duotone>
              <a:schemeClr val="accent5">
                <a:shade val="45000"/>
                <a:satMod val="135000"/>
              </a:schemeClr>
              <a:prstClr val="white"/>
            </a:duotone>
          </a:blip>
          <a:stretch>
            <a:fillRect/>
          </a:stretch>
        </p:blipFill>
        <p:spPr>
          <a:xfrm>
            <a:off x="7892716" y="2261831"/>
            <a:ext cx="4299284" cy="2348670"/>
          </a:xfrm>
          <a:prstGeom prst="rect">
            <a:avLst/>
          </a:prstGeom>
        </p:spPr>
      </p:pic>
    </p:spTree>
    <p:extLst>
      <p:ext uri="{BB962C8B-B14F-4D97-AF65-F5344CB8AC3E}">
        <p14:creationId xmlns:p14="http://schemas.microsoft.com/office/powerpoint/2010/main" val="19294039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Breadth First Search for a Maze Problem</a:t>
            </a:r>
            <a:endParaRPr lang="en-US" dirty="0"/>
          </a:p>
        </p:txBody>
      </p:sp>
      <p:sp>
        <p:nvSpPr>
          <p:cNvPr id="3" name="Content Placeholder 2"/>
          <p:cNvSpPr>
            <a:spLocks noGrp="1"/>
          </p:cNvSpPr>
          <p:nvPr>
            <p:ph idx="1"/>
          </p:nvPr>
        </p:nvSpPr>
        <p:spPr/>
        <p:txBody>
          <a:bodyPr/>
          <a:lstStyle/>
          <a:p>
            <a:r>
              <a:rPr lang="en-US" dirty="0" smtClean="0"/>
              <a:t>Step 1: Create the graphical representation for the problem.</a:t>
            </a:r>
            <a:endParaRPr lang="en-US" dirty="0"/>
          </a:p>
        </p:txBody>
      </p:sp>
      <p:grpSp>
        <p:nvGrpSpPr>
          <p:cNvPr id="5" name="Group 4">
            <a:extLst>
              <a:ext uri="{FF2B5EF4-FFF2-40B4-BE49-F238E27FC236}">
                <a16:creationId xmlns:a16="http://schemas.microsoft.com/office/drawing/2014/main" id="{CD9250C1-ACDC-4A92-B087-6532D5EDF3FE}"/>
              </a:ext>
            </a:extLst>
          </p:cNvPr>
          <p:cNvGrpSpPr>
            <a:grpSpLocks/>
          </p:cNvGrpSpPr>
          <p:nvPr/>
        </p:nvGrpSpPr>
        <p:grpSpPr bwMode="auto">
          <a:xfrm>
            <a:off x="2767823" y="2518572"/>
            <a:ext cx="654050" cy="714375"/>
            <a:chOff x="3456" y="2448"/>
            <a:chExt cx="412" cy="450"/>
          </a:xfrm>
        </p:grpSpPr>
        <p:sp>
          <p:nvSpPr>
            <p:cNvPr id="6"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7"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00"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A</a:t>
              </a:r>
              <a:endParaRPr lang="en-US" altLang="en-US" dirty="0"/>
            </a:p>
          </p:txBody>
        </p:sp>
        <p:sp>
          <p:nvSpPr>
            <p:cNvPr id="8"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sp>
        <p:nvSpPr>
          <p:cNvPr id="4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1219361" y="3767934"/>
            <a:ext cx="381000" cy="7461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1028068" y="44830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1819078" y="451405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6" name="Line 12">
            <a:extLst>
              <a:ext uri="{FF2B5EF4-FFF2-40B4-BE49-F238E27FC236}">
                <a16:creationId xmlns:a16="http://schemas.microsoft.com/office/drawing/2014/main" id="{2F7BD91C-F903-457E-870D-C4967BD637FE}"/>
              </a:ext>
            </a:extLst>
          </p:cNvPr>
          <p:cNvSpPr>
            <a:spLocks noChangeShapeType="1"/>
          </p:cNvSpPr>
          <p:nvPr/>
        </p:nvSpPr>
        <p:spPr bwMode="auto">
          <a:xfrm>
            <a:off x="1720763" y="3774487"/>
            <a:ext cx="290365" cy="70852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8"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876052" y="4186307"/>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5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004013" y="4275328"/>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grpSp>
        <p:nvGrpSpPr>
          <p:cNvPr id="52" name="Group 51">
            <a:extLst>
              <a:ext uri="{FF2B5EF4-FFF2-40B4-BE49-F238E27FC236}">
                <a16:creationId xmlns:a16="http://schemas.microsoft.com/office/drawing/2014/main" id="{A83A8A68-8C7C-4200-B298-2BAA71779157}"/>
              </a:ext>
            </a:extLst>
          </p:cNvPr>
          <p:cNvGrpSpPr>
            <a:grpSpLocks/>
          </p:cNvGrpSpPr>
          <p:nvPr/>
        </p:nvGrpSpPr>
        <p:grpSpPr bwMode="auto">
          <a:xfrm>
            <a:off x="1257461" y="2609059"/>
            <a:ext cx="3657600" cy="1219200"/>
            <a:chOff x="2496" y="2496"/>
            <a:chExt cx="2304" cy="768"/>
          </a:xfrm>
        </p:grpSpPr>
        <p:sp>
          <p:nvSpPr>
            <p:cNvPr id="53" name="Oval 52">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54" name="Group 53">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24"/>
              <a:chOff x="2496" y="2640"/>
              <a:chExt cx="2304" cy="624"/>
            </a:xfrm>
          </p:grpSpPr>
          <p:sp>
            <p:nvSpPr>
              <p:cNvPr id="55" name="Rectangle 54">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56"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7"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59" name="Group 58">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40"/>
                <a:chOff x="2496" y="3024"/>
                <a:chExt cx="2304" cy="240"/>
              </a:xfrm>
            </p:grpSpPr>
            <p:grpSp>
              <p:nvGrpSpPr>
                <p:cNvPr id="60" name="Group 59">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40"/>
                  <a:chOff x="2496" y="3024"/>
                  <a:chExt cx="384" cy="240"/>
                </a:xfrm>
              </p:grpSpPr>
              <p:sp>
                <p:nvSpPr>
                  <p:cNvPr id="67"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solidFill>
                        <a:schemeClr val="bg1">
                          <a:lumMod val="95000"/>
                        </a:schemeClr>
                      </a:solidFill>
                    </a:endParaRPr>
                  </a:p>
                </p:txBody>
              </p:sp>
              <p:sp>
                <p:nvSpPr>
                  <p:cNvPr id="68"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195"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B</a:t>
                    </a:r>
                    <a:endParaRPr lang="en-US" altLang="en-US" dirty="0"/>
                  </a:p>
                </p:txBody>
              </p:sp>
            </p:grpSp>
            <p:grpSp>
              <p:nvGrpSpPr>
                <p:cNvPr id="61" name="Group 60">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40"/>
                  <a:chOff x="3456" y="3024"/>
                  <a:chExt cx="384" cy="240"/>
                </a:xfrm>
              </p:grpSpPr>
              <p:sp>
                <p:nvSpPr>
                  <p:cNvPr id="65"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66"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194"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C</a:t>
                    </a:r>
                    <a:endParaRPr lang="en-US" altLang="en-US" dirty="0"/>
                  </a:p>
                </p:txBody>
              </p:sp>
            </p:grpSp>
            <p:grpSp>
              <p:nvGrpSpPr>
                <p:cNvPr id="62"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40"/>
                  <a:chOff x="4368" y="3024"/>
                  <a:chExt cx="432" cy="240"/>
                </a:xfrm>
              </p:grpSpPr>
              <p:sp>
                <p:nvSpPr>
                  <p:cNvPr id="63"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64"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06"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grpSp>
          </p:grpSp>
        </p:grpSp>
      </p:grpSp>
      <p:pic>
        <p:nvPicPr>
          <p:cNvPr id="69" name="object 5"/>
          <p:cNvPicPr/>
          <p:nvPr/>
        </p:nvPicPr>
        <p:blipFill>
          <a:blip r:embed="rId2" cstate="print">
            <a:duotone>
              <a:schemeClr val="accent5">
                <a:shade val="45000"/>
                <a:satMod val="135000"/>
              </a:schemeClr>
              <a:prstClr val="white"/>
            </a:duotone>
          </a:blip>
          <a:stretch>
            <a:fillRect/>
          </a:stretch>
        </p:blipFill>
        <p:spPr>
          <a:xfrm>
            <a:off x="7892716" y="2261831"/>
            <a:ext cx="4299284" cy="2348670"/>
          </a:xfrm>
          <a:prstGeom prst="rect">
            <a:avLst/>
          </a:prstGeom>
        </p:spPr>
      </p:pic>
      <p:sp>
        <p:nvSpPr>
          <p:cNvPr id="32"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286909" y="3816465"/>
            <a:ext cx="381000" cy="7461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3" name="Oval 17">
            <a:extLst>
              <a:ext uri="{FF2B5EF4-FFF2-40B4-BE49-F238E27FC236}">
                <a16:creationId xmlns:a16="http://schemas.microsoft.com/office/drawing/2014/main" id="{BB5C9ED0-DDFB-411D-92BC-67C53DF4E7AB}"/>
              </a:ext>
            </a:extLst>
          </p:cNvPr>
          <p:cNvSpPr>
            <a:spLocks noChangeArrowheads="1"/>
          </p:cNvSpPr>
          <p:nvPr/>
        </p:nvSpPr>
        <p:spPr bwMode="auto">
          <a:xfrm>
            <a:off x="4095616" y="453153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4886626" y="456259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a:off x="4788311" y="3823018"/>
            <a:ext cx="290365" cy="70852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3943600" y="4234838"/>
            <a:ext cx="33054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G</a:t>
            </a:r>
            <a:endParaRPr lang="en-US" altLang="en-US" dirty="0"/>
          </a:p>
        </p:txBody>
      </p:sp>
      <p:sp>
        <p:nvSpPr>
          <p:cNvPr id="37"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5071561" y="4323859"/>
            <a:ext cx="32893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H</a:t>
            </a:r>
            <a:endParaRPr lang="en-US" altLang="en-US" dirty="0"/>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5683747" y="4529277"/>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a:off x="4915062" y="3774487"/>
            <a:ext cx="960736" cy="72374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5859177" y="4286461"/>
            <a:ext cx="2423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I</a:t>
            </a:r>
            <a:endParaRPr lang="en-US" altLang="en-US" dirty="0"/>
          </a:p>
        </p:txBody>
      </p:sp>
    </p:spTree>
    <p:extLst>
      <p:ext uri="{BB962C8B-B14F-4D97-AF65-F5344CB8AC3E}">
        <p14:creationId xmlns:p14="http://schemas.microsoft.com/office/powerpoint/2010/main" val="9934565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Breadth First Search for a Maze Problem</a:t>
            </a:r>
            <a:endParaRPr lang="en-US" dirty="0"/>
          </a:p>
        </p:txBody>
      </p:sp>
      <p:sp>
        <p:nvSpPr>
          <p:cNvPr id="3" name="Content Placeholder 2"/>
          <p:cNvSpPr>
            <a:spLocks noGrp="1"/>
          </p:cNvSpPr>
          <p:nvPr>
            <p:ph idx="1"/>
          </p:nvPr>
        </p:nvSpPr>
        <p:spPr/>
        <p:txBody>
          <a:bodyPr/>
          <a:lstStyle/>
          <a:p>
            <a:r>
              <a:rPr lang="en-US" dirty="0" smtClean="0"/>
              <a:t>Step 1: Create the graphical representation for the problem.</a:t>
            </a:r>
            <a:endParaRPr lang="en-US" dirty="0"/>
          </a:p>
        </p:txBody>
      </p:sp>
      <p:grpSp>
        <p:nvGrpSpPr>
          <p:cNvPr id="5" name="Group 4">
            <a:extLst>
              <a:ext uri="{FF2B5EF4-FFF2-40B4-BE49-F238E27FC236}">
                <a16:creationId xmlns:a16="http://schemas.microsoft.com/office/drawing/2014/main" id="{CD9250C1-ACDC-4A92-B087-6532D5EDF3FE}"/>
              </a:ext>
            </a:extLst>
          </p:cNvPr>
          <p:cNvGrpSpPr>
            <a:grpSpLocks/>
          </p:cNvGrpSpPr>
          <p:nvPr/>
        </p:nvGrpSpPr>
        <p:grpSpPr bwMode="auto">
          <a:xfrm>
            <a:off x="2767823" y="2518572"/>
            <a:ext cx="654050" cy="714375"/>
            <a:chOff x="3456" y="2448"/>
            <a:chExt cx="412" cy="450"/>
          </a:xfrm>
        </p:grpSpPr>
        <p:sp>
          <p:nvSpPr>
            <p:cNvPr id="6"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7"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00"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A</a:t>
              </a:r>
              <a:endParaRPr lang="en-US" altLang="en-US" dirty="0"/>
            </a:p>
          </p:txBody>
        </p:sp>
        <p:sp>
          <p:nvSpPr>
            <p:cNvPr id="8"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sp>
        <p:nvSpPr>
          <p:cNvPr id="4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1219361" y="3767934"/>
            <a:ext cx="381000" cy="7461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1028068" y="44830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1819078" y="451405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6" name="Line 12">
            <a:extLst>
              <a:ext uri="{FF2B5EF4-FFF2-40B4-BE49-F238E27FC236}">
                <a16:creationId xmlns:a16="http://schemas.microsoft.com/office/drawing/2014/main" id="{2F7BD91C-F903-457E-870D-C4967BD637FE}"/>
              </a:ext>
            </a:extLst>
          </p:cNvPr>
          <p:cNvSpPr>
            <a:spLocks noChangeShapeType="1"/>
          </p:cNvSpPr>
          <p:nvPr/>
        </p:nvSpPr>
        <p:spPr bwMode="auto">
          <a:xfrm>
            <a:off x="1720763" y="3774487"/>
            <a:ext cx="290365" cy="70852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8"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876052" y="4186307"/>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5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004013" y="4275328"/>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grpSp>
        <p:nvGrpSpPr>
          <p:cNvPr id="52" name="Group 51">
            <a:extLst>
              <a:ext uri="{FF2B5EF4-FFF2-40B4-BE49-F238E27FC236}">
                <a16:creationId xmlns:a16="http://schemas.microsoft.com/office/drawing/2014/main" id="{A83A8A68-8C7C-4200-B298-2BAA71779157}"/>
              </a:ext>
            </a:extLst>
          </p:cNvPr>
          <p:cNvGrpSpPr>
            <a:grpSpLocks/>
          </p:cNvGrpSpPr>
          <p:nvPr/>
        </p:nvGrpSpPr>
        <p:grpSpPr bwMode="auto">
          <a:xfrm>
            <a:off x="1257461" y="2609059"/>
            <a:ext cx="3657600" cy="1219200"/>
            <a:chOff x="2496" y="2496"/>
            <a:chExt cx="2304" cy="768"/>
          </a:xfrm>
        </p:grpSpPr>
        <p:sp>
          <p:nvSpPr>
            <p:cNvPr id="53" name="Oval 52">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54" name="Group 53">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24"/>
              <a:chOff x="2496" y="2640"/>
              <a:chExt cx="2304" cy="624"/>
            </a:xfrm>
          </p:grpSpPr>
          <p:sp>
            <p:nvSpPr>
              <p:cNvPr id="55" name="Rectangle 54">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56"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7"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59" name="Group 58">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40"/>
                <a:chOff x="2496" y="3024"/>
                <a:chExt cx="2304" cy="240"/>
              </a:xfrm>
            </p:grpSpPr>
            <p:grpSp>
              <p:nvGrpSpPr>
                <p:cNvPr id="60" name="Group 59">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40"/>
                  <a:chOff x="2496" y="3024"/>
                  <a:chExt cx="384" cy="240"/>
                </a:xfrm>
              </p:grpSpPr>
              <p:sp>
                <p:nvSpPr>
                  <p:cNvPr id="67"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solidFill>
                        <a:schemeClr val="bg1">
                          <a:lumMod val="95000"/>
                        </a:schemeClr>
                      </a:solidFill>
                    </a:endParaRPr>
                  </a:p>
                </p:txBody>
              </p:sp>
              <p:sp>
                <p:nvSpPr>
                  <p:cNvPr id="68"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195"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B</a:t>
                    </a:r>
                    <a:endParaRPr lang="en-US" altLang="en-US" dirty="0"/>
                  </a:p>
                </p:txBody>
              </p:sp>
            </p:grpSp>
            <p:grpSp>
              <p:nvGrpSpPr>
                <p:cNvPr id="61" name="Group 60">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40"/>
                  <a:chOff x="3456" y="3024"/>
                  <a:chExt cx="384" cy="240"/>
                </a:xfrm>
              </p:grpSpPr>
              <p:sp>
                <p:nvSpPr>
                  <p:cNvPr id="65"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66"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194"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C</a:t>
                    </a:r>
                    <a:endParaRPr lang="en-US" altLang="en-US" dirty="0"/>
                  </a:p>
                </p:txBody>
              </p:sp>
            </p:grpSp>
            <p:grpSp>
              <p:nvGrpSpPr>
                <p:cNvPr id="62"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40"/>
                  <a:chOff x="4368" y="3024"/>
                  <a:chExt cx="432" cy="240"/>
                </a:xfrm>
              </p:grpSpPr>
              <p:sp>
                <p:nvSpPr>
                  <p:cNvPr id="63"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64"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06"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grpSp>
          </p:grpSp>
        </p:grpSp>
      </p:grpSp>
      <p:pic>
        <p:nvPicPr>
          <p:cNvPr id="69" name="object 5"/>
          <p:cNvPicPr/>
          <p:nvPr/>
        </p:nvPicPr>
        <p:blipFill>
          <a:blip r:embed="rId2" cstate="print">
            <a:duotone>
              <a:schemeClr val="accent5">
                <a:shade val="45000"/>
                <a:satMod val="135000"/>
              </a:schemeClr>
              <a:prstClr val="white"/>
            </a:duotone>
          </a:blip>
          <a:stretch>
            <a:fillRect/>
          </a:stretch>
        </p:blipFill>
        <p:spPr>
          <a:xfrm>
            <a:off x="7892716" y="2261831"/>
            <a:ext cx="4299284" cy="2348670"/>
          </a:xfrm>
          <a:prstGeom prst="rect">
            <a:avLst/>
          </a:prstGeom>
        </p:spPr>
      </p:pic>
      <p:sp>
        <p:nvSpPr>
          <p:cNvPr id="32"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286909" y="3816465"/>
            <a:ext cx="381000" cy="7461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3" name="Oval 17">
            <a:extLst>
              <a:ext uri="{FF2B5EF4-FFF2-40B4-BE49-F238E27FC236}">
                <a16:creationId xmlns:a16="http://schemas.microsoft.com/office/drawing/2014/main" id="{BB5C9ED0-DDFB-411D-92BC-67C53DF4E7AB}"/>
              </a:ext>
            </a:extLst>
          </p:cNvPr>
          <p:cNvSpPr>
            <a:spLocks noChangeArrowheads="1"/>
          </p:cNvSpPr>
          <p:nvPr/>
        </p:nvSpPr>
        <p:spPr bwMode="auto">
          <a:xfrm>
            <a:off x="4095616" y="453153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4886626" y="456259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a:off x="4788311" y="3823018"/>
            <a:ext cx="290365" cy="70852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3943600" y="4234838"/>
            <a:ext cx="33054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G</a:t>
            </a:r>
            <a:endParaRPr lang="en-US" altLang="en-US" dirty="0"/>
          </a:p>
        </p:txBody>
      </p:sp>
      <p:sp>
        <p:nvSpPr>
          <p:cNvPr id="37"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5071561" y="4323859"/>
            <a:ext cx="32893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H</a:t>
            </a:r>
            <a:endParaRPr lang="en-US" altLang="en-US" dirty="0"/>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5683747" y="4529277"/>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a:off x="4915062" y="3774487"/>
            <a:ext cx="960736" cy="72374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5859177" y="4286461"/>
            <a:ext cx="2423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I</a:t>
            </a:r>
            <a:endParaRPr lang="en-US" altLang="en-US" dirty="0"/>
          </a:p>
        </p:txBody>
      </p:sp>
      <p:sp>
        <p:nvSpPr>
          <p:cNvPr id="43"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524019" y="4787808"/>
            <a:ext cx="215598" cy="4875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5" name="Oval 17">
            <a:extLst>
              <a:ext uri="{FF2B5EF4-FFF2-40B4-BE49-F238E27FC236}">
                <a16:creationId xmlns:a16="http://schemas.microsoft.com/office/drawing/2014/main" id="{BB5C9ED0-DDFB-411D-92BC-67C53DF4E7AB}"/>
              </a:ext>
            </a:extLst>
          </p:cNvPr>
          <p:cNvSpPr>
            <a:spLocks noChangeArrowheads="1"/>
          </p:cNvSpPr>
          <p:nvPr/>
        </p:nvSpPr>
        <p:spPr bwMode="auto">
          <a:xfrm>
            <a:off x="5334910" y="526464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7" name="Oval 17">
            <a:extLst>
              <a:ext uri="{FF2B5EF4-FFF2-40B4-BE49-F238E27FC236}">
                <a16:creationId xmlns:a16="http://schemas.microsoft.com/office/drawing/2014/main" id="{BB5C9ED0-DDFB-411D-92BC-67C53DF4E7AB}"/>
              </a:ext>
            </a:extLst>
          </p:cNvPr>
          <p:cNvSpPr>
            <a:spLocks noChangeArrowheads="1"/>
          </p:cNvSpPr>
          <p:nvPr/>
        </p:nvSpPr>
        <p:spPr bwMode="auto">
          <a:xfrm>
            <a:off x="5957203" y="5326511"/>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9" name="Line 12">
            <a:extLst>
              <a:ext uri="{FF2B5EF4-FFF2-40B4-BE49-F238E27FC236}">
                <a16:creationId xmlns:a16="http://schemas.microsoft.com/office/drawing/2014/main" id="{2F7BD91C-F903-457E-870D-C4967BD637FE}"/>
              </a:ext>
            </a:extLst>
          </p:cNvPr>
          <p:cNvSpPr>
            <a:spLocks noChangeShapeType="1"/>
          </p:cNvSpPr>
          <p:nvPr/>
        </p:nvSpPr>
        <p:spPr bwMode="auto">
          <a:xfrm>
            <a:off x="5911191" y="4825670"/>
            <a:ext cx="162848" cy="5008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1"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5300108" y="4983394"/>
            <a:ext cx="25840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J</a:t>
            </a:r>
            <a:endParaRPr lang="en-US" altLang="en-US" dirty="0"/>
          </a:p>
        </p:txBody>
      </p:sp>
      <p:sp>
        <p:nvSpPr>
          <p:cNvPr id="7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6138308" y="5074377"/>
            <a:ext cx="30489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K</a:t>
            </a:r>
            <a:endParaRPr lang="en-US" altLang="en-US" dirty="0"/>
          </a:p>
        </p:txBody>
      </p:sp>
    </p:spTree>
    <p:extLst>
      <p:ext uri="{BB962C8B-B14F-4D97-AF65-F5344CB8AC3E}">
        <p14:creationId xmlns:p14="http://schemas.microsoft.com/office/powerpoint/2010/main" val="42475740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Breadth First Search for a Maze Problem</a:t>
            </a:r>
            <a:endParaRPr lang="en-US" dirty="0"/>
          </a:p>
        </p:txBody>
      </p:sp>
      <p:sp>
        <p:nvSpPr>
          <p:cNvPr id="3" name="Content Placeholder 2"/>
          <p:cNvSpPr>
            <a:spLocks noGrp="1"/>
          </p:cNvSpPr>
          <p:nvPr>
            <p:ph idx="1"/>
          </p:nvPr>
        </p:nvSpPr>
        <p:spPr/>
        <p:txBody>
          <a:bodyPr/>
          <a:lstStyle/>
          <a:p>
            <a:r>
              <a:rPr lang="en-US" dirty="0" smtClean="0"/>
              <a:t>Step 1: Create the graphical representation for the problem.</a:t>
            </a:r>
            <a:endParaRPr lang="en-US" dirty="0"/>
          </a:p>
        </p:txBody>
      </p:sp>
      <p:grpSp>
        <p:nvGrpSpPr>
          <p:cNvPr id="5" name="Group 4">
            <a:extLst>
              <a:ext uri="{FF2B5EF4-FFF2-40B4-BE49-F238E27FC236}">
                <a16:creationId xmlns:a16="http://schemas.microsoft.com/office/drawing/2014/main" id="{CD9250C1-ACDC-4A92-B087-6532D5EDF3FE}"/>
              </a:ext>
            </a:extLst>
          </p:cNvPr>
          <p:cNvGrpSpPr>
            <a:grpSpLocks/>
          </p:cNvGrpSpPr>
          <p:nvPr/>
        </p:nvGrpSpPr>
        <p:grpSpPr bwMode="auto">
          <a:xfrm>
            <a:off x="2767823" y="2518572"/>
            <a:ext cx="654050" cy="714375"/>
            <a:chOff x="3456" y="2448"/>
            <a:chExt cx="412" cy="450"/>
          </a:xfrm>
        </p:grpSpPr>
        <p:sp>
          <p:nvSpPr>
            <p:cNvPr id="6"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7"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00"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A</a:t>
              </a:r>
              <a:endParaRPr lang="en-US" altLang="en-US" dirty="0"/>
            </a:p>
          </p:txBody>
        </p:sp>
        <p:sp>
          <p:nvSpPr>
            <p:cNvPr id="8"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sp>
        <p:nvSpPr>
          <p:cNvPr id="4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1219361" y="3767934"/>
            <a:ext cx="381000" cy="7461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1028068" y="44830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1819078" y="451405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6" name="Line 12">
            <a:extLst>
              <a:ext uri="{FF2B5EF4-FFF2-40B4-BE49-F238E27FC236}">
                <a16:creationId xmlns:a16="http://schemas.microsoft.com/office/drawing/2014/main" id="{2F7BD91C-F903-457E-870D-C4967BD637FE}"/>
              </a:ext>
            </a:extLst>
          </p:cNvPr>
          <p:cNvSpPr>
            <a:spLocks noChangeShapeType="1"/>
          </p:cNvSpPr>
          <p:nvPr/>
        </p:nvSpPr>
        <p:spPr bwMode="auto">
          <a:xfrm>
            <a:off x="1720763" y="3774487"/>
            <a:ext cx="290365" cy="70852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8"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876052" y="4186307"/>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5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004013" y="4275328"/>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grpSp>
        <p:nvGrpSpPr>
          <p:cNvPr id="52" name="Group 51">
            <a:extLst>
              <a:ext uri="{FF2B5EF4-FFF2-40B4-BE49-F238E27FC236}">
                <a16:creationId xmlns:a16="http://schemas.microsoft.com/office/drawing/2014/main" id="{A83A8A68-8C7C-4200-B298-2BAA71779157}"/>
              </a:ext>
            </a:extLst>
          </p:cNvPr>
          <p:cNvGrpSpPr>
            <a:grpSpLocks/>
          </p:cNvGrpSpPr>
          <p:nvPr/>
        </p:nvGrpSpPr>
        <p:grpSpPr bwMode="auto">
          <a:xfrm>
            <a:off x="1257461" y="2609059"/>
            <a:ext cx="3657600" cy="1219200"/>
            <a:chOff x="2496" y="2496"/>
            <a:chExt cx="2304" cy="768"/>
          </a:xfrm>
        </p:grpSpPr>
        <p:sp>
          <p:nvSpPr>
            <p:cNvPr id="53" name="Oval 52">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54" name="Group 53">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24"/>
              <a:chOff x="2496" y="2640"/>
              <a:chExt cx="2304" cy="624"/>
            </a:xfrm>
          </p:grpSpPr>
          <p:sp>
            <p:nvSpPr>
              <p:cNvPr id="55" name="Rectangle 54">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56"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7"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59" name="Group 58">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40"/>
                <a:chOff x="2496" y="3024"/>
                <a:chExt cx="2304" cy="240"/>
              </a:xfrm>
            </p:grpSpPr>
            <p:grpSp>
              <p:nvGrpSpPr>
                <p:cNvPr id="60" name="Group 59">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40"/>
                  <a:chOff x="2496" y="3024"/>
                  <a:chExt cx="384" cy="240"/>
                </a:xfrm>
              </p:grpSpPr>
              <p:sp>
                <p:nvSpPr>
                  <p:cNvPr id="67"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solidFill>
                        <a:schemeClr val="bg1">
                          <a:lumMod val="95000"/>
                        </a:schemeClr>
                      </a:solidFill>
                    </a:endParaRPr>
                  </a:p>
                </p:txBody>
              </p:sp>
              <p:sp>
                <p:nvSpPr>
                  <p:cNvPr id="68"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195"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B</a:t>
                    </a:r>
                    <a:endParaRPr lang="en-US" altLang="en-US" dirty="0"/>
                  </a:p>
                </p:txBody>
              </p:sp>
            </p:grpSp>
            <p:grpSp>
              <p:nvGrpSpPr>
                <p:cNvPr id="61" name="Group 60">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40"/>
                  <a:chOff x="3456" y="3024"/>
                  <a:chExt cx="384" cy="240"/>
                </a:xfrm>
              </p:grpSpPr>
              <p:sp>
                <p:nvSpPr>
                  <p:cNvPr id="65"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66"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194"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C</a:t>
                    </a:r>
                    <a:endParaRPr lang="en-US" altLang="en-US" dirty="0"/>
                  </a:p>
                </p:txBody>
              </p:sp>
            </p:grpSp>
            <p:grpSp>
              <p:nvGrpSpPr>
                <p:cNvPr id="62"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40"/>
                  <a:chOff x="4368" y="3024"/>
                  <a:chExt cx="432" cy="240"/>
                </a:xfrm>
              </p:grpSpPr>
              <p:sp>
                <p:nvSpPr>
                  <p:cNvPr id="63"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64"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06"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grpSp>
          </p:grpSp>
        </p:grpSp>
      </p:grpSp>
      <p:pic>
        <p:nvPicPr>
          <p:cNvPr id="69" name="object 5"/>
          <p:cNvPicPr/>
          <p:nvPr/>
        </p:nvPicPr>
        <p:blipFill>
          <a:blip r:embed="rId2" cstate="print">
            <a:duotone>
              <a:schemeClr val="accent5">
                <a:shade val="45000"/>
                <a:satMod val="135000"/>
              </a:schemeClr>
              <a:prstClr val="white"/>
            </a:duotone>
          </a:blip>
          <a:stretch>
            <a:fillRect/>
          </a:stretch>
        </p:blipFill>
        <p:spPr>
          <a:xfrm>
            <a:off x="7892716" y="2261831"/>
            <a:ext cx="4299284" cy="2348670"/>
          </a:xfrm>
          <a:prstGeom prst="rect">
            <a:avLst/>
          </a:prstGeom>
        </p:spPr>
      </p:pic>
      <p:sp>
        <p:nvSpPr>
          <p:cNvPr id="32"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286909" y="3816465"/>
            <a:ext cx="381000" cy="7461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3" name="Oval 17">
            <a:extLst>
              <a:ext uri="{FF2B5EF4-FFF2-40B4-BE49-F238E27FC236}">
                <a16:creationId xmlns:a16="http://schemas.microsoft.com/office/drawing/2014/main" id="{BB5C9ED0-DDFB-411D-92BC-67C53DF4E7AB}"/>
              </a:ext>
            </a:extLst>
          </p:cNvPr>
          <p:cNvSpPr>
            <a:spLocks noChangeArrowheads="1"/>
          </p:cNvSpPr>
          <p:nvPr/>
        </p:nvSpPr>
        <p:spPr bwMode="auto">
          <a:xfrm>
            <a:off x="4095616" y="453153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4886626" y="456259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a:off x="4788311" y="3823018"/>
            <a:ext cx="290365" cy="70852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3943600" y="4234838"/>
            <a:ext cx="33054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G</a:t>
            </a:r>
            <a:endParaRPr lang="en-US" altLang="en-US" dirty="0"/>
          </a:p>
        </p:txBody>
      </p:sp>
      <p:sp>
        <p:nvSpPr>
          <p:cNvPr id="37"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5071561" y="4323859"/>
            <a:ext cx="32893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H</a:t>
            </a:r>
            <a:endParaRPr lang="en-US" altLang="en-US" dirty="0"/>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5683747" y="4529277"/>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a:off x="4915062" y="3774487"/>
            <a:ext cx="960736" cy="72374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5859177" y="4286461"/>
            <a:ext cx="2423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I</a:t>
            </a:r>
            <a:endParaRPr lang="en-US" altLang="en-US" dirty="0"/>
          </a:p>
        </p:txBody>
      </p:sp>
      <p:sp>
        <p:nvSpPr>
          <p:cNvPr id="43"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524019" y="4787808"/>
            <a:ext cx="215598" cy="4875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5" name="Oval 17">
            <a:extLst>
              <a:ext uri="{FF2B5EF4-FFF2-40B4-BE49-F238E27FC236}">
                <a16:creationId xmlns:a16="http://schemas.microsoft.com/office/drawing/2014/main" id="{BB5C9ED0-DDFB-411D-92BC-67C53DF4E7AB}"/>
              </a:ext>
            </a:extLst>
          </p:cNvPr>
          <p:cNvSpPr>
            <a:spLocks noChangeArrowheads="1"/>
          </p:cNvSpPr>
          <p:nvPr/>
        </p:nvSpPr>
        <p:spPr bwMode="auto">
          <a:xfrm>
            <a:off x="5334910" y="526464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7" name="Oval 17">
            <a:extLst>
              <a:ext uri="{FF2B5EF4-FFF2-40B4-BE49-F238E27FC236}">
                <a16:creationId xmlns:a16="http://schemas.microsoft.com/office/drawing/2014/main" id="{BB5C9ED0-DDFB-411D-92BC-67C53DF4E7AB}"/>
              </a:ext>
            </a:extLst>
          </p:cNvPr>
          <p:cNvSpPr>
            <a:spLocks noChangeArrowheads="1"/>
          </p:cNvSpPr>
          <p:nvPr/>
        </p:nvSpPr>
        <p:spPr bwMode="auto">
          <a:xfrm>
            <a:off x="5957203" y="5326511"/>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9" name="Line 12">
            <a:extLst>
              <a:ext uri="{FF2B5EF4-FFF2-40B4-BE49-F238E27FC236}">
                <a16:creationId xmlns:a16="http://schemas.microsoft.com/office/drawing/2014/main" id="{2F7BD91C-F903-457E-870D-C4967BD637FE}"/>
              </a:ext>
            </a:extLst>
          </p:cNvPr>
          <p:cNvSpPr>
            <a:spLocks noChangeShapeType="1"/>
          </p:cNvSpPr>
          <p:nvPr/>
        </p:nvSpPr>
        <p:spPr bwMode="auto">
          <a:xfrm>
            <a:off x="5911191" y="4825670"/>
            <a:ext cx="162848" cy="5008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1"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5300108" y="4983394"/>
            <a:ext cx="25840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J</a:t>
            </a:r>
            <a:endParaRPr lang="en-US" altLang="en-US" dirty="0"/>
          </a:p>
        </p:txBody>
      </p:sp>
      <p:sp>
        <p:nvSpPr>
          <p:cNvPr id="7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6138308" y="5074377"/>
            <a:ext cx="30489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K</a:t>
            </a:r>
            <a:endParaRPr lang="en-US" altLang="en-US" dirty="0"/>
          </a:p>
        </p:txBody>
      </p:sp>
      <p:sp>
        <p:nvSpPr>
          <p:cNvPr id="7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05003" y="5618842"/>
            <a:ext cx="215598" cy="4875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72" name="Oval 17">
            <a:extLst>
              <a:ext uri="{FF2B5EF4-FFF2-40B4-BE49-F238E27FC236}">
                <a16:creationId xmlns:a16="http://schemas.microsoft.com/office/drawing/2014/main" id="{BB5C9ED0-DDFB-411D-92BC-67C53DF4E7AB}"/>
              </a:ext>
            </a:extLst>
          </p:cNvPr>
          <p:cNvSpPr>
            <a:spLocks noChangeArrowheads="1"/>
          </p:cNvSpPr>
          <p:nvPr/>
        </p:nvSpPr>
        <p:spPr bwMode="auto">
          <a:xfrm>
            <a:off x="5615894" y="609568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73" name="Oval 17">
            <a:extLst>
              <a:ext uri="{FF2B5EF4-FFF2-40B4-BE49-F238E27FC236}">
                <a16:creationId xmlns:a16="http://schemas.microsoft.com/office/drawing/2014/main" id="{BB5C9ED0-DDFB-411D-92BC-67C53DF4E7AB}"/>
              </a:ext>
            </a:extLst>
          </p:cNvPr>
          <p:cNvSpPr>
            <a:spLocks noChangeArrowheads="1"/>
          </p:cNvSpPr>
          <p:nvPr/>
        </p:nvSpPr>
        <p:spPr bwMode="auto">
          <a:xfrm>
            <a:off x="6234363" y="6144989"/>
            <a:ext cx="304800" cy="304800"/>
          </a:xfrm>
          <a:prstGeom prst="ellipse">
            <a:avLst/>
          </a:prstGeom>
          <a:solidFill>
            <a:srgbClr val="00B050"/>
          </a:solidFill>
          <a:ln w="9525">
            <a:solidFill>
              <a:schemeClr val="tx1"/>
            </a:solidFill>
            <a:round/>
            <a:headEnd/>
            <a:tailEnd/>
          </a:ln>
          <a:effectLst/>
          <a:extLst/>
        </p:spPr>
        <p:txBody>
          <a:bodyPr wrap="none" anchor="ctr"/>
          <a:lstStyle/>
          <a:p>
            <a:endParaRPr lang="en-AU"/>
          </a:p>
        </p:txBody>
      </p:sp>
      <p:sp>
        <p:nvSpPr>
          <p:cNvPr id="74" name="Line 12">
            <a:extLst>
              <a:ext uri="{FF2B5EF4-FFF2-40B4-BE49-F238E27FC236}">
                <a16:creationId xmlns:a16="http://schemas.microsoft.com/office/drawing/2014/main" id="{2F7BD91C-F903-457E-870D-C4967BD637FE}"/>
              </a:ext>
            </a:extLst>
          </p:cNvPr>
          <p:cNvSpPr>
            <a:spLocks noChangeShapeType="1"/>
          </p:cNvSpPr>
          <p:nvPr/>
        </p:nvSpPr>
        <p:spPr bwMode="auto">
          <a:xfrm>
            <a:off x="6191386" y="5629881"/>
            <a:ext cx="162848" cy="5008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75"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5581092" y="5814428"/>
            <a:ext cx="28245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L</a:t>
            </a:r>
            <a:endParaRPr lang="en-US" altLang="en-US" dirty="0"/>
          </a:p>
        </p:txBody>
      </p:sp>
      <p:sp>
        <p:nvSpPr>
          <p:cNvPr id="76"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6419292" y="5905411"/>
            <a:ext cx="38183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M</a:t>
            </a:r>
            <a:endParaRPr lang="en-US" altLang="en-US" dirty="0"/>
          </a:p>
        </p:txBody>
      </p:sp>
    </p:spTree>
    <p:extLst>
      <p:ext uri="{BB962C8B-B14F-4D97-AF65-F5344CB8AC3E}">
        <p14:creationId xmlns:p14="http://schemas.microsoft.com/office/powerpoint/2010/main" val="28489834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pc="-305" dirty="0"/>
              <a:t>Adversarial Search </a:t>
            </a:r>
            <a:r>
              <a:rPr lang="en-US" spc="-305" dirty="0" smtClean="0"/>
              <a:t>Strategies</a:t>
            </a:r>
            <a:endParaRPr lang="en-US" dirty="0"/>
          </a:p>
        </p:txBody>
      </p:sp>
      <p:sp>
        <p:nvSpPr>
          <p:cNvPr id="5" name="Text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0306215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Adversarial </a:t>
            </a:r>
            <a:r>
              <a:rPr lang="en-US" spc="-305" dirty="0" smtClean="0"/>
              <a:t>Search</a:t>
            </a:r>
            <a:r>
              <a:rPr lang="en-US" spc="-305" dirty="0" smtClean="0"/>
              <a:t> </a:t>
            </a:r>
            <a:r>
              <a:rPr lang="en-US" spc="-305" dirty="0" smtClean="0"/>
              <a:t>Strategy</a:t>
            </a:r>
            <a:endParaRPr lang="en-US" spc="-305" dirty="0"/>
          </a:p>
        </p:txBody>
      </p:sp>
      <p:sp>
        <p:nvSpPr>
          <p:cNvPr id="7" name="Content Placeholder 6"/>
          <p:cNvSpPr>
            <a:spLocks noGrp="1"/>
          </p:cNvSpPr>
          <p:nvPr>
            <p:ph idx="1"/>
          </p:nvPr>
        </p:nvSpPr>
        <p:spPr>
          <a:xfrm>
            <a:off x="1004125" y="1483138"/>
            <a:ext cx="10515600" cy="4351338"/>
          </a:xfrm>
        </p:spPr>
        <p:txBody>
          <a:bodyPr>
            <a:normAutofit fontScale="92500" lnSpcReduction="20000"/>
          </a:bodyPr>
          <a:lstStyle/>
          <a:p>
            <a:r>
              <a:rPr lang="en-US" dirty="0" smtClean="0"/>
              <a:t>It is particularly </a:t>
            </a:r>
            <a:r>
              <a:rPr lang="en-US" dirty="0"/>
              <a:t>in two-person games like chess or tic-tac-toe, involves the development and utilization of heuristics to guide decision-making processes for players</a:t>
            </a:r>
            <a:r>
              <a:rPr lang="en-US" dirty="0" smtClean="0"/>
              <a:t>.</a:t>
            </a:r>
          </a:p>
          <a:p>
            <a:r>
              <a:rPr lang="en-US" dirty="0"/>
              <a:t>In the context of two-person games, heuristics play a crucial role in determining which moves to make, especially when exhaustive search of all possible moves is not feasible due to the game's </a:t>
            </a:r>
            <a:r>
              <a:rPr lang="en-US" dirty="0" smtClean="0"/>
              <a:t>complexity; these </a:t>
            </a:r>
            <a:r>
              <a:rPr lang="en-US" dirty="0"/>
              <a:t>heuristics aim to evaluate the current state of the game and estimate the likelihood of success for each possible move</a:t>
            </a:r>
            <a:r>
              <a:rPr lang="en-US" dirty="0" smtClean="0"/>
              <a:t>.</a:t>
            </a:r>
          </a:p>
          <a:p>
            <a:pPr algn="just">
              <a:lnSpc>
                <a:spcPct val="150000"/>
              </a:lnSpc>
            </a:pPr>
            <a:r>
              <a:rPr lang="en-US" sz="2400" dirty="0" smtClean="0"/>
              <a:t>Two </a:t>
            </a:r>
            <a:r>
              <a:rPr lang="en-US" sz="2400" b="1" dirty="0"/>
              <a:t>heuristic pruning</a:t>
            </a:r>
            <a:r>
              <a:rPr lang="en-US" sz="2400" dirty="0"/>
              <a:t> procedures:</a:t>
            </a:r>
          </a:p>
          <a:p>
            <a:pPr marL="800100" lvl="1" indent="-342900" algn="just">
              <a:lnSpc>
                <a:spcPct val="150000"/>
              </a:lnSpc>
              <a:buFont typeface="Courier New" panose="02070309020205020404" pitchFamily="49" charset="0"/>
              <a:buChar char="o"/>
            </a:pPr>
            <a:r>
              <a:rPr lang="en-US" dirty="0"/>
              <a:t>Minimax </a:t>
            </a:r>
            <a:r>
              <a:rPr lang="en-US" dirty="0" smtClean="0"/>
              <a:t>Algorithm.</a:t>
            </a:r>
            <a:endParaRPr lang="en-US" dirty="0"/>
          </a:p>
          <a:p>
            <a:pPr marL="800100" lvl="1" indent="-342900" algn="just">
              <a:lnSpc>
                <a:spcPct val="150000"/>
              </a:lnSpc>
              <a:buFont typeface="Courier New" panose="02070309020205020404" pitchFamily="49" charset="0"/>
              <a:buChar char="o"/>
            </a:pPr>
            <a:r>
              <a:rPr lang="en-US" dirty="0"/>
              <a:t>Alpha-beta </a:t>
            </a:r>
            <a:r>
              <a:rPr lang="en-US" dirty="0" smtClean="0"/>
              <a:t>Algorithm.</a:t>
            </a:r>
            <a:endParaRPr lang="en-US"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01088" y="3714752"/>
            <a:ext cx="3490912" cy="3143248"/>
          </a:xfrm>
          <a:prstGeom prst="rect">
            <a:avLst/>
          </a:prstGeom>
        </p:spPr>
      </p:pic>
    </p:spTree>
    <p:extLst>
      <p:ext uri="{BB962C8B-B14F-4D97-AF65-F5344CB8AC3E}">
        <p14:creationId xmlns:p14="http://schemas.microsoft.com/office/powerpoint/2010/main" val="23740921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Minimax Adventure</a:t>
            </a:r>
            <a:endParaRPr lang="en-US" dirty="0"/>
          </a:p>
        </p:txBody>
      </p:sp>
      <p:sp>
        <p:nvSpPr>
          <p:cNvPr id="3" name="Content Placeholder 2"/>
          <p:cNvSpPr>
            <a:spLocks noGrp="1"/>
          </p:cNvSpPr>
          <p:nvPr>
            <p:ph idx="1"/>
          </p:nvPr>
        </p:nvSpPr>
        <p:spPr>
          <a:xfrm>
            <a:off x="485775" y="1282700"/>
            <a:ext cx="11706225" cy="4351338"/>
          </a:xfrm>
        </p:spPr>
        <p:txBody>
          <a:bodyPr>
            <a:noAutofit/>
          </a:bodyPr>
          <a:lstStyle/>
          <a:p>
            <a:r>
              <a:rPr lang="en-US" b="1" dirty="0"/>
              <a:t>Meet Our Players</a:t>
            </a:r>
            <a:r>
              <a:rPr lang="en-US" dirty="0"/>
              <a:t>:</a:t>
            </a:r>
          </a:p>
          <a:p>
            <a:pPr lvl="1"/>
            <a:r>
              <a:rPr lang="en-US" b="1" dirty="0"/>
              <a:t>Max</a:t>
            </a:r>
            <a:r>
              <a:rPr lang="en-US" dirty="0"/>
              <a:t> and </a:t>
            </a:r>
            <a:r>
              <a:rPr lang="en-US" b="1" dirty="0"/>
              <a:t>Min</a:t>
            </a:r>
            <a:r>
              <a:rPr lang="en-US" dirty="0"/>
              <a:t> are our star players. They’re like rival game characters, each trying to outsmart the other.</a:t>
            </a:r>
          </a:p>
          <a:p>
            <a:pPr lvl="1"/>
            <a:r>
              <a:rPr lang="en-US" b="1" dirty="0"/>
              <a:t>Max</a:t>
            </a:r>
            <a:r>
              <a:rPr lang="en-US" dirty="0"/>
              <a:t> wants to maximize their score, while </a:t>
            </a:r>
            <a:r>
              <a:rPr lang="en-US" b="1" dirty="0"/>
              <a:t>Min</a:t>
            </a:r>
            <a:r>
              <a:rPr lang="en-US" dirty="0"/>
              <a:t> aims to minimize Max’s gains.</a:t>
            </a:r>
          </a:p>
          <a:p>
            <a:r>
              <a:rPr lang="en-US" b="1" dirty="0"/>
              <a:t>The Game Tree</a:t>
            </a:r>
            <a:r>
              <a:rPr lang="en-US" dirty="0"/>
              <a:t>:</a:t>
            </a:r>
          </a:p>
          <a:p>
            <a:pPr lvl="1"/>
            <a:r>
              <a:rPr lang="en-US" dirty="0"/>
              <a:t>Imagine a tree with branches representing all possible moves in our game. Each leaf at the end of a branch holds a score.</a:t>
            </a:r>
          </a:p>
          <a:p>
            <a:pPr lvl="1"/>
            <a:r>
              <a:rPr lang="en-US" b="1" dirty="0"/>
              <a:t>Max</a:t>
            </a:r>
            <a:r>
              <a:rPr lang="en-US" dirty="0"/>
              <a:t> and </a:t>
            </a:r>
            <a:r>
              <a:rPr lang="en-US" b="1" dirty="0"/>
              <a:t>Min</a:t>
            </a:r>
            <a:r>
              <a:rPr lang="en-US" dirty="0"/>
              <a:t> will explore this tree together.</a:t>
            </a:r>
          </a:p>
          <a:p>
            <a:r>
              <a:rPr lang="en-US" b="1" dirty="0"/>
              <a:t>Max’s Turn</a:t>
            </a:r>
            <a:r>
              <a:rPr lang="en-US" dirty="0"/>
              <a:t>:</a:t>
            </a:r>
          </a:p>
          <a:p>
            <a:pPr lvl="1"/>
            <a:r>
              <a:rPr lang="en-US" b="1" dirty="0"/>
              <a:t>Max</a:t>
            </a:r>
            <a:r>
              <a:rPr lang="en-US" dirty="0"/>
              <a:t> starts at the top of the tree. They look at all the branches and pick the one with the </a:t>
            </a:r>
            <a:r>
              <a:rPr lang="en-US" b="1" dirty="0"/>
              <a:t>highest</a:t>
            </a:r>
            <a:r>
              <a:rPr lang="en-US" dirty="0"/>
              <a:t> score. Max thinks, “I’m going big!”</a:t>
            </a:r>
          </a:p>
          <a:p>
            <a:r>
              <a:rPr lang="en-US" b="1" dirty="0"/>
              <a:t>Min’s Turn</a:t>
            </a:r>
            <a:r>
              <a:rPr lang="en-US" dirty="0"/>
              <a:t>:</a:t>
            </a:r>
          </a:p>
          <a:p>
            <a:pPr lvl="1"/>
            <a:r>
              <a:rPr lang="en-US" b="1" dirty="0"/>
              <a:t>Min</a:t>
            </a:r>
            <a:r>
              <a:rPr lang="en-US" dirty="0"/>
              <a:t> follows </a:t>
            </a:r>
            <a:r>
              <a:rPr lang="en-US" b="1" dirty="0"/>
              <a:t>Max</a:t>
            </a:r>
            <a:r>
              <a:rPr lang="en-US" dirty="0"/>
              <a:t> down the chosen branch. </a:t>
            </a:r>
            <a:r>
              <a:rPr lang="en-US" b="1" dirty="0"/>
              <a:t>Min</a:t>
            </a:r>
            <a:r>
              <a:rPr lang="en-US" dirty="0"/>
              <a:t> examines all the branches and selects the one with the </a:t>
            </a:r>
            <a:r>
              <a:rPr lang="en-US" b="1" dirty="0"/>
              <a:t>lowest</a:t>
            </a:r>
            <a:r>
              <a:rPr lang="en-US" dirty="0"/>
              <a:t> score. Min grins, “I’ll bring Max down</a:t>
            </a:r>
            <a:r>
              <a:rPr lang="en-US" dirty="0" smtClean="0"/>
              <a:t>!”</a:t>
            </a:r>
            <a:endParaRPr lang="en-US" dirty="0"/>
          </a:p>
        </p:txBody>
      </p:sp>
    </p:spTree>
    <p:extLst>
      <p:ext uri="{BB962C8B-B14F-4D97-AF65-F5344CB8AC3E}">
        <p14:creationId xmlns:p14="http://schemas.microsoft.com/office/powerpoint/2010/main" val="354872781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Minimax Adventure</a:t>
            </a:r>
            <a:endParaRPr lang="en-US" dirty="0"/>
          </a:p>
        </p:txBody>
      </p:sp>
      <p:sp>
        <p:nvSpPr>
          <p:cNvPr id="3" name="Content Placeholder 2"/>
          <p:cNvSpPr>
            <a:spLocks noGrp="1"/>
          </p:cNvSpPr>
          <p:nvPr>
            <p:ph idx="1"/>
          </p:nvPr>
        </p:nvSpPr>
        <p:spPr>
          <a:xfrm>
            <a:off x="485775" y="1282700"/>
            <a:ext cx="11706225" cy="4351338"/>
          </a:xfrm>
        </p:spPr>
        <p:txBody>
          <a:bodyPr>
            <a:noAutofit/>
          </a:bodyPr>
          <a:lstStyle/>
          <a:p>
            <a:r>
              <a:rPr lang="en-US" b="1" dirty="0" smtClean="0"/>
              <a:t>Back </a:t>
            </a:r>
            <a:r>
              <a:rPr lang="en-US" b="1" dirty="0"/>
              <a:t>and Forth</a:t>
            </a:r>
            <a:r>
              <a:rPr lang="en-US" dirty="0"/>
              <a:t>:</a:t>
            </a:r>
          </a:p>
          <a:p>
            <a:pPr lvl="1"/>
            <a:r>
              <a:rPr lang="en-US" b="1" dirty="0"/>
              <a:t>Max</a:t>
            </a:r>
            <a:r>
              <a:rPr lang="en-US" dirty="0"/>
              <a:t> and </a:t>
            </a:r>
            <a:r>
              <a:rPr lang="en-US" b="1" dirty="0"/>
              <a:t>Min</a:t>
            </a:r>
            <a:r>
              <a:rPr lang="en-US" dirty="0"/>
              <a:t> take turns, climbing up and down the tree. </a:t>
            </a:r>
            <a:r>
              <a:rPr lang="en-US" b="1" dirty="0"/>
              <a:t>Max</a:t>
            </a:r>
            <a:r>
              <a:rPr lang="en-US" dirty="0"/>
              <a:t> always wants the biggest score, while </a:t>
            </a:r>
            <a:r>
              <a:rPr lang="en-US" b="1" dirty="0"/>
              <a:t>Min</a:t>
            </a:r>
            <a:r>
              <a:rPr lang="en-US" dirty="0"/>
              <a:t> tries to keep it small. It’s like a seesaw battle!</a:t>
            </a:r>
          </a:p>
          <a:p>
            <a:r>
              <a:rPr lang="en-US" b="1" dirty="0"/>
              <a:t>Terminal Nodes</a:t>
            </a:r>
            <a:r>
              <a:rPr lang="en-US" dirty="0"/>
              <a:t>:</a:t>
            </a:r>
          </a:p>
          <a:p>
            <a:pPr lvl="1"/>
            <a:r>
              <a:rPr lang="en-US" dirty="0"/>
              <a:t>Finally, they reach the leaves—the terminal nodes. These hold actual scores.</a:t>
            </a:r>
          </a:p>
          <a:p>
            <a:pPr lvl="1"/>
            <a:r>
              <a:rPr lang="en-US" b="1" dirty="0"/>
              <a:t>Max</a:t>
            </a:r>
            <a:r>
              <a:rPr lang="en-US" dirty="0"/>
              <a:t> and </a:t>
            </a:r>
            <a:r>
              <a:rPr lang="en-US" b="1" dirty="0"/>
              <a:t>Min</a:t>
            </a:r>
            <a:r>
              <a:rPr lang="en-US" dirty="0"/>
              <a:t> compare these scores and decide who wins that branch.</a:t>
            </a:r>
          </a:p>
          <a:p>
            <a:r>
              <a:rPr lang="en-US" b="1" dirty="0"/>
              <a:t>Backtrack</a:t>
            </a:r>
            <a:r>
              <a:rPr lang="en-US" dirty="0"/>
              <a:t>:</a:t>
            </a:r>
          </a:p>
          <a:p>
            <a:pPr lvl="1"/>
            <a:r>
              <a:rPr lang="en-US" dirty="0"/>
              <a:t>Now, they backtrack. </a:t>
            </a:r>
            <a:r>
              <a:rPr lang="en-US" b="1" dirty="0"/>
              <a:t>Max</a:t>
            </a:r>
            <a:r>
              <a:rPr lang="en-US" dirty="0"/>
              <a:t> and </a:t>
            </a:r>
            <a:r>
              <a:rPr lang="en-US" b="1" dirty="0"/>
              <a:t>Min</a:t>
            </a:r>
            <a:r>
              <a:rPr lang="en-US" dirty="0"/>
              <a:t> remember their choices and adjust their strategies.</a:t>
            </a:r>
          </a:p>
          <a:p>
            <a:pPr lvl="1"/>
            <a:r>
              <a:rPr lang="en-US" dirty="0"/>
              <a:t>They climb back up, recalculating scores as they go.</a:t>
            </a:r>
          </a:p>
          <a:p>
            <a:r>
              <a:rPr lang="en-US" b="1" dirty="0"/>
              <a:t>The Ultimate Decision</a:t>
            </a:r>
            <a:r>
              <a:rPr lang="en-US" dirty="0"/>
              <a:t>:</a:t>
            </a:r>
          </a:p>
          <a:p>
            <a:pPr lvl="1"/>
            <a:r>
              <a:rPr lang="en-US" dirty="0"/>
              <a:t>At the very top, </a:t>
            </a:r>
            <a:r>
              <a:rPr lang="en-US" b="1" dirty="0"/>
              <a:t>Max</a:t>
            </a:r>
            <a:r>
              <a:rPr lang="en-US" dirty="0"/>
              <a:t> and </a:t>
            </a:r>
            <a:r>
              <a:rPr lang="en-US" b="1" dirty="0"/>
              <a:t>Min</a:t>
            </a:r>
            <a:r>
              <a:rPr lang="en-US" dirty="0"/>
              <a:t> reveal their final scores.</a:t>
            </a:r>
          </a:p>
          <a:p>
            <a:pPr lvl="1"/>
            <a:r>
              <a:rPr lang="en-US" b="1" dirty="0"/>
              <a:t>Max</a:t>
            </a:r>
            <a:r>
              <a:rPr lang="en-US" dirty="0"/>
              <a:t> celebrates if it’s high, while </a:t>
            </a:r>
            <a:r>
              <a:rPr lang="en-US" b="1" dirty="0"/>
              <a:t>Min</a:t>
            </a:r>
            <a:r>
              <a:rPr lang="en-US" dirty="0"/>
              <a:t> smirks if it’s low.</a:t>
            </a:r>
          </a:p>
          <a:p>
            <a:pPr lvl="1"/>
            <a:r>
              <a:rPr lang="en-US" dirty="0"/>
              <a:t>And that’s how the </a:t>
            </a:r>
            <a:r>
              <a:rPr lang="en-US" b="1" dirty="0"/>
              <a:t>Minimax Algorithm</a:t>
            </a:r>
            <a:r>
              <a:rPr lang="en-US" dirty="0"/>
              <a:t> works! 🎮🌳</a:t>
            </a:r>
          </a:p>
        </p:txBody>
      </p:sp>
    </p:spTree>
    <p:extLst>
      <p:ext uri="{BB962C8B-B14F-4D97-AF65-F5344CB8AC3E}">
        <p14:creationId xmlns:p14="http://schemas.microsoft.com/office/powerpoint/2010/main" val="18382617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Minimax Adventure</a:t>
            </a:r>
            <a:endParaRPr lang="en-US" spc="-305" dirty="0"/>
          </a:p>
        </p:txBody>
      </p:sp>
      <p:pic>
        <p:nvPicPr>
          <p:cNvPr id="1026" name="Picture 2" descr="Minimax - Wikipedia"/>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838200" y="1690688"/>
            <a:ext cx="10639702" cy="4841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2642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Minimax to a Fixed </a:t>
            </a:r>
            <a:r>
              <a:rPr lang="en-US" spc="-305" dirty="0" smtClean="0"/>
              <a:t>Depth</a:t>
            </a:r>
            <a:endParaRPr lang="en-US" spc="-305" dirty="0"/>
          </a:p>
        </p:txBody>
      </p:sp>
      <p:pic>
        <p:nvPicPr>
          <p:cNvPr id="5" name="Content Placeholder 4">
            <a:extLst>
              <a:ext uri="{FF2B5EF4-FFF2-40B4-BE49-F238E27FC236}">
                <a16:creationId xmlns:a16="http://schemas.microsoft.com/office/drawing/2014/main" id="{E7C1A61B-3AE5-4AB0-BE67-A284547A9B0A}"/>
              </a:ext>
            </a:extLst>
          </p:cNvPr>
          <p:cNvPicPr>
            <a:picLocks noGrp="1" noChangeAspect="1"/>
          </p:cNvPicPr>
          <p:nvPr>
            <p:ph idx="1"/>
          </p:nvPr>
        </p:nvPicPr>
        <p:blipFill>
          <a:blip r:embed="rId3"/>
          <a:stretch>
            <a:fillRect/>
          </a:stretch>
        </p:blipFill>
        <p:spPr>
          <a:xfrm>
            <a:off x="700087" y="1528764"/>
            <a:ext cx="10791825" cy="5136291"/>
          </a:xfrm>
          <a:prstGeom prst="rect">
            <a:avLst/>
          </a:prstGeom>
        </p:spPr>
      </p:pic>
    </p:spTree>
    <p:extLst>
      <p:ext uri="{BB962C8B-B14F-4D97-AF65-F5344CB8AC3E}">
        <p14:creationId xmlns:p14="http://schemas.microsoft.com/office/powerpoint/2010/main" val="40288682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The Minimax Adventure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404709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Tic Tac Toe </a:t>
            </a:r>
            <a:r>
              <a:rPr lang="en-US" b="1" dirty="0" smtClean="0"/>
              <a:t>Example</a:t>
            </a:r>
            <a:endParaRPr lang="en-US" dirty="0"/>
          </a:p>
        </p:txBody>
      </p:sp>
      <p:pic>
        <p:nvPicPr>
          <p:cNvPr id="4" name="Content Placeholder 3"/>
          <p:cNvPicPr>
            <a:picLocks noGrp="1" noChangeAspect="1"/>
          </p:cNvPicPr>
          <p:nvPr>
            <p:ph idx="1"/>
          </p:nvPr>
        </p:nvPicPr>
        <p:blipFill>
          <a:blip r:embed="rId3"/>
          <a:stretch>
            <a:fillRect/>
          </a:stretch>
        </p:blipFill>
        <p:spPr>
          <a:xfrm>
            <a:off x="1685925" y="1517060"/>
            <a:ext cx="7758113" cy="5340940"/>
          </a:xfrm>
          <a:prstGeom prst="rect">
            <a:avLst/>
          </a:prstGeom>
        </p:spPr>
      </p:pic>
      <p:sp>
        <p:nvSpPr>
          <p:cNvPr id="7" name="TextBox 6"/>
          <p:cNvSpPr txBox="1"/>
          <p:nvPr/>
        </p:nvSpPr>
        <p:spPr>
          <a:xfrm>
            <a:off x="10244137" y="6072187"/>
            <a:ext cx="1957388" cy="646331"/>
          </a:xfrm>
          <a:prstGeom prst="rect">
            <a:avLst/>
          </a:prstGeom>
          <a:noFill/>
        </p:spPr>
        <p:txBody>
          <a:bodyPr wrap="square" rtlCol="0">
            <a:spAutoFit/>
          </a:bodyPr>
          <a:lstStyle/>
          <a:p>
            <a:r>
              <a:rPr lang="en-US" dirty="0"/>
              <a:t>Source: </a:t>
            </a:r>
            <a:r>
              <a:rPr lang="en-US" dirty="0">
                <a:hlinkClick r:id="rId4"/>
              </a:rPr>
              <a:t>freecodecamp</a:t>
            </a:r>
            <a:endParaRPr lang="en-US" dirty="0"/>
          </a:p>
        </p:txBody>
      </p:sp>
      <p:cxnSp>
        <p:nvCxnSpPr>
          <p:cNvPr id="9" name="Straight Arrow Connector 8"/>
          <p:cNvCxnSpPr/>
          <p:nvPr/>
        </p:nvCxnSpPr>
        <p:spPr>
          <a:xfrm flipV="1">
            <a:off x="6300788" y="5243513"/>
            <a:ext cx="228600" cy="557212"/>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6738937" y="3960019"/>
            <a:ext cx="728663" cy="62865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flipV="1">
            <a:off x="6300788" y="2521732"/>
            <a:ext cx="971550" cy="692956"/>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pic>
        <p:nvPicPr>
          <p:cNvPr id="3074" name="Picture 2" descr="Tic-Tac-Toe Scal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48850" y="1617368"/>
            <a:ext cx="1905000" cy="1571626"/>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9692682" y="3214688"/>
            <a:ext cx="2194520" cy="646331"/>
          </a:xfrm>
          <a:prstGeom prst="rect">
            <a:avLst/>
          </a:prstGeom>
        </p:spPr>
        <p:txBody>
          <a:bodyPr wrap="square">
            <a:spAutoFit/>
          </a:bodyPr>
          <a:lstStyle/>
          <a:p>
            <a:pPr algn="ctr"/>
            <a:r>
              <a:rPr lang="en-US" dirty="0">
                <a:solidFill>
                  <a:srgbClr val="000000"/>
                </a:solidFill>
                <a:latin typeface="Arimo"/>
              </a:rPr>
              <a:t>Some moves are better than others.</a:t>
            </a:r>
            <a:endParaRPr lang="en-US" dirty="0"/>
          </a:p>
        </p:txBody>
      </p:sp>
    </p:spTree>
    <p:extLst>
      <p:ext uri="{BB962C8B-B14F-4D97-AF65-F5344CB8AC3E}">
        <p14:creationId xmlns:p14="http://schemas.microsoft.com/office/powerpoint/2010/main" val="1857302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a:t>Alpha–Beta Pruning </a:t>
            </a:r>
            <a:r>
              <a:rPr lang="en-US" spc="-305" dirty="0" smtClean="0"/>
              <a:t>Algorithm</a:t>
            </a:r>
            <a:endParaRPr lang="en-US" dirty="0"/>
          </a:p>
        </p:txBody>
      </p:sp>
      <p:sp>
        <p:nvSpPr>
          <p:cNvPr id="3" name="Content Placeholder 2"/>
          <p:cNvSpPr>
            <a:spLocks noGrp="1"/>
          </p:cNvSpPr>
          <p:nvPr>
            <p:ph idx="1"/>
          </p:nvPr>
        </p:nvSpPr>
        <p:spPr>
          <a:xfrm>
            <a:off x="453189" y="1517616"/>
            <a:ext cx="10515600" cy="4351338"/>
          </a:xfrm>
        </p:spPr>
        <p:txBody>
          <a:bodyPr/>
          <a:lstStyle/>
          <a:p>
            <a:pPr lvl="1"/>
            <a:r>
              <a:rPr lang="en-US" b="1" dirty="0" smtClean="0"/>
              <a:t>Alpha–beta </a:t>
            </a:r>
            <a:r>
              <a:rPr lang="en-US" b="1" dirty="0"/>
              <a:t>pruning</a:t>
            </a:r>
            <a:r>
              <a:rPr lang="en-US" dirty="0"/>
              <a:t> is an optimization technique applied to the </a:t>
            </a:r>
            <a:r>
              <a:rPr lang="en-US" b="1" dirty="0"/>
              <a:t>minimax algorithm</a:t>
            </a:r>
            <a:r>
              <a:rPr lang="en-US" dirty="0"/>
              <a:t>. It aims to reduce the number of nodes evaluated during the search process in a game tree.</a:t>
            </a:r>
          </a:p>
          <a:p>
            <a:pPr lvl="1"/>
            <a:r>
              <a:rPr lang="en-US" dirty="0"/>
              <a:t>This algorithm is commonly used for machine playing of </a:t>
            </a:r>
            <a:r>
              <a:rPr lang="en-US" b="1" dirty="0"/>
              <a:t>two-player combinatorial games</a:t>
            </a:r>
            <a:r>
              <a:rPr lang="en-US" dirty="0"/>
              <a:t> such as </a:t>
            </a:r>
            <a:r>
              <a:rPr lang="en-US" b="1" dirty="0"/>
              <a:t>Tic-tac-toe, Chess, Connect 4</a:t>
            </a:r>
            <a:r>
              <a:rPr lang="en-US" dirty="0"/>
              <a:t>, and more.</a:t>
            </a:r>
          </a:p>
          <a:p>
            <a:pPr marL="0" indent="0">
              <a:buNone/>
            </a:pPr>
            <a:r>
              <a:rPr lang="en-US" dirty="0"/>
              <a:t/>
            </a:r>
            <a:br>
              <a:rPr lang="en-US" dirty="0"/>
            </a:br>
            <a:endParaRPr lang="en-US"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20489" y="3386489"/>
            <a:ext cx="3471512" cy="3471512"/>
          </a:xfrm>
          <a:prstGeom prst="rect">
            <a:avLst/>
          </a:prstGeom>
        </p:spPr>
      </p:pic>
    </p:spTree>
    <p:extLst>
      <p:ext uri="{BB962C8B-B14F-4D97-AF65-F5344CB8AC3E}">
        <p14:creationId xmlns:p14="http://schemas.microsoft.com/office/powerpoint/2010/main" val="250278915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a:t>Alpha–Beta Pruning </a:t>
            </a:r>
            <a:r>
              <a:rPr lang="en-US" spc="-305" dirty="0" smtClean="0"/>
              <a:t>Algorithm</a:t>
            </a:r>
            <a:endParaRPr lang="en-US" dirty="0"/>
          </a:p>
        </p:txBody>
      </p:sp>
      <p:sp>
        <p:nvSpPr>
          <p:cNvPr id="3" name="Content Placeholder 2"/>
          <p:cNvSpPr>
            <a:spLocks noGrp="1"/>
          </p:cNvSpPr>
          <p:nvPr>
            <p:ph idx="1"/>
          </p:nvPr>
        </p:nvSpPr>
        <p:spPr>
          <a:xfrm>
            <a:off x="414688" y="1402114"/>
            <a:ext cx="7564654" cy="5152690"/>
          </a:xfrm>
        </p:spPr>
        <p:txBody>
          <a:bodyPr>
            <a:normAutofit fontScale="92500" lnSpcReduction="20000"/>
          </a:bodyPr>
          <a:lstStyle/>
          <a:p>
            <a:pPr marL="231775" lvl="1"/>
            <a:r>
              <a:rPr lang="en-US" b="1" dirty="0"/>
              <a:t>Core </a:t>
            </a:r>
            <a:r>
              <a:rPr lang="en-US" b="1" dirty="0" smtClean="0"/>
              <a:t>Idea</a:t>
            </a:r>
          </a:p>
          <a:p>
            <a:r>
              <a:rPr lang="en-US" dirty="0"/>
              <a:t>Imagine a game tree representing different possible situations in the game. Each node in the tree corresponds to a specific game state.</a:t>
            </a:r>
          </a:p>
          <a:p>
            <a:r>
              <a:rPr lang="en-US" dirty="0"/>
              <a:t>At each node, the algorithm maintains two values:</a:t>
            </a:r>
          </a:p>
          <a:p>
            <a:pPr lvl="1"/>
            <a:r>
              <a:rPr lang="en-US" b="1" dirty="0"/>
              <a:t>Alpha</a:t>
            </a:r>
            <a:r>
              <a:rPr lang="en-US" dirty="0"/>
              <a:t>: Represents the minimum score that the maximizing player (usually the AI) is assured of.</a:t>
            </a:r>
          </a:p>
          <a:p>
            <a:pPr lvl="1"/>
            <a:r>
              <a:rPr lang="en-US" b="1" dirty="0"/>
              <a:t>Beta</a:t>
            </a:r>
            <a:r>
              <a:rPr lang="en-US" dirty="0"/>
              <a:t>: Represents the maximum score that the minimizing player (usually the opponent) is assured of.</a:t>
            </a:r>
          </a:p>
          <a:p>
            <a:r>
              <a:rPr lang="en-US" dirty="0"/>
              <a:t>Initially, </a:t>
            </a:r>
            <a:r>
              <a:rPr lang="en-US" b="1" dirty="0"/>
              <a:t>alpha</a:t>
            </a:r>
            <a:r>
              <a:rPr lang="en-US" dirty="0"/>
              <a:t> is set to negative infinity, and </a:t>
            </a:r>
            <a:r>
              <a:rPr lang="en-US" b="1" dirty="0"/>
              <a:t>beta</a:t>
            </a:r>
            <a:r>
              <a:rPr lang="en-US" dirty="0"/>
              <a:t> is set to positive infinity—both players start with their worst possible scores.</a:t>
            </a:r>
          </a:p>
          <a:p>
            <a:r>
              <a:rPr lang="en-US" dirty="0"/>
              <a:t>As the search progresses, the algorithm prunes away branches that cannot significantly influence the final decision</a:t>
            </a:r>
            <a:r>
              <a:rPr lang="en-US" dirty="0" smtClean="0"/>
              <a:t>.</a:t>
            </a:r>
            <a:endParaRPr lang="en-US" dirty="0"/>
          </a:p>
        </p:txBody>
      </p:sp>
      <p:sp>
        <p:nvSpPr>
          <p:cNvPr id="4" name="Rectangle 3"/>
          <p:cNvSpPr/>
          <p:nvPr/>
        </p:nvSpPr>
        <p:spPr>
          <a:xfrm>
            <a:off x="535139" y="2811198"/>
            <a:ext cx="396262" cy="523220"/>
          </a:xfrm>
          <a:prstGeom prst="rect">
            <a:avLst/>
          </a:prstGeom>
        </p:spPr>
        <p:txBody>
          <a:bodyPr wrap="none">
            <a:spAutoFit/>
          </a:bodyPr>
          <a:lstStyle/>
          <a:p>
            <a:r>
              <a:rPr lang="el-GR" sz="2800" b="1" dirty="0" smtClean="0"/>
              <a:t>α</a:t>
            </a:r>
            <a:endParaRPr lang="en-US" sz="2800" b="1" dirty="0"/>
          </a:p>
        </p:txBody>
      </p:sp>
      <p:sp>
        <p:nvSpPr>
          <p:cNvPr id="5" name="Rectangle 4"/>
          <p:cNvSpPr/>
          <p:nvPr/>
        </p:nvSpPr>
        <p:spPr>
          <a:xfrm>
            <a:off x="555192" y="3491237"/>
            <a:ext cx="352982" cy="461665"/>
          </a:xfrm>
          <a:prstGeom prst="rect">
            <a:avLst/>
          </a:prstGeom>
        </p:spPr>
        <p:txBody>
          <a:bodyPr wrap="none">
            <a:spAutoFit/>
          </a:bodyPr>
          <a:lstStyle/>
          <a:p>
            <a:r>
              <a:rPr lang="el-GR" sz="2400" b="1" dirty="0" smtClean="0"/>
              <a:t>β</a:t>
            </a:r>
            <a:endParaRPr lang="en-US" sz="2400" b="1"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79342" y="0"/>
            <a:ext cx="4568258" cy="6858000"/>
          </a:xfrm>
          <a:prstGeom prst="rect">
            <a:avLst/>
          </a:prstGeom>
        </p:spPr>
      </p:pic>
    </p:spTree>
    <p:extLst>
      <p:ext uri="{BB962C8B-B14F-4D97-AF65-F5344CB8AC3E}">
        <p14:creationId xmlns:p14="http://schemas.microsoft.com/office/powerpoint/2010/main" val="206541673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a:t>Alpha–Beta Pruning </a:t>
            </a:r>
            <a:r>
              <a:rPr lang="en-US" spc="-305" dirty="0" smtClean="0"/>
              <a:t>Algorithm</a:t>
            </a:r>
            <a:endParaRPr lang="en-US" dirty="0"/>
          </a:p>
        </p:txBody>
      </p:sp>
      <p:sp>
        <p:nvSpPr>
          <p:cNvPr id="3" name="Content Placeholder 2"/>
          <p:cNvSpPr>
            <a:spLocks noGrp="1"/>
          </p:cNvSpPr>
          <p:nvPr>
            <p:ph idx="1"/>
          </p:nvPr>
        </p:nvSpPr>
        <p:spPr>
          <a:xfrm>
            <a:off x="414688" y="1402114"/>
            <a:ext cx="10515600" cy="4351338"/>
          </a:xfrm>
        </p:spPr>
        <p:txBody>
          <a:bodyPr>
            <a:noAutofit/>
          </a:bodyPr>
          <a:lstStyle/>
          <a:p>
            <a:r>
              <a:rPr lang="en-US" sz="2000" b="1" dirty="0"/>
              <a:t>Initial Setup</a:t>
            </a:r>
            <a:r>
              <a:rPr lang="en-US" sz="2000" dirty="0"/>
              <a:t>:</a:t>
            </a:r>
          </a:p>
          <a:p>
            <a:pPr lvl="1"/>
            <a:r>
              <a:rPr lang="en-US" sz="1800" dirty="0"/>
              <a:t>The Alpha-beta pruning algorithm begins with an initial call to the search function, typically starting from the root node of the game tree.</a:t>
            </a:r>
          </a:p>
          <a:p>
            <a:pPr lvl="1"/>
            <a:r>
              <a:rPr lang="en-US" sz="1800" dirty="0"/>
              <a:t>It initializes two variables, alpha and beta, representing the best scores found so far for the maximizing player and the minimizing player, respectively. Initially, alpha is set to negative infinity, and beta is set to positive infinity.</a:t>
            </a:r>
          </a:p>
          <a:p>
            <a:r>
              <a:rPr lang="en-US" sz="2000" b="1" dirty="0"/>
              <a:t>Recursive Tree Traversal</a:t>
            </a:r>
            <a:r>
              <a:rPr lang="en-US" sz="2000" dirty="0"/>
              <a:t>:</a:t>
            </a:r>
          </a:p>
          <a:p>
            <a:pPr lvl="1"/>
            <a:r>
              <a:rPr lang="en-US" sz="1800" dirty="0"/>
              <a:t>The algorithm proceeds with a depth-first search through the game tree, evaluating nodes recursively.</a:t>
            </a:r>
          </a:p>
          <a:p>
            <a:pPr lvl="1"/>
            <a:r>
              <a:rPr lang="en-US" sz="1800" dirty="0"/>
              <a:t>At each level of the tree, the algorithm alternates between two types of nodes: maximizing nodes (belonging to the maximizing player) and minimizing nodes (belonging to the minimizing player).</a:t>
            </a:r>
          </a:p>
          <a:p>
            <a:r>
              <a:rPr lang="en-US" sz="2000" b="1" dirty="0"/>
              <a:t>Alpha Update (Maximizing Node)</a:t>
            </a:r>
            <a:r>
              <a:rPr lang="en-US" sz="2000" dirty="0"/>
              <a:t>:</a:t>
            </a:r>
          </a:p>
          <a:p>
            <a:pPr lvl="1"/>
            <a:r>
              <a:rPr lang="en-US" sz="1800" dirty="0"/>
              <a:t>During the evaluation of a maximizing node, the algorithm updates the alpha value if it finds a score greater than the current alpha. This new alpha represents the best score found so far for the maximizing player on the path from the root to the current node.</a:t>
            </a:r>
          </a:p>
          <a:p>
            <a:r>
              <a:rPr lang="en-US" sz="2000" b="1" dirty="0"/>
              <a:t>Beta Update (Minimizing Node)</a:t>
            </a:r>
            <a:r>
              <a:rPr lang="en-US" sz="2000" dirty="0"/>
              <a:t>:</a:t>
            </a:r>
          </a:p>
          <a:p>
            <a:pPr lvl="1"/>
            <a:r>
              <a:rPr lang="en-US" sz="1800" dirty="0"/>
              <a:t>Conversely, during the evaluation of a minimizing node, the algorithm updates the beta value if it finds a score lower than the current beta. This new beta represents the best score found so far for the minimizing player on the path from the root to the current node</a:t>
            </a:r>
            <a:r>
              <a:rPr lang="en-US" sz="1800" dirty="0" smtClean="0"/>
              <a:t>.</a:t>
            </a:r>
            <a:endParaRPr lang="en-US" sz="1800" dirty="0"/>
          </a:p>
        </p:txBody>
      </p:sp>
      <p:sp>
        <p:nvSpPr>
          <p:cNvPr id="4" name="Rectangle 3"/>
          <p:cNvSpPr/>
          <p:nvPr/>
        </p:nvSpPr>
        <p:spPr>
          <a:xfrm>
            <a:off x="4491122" y="4312739"/>
            <a:ext cx="396262" cy="523220"/>
          </a:xfrm>
          <a:prstGeom prst="rect">
            <a:avLst/>
          </a:prstGeom>
        </p:spPr>
        <p:txBody>
          <a:bodyPr wrap="none">
            <a:spAutoFit/>
          </a:bodyPr>
          <a:lstStyle/>
          <a:p>
            <a:r>
              <a:rPr lang="el-GR" sz="2800" b="1" dirty="0" smtClean="0"/>
              <a:t>α</a:t>
            </a:r>
            <a:endParaRPr lang="en-US" sz="2800" b="1" dirty="0"/>
          </a:p>
        </p:txBody>
      </p:sp>
      <p:sp>
        <p:nvSpPr>
          <p:cNvPr id="5" name="Rectangle 4"/>
          <p:cNvSpPr/>
          <p:nvPr/>
        </p:nvSpPr>
        <p:spPr>
          <a:xfrm>
            <a:off x="4491122" y="5522619"/>
            <a:ext cx="352982" cy="461665"/>
          </a:xfrm>
          <a:prstGeom prst="rect">
            <a:avLst/>
          </a:prstGeom>
        </p:spPr>
        <p:txBody>
          <a:bodyPr wrap="none">
            <a:spAutoFit/>
          </a:bodyPr>
          <a:lstStyle/>
          <a:p>
            <a:r>
              <a:rPr lang="el-GR" sz="2400" b="1" dirty="0" smtClean="0"/>
              <a:t>β</a:t>
            </a:r>
            <a:endParaRPr lang="en-US" sz="2400" b="1" dirty="0"/>
          </a:p>
        </p:txBody>
      </p:sp>
    </p:spTree>
    <p:extLst>
      <p:ext uri="{BB962C8B-B14F-4D97-AF65-F5344CB8AC3E}">
        <p14:creationId xmlns:p14="http://schemas.microsoft.com/office/powerpoint/2010/main" val="35230542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a:t>Alpha–Beta Pruning </a:t>
            </a:r>
            <a:r>
              <a:rPr lang="en-US" spc="-305" dirty="0" smtClean="0"/>
              <a:t>Algorithm</a:t>
            </a:r>
            <a:endParaRPr lang="en-US" dirty="0"/>
          </a:p>
        </p:txBody>
      </p:sp>
      <p:sp>
        <p:nvSpPr>
          <p:cNvPr id="3" name="Content Placeholder 2"/>
          <p:cNvSpPr>
            <a:spLocks noGrp="1"/>
          </p:cNvSpPr>
          <p:nvPr>
            <p:ph idx="1"/>
          </p:nvPr>
        </p:nvSpPr>
        <p:spPr>
          <a:xfrm>
            <a:off x="414688" y="1402114"/>
            <a:ext cx="10515600" cy="4351338"/>
          </a:xfrm>
        </p:spPr>
        <p:txBody>
          <a:bodyPr>
            <a:noAutofit/>
          </a:bodyPr>
          <a:lstStyle/>
          <a:p>
            <a:r>
              <a:rPr lang="en-US" sz="2000" b="1" dirty="0" smtClean="0"/>
              <a:t>Pruning </a:t>
            </a:r>
            <a:r>
              <a:rPr lang="en-US" sz="2000" b="1" dirty="0"/>
              <a:t>Condition</a:t>
            </a:r>
            <a:r>
              <a:rPr lang="en-US" sz="2000" dirty="0"/>
              <a:t>:</a:t>
            </a:r>
          </a:p>
          <a:p>
            <a:pPr lvl="1"/>
            <a:r>
              <a:rPr lang="en-US" sz="1800" dirty="0"/>
              <a:t>At each level of the tree, if the algorithm encounters a situation where the alpha value of a maximizing node becomes greater than or equal to the beta value of a minimizing node, it indicates that the current branch can be pruned</a:t>
            </a:r>
            <a:r>
              <a:rPr lang="en-US" sz="1800" dirty="0" smtClean="0"/>
              <a:t>.</a:t>
            </a:r>
          </a:p>
          <a:p>
            <a:pPr lvl="1"/>
            <a:endParaRPr lang="en-US" sz="1800" dirty="0"/>
          </a:p>
          <a:p>
            <a:pPr lvl="1"/>
            <a:r>
              <a:rPr lang="en-US" sz="1800" dirty="0"/>
              <a:t>This condition implies that the minimizing player (or the opponent) will never choose this path because there exists a better alternative for them elsewhere in the tree. Hence, further exploration of this branch is unnecessary.</a:t>
            </a:r>
          </a:p>
          <a:p>
            <a:r>
              <a:rPr lang="en-US" sz="2000" b="1" dirty="0"/>
              <a:t>Termination and Decision-making</a:t>
            </a:r>
            <a:r>
              <a:rPr lang="en-US" sz="2000" dirty="0"/>
              <a:t>:</a:t>
            </a:r>
          </a:p>
          <a:p>
            <a:pPr lvl="1"/>
            <a:r>
              <a:rPr lang="en-US" sz="1800" dirty="0"/>
              <a:t>The algorithm continues to traverse the tree recursively, updating alpha and beta values and pruning branches as necessary.</a:t>
            </a:r>
          </a:p>
          <a:p>
            <a:pPr lvl="1"/>
            <a:r>
              <a:rPr lang="en-US" sz="1800" dirty="0"/>
              <a:t>Once the search reaches a terminal state or a specified depth limit, the algorithm returns the score associated with that state.</a:t>
            </a:r>
          </a:p>
          <a:p>
            <a:pPr lvl="1"/>
            <a:r>
              <a:rPr lang="en-US" sz="1800" dirty="0"/>
              <a:t>Finally, the optimal move is determined based on the highest score obtained for the </a:t>
            </a:r>
            <a:r>
              <a:rPr lang="en-US" sz="2000" dirty="0"/>
              <a:t>maximizing</a:t>
            </a:r>
            <a:r>
              <a:rPr lang="en-US" sz="1800" dirty="0"/>
              <a:t> player at the root level.</a:t>
            </a:r>
          </a:p>
        </p:txBody>
      </p:sp>
      <p:sp>
        <p:nvSpPr>
          <p:cNvPr id="4" name="Rectangle 3"/>
          <p:cNvSpPr/>
          <p:nvPr/>
        </p:nvSpPr>
        <p:spPr>
          <a:xfrm>
            <a:off x="6396924" y="2281343"/>
            <a:ext cx="1114408" cy="523220"/>
          </a:xfrm>
          <a:prstGeom prst="rect">
            <a:avLst/>
          </a:prstGeom>
        </p:spPr>
        <p:txBody>
          <a:bodyPr wrap="none">
            <a:spAutoFit/>
          </a:bodyPr>
          <a:lstStyle/>
          <a:p>
            <a:r>
              <a:rPr lang="el-GR" sz="2800" b="1" dirty="0"/>
              <a:t>α</a:t>
            </a:r>
            <a:r>
              <a:rPr lang="en-US" sz="2800" b="1" dirty="0"/>
              <a:t> &gt;= </a:t>
            </a:r>
            <a:r>
              <a:rPr lang="el-GR" sz="2800" b="1" dirty="0"/>
              <a:t>β</a:t>
            </a:r>
            <a:endParaRPr lang="en-US" sz="2800" b="1" dirty="0"/>
          </a:p>
        </p:txBody>
      </p:sp>
    </p:spTree>
    <p:extLst>
      <p:ext uri="{BB962C8B-B14F-4D97-AF65-F5344CB8AC3E}">
        <p14:creationId xmlns:p14="http://schemas.microsoft.com/office/powerpoint/2010/main" val="18505537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a:t>β</a:t>
            </a:r>
            <a:endParaRPr lang="en-US"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pic>
        <p:nvPicPr>
          <p:cNvPr id="13" name="Picture 12"/>
          <p:cNvPicPr>
            <a:picLocks noChangeAspect="1"/>
          </p:cNvPicPr>
          <p:nvPr/>
        </p:nvPicPr>
        <p:blipFill>
          <a:blip r:embed="rId5"/>
          <a:stretch>
            <a:fillRect/>
          </a:stretch>
        </p:blipFill>
        <p:spPr>
          <a:xfrm>
            <a:off x="9075001" y="6188068"/>
            <a:ext cx="314325" cy="314325"/>
          </a:xfrm>
          <a:prstGeom prst="rect">
            <a:avLst/>
          </a:prstGeom>
        </p:spPr>
      </p:pic>
    </p:spTree>
    <p:extLst>
      <p:ext uri="{BB962C8B-B14F-4D97-AF65-F5344CB8AC3E}">
        <p14:creationId xmlns:p14="http://schemas.microsoft.com/office/powerpoint/2010/main" val="2516053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P spid="11"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a:t>β</a:t>
            </a:r>
            <a:endParaRPr lang="en-US"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3</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pic>
        <p:nvPicPr>
          <p:cNvPr id="13" name="Picture 12"/>
          <p:cNvPicPr>
            <a:picLocks noChangeAspect="1"/>
          </p:cNvPicPr>
          <p:nvPr/>
        </p:nvPicPr>
        <p:blipFill>
          <a:blip r:embed="rId5"/>
          <a:stretch>
            <a:fillRect/>
          </a:stretch>
        </p:blipFill>
        <p:spPr>
          <a:xfrm>
            <a:off x="9075001" y="6188068"/>
            <a:ext cx="314325" cy="314325"/>
          </a:xfrm>
          <a:prstGeom prst="rect">
            <a:avLst/>
          </a:prstGeom>
        </p:spPr>
      </p:pic>
    </p:spTree>
    <p:extLst>
      <p:ext uri="{BB962C8B-B14F-4D97-AF65-F5344CB8AC3E}">
        <p14:creationId xmlns:p14="http://schemas.microsoft.com/office/powerpoint/2010/main" val="52681821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a:t>β</a:t>
            </a:r>
            <a:endParaRPr lang="en-US"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cxnSp>
        <p:nvCxnSpPr>
          <p:cNvPr id="14" name="Curved Connector 13"/>
          <p:cNvCxnSpPr/>
          <p:nvPr/>
        </p:nvCxnSpPr>
        <p:spPr>
          <a:xfrm rot="5400000" flipH="1" flipV="1">
            <a:off x="2027854" y="3999530"/>
            <a:ext cx="1159233" cy="614358"/>
          </a:xfrm>
          <a:prstGeom prst="curvedConnector3">
            <a:avLst>
              <a:gd name="adj1" fmla="val 107927"/>
            </a:avLst>
          </a:prstGeom>
          <a:ln w="57150">
            <a:tailEnd type="triangle"/>
          </a:ln>
        </p:spPr>
        <p:style>
          <a:lnRef idx="1">
            <a:schemeClr val="accent1"/>
          </a:lnRef>
          <a:fillRef idx="0">
            <a:schemeClr val="accent1"/>
          </a:fillRef>
          <a:effectRef idx="0">
            <a:schemeClr val="accent1"/>
          </a:effectRef>
          <a:fontRef idx="minor">
            <a:schemeClr val="tx1"/>
          </a:fontRef>
        </p:style>
      </p:cxnSp>
      <p:pic>
        <p:nvPicPr>
          <p:cNvPr id="20" name="Picture 19"/>
          <p:cNvPicPr>
            <a:picLocks noChangeAspect="1"/>
          </p:cNvPicPr>
          <p:nvPr/>
        </p:nvPicPr>
        <p:blipFill>
          <a:blip r:embed="rId5"/>
          <a:stretch>
            <a:fillRect/>
          </a:stretch>
        </p:blipFill>
        <p:spPr>
          <a:xfrm>
            <a:off x="9075001" y="6188068"/>
            <a:ext cx="314325" cy="314325"/>
          </a:xfrm>
          <a:prstGeom prst="rect">
            <a:avLst/>
          </a:prstGeom>
        </p:spPr>
      </p:pic>
    </p:spTree>
    <p:extLst>
      <p:ext uri="{BB962C8B-B14F-4D97-AF65-F5344CB8AC3E}">
        <p14:creationId xmlns:p14="http://schemas.microsoft.com/office/powerpoint/2010/main" val="2623874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a:t>β</a:t>
            </a:r>
            <a:endParaRPr lang="en-US"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a:solidFill>
                  <a:srgbClr val="FF0000"/>
                </a:solidFill>
              </a:rPr>
              <a:t>17</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pic>
        <p:nvPicPr>
          <p:cNvPr id="18" name="Picture 17"/>
          <p:cNvPicPr>
            <a:picLocks noChangeAspect="1"/>
          </p:cNvPicPr>
          <p:nvPr/>
        </p:nvPicPr>
        <p:blipFill>
          <a:blip r:embed="rId5"/>
          <a:stretch>
            <a:fillRect/>
          </a:stretch>
        </p:blipFill>
        <p:spPr>
          <a:xfrm>
            <a:off x="9075001" y="6188068"/>
            <a:ext cx="314325" cy="314325"/>
          </a:xfrm>
          <a:prstGeom prst="rect">
            <a:avLst/>
          </a:prstGeom>
        </p:spPr>
      </p:pic>
    </p:spTree>
    <p:extLst>
      <p:ext uri="{BB962C8B-B14F-4D97-AF65-F5344CB8AC3E}">
        <p14:creationId xmlns:p14="http://schemas.microsoft.com/office/powerpoint/2010/main" val="315044104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a:t>β</a:t>
            </a:r>
            <a:endParaRPr lang="en-US"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a:solidFill>
                  <a:srgbClr val="FF0000"/>
                </a:solidFill>
              </a:rPr>
              <a:t>17</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a:solidFill>
                  <a:srgbClr val="FF0000"/>
                </a:solidFill>
              </a:rPr>
              <a:t>17</a:t>
            </a:r>
            <a:endParaRPr lang="en-US" sz="2400" b="1" dirty="0"/>
          </a:p>
        </p:txBody>
      </p:sp>
      <p:cxnSp>
        <p:nvCxnSpPr>
          <p:cNvPr id="16" name="Curved Connector 15"/>
          <p:cNvCxnSpPr/>
          <p:nvPr/>
        </p:nvCxnSpPr>
        <p:spPr>
          <a:xfrm rot="16200000" flipH="1">
            <a:off x="3196243" y="4099358"/>
            <a:ext cx="680001" cy="591934"/>
          </a:xfrm>
          <a:prstGeom prst="curvedConnector3">
            <a:avLst>
              <a:gd name="adj1" fmla="val 35292"/>
            </a:avLst>
          </a:prstGeom>
          <a:ln w="57150">
            <a:tailEnd type="triangle"/>
          </a:ln>
        </p:spPr>
        <p:style>
          <a:lnRef idx="1">
            <a:schemeClr val="accent1"/>
          </a:lnRef>
          <a:fillRef idx="0">
            <a:schemeClr val="accent1"/>
          </a:fillRef>
          <a:effectRef idx="0">
            <a:schemeClr val="accent1"/>
          </a:effectRef>
          <a:fontRef idx="minor">
            <a:schemeClr val="tx1"/>
          </a:fontRef>
        </p:style>
      </p:cxnSp>
      <p:pic>
        <p:nvPicPr>
          <p:cNvPr id="17" name="Picture 16"/>
          <p:cNvPicPr>
            <a:picLocks noChangeAspect="1"/>
          </p:cNvPicPr>
          <p:nvPr/>
        </p:nvPicPr>
        <p:blipFill>
          <a:blip r:embed="rId5"/>
          <a:stretch>
            <a:fillRect/>
          </a:stretch>
        </p:blipFill>
        <p:spPr>
          <a:xfrm>
            <a:off x="9075001" y="6188068"/>
            <a:ext cx="314325" cy="314325"/>
          </a:xfrm>
          <a:prstGeom prst="rect">
            <a:avLst/>
          </a:prstGeom>
        </p:spPr>
      </p:pic>
    </p:spTree>
    <p:extLst>
      <p:ext uri="{BB962C8B-B14F-4D97-AF65-F5344CB8AC3E}">
        <p14:creationId xmlns:p14="http://schemas.microsoft.com/office/powerpoint/2010/main" val="2305558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a:t>β</a:t>
            </a:r>
            <a:endParaRPr lang="en-US"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a:solidFill>
                  <a:srgbClr val="FF0000"/>
                </a:solidFill>
              </a:rPr>
              <a:t>17</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pic>
        <p:nvPicPr>
          <p:cNvPr id="17" name="Picture 16"/>
          <p:cNvPicPr>
            <a:picLocks noChangeAspect="1"/>
          </p:cNvPicPr>
          <p:nvPr/>
        </p:nvPicPr>
        <p:blipFill>
          <a:blip r:embed="rId5"/>
          <a:stretch>
            <a:fillRect/>
          </a:stretch>
        </p:blipFill>
        <p:spPr>
          <a:xfrm>
            <a:off x="9075001" y="6188068"/>
            <a:ext cx="314325" cy="314325"/>
          </a:xfrm>
          <a:prstGeom prst="rect">
            <a:avLst/>
          </a:prstGeom>
        </p:spPr>
      </p:pic>
    </p:spTree>
    <p:extLst>
      <p:ext uri="{BB962C8B-B14F-4D97-AF65-F5344CB8AC3E}">
        <p14:creationId xmlns:p14="http://schemas.microsoft.com/office/powerpoint/2010/main" val="1784786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a:t>β</a:t>
            </a:r>
            <a:endParaRPr lang="en-US"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a:solidFill>
                  <a:srgbClr val="FF0000"/>
                </a:solidFill>
              </a:rPr>
              <a:t>17</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pic>
        <p:nvPicPr>
          <p:cNvPr id="17" name="Picture 16"/>
          <p:cNvPicPr>
            <a:picLocks noChangeAspect="1"/>
          </p:cNvPicPr>
          <p:nvPr/>
        </p:nvPicPr>
        <p:blipFill>
          <a:blip r:embed="rId5"/>
          <a:stretch>
            <a:fillRect/>
          </a:stretch>
        </p:blipFill>
        <p:spPr>
          <a:xfrm>
            <a:off x="9075001" y="6188068"/>
            <a:ext cx="314325" cy="314325"/>
          </a:xfrm>
          <a:prstGeom prst="rect">
            <a:avLst/>
          </a:prstGeom>
        </p:spPr>
      </p:pic>
    </p:spTree>
    <p:extLst>
      <p:ext uri="{BB962C8B-B14F-4D97-AF65-F5344CB8AC3E}">
        <p14:creationId xmlns:p14="http://schemas.microsoft.com/office/powerpoint/2010/main" val="418420009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a:t>β</a:t>
            </a:r>
            <a:endParaRPr lang="en-US"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cxnSp>
        <p:nvCxnSpPr>
          <p:cNvPr id="14" name="Curved Connector 13"/>
          <p:cNvCxnSpPr/>
          <p:nvPr/>
        </p:nvCxnSpPr>
        <p:spPr>
          <a:xfrm rot="16200000" flipV="1">
            <a:off x="3959460" y="3883407"/>
            <a:ext cx="956117" cy="304480"/>
          </a:xfrm>
          <a:prstGeom prst="curvedConnector3">
            <a:avLst>
              <a:gd name="adj1" fmla="val 91841"/>
            </a:avLst>
          </a:prstGeom>
          <a:ln w="57150">
            <a:tailEnd type="triangle"/>
          </a:ln>
        </p:spPr>
        <p:style>
          <a:lnRef idx="1">
            <a:schemeClr val="accent1"/>
          </a:lnRef>
          <a:fillRef idx="0">
            <a:schemeClr val="accent1"/>
          </a:fillRef>
          <a:effectRef idx="0">
            <a:schemeClr val="accent1"/>
          </a:effectRef>
          <a:fontRef idx="minor">
            <a:schemeClr val="tx1"/>
          </a:fontRef>
        </p:style>
      </p:cxnSp>
      <p:pic>
        <p:nvPicPr>
          <p:cNvPr id="25" name="Picture 24"/>
          <p:cNvPicPr>
            <a:picLocks noChangeAspect="1"/>
          </p:cNvPicPr>
          <p:nvPr/>
        </p:nvPicPr>
        <p:blipFill>
          <a:blip r:embed="rId5"/>
          <a:stretch>
            <a:fillRect/>
          </a:stretch>
        </p:blipFill>
        <p:spPr>
          <a:xfrm>
            <a:off x="9075001" y="6188068"/>
            <a:ext cx="314325" cy="314325"/>
          </a:xfrm>
          <a:prstGeom prst="rect">
            <a:avLst/>
          </a:prstGeom>
        </p:spPr>
      </p:pic>
    </p:spTree>
    <p:extLst>
      <p:ext uri="{BB962C8B-B14F-4D97-AF65-F5344CB8AC3E}">
        <p14:creationId xmlns:p14="http://schemas.microsoft.com/office/powerpoint/2010/main" val="600900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a:t>β</a:t>
            </a:r>
            <a:endParaRPr lang="en-US"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12</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cxnSp>
        <p:nvCxnSpPr>
          <p:cNvPr id="16" name="Curved Connector 15"/>
          <p:cNvCxnSpPr/>
          <p:nvPr/>
        </p:nvCxnSpPr>
        <p:spPr>
          <a:xfrm rot="5400000" flipH="1" flipV="1">
            <a:off x="3051092" y="2651901"/>
            <a:ext cx="1036294" cy="932572"/>
          </a:xfrm>
          <a:prstGeom prst="curvedConnector3">
            <a:avLst>
              <a:gd name="adj1" fmla="val 114799"/>
            </a:avLst>
          </a:prstGeom>
          <a:ln w="57150">
            <a:tailEnd type="triangle"/>
          </a:ln>
        </p:spPr>
        <p:style>
          <a:lnRef idx="1">
            <a:schemeClr val="accent1"/>
          </a:lnRef>
          <a:fillRef idx="0">
            <a:schemeClr val="accent1"/>
          </a:fillRef>
          <a:effectRef idx="0">
            <a:schemeClr val="accent1"/>
          </a:effectRef>
          <a:fontRef idx="minor">
            <a:schemeClr val="tx1"/>
          </a:fontRef>
        </p:style>
      </p:cxnSp>
      <p:pic>
        <p:nvPicPr>
          <p:cNvPr id="18" name="Picture 17"/>
          <p:cNvPicPr>
            <a:picLocks noChangeAspect="1"/>
          </p:cNvPicPr>
          <p:nvPr/>
        </p:nvPicPr>
        <p:blipFill>
          <a:blip r:embed="rId5"/>
          <a:stretch>
            <a:fillRect/>
          </a:stretch>
        </p:blipFill>
        <p:spPr>
          <a:xfrm>
            <a:off x="9075001" y="6188068"/>
            <a:ext cx="314325" cy="314325"/>
          </a:xfrm>
          <a:prstGeom prst="rect">
            <a:avLst/>
          </a:prstGeom>
        </p:spPr>
      </p:pic>
    </p:spTree>
    <p:extLst>
      <p:ext uri="{BB962C8B-B14F-4D97-AF65-F5344CB8AC3E}">
        <p14:creationId xmlns:p14="http://schemas.microsoft.com/office/powerpoint/2010/main" val="3445150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a:t>β</a:t>
            </a:r>
            <a:endParaRPr lang="en-US"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12</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cxnSp>
        <p:nvCxnSpPr>
          <p:cNvPr id="16" name="Curved Connector 15"/>
          <p:cNvCxnSpPr/>
          <p:nvPr/>
        </p:nvCxnSpPr>
        <p:spPr>
          <a:xfrm rot="16200000" flipH="1">
            <a:off x="5054235" y="3006248"/>
            <a:ext cx="1300016" cy="278625"/>
          </a:xfrm>
          <a:prstGeom prst="curvedConnector3">
            <a:avLst>
              <a:gd name="adj1" fmla="val -1654"/>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12</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37" name="Picture 36"/>
          <p:cNvPicPr>
            <a:picLocks noChangeAspect="1"/>
          </p:cNvPicPr>
          <p:nvPr/>
        </p:nvPicPr>
        <p:blipFill>
          <a:blip r:embed="rId5"/>
          <a:stretch>
            <a:fillRect/>
          </a:stretch>
        </p:blipFill>
        <p:spPr>
          <a:xfrm>
            <a:off x="9075001" y="6188068"/>
            <a:ext cx="314325" cy="314325"/>
          </a:xfrm>
          <a:prstGeom prst="rect">
            <a:avLst/>
          </a:prstGeom>
        </p:spPr>
      </p:pic>
    </p:spTree>
    <p:extLst>
      <p:ext uri="{BB962C8B-B14F-4D97-AF65-F5344CB8AC3E}">
        <p14:creationId xmlns:p14="http://schemas.microsoft.com/office/powerpoint/2010/main" val="3754688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fade">
                                      <p:cBhvr>
                                        <p:cTn id="11"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a:t>β</a:t>
            </a:r>
            <a:endParaRPr lang="en-US"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12</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cxnSp>
        <p:nvCxnSpPr>
          <p:cNvPr id="16" name="Curved Connector 15"/>
          <p:cNvCxnSpPr>
            <a:stCxn id="35" idx="1"/>
          </p:cNvCxnSpPr>
          <p:nvPr/>
        </p:nvCxnSpPr>
        <p:spPr>
          <a:xfrm rot="10800000" flipV="1">
            <a:off x="5333798" y="4161222"/>
            <a:ext cx="303768" cy="853694"/>
          </a:xfrm>
          <a:prstGeom prst="curvedConnector2">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12</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12</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0" name="Picture 19"/>
          <p:cNvPicPr>
            <a:picLocks noChangeAspect="1"/>
          </p:cNvPicPr>
          <p:nvPr/>
        </p:nvPicPr>
        <p:blipFill>
          <a:blip r:embed="rId5"/>
          <a:stretch>
            <a:fillRect/>
          </a:stretch>
        </p:blipFill>
        <p:spPr>
          <a:xfrm>
            <a:off x="9075001" y="6188068"/>
            <a:ext cx="314325" cy="314325"/>
          </a:xfrm>
          <a:prstGeom prst="rect">
            <a:avLst/>
          </a:prstGeom>
        </p:spPr>
      </p:pic>
    </p:spTree>
    <p:extLst>
      <p:ext uri="{BB962C8B-B14F-4D97-AF65-F5344CB8AC3E}">
        <p14:creationId xmlns:p14="http://schemas.microsoft.com/office/powerpoint/2010/main" val="1771915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12</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cxnSp>
        <p:nvCxnSpPr>
          <p:cNvPr id="23" name="Curved Connector 22"/>
          <p:cNvCxnSpPr/>
          <p:nvPr/>
        </p:nvCxnSpPr>
        <p:spPr>
          <a:xfrm rot="5400000" flipH="1" flipV="1">
            <a:off x="5087834" y="4393991"/>
            <a:ext cx="873258" cy="463885"/>
          </a:xfrm>
          <a:prstGeom prst="curvedConnector3">
            <a:avLst>
              <a:gd name="adj1" fmla="val 9519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09490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fade">
                                      <p:cBhvr>
                                        <p:cTn id="11"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12</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cxnSp>
        <p:nvCxnSpPr>
          <p:cNvPr id="23" name="Curved Connector 22"/>
          <p:cNvCxnSpPr/>
          <p:nvPr/>
        </p:nvCxnSpPr>
        <p:spPr>
          <a:xfrm rot="16200000" flipH="1">
            <a:off x="6342037" y="4496889"/>
            <a:ext cx="585722" cy="106245"/>
          </a:xfrm>
          <a:prstGeom prst="curvedConnector3">
            <a:avLst>
              <a:gd name="adj1" fmla="val 50000"/>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Tree>
    <p:extLst>
      <p:ext uri="{BB962C8B-B14F-4D97-AF65-F5344CB8AC3E}">
        <p14:creationId xmlns:p14="http://schemas.microsoft.com/office/powerpoint/2010/main" val="967581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p:cNvSpPr/>
          <p:nvPr/>
        </p:nvSpPr>
        <p:spPr>
          <a:xfrm>
            <a:off x="10587037" y="1514475"/>
            <a:ext cx="1171576" cy="442913"/>
          </a:xfrm>
          <a:prstGeom prst="roundRect">
            <a:avLst/>
          </a:prstGeom>
          <a:solidFill>
            <a:srgbClr val="4472C4">
              <a:alpha val="14118"/>
            </a:srgbClr>
          </a:solidFill>
          <a:ln>
            <a:solidFill>
              <a:srgbClr val="2F528F">
                <a:alpha val="21176"/>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8" name="TextBox 7"/>
          <p:cNvSpPr txBox="1"/>
          <p:nvPr/>
        </p:nvSpPr>
        <p:spPr>
          <a:xfrm>
            <a:off x="10587037" y="1061155"/>
            <a:ext cx="1611229" cy="1969770"/>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800" b="1" dirty="0" smtClean="0">
                <a:solidFill>
                  <a:srgbClr val="FF0000"/>
                </a:solidFill>
              </a:rPr>
              <a:t>25&gt;15</a:t>
            </a:r>
            <a:endParaRPr lang="en-US" b="1" dirty="0" smtClean="0">
              <a:solidFill>
                <a:srgbClr val="FF0000"/>
              </a:solidFill>
            </a:endParaRPr>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12</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01327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fade">
                                      <p:cBhvr>
                                        <p:cTn id="1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AE" sz="2400" b="1" dirty="0"/>
              <a:t>∞</a:t>
            </a:r>
            <a:endParaRPr lang="en-US" sz="2400" b="1" dirty="0"/>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cxnSp>
        <p:nvCxnSpPr>
          <p:cNvPr id="23" name="Curved Connector 22"/>
          <p:cNvCxnSpPr/>
          <p:nvPr/>
        </p:nvCxnSpPr>
        <p:spPr>
          <a:xfrm rot="16200000" flipV="1">
            <a:off x="5496951" y="3005503"/>
            <a:ext cx="880838" cy="599602"/>
          </a:xfrm>
          <a:prstGeom prst="curvedConnector3">
            <a:avLst>
              <a:gd name="adj1" fmla="val 100266"/>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Tree>
    <p:extLst>
      <p:ext uri="{BB962C8B-B14F-4D97-AF65-F5344CB8AC3E}">
        <p14:creationId xmlns:p14="http://schemas.microsoft.com/office/powerpoint/2010/main" val="2837123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cxnSp>
        <p:nvCxnSpPr>
          <p:cNvPr id="23" name="Curved Connector 22"/>
          <p:cNvCxnSpPr/>
          <p:nvPr/>
        </p:nvCxnSpPr>
        <p:spPr>
          <a:xfrm flipV="1">
            <a:off x="5447899" y="1757788"/>
            <a:ext cx="1668781" cy="922430"/>
          </a:xfrm>
          <a:prstGeom prst="curvedConnector3">
            <a:avLst>
              <a:gd name="adj1" fmla="val 97873"/>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80793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cxnSp>
        <p:nvCxnSpPr>
          <p:cNvPr id="27" name="Curved Connector 26"/>
          <p:cNvCxnSpPr/>
          <p:nvPr/>
        </p:nvCxnSpPr>
        <p:spPr>
          <a:xfrm>
            <a:off x="7816910" y="1604661"/>
            <a:ext cx="1639847" cy="772779"/>
          </a:xfrm>
          <a:prstGeom prst="curvedConnector3">
            <a:avLst>
              <a:gd name="adj1" fmla="val 101653"/>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spTree>
    <p:extLst>
      <p:ext uri="{BB962C8B-B14F-4D97-AF65-F5344CB8AC3E}">
        <p14:creationId xmlns:p14="http://schemas.microsoft.com/office/powerpoint/2010/main" val="1031057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cxnSp>
        <p:nvCxnSpPr>
          <p:cNvPr id="23" name="Curved Connector 22"/>
          <p:cNvCxnSpPr/>
          <p:nvPr/>
        </p:nvCxnSpPr>
        <p:spPr>
          <a:xfrm rot="5400000">
            <a:off x="8293056" y="2888028"/>
            <a:ext cx="878124" cy="604986"/>
          </a:xfrm>
          <a:prstGeom prst="curvedConnector3">
            <a:avLst>
              <a:gd name="adj1" fmla="val 50000"/>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spTree>
    <p:extLst>
      <p:ext uri="{BB962C8B-B14F-4D97-AF65-F5344CB8AC3E}">
        <p14:creationId xmlns:p14="http://schemas.microsoft.com/office/powerpoint/2010/main" val="1109265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cxnSp>
        <p:nvCxnSpPr>
          <p:cNvPr id="27" name="Curved Connector 26"/>
          <p:cNvCxnSpPr/>
          <p:nvPr/>
        </p:nvCxnSpPr>
        <p:spPr>
          <a:xfrm rot="5400000">
            <a:off x="7562656" y="4456555"/>
            <a:ext cx="887214" cy="598833"/>
          </a:xfrm>
          <a:prstGeom prst="curvedConnector3">
            <a:avLst>
              <a:gd name="adj1" fmla="val 50000"/>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spTree>
    <p:extLst>
      <p:ext uri="{BB962C8B-B14F-4D97-AF65-F5344CB8AC3E}">
        <p14:creationId xmlns:p14="http://schemas.microsoft.com/office/powerpoint/2010/main" val="2295868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spTree>
    <p:extLst>
      <p:ext uri="{BB962C8B-B14F-4D97-AF65-F5344CB8AC3E}">
        <p14:creationId xmlns:p14="http://schemas.microsoft.com/office/powerpoint/2010/main" val="2822045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5</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spTree>
    <p:extLst>
      <p:ext uri="{BB962C8B-B14F-4D97-AF65-F5344CB8AC3E}">
        <p14:creationId xmlns:p14="http://schemas.microsoft.com/office/powerpoint/2010/main" val="3619534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5</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5</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cxnSp>
        <p:nvCxnSpPr>
          <p:cNvPr id="27" name="Curved Connector 26"/>
          <p:cNvCxnSpPr/>
          <p:nvPr/>
        </p:nvCxnSpPr>
        <p:spPr>
          <a:xfrm flipV="1">
            <a:off x="7809714" y="4368581"/>
            <a:ext cx="777609" cy="474292"/>
          </a:xfrm>
          <a:prstGeom prst="curvedConnector3">
            <a:avLst>
              <a:gd name="adj1" fmla="val 99512"/>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9905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5</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5</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cxnSp>
        <p:nvCxnSpPr>
          <p:cNvPr id="27" name="Curved Connector 26"/>
          <p:cNvCxnSpPr/>
          <p:nvPr/>
        </p:nvCxnSpPr>
        <p:spPr>
          <a:xfrm rot="16200000" flipH="1">
            <a:off x="8260126" y="4406581"/>
            <a:ext cx="651418" cy="260429"/>
          </a:xfrm>
          <a:prstGeom prst="curvedConnector3">
            <a:avLst>
              <a:gd name="adj1" fmla="val 50000"/>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2" name="Rectangle 31"/>
          <p:cNvSpPr/>
          <p:nvPr/>
        </p:nvSpPr>
        <p:spPr>
          <a:xfrm>
            <a:off x="8537442"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5</a:t>
            </a:r>
            <a:endParaRPr lang="en-US" sz="2400" b="1" dirty="0"/>
          </a:p>
        </p:txBody>
      </p:sp>
    </p:spTree>
    <p:extLst>
      <p:ext uri="{BB962C8B-B14F-4D97-AF65-F5344CB8AC3E}">
        <p14:creationId xmlns:p14="http://schemas.microsoft.com/office/powerpoint/2010/main" val="679127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fade">
                                      <p:cBhvr>
                                        <p:cTn id="1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5</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5</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sp>
        <p:nvSpPr>
          <p:cNvPr id="32" name="Rectangle 31"/>
          <p:cNvSpPr/>
          <p:nvPr/>
        </p:nvSpPr>
        <p:spPr>
          <a:xfrm>
            <a:off x="8537442"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3</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5</a:t>
            </a:r>
            <a:endParaRPr lang="en-US" sz="2400" b="1" dirty="0"/>
          </a:p>
        </p:txBody>
      </p:sp>
    </p:spTree>
    <p:extLst>
      <p:ext uri="{BB962C8B-B14F-4D97-AF65-F5344CB8AC3E}">
        <p14:creationId xmlns:p14="http://schemas.microsoft.com/office/powerpoint/2010/main" val="235083600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3</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5</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sp>
        <p:nvSpPr>
          <p:cNvPr id="32" name="Rectangle 31"/>
          <p:cNvSpPr/>
          <p:nvPr/>
        </p:nvSpPr>
        <p:spPr>
          <a:xfrm>
            <a:off x="8537442"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3</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5</a:t>
            </a:r>
            <a:endParaRPr lang="en-US" sz="2400" b="1" dirty="0"/>
          </a:p>
        </p:txBody>
      </p:sp>
      <p:cxnSp>
        <p:nvCxnSpPr>
          <p:cNvPr id="27" name="Curved Connector 26"/>
          <p:cNvCxnSpPr/>
          <p:nvPr/>
        </p:nvCxnSpPr>
        <p:spPr>
          <a:xfrm rot="16200000" flipV="1">
            <a:off x="8426115" y="4529789"/>
            <a:ext cx="646332" cy="323916"/>
          </a:xfrm>
          <a:prstGeom prst="curvedConnector3">
            <a:avLst>
              <a:gd name="adj1" fmla="val 50000"/>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7449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3</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5</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sp>
        <p:nvSpPr>
          <p:cNvPr id="32" name="Rectangle 31"/>
          <p:cNvSpPr/>
          <p:nvPr/>
        </p:nvSpPr>
        <p:spPr>
          <a:xfrm>
            <a:off x="8537442"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3</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5</a:t>
            </a:r>
            <a:endParaRPr lang="en-US" sz="2400" b="1" dirty="0"/>
          </a:p>
        </p:txBody>
      </p:sp>
      <p:cxnSp>
        <p:nvCxnSpPr>
          <p:cNvPr id="27" name="Curved Connector 26"/>
          <p:cNvCxnSpPr/>
          <p:nvPr/>
        </p:nvCxnSpPr>
        <p:spPr>
          <a:xfrm rot="5400000" flipH="1" flipV="1">
            <a:off x="8878959" y="3062934"/>
            <a:ext cx="696437" cy="631873"/>
          </a:xfrm>
          <a:prstGeom prst="curvedConnector3">
            <a:avLst>
              <a:gd name="adj1" fmla="val 50000"/>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1568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3</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5</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sp>
        <p:nvSpPr>
          <p:cNvPr id="32" name="Rectangle 31"/>
          <p:cNvSpPr/>
          <p:nvPr/>
        </p:nvSpPr>
        <p:spPr>
          <a:xfrm>
            <a:off x="8537442"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3</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5</a:t>
            </a:r>
            <a:endParaRPr lang="en-US" sz="2400" b="1" dirty="0"/>
          </a:p>
        </p:txBody>
      </p:sp>
      <p:cxnSp>
        <p:nvCxnSpPr>
          <p:cNvPr id="27" name="Curved Connector 26"/>
          <p:cNvCxnSpPr/>
          <p:nvPr/>
        </p:nvCxnSpPr>
        <p:spPr>
          <a:xfrm rot="16200000" flipH="1">
            <a:off x="9569042" y="3353235"/>
            <a:ext cx="651457" cy="96253"/>
          </a:xfrm>
          <a:prstGeom prst="curvedConnector3">
            <a:avLst>
              <a:gd name="adj1" fmla="val 50000"/>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1" name="Rectangle 30"/>
          <p:cNvSpPr/>
          <p:nvPr/>
        </p:nvSpPr>
        <p:spPr>
          <a:xfrm>
            <a:off x="9787272" y="361382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Tree>
    <p:extLst>
      <p:ext uri="{BB962C8B-B14F-4D97-AF65-F5344CB8AC3E}">
        <p14:creationId xmlns:p14="http://schemas.microsoft.com/office/powerpoint/2010/main" val="3044662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fade">
                                      <p:cBhvr>
                                        <p:cTn id="1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3</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5</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sp>
        <p:nvSpPr>
          <p:cNvPr id="32" name="Rectangle 31"/>
          <p:cNvSpPr/>
          <p:nvPr/>
        </p:nvSpPr>
        <p:spPr>
          <a:xfrm>
            <a:off x="8537442"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3</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5</a:t>
            </a:r>
            <a:endParaRPr lang="en-US" sz="2400" b="1" dirty="0"/>
          </a:p>
        </p:txBody>
      </p:sp>
      <p:cxnSp>
        <p:nvCxnSpPr>
          <p:cNvPr id="27" name="Curved Connector 26"/>
          <p:cNvCxnSpPr/>
          <p:nvPr/>
        </p:nvCxnSpPr>
        <p:spPr>
          <a:xfrm rot="16200000" flipH="1">
            <a:off x="9641847" y="4735952"/>
            <a:ext cx="651457" cy="96253"/>
          </a:xfrm>
          <a:prstGeom prst="curvedConnector3">
            <a:avLst>
              <a:gd name="adj1" fmla="val 50000"/>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1" name="Rectangle 30"/>
          <p:cNvSpPr/>
          <p:nvPr/>
        </p:nvSpPr>
        <p:spPr>
          <a:xfrm>
            <a:off x="9787272" y="361382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33" name="Rectangle 32"/>
          <p:cNvSpPr/>
          <p:nvPr/>
        </p:nvSpPr>
        <p:spPr>
          <a:xfrm>
            <a:off x="9919449" y="491785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Tree>
    <p:extLst>
      <p:ext uri="{BB962C8B-B14F-4D97-AF65-F5344CB8AC3E}">
        <p14:creationId xmlns:p14="http://schemas.microsoft.com/office/powerpoint/2010/main" val="3533642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3</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5</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sp>
        <p:nvSpPr>
          <p:cNvPr id="32" name="Rectangle 31"/>
          <p:cNvSpPr/>
          <p:nvPr/>
        </p:nvSpPr>
        <p:spPr>
          <a:xfrm>
            <a:off x="8537442"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3</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5</a:t>
            </a:r>
            <a:endParaRPr lang="en-US" sz="2400" b="1" dirty="0"/>
          </a:p>
        </p:txBody>
      </p:sp>
      <p:sp>
        <p:nvSpPr>
          <p:cNvPr id="31" name="Rectangle 30"/>
          <p:cNvSpPr/>
          <p:nvPr/>
        </p:nvSpPr>
        <p:spPr>
          <a:xfrm>
            <a:off x="9787272" y="361382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33" name="Rectangle 32"/>
          <p:cNvSpPr/>
          <p:nvPr/>
        </p:nvSpPr>
        <p:spPr>
          <a:xfrm>
            <a:off x="9919449" y="491785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Tree>
    <p:extLst>
      <p:ext uri="{BB962C8B-B14F-4D97-AF65-F5344CB8AC3E}">
        <p14:creationId xmlns:p14="http://schemas.microsoft.com/office/powerpoint/2010/main" val="2625198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3</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5</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sp>
        <p:nvSpPr>
          <p:cNvPr id="32" name="Rectangle 31"/>
          <p:cNvSpPr/>
          <p:nvPr/>
        </p:nvSpPr>
        <p:spPr>
          <a:xfrm>
            <a:off x="8537442"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3</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5</a:t>
            </a:r>
            <a:endParaRPr lang="en-US" sz="2400" b="1" dirty="0"/>
          </a:p>
        </p:txBody>
      </p:sp>
      <p:sp>
        <p:nvSpPr>
          <p:cNvPr id="31" name="Rectangle 30"/>
          <p:cNvSpPr/>
          <p:nvPr/>
        </p:nvSpPr>
        <p:spPr>
          <a:xfrm>
            <a:off x="9787272" y="361382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33" name="Rectangle 32"/>
          <p:cNvSpPr/>
          <p:nvPr/>
        </p:nvSpPr>
        <p:spPr>
          <a:xfrm>
            <a:off x="9919449" y="491785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27" name="TextBox 26"/>
          <p:cNvSpPr txBox="1"/>
          <p:nvPr/>
        </p:nvSpPr>
        <p:spPr>
          <a:xfrm>
            <a:off x="10587037" y="1061155"/>
            <a:ext cx="1611229" cy="1969770"/>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800" b="1" dirty="0" smtClean="0">
                <a:solidFill>
                  <a:srgbClr val="FF0000"/>
                </a:solidFill>
              </a:rPr>
              <a:t>25&gt;15</a:t>
            </a:r>
            <a:endParaRPr lang="en-US" b="1" dirty="0" smtClean="0">
              <a:solidFill>
                <a:srgbClr val="FF0000"/>
              </a:solidFill>
            </a:endParaRPr>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sp>
        <p:nvSpPr>
          <p:cNvPr id="34" name="Rounded Rectangle 33"/>
          <p:cNvSpPr/>
          <p:nvPr/>
        </p:nvSpPr>
        <p:spPr>
          <a:xfrm>
            <a:off x="10598189" y="1541352"/>
            <a:ext cx="1058029" cy="442913"/>
          </a:xfrm>
          <a:prstGeom prst="roundRect">
            <a:avLst/>
          </a:prstGeom>
          <a:solidFill>
            <a:srgbClr val="4472C4">
              <a:alpha val="14118"/>
            </a:srgbClr>
          </a:solidFill>
          <a:ln>
            <a:solidFill>
              <a:srgbClr val="2F528F">
                <a:alpha val="21176"/>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6" name="Group 35"/>
          <p:cNvGrpSpPr/>
          <p:nvPr/>
        </p:nvGrpSpPr>
        <p:grpSpPr>
          <a:xfrm>
            <a:off x="9544384" y="5673171"/>
            <a:ext cx="485776" cy="334686"/>
            <a:chOff x="5514975" y="4576720"/>
            <a:chExt cx="485776" cy="334686"/>
          </a:xfrm>
        </p:grpSpPr>
        <p:cxnSp>
          <p:nvCxnSpPr>
            <p:cNvPr id="37" name="Straight Connector 36"/>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974833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15</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3</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5</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sp>
        <p:nvSpPr>
          <p:cNvPr id="32" name="Rectangle 31"/>
          <p:cNvSpPr/>
          <p:nvPr/>
        </p:nvSpPr>
        <p:spPr>
          <a:xfrm>
            <a:off x="8537442"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3</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5</a:t>
            </a:r>
            <a:endParaRPr lang="en-US" sz="2400" b="1" dirty="0"/>
          </a:p>
        </p:txBody>
      </p:sp>
      <p:sp>
        <p:nvSpPr>
          <p:cNvPr id="31" name="Rectangle 30"/>
          <p:cNvSpPr/>
          <p:nvPr/>
        </p:nvSpPr>
        <p:spPr>
          <a:xfrm>
            <a:off x="9787272" y="361382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33" name="Rectangle 32"/>
          <p:cNvSpPr/>
          <p:nvPr/>
        </p:nvSpPr>
        <p:spPr>
          <a:xfrm>
            <a:off x="9919449" y="491785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grpSp>
        <p:nvGrpSpPr>
          <p:cNvPr id="36" name="Group 35"/>
          <p:cNvGrpSpPr/>
          <p:nvPr/>
        </p:nvGrpSpPr>
        <p:grpSpPr>
          <a:xfrm>
            <a:off x="9544384" y="5673171"/>
            <a:ext cx="485776" cy="334686"/>
            <a:chOff x="5514975" y="4576720"/>
            <a:chExt cx="485776" cy="334686"/>
          </a:xfrm>
        </p:grpSpPr>
        <p:cxnSp>
          <p:nvCxnSpPr>
            <p:cNvPr id="37" name="Straight Connector 36"/>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39" name="TextBox 38"/>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cxnSp>
        <p:nvCxnSpPr>
          <p:cNvPr id="40" name="Curved Connector 39"/>
          <p:cNvCxnSpPr/>
          <p:nvPr/>
        </p:nvCxnSpPr>
        <p:spPr>
          <a:xfrm rot="10800000">
            <a:off x="7751066" y="1522213"/>
            <a:ext cx="1705881" cy="789811"/>
          </a:xfrm>
          <a:prstGeom prst="curvedConnector3">
            <a:avLst>
              <a:gd name="adj1" fmla="val -782"/>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1208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Alpha–Beta Pruning </a:t>
            </a:r>
            <a:r>
              <a:rPr lang="en-US" spc="-305" dirty="0">
                <a:solidFill>
                  <a:srgbClr val="C00000"/>
                </a:solidFill>
              </a:rPr>
              <a:t>Example</a:t>
            </a:r>
            <a:endParaRPr lang="en-US" spc="-305" dirty="0"/>
          </a:p>
        </p:txBody>
      </p:sp>
      <p:pic>
        <p:nvPicPr>
          <p:cNvPr id="2050" name="Picture 2" descr="Minimax or Maximin?. Minimax, as the name suggest, is a… | by Hemant Rakesh  | Becoming Human: Artificial Intelligence Magazine"/>
          <p:cNvPicPr>
            <a:picLocks noGrp="1" noChangeAspect="1" noChangeArrowheads="1"/>
          </p:cNvPicPr>
          <p:nvPr>
            <p:ph idx="1"/>
          </p:nvPr>
        </p:nvPicPr>
        <p:blipFill>
          <a:blip r:embed="rId3">
            <a:duotone>
              <a:prstClr val="black"/>
              <a:schemeClr val="tx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373104" y="919074"/>
            <a:ext cx="9445792" cy="575299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 y="5014913"/>
            <a:ext cx="1385887" cy="369332"/>
          </a:xfrm>
          <a:prstGeom prst="rect">
            <a:avLst/>
          </a:prstGeom>
          <a:noFill/>
        </p:spPr>
        <p:txBody>
          <a:bodyPr wrap="square" rtlCol="0">
            <a:spAutoFit/>
          </a:bodyPr>
          <a:lstStyle/>
          <a:p>
            <a:r>
              <a:rPr lang="en-US" b="1" dirty="0" smtClean="0"/>
              <a:t>Max</a:t>
            </a:r>
            <a:endParaRPr lang="en-US" b="1" dirty="0"/>
          </a:p>
        </p:txBody>
      </p:sp>
      <p:sp>
        <p:nvSpPr>
          <p:cNvPr id="5" name="TextBox 4"/>
          <p:cNvSpPr txBox="1"/>
          <p:nvPr/>
        </p:nvSpPr>
        <p:spPr>
          <a:xfrm>
            <a:off x="528638" y="2495551"/>
            <a:ext cx="1385887" cy="369332"/>
          </a:xfrm>
          <a:prstGeom prst="rect">
            <a:avLst/>
          </a:prstGeom>
          <a:noFill/>
        </p:spPr>
        <p:txBody>
          <a:bodyPr wrap="square" rtlCol="0">
            <a:spAutoFit/>
          </a:bodyPr>
          <a:lstStyle/>
          <a:p>
            <a:r>
              <a:rPr lang="en-US" b="1" dirty="0" smtClean="0"/>
              <a:t>Max</a:t>
            </a:r>
            <a:endParaRPr lang="en-US" b="1" dirty="0"/>
          </a:p>
        </p:txBody>
      </p:sp>
      <p:sp>
        <p:nvSpPr>
          <p:cNvPr id="6" name="TextBox 5"/>
          <p:cNvSpPr txBox="1"/>
          <p:nvPr/>
        </p:nvSpPr>
        <p:spPr>
          <a:xfrm>
            <a:off x="535781" y="3727091"/>
            <a:ext cx="1385887" cy="369332"/>
          </a:xfrm>
          <a:prstGeom prst="rect">
            <a:avLst/>
          </a:prstGeom>
          <a:noFill/>
        </p:spPr>
        <p:txBody>
          <a:bodyPr wrap="square" rtlCol="0">
            <a:spAutoFit/>
          </a:bodyPr>
          <a:lstStyle/>
          <a:p>
            <a:r>
              <a:rPr lang="en-US" b="1" dirty="0" smtClean="0"/>
              <a:t>Min</a:t>
            </a:r>
            <a:endParaRPr lang="en-US" b="1" dirty="0"/>
          </a:p>
        </p:txBody>
      </p:sp>
      <p:sp>
        <p:nvSpPr>
          <p:cNvPr id="7" name="TextBox 6"/>
          <p:cNvSpPr txBox="1"/>
          <p:nvPr/>
        </p:nvSpPr>
        <p:spPr>
          <a:xfrm>
            <a:off x="535781" y="1321356"/>
            <a:ext cx="1385887" cy="369332"/>
          </a:xfrm>
          <a:prstGeom prst="rect">
            <a:avLst/>
          </a:prstGeom>
          <a:noFill/>
        </p:spPr>
        <p:txBody>
          <a:bodyPr wrap="square" rtlCol="0">
            <a:spAutoFit/>
          </a:bodyPr>
          <a:lstStyle/>
          <a:p>
            <a:r>
              <a:rPr lang="en-US" b="1" dirty="0" smtClean="0"/>
              <a:t>Min</a:t>
            </a:r>
            <a:endParaRPr lang="en-US" b="1" dirty="0"/>
          </a:p>
        </p:txBody>
      </p:sp>
      <p:sp>
        <p:nvSpPr>
          <p:cNvPr id="4" name="Rectangle 3"/>
          <p:cNvSpPr/>
          <p:nvPr/>
        </p:nvSpPr>
        <p:spPr>
          <a:xfrm>
            <a:off x="6804041" y="91907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3</a:t>
            </a:r>
            <a:endParaRPr lang="en-US" sz="2400" b="1" dirty="0">
              <a:solidFill>
                <a:srgbClr val="FF0000"/>
              </a:solidFill>
            </a:endParaRPr>
          </a:p>
        </p:txBody>
      </p:sp>
      <p:sp>
        <p:nvSpPr>
          <p:cNvPr id="10" name="Rectangle 9"/>
          <p:cNvSpPr/>
          <p:nvPr/>
        </p:nvSpPr>
        <p:spPr>
          <a:xfrm>
            <a:off x="4570429" y="229339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sp>
        <p:nvSpPr>
          <p:cNvPr id="11" name="Rectangle 10"/>
          <p:cNvSpPr/>
          <p:nvPr/>
        </p:nvSpPr>
        <p:spPr>
          <a:xfrm>
            <a:off x="3353261" y="335038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12</a:t>
            </a:r>
            <a:endParaRPr lang="en-US" sz="2400" b="1" dirty="0"/>
          </a:p>
        </p:txBody>
      </p:sp>
      <p:sp>
        <p:nvSpPr>
          <p:cNvPr id="12" name="Rectangle 11"/>
          <p:cNvSpPr/>
          <p:nvPr/>
        </p:nvSpPr>
        <p:spPr>
          <a:xfrm>
            <a:off x="2559082" y="4427375"/>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17</a:t>
            </a:r>
            <a:r>
              <a:rPr lang="en-US" sz="2400" b="1" dirty="0" smtClean="0"/>
              <a:t> </a:t>
            </a:r>
            <a:endParaRPr lang="en-US" sz="2400" b="1" dirty="0"/>
          </a:p>
          <a:p>
            <a:r>
              <a:rPr lang="el-GR" sz="2400" b="1" dirty="0"/>
              <a:t>Β</a:t>
            </a:r>
            <a:r>
              <a:rPr lang="en-US" sz="2400" b="1" dirty="0"/>
              <a:t> = +</a:t>
            </a:r>
            <a:r>
              <a:rPr lang="en-AE" sz="2400" b="1" dirty="0"/>
              <a:t>∞</a:t>
            </a:r>
            <a:endParaRPr lang="en-US" sz="2400" b="1" dirty="0"/>
          </a:p>
        </p:txBody>
      </p:sp>
      <p:sp>
        <p:nvSpPr>
          <p:cNvPr id="15" name="Rectangle 14"/>
          <p:cNvSpPr/>
          <p:nvPr/>
        </p:nvSpPr>
        <p:spPr>
          <a:xfrm>
            <a:off x="3832208" y="436858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r>
              <a:rPr lang="en-US" sz="2400" b="1" dirty="0" smtClean="0"/>
              <a:t> </a:t>
            </a:r>
            <a:endParaRPr lang="en-US" sz="2400" b="1" dirty="0"/>
          </a:p>
          <a:p>
            <a:r>
              <a:rPr lang="el-GR" sz="2400" b="1" dirty="0"/>
              <a:t>Β</a:t>
            </a:r>
            <a:r>
              <a:rPr lang="en-US" sz="2400" b="1" dirty="0"/>
              <a:t> = </a:t>
            </a:r>
            <a:r>
              <a:rPr lang="en-US" sz="2400" b="1" dirty="0">
                <a:solidFill>
                  <a:srgbClr val="FF0000"/>
                </a:solidFill>
              </a:rPr>
              <a:t>17</a:t>
            </a:r>
            <a:endParaRPr lang="en-US" sz="2400" b="1" dirty="0"/>
          </a:p>
        </p:txBody>
      </p:sp>
      <p:sp>
        <p:nvSpPr>
          <p:cNvPr id="35" name="Rectangle 34"/>
          <p:cNvSpPr/>
          <p:nvPr/>
        </p:nvSpPr>
        <p:spPr>
          <a:xfrm>
            <a:off x="5637566" y="374572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12</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sp>
        <p:nvSpPr>
          <p:cNvPr id="17" name="Rectangle 16"/>
          <p:cNvSpPr/>
          <p:nvPr/>
        </p:nvSpPr>
        <p:spPr>
          <a:xfrm>
            <a:off x="4796358" y="505550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15</a:t>
            </a:r>
            <a:endParaRPr lang="en-US" sz="2400" b="1" dirty="0"/>
          </a:p>
          <a:p>
            <a:r>
              <a:rPr lang="el-GR" sz="2400" b="1" dirty="0" smtClean="0"/>
              <a:t>Β</a:t>
            </a:r>
            <a:r>
              <a:rPr lang="en-US" sz="2400" b="1" dirty="0" smtClean="0"/>
              <a:t> </a:t>
            </a:r>
            <a:r>
              <a:rPr lang="en-US" sz="2400" b="1" dirty="0"/>
              <a:t>= +</a:t>
            </a:r>
            <a:r>
              <a:rPr lang="en-AE" sz="2400" b="1" dirty="0"/>
              <a:t>∞</a:t>
            </a:r>
            <a:endParaRPr lang="en-US" sz="2400" b="1" dirty="0"/>
          </a:p>
        </p:txBody>
      </p:sp>
      <p:pic>
        <p:nvPicPr>
          <p:cNvPr id="22" name="Picture 21"/>
          <p:cNvPicPr>
            <a:picLocks noChangeAspect="1"/>
          </p:cNvPicPr>
          <p:nvPr/>
        </p:nvPicPr>
        <p:blipFill>
          <a:blip r:embed="rId5"/>
          <a:stretch>
            <a:fillRect/>
          </a:stretch>
        </p:blipFill>
        <p:spPr>
          <a:xfrm>
            <a:off x="9075001" y="6188068"/>
            <a:ext cx="314325" cy="314325"/>
          </a:xfrm>
          <a:prstGeom prst="rect">
            <a:avLst/>
          </a:prstGeom>
        </p:spPr>
      </p:pic>
      <p:sp>
        <p:nvSpPr>
          <p:cNvPr id="19" name="Rectangle 18"/>
          <p:cNvSpPr/>
          <p:nvPr/>
        </p:nvSpPr>
        <p:spPr>
          <a:xfrm>
            <a:off x="6023859"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smtClean="0"/>
          </a:p>
          <a:p>
            <a:r>
              <a:rPr lang="el-GR" sz="2400" b="1" dirty="0" smtClean="0"/>
              <a:t>Β</a:t>
            </a:r>
            <a:r>
              <a:rPr lang="en-US" sz="2400" b="1" dirty="0" smtClean="0"/>
              <a:t> = </a:t>
            </a:r>
            <a:r>
              <a:rPr lang="en-US" sz="2400" b="1" dirty="0" smtClean="0">
                <a:solidFill>
                  <a:srgbClr val="FF0000"/>
                </a:solidFill>
              </a:rPr>
              <a:t>15</a:t>
            </a:r>
            <a:endParaRPr lang="en-US" sz="2400" b="1" dirty="0"/>
          </a:p>
        </p:txBody>
      </p:sp>
      <p:grpSp>
        <p:nvGrpSpPr>
          <p:cNvPr id="24" name="Group 23"/>
          <p:cNvGrpSpPr/>
          <p:nvPr/>
        </p:nvGrpSpPr>
        <p:grpSpPr>
          <a:xfrm>
            <a:off x="5892702" y="5673171"/>
            <a:ext cx="485776" cy="334686"/>
            <a:chOff x="5514975" y="4576720"/>
            <a:chExt cx="485776" cy="334686"/>
          </a:xfrm>
        </p:grpSpPr>
        <p:cxnSp>
          <p:nvCxnSpPr>
            <p:cNvPr id="25" name="Straight Connector 24"/>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8" name="Rectangle 27"/>
          <p:cNvSpPr/>
          <p:nvPr/>
        </p:nvSpPr>
        <p:spPr>
          <a:xfrm>
            <a:off x="9075001" y="2244637"/>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29" name="Rectangle 28"/>
          <p:cNvSpPr/>
          <p:nvPr/>
        </p:nvSpPr>
        <p:spPr>
          <a:xfrm>
            <a:off x="8069328" y="3553571"/>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t>-</a:t>
            </a:r>
            <a:r>
              <a:rPr lang="en-AE" sz="2400" b="1" dirty="0"/>
              <a:t>∞</a:t>
            </a:r>
            <a:r>
              <a:rPr lang="en-US" sz="2400" b="1" dirty="0"/>
              <a:t> </a:t>
            </a:r>
          </a:p>
          <a:p>
            <a:r>
              <a:rPr lang="el-GR" sz="2400" b="1" dirty="0"/>
              <a:t>Β</a:t>
            </a:r>
            <a:r>
              <a:rPr lang="en-US" sz="2400" b="1" dirty="0"/>
              <a:t> = </a:t>
            </a:r>
            <a:r>
              <a:rPr lang="en-US" sz="2400" b="1" dirty="0" smtClean="0">
                <a:solidFill>
                  <a:srgbClr val="FF0000"/>
                </a:solidFill>
              </a:rPr>
              <a:t>3</a:t>
            </a:r>
            <a:endParaRPr lang="en-US" sz="2400" b="1" dirty="0"/>
          </a:p>
        </p:txBody>
      </p:sp>
      <p:sp>
        <p:nvSpPr>
          <p:cNvPr id="30" name="Rectangle 29"/>
          <p:cNvSpPr/>
          <p:nvPr/>
        </p:nvSpPr>
        <p:spPr>
          <a:xfrm>
            <a:off x="6899892" y="4229230"/>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5</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15</a:t>
            </a:r>
            <a:endParaRPr lang="en-US" sz="2400" b="1" dirty="0"/>
          </a:p>
        </p:txBody>
      </p:sp>
      <p:sp>
        <p:nvSpPr>
          <p:cNvPr id="32" name="Rectangle 31"/>
          <p:cNvSpPr/>
          <p:nvPr/>
        </p:nvSpPr>
        <p:spPr>
          <a:xfrm>
            <a:off x="8537442" y="4784079"/>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3</a:t>
            </a:r>
            <a:r>
              <a:rPr lang="en-US" sz="2400" b="1" dirty="0" smtClean="0"/>
              <a:t> </a:t>
            </a:r>
            <a:endParaRPr lang="en-US" sz="2400" b="1" dirty="0"/>
          </a:p>
          <a:p>
            <a:r>
              <a:rPr lang="el-GR" sz="2400" b="1" dirty="0"/>
              <a:t>Β</a:t>
            </a:r>
            <a:r>
              <a:rPr lang="en-US" sz="2400" b="1" dirty="0"/>
              <a:t> = </a:t>
            </a:r>
            <a:r>
              <a:rPr lang="en-US" sz="2400" b="1" dirty="0" smtClean="0">
                <a:solidFill>
                  <a:srgbClr val="FF0000"/>
                </a:solidFill>
              </a:rPr>
              <a:t>5</a:t>
            </a:r>
            <a:endParaRPr lang="en-US" sz="2400" b="1" dirty="0"/>
          </a:p>
        </p:txBody>
      </p:sp>
      <p:sp>
        <p:nvSpPr>
          <p:cNvPr id="31" name="Rectangle 30"/>
          <p:cNvSpPr/>
          <p:nvPr/>
        </p:nvSpPr>
        <p:spPr>
          <a:xfrm>
            <a:off x="9787272" y="3613824"/>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a:solidFill>
                  <a:srgbClr val="FF0000"/>
                </a:solidFill>
              </a:rPr>
              <a:t>3</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sp>
        <p:nvSpPr>
          <p:cNvPr id="33" name="Rectangle 32"/>
          <p:cNvSpPr/>
          <p:nvPr/>
        </p:nvSpPr>
        <p:spPr>
          <a:xfrm>
            <a:off x="9919449" y="4917853"/>
            <a:ext cx="2011347" cy="830997"/>
          </a:xfrm>
          <a:prstGeom prst="rect">
            <a:avLst/>
          </a:prstGeom>
        </p:spPr>
        <p:txBody>
          <a:bodyPr wrap="square">
            <a:spAutoFit/>
          </a:bodyPr>
          <a:lstStyle/>
          <a:p>
            <a:r>
              <a:rPr lang="el-GR" sz="2400" b="1" dirty="0"/>
              <a:t>α</a:t>
            </a:r>
            <a:r>
              <a:rPr lang="en-US" b="1" dirty="0"/>
              <a:t> </a:t>
            </a:r>
            <a:r>
              <a:rPr lang="en-US" b="1" dirty="0" smtClean="0"/>
              <a:t>= </a:t>
            </a:r>
            <a:r>
              <a:rPr lang="en-US" sz="2400" b="1" dirty="0" smtClean="0">
                <a:solidFill>
                  <a:srgbClr val="FF0000"/>
                </a:solidFill>
              </a:rPr>
              <a:t>25</a:t>
            </a:r>
            <a:endParaRPr lang="en-US" sz="2400" b="1" dirty="0"/>
          </a:p>
          <a:p>
            <a:r>
              <a:rPr lang="el-GR" sz="2400" b="1" dirty="0" smtClean="0"/>
              <a:t>Β</a:t>
            </a:r>
            <a:r>
              <a:rPr lang="en-US" sz="2400" b="1" dirty="0" smtClean="0"/>
              <a:t> </a:t>
            </a:r>
            <a:r>
              <a:rPr lang="en-US" sz="2400" b="1" dirty="0"/>
              <a:t>= </a:t>
            </a:r>
            <a:r>
              <a:rPr lang="en-US" sz="2400" b="1" dirty="0" smtClean="0">
                <a:solidFill>
                  <a:srgbClr val="FF0000"/>
                </a:solidFill>
              </a:rPr>
              <a:t>15</a:t>
            </a:r>
            <a:endParaRPr lang="en-US" sz="2400" b="1" dirty="0"/>
          </a:p>
        </p:txBody>
      </p:sp>
      <p:grpSp>
        <p:nvGrpSpPr>
          <p:cNvPr id="36" name="Group 35"/>
          <p:cNvGrpSpPr/>
          <p:nvPr/>
        </p:nvGrpSpPr>
        <p:grpSpPr>
          <a:xfrm>
            <a:off x="9544384" y="5673171"/>
            <a:ext cx="485776" cy="334686"/>
            <a:chOff x="5514975" y="4576720"/>
            <a:chExt cx="485776" cy="334686"/>
          </a:xfrm>
        </p:grpSpPr>
        <p:cxnSp>
          <p:nvCxnSpPr>
            <p:cNvPr id="37" name="Straight Connector 36"/>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39" name="TextBox 38"/>
          <p:cNvSpPr txBox="1"/>
          <p:nvPr/>
        </p:nvSpPr>
        <p:spPr>
          <a:xfrm>
            <a:off x="10587037" y="1061155"/>
            <a:ext cx="1611229" cy="1538883"/>
          </a:xfrm>
          <a:prstGeom prst="rect">
            <a:avLst/>
          </a:prstGeom>
          <a:noFill/>
        </p:spPr>
        <p:txBody>
          <a:bodyPr wrap="square" rtlCol="0">
            <a:spAutoFit/>
          </a:bodyPr>
          <a:lstStyle/>
          <a:p>
            <a:r>
              <a:rPr lang="el-GR" sz="2800" b="1" dirty="0" smtClean="0"/>
              <a:t>α</a:t>
            </a:r>
            <a:r>
              <a:rPr lang="en-US" sz="2800" b="1" dirty="0" smtClean="0"/>
              <a:t> &gt;= </a:t>
            </a:r>
            <a:r>
              <a:rPr lang="el-GR" sz="2800" b="1" dirty="0" smtClean="0"/>
              <a:t>β</a:t>
            </a:r>
            <a:endParaRPr lang="en-US" sz="2800" b="1" dirty="0" smtClean="0"/>
          </a:p>
          <a:p>
            <a:r>
              <a:rPr lang="en-US" sz="2400" b="1" dirty="0" smtClean="0"/>
              <a:t>Max= </a:t>
            </a:r>
            <a:r>
              <a:rPr lang="el-GR" sz="2400" b="1" dirty="0"/>
              <a:t>α </a:t>
            </a:r>
            <a:endParaRPr lang="en-US" sz="2400" b="1" dirty="0" smtClean="0"/>
          </a:p>
          <a:p>
            <a:r>
              <a:rPr lang="en-US" sz="2400" b="1" dirty="0" smtClean="0"/>
              <a:t>Min = </a:t>
            </a:r>
            <a:r>
              <a:rPr lang="el-GR" sz="2400" b="1" dirty="0"/>
              <a:t>β</a:t>
            </a:r>
            <a:endParaRPr lang="en-US" sz="2400" b="1" dirty="0" smtClean="0"/>
          </a:p>
          <a:p>
            <a:endParaRPr lang="en-US" b="1" dirty="0"/>
          </a:p>
        </p:txBody>
      </p:sp>
      <p:cxnSp>
        <p:nvCxnSpPr>
          <p:cNvPr id="40" name="Curved Connector 39"/>
          <p:cNvCxnSpPr/>
          <p:nvPr/>
        </p:nvCxnSpPr>
        <p:spPr>
          <a:xfrm rot="10800000">
            <a:off x="7751066" y="1522213"/>
            <a:ext cx="1705881" cy="789811"/>
          </a:xfrm>
          <a:prstGeom prst="curvedConnector3">
            <a:avLst>
              <a:gd name="adj1" fmla="val -782"/>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816651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536" y="365125"/>
            <a:ext cx="9571264" cy="1325563"/>
          </a:xfrm>
        </p:spPr>
        <p:txBody>
          <a:bodyPr/>
          <a:lstStyle/>
          <a:p>
            <a:r>
              <a:rPr lang="en-US" dirty="0" smtClean="0"/>
              <a:t>Alpha Beta Pruning Example</a:t>
            </a:r>
            <a:endParaRPr lang="en-US" dirty="0"/>
          </a:p>
        </p:txBody>
      </p:sp>
      <p:sp>
        <p:nvSpPr>
          <p:cNvPr id="8"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170734" y="3219580"/>
            <a:ext cx="1409723" cy="6162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0"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746724" y="3353102"/>
            <a:ext cx="102599" cy="652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Oval 13">
            <a:extLst>
              <a:ext uri="{FF2B5EF4-FFF2-40B4-BE49-F238E27FC236}">
                <a16:creationId xmlns:a16="http://schemas.microsoft.com/office/drawing/2014/main" id="{A395E240-8274-42FE-AE95-F6C4725A0A65}"/>
              </a:ext>
            </a:extLst>
          </p:cNvPr>
          <p:cNvSpPr>
            <a:spLocks noChangeArrowheads="1"/>
          </p:cNvSpPr>
          <p:nvPr/>
        </p:nvSpPr>
        <p:spPr bwMode="auto">
          <a:xfrm>
            <a:off x="5191291" y="2362108"/>
            <a:ext cx="304800" cy="304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A</a:t>
            </a:r>
            <a:endParaRPr lang="en-AU" b="1" dirty="0">
              <a:solidFill>
                <a:schemeClr val="bg1"/>
              </a:solidFill>
            </a:endParaRPr>
          </a:p>
        </p:txBody>
      </p:sp>
      <p:sp>
        <p:nvSpPr>
          <p:cNvPr id="1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822309" y="2590708"/>
            <a:ext cx="368981"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9" name="Line 14">
            <a:extLst>
              <a:ext uri="{FF2B5EF4-FFF2-40B4-BE49-F238E27FC236}">
                <a16:creationId xmlns:a16="http://schemas.microsoft.com/office/drawing/2014/main" id="{4C06F2ED-7793-458A-A86D-596D139BD223}"/>
              </a:ext>
            </a:extLst>
          </p:cNvPr>
          <p:cNvSpPr>
            <a:spLocks noChangeShapeType="1"/>
          </p:cNvSpPr>
          <p:nvPr/>
        </p:nvSpPr>
        <p:spPr bwMode="auto">
          <a:xfrm>
            <a:off x="5496091" y="2590708"/>
            <a:ext cx="587209"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8" name="Oval 17">
            <a:extLst>
              <a:ext uri="{FF2B5EF4-FFF2-40B4-BE49-F238E27FC236}">
                <a16:creationId xmlns:a16="http://schemas.microsoft.com/office/drawing/2014/main" id="{BB5C9ED0-DDFB-411D-92BC-67C53DF4E7AB}"/>
              </a:ext>
            </a:extLst>
          </p:cNvPr>
          <p:cNvSpPr>
            <a:spLocks noChangeArrowheads="1"/>
          </p:cNvSpPr>
          <p:nvPr/>
        </p:nvSpPr>
        <p:spPr bwMode="auto">
          <a:xfrm>
            <a:off x="4627747" y="30479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B</a:t>
            </a:r>
            <a:endParaRPr lang="en-AU" b="1" dirty="0">
              <a:solidFill>
                <a:schemeClr val="bg1"/>
              </a:solidFill>
            </a:endParaRPr>
          </a:p>
        </p:txBody>
      </p:sp>
      <p:sp>
        <p:nvSpPr>
          <p:cNvPr id="24" name="Oval 26">
            <a:extLst>
              <a:ext uri="{FF2B5EF4-FFF2-40B4-BE49-F238E27FC236}">
                <a16:creationId xmlns:a16="http://schemas.microsoft.com/office/drawing/2014/main" id="{A79ADCCC-B610-4481-AA6F-4CB12166D2CB}"/>
              </a:ext>
            </a:extLst>
          </p:cNvPr>
          <p:cNvSpPr>
            <a:spLocks noChangeArrowheads="1"/>
          </p:cNvSpPr>
          <p:nvPr/>
        </p:nvSpPr>
        <p:spPr bwMode="auto">
          <a:xfrm>
            <a:off x="6036874" y="3030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C</a:t>
            </a:r>
            <a:endParaRPr lang="en-AU" b="1" dirty="0">
              <a:solidFill>
                <a:schemeClr val="bg1"/>
              </a:solidFill>
            </a:endParaRPr>
          </a:p>
        </p:txBody>
      </p:sp>
      <p:sp>
        <p:nvSpPr>
          <p:cNvPr id="32" name="Oval 17">
            <a:extLst>
              <a:ext uri="{FF2B5EF4-FFF2-40B4-BE49-F238E27FC236}">
                <a16:creationId xmlns:a16="http://schemas.microsoft.com/office/drawing/2014/main" id="{BB5C9ED0-DDFB-411D-92BC-67C53DF4E7AB}"/>
              </a:ext>
            </a:extLst>
          </p:cNvPr>
          <p:cNvSpPr>
            <a:spLocks noChangeArrowheads="1"/>
          </p:cNvSpPr>
          <p:nvPr/>
        </p:nvSpPr>
        <p:spPr bwMode="auto">
          <a:xfrm>
            <a:off x="4517726" y="3975494"/>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E</a:t>
            </a:r>
            <a:endParaRPr lang="en-AU" b="1" dirty="0">
              <a:solidFill>
                <a:schemeClr val="bg1"/>
              </a:solidFill>
            </a:endParaRPr>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2935531" y="3792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D</a:t>
            </a:r>
            <a:endParaRPr lang="en-AU" b="1" dirty="0">
              <a:solidFill>
                <a:schemeClr val="bg1"/>
              </a:solidFill>
            </a:endParaRPr>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206039" y="3297406"/>
            <a:ext cx="15129" cy="63604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Line 12">
            <a:extLst>
              <a:ext uri="{FF2B5EF4-FFF2-40B4-BE49-F238E27FC236}">
                <a16:creationId xmlns:a16="http://schemas.microsoft.com/office/drawing/2014/main" id="{2F7BD91C-F903-457E-870D-C4967BD637FE}"/>
              </a:ext>
            </a:extLst>
          </p:cNvPr>
          <p:cNvSpPr>
            <a:spLocks noChangeShapeType="1"/>
          </p:cNvSpPr>
          <p:nvPr/>
        </p:nvSpPr>
        <p:spPr bwMode="auto">
          <a:xfrm>
            <a:off x="6304394" y="3297428"/>
            <a:ext cx="1376342" cy="6360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7" name="Oval 17">
            <a:extLst>
              <a:ext uri="{FF2B5EF4-FFF2-40B4-BE49-F238E27FC236}">
                <a16:creationId xmlns:a16="http://schemas.microsoft.com/office/drawing/2014/main" id="{BB5C9ED0-DDFB-411D-92BC-67C53DF4E7AB}"/>
              </a:ext>
            </a:extLst>
          </p:cNvPr>
          <p:cNvSpPr>
            <a:spLocks noChangeArrowheads="1"/>
          </p:cNvSpPr>
          <p:nvPr/>
        </p:nvSpPr>
        <p:spPr bwMode="auto">
          <a:xfrm>
            <a:off x="7597512" y="387649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G</a:t>
            </a:r>
            <a:endParaRPr lang="en-AU" b="1" dirty="0">
              <a:solidFill>
                <a:schemeClr val="bg1"/>
              </a:solidFill>
            </a:endParaRPr>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6064638" y="38970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F</a:t>
            </a:r>
            <a:endParaRPr lang="en-AU" b="1" dirty="0">
              <a:solidFill>
                <a:schemeClr val="bg1"/>
              </a:solidFill>
            </a:endParaRPr>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514817" y="4068670"/>
            <a:ext cx="442666" cy="6014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Line 12">
            <a:extLst>
              <a:ext uri="{FF2B5EF4-FFF2-40B4-BE49-F238E27FC236}">
                <a16:creationId xmlns:a16="http://schemas.microsoft.com/office/drawing/2014/main" id="{2F7BD91C-F903-457E-870D-C4967BD637FE}"/>
              </a:ext>
            </a:extLst>
          </p:cNvPr>
          <p:cNvSpPr>
            <a:spLocks noChangeShapeType="1"/>
          </p:cNvSpPr>
          <p:nvPr/>
        </p:nvSpPr>
        <p:spPr bwMode="auto">
          <a:xfrm>
            <a:off x="3170734" y="4124344"/>
            <a:ext cx="265399" cy="6223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309037"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3</a:t>
            </a:r>
            <a:endParaRPr lang="en-AU" b="1" dirty="0">
              <a:solidFill>
                <a:schemeClr val="bg1"/>
              </a:solidFill>
            </a:endParaRPr>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2233940" y="472724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2</a:t>
            </a:r>
            <a:endParaRPr lang="en-AU" b="1"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379423" y="4329304"/>
            <a:ext cx="156482" cy="417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Line 12">
            <a:extLst>
              <a:ext uri="{FF2B5EF4-FFF2-40B4-BE49-F238E27FC236}">
                <a16:creationId xmlns:a16="http://schemas.microsoft.com/office/drawing/2014/main" id="{2F7BD91C-F903-457E-870D-C4967BD637FE}"/>
              </a:ext>
            </a:extLst>
          </p:cNvPr>
          <p:cNvSpPr>
            <a:spLocks noChangeShapeType="1"/>
          </p:cNvSpPr>
          <p:nvPr/>
        </p:nvSpPr>
        <p:spPr bwMode="auto">
          <a:xfrm>
            <a:off x="4736116" y="4235408"/>
            <a:ext cx="407929" cy="5645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Oval 17">
            <a:extLst>
              <a:ext uri="{FF2B5EF4-FFF2-40B4-BE49-F238E27FC236}">
                <a16:creationId xmlns:a16="http://schemas.microsoft.com/office/drawing/2014/main" id="{BB5C9ED0-DDFB-411D-92BC-67C53DF4E7AB}"/>
              </a:ext>
            </a:extLst>
          </p:cNvPr>
          <p:cNvSpPr>
            <a:spLocks noChangeArrowheads="1"/>
          </p:cNvSpPr>
          <p:nvPr/>
        </p:nvSpPr>
        <p:spPr bwMode="auto">
          <a:xfrm>
            <a:off x="5039846" y="478484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9</a:t>
            </a:r>
            <a:endParaRPr lang="en-AU" b="1" dirty="0">
              <a:solidFill>
                <a:schemeClr val="bg1"/>
              </a:solidFill>
            </a:endParaRPr>
          </a:p>
        </p:txBody>
      </p:sp>
      <p:sp>
        <p:nvSpPr>
          <p:cNvPr id="56" name="Oval 17">
            <a:extLst>
              <a:ext uri="{FF2B5EF4-FFF2-40B4-BE49-F238E27FC236}">
                <a16:creationId xmlns:a16="http://schemas.microsoft.com/office/drawing/2014/main" id="{BB5C9ED0-DDFB-411D-92BC-67C53DF4E7AB}"/>
              </a:ext>
            </a:extLst>
          </p:cNvPr>
          <p:cNvSpPr>
            <a:spLocks noChangeArrowheads="1"/>
          </p:cNvSpPr>
          <p:nvPr/>
        </p:nvSpPr>
        <p:spPr bwMode="auto">
          <a:xfrm>
            <a:off x="4218253" y="475030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5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62429" y="4141336"/>
            <a:ext cx="260078" cy="6222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2">
            <a:extLst>
              <a:ext uri="{FF2B5EF4-FFF2-40B4-BE49-F238E27FC236}">
                <a16:creationId xmlns:a16="http://schemas.microsoft.com/office/drawing/2014/main" id="{2F7BD91C-F903-457E-870D-C4967BD637FE}"/>
              </a:ext>
            </a:extLst>
          </p:cNvPr>
          <p:cNvSpPr>
            <a:spLocks noChangeShapeType="1"/>
          </p:cNvSpPr>
          <p:nvPr/>
        </p:nvSpPr>
        <p:spPr bwMode="auto">
          <a:xfrm>
            <a:off x="6352987" y="4151039"/>
            <a:ext cx="437165" cy="6338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Oval 17">
            <a:extLst>
              <a:ext uri="{FF2B5EF4-FFF2-40B4-BE49-F238E27FC236}">
                <a16:creationId xmlns:a16="http://schemas.microsoft.com/office/drawing/2014/main" id="{BB5C9ED0-DDFB-411D-92BC-67C53DF4E7AB}"/>
              </a:ext>
            </a:extLst>
          </p:cNvPr>
          <p:cNvSpPr>
            <a:spLocks noChangeArrowheads="1"/>
          </p:cNvSpPr>
          <p:nvPr/>
        </p:nvSpPr>
        <p:spPr bwMode="auto">
          <a:xfrm>
            <a:off x="6674362"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1</a:t>
            </a:r>
            <a:endParaRPr lang="en-AU" b="1" dirty="0">
              <a:solidFill>
                <a:schemeClr val="bg1"/>
              </a:solidFill>
            </a:endParaRPr>
          </a:p>
        </p:txBody>
      </p:sp>
      <p:sp>
        <p:nvSpPr>
          <p:cNvPr id="60" name="Oval 17">
            <a:extLst>
              <a:ext uri="{FF2B5EF4-FFF2-40B4-BE49-F238E27FC236}">
                <a16:creationId xmlns:a16="http://schemas.microsoft.com/office/drawing/2014/main" id="{BB5C9ED0-DDFB-411D-92BC-67C53DF4E7AB}"/>
              </a:ext>
            </a:extLst>
          </p:cNvPr>
          <p:cNvSpPr>
            <a:spLocks noChangeArrowheads="1"/>
          </p:cNvSpPr>
          <p:nvPr/>
        </p:nvSpPr>
        <p:spPr bwMode="auto">
          <a:xfrm>
            <a:off x="5701916" y="47696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a:solidFill>
                  <a:schemeClr val="bg1"/>
                </a:solidFill>
              </a:rPr>
              <a:t>0</a:t>
            </a:r>
            <a:endParaRPr lang="en-AU" b="1" dirty="0">
              <a:solidFill>
                <a:schemeClr val="bg1"/>
              </a:solidFill>
            </a:endParaRPr>
          </a:p>
        </p:txBody>
      </p:sp>
      <p:sp>
        <p:nvSpPr>
          <p:cNvPr id="6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7486860" y="4141336"/>
            <a:ext cx="143630" cy="59263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2" name="Oval 17">
            <a:extLst>
              <a:ext uri="{FF2B5EF4-FFF2-40B4-BE49-F238E27FC236}">
                <a16:creationId xmlns:a16="http://schemas.microsoft.com/office/drawing/2014/main" id="{BB5C9ED0-DDFB-411D-92BC-67C53DF4E7AB}"/>
              </a:ext>
            </a:extLst>
          </p:cNvPr>
          <p:cNvSpPr>
            <a:spLocks noChangeArrowheads="1"/>
          </p:cNvSpPr>
          <p:nvPr/>
        </p:nvSpPr>
        <p:spPr bwMode="auto">
          <a:xfrm>
            <a:off x="8249283" y="460910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64" name="Oval 17">
            <a:extLst>
              <a:ext uri="{FF2B5EF4-FFF2-40B4-BE49-F238E27FC236}">
                <a16:creationId xmlns:a16="http://schemas.microsoft.com/office/drawing/2014/main" id="{BB5C9ED0-DDFB-411D-92BC-67C53DF4E7AB}"/>
              </a:ext>
            </a:extLst>
          </p:cNvPr>
          <p:cNvSpPr>
            <a:spLocks noChangeArrowheads="1"/>
          </p:cNvSpPr>
          <p:nvPr/>
        </p:nvSpPr>
        <p:spPr bwMode="auto">
          <a:xfrm>
            <a:off x="7325690" y="47375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7</a:t>
            </a:r>
            <a:endParaRPr lang="en-AU" b="1" dirty="0">
              <a:solidFill>
                <a:schemeClr val="bg1"/>
              </a:solidFill>
            </a:endParaRPr>
          </a:p>
        </p:txBody>
      </p:sp>
      <p:sp>
        <p:nvSpPr>
          <p:cNvPr id="65" name="Line 12">
            <a:extLst>
              <a:ext uri="{FF2B5EF4-FFF2-40B4-BE49-F238E27FC236}">
                <a16:creationId xmlns:a16="http://schemas.microsoft.com/office/drawing/2014/main" id="{2F7BD91C-F903-457E-870D-C4967BD637FE}"/>
              </a:ext>
            </a:extLst>
          </p:cNvPr>
          <p:cNvSpPr>
            <a:spLocks noChangeShapeType="1"/>
          </p:cNvSpPr>
          <p:nvPr/>
        </p:nvSpPr>
        <p:spPr bwMode="auto">
          <a:xfrm>
            <a:off x="7892572" y="4141336"/>
            <a:ext cx="488999" cy="46776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6" name="TextBox 65"/>
          <p:cNvSpPr txBox="1"/>
          <p:nvPr/>
        </p:nvSpPr>
        <p:spPr>
          <a:xfrm>
            <a:off x="7251428" y="2384460"/>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7" name="TextBox 66"/>
          <p:cNvSpPr txBox="1"/>
          <p:nvPr/>
        </p:nvSpPr>
        <p:spPr>
          <a:xfrm>
            <a:off x="9905211" y="3782097"/>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8" name="TextBox 67"/>
          <p:cNvSpPr txBox="1"/>
          <p:nvPr/>
        </p:nvSpPr>
        <p:spPr>
          <a:xfrm>
            <a:off x="1691130" y="2962252"/>
            <a:ext cx="1174803" cy="369332"/>
          </a:xfrm>
          <a:prstGeom prst="rect">
            <a:avLst/>
          </a:prstGeom>
          <a:solidFill>
            <a:srgbClr val="852F4A"/>
          </a:solidFill>
        </p:spPr>
        <p:txBody>
          <a:bodyPr wrap="square" rtlCol="0">
            <a:spAutoFit/>
          </a:bodyPr>
          <a:lstStyle/>
          <a:p>
            <a:r>
              <a:rPr lang="en-US" dirty="0" smtClean="0">
                <a:solidFill>
                  <a:schemeClr val="bg1"/>
                </a:solidFill>
              </a:rPr>
              <a:t>Min</a:t>
            </a:r>
            <a:endParaRPr lang="en-US" dirty="0">
              <a:solidFill>
                <a:schemeClr val="bg1"/>
              </a:solidFill>
            </a:endParaRPr>
          </a:p>
        </p:txBody>
      </p:sp>
      <p:cxnSp>
        <p:nvCxnSpPr>
          <p:cNvPr id="71" name="Straight Connector 70"/>
          <p:cNvCxnSpPr>
            <a:endCxn id="66" idx="1"/>
          </p:cNvCxnSpPr>
          <p:nvPr/>
        </p:nvCxnSpPr>
        <p:spPr>
          <a:xfrm>
            <a:off x="5789695" y="2560395"/>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2907271" y="3138187"/>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406292" y="3966763"/>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110429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536" y="365125"/>
            <a:ext cx="9571264" cy="1325563"/>
          </a:xfrm>
        </p:spPr>
        <p:txBody>
          <a:bodyPr/>
          <a:lstStyle/>
          <a:p>
            <a:r>
              <a:rPr lang="en-US" dirty="0" smtClean="0"/>
              <a:t>Alpha Beta Pruning Example</a:t>
            </a:r>
            <a:endParaRPr lang="en-US" dirty="0"/>
          </a:p>
        </p:txBody>
      </p:sp>
      <p:sp>
        <p:nvSpPr>
          <p:cNvPr id="8"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170734" y="3219580"/>
            <a:ext cx="1409723" cy="6162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0"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746724" y="3353102"/>
            <a:ext cx="102599" cy="652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Oval 13">
            <a:extLst>
              <a:ext uri="{FF2B5EF4-FFF2-40B4-BE49-F238E27FC236}">
                <a16:creationId xmlns:a16="http://schemas.microsoft.com/office/drawing/2014/main" id="{A395E240-8274-42FE-AE95-F6C4725A0A65}"/>
              </a:ext>
            </a:extLst>
          </p:cNvPr>
          <p:cNvSpPr>
            <a:spLocks noChangeArrowheads="1"/>
          </p:cNvSpPr>
          <p:nvPr/>
        </p:nvSpPr>
        <p:spPr bwMode="auto">
          <a:xfrm>
            <a:off x="5191291" y="2362108"/>
            <a:ext cx="304800" cy="304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A</a:t>
            </a:r>
            <a:endParaRPr lang="en-AU" b="1" dirty="0">
              <a:solidFill>
                <a:schemeClr val="bg1"/>
              </a:solidFill>
            </a:endParaRPr>
          </a:p>
        </p:txBody>
      </p:sp>
      <p:sp>
        <p:nvSpPr>
          <p:cNvPr id="1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822309" y="2590708"/>
            <a:ext cx="368981"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9" name="Line 14">
            <a:extLst>
              <a:ext uri="{FF2B5EF4-FFF2-40B4-BE49-F238E27FC236}">
                <a16:creationId xmlns:a16="http://schemas.microsoft.com/office/drawing/2014/main" id="{4C06F2ED-7793-458A-A86D-596D139BD223}"/>
              </a:ext>
            </a:extLst>
          </p:cNvPr>
          <p:cNvSpPr>
            <a:spLocks noChangeShapeType="1"/>
          </p:cNvSpPr>
          <p:nvPr/>
        </p:nvSpPr>
        <p:spPr bwMode="auto">
          <a:xfrm>
            <a:off x="5496091" y="2590708"/>
            <a:ext cx="587209"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8" name="Oval 17">
            <a:extLst>
              <a:ext uri="{FF2B5EF4-FFF2-40B4-BE49-F238E27FC236}">
                <a16:creationId xmlns:a16="http://schemas.microsoft.com/office/drawing/2014/main" id="{BB5C9ED0-DDFB-411D-92BC-67C53DF4E7AB}"/>
              </a:ext>
            </a:extLst>
          </p:cNvPr>
          <p:cNvSpPr>
            <a:spLocks noChangeArrowheads="1"/>
          </p:cNvSpPr>
          <p:nvPr/>
        </p:nvSpPr>
        <p:spPr bwMode="auto">
          <a:xfrm>
            <a:off x="4627747" y="30479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B</a:t>
            </a:r>
            <a:endParaRPr lang="en-AU" b="1" dirty="0">
              <a:solidFill>
                <a:schemeClr val="bg1"/>
              </a:solidFill>
            </a:endParaRPr>
          </a:p>
        </p:txBody>
      </p:sp>
      <p:sp>
        <p:nvSpPr>
          <p:cNvPr id="24" name="Oval 26">
            <a:extLst>
              <a:ext uri="{FF2B5EF4-FFF2-40B4-BE49-F238E27FC236}">
                <a16:creationId xmlns:a16="http://schemas.microsoft.com/office/drawing/2014/main" id="{A79ADCCC-B610-4481-AA6F-4CB12166D2CB}"/>
              </a:ext>
            </a:extLst>
          </p:cNvPr>
          <p:cNvSpPr>
            <a:spLocks noChangeArrowheads="1"/>
          </p:cNvSpPr>
          <p:nvPr/>
        </p:nvSpPr>
        <p:spPr bwMode="auto">
          <a:xfrm>
            <a:off x="6036874" y="3030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C</a:t>
            </a:r>
            <a:endParaRPr lang="en-AU" b="1" dirty="0">
              <a:solidFill>
                <a:schemeClr val="bg1"/>
              </a:solidFill>
            </a:endParaRPr>
          </a:p>
        </p:txBody>
      </p:sp>
      <p:sp>
        <p:nvSpPr>
          <p:cNvPr id="32" name="Oval 17">
            <a:extLst>
              <a:ext uri="{FF2B5EF4-FFF2-40B4-BE49-F238E27FC236}">
                <a16:creationId xmlns:a16="http://schemas.microsoft.com/office/drawing/2014/main" id="{BB5C9ED0-DDFB-411D-92BC-67C53DF4E7AB}"/>
              </a:ext>
            </a:extLst>
          </p:cNvPr>
          <p:cNvSpPr>
            <a:spLocks noChangeArrowheads="1"/>
          </p:cNvSpPr>
          <p:nvPr/>
        </p:nvSpPr>
        <p:spPr bwMode="auto">
          <a:xfrm>
            <a:off x="4517726" y="3975494"/>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E</a:t>
            </a:r>
            <a:endParaRPr lang="en-AU" b="1" dirty="0">
              <a:solidFill>
                <a:schemeClr val="bg1"/>
              </a:solidFill>
            </a:endParaRPr>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2935531" y="3792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D</a:t>
            </a:r>
            <a:endParaRPr lang="en-AU" b="1" dirty="0">
              <a:solidFill>
                <a:schemeClr val="bg1"/>
              </a:solidFill>
            </a:endParaRPr>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206039" y="3297406"/>
            <a:ext cx="15129" cy="63604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Line 12">
            <a:extLst>
              <a:ext uri="{FF2B5EF4-FFF2-40B4-BE49-F238E27FC236}">
                <a16:creationId xmlns:a16="http://schemas.microsoft.com/office/drawing/2014/main" id="{2F7BD91C-F903-457E-870D-C4967BD637FE}"/>
              </a:ext>
            </a:extLst>
          </p:cNvPr>
          <p:cNvSpPr>
            <a:spLocks noChangeShapeType="1"/>
          </p:cNvSpPr>
          <p:nvPr/>
        </p:nvSpPr>
        <p:spPr bwMode="auto">
          <a:xfrm>
            <a:off x="6304394" y="3297428"/>
            <a:ext cx="1376342" cy="6360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7" name="Oval 17">
            <a:extLst>
              <a:ext uri="{FF2B5EF4-FFF2-40B4-BE49-F238E27FC236}">
                <a16:creationId xmlns:a16="http://schemas.microsoft.com/office/drawing/2014/main" id="{BB5C9ED0-DDFB-411D-92BC-67C53DF4E7AB}"/>
              </a:ext>
            </a:extLst>
          </p:cNvPr>
          <p:cNvSpPr>
            <a:spLocks noChangeArrowheads="1"/>
          </p:cNvSpPr>
          <p:nvPr/>
        </p:nvSpPr>
        <p:spPr bwMode="auto">
          <a:xfrm>
            <a:off x="7597512" y="387649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G</a:t>
            </a:r>
            <a:endParaRPr lang="en-AU" b="1" dirty="0">
              <a:solidFill>
                <a:schemeClr val="bg1"/>
              </a:solidFill>
            </a:endParaRPr>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6064638" y="38970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F</a:t>
            </a:r>
            <a:endParaRPr lang="en-AU" b="1" dirty="0">
              <a:solidFill>
                <a:schemeClr val="bg1"/>
              </a:solidFill>
            </a:endParaRPr>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514817" y="4068670"/>
            <a:ext cx="442666" cy="6014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Line 12">
            <a:extLst>
              <a:ext uri="{FF2B5EF4-FFF2-40B4-BE49-F238E27FC236}">
                <a16:creationId xmlns:a16="http://schemas.microsoft.com/office/drawing/2014/main" id="{2F7BD91C-F903-457E-870D-C4967BD637FE}"/>
              </a:ext>
            </a:extLst>
          </p:cNvPr>
          <p:cNvSpPr>
            <a:spLocks noChangeShapeType="1"/>
          </p:cNvSpPr>
          <p:nvPr/>
        </p:nvSpPr>
        <p:spPr bwMode="auto">
          <a:xfrm>
            <a:off x="3170734" y="4124344"/>
            <a:ext cx="265399" cy="6223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309037"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3</a:t>
            </a:r>
            <a:endParaRPr lang="en-AU" b="1" dirty="0">
              <a:solidFill>
                <a:schemeClr val="bg1"/>
              </a:solidFill>
            </a:endParaRPr>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2233940" y="472724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2</a:t>
            </a:r>
            <a:endParaRPr lang="en-AU" b="1"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379423" y="4329304"/>
            <a:ext cx="156482" cy="417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Line 12">
            <a:extLst>
              <a:ext uri="{FF2B5EF4-FFF2-40B4-BE49-F238E27FC236}">
                <a16:creationId xmlns:a16="http://schemas.microsoft.com/office/drawing/2014/main" id="{2F7BD91C-F903-457E-870D-C4967BD637FE}"/>
              </a:ext>
            </a:extLst>
          </p:cNvPr>
          <p:cNvSpPr>
            <a:spLocks noChangeShapeType="1"/>
          </p:cNvSpPr>
          <p:nvPr/>
        </p:nvSpPr>
        <p:spPr bwMode="auto">
          <a:xfrm>
            <a:off x="4736116" y="4235408"/>
            <a:ext cx="407929" cy="5645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Oval 17">
            <a:extLst>
              <a:ext uri="{FF2B5EF4-FFF2-40B4-BE49-F238E27FC236}">
                <a16:creationId xmlns:a16="http://schemas.microsoft.com/office/drawing/2014/main" id="{BB5C9ED0-DDFB-411D-92BC-67C53DF4E7AB}"/>
              </a:ext>
            </a:extLst>
          </p:cNvPr>
          <p:cNvSpPr>
            <a:spLocks noChangeArrowheads="1"/>
          </p:cNvSpPr>
          <p:nvPr/>
        </p:nvSpPr>
        <p:spPr bwMode="auto">
          <a:xfrm>
            <a:off x="5039846" y="478484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9</a:t>
            </a:r>
            <a:endParaRPr lang="en-AU" b="1" dirty="0">
              <a:solidFill>
                <a:schemeClr val="bg1"/>
              </a:solidFill>
            </a:endParaRPr>
          </a:p>
        </p:txBody>
      </p:sp>
      <p:sp>
        <p:nvSpPr>
          <p:cNvPr id="56" name="Oval 17">
            <a:extLst>
              <a:ext uri="{FF2B5EF4-FFF2-40B4-BE49-F238E27FC236}">
                <a16:creationId xmlns:a16="http://schemas.microsoft.com/office/drawing/2014/main" id="{BB5C9ED0-DDFB-411D-92BC-67C53DF4E7AB}"/>
              </a:ext>
            </a:extLst>
          </p:cNvPr>
          <p:cNvSpPr>
            <a:spLocks noChangeArrowheads="1"/>
          </p:cNvSpPr>
          <p:nvPr/>
        </p:nvSpPr>
        <p:spPr bwMode="auto">
          <a:xfrm>
            <a:off x="4218253" y="475030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5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62429" y="4141336"/>
            <a:ext cx="260078" cy="6222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2">
            <a:extLst>
              <a:ext uri="{FF2B5EF4-FFF2-40B4-BE49-F238E27FC236}">
                <a16:creationId xmlns:a16="http://schemas.microsoft.com/office/drawing/2014/main" id="{2F7BD91C-F903-457E-870D-C4967BD637FE}"/>
              </a:ext>
            </a:extLst>
          </p:cNvPr>
          <p:cNvSpPr>
            <a:spLocks noChangeShapeType="1"/>
          </p:cNvSpPr>
          <p:nvPr/>
        </p:nvSpPr>
        <p:spPr bwMode="auto">
          <a:xfrm>
            <a:off x="6352987" y="4151039"/>
            <a:ext cx="437165" cy="6338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Oval 17">
            <a:extLst>
              <a:ext uri="{FF2B5EF4-FFF2-40B4-BE49-F238E27FC236}">
                <a16:creationId xmlns:a16="http://schemas.microsoft.com/office/drawing/2014/main" id="{BB5C9ED0-DDFB-411D-92BC-67C53DF4E7AB}"/>
              </a:ext>
            </a:extLst>
          </p:cNvPr>
          <p:cNvSpPr>
            <a:spLocks noChangeArrowheads="1"/>
          </p:cNvSpPr>
          <p:nvPr/>
        </p:nvSpPr>
        <p:spPr bwMode="auto">
          <a:xfrm>
            <a:off x="6674362"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1</a:t>
            </a:r>
            <a:endParaRPr lang="en-AU" b="1" dirty="0">
              <a:solidFill>
                <a:schemeClr val="bg1"/>
              </a:solidFill>
            </a:endParaRPr>
          </a:p>
        </p:txBody>
      </p:sp>
      <p:sp>
        <p:nvSpPr>
          <p:cNvPr id="60" name="Oval 17">
            <a:extLst>
              <a:ext uri="{FF2B5EF4-FFF2-40B4-BE49-F238E27FC236}">
                <a16:creationId xmlns:a16="http://schemas.microsoft.com/office/drawing/2014/main" id="{BB5C9ED0-DDFB-411D-92BC-67C53DF4E7AB}"/>
              </a:ext>
            </a:extLst>
          </p:cNvPr>
          <p:cNvSpPr>
            <a:spLocks noChangeArrowheads="1"/>
          </p:cNvSpPr>
          <p:nvPr/>
        </p:nvSpPr>
        <p:spPr bwMode="auto">
          <a:xfrm>
            <a:off x="5701916" y="47696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a:solidFill>
                  <a:schemeClr val="bg1"/>
                </a:solidFill>
              </a:rPr>
              <a:t>0</a:t>
            </a:r>
            <a:endParaRPr lang="en-AU" b="1" dirty="0">
              <a:solidFill>
                <a:schemeClr val="bg1"/>
              </a:solidFill>
            </a:endParaRPr>
          </a:p>
        </p:txBody>
      </p:sp>
      <p:sp>
        <p:nvSpPr>
          <p:cNvPr id="6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7486860" y="4141336"/>
            <a:ext cx="143630" cy="59263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2" name="Oval 17">
            <a:extLst>
              <a:ext uri="{FF2B5EF4-FFF2-40B4-BE49-F238E27FC236}">
                <a16:creationId xmlns:a16="http://schemas.microsoft.com/office/drawing/2014/main" id="{BB5C9ED0-DDFB-411D-92BC-67C53DF4E7AB}"/>
              </a:ext>
            </a:extLst>
          </p:cNvPr>
          <p:cNvSpPr>
            <a:spLocks noChangeArrowheads="1"/>
          </p:cNvSpPr>
          <p:nvPr/>
        </p:nvSpPr>
        <p:spPr bwMode="auto">
          <a:xfrm>
            <a:off x="8249283" y="460910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64" name="Oval 17">
            <a:extLst>
              <a:ext uri="{FF2B5EF4-FFF2-40B4-BE49-F238E27FC236}">
                <a16:creationId xmlns:a16="http://schemas.microsoft.com/office/drawing/2014/main" id="{BB5C9ED0-DDFB-411D-92BC-67C53DF4E7AB}"/>
              </a:ext>
            </a:extLst>
          </p:cNvPr>
          <p:cNvSpPr>
            <a:spLocks noChangeArrowheads="1"/>
          </p:cNvSpPr>
          <p:nvPr/>
        </p:nvSpPr>
        <p:spPr bwMode="auto">
          <a:xfrm>
            <a:off x="7325690" y="47375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7</a:t>
            </a:r>
            <a:endParaRPr lang="en-AU" b="1" dirty="0">
              <a:solidFill>
                <a:schemeClr val="bg1"/>
              </a:solidFill>
            </a:endParaRPr>
          </a:p>
        </p:txBody>
      </p:sp>
      <p:sp>
        <p:nvSpPr>
          <p:cNvPr id="65" name="Line 12">
            <a:extLst>
              <a:ext uri="{FF2B5EF4-FFF2-40B4-BE49-F238E27FC236}">
                <a16:creationId xmlns:a16="http://schemas.microsoft.com/office/drawing/2014/main" id="{2F7BD91C-F903-457E-870D-C4967BD637FE}"/>
              </a:ext>
            </a:extLst>
          </p:cNvPr>
          <p:cNvSpPr>
            <a:spLocks noChangeShapeType="1"/>
          </p:cNvSpPr>
          <p:nvPr/>
        </p:nvSpPr>
        <p:spPr bwMode="auto">
          <a:xfrm>
            <a:off x="7892572" y="4141336"/>
            <a:ext cx="488999" cy="46776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6" name="TextBox 65"/>
          <p:cNvSpPr txBox="1"/>
          <p:nvPr/>
        </p:nvSpPr>
        <p:spPr>
          <a:xfrm>
            <a:off x="7251428" y="2384460"/>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7" name="TextBox 66"/>
          <p:cNvSpPr txBox="1"/>
          <p:nvPr/>
        </p:nvSpPr>
        <p:spPr>
          <a:xfrm>
            <a:off x="9905211" y="3782097"/>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8" name="TextBox 67"/>
          <p:cNvSpPr txBox="1"/>
          <p:nvPr/>
        </p:nvSpPr>
        <p:spPr>
          <a:xfrm>
            <a:off x="1691130" y="2962252"/>
            <a:ext cx="1174803" cy="369332"/>
          </a:xfrm>
          <a:prstGeom prst="rect">
            <a:avLst/>
          </a:prstGeom>
          <a:solidFill>
            <a:srgbClr val="852F4A"/>
          </a:solidFill>
        </p:spPr>
        <p:txBody>
          <a:bodyPr wrap="square" rtlCol="0">
            <a:spAutoFit/>
          </a:bodyPr>
          <a:lstStyle/>
          <a:p>
            <a:r>
              <a:rPr lang="en-US" dirty="0" smtClean="0">
                <a:solidFill>
                  <a:schemeClr val="bg1"/>
                </a:solidFill>
              </a:rPr>
              <a:t>Min</a:t>
            </a:r>
            <a:endParaRPr lang="en-US" dirty="0">
              <a:solidFill>
                <a:schemeClr val="bg1"/>
              </a:solidFill>
            </a:endParaRPr>
          </a:p>
        </p:txBody>
      </p:sp>
      <p:cxnSp>
        <p:nvCxnSpPr>
          <p:cNvPr id="71" name="Straight Connector 70"/>
          <p:cNvCxnSpPr>
            <a:endCxn id="66" idx="1"/>
          </p:cNvCxnSpPr>
          <p:nvPr/>
        </p:nvCxnSpPr>
        <p:spPr>
          <a:xfrm>
            <a:off x="5789695" y="2560395"/>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2907271" y="3138187"/>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406292" y="3966763"/>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5363764" y="1603527"/>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AE" b="1" dirty="0"/>
              <a:t>∞</a:t>
            </a:r>
            <a:endParaRPr lang="en-US" b="1" dirty="0"/>
          </a:p>
        </p:txBody>
      </p:sp>
      <p:sp>
        <p:nvSpPr>
          <p:cNvPr id="43" name="Rectangle 42"/>
          <p:cNvSpPr/>
          <p:nvPr/>
        </p:nvSpPr>
        <p:spPr>
          <a:xfrm>
            <a:off x="3236107" y="3624114"/>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AE" b="1" dirty="0"/>
              <a:t>∞</a:t>
            </a:r>
            <a:endParaRPr lang="en-US" b="1" dirty="0"/>
          </a:p>
        </p:txBody>
      </p:sp>
      <p:sp>
        <p:nvSpPr>
          <p:cNvPr id="45" name="Rectangle 44"/>
          <p:cNvSpPr/>
          <p:nvPr/>
        </p:nvSpPr>
        <p:spPr>
          <a:xfrm>
            <a:off x="4856755" y="2962252"/>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AE" b="1" dirty="0"/>
              <a:t>∞</a:t>
            </a:r>
            <a:endParaRPr lang="en-US" b="1" dirty="0"/>
          </a:p>
        </p:txBody>
      </p:sp>
    </p:spTree>
    <p:extLst>
      <p:ext uri="{BB962C8B-B14F-4D97-AF65-F5344CB8AC3E}">
        <p14:creationId xmlns:p14="http://schemas.microsoft.com/office/powerpoint/2010/main" val="226594579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536" y="365125"/>
            <a:ext cx="9571264" cy="1325563"/>
          </a:xfrm>
        </p:spPr>
        <p:txBody>
          <a:bodyPr/>
          <a:lstStyle/>
          <a:p>
            <a:r>
              <a:rPr lang="en-US" dirty="0" smtClean="0"/>
              <a:t>Alpha Beta Pruning Example</a:t>
            </a:r>
            <a:endParaRPr lang="en-US" dirty="0"/>
          </a:p>
        </p:txBody>
      </p:sp>
      <p:sp>
        <p:nvSpPr>
          <p:cNvPr id="8"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170734" y="3219580"/>
            <a:ext cx="1409723" cy="6162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0"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746724" y="3353102"/>
            <a:ext cx="102599" cy="652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Oval 13">
            <a:extLst>
              <a:ext uri="{FF2B5EF4-FFF2-40B4-BE49-F238E27FC236}">
                <a16:creationId xmlns:a16="http://schemas.microsoft.com/office/drawing/2014/main" id="{A395E240-8274-42FE-AE95-F6C4725A0A65}"/>
              </a:ext>
            </a:extLst>
          </p:cNvPr>
          <p:cNvSpPr>
            <a:spLocks noChangeArrowheads="1"/>
          </p:cNvSpPr>
          <p:nvPr/>
        </p:nvSpPr>
        <p:spPr bwMode="auto">
          <a:xfrm>
            <a:off x="5191291" y="2362108"/>
            <a:ext cx="304800" cy="304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A</a:t>
            </a:r>
            <a:endParaRPr lang="en-AU" b="1" dirty="0">
              <a:solidFill>
                <a:schemeClr val="bg1"/>
              </a:solidFill>
            </a:endParaRPr>
          </a:p>
        </p:txBody>
      </p:sp>
      <p:sp>
        <p:nvSpPr>
          <p:cNvPr id="1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822309" y="2590708"/>
            <a:ext cx="368981"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9" name="Line 14">
            <a:extLst>
              <a:ext uri="{FF2B5EF4-FFF2-40B4-BE49-F238E27FC236}">
                <a16:creationId xmlns:a16="http://schemas.microsoft.com/office/drawing/2014/main" id="{4C06F2ED-7793-458A-A86D-596D139BD223}"/>
              </a:ext>
            </a:extLst>
          </p:cNvPr>
          <p:cNvSpPr>
            <a:spLocks noChangeShapeType="1"/>
          </p:cNvSpPr>
          <p:nvPr/>
        </p:nvSpPr>
        <p:spPr bwMode="auto">
          <a:xfrm>
            <a:off x="5496091" y="2590708"/>
            <a:ext cx="587209"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8" name="Oval 17">
            <a:extLst>
              <a:ext uri="{FF2B5EF4-FFF2-40B4-BE49-F238E27FC236}">
                <a16:creationId xmlns:a16="http://schemas.microsoft.com/office/drawing/2014/main" id="{BB5C9ED0-DDFB-411D-92BC-67C53DF4E7AB}"/>
              </a:ext>
            </a:extLst>
          </p:cNvPr>
          <p:cNvSpPr>
            <a:spLocks noChangeArrowheads="1"/>
          </p:cNvSpPr>
          <p:nvPr/>
        </p:nvSpPr>
        <p:spPr bwMode="auto">
          <a:xfrm>
            <a:off x="4627747" y="30479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B</a:t>
            </a:r>
            <a:endParaRPr lang="en-AU" b="1" dirty="0">
              <a:solidFill>
                <a:schemeClr val="bg1"/>
              </a:solidFill>
            </a:endParaRPr>
          </a:p>
        </p:txBody>
      </p:sp>
      <p:sp>
        <p:nvSpPr>
          <p:cNvPr id="24" name="Oval 26">
            <a:extLst>
              <a:ext uri="{FF2B5EF4-FFF2-40B4-BE49-F238E27FC236}">
                <a16:creationId xmlns:a16="http://schemas.microsoft.com/office/drawing/2014/main" id="{A79ADCCC-B610-4481-AA6F-4CB12166D2CB}"/>
              </a:ext>
            </a:extLst>
          </p:cNvPr>
          <p:cNvSpPr>
            <a:spLocks noChangeArrowheads="1"/>
          </p:cNvSpPr>
          <p:nvPr/>
        </p:nvSpPr>
        <p:spPr bwMode="auto">
          <a:xfrm>
            <a:off x="6036874" y="3030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C</a:t>
            </a:r>
            <a:endParaRPr lang="en-AU" b="1" dirty="0">
              <a:solidFill>
                <a:schemeClr val="bg1"/>
              </a:solidFill>
            </a:endParaRPr>
          </a:p>
        </p:txBody>
      </p:sp>
      <p:sp>
        <p:nvSpPr>
          <p:cNvPr id="32" name="Oval 17">
            <a:extLst>
              <a:ext uri="{FF2B5EF4-FFF2-40B4-BE49-F238E27FC236}">
                <a16:creationId xmlns:a16="http://schemas.microsoft.com/office/drawing/2014/main" id="{BB5C9ED0-DDFB-411D-92BC-67C53DF4E7AB}"/>
              </a:ext>
            </a:extLst>
          </p:cNvPr>
          <p:cNvSpPr>
            <a:spLocks noChangeArrowheads="1"/>
          </p:cNvSpPr>
          <p:nvPr/>
        </p:nvSpPr>
        <p:spPr bwMode="auto">
          <a:xfrm>
            <a:off x="4517726" y="3975494"/>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E</a:t>
            </a:r>
            <a:endParaRPr lang="en-AU" b="1" dirty="0">
              <a:solidFill>
                <a:schemeClr val="bg1"/>
              </a:solidFill>
            </a:endParaRPr>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2935531" y="3792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D</a:t>
            </a:r>
            <a:endParaRPr lang="en-AU" b="1" dirty="0">
              <a:solidFill>
                <a:schemeClr val="bg1"/>
              </a:solidFill>
            </a:endParaRPr>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206039" y="3297406"/>
            <a:ext cx="15129" cy="63604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Line 12">
            <a:extLst>
              <a:ext uri="{FF2B5EF4-FFF2-40B4-BE49-F238E27FC236}">
                <a16:creationId xmlns:a16="http://schemas.microsoft.com/office/drawing/2014/main" id="{2F7BD91C-F903-457E-870D-C4967BD637FE}"/>
              </a:ext>
            </a:extLst>
          </p:cNvPr>
          <p:cNvSpPr>
            <a:spLocks noChangeShapeType="1"/>
          </p:cNvSpPr>
          <p:nvPr/>
        </p:nvSpPr>
        <p:spPr bwMode="auto">
          <a:xfrm>
            <a:off x="6304394" y="3297428"/>
            <a:ext cx="1376342" cy="6360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7" name="Oval 17">
            <a:extLst>
              <a:ext uri="{FF2B5EF4-FFF2-40B4-BE49-F238E27FC236}">
                <a16:creationId xmlns:a16="http://schemas.microsoft.com/office/drawing/2014/main" id="{BB5C9ED0-DDFB-411D-92BC-67C53DF4E7AB}"/>
              </a:ext>
            </a:extLst>
          </p:cNvPr>
          <p:cNvSpPr>
            <a:spLocks noChangeArrowheads="1"/>
          </p:cNvSpPr>
          <p:nvPr/>
        </p:nvSpPr>
        <p:spPr bwMode="auto">
          <a:xfrm>
            <a:off x="7597512" y="387649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G</a:t>
            </a:r>
            <a:endParaRPr lang="en-AU" b="1" dirty="0">
              <a:solidFill>
                <a:schemeClr val="bg1"/>
              </a:solidFill>
            </a:endParaRPr>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6064638" y="38970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F</a:t>
            </a:r>
            <a:endParaRPr lang="en-AU" b="1" dirty="0">
              <a:solidFill>
                <a:schemeClr val="bg1"/>
              </a:solidFill>
            </a:endParaRPr>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514817" y="4068670"/>
            <a:ext cx="442666" cy="6014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Line 12">
            <a:extLst>
              <a:ext uri="{FF2B5EF4-FFF2-40B4-BE49-F238E27FC236}">
                <a16:creationId xmlns:a16="http://schemas.microsoft.com/office/drawing/2014/main" id="{2F7BD91C-F903-457E-870D-C4967BD637FE}"/>
              </a:ext>
            </a:extLst>
          </p:cNvPr>
          <p:cNvSpPr>
            <a:spLocks noChangeShapeType="1"/>
          </p:cNvSpPr>
          <p:nvPr/>
        </p:nvSpPr>
        <p:spPr bwMode="auto">
          <a:xfrm>
            <a:off x="3170734" y="4124344"/>
            <a:ext cx="265399" cy="6223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309037"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3</a:t>
            </a:r>
            <a:endParaRPr lang="en-AU" b="1" dirty="0">
              <a:solidFill>
                <a:schemeClr val="bg1"/>
              </a:solidFill>
            </a:endParaRPr>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2233940" y="472724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2</a:t>
            </a:r>
            <a:endParaRPr lang="en-AU" b="1"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379423" y="4329304"/>
            <a:ext cx="156482" cy="417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Line 12">
            <a:extLst>
              <a:ext uri="{FF2B5EF4-FFF2-40B4-BE49-F238E27FC236}">
                <a16:creationId xmlns:a16="http://schemas.microsoft.com/office/drawing/2014/main" id="{2F7BD91C-F903-457E-870D-C4967BD637FE}"/>
              </a:ext>
            </a:extLst>
          </p:cNvPr>
          <p:cNvSpPr>
            <a:spLocks noChangeShapeType="1"/>
          </p:cNvSpPr>
          <p:nvPr/>
        </p:nvSpPr>
        <p:spPr bwMode="auto">
          <a:xfrm>
            <a:off x="4736116" y="4235408"/>
            <a:ext cx="407929" cy="5645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Oval 17">
            <a:extLst>
              <a:ext uri="{FF2B5EF4-FFF2-40B4-BE49-F238E27FC236}">
                <a16:creationId xmlns:a16="http://schemas.microsoft.com/office/drawing/2014/main" id="{BB5C9ED0-DDFB-411D-92BC-67C53DF4E7AB}"/>
              </a:ext>
            </a:extLst>
          </p:cNvPr>
          <p:cNvSpPr>
            <a:spLocks noChangeArrowheads="1"/>
          </p:cNvSpPr>
          <p:nvPr/>
        </p:nvSpPr>
        <p:spPr bwMode="auto">
          <a:xfrm>
            <a:off x="5039846" y="478484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9</a:t>
            </a:r>
            <a:endParaRPr lang="en-AU" b="1" dirty="0">
              <a:solidFill>
                <a:schemeClr val="bg1"/>
              </a:solidFill>
            </a:endParaRPr>
          </a:p>
        </p:txBody>
      </p:sp>
      <p:sp>
        <p:nvSpPr>
          <p:cNvPr id="56" name="Oval 17">
            <a:extLst>
              <a:ext uri="{FF2B5EF4-FFF2-40B4-BE49-F238E27FC236}">
                <a16:creationId xmlns:a16="http://schemas.microsoft.com/office/drawing/2014/main" id="{BB5C9ED0-DDFB-411D-92BC-67C53DF4E7AB}"/>
              </a:ext>
            </a:extLst>
          </p:cNvPr>
          <p:cNvSpPr>
            <a:spLocks noChangeArrowheads="1"/>
          </p:cNvSpPr>
          <p:nvPr/>
        </p:nvSpPr>
        <p:spPr bwMode="auto">
          <a:xfrm>
            <a:off x="4218253" y="475030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5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62429" y="4141336"/>
            <a:ext cx="260078" cy="6222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2">
            <a:extLst>
              <a:ext uri="{FF2B5EF4-FFF2-40B4-BE49-F238E27FC236}">
                <a16:creationId xmlns:a16="http://schemas.microsoft.com/office/drawing/2014/main" id="{2F7BD91C-F903-457E-870D-C4967BD637FE}"/>
              </a:ext>
            </a:extLst>
          </p:cNvPr>
          <p:cNvSpPr>
            <a:spLocks noChangeShapeType="1"/>
          </p:cNvSpPr>
          <p:nvPr/>
        </p:nvSpPr>
        <p:spPr bwMode="auto">
          <a:xfrm>
            <a:off x="6352987" y="4151039"/>
            <a:ext cx="437165" cy="6338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Oval 17">
            <a:extLst>
              <a:ext uri="{FF2B5EF4-FFF2-40B4-BE49-F238E27FC236}">
                <a16:creationId xmlns:a16="http://schemas.microsoft.com/office/drawing/2014/main" id="{BB5C9ED0-DDFB-411D-92BC-67C53DF4E7AB}"/>
              </a:ext>
            </a:extLst>
          </p:cNvPr>
          <p:cNvSpPr>
            <a:spLocks noChangeArrowheads="1"/>
          </p:cNvSpPr>
          <p:nvPr/>
        </p:nvSpPr>
        <p:spPr bwMode="auto">
          <a:xfrm>
            <a:off x="6674362"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1</a:t>
            </a:r>
            <a:endParaRPr lang="en-AU" b="1" dirty="0">
              <a:solidFill>
                <a:schemeClr val="bg1"/>
              </a:solidFill>
            </a:endParaRPr>
          </a:p>
        </p:txBody>
      </p:sp>
      <p:sp>
        <p:nvSpPr>
          <p:cNvPr id="60" name="Oval 17">
            <a:extLst>
              <a:ext uri="{FF2B5EF4-FFF2-40B4-BE49-F238E27FC236}">
                <a16:creationId xmlns:a16="http://schemas.microsoft.com/office/drawing/2014/main" id="{BB5C9ED0-DDFB-411D-92BC-67C53DF4E7AB}"/>
              </a:ext>
            </a:extLst>
          </p:cNvPr>
          <p:cNvSpPr>
            <a:spLocks noChangeArrowheads="1"/>
          </p:cNvSpPr>
          <p:nvPr/>
        </p:nvSpPr>
        <p:spPr bwMode="auto">
          <a:xfrm>
            <a:off x="5701916" y="47696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a:solidFill>
                  <a:schemeClr val="bg1"/>
                </a:solidFill>
              </a:rPr>
              <a:t>0</a:t>
            </a:r>
            <a:endParaRPr lang="en-AU" b="1" dirty="0">
              <a:solidFill>
                <a:schemeClr val="bg1"/>
              </a:solidFill>
            </a:endParaRPr>
          </a:p>
        </p:txBody>
      </p:sp>
      <p:sp>
        <p:nvSpPr>
          <p:cNvPr id="6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7486860" y="4141336"/>
            <a:ext cx="143630" cy="59263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2" name="Oval 17">
            <a:extLst>
              <a:ext uri="{FF2B5EF4-FFF2-40B4-BE49-F238E27FC236}">
                <a16:creationId xmlns:a16="http://schemas.microsoft.com/office/drawing/2014/main" id="{BB5C9ED0-DDFB-411D-92BC-67C53DF4E7AB}"/>
              </a:ext>
            </a:extLst>
          </p:cNvPr>
          <p:cNvSpPr>
            <a:spLocks noChangeArrowheads="1"/>
          </p:cNvSpPr>
          <p:nvPr/>
        </p:nvSpPr>
        <p:spPr bwMode="auto">
          <a:xfrm>
            <a:off x="8249283" y="460910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64" name="Oval 17">
            <a:extLst>
              <a:ext uri="{FF2B5EF4-FFF2-40B4-BE49-F238E27FC236}">
                <a16:creationId xmlns:a16="http://schemas.microsoft.com/office/drawing/2014/main" id="{BB5C9ED0-DDFB-411D-92BC-67C53DF4E7AB}"/>
              </a:ext>
            </a:extLst>
          </p:cNvPr>
          <p:cNvSpPr>
            <a:spLocks noChangeArrowheads="1"/>
          </p:cNvSpPr>
          <p:nvPr/>
        </p:nvSpPr>
        <p:spPr bwMode="auto">
          <a:xfrm>
            <a:off x="7325690" y="47375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7</a:t>
            </a:r>
            <a:endParaRPr lang="en-AU" b="1" dirty="0">
              <a:solidFill>
                <a:schemeClr val="bg1"/>
              </a:solidFill>
            </a:endParaRPr>
          </a:p>
        </p:txBody>
      </p:sp>
      <p:sp>
        <p:nvSpPr>
          <p:cNvPr id="65" name="Line 12">
            <a:extLst>
              <a:ext uri="{FF2B5EF4-FFF2-40B4-BE49-F238E27FC236}">
                <a16:creationId xmlns:a16="http://schemas.microsoft.com/office/drawing/2014/main" id="{2F7BD91C-F903-457E-870D-C4967BD637FE}"/>
              </a:ext>
            </a:extLst>
          </p:cNvPr>
          <p:cNvSpPr>
            <a:spLocks noChangeShapeType="1"/>
          </p:cNvSpPr>
          <p:nvPr/>
        </p:nvSpPr>
        <p:spPr bwMode="auto">
          <a:xfrm>
            <a:off x="7892572" y="4141336"/>
            <a:ext cx="488999" cy="46776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6" name="TextBox 65"/>
          <p:cNvSpPr txBox="1"/>
          <p:nvPr/>
        </p:nvSpPr>
        <p:spPr>
          <a:xfrm>
            <a:off x="7251428" y="2384460"/>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7" name="TextBox 66"/>
          <p:cNvSpPr txBox="1"/>
          <p:nvPr/>
        </p:nvSpPr>
        <p:spPr>
          <a:xfrm>
            <a:off x="9905211" y="3782097"/>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8" name="TextBox 67"/>
          <p:cNvSpPr txBox="1"/>
          <p:nvPr/>
        </p:nvSpPr>
        <p:spPr>
          <a:xfrm>
            <a:off x="1691130" y="2962252"/>
            <a:ext cx="1174803" cy="369332"/>
          </a:xfrm>
          <a:prstGeom prst="rect">
            <a:avLst/>
          </a:prstGeom>
          <a:solidFill>
            <a:srgbClr val="852F4A"/>
          </a:solidFill>
        </p:spPr>
        <p:txBody>
          <a:bodyPr wrap="square" rtlCol="0">
            <a:spAutoFit/>
          </a:bodyPr>
          <a:lstStyle/>
          <a:p>
            <a:r>
              <a:rPr lang="en-US" dirty="0" smtClean="0">
                <a:solidFill>
                  <a:schemeClr val="bg1"/>
                </a:solidFill>
              </a:rPr>
              <a:t>Min</a:t>
            </a:r>
            <a:endParaRPr lang="en-US" dirty="0">
              <a:solidFill>
                <a:schemeClr val="bg1"/>
              </a:solidFill>
            </a:endParaRPr>
          </a:p>
        </p:txBody>
      </p:sp>
      <p:cxnSp>
        <p:nvCxnSpPr>
          <p:cNvPr id="71" name="Straight Connector 70"/>
          <p:cNvCxnSpPr>
            <a:endCxn id="66" idx="1"/>
          </p:cNvCxnSpPr>
          <p:nvPr/>
        </p:nvCxnSpPr>
        <p:spPr>
          <a:xfrm>
            <a:off x="5789695" y="2560395"/>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2907271" y="3138187"/>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406292" y="3966763"/>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5363764" y="1603527"/>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AE" b="1" dirty="0"/>
              <a:t>∞</a:t>
            </a:r>
            <a:endParaRPr lang="en-US" b="1" dirty="0"/>
          </a:p>
        </p:txBody>
      </p:sp>
      <p:sp>
        <p:nvSpPr>
          <p:cNvPr id="43" name="Rectangle 42"/>
          <p:cNvSpPr/>
          <p:nvPr/>
        </p:nvSpPr>
        <p:spPr>
          <a:xfrm>
            <a:off x="3236107" y="3624114"/>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endParaRPr lang="en-US" b="1" dirty="0">
              <a:solidFill>
                <a:srgbClr val="FF0000"/>
              </a:solidFill>
            </a:endParaRPr>
          </a:p>
          <a:p>
            <a:r>
              <a:rPr lang="el-GR" b="1" dirty="0"/>
              <a:t>Β</a:t>
            </a:r>
            <a:r>
              <a:rPr lang="en-US" b="1" dirty="0"/>
              <a:t> = +</a:t>
            </a:r>
            <a:r>
              <a:rPr lang="en-AE" b="1" dirty="0"/>
              <a:t>∞</a:t>
            </a:r>
            <a:endParaRPr lang="en-US" b="1" dirty="0"/>
          </a:p>
        </p:txBody>
      </p:sp>
      <p:sp>
        <p:nvSpPr>
          <p:cNvPr id="45" name="Rectangle 44"/>
          <p:cNvSpPr/>
          <p:nvPr/>
        </p:nvSpPr>
        <p:spPr>
          <a:xfrm>
            <a:off x="4856755" y="2962252"/>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AE" b="1" dirty="0"/>
              <a:t>∞</a:t>
            </a:r>
            <a:endParaRPr lang="en-US" b="1" dirty="0"/>
          </a:p>
        </p:txBody>
      </p:sp>
    </p:spTree>
    <p:extLst>
      <p:ext uri="{BB962C8B-B14F-4D97-AF65-F5344CB8AC3E}">
        <p14:creationId xmlns:p14="http://schemas.microsoft.com/office/powerpoint/2010/main" val="214443246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536" y="365125"/>
            <a:ext cx="9571264" cy="1325563"/>
          </a:xfrm>
        </p:spPr>
        <p:txBody>
          <a:bodyPr/>
          <a:lstStyle/>
          <a:p>
            <a:r>
              <a:rPr lang="en-US" dirty="0" smtClean="0"/>
              <a:t>Alpha Beta Pruning Example</a:t>
            </a:r>
            <a:endParaRPr lang="en-US" dirty="0"/>
          </a:p>
        </p:txBody>
      </p:sp>
      <p:sp>
        <p:nvSpPr>
          <p:cNvPr id="8"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170734" y="3219580"/>
            <a:ext cx="1409723" cy="6162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0"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746724" y="3353102"/>
            <a:ext cx="102599" cy="652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Oval 13">
            <a:extLst>
              <a:ext uri="{FF2B5EF4-FFF2-40B4-BE49-F238E27FC236}">
                <a16:creationId xmlns:a16="http://schemas.microsoft.com/office/drawing/2014/main" id="{A395E240-8274-42FE-AE95-F6C4725A0A65}"/>
              </a:ext>
            </a:extLst>
          </p:cNvPr>
          <p:cNvSpPr>
            <a:spLocks noChangeArrowheads="1"/>
          </p:cNvSpPr>
          <p:nvPr/>
        </p:nvSpPr>
        <p:spPr bwMode="auto">
          <a:xfrm>
            <a:off x="5191291" y="2362108"/>
            <a:ext cx="304800" cy="304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A</a:t>
            </a:r>
            <a:endParaRPr lang="en-AU" b="1" dirty="0">
              <a:solidFill>
                <a:schemeClr val="bg1"/>
              </a:solidFill>
            </a:endParaRPr>
          </a:p>
        </p:txBody>
      </p:sp>
      <p:sp>
        <p:nvSpPr>
          <p:cNvPr id="1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822309" y="2590708"/>
            <a:ext cx="368981"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9" name="Line 14">
            <a:extLst>
              <a:ext uri="{FF2B5EF4-FFF2-40B4-BE49-F238E27FC236}">
                <a16:creationId xmlns:a16="http://schemas.microsoft.com/office/drawing/2014/main" id="{4C06F2ED-7793-458A-A86D-596D139BD223}"/>
              </a:ext>
            </a:extLst>
          </p:cNvPr>
          <p:cNvSpPr>
            <a:spLocks noChangeShapeType="1"/>
          </p:cNvSpPr>
          <p:nvPr/>
        </p:nvSpPr>
        <p:spPr bwMode="auto">
          <a:xfrm>
            <a:off x="5496091" y="2590708"/>
            <a:ext cx="587209"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8" name="Oval 17">
            <a:extLst>
              <a:ext uri="{FF2B5EF4-FFF2-40B4-BE49-F238E27FC236}">
                <a16:creationId xmlns:a16="http://schemas.microsoft.com/office/drawing/2014/main" id="{BB5C9ED0-DDFB-411D-92BC-67C53DF4E7AB}"/>
              </a:ext>
            </a:extLst>
          </p:cNvPr>
          <p:cNvSpPr>
            <a:spLocks noChangeArrowheads="1"/>
          </p:cNvSpPr>
          <p:nvPr/>
        </p:nvSpPr>
        <p:spPr bwMode="auto">
          <a:xfrm>
            <a:off x="4627747" y="30479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B</a:t>
            </a:r>
            <a:endParaRPr lang="en-AU" b="1" dirty="0">
              <a:solidFill>
                <a:schemeClr val="bg1"/>
              </a:solidFill>
            </a:endParaRPr>
          </a:p>
        </p:txBody>
      </p:sp>
      <p:sp>
        <p:nvSpPr>
          <p:cNvPr id="24" name="Oval 26">
            <a:extLst>
              <a:ext uri="{FF2B5EF4-FFF2-40B4-BE49-F238E27FC236}">
                <a16:creationId xmlns:a16="http://schemas.microsoft.com/office/drawing/2014/main" id="{A79ADCCC-B610-4481-AA6F-4CB12166D2CB}"/>
              </a:ext>
            </a:extLst>
          </p:cNvPr>
          <p:cNvSpPr>
            <a:spLocks noChangeArrowheads="1"/>
          </p:cNvSpPr>
          <p:nvPr/>
        </p:nvSpPr>
        <p:spPr bwMode="auto">
          <a:xfrm>
            <a:off x="6036874" y="3030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C</a:t>
            </a:r>
            <a:endParaRPr lang="en-AU" b="1" dirty="0">
              <a:solidFill>
                <a:schemeClr val="bg1"/>
              </a:solidFill>
            </a:endParaRPr>
          </a:p>
        </p:txBody>
      </p:sp>
      <p:sp>
        <p:nvSpPr>
          <p:cNvPr id="32" name="Oval 17">
            <a:extLst>
              <a:ext uri="{FF2B5EF4-FFF2-40B4-BE49-F238E27FC236}">
                <a16:creationId xmlns:a16="http://schemas.microsoft.com/office/drawing/2014/main" id="{BB5C9ED0-DDFB-411D-92BC-67C53DF4E7AB}"/>
              </a:ext>
            </a:extLst>
          </p:cNvPr>
          <p:cNvSpPr>
            <a:spLocks noChangeArrowheads="1"/>
          </p:cNvSpPr>
          <p:nvPr/>
        </p:nvSpPr>
        <p:spPr bwMode="auto">
          <a:xfrm>
            <a:off x="4517726" y="3975494"/>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E</a:t>
            </a:r>
            <a:endParaRPr lang="en-AU" b="1" dirty="0">
              <a:solidFill>
                <a:schemeClr val="bg1"/>
              </a:solidFill>
            </a:endParaRPr>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2935531" y="3792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D</a:t>
            </a:r>
            <a:endParaRPr lang="en-AU" b="1" dirty="0">
              <a:solidFill>
                <a:schemeClr val="bg1"/>
              </a:solidFill>
            </a:endParaRPr>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206039" y="3297406"/>
            <a:ext cx="15129" cy="63604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Line 12">
            <a:extLst>
              <a:ext uri="{FF2B5EF4-FFF2-40B4-BE49-F238E27FC236}">
                <a16:creationId xmlns:a16="http://schemas.microsoft.com/office/drawing/2014/main" id="{2F7BD91C-F903-457E-870D-C4967BD637FE}"/>
              </a:ext>
            </a:extLst>
          </p:cNvPr>
          <p:cNvSpPr>
            <a:spLocks noChangeShapeType="1"/>
          </p:cNvSpPr>
          <p:nvPr/>
        </p:nvSpPr>
        <p:spPr bwMode="auto">
          <a:xfrm>
            <a:off x="6304394" y="3297428"/>
            <a:ext cx="1376342" cy="6360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7" name="Oval 17">
            <a:extLst>
              <a:ext uri="{FF2B5EF4-FFF2-40B4-BE49-F238E27FC236}">
                <a16:creationId xmlns:a16="http://schemas.microsoft.com/office/drawing/2014/main" id="{BB5C9ED0-DDFB-411D-92BC-67C53DF4E7AB}"/>
              </a:ext>
            </a:extLst>
          </p:cNvPr>
          <p:cNvSpPr>
            <a:spLocks noChangeArrowheads="1"/>
          </p:cNvSpPr>
          <p:nvPr/>
        </p:nvSpPr>
        <p:spPr bwMode="auto">
          <a:xfrm>
            <a:off x="7597512" y="387649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G</a:t>
            </a:r>
            <a:endParaRPr lang="en-AU" b="1" dirty="0">
              <a:solidFill>
                <a:schemeClr val="bg1"/>
              </a:solidFill>
            </a:endParaRPr>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6064638" y="38970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F</a:t>
            </a:r>
            <a:endParaRPr lang="en-AU" b="1" dirty="0">
              <a:solidFill>
                <a:schemeClr val="bg1"/>
              </a:solidFill>
            </a:endParaRPr>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514817" y="4068670"/>
            <a:ext cx="442666" cy="6014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Line 12">
            <a:extLst>
              <a:ext uri="{FF2B5EF4-FFF2-40B4-BE49-F238E27FC236}">
                <a16:creationId xmlns:a16="http://schemas.microsoft.com/office/drawing/2014/main" id="{2F7BD91C-F903-457E-870D-C4967BD637FE}"/>
              </a:ext>
            </a:extLst>
          </p:cNvPr>
          <p:cNvSpPr>
            <a:spLocks noChangeShapeType="1"/>
          </p:cNvSpPr>
          <p:nvPr/>
        </p:nvSpPr>
        <p:spPr bwMode="auto">
          <a:xfrm>
            <a:off x="3170734" y="4124344"/>
            <a:ext cx="265399" cy="6223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309037"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3</a:t>
            </a:r>
            <a:endParaRPr lang="en-AU" b="1" dirty="0">
              <a:solidFill>
                <a:schemeClr val="bg1"/>
              </a:solidFill>
            </a:endParaRPr>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2233940" y="472724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2</a:t>
            </a:r>
            <a:endParaRPr lang="en-AU" b="1"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379423" y="4329304"/>
            <a:ext cx="156482" cy="417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Line 12">
            <a:extLst>
              <a:ext uri="{FF2B5EF4-FFF2-40B4-BE49-F238E27FC236}">
                <a16:creationId xmlns:a16="http://schemas.microsoft.com/office/drawing/2014/main" id="{2F7BD91C-F903-457E-870D-C4967BD637FE}"/>
              </a:ext>
            </a:extLst>
          </p:cNvPr>
          <p:cNvSpPr>
            <a:spLocks noChangeShapeType="1"/>
          </p:cNvSpPr>
          <p:nvPr/>
        </p:nvSpPr>
        <p:spPr bwMode="auto">
          <a:xfrm>
            <a:off x="4736116" y="4235408"/>
            <a:ext cx="407929" cy="5645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Oval 17">
            <a:extLst>
              <a:ext uri="{FF2B5EF4-FFF2-40B4-BE49-F238E27FC236}">
                <a16:creationId xmlns:a16="http://schemas.microsoft.com/office/drawing/2014/main" id="{BB5C9ED0-DDFB-411D-92BC-67C53DF4E7AB}"/>
              </a:ext>
            </a:extLst>
          </p:cNvPr>
          <p:cNvSpPr>
            <a:spLocks noChangeArrowheads="1"/>
          </p:cNvSpPr>
          <p:nvPr/>
        </p:nvSpPr>
        <p:spPr bwMode="auto">
          <a:xfrm>
            <a:off x="5039846" y="478484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9</a:t>
            </a:r>
            <a:endParaRPr lang="en-AU" b="1" dirty="0">
              <a:solidFill>
                <a:schemeClr val="bg1"/>
              </a:solidFill>
            </a:endParaRPr>
          </a:p>
        </p:txBody>
      </p:sp>
      <p:sp>
        <p:nvSpPr>
          <p:cNvPr id="56" name="Oval 17">
            <a:extLst>
              <a:ext uri="{FF2B5EF4-FFF2-40B4-BE49-F238E27FC236}">
                <a16:creationId xmlns:a16="http://schemas.microsoft.com/office/drawing/2014/main" id="{BB5C9ED0-DDFB-411D-92BC-67C53DF4E7AB}"/>
              </a:ext>
            </a:extLst>
          </p:cNvPr>
          <p:cNvSpPr>
            <a:spLocks noChangeArrowheads="1"/>
          </p:cNvSpPr>
          <p:nvPr/>
        </p:nvSpPr>
        <p:spPr bwMode="auto">
          <a:xfrm>
            <a:off x="4218253" y="475030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5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62429" y="4141336"/>
            <a:ext cx="260078" cy="6222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2">
            <a:extLst>
              <a:ext uri="{FF2B5EF4-FFF2-40B4-BE49-F238E27FC236}">
                <a16:creationId xmlns:a16="http://schemas.microsoft.com/office/drawing/2014/main" id="{2F7BD91C-F903-457E-870D-C4967BD637FE}"/>
              </a:ext>
            </a:extLst>
          </p:cNvPr>
          <p:cNvSpPr>
            <a:spLocks noChangeShapeType="1"/>
          </p:cNvSpPr>
          <p:nvPr/>
        </p:nvSpPr>
        <p:spPr bwMode="auto">
          <a:xfrm>
            <a:off x="6352987" y="4151039"/>
            <a:ext cx="437165" cy="6338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Oval 17">
            <a:extLst>
              <a:ext uri="{FF2B5EF4-FFF2-40B4-BE49-F238E27FC236}">
                <a16:creationId xmlns:a16="http://schemas.microsoft.com/office/drawing/2014/main" id="{BB5C9ED0-DDFB-411D-92BC-67C53DF4E7AB}"/>
              </a:ext>
            </a:extLst>
          </p:cNvPr>
          <p:cNvSpPr>
            <a:spLocks noChangeArrowheads="1"/>
          </p:cNvSpPr>
          <p:nvPr/>
        </p:nvSpPr>
        <p:spPr bwMode="auto">
          <a:xfrm>
            <a:off x="6674362"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1</a:t>
            </a:r>
            <a:endParaRPr lang="en-AU" b="1" dirty="0">
              <a:solidFill>
                <a:schemeClr val="bg1"/>
              </a:solidFill>
            </a:endParaRPr>
          </a:p>
        </p:txBody>
      </p:sp>
      <p:sp>
        <p:nvSpPr>
          <p:cNvPr id="60" name="Oval 17">
            <a:extLst>
              <a:ext uri="{FF2B5EF4-FFF2-40B4-BE49-F238E27FC236}">
                <a16:creationId xmlns:a16="http://schemas.microsoft.com/office/drawing/2014/main" id="{BB5C9ED0-DDFB-411D-92BC-67C53DF4E7AB}"/>
              </a:ext>
            </a:extLst>
          </p:cNvPr>
          <p:cNvSpPr>
            <a:spLocks noChangeArrowheads="1"/>
          </p:cNvSpPr>
          <p:nvPr/>
        </p:nvSpPr>
        <p:spPr bwMode="auto">
          <a:xfrm>
            <a:off x="5701916" y="47696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a:solidFill>
                  <a:schemeClr val="bg1"/>
                </a:solidFill>
              </a:rPr>
              <a:t>0</a:t>
            </a:r>
            <a:endParaRPr lang="en-AU" b="1" dirty="0">
              <a:solidFill>
                <a:schemeClr val="bg1"/>
              </a:solidFill>
            </a:endParaRPr>
          </a:p>
        </p:txBody>
      </p:sp>
      <p:sp>
        <p:nvSpPr>
          <p:cNvPr id="6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7486860" y="4141336"/>
            <a:ext cx="143630" cy="59263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2" name="Oval 17">
            <a:extLst>
              <a:ext uri="{FF2B5EF4-FFF2-40B4-BE49-F238E27FC236}">
                <a16:creationId xmlns:a16="http://schemas.microsoft.com/office/drawing/2014/main" id="{BB5C9ED0-DDFB-411D-92BC-67C53DF4E7AB}"/>
              </a:ext>
            </a:extLst>
          </p:cNvPr>
          <p:cNvSpPr>
            <a:spLocks noChangeArrowheads="1"/>
          </p:cNvSpPr>
          <p:nvPr/>
        </p:nvSpPr>
        <p:spPr bwMode="auto">
          <a:xfrm>
            <a:off x="8249283" y="460910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64" name="Oval 17">
            <a:extLst>
              <a:ext uri="{FF2B5EF4-FFF2-40B4-BE49-F238E27FC236}">
                <a16:creationId xmlns:a16="http://schemas.microsoft.com/office/drawing/2014/main" id="{BB5C9ED0-DDFB-411D-92BC-67C53DF4E7AB}"/>
              </a:ext>
            </a:extLst>
          </p:cNvPr>
          <p:cNvSpPr>
            <a:spLocks noChangeArrowheads="1"/>
          </p:cNvSpPr>
          <p:nvPr/>
        </p:nvSpPr>
        <p:spPr bwMode="auto">
          <a:xfrm>
            <a:off x="7325690" y="47375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7</a:t>
            </a:r>
            <a:endParaRPr lang="en-AU" b="1" dirty="0">
              <a:solidFill>
                <a:schemeClr val="bg1"/>
              </a:solidFill>
            </a:endParaRPr>
          </a:p>
        </p:txBody>
      </p:sp>
      <p:sp>
        <p:nvSpPr>
          <p:cNvPr id="65" name="Line 12">
            <a:extLst>
              <a:ext uri="{FF2B5EF4-FFF2-40B4-BE49-F238E27FC236}">
                <a16:creationId xmlns:a16="http://schemas.microsoft.com/office/drawing/2014/main" id="{2F7BD91C-F903-457E-870D-C4967BD637FE}"/>
              </a:ext>
            </a:extLst>
          </p:cNvPr>
          <p:cNvSpPr>
            <a:spLocks noChangeShapeType="1"/>
          </p:cNvSpPr>
          <p:nvPr/>
        </p:nvSpPr>
        <p:spPr bwMode="auto">
          <a:xfrm>
            <a:off x="7892572" y="4141336"/>
            <a:ext cx="488999" cy="46776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6" name="TextBox 65"/>
          <p:cNvSpPr txBox="1"/>
          <p:nvPr/>
        </p:nvSpPr>
        <p:spPr>
          <a:xfrm>
            <a:off x="7251428" y="2384460"/>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7" name="TextBox 66"/>
          <p:cNvSpPr txBox="1"/>
          <p:nvPr/>
        </p:nvSpPr>
        <p:spPr>
          <a:xfrm>
            <a:off x="9905211" y="3782097"/>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8" name="TextBox 67"/>
          <p:cNvSpPr txBox="1"/>
          <p:nvPr/>
        </p:nvSpPr>
        <p:spPr>
          <a:xfrm>
            <a:off x="1691130" y="2962252"/>
            <a:ext cx="1174803" cy="369332"/>
          </a:xfrm>
          <a:prstGeom prst="rect">
            <a:avLst/>
          </a:prstGeom>
          <a:solidFill>
            <a:srgbClr val="852F4A"/>
          </a:solidFill>
        </p:spPr>
        <p:txBody>
          <a:bodyPr wrap="square" rtlCol="0">
            <a:spAutoFit/>
          </a:bodyPr>
          <a:lstStyle/>
          <a:p>
            <a:r>
              <a:rPr lang="en-US" dirty="0" smtClean="0">
                <a:solidFill>
                  <a:schemeClr val="bg1"/>
                </a:solidFill>
              </a:rPr>
              <a:t>Min</a:t>
            </a:r>
            <a:endParaRPr lang="en-US" dirty="0">
              <a:solidFill>
                <a:schemeClr val="bg1"/>
              </a:solidFill>
            </a:endParaRPr>
          </a:p>
        </p:txBody>
      </p:sp>
      <p:cxnSp>
        <p:nvCxnSpPr>
          <p:cNvPr id="71" name="Straight Connector 70"/>
          <p:cNvCxnSpPr>
            <a:endCxn id="66" idx="1"/>
          </p:cNvCxnSpPr>
          <p:nvPr/>
        </p:nvCxnSpPr>
        <p:spPr>
          <a:xfrm>
            <a:off x="5789695" y="2560395"/>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2907271" y="3138187"/>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406292" y="3966763"/>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5363764" y="1603527"/>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AE" b="1" dirty="0"/>
              <a:t>∞</a:t>
            </a:r>
            <a:endParaRPr lang="en-US" b="1" dirty="0"/>
          </a:p>
        </p:txBody>
      </p:sp>
      <p:sp>
        <p:nvSpPr>
          <p:cNvPr id="43" name="Rectangle 42"/>
          <p:cNvSpPr/>
          <p:nvPr/>
        </p:nvSpPr>
        <p:spPr>
          <a:xfrm>
            <a:off x="3236107" y="3624114"/>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endParaRPr lang="en-US" b="1" dirty="0">
              <a:solidFill>
                <a:srgbClr val="FF0000"/>
              </a:solidFill>
            </a:endParaRPr>
          </a:p>
          <a:p>
            <a:r>
              <a:rPr lang="el-GR" b="1" dirty="0"/>
              <a:t>Β</a:t>
            </a:r>
            <a:r>
              <a:rPr lang="en-US" b="1" dirty="0"/>
              <a:t> = +</a:t>
            </a:r>
            <a:r>
              <a:rPr lang="en-AE" b="1" dirty="0"/>
              <a:t>∞</a:t>
            </a:r>
            <a:endParaRPr lang="en-US" b="1" dirty="0"/>
          </a:p>
        </p:txBody>
      </p:sp>
      <p:sp>
        <p:nvSpPr>
          <p:cNvPr id="45" name="Rectangle 44"/>
          <p:cNvSpPr/>
          <p:nvPr/>
        </p:nvSpPr>
        <p:spPr>
          <a:xfrm>
            <a:off x="4856755" y="2962252"/>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US" b="1" dirty="0" smtClean="0">
                <a:solidFill>
                  <a:srgbClr val="FF0000"/>
                </a:solidFill>
              </a:rPr>
              <a:t>3</a:t>
            </a:r>
            <a:endParaRPr lang="en-US" b="1" dirty="0">
              <a:solidFill>
                <a:srgbClr val="FF0000"/>
              </a:solidFill>
            </a:endParaRPr>
          </a:p>
        </p:txBody>
      </p:sp>
      <p:cxnSp>
        <p:nvCxnSpPr>
          <p:cNvPr id="4" name="Curved Connector 3"/>
          <p:cNvCxnSpPr/>
          <p:nvPr/>
        </p:nvCxnSpPr>
        <p:spPr>
          <a:xfrm flipV="1">
            <a:off x="4013200" y="3624114"/>
            <a:ext cx="1482891" cy="309339"/>
          </a:xfrm>
          <a:prstGeom prst="curvedConnector3">
            <a:avLst>
              <a:gd name="adj1" fmla="val 106525"/>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655219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536" y="365125"/>
            <a:ext cx="9571264" cy="1325563"/>
          </a:xfrm>
        </p:spPr>
        <p:txBody>
          <a:bodyPr/>
          <a:lstStyle/>
          <a:p>
            <a:r>
              <a:rPr lang="en-US" dirty="0" smtClean="0"/>
              <a:t>Alpha Beta Pruning Example</a:t>
            </a:r>
            <a:endParaRPr lang="en-US" dirty="0"/>
          </a:p>
        </p:txBody>
      </p:sp>
      <p:sp>
        <p:nvSpPr>
          <p:cNvPr id="8"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170734" y="3219580"/>
            <a:ext cx="1409723" cy="6162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0"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746724" y="3353102"/>
            <a:ext cx="102599" cy="652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Oval 13">
            <a:extLst>
              <a:ext uri="{FF2B5EF4-FFF2-40B4-BE49-F238E27FC236}">
                <a16:creationId xmlns:a16="http://schemas.microsoft.com/office/drawing/2014/main" id="{A395E240-8274-42FE-AE95-F6C4725A0A65}"/>
              </a:ext>
            </a:extLst>
          </p:cNvPr>
          <p:cNvSpPr>
            <a:spLocks noChangeArrowheads="1"/>
          </p:cNvSpPr>
          <p:nvPr/>
        </p:nvSpPr>
        <p:spPr bwMode="auto">
          <a:xfrm>
            <a:off x="5191291" y="2362108"/>
            <a:ext cx="304800" cy="304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A</a:t>
            </a:r>
            <a:endParaRPr lang="en-AU" b="1" dirty="0">
              <a:solidFill>
                <a:schemeClr val="bg1"/>
              </a:solidFill>
            </a:endParaRPr>
          </a:p>
        </p:txBody>
      </p:sp>
      <p:sp>
        <p:nvSpPr>
          <p:cNvPr id="1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822309" y="2590708"/>
            <a:ext cx="368981"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9" name="Line 14">
            <a:extLst>
              <a:ext uri="{FF2B5EF4-FFF2-40B4-BE49-F238E27FC236}">
                <a16:creationId xmlns:a16="http://schemas.microsoft.com/office/drawing/2014/main" id="{4C06F2ED-7793-458A-A86D-596D139BD223}"/>
              </a:ext>
            </a:extLst>
          </p:cNvPr>
          <p:cNvSpPr>
            <a:spLocks noChangeShapeType="1"/>
          </p:cNvSpPr>
          <p:nvPr/>
        </p:nvSpPr>
        <p:spPr bwMode="auto">
          <a:xfrm>
            <a:off x="5496091" y="2590708"/>
            <a:ext cx="587209"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8" name="Oval 17">
            <a:extLst>
              <a:ext uri="{FF2B5EF4-FFF2-40B4-BE49-F238E27FC236}">
                <a16:creationId xmlns:a16="http://schemas.microsoft.com/office/drawing/2014/main" id="{BB5C9ED0-DDFB-411D-92BC-67C53DF4E7AB}"/>
              </a:ext>
            </a:extLst>
          </p:cNvPr>
          <p:cNvSpPr>
            <a:spLocks noChangeArrowheads="1"/>
          </p:cNvSpPr>
          <p:nvPr/>
        </p:nvSpPr>
        <p:spPr bwMode="auto">
          <a:xfrm>
            <a:off x="4627747" y="30479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B</a:t>
            </a:r>
            <a:endParaRPr lang="en-AU" b="1" dirty="0">
              <a:solidFill>
                <a:schemeClr val="bg1"/>
              </a:solidFill>
            </a:endParaRPr>
          </a:p>
        </p:txBody>
      </p:sp>
      <p:sp>
        <p:nvSpPr>
          <p:cNvPr id="24" name="Oval 26">
            <a:extLst>
              <a:ext uri="{FF2B5EF4-FFF2-40B4-BE49-F238E27FC236}">
                <a16:creationId xmlns:a16="http://schemas.microsoft.com/office/drawing/2014/main" id="{A79ADCCC-B610-4481-AA6F-4CB12166D2CB}"/>
              </a:ext>
            </a:extLst>
          </p:cNvPr>
          <p:cNvSpPr>
            <a:spLocks noChangeArrowheads="1"/>
          </p:cNvSpPr>
          <p:nvPr/>
        </p:nvSpPr>
        <p:spPr bwMode="auto">
          <a:xfrm>
            <a:off x="6036874" y="3030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C</a:t>
            </a:r>
            <a:endParaRPr lang="en-AU" b="1" dirty="0">
              <a:solidFill>
                <a:schemeClr val="bg1"/>
              </a:solidFill>
            </a:endParaRPr>
          </a:p>
        </p:txBody>
      </p:sp>
      <p:sp>
        <p:nvSpPr>
          <p:cNvPr id="32" name="Oval 17">
            <a:extLst>
              <a:ext uri="{FF2B5EF4-FFF2-40B4-BE49-F238E27FC236}">
                <a16:creationId xmlns:a16="http://schemas.microsoft.com/office/drawing/2014/main" id="{BB5C9ED0-DDFB-411D-92BC-67C53DF4E7AB}"/>
              </a:ext>
            </a:extLst>
          </p:cNvPr>
          <p:cNvSpPr>
            <a:spLocks noChangeArrowheads="1"/>
          </p:cNvSpPr>
          <p:nvPr/>
        </p:nvSpPr>
        <p:spPr bwMode="auto">
          <a:xfrm>
            <a:off x="4517726" y="3975494"/>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E</a:t>
            </a:r>
            <a:endParaRPr lang="en-AU" b="1" dirty="0">
              <a:solidFill>
                <a:schemeClr val="bg1"/>
              </a:solidFill>
            </a:endParaRPr>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2935531" y="3792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D</a:t>
            </a:r>
            <a:endParaRPr lang="en-AU" b="1" dirty="0">
              <a:solidFill>
                <a:schemeClr val="bg1"/>
              </a:solidFill>
            </a:endParaRPr>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206039" y="3297406"/>
            <a:ext cx="15129" cy="63604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Line 12">
            <a:extLst>
              <a:ext uri="{FF2B5EF4-FFF2-40B4-BE49-F238E27FC236}">
                <a16:creationId xmlns:a16="http://schemas.microsoft.com/office/drawing/2014/main" id="{2F7BD91C-F903-457E-870D-C4967BD637FE}"/>
              </a:ext>
            </a:extLst>
          </p:cNvPr>
          <p:cNvSpPr>
            <a:spLocks noChangeShapeType="1"/>
          </p:cNvSpPr>
          <p:nvPr/>
        </p:nvSpPr>
        <p:spPr bwMode="auto">
          <a:xfrm>
            <a:off x="6304394" y="3297428"/>
            <a:ext cx="1376342" cy="6360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7" name="Oval 17">
            <a:extLst>
              <a:ext uri="{FF2B5EF4-FFF2-40B4-BE49-F238E27FC236}">
                <a16:creationId xmlns:a16="http://schemas.microsoft.com/office/drawing/2014/main" id="{BB5C9ED0-DDFB-411D-92BC-67C53DF4E7AB}"/>
              </a:ext>
            </a:extLst>
          </p:cNvPr>
          <p:cNvSpPr>
            <a:spLocks noChangeArrowheads="1"/>
          </p:cNvSpPr>
          <p:nvPr/>
        </p:nvSpPr>
        <p:spPr bwMode="auto">
          <a:xfrm>
            <a:off x="7597512" y="387649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G</a:t>
            </a:r>
            <a:endParaRPr lang="en-AU" b="1" dirty="0">
              <a:solidFill>
                <a:schemeClr val="bg1"/>
              </a:solidFill>
            </a:endParaRPr>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6064638" y="38970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F</a:t>
            </a:r>
            <a:endParaRPr lang="en-AU" b="1" dirty="0">
              <a:solidFill>
                <a:schemeClr val="bg1"/>
              </a:solidFill>
            </a:endParaRPr>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514817" y="4068670"/>
            <a:ext cx="442666" cy="6014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Line 12">
            <a:extLst>
              <a:ext uri="{FF2B5EF4-FFF2-40B4-BE49-F238E27FC236}">
                <a16:creationId xmlns:a16="http://schemas.microsoft.com/office/drawing/2014/main" id="{2F7BD91C-F903-457E-870D-C4967BD637FE}"/>
              </a:ext>
            </a:extLst>
          </p:cNvPr>
          <p:cNvSpPr>
            <a:spLocks noChangeShapeType="1"/>
          </p:cNvSpPr>
          <p:nvPr/>
        </p:nvSpPr>
        <p:spPr bwMode="auto">
          <a:xfrm>
            <a:off x="3170734" y="4124344"/>
            <a:ext cx="265399" cy="6223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309037"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3</a:t>
            </a:r>
            <a:endParaRPr lang="en-AU" b="1" dirty="0">
              <a:solidFill>
                <a:schemeClr val="bg1"/>
              </a:solidFill>
            </a:endParaRPr>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2233940" y="472724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2</a:t>
            </a:r>
            <a:endParaRPr lang="en-AU" b="1"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379423" y="4329304"/>
            <a:ext cx="156482" cy="417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Line 12">
            <a:extLst>
              <a:ext uri="{FF2B5EF4-FFF2-40B4-BE49-F238E27FC236}">
                <a16:creationId xmlns:a16="http://schemas.microsoft.com/office/drawing/2014/main" id="{2F7BD91C-F903-457E-870D-C4967BD637FE}"/>
              </a:ext>
            </a:extLst>
          </p:cNvPr>
          <p:cNvSpPr>
            <a:spLocks noChangeShapeType="1"/>
          </p:cNvSpPr>
          <p:nvPr/>
        </p:nvSpPr>
        <p:spPr bwMode="auto">
          <a:xfrm>
            <a:off x="4736116" y="4235408"/>
            <a:ext cx="407929" cy="5645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Oval 17">
            <a:extLst>
              <a:ext uri="{FF2B5EF4-FFF2-40B4-BE49-F238E27FC236}">
                <a16:creationId xmlns:a16="http://schemas.microsoft.com/office/drawing/2014/main" id="{BB5C9ED0-DDFB-411D-92BC-67C53DF4E7AB}"/>
              </a:ext>
            </a:extLst>
          </p:cNvPr>
          <p:cNvSpPr>
            <a:spLocks noChangeArrowheads="1"/>
          </p:cNvSpPr>
          <p:nvPr/>
        </p:nvSpPr>
        <p:spPr bwMode="auto">
          <a:xfrm>
            <a:off x="5039846" y="478484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9</a:t>
            </a:r>
            <a:endParaRPr lang="en-AU" b="1" dirty="0">
              <a:solidFill>
                <a:schemeClr val="bg1"/>
              </a:solidFill>
            </a:endParaRPr>
          </a:p>
        </p:txBody>
      </p:sp>
      <p:sp>
        <p:nvSpPr>
          <p:cNvPr id="56" name="Oval 17">
            <a:extLst>
              <a:ext uri="{FF2B5EF4-FFF2-40B4-BE49-F238E27FC236}">
                <a16:creationId xmlns:a16="http://schemas.microsoft.com/office/drawing/2014/main" id="{BB5C9ED0-DDFB-411D-92BC-67C53DF4E7AB}"/>
              </a:ext>
            </a:extLst>
          </p:cNvPr>
          <p:cNvSpPr>
            <a:spLocks noChangeArrowheads="1"/>
          </p:cNvSpPr>
          <p:nvPr/>
        </p:nvSpPr>
        <p:spPr bwMode="auto">
          <a:xfrm>
            <a:off x="4218253" y="475030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5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62429" y="4141336"/>
            <a:ext cx="260078" cy="6222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2">
            <a:extLst>
              <a:ext uri="{FF2B5EF4-FFF2-40B4-BE49-F238E27FC236}">
                <a16:creationId xmlns:a16="http://schemas.microsoft.com/office/drawing/2014/main" id="{2F7BD91C-F903-457E-870D-C4967BD637FE}"/>
              </a:ext>
            </a:extLst>
          </p:cNvPr>
          <p:cNvSpPr>
            <a:spLocks noChangeShapeType="1"/>
          </p:cNvSpPr>
          <p:nvPr/>
        </p:nvSpPr>
        <p:spPr bwMode="auto">
          <a:xfrm>
            <a:off x="6352987" y="4151039"/>
            <a:ext cx="437165" cy="6338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Oval 17">
            <a:extLst>
              <a:ext uri="{FF2B5EF4-FFF2-40B4-BE49-F238E27FC236}">
                <a16:creationId xmlns:a16="http://schemas.microsoft.com/office/drawing/2014/main" id="{BB5C9ED0-DDFB-411D-92BC-67C53DF4E7AB}"/>
              </a:ext>
            </a:extLst>
          </p:cNvPr>
          <p:cNvSpPr>
            <a:spLocks noChangeArrowheads="1"/>
          </p:cNvSpPr>
          <p:nvPr/>
        </p:nvSpPr>
        <p:spPr bwMode="auto">
          <a:xfrm>
            <a:off x="6674362"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1</a:t>
            </a:r>
            <a:endParaRPr lang="en-AU" b="1" dirty="0">
              <a:solidFill>
                <a:schemeClr val="bg1"/>
              </a:solidFill>
            </a:endParaRPr>
          </a:p>
        </p:txBody>
      </p:sp>
      <p:sp>
        <p:nvSpPr>
          <p:cNvPr id="60" name="Oval 17">
            <a:extLst>
              <a:ext uri="{FF2B5EF4-FFF2-40B4-BE49-F238E27FC236}">
                <a16:creationId xmlns:a16="http://schemas.microsoft.com/office/drawing/2014/main" id="{BB5C9ED0-DDFB-411D-92BC-67C53DF4E7AB}"/>
              </a:ext>
            </a:extLst>
          </p:cNvPr>
          <p:cNvSpPr>
            <a:spLocks noChangeArrowheads="1"/>
          </p:cNvSpPr>
          <p:nvPr/>
        </p:nvSpPr>
        <p:spPr bwMode="auto">
          <a:xfrm>
            <a:off x="5701916" y="47696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a:solidFill>
                  <a:schemeClr val="bg1"/>
                </a:solidFill>
              </a:rPr>
              <a:t>0</a:t>
            </a:r>
            <a:endParaRPr lang="en-AU" b="1" dirty="0">
              <a:solidFill>
                <a:schemeClr val="bg1"/>
              </a:solidFill>
            </a:endParaRPr>
          </a:p>
        </p:txBody>
      </p:sp>
      <p:sp>
        <p:nvSpPr>
          <p:cNvPr id="6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7486860" y="4141336"/>
            <a:ext cx="143630" cy="59263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2" name="Oval 17">
            <a:extLst>
              <a:ext uri="{FF2B5EF4-FFF2-40B4-BE49-F238E27FC236}">
                <a16:creationId xmlns:a16="http://schemas.microsoft.com/office/drawing/2014/main" id="{BB5C9ED0-DDFB-411D-92BC-67C53DF4E7AB}"/>
              </a:ext>
            </a:extLst>
          </p:cNvPr>
          <p:cNvSpPr>
            <a:spLocks noChangeArrowheads="1"/>
          </p:cNvSpPr>
          <p:nvPr/>
        </p:nvSpPr>
        <p:spPr bwMode="auto">
          <a:xfrm>
            <a:off x="8249283" y="460910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64" name="Oval 17">
            <a:extLst>
              <a:ext uri="{FF2B5EF4-FFF2-40B4-BE49-F238E27FC236}">
                <a16:creationId xmlns:a16="http://schemas.microsoft.com/office/drawing/2014/main" id="{BB5C9ED0-DDFB-411D-92BC-67C53DF4E7AB}"/>
              </a:ext>
            </a:extLst>
          </p:cNvPr>
          <p:cNvSpPr>
            <a:spLocks noChangeArrowheads="1"/>
          </p:cNvSpPr>
          <p:nvPr/>
        </p:nvSpPr>
        <p:spPr bwMode="auto">
          <a:xfrm>
            <a:off x="7325690" y="47375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7</a:t>
            </a:r>
            <a:endParaRPr lang="en-AU" b="1" dirty="0">
              <a:solidFill>
                <a:schemeClr val="bg1"/>
              </a:solidFill>
            </a:endParaRPr>
          </a:p>
        </p:txBody>
      </p:sp>
      <p:sp>
        <p:nvSpPr>
          <p:cNvPr id="65" name="Line 12">
            <a:extLst>
              <a:ext uri="{FF2B5EF4-FFF2-40B4-BE49-F238E27FC236}">
                <a16:creationId xmlns:a16="http://schemas.microsoft.com/office/drawing/2014/main" id="{2F7BD91C-F903-457E-870D-C4967BD637FE}"/>
              </a:ext>
            </a:extLst>
          </p:cNvPr>
          <p:cNvSpPr>
            <a:spLocks noChangeShapeType="1"/>
          </p:cNvSpPr>
          <p:nvPr/>
        </p:nvSpPr>
        <p:spPr bwMode="auto">
          <a:xfrm>
            <a:off x="7892572" y="4141336"/>
            <a:ext cx="488999" cy="46776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6" name="TextBox 65"/>
          <p:cNvSpPr txBox="1"/>
          <p:nvPr/>
        </p:nvSpPr>
        <p:spPr>
          <a:xfrm>
            <a:off x="7251428" y="2384460"/>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7" name="TextBox 66"/>
          <p:cNvSpPr txBox="1"/>
          <p:nvPr/>
        </p:nvSpPr>
        <p:spPr>
          <a:xfrm>
            <a:off x="9905211" y="3782097"/>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8" name="TextBox 67"/>
          <p:cNvSpPr txBox="1"/>
          <p:nvPr/>
        </p:nvSpPr>
        <p:spPr>
          <a:xfrm>
            <a:off x="1691130" y="2962252"/>
            <a:ext cx="1174803" cy="369332"/>
          </a:xfrm>
          <a:prstGeom prst="rect">
            <a:avLst/>
          </a:prstGeom>
          <a:solidFill>
            <a:srgbClr val="852F4A"/>
          </a:solidFill>
        </p:spPr>
        <p:txBody>
          <a:bodyPr wrap="square" rtlCol="0">
            <a:spAutoFit/>
          </a:bodyPr>
          <a:lstStyle/>
          <a:p>
            <a:r>
              <a:rPr lang="en-US" dirty="0" smtClean="0">
                <a:solidFill>
                  <a:schemeClr val="bg1"/>
                </a:solidFill>
              </a:rPr>
              <a:t>Min</a:t>
            </a:r>
            <a:endParaRPr lang="en-US" dirty="0">
              <a:solidFill>
                <a:schemeClr val="bg1"/>
              </a:solidFill>
            </a:endParaRPr>
          </a:p>
        </p:txBody>
      </p:sp>
      <p:cxnSp>
        <p:nvCxnSpPr>
          <p:cNvPr id="71" name="Straight Connector 70"/>
          <p:cNvCxnSpPr>
            <a:endCxn id="66" idx="1"/>
          </p:cNvCxnSpPr>
          <p:nvPr/>
        </p:nvCxnSpPr>
        <p:spPr>
          <a:xfrm>
            <a:off x="5789695" y="2560395"/>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2907271" y="3138187"/>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406292" y="3966763"/>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5363764" y="1603527"/>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AE" b="1" dirty="0"/>
              <a:t>∞</a:t>
            </a:r>
            <a:endParaRPr lang="en-US" b="1" dirty="0"/>
          </a:p>
        </p:txBody>
      </p:sp>
      <p:sp>
        <p:nvSpPr>
          <p:cNvPr id="43" name="Rectangle 42"/>
          <p:cNvSpPr/>
          <p:nvPr/>
        </p:nvSpPr>
        <p:spPr>
          <a:xfrm>
            <a:off x="3236107" y="3624114"/>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endParaRPr lang="en-US" b="1" dirty="0">
              <a:solidFill>
                <a:srgbClr val="FF0000"/>
              </a:solidFill>
            </a:endParaRPr>
          </a:p>
          <a:p>
            <a:r>
              <a:rPr lang="el-GR" b="1" dirty="0"/>
              <a:t>Β</a:t>
            </a:r>
            <a:r>
              <a:rPr lang="en-US" b="1" dirty="0"/>
              <a:t> = +</a:t>
            </a:r>
            <a:r>
              <a:rPr lang="en-AE" b="1" dirty="0"/>
              <a:t>∞</a:t>
            </a:r>
            <a:endParaRPr lang="en-US" b="1" dirty="0"/>
          </a:p>
        </p:txBody>
      </p:sp>
      <p:sp>
        <p:nvSpPr>
          <p:cNvPr id="45" name="Rectangle 44"/>
          <p:cNvSpPr/>
          <p:nvPr/>
        </p:nvSpPr>
        <p:spPr>
          <a:xfrm>
            <a:off x="4856755" y="2962252"/>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US" b="1" dirty="0" smtClean="0">
                <a:solidFill>
                  <a:srgbClr val="FF0000"/>
                </a:solidFill>
              </a:rPr>
              <a:t>3</a:t>
            </a:r>
            <a:endParaRPr lang="en-US" b="1" dirty="0">
              <a:solidFill>
                <a:srgbClr val="FF0000"/>
              </a:solidFill>
            </a:endParaRPr>
          </a:p>
        </p:txBody>
      </p:sp>
      <p:sp>
        <p:nvSpPr>
          <p:cNvPr id="46" name="Rectangle 45"/>
          <p:cNvSpPr/>
          <p:nvPr/>
        </p:nvSpPr>
        <p:spPr>
          <a:xfrm>
            <a:off x="4830214" y="3723059"/>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US" b="1" dirty="0" smtClean="0">
                <a:solidFill>
                  <a:srgbClr val="FF0000"/>
                </a:solidFill>
              </a:rPr>
              <a:t>3</a:t>
            </a:r>
            <a:endParaRPr lang="en-US" b="1" dirty="0">
              <a:solidFill>
                <a:srgbClr val="FF0000"/>
              </a:solidFill>
            </a:endParaRPr>
          </a:p>
        </p:txBody>
      </p:sp>
    </p:spTree>
    <p:extLst>
      <p:ext uri="{BB962C8B-B14F-4D97-AF65-F5344CB8AC3E}">
        <p14:creationId xmlns:p14="http://schemas.microsoft.com/office/powerpoint/2010/main" val="225655104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536" y="365125"/>
            <a:ext cx="9571264" cy="1325563"/>
          </a:xfrm>
        </p:spPr>
        <p:txBody>
          <a:bodyPr/>
          <a:lstStyle/>
          <a:p>
            <a:r>
              <a:rPr lang="en-US" dirty="0" smtClean="0"/>
              <a:t>Alpha Beta Pruning Example</a:t>
            </a:r>
            <a:endParaRPr lang="en-US" dirty="0"/>
          </a:p>
        </p:txBody>
      </p:sp>
      <p:sp>
        <p:nvSpPr>
          <p:cNvPr id="8"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170734" y="3219580"/>
            <a:ext cx="1409723" cy="6162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0"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746724" y="3353102"/>
            <a:ext cx="102599" cy="652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Oval 13">
            <a:extLst>
              <a:ext uri="{FF2B5EF4-FFF2-40B4-BE49-F238E27FC236}">
                <a16:creationId xmlns:a16="http://schemas.microsoft.com/office/drawing/2014/main" id="{A395E240-8274-42FE-AE95-F6C4725A0A65}"/>
              </a:ext>
            </a:extLst>
          </p:cNvPr>
          <p:cNvSpPr>
            <a:spLocks noChangeArrowheads="1"/>
          </p:cNvSpPr>
          <p:nvPr/>
        </p:nvSpPr>
        <p:spPr bwMode="auto">
          <a:xfrm>
            <a:off x="5191291" y="2362108"/>
            <a:ext cx="304800" cy="304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A</a:t>
            </a:r>
            <a:endParaRPr lang="en-AU" b="1" dirty="0">
              <a:solidFill>
                <a:schemeClr val="bg1"/>
              </a:solidFill>
            </a:endParaRPr>
          </a:p>
        </p:txBody>
      </p:sp>
      <p:sp>
        <p:nvSpPr>
          <p:cNvPr id="1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822309" y="2590708"/>
            <a:ext cx="368981"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9" name="Line 14">
            <a:extLst>
              <a:ext uri="{FF2B5EF4-FFF2-40B4-BE49-F238E27FC236}">
                <a16:creationId xmlns:a16="http://schemas.microsoft.com/office/drawing/2014/main" id="{4C06F2ED-7793-458A-A86D-596D139BD223}"/>
              </a:ext>
            </a:extLst>
          </p:cNvPr>
          <p:cNvSpPr>
            <a:spLocks noChangeShapeType="1"/>
          </p:cNvSpPr>
          <p:nvPr/>
        </p:nvSpPr>
        <p:spPr bwMode="auto">
          <a:xfrm>
            <a:off x="5496091" y="2590708"/>
            <a:ext cx="587209"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8" name="Oval 17">
            <a:extLst>
              <a:ext uri="{FF2B5EF4-FFF2-40B4-BE49-F238E27FC236}">
                <a16:creationId xmlns:a16="http://schemas.microsoft.com/office/drawing/2014/main" id="{BB5C9ED0-DDFB-411D-92BC-67C53DF4E7AB}"/>
              </a:ext>
            </a:extLst>
          </p:cNvPr>
          <p:cNvSpPr>
            <a:spLocks noChangeArrowheads="1"/>
          </p:cNvSpPr>
          <p:nvPr/>
        </p:nvSpPr>
        <p:spPr bwMode="auto">
          <a:xfrm>
            <a:off x="4627747" y="30479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B</a:t>
            </a:r>
            <a:endParaRPr lang="en-AU" b="1" dirty="0">
              <a:solidFill>
                <a:schemeClr val="bg1"/>
              </a:solidFill>
            </a:endParaRPr>
          </a:p>
        </p:txBody>
      </p:sp>
      <p:sp>
        <p:nvSpPr>
          <p:cNvPr id="24" name="Oval 26">
            <a:extLst>
              <a:ext uri="{FF2B5EF4-FFF2-40B4-BE49-F238E27FC236}">
                <a16:creationId xmlns:a16="http://schemas.microsoft.com/office/drawing/2014/main" id="{A79ADCCC-B610-4481-AA6F-4CB12166D2CB}"/>
              </a:ext>
            </a:extLst>
          </p:cNvPr>
          <p:cNvSpPr>
            <a:spLocks noChangeArrowheads="1"/>
          </p:cNvSpPr>
          <p:nvPr/>
        </p:nvSpPr>
        <p:spPr bwMode="auto">
          <a:xfrm>
            <a:off x="6036874" y="3030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C</a:t>
            </a:r>
            <a:endParaRPr lang="en-AU" b="1" dirty="0">
              <a:solidFill>
                <a:schemeClr val="bg1"/>
              </a:solidFill>
            </a:endParaRPr>
          </a:p>
        </p:txBody>
      </p:sp>
      <p:sp>
        <p:nvSpPr>
          <p:cNvPr id="32" name="Oval 17">
            <a:extLst>
              <a:ext uri="{FF2B5EF4-FFF2-40B4-BE49-F238E27FC236}">
                <a16:creationId xmlns:a16="http://schemas.microsoft.com/office/drawing/2014/main" id="{BB5C9ED0-DDFB-411D-92BC-67C53DF4E7AB}"/>
              </a:ext>
            </a:extLst>
          </p:cNvPr>
          <p:cNvSpPr>
            <a:spLocks noChangeArrowheads="1"/>
          </p:cNvSpPr>
          <p:nvPr/>
        </p:nvSpPr>
        <p:spPr bwMode="auto">
          <a:xfrm>
            <a:off x="4517726" y="3975494"/>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E</a:t>
            </a:r>
            <a:endParaRPr lang="en-AU" b="1" dirty="0">
              <a:solidFill>
                <a:schemeClr val="bg1"/>
              </a:solidFill>
            </a:endParaRPr>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2935531" y="3792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D</a:t>
            </a:r>
            <a:endParaRPr lang="en-AU" b="1" dirty="0">
              <a:solidFill>
                <a:schemeClr val="bg1"/>
              </a:solidFill>
            </a:endParaRPr>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206039" y="3297406"/>
            <a:ext cx="15129" cy="63604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Line 12">
            <a:extLst>
              <a:ext uri="{FF2B5EF4-FFF2-40B4-BE49-F238E27FC236}">
                <a16:creationId xmlns:a16="http://schemas.microsoft.com/office/drawing/2014/main" id="{2F7BD91C-F903-457E-870D-C4967BD637FE}"/>
              </a:ext>
            </a:extLst>
          </p:cNvPr>
          <p:cNvSpPr>
            <a:spLocks noChangeShapeType="1"/>
          </p:cNvSpPr>
          <p:nvPr/>
        </p:nvSpPr>
        <p:spPr bwMode="auto">
          <a:xfrm>
            <a:off x="6304394" y="3297428"/>
            <a:ext cx="1376342" cy="6360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7" name="Oval 17">
            <a:extLst>
              <a:ext uri="{FF2B5EF4-FFF2-40B4-BE49-F238E27FC236}">
                <a16:creationId xmlns:a16="http://schemas.microsoft.com/office/drawing/2014/main" id="{BB5C9ED0-DDFB-411D-92BC-67C53DF4E7AB}"/>
              </a:ext>
            </a:extLst>
          </p:cNvPr>
          <p:cNvSpPr>
            <a:spLocks noChangeArrowheads="1"/>
          </p:cNvSpPr>
          <p:nvPr/>
        </p:nvSpPr>
        <p:spPr bwMode="auto">
          <a:xfrm>
            <a:off x="7597512" y="387649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G</a:t>
            </a:r>
            <a:endParaRPr lang="en-AU" b="1" dirty="0">
              <a:solidFill>
                <a:schemeClr val="bg1"/>
              </a:solidFill>
            </a:endParaRPr>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6064638" y="38970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F</a:t>
            </a:r>
            <a:endParaRPr lang="en-AU" b="1" dirty="0">
              <a:solidFill>
                <a:schemeClr val="bg1"/>
              </a:solidFill>
            </a:endParaRPr>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514817" y="4068670"/>
            <a:ext cx="442666" cy="6014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Line 12">
            <a:extLst>
              <a:ext uri="{FF2B5EF4-FFF2-40B4-BE49-F238E27FC236}">
                <a16:creationId xmlns:a16="http://schemas.microsoft.com/office/drawing/2014/main" id="{2F7BD91C-F903-457E-870D-C4967BD637FE}"/>
              </a:ext>
            </a:extLst>
          </p:cNvPr>
          <p:cNvSpPr>
            <a:spLocks noChangeShapeType="1"/>
          </p:cNvSpPr>
          <p:nvPr/>
        </p:nvSpPr>
        <p:spPr bwMode="auto">
          <a:xfrm>
            <a:off x="3170734" y="4124344"/>
            <a:ext cx="265399" cy="6223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309037"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3</a:t>
            </a:r>
            <a:endParaRPr lang="en-AU" b="1" dirty="0">
              <a:solidFill>
                <a:schemeClr val="bg1"/>
              </a:solidFill>
            </a:endParaRPr>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2233940" y="472724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2</a:t>
            </a:r>
            <a:endParaRPr lang="en-AU" b="1"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379423" y="4329304"/>
            <a:ext cx="156482" cy="417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Line 12">
            <a:extLst>
              <a:ext uri="{FF2B5EF4-FFF2-40B4-BE49-F238E27FC236}">
                <a16:creationId xmlns:a16="http://schemas.microsoft.com/office/drawing/2014/main" id="{2F7BD91C-F903-457E-870D-C4967BD637FE}"/>
              </a:ext>
            </a:extLst>
          </p:cNvPr>
          <p:cNvSpPr>
            <a:spLocks noChangeShapeType="1"/>
          </p:cNvSpPr>
          <p:nvPr/>
        </p:nvSpPr>
        <p:spPr bwMode="auto">
          <a:xfrm>
            <a:off x="4736116" y="4235408"/>
            <a:ext cx="407929" cy="5645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Oval 17">
            <a:extLst>
              <a:ext uri="{FF2B5EF4-FFF2-40B4-BE49-F238E27FC236}">
                <a16:creationId xmlns:a16="http://schemas.microsoft.com/office/drawing/2014/main" id="{BB5C9ED0-DDFB-411D-92BC-67C53DF4E7AB}"/>
              </a:ext>
            </a:extLst>
          </p:cNvPr>
          <p:cNvSpPr>
            <a:spLocks noChangeArrowheads="1"/>
          </p:cNvSpPr>
          <p:nvPr/>
        </p:nvSpPr>
        <p:spPr bwMode="auto">
          <a:xfrm>
            <a:off x="5039846" y="478484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9</a:t>
            </a:r>
            <a:endParaRPr lang="en-AU" b="1" dirty="0">
              <a:solidFill>
                <a:schemeClr val="bg1"/>
              </a:solidFill>
            </a:endParaRPr>
          </a:p>
        </p:txBody>
      </p:sp>
      <p:sp>
        <p:nvSpPr>
          <p:cNvPr id="56" name="Oval 17">
            <a:extLst>
              <a:ext uri="{FF2B5EF4-FFF2-40B4-BE49-F238E27FC236}">
                <a16:creationId xmlns:a16="http://schemas.microsoft.com/office/drawing/2014/main" id="{BB5C9ED0-DDFB-411D-92BC-67C53DF4E7AB}"/>
              </a:ext>
            </a:extLst>
          </p:cNvPr>
          <p:cNvSpPr>
            <a:spLocks noChangeArrowheads="1"/>
          </p:cNvSpPr>
          <p:nvPr/>
        </p:nvSpPr>
        <p:spPr bwMode="auto">
          <a:xfrm>
            <a:off x="4218253" y="475030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5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62429" y="4141336"/>
            <a:ext cx="260078" cy="6222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2">
            <a:extLst>
              <a:ext uri="{FF2B5EF4-FFF2-40B4-BE49-F238E27FC236}">
                <a16:creationId xmlns:a16="http://schemas.microsoft.com/office/drawing/2014/main" id="{2F7BD91C-F903-457E-870D-C4967BD637FE}"/>
              </a:ext>
            </a:extLst>
          </p:cNvPr>
          <p:cNvSpPr>
            <a:spLocks noChangeShapeType="1"/>
          </p:cNvSpPr>
          <p:nvPr/>
        </p:nvSpPr>
        <p:spPr bwMode="auto">
          <a:xfrm>
            <a:off x="6352987" y="4151039"/>
            <a:ext cx="437165" cy="6338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Oval 17">
            <a:extLst>
              <a:ext uri="{FF2B5EF4-FFF2-40B4-BE49-F238E27FC236}">
                <a16:creationId xmlns:a16="http://schemas.microsoft.com/office/drawing/2014/main" id="{BB5C9ED0-DDFB-411D-92BC-67C53DF4E7AB}"/>
              </a:ext>
            </a:extLst>
          </p:cNvPr>
          <p:cNvSpPr>
            <a:spLocks noChangeArrowheads="1"/>
          </p:cNvSpPr>
          <p:nvPr/>
        </p:nvSpPr>
        <p:spPr bwMode="auto">
          <a:xfrm>
            <a:off x="6674362"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1</a:t>
            </a:r>
            <a:endParaRPr lang="en-AU" b="1" dirty="0">
              <a:solidFill>
                <a:schemeClr val="bg1"/>
              </a:solidFill>
            </a:endParaRPr>
          </a:p>
        </p:txBody>
      </p:sp>
      <p:sp>
        <p:nvSpPr>
          <p:cNvPr id="60" name="Oval 17">
            <a:extLst>
              <a:ext uri="{FF2B5EF4-FFF2-40B4-BE49-F238E27FC236}">
                <a16:creationId xmlns:a16="http://schemas.microsoft.com/office/drawing/2014/main" id="{BB5C9ED0-DDFB-411D-92BC-67C53DF4E7AB}"/>
              </a:ext>
            </a:extLst>
          </p:cNvPr>
          <p:cNvSpPr>
            <a:spLocks noChangeArrowheads="1"/>
          </p:cNvSpPr>
          <p:nvPr/>
        </p:nvSpPr>
        <p:spPr bwMode="auto">
          <a:xfrm>
            <a:off x="5701916" y="47696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a:solidFill>
                  <a:schemeClr val="bg1"/>
                </a:solidFill>
              </a:rPr>
              <a:t>0</a:t>
            </a:r>
            <a:endParaRPr lang="en-AU" b="1" dirty="0">
              <a:solidFill>
                <a:schemeClr val="bg1"/>
              </a:solidFill>
            </a:endParaRPr>
          </a:p>
        </p:txBody>
      </p:sp>
      <p:sp>
        <p:nvSpPr>
          <p:cNvPr id="6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7486860" y="4141336"/>
            <a:ext cx="143630" cy="59263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2" name="Oval 17">
            <a:extLst>
              <a:ext uri="{FF2B5EF4-FFF2-40B4-BE49-F238E27FC236}">
                <a16:creationId xmlns:a16="http://schemas.microsoft.com/office/drawing/2014/main" id="{BB5C9ED0-DDFB-411D-92BC-67C53DF4E7AB}"/>
              </a:ext>
            </a:extLst>
          </p:cNvPr>
          <p:cNvSpPr>
            <a:spLocks noChangeArrowheads="1"/>
          </p:cNvSpPr>
          <p:nvPr/>
        </p:nvSpPr>
        <p:spPr bwMode="auto">
          <a:xfrm>
            <a:off x="8249283" y="460910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64" name="Oval 17">
            <a:extLst>
              <a:ext uri="{FF2B5EF4-FFF2-40B4-BE49-F238E27FC236}">
                <a16:creationId xmlns:a16="http://schemas.microsoft.com/office/drawing/2014/main" id="{BB5C9ED0-DDFB-411D-92BC-67C53DF4E7AB}"/>
              </a:ext>
            </a:extLst>
          </p:cNvPr>
          <p:cNvSpPr>
            <a:spLocks noChangeArrowheads="1"/>
          </p:cNvSpPr>
          <p:nvPr/>
        </p:nvSpPr>
        <p:spPr bwMode="auto">
          <a:xfrm>
            <a:off x="7325690" y="47375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7</a:t>
            </a:r>
            <a:endParaRPr lang="en-AU" b="1" dirty="0">
              <a:solidFill>
                <a:schemeClr val="bg1"/>
              </a:solidFill>
            </a:endParaRPr>
          </a:p>
        </p:txBody>
      </p:sp>
      <p:sp>
        <p:nvSpPr>
          <p:cNvPr id="65" name="Line 12">
            <a:extLst>
              <a:ext uri="{FF2B5EF4-FFF2-40B4-BE49-F238E27FC236}">
                <a16:creationId xmlns:a16="http://schemas.microsoft.com/office/drawing/2014/main" id="{2F7BD91C-F903-457E-870D-C4967BD637FE}"/>
              </a:ext>
            </a:extLst>
          </p:cNvPr>
          <p:cNvSpPr>
            <a:spLocks noChangeShapeType="1"/>
          </p:cNvSpPr>
          <p:nvPr/>
        </p:nvSpPr>
        <p:spPr bwMode="auto">
          <a:xfrm>
            <a:off x="7892572" y="4141336"/>
            <a:ext cx="488999" cy="46776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6" name="TextBox 65"/>
          <p:cNvSpPr txBox="1"/>
          <p:nvPr/>
        </p:nvSpPr>
        <p:spPr>
          <a:xfrm>
            <a:off x="7251428" y="2384460"/>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7" name="TextBox 66"/>
          <p:cNvSpPr txBox="1"/>
          <p:nvPr/>
        </p:nvSpPr>
        <p:spPr>
          <a:xfrm>
            <a:off x="9905211" y="3782097"/>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8" name="TextBox 67"/>
          <p:cNvSpPr txBox="1"/>
          <p:nvPr/>
        </p:nvSpPr>
        <p:spPr>
          <a:xfrm>
            <a:off x="1691130" y="2962252"/>
            <a:ext cx="1174803" cy="369332"/>
          </a:xfrm>
          <a:prstGeom prst="rect">
            <a:avLst/>
          </a:prstGeom>
          <a:solidFill>
            <a:srgbClr val="852F4A"/>
          </a:solidFill>
        </p:spPr>
        <p:txBody>
          <a:bodyPr wrap="square" rtlCol="0">
            <a:spAutoFit/>
          </a:bodyPr>
          <a:lstStyle/>
          <a:p>
            <a:r>
              <a:rPr lang="en-US" dirty="0" smtClean="0">
                <a:solidFill>
                  <a:schemeClr val="bg1"/>
                </a:solidFill>
              </a:rPr>
              <a:t>Min</a:t>
            </a:r>
            <a:endParaRPr lang="en-US" dirty="0">
              <a:solidFill>
                <a:schemeClr val="bg1"/>
              </a:solidFill>
            </a:endParaRPr>
          </a:p>
        </p:txBody>
      </p:sp>
      <p:cxnSp>
        <p:nvCxnSpPr>
          <p:cNvPr id="71" name="Straight Connector 70"/>
          <p:cNvCxnSpPr>
            <a:endCxn id="66" idx="1"/>
          </p:cNvCxnSpPr>
          <p:nvPr/>
        </p:nvCxnSpPr>
        <p:spPr>
          <a:xfrm>
            <a:off x="5789695" y="2560395"/>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2907271" y="3138187"/>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406292" y="3966763"/>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5363764" y="1603527"/>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AE" b="1" dirty="0"/>
              <a:t>∞</a:t>
            </a:r>
            <a:endParaRPr lang="en-US" b="1" dirty="0"/>
          </a:p>
        </p:txBody>
      </p:sp>
      <p:sp>
        <p:nvSpPr>
          <p:cNvPr id="43" name="Rectangle 42"/>
          <p:cNvSpPr/>
          <p:nvPr/>
        </p:nvSpPr>
        <p:spPr>
          <a:xfrm>
            <a:off x="3236107" y="3624114"/>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endParaRPr lang="en-US" b="1" dirty="0">
              <a:solidFill>
                <a:srgbClr val="FF0000"/>
              </a:solidFill>
            </a:endParaRPr>
          </a:p>
          <a:p>
            <a:r>
              <a:rPr lang="el-GR" b="1" dirty="0"/>
              <a:t>Β</a:t>
            </a:r>
            <a:r>
              <a:rPr lang="en-US" b="1" dirty="0"/>
              <a:t> = +</a:t>
            </a:r>
            <a:r>
              <a:rPr lang="en-AE" b="1" dirty="0"/>
              <a:t>∞</a:t>
            </a:r>
            <a:endParaRPr lang="en-US" b="1" dirty="0"/>
          </a:p>
        </p:txBody>
      </p:sp>
      <p:sp>
        <p:nvSpPr>
          <p:cNvPr id="45" name="Rectangle 44"/>
          <p:cNvSpPr/>
          <p:nvPr/>
        </p:nvSpPr>
        <p:spPr>
          <a:xfrm>
            <a:off x="4856755" y="2962252"/>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US" b="1" dirty="0" smtClean="0">
                <a:solidFill>
                  <a:srgbClr val="FF0000"/>
                </a:solidFill>
              </a:rPr>
              <a:t>3</a:t>
            </a:r>
            <a:endParaRPr lang="en-US" b="1" dirty="0">
              <a:solidFill>
                <a:srgbClr val="FF0000"/>
              </a:solidFill>
            </a:endParaRPr>
          </a:p>
        </p:txBody>
      </p:sp>
      <p:sp>
        <p:nvSpPr>
          <p:cNvPr id="46" name="Rectangle 45"/>
          <p:cNvSpPr/>
          <p:nvPr/>
        </p:nvSpPr>
        <p:spPr>
          <a:xfrm>
            <a:off x="4830214" y="3723059"/>
            <a:ext cx="2011347" cy="646331"/>
          </a:xfrm>
          <a:prstGeom prst="rect">
            <a:avLst/>
          </a:prstGeom>
        </p:spPr>
        <p:txBody>
          <a:bodyPr wrap="square">
            <a:spAutoFit/>
          </a:bodyPr>
          <a:lstStyle/>
          <a:p>
            <a:r>
              <a:rPr lang="el-GR" b="1" dirty="0"/>
              <a:t>α</a:t>
            </a:r>
            <a:r>
              <a:rPr lang="en-US" sz="1400" b="1" dirty="0"/>
              <a:t> </a:t>
            </a:r>
            <a:r>
              <a:rPr lang="en-US" sz="1400" b="1" dirty="0" smtClean="0"/>
              <a:t>=</a:t>
            </a:r>
            <a:r>
              <a:rPr lang="en-US" sz="1400" b="1" dirty="0" smtClean="0">
                <a:solidFill>
                  <a:srgbClr val="FF0000"/>
                </a:solidFill>
              </a:rPr>
              <a:t> </a:t>
            </a:r>
            <a:r>
              <a:rPr lang="en-US" b="1" dirty="0" smtClean="0">
                <a:solidFill>
                  <a:srgbClr val="FF0000"/>
                </a:solidFill>
              </a:rPr>
              <a:t>5</a:t>
            </a:r>
            <a:r>
              <a:rPr lang="en-US" b="1" dirty="0" smtClean="0"/>
              <a:t> </a:t>
            </a:r>
            <a:endParaRPr lang="en-US" b="1" dirty="0"/>
          </a:p>
          <a:p>
            <a:r>
              <a:rPr lang="el-GR" b="1" dirty="0"/>
              <a:t>Β</a:t>
            </a:r>
            <a:r>
              <a:rPr lang="en-US" b="1" dirty="0"/>
              <a:t> = </a:t>
            </a:r>
            <a:r>
              <a:rPr lang="en-US" b="1" dirty="0" smtClean="0">
                <a:solidFill>
                  <a:srgbClr val="FF0000"/>
                </a:solidFill>
              </a:rPr>
              <a:t>3</a:t>
            </a:r>
            <a:endParaRPr lang="en-US" b="1" dirty="0">
              <a:solidFill>
                <a:srgbClr val="FF0000"/>
              </a:solidFill>
            </a:endParaRPr>
          </a:p>
        </p:txBody>
      </p:sp>
    </p:spTree>
    <p:extLst>
      <p:ext uri="{BB962C8B-B14F-4D97-AF65-F5344CB8AC3E}">
        <p14:creationId xmlns:p14="http://schemas.microsoft.com/office/powerpoint/2010/main" val="239913229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536" y="365125"/>
            <a:ext cx="9571264" cy="1325563"/>
          </a:xfrm>
        </p:spPr>
        <p:txBody>
          <a:bodyPr/>
          <a:lstStyle/>
          <a:p>
            <a:r>
              <a:rPr lang="en-US" dirty="0" smtClean="0"/>
              <a:t>Alpha Beta Pruning Example</a:t>
            </a:r>
            <a:endParaRPr lang="en-US" dirty="0"/>
          </a:p>
        </p:txBody>
      </p:sp>
      <p:sp>
        <p:nvSpPr>
          <p:cNvPr id="8"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170734" y="3219580"/>
            <a:ext cx="1409723" cy="6162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0"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746724" y="3353102"/>
            <a:ext cx="102599" cy="652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Oval 13">
            <a:extLst>
              <a:ext uri="{FF2B5EF4-FFF2-40B4-BE49-F238E27FC236}">
                <a16:creationId xmlns:a16="http://schemas.microsoft.com/office/drawing/2014/main" id="{A395E240-8274-42FE-AE95-F6C4725A0A65}"/>
              </a:ext>
            </a:extLst>
          </p:cNvPr>
          <p:cNvSpPr>
            <a:spLocks noChangeArrowheads="1"/>
          </p:cNvSpPr>
          <p:nvPr/>
        </p:nvSpPr>
        <p:spPr bwMode="auto">
          <a:xfrm>
            <a:off x="5191291" y="2362108"/>
            <a:ext cx="304800" cy="304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A</a:t>
            </a:r>
            <a:endParaRPr lang="en-AU" b="1" dirty="0">
              <a:solidFill>
                <a:schemeClr val="bg1"/>
              </a:solidFill>
            </a:endParaRPr>
          </a:p>
        </p:txBody>
      </p:sp>
      <p:sp>
        <p:nvSpPr>
          <p:cNvPr id="1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822309" y="2590708"/>
            <a:ext cx="368981"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9" name="Line 14">
            <a:extLst>
              <a:ext uri="{FF2B5EF4-FFF2-40B4-BE49-F238E27FC236}">
                <a16:creationId xmlns:a16="http://schemas.microsoft.com/office/drawing/2014/main" id="{4C06F2ED-7793-458A-A86D-596D139BD223}"/>
              </a:ext>
            </a:extLst>
          </p:cNvPr>
          <p:cNvSpPr>
            <a:spLocks noChangeShapeType="1"/>
          </p:cNvSpPr>
          <p:nvPr/>
        </p:nvSpPr>
        <p:spPr bwMode="auto">
          <a:xfrm>
            <a:off x="5496091" y="2590708"/>
            <a:ext cx="587209"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8" name="Oval 17">
            <a:extLst>
              <a:ext uri="{FF2B5EF4-FFF2-40B4-BE49-F238E27FC236}">
                <a16:creationId xmlns:a16="http://schemas.microsoft.com/office/drawing/2014/main" id="{BB5C9ED0-DDFB-411D-92BC-67C53DF4E7AB}"/>
              </a:ext>
            </a:extLst>
          </p:cNvPr>
          <p:cNvSpPr>
            <a:spLocks noChangeArrowheads="1"/>
          </p:cNvSpPr>
          <p:nvPr/>
        </p:nvSpPr>
        <p:spPr bwMode="auto">
          <a:xfrm>
            <a:off x="4627747" y="30479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B</a:t>
            </a:r>
            <a:endParaRPr lang="en-AU" b="1" dirty="0">
              <a:solidFill>
                <a:schemeClr val="bg1"/>
              </a:solidFill>
            </a:endParaRPr>
          </a:p>
        </p:txBody>
      </p:sp>
      <p:sp>
        <p:nvSpPr>
          <p:cNvPr id="24" name="Oval 26">
            <a:extLst>
              <a:ext uri="{FF2B5EF4-FFF2-40B4-BE49-F238E27FC236}">
                <a16:creationId xmlns:a16="http://schemas.microsoft.com/office/drawing/2014/main" id="{A79ADCCC-B610-4481-AA6F-4CB12166D2CB}"/>
              </a:ext>
            </a:extLst>
          </p:cNvPr>
          <p:cNvSpPr>
            <a:spLocks noChangeArrowheads="1"/>
          </p:cNvSpPr>
          <p:nvPr/>
        </p:nvSpPr>
        <p:spPr bwMode="auto">
          <a:xfrm>
            <a:off x="6036874" y="3030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C</a:t>
            </a:r>
            <a:endParaRPr lang="en-AU" b="1" dirty="0">
              <a:solidFill>
                <a:schemeClr val="bg1"/>
              </a:solidFill>
            </a:endParaRPr>
          </a:p>
        </p:txBody>
      </p:sp>
      <p:sp>
        <p:nvSpPr>
          <p:cNvPr id="32" name="Oval 17">
            <a:extLst>
              <a:ext uri="{FF2B5EF4-FFF2-40B4-BE49-F238E27FC236}">
                <a16:creationId xmlns:a16="http://schemas.microsoft.com/office/drawing/2014/main" id="{BB5C9ED0-DDFB-411D-92BC-67C53DF4E7AB}"/>
              </a:ext>
            </a:extLst>
          </p:cNvPr>
          <p:cNvSpPr>
            <a:spLocks noChangeArrowheads="1"/>
          </p:cNvSpPr>
          <p:nvPr/>
        </p:nvSpPr>
        <p:spPr bwMode="auto">
          <a:xfrm>
            <a:off x="4517726" y="3975494"/>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E</a:t>
            </a:r>
            <a:endParaRPr lang="en-AU" b="1" dirty="0">
              <a:solidFill>
                <a:schemeClr val="bg1"/>
              </a:solidFill>
            </a:endParaRPr>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2935531" y="3792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D</a:t>
            </a:r>
            <a:endParaRPr lang="en-AU" b="1" dirty="0">
              <a:solidFill>
                <a:schemeClr val="bg1"/>
              </a:solidFill>
            </a:endParaRPr>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206039" y="3297406"/>
            <a:ext cx="15129" cy="63604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Line 12">
            <a:extLst>
              <a:ext uri="{FF2B5EF4-FFF2-40B4-BE49-F238E27FC236}">
                <a16:creationId xmlns:a16="http://schemas.microsoft.com/office/drawing/2014/main" id="{2F7BD91C-F903-457E-870D-C4967BD637FE}"/>
              </a:ext>
            </a:extLst>
          </p:cNvPr>
          <p:cNvSpPr>
            <a:spLocks noChangeShapeType="1"/>
          </p:cNvSpPr>
          <p:nvPr/>
        </p:nvSpPr>
        <p:spPr bwMode="auto">
          <a:xfrm>
            <a:off x="6304394" y="3297428"/>
            <a:ext cx="1376342" cy="6360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7" name="Oval 17">
            <a:extLst>
              <a:ext uri="{FF2B5EF4-FFF2-40B4-BE49-F238E27FC236}">
                <a16:creationId xmlns:a16="http://schemas.microsoft.com/office/drawing/2014/main" id="{BB5C9ED0-DDFB-411D-92BC-67C53DF4E7AB}"/>
              </a:ext>
            </a:extLst>
          </p:cNvPr>
          <p:cNvSpPr>
            <a:spLocks noChangeArrowheads="1"/>
          </p:cNvSpPr>
          <p:nvPr/>
        </p:nvSpPr>
        <p:spPr bwMode="auto">
          <a:xfrm>
            <a:off x="7597512" y="387649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G</a:t>
            </a:r>
            <a:endParaRPr lang="en-AU" b="1" dirty="0">
              <a:solidFill>
                <a:schemeClr val="bg1"/>
              </a:solidFill>
            </a:endParaRPr>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6064638" y="38970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F</a:t>
            </a:r>
            <a:endParaRPr lang="en-AU" b="1" dirty="0">
              <a:solidFill>
                <a:schemeClr val="bg1"/>
              </a:solidFill>
            </a:endParaRPr>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514817" y="4068670"/>
            <a:ext cx="442666" cy="6014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Line 12">
            <a:extLst>
              <a:ext uri="{FF2B5EF4-FFF2-40B4-BE49-F238E27FC236}">
                <a16:creationId xmlns:a16="http://schemas.microsoft.com/office/drawing/2014/main" id="{2F7BD91C-F903-457E-870D-C4967BD637FE}"/>
              </a:ext>
            </a:extLst>
          </p:cNvPr>
          <p:cNvSpPr>
            <a:spLocks noChangeShapeType="1"/>
          </p:cNvSpPr>
          <p:nvPr/>
        </p:nvSpPr>
        <p:spPr bwMode="auto">
          <a:xfrm>
            <a:off x="3170734" y="4124344"/>
            <a:ext cx="265399" cy="6223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309037"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3</a:t>
            </a:r>
            <a:endParaRPr lang="en-AU" b="1" dirty="0">
              <a:solidFill>
                <a:schemeClr val="bg1"/>
              </a:solidFill>
            </a:endParaRPr>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2233940" y="472724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2</a:t>
            </a:r>
            <a:endParaRPr lang="en-AU" b="1"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379423" y="4329304"/>
            <a:ext cx="156482" cy="417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Line 12">
            <a:extLst>
              <a:ext uri="{FF2B5EF4-FFF2-40B4-BE49-F238E27FC236}">
                <a16:creationId xmlns:a16="http://schemas.microsoft.com/office/drawing/2014/main" id="{2F7BD91C-F903-457E-870D-C4967BD637FE}"/>
              </a:ext>
            </a:extLst>
          </p:cNvPr>
          <p:cNvSpPr>
            <a:spLocks noChangeShapeType="1"/>
          </p:cNvSpPr>
          <p:nvPr/>
        </p:nvSpPr>
        <p:spPr bwMode="auto">
          <a:xfrm>
            <a:off x="4736116" y="4235408"/>
            <a:ext cx="407929" cy="5645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Oval 17">
            <a:extLst>
              <a:ext uri="{FF2B5EF4-FFF2-40B4-BE49-F238E27FC236}">
                <a16:creationId xmlns:a16="http://schemas.microsoft.com/office/drawing/2014/main" id="{BB5C9ED0-DDFB-411D-92BC-67C53DF4E7AB}"/>
              </a:ext>
            </a:extLst>
          </p:cNvPr>
          <p:cNvSpPr>
            <a:spLocks noChangeArrowheads="1"/>
          </p:cNvSpPr>
          <p:nvPr/>
        </p:nvSpPr>
        <p:spPr bwMode="auto">
          <a:xfrm>
            <a:off x="5039846" y="478484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9</a:t>
            </a:r>
            <a:endParaRPr lang="en-AU" b="1" dirty="0">
              <a:solidFill>
                <a:schemeClr val="bg1"/>
              </a:solidFill>
            </a:endParaRPr>
          </a:p>
        </p:txBody>
      </p:sp>
      <p:sp>
        <p:nvSpPr>
          <p:cNvPr id="56" name="Oval 17">
            <a:extLst>
              <a:ext uri="{FF2B5EF4-FFF2-40B4-BE49-F238E27FC236}">
                <a16:creationId xmlns:a16="http://schemas.microsoft.com/office/drawing/2014/main" id="{BB5C9ED0-DDFB-411D-92BC-67C53DF4E7AB}"/>
              </a:ext>
            </a:extLst>
          </p:cNvPr>
          <p:cNvSpPr>
            <a:spLocks noChangeArrowheads="1"/>
          </p:cNvSpPr>
          <p:nvPr/>
        </p:nvSpPr>
        <p:spPr bwMode="auto">
          <a:xfrm>
            <a:off x="4218253" y="475030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5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62429" y="4141336"/>
            <a:ext cx="260078" cy="6222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2">
            <a:extLst>
              <a:ext uri="{FF2B5EF4-FFF2-40B4-BE49-F238E27FC236}">
                <a16:creationId xmlns:a16="http://schemas.microsoft.com/office/drawing/2014/main" id="{2F7BD91C-F903-457E-870D-C4967BD637FE}"/>
              </a:ext>
            </a:extLst>
          </p:cNvPr>
          <p:cNvSpPr>
            <a:spLocks noChangeShapeType="1"/>
          </p:cNvSpPr>
          <p:nvPr/>
        </p:nvSpPr>
        <p:spPr bwMode="auto">
          <a:xfrm>
            <a:off x="6352987" y="4151039"/>
            <a:ext cx="437165" cy="6338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Oval 17">
            <a:extLst>
              <a:ext uri="{FF2B5EF4-FFF2-40B4-BE49-F238E27FC236}">
                <a16:creationId xmlns:a16="http://schemas.microsoft.com/office/drawing/2014/main" id="{BB5C9ED0-DDFB-411D-92BC-67C53DF4E7AB}"/>
              </a:ext>
            </a:extLst>
          </p:cNvPr>
          <p:cNvSpPr>
            <a:spLocks noChangeArrowheads="1"/>
          </p:cNvSpPr>
          <p:nvPr/>
        </p:nvSpPr>
        <p:spPr bwMode="auto">
          <a:xfrm>
            <a:off x="6674362"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1</a:t>
            </a:r>
            <a:endParaRPr lang="en-AU" b="1" dirty="0">
              <a:solidFill>
                <a:schemeClr val="bg1"/>
              </a:solidFill>
            </a:endParaRPr>
          </a:p>
        </p:txBody>
      </p:sp>
      <p:sp>
        <p:nvSpPr>
          <p:cNvPr id="60" name="Oval 17">
            <a:extLst>
              <a:ext uri="{FF2B5EF4-FFF2-40B4-BE49-F238E27FC236}">
                <a16:creationId xmlns:a16="http://schemas.microsoft.com/office/drawing/2014/main" id="{BB5C9ED0-DDFB-411D-92BC-67C53DF4E7AB}"/>
              </a:ext>
            </a:extLst>
          </p:cNvPr>
          <p:cNvSpPr>
            <a:spLocks noChangeArrowheads="1"/>
          </p:cNvSpPr>
          <p:nvPr/>
        </p:nvSpPr>
        <p:spPr bwMode="auto">
          <a:xfrm>
            <a:off x="5701916" y="47696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a:solidFill>
                  <a:schemeClr val="bg1"/>
                </a:solidFill>
              </a:rPr>
              <a:t>0</a:t>
            </a:r>
            <a:endParaRPr lang="en-AU" b="1" dirty="0">
              <a:solidFill>
                <a:schemeClr val="bg1"/>
              </a:solidFill>
            </a:endParaRPr>
          </a:p>
        </p:txBody>
      </p:sp>
      <p:sp>
        <p:nvSpPr>
          <p:cNvPr id="6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7486860" y="4141336"/>
            <a:ext cx="143630" cy="59263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2" name="Oval 17">
            <a:extLst>
              <a:ext uri="{FF2B5EF4-FFF2-40B4-BE49-F238E27FC236}">
                <a16:creationId xmlns:a16="http://schemas.microsoft.com/office/drawing/2014/main" id="{BB5C9ED0-DDFB-411D-92BC-67C53DF4E7AB}"/>
              </a:ext>
            </a:extLst>
          </p:cNvPr>
          <p:cNvSpPr>
            <a:spLocks noChangeArrowheads="1"/>
          </p:cNvSpPr>
          <p:nvPr/>
        </p:nvSpPr>
        <p:spPr bwMode="auto">
          <a:xfrm>
            <a:off x="8249283" y="460910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64" name="Oval 17">
            <a:extLst>
              <a:ext uri="{FF2B5EF4-FFF2-40B4-BE49-F238E27FC236}">
                <a16:creationId xmlns:a16="http://schemas.microsoft.com/office/drawing/2014/main" id="{BB5C9ED0-DDFB-411D-92BC-67C53DF4E7AB}"/>
              </a:ext>
            </a:extLst>
          </p:cNvPr>
          <p:cNvSpPr>
            <a:spLocks noChangeArrowheads="1"/>
          </p:cNvSpPr>
          <p:nvPr/>
        </p:nvSpPr>
        <p:spPr bwMode="auto">
          <a:xfrm>
            <a:off x="7325690" y="47375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7</a:t>
            </a:r>
            <a:endParaRPr lang="en-AU" b="1" dirty="0">
              <a:solidFill>
                <a:schemeClr val="bg1"/>
              </a:solidFill>
            </a:endParaRPr>
          </a:p>
        </p:txBody>
      </p:sp>
      <p:sp>
        <p:nvSpPr>
          <p:cNvPr id="65" name="Line 12">
            <a:extLst>
              <a:ext uri="{FF2B5EF4-FFF2-40B4-BE49-F238E27FC236}">
                <a16:creationId xmlns:a16="http://schemas.microsoft.com/office/drawing/2014/main" id="{2F7BD91C-F903-457E-870D-C4967BD637FE}"/>
              </a:ext>
            </a:extLst>
          </p:cNvPr>
          <p:cNvSpPr>
            <a:spLocks noChangeShapeType="1"/>
          </p:cNvSpPr>
          <p:nvPr/>
        </p:nvSpPr>
        <p:spPr bwMode="auto">
          <a:xfrm>
            <a:off x="7892572" y="4141336"/>
            <a:ext cx="488999" cy="46776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6" name="TextBox 65"/>
          <p:cNvSpPr txBox="1"/>
          <p:nvPr/>
        </p:nvSpPr>
        <p:spPr>
          <a:xfrm>
            <a:off x="7251428" y="2384460"/>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7" name="TextBox 66"/>
          <p:cNvSpPr txBox="1"/>
          <p:nvPr/>
        </p:nvSpPr>
        <p:spPr>
          <a:xfrm>
            <a:off x="9905211" y="3782097"/>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8" name="TextBox 67"/>
          <p:cNvSpPr txBox="1"/>
          <p:nvPr/>
        </p:nvSpPr>
        <p:spPr>
          <a:xfrm>
            <a:off x="1691130" y="2962252"/>
            <a:ext cx="1174803" cy="369332"/>
          </a:xfrm>
          <a:prstGeom prst="rect">
            <a:avLst/>
          </a:prstGeom>
          <a:solidFill>
            <a:srgbClr val="852F4A"/>
          </a:solidFill>
        </p:spPr>
        <p:txBody>
          <a:bodyPr wrap="square" rtlCol="0">
            <a:spAutoFit/>
          </a:bodyPr>
          <a:lstStyle/>
          <a:p>
            <a:r>
              <a:rPr lang="en-US" dirty="0" smtClean="0">
                <a:solidFill>
                  <a:schemeClr val="bg1"/>
                </a:solidFill>
              </a:rPr>
              <a:t>Min</a:t>
            </a:r>
            <a:endParaRPr lang="en-US" dirty="0">
              <a:solidFill>
                <a:schemeClr val="bg1"/>
              </a:solidFill>
            </a:endParaRPr>
          </a:p>
        </p:txBody>
      </p:sp>
      <p:cxnSp>
        <p:nvCxnSpPr>
          <p:cNvPr id="71" name="Straight Connector 70"/>
          <p:cNvCxnSpPr>
            <a:endCxn id="66" idx="1"/>
          </p:cNvCxnSpPr>
          <p:nvPr/>
        </p:nvCxnSpPr>
        <p:spPr>
          <a:xfrm>
            <a:off x="5789695" y="2560395"/>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2907271" y="3138187"/>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406292" y="3966763"/>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5363764" y="1603527"/>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AE" b="1" dirty="0"/>
              <a:t>∞</a:t>
            </a:r>
            <a:endParaRPr lang="en-US" b="1" dirty="0"/>
          </a:p>
        </p:txBody>
      </p:sp>
      <p:sp>
        <p:nvSpPr>
          <p:cNvPr id="43" name="Rectangle 42"/>
          <p:cNvSpPr/>
          <p:nvPr/>
        </p:nvSpPr>
        <p:spPr>
          <a:xfrm>
            <a:off x="3236107" y="3624114"/>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endParaRPr lang="en-US" b="1" dirty="0">
              <a:solidFill>
                <a:srgbClr val="FF0000"/>
              </a:solidFill>
            </a:endParaRPr>
          </a:p>
          <a:p>
            <a:r>
              <a:rPr lang="el-GR" b="1" dirty="0"/>
              <a:t>Β</a:t>
            </a:r>
            <a:r>
              <a:rPr lang="en-US" b="1" dirty="0"/>
              <a:t> = +</a:t>
            </a:r>
            <a:r>
              <a:rPr lang="en-AE" b="1" dirty="0"/>
              <a:t>∞</a:t>
            </a:r>
            <a:endParaRPr lang="en-US" b="1" dirty="0"/>
          </a:p>
        </p:txBody>
      </p:sp>
      <p:sp>
        <p:nvSpPr>
          <p:cNvPr id="45" name="Rectangle 44"/>
          <p:cNvSpPr/>
          <p:nvPr/>
        </p:nvSpPr>
        <p:spPr>
          <a:xfrm>
            <a:off x="4856755" y="2962252"/>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US" b="1" dirty="0" smtClean="0">
                <a:solidFill>
                  <a:srgbClr val="FF0000"/>
                </a:solidFill>
              </a:rPr>
              <a:t>3</a:t>
            </a:r>
            <a:endParaRPr lang="en-US" b="1" dirty="0">
              <a:solidFill>
                <a:srgbClr val="FF0000"/>
              </a:solidFill>
            </a:endParaRPr>
          </a:p>
        </p:txBody>
      </p:sp>
      <p:sp>
        <p:nvSpPr>
          <p:cNvPr id="46" name="Rectangle 45"/>
          <p:cNvSpPr/>
          <p:nvPr/>
        </p:nvSpPr>
        <p:spPr>
          <a:xfrm>
            <a:off x="4830214" y="3723059"/>
            <a:ext cx="2011347" cy="646331"/>
          </a:xfrm>
          <a:prstGeom prst="rect">
            <a:avLst/>
          </a:prstGeom>
        </p:spPr>
        <p:txBody>
          <a:bodyPr wrap="square">
            <a:spAutoFit/>
          </a:bodyPr>
          <a:lstStyle/>
          <a:p>
            <a:r>
              <a:rPr lang="el-GR" b="1" dirty="0"/>
              <a:t>α</a:t>
            </a:r>
            <a:r>
              <a:rPr lang="en-US" sz="1400" b="1" dirty="0"/>
              <a:t> </a:t>
            </a:r>
            <a:r>
              <a:rPr lang="en-US" sz="1400" b="1" dirty="0" smtClean="0"/>
              <a:t>=</a:t>
            </a:r>
            <a:r>
              <a:rPr lang="en-US" sz="1400" b="1" dirty="0" smtClean="0">
                <a:solidFill>
                  <a:srgbClr val="FF0000"/>
                </a:solidFill>
              </a:rPr>
              <a:t> </a:t>
            </a:r>
            <a:r>
              <a:rPr lang="en-US" b="1" dirty="0" smtClean="0">
                <a:solidFill>
                  <a:srgbClr val="FF0000"/>
                </a:solidFill>
              </a:rPr>
              <a:t>9</a:t>
            </a:r>
            <a:r>
              <a:rPr lang="en-US" b="1" dirty="0" smtClean="0"/>
              <a:t> </a:t>
            </a:r>
            <a:endParaRPr lang="en-US" b="1" dirty="0"/>
          </a:p>
          <a:p>
            <a:r>
              <a:rPr lang="el-GR" b="1" dirty="0"/>
              <a:t>Β</a:t>
            </a:r>
            <a:r>
              <a:rPr lang="en-US" b="1" dirty="0"/>
              <a:t> = </a:t>
            </a:r>
            <a:r>
              <a:rPr lang="en-US" b="1" dirty="0" smtClean="0">
                <a:solidFill>
                  <a:srgbClr val="FF0000"/>
                </a:solidFill>
              </a:rPr>
              <a:t>3</a:t>
            </a:r>
            <a:endParaRPr lang="en-US" b="1" dirty="0">
              <a:solidFill>
                <a:srgbClr val="FF0000"/>
              </a:solidFill>
            </a:endParaRPr>
          </a:p>
        </p:txBody>
      </p:sp>
      <p:grpSp>
        <p:nvGrpSpPr>
          <p:cNvPr id="47" name="Group 46"/>
          <p:cNvGrpSpPr/>
          <p:nvPr/>
        </p:nvGrpSpPr>
        <p:grpSpPr>
          <a:xfrm>
            <a:off x="4783160" y="4356710"/>
            <a:ext cx="313840" cy="292857"/>
            <a:chOff x="5514975" y="4576720"/>
            <a:chExt cx="485776" cy="334686"/>
          </a:xfrm>
        </p:grpSpPr>
        <p:cxnSp>
          <p:nvCxnSpPr>
            <p:cNvPr id="48" name="Straight Connector 47"/>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53" name="Rectangle 52"/>
          <p:cNvSpPr/>
          <p:nvPr/>
        </p:nvSpPr>
        <p:spPr>
          <a:xfrm>
            <a:off x="8953473" y="2755141"/>
            <a:ext cx="3238527" cy="584775"/>
          </a:xfrm>
          <a:prstGeom prst="rect">
            <a:avLst/>
          </a:prstGeom>
        </p:spPr>
        <p:txBody>
          <a:bodyPr wrap="square">
            <a:spAutoFit/>
          </a:bodyPr>
          <a:lstStyle/>
          <a:p>
            <a:r>
              <a:rPr lang="el-GR" sz="3200" b="1" dirty="0">
                <a:solidFill>
                  <a:srgbClr val="FF0000"/>
                </a:solidFill>
              </a:rPr>
              <a:t>α</a:t>
            </a:r>
            <a:r>
              <a:rPr lang="en-US" sz="3200" b="1" dirty="0">
                <a:solidFill>
                  <a:srgbClr val="FF0000"/>
                </a:solidFill>
              </a:rPr>
              <a:t> </a:t>
            </a:r>
            <a:r>
              <a:rPr lang="en-US" sz="3200" b="1" dirty="0">
                <a:solidFill>
                  <a:srgbClr val="FF0000"/>
                </a:solidFill>
              </a:rPr>
              <a:t>&gt; </a:t>
            </a:r>
            <a:r>
              <a:rPr lang="el-GR" sz="3200" b="1" dirty="0" smtClean="0">
                <a:solidFill>
                  <a:srgbClr val="FF0000"/>
                </a:solidFill>
              </a:rPr>
              <a:t>Β</a:t>
            </a:r>
            <a:r>
              <a:rPr lang="en-US" sz="3200" b="1" dirty="0" smtClean="0">
                <a:solidFill>
                  <a:srgbClr val="FF0000"/>
                </a:solidFill>
              </a:rPr>
              <a:t> </a:t>
            </a:r>
            <a:r>
              <a:rPr lang="en-AE" sz="3200" b="1" dirty="0" smtClean="0">
                <a:solidFill>
                  <a:srgbClr val="FF0000"/>
                </a:solidFill>
                <a:sym typeface="Wingdings" panose="05000000000000000000" pitchFamily="2" charset="2"/>
              </a:rPr>
              <a:t> Pruning </a:t>
            </a:r>
            <a:endParaRPr lang="en-US" sz="3200" b="1" dirty="0">
              <a:solidFill>
                <a:srgbClr val="FF0000"/>
              </a:solidFill>
            </a:endParaRPr>
          </a:p>
        </p:txBody>
      </p:sp>
    </p:spTree>
    <p:extLst>
      <p:ext uri="{BB962C8B-B14F-4D97-AF65-F5344CB8AC3E}">
        <p14:creationId xmlns:p14="http://schemas.microsoft.com/office/powerpoint/2010/main" val="348722421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536" y="365125"/>
            <a:ext cx="9571264" cy="1325563"/>
          </a:xfrm>
        </p:spPr>
        <p:txBody>
          <a:bodyPr/>
          <a:lstStyle/>
          <a:p>
            <a:r>
              <a:rPr lang="en-US" dirty="0" smtClean="0"/>
              <a:t>Alpha Beta Pruning Example</a:t>
            </a:r>
            <a:endParaRPr lang="en-US" dirty="0"/>
          </a:p>
        </p:txBody>
      </p:sp>
      <p:sp>
        <p:nvSpPr>
          <p:cNvPr id="8"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170734" y="3219580"/>
            <a:ext cx="1409723" cy="6162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0"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746724" y="3353102"/>
            <a:ext cx="102599" cy="652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Oval 13">
            <a:extLst>
              <a:ext uri="{FF2B5EF4-FFF2-40B4-BE49-F238E27FC236}">
                <a16:creationId xmlns:a16="http://schemas.microsoft.com/office/drawing/2014/main" id="{A395E240-8274-42FE-AE95-F6C4725A0A65}"/>
              </a:ext>
            </a:extLst>
          </p:cNvPr>
          <p:cNvSpPr>
            <a:spLocks noChangeArrowheads="1"/>
          </p:cNvSpPr>
          <p:nvPr/>
        </p:nvSpPr>
        <p:spPr bwMode="auto">
          <a:xfrm>
            <a:off x="5191291" y="2362108"/>
            <a:ext cx="304800" cy="304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A</a:t>
            </a:r>
            <a:endParaRPr lang="en-AU" b="1" dirty="0">
              <a:solidFill>
                <a:schemeClr val="bg1"/>
              </a:solidFill>
            </a:endParaRPr>
          </a:p>
        </p:txBody>
      </p:sp>
      <p:sp>
        <p:nvSpPr>
          <p:cNvPr id="1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822309" y="2590708"/>
            <a:ext cx="368981"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9" name="Line 14">
            <a:extLst>
              <a:ext uri="{FF2B5EF4-FFF2-40B4-BE49-F238E27FC236}">
                <a16:creationId xmlns:a16="http://schemas.microsoft.com/office/drawing/2014/main" id="{4C06F2ED-7793-458A-A86D-596D139BD223}"/>
              </a:ext>
            </a:extLst>
          </p:cNvPr>
          <p:cNvSpPr>
            <a:spLocks noChangeShapeType="1"/>
          </p:cNvSpPr>
          <p:nvPr/>
        </p:nvSpPr>
        <p:spPr bwMode="auto">
          <a:xfrm>
            <a:off x="5496091" y="2590708"/>
            <a:ext cx="587209"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8" name="Oval 17">
            <a:extLst>
              <a:ext uri="{FF2B5EF4-FFF2-40B4-BE49-F238E27FC236}">
                <a16:creationId xmlns:a16="http://schemas.microsoft.com/office/drawing/2014/main" id="{BB5C9ED0-DDFB-411D-92BC-67C53DF4E7AB}"/>
              </a:ext>
            </a:extLst>
          </p:cNvPr>
          <p:cNvSpPr>
            <a:spLocks noChangeArrowheads="1"/>
          </p:cNvSpPr>
          <p:nvPr/>
        </p:nvSpPr>
        <p:spPr bwMode="auto">
          <a:xfrm>
            <a:off x="4627747" y="30479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B</a:t>
            </a:r>
            <a:endParaRPr lang="en-AU" b="1" dirty="0">
              <a:solidFill>
                <a:schemeClr val="bg1"/>
              </a:solidFill>
            </a:endParaRPr>
          </a:p>
        </p:txBody>
      </p:sp>
      <p:sp>
        <p:nvSpPr>
          <p:cNvPr id="24" name="Oval 26">
            <a:extLst>
              <a:ext uri="{FF2B5EF4-FFF2-40B4-BE49-F238E27FC236}">
                <a16:creationId xmlns:a16="http://schemas.microsoft.com/office/drawing/2014/main" id="{A79ADCCC-B610-4481-AA6F-4CB12166D2CB}"/>
              </a:ext>
            </a:extLst>
          </p:cNvPr>
          <p:cNvSpPr>
            <a:spLocks noChangeArrowheads="1"/>
          </p:cNvSpPr>
          <p:nvPr/>
        </p:nvSpPr>
        <p:spPr bwMode="auto">
          <a:xfrm>
            <a:off x="6036874" y="3030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C</a:t>
            </a:r>
            <a:endParaRPr lang="en-AU" b="1" dirty="0">
              <a:solidFill>
                <a:schemeClr val="bg1"/>
              </a:solidFill>
            </a:endParaRPr>
          </a:p>
        </p:txBody>
      </p:sp>
      <p:sp>
        <p:nvSpPr>
          <p:cNvPr id="32" name="Oval 17">
            <a:extLst>
              <a:ext uri="{FF2B5EF4-FFF2-40B4-BE49-F238E27FC236}">
                <a16:creationId xmlns:a16="http://schemas.microsoft.com/office/drawing/2014/main" id="{BB5C9ED0-DDFB-411D-92BC-67C53DF4E7AB}"/>
              </a:ext>
            </a:extLst>
          </p:cNvPr>
          <p:cNvSpPr>
            <a:spLocks noChangeArrowheads="1"/>
          </p:cNvSpPr>
          <p:nvPr/>
        </p:nvSpPr>
        <p:spPr bwMode="auto">
          <a:xfrm>
            <a:off x="4517726" y="3975494"/>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E</a:t>
            </a:r>
            <a:endParaRPr lang="en-AU" b="1" dirty="0">
              <a:solidFill>
                <a:schemeClr val="bg1"/>
              </a:solidFill>
            </a:endParaRPr>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2935531" y="3792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D</a:t>
            </a:r>
            <a:endParaRPr lang="en-AU" b="1" dirty="0">
              <a:solidFill>
                <a:schemeClr val="bg1"/>
              </a:solidFill>
            </a:endParaRPr>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206039" y="3297406"/>
            <a:ext cx="15129" cy="63604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Line 12">
            <a:extLst>
              <a:ext uri="{FF2B5EF4-FFF2-40B4-BE49-F238E27FC236}">
                <a16:creationId xmlns:a16="http://schemas.microsoft.com/office/drawing/2014/main" id="{2F7BD91C-F903-457E-870D-C4967BD637FE}"/>
              </a:ext>
            </a:extLst>
          </p:cNvPr>
          <p:cNvSpPr>
            <a:spLocks noChangeShapeType="1"/>
          </p:cNvSpPr>
          <p:nvPr/>
        </p:nvSpPr>
        <p:spPr bwMode="auto">
          <a:xfrm>
            <a:off x="6304394" y="3297428"/>
            <a:ext cx="1376342" cy="6360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7" name="Oval 17">
            <a:extLst>
              <a:ext uri="{FF2B5EF4-FFF2-40B4-BE49-F238E27FC236}">
                <a16:creationId xmlns:a16="http://schemas.microsoft.com/office/drawing/2014/main" id="{BB5C9ED0-DDFB-411D-92BC-67C53DF4E7AB}"/>
              </a:ext>
            </a:extLst>
          </p:cNvPr>
          <p:cNvSpPr>
            <a:spLocks noChangeArrowheads="1"/>
          </p:cNvSpPr>
          <p:nvPr/>
        </p:nvSpPr>
        <p:spPr bwMode="auto">
          <a:xfrm>
            <a:off x="7597512" y="387649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G</a:t>
            </a:r>
            <a:endParaRPr lang="en-AU" b="1" dirty="0">
              <a:solidFill>
                <a:schemeClr val="bg1"/>
              </a:solidFill>
            </a:endParaRPr>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6064638" y="38970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F</a:t>
            </a:r>
            <a:endParaRPr lang="en-AU" b="1" dirty="0">
              <a:solidFill>
                <a:schemeClr val="bg1"/>
              </a:solidFill>
            </a:endParaRPr>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514817" y="4068670"/>
            <a:ext cx="442666" cy="6014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Line 12">
            <a:extLst>
              <a:ext uri="{FF2B5EF4-FFF2-40B4-BE49-F238E27FC236}">
                <a16:creationId xmlns:a16="http://schemas.microsoft.com/office/drawing/2014/main" id="{2F7BD91C-F903-457E-870D-C4967BD637FE}"/>
              </a:ext>
            </a:extLst>
          </p:cNvPr>
          <p:cNvSpPr>
            <a:spLocks noChangeShapeType="1"/>
          </p:cNvSpPr>
          <p:nvPr/>
        </p:nvSpPr>
        <p:spPr bwMode="auto">
          <a:xfrm>
            <a:off x="3170734" y="4124344"/>
            <a:ext cx="265399" cy="6223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309037"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3</a:t>
            </a:r>
            <a:endParaRPr lang="en-AU" b="1" dirty="0">
              <a:solidFill>
                <a:schemeClr val="bg1"/>
              </a:solidFill>
            </a:endParaRPr>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2233940" y="472724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2</a:t>
            </a:r>
            <a:endParaRPr lang="en-AU" b="1"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379423" y="4329304"/>
            <a:ext cx="156482" cy="417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Line 12">
            <a:extLst>
              <a:ext uri="{FF2B5EF4-FFF2-40B4-BE49-F238E27FC236}">
                <a16:creationId xmlns:a16="http://schemas.microsoft.com/office/drawing/2014/main" id="{2F7BD91C-F903-457E-870D-C4967BD637FE}"/>
              </a:ext>
            </a:extLst>
          </p:cNvPr>
          <p:cNvSpPr>
            <a:spLocks noChangeShapeType="1"/>
          </p:cNvSpPr>
          <p:nvPr/>
        </p:nvSpPr>
        <p:spPr bwMode="auto">
          <a:xfrm>
            <a:off x="4736116" y="4235408"/>
            <a:ext cx="407929" cy="5645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Oval 17">
            <a:extLst>
              <a:ext uri="{FF2B5EF4-FFF2-40B4-BE49-F238E27FC236}">
                <a16:creationId xmlns:a16="http://schemas.microsoft.com/office/drawing/2014/main" id="{BB5C9ED0-DDFB-411D-92BC-67C53DF4E7AB}"/>
              </a:ext>
            </a:extLst>
          </p:cNvPr>
          <p:cNvSpPr>
            <a:spLocks noChangeArrowheads="1"/>
          </p:cNvSpPr>
          <p:nvPr/>
        </p:nvSpPr>
        <p:spPr bwMode="auto">
          <a:xfrm>
            <a:off x="5039846" y="478484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9</a:t>
            </a:r>
            <a:endParaRPr lang="en-AU" b="1" dirty="0">
              <a:solidFill>
                <a:schemeClr val="bg1"/>
              </a:solidFill>
            </a:endParaRPr>
          </a:p>
        </p:txBody>
      </p:sp>
      <p:sp>
        <p:nvSpPr>
          <p:cNvPr id="56" name="Oval 17">
            <a:extLst>
              <a:ext uri="{FF2B5EF4-FFF2-40B4-BE49-F238E27FC236}">
                <a16:creationId xmlns:a16="http://schemas.microsoft.com/office/drawing/2014/main" id="{BB5C9ED0-DDFB-411D-92BC-67C53DF4E7AB}"/>
              </a:ext>
            </a:extLst>
          </p:cNvPr>
          <p:cNvSpPr>
            <a:spLocks noChangeArrowheads="1"/>
          </p:cNvSpPr>
          <p:nvPr/>
        </p:nvSpPr>
        <p:spPr bwMode="auto">
          <a:xfrm>
            <a:off x="4218253" y="475030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5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62429" y="4141336"/>
            <a:ext cx="260078" cy="6222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2">
            <a:extLst>
              <a:ext uri="{FF2B5EF4-FFF2-40B4-BE49-F238E27FC236}">
                <a16:creationId xmlns:a16="http://schemas.microsoft.com/office/drawing/2014/main" id="{2F7BD91C-F903-457E-870D-C4967BD637FE}"/>
              </a:ext>
            </a:extLst>
          </p:cNvPr>
          <p:cNvSpPr>
            <a:spLocks noChangeShapeType="1"/>
          </p:cNvSpPr>
          <p:nvPr/>
        </p:nvSpPr>
        <p:spPr bwMode="auto">
          <a:xfrm>
            <a:off x="6352987" y="4151039"/>
            <a:ext cx="437165" cy="6338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Oval 17">
            <a:extLst>
              <a:ext uri="{FF2B5EF4-FFF2-40B4-BE49-F238E27FC236}">
                <a16:creationId xmlns:a16="http://schemas.microsoft.com/office/drawing/2014/main" id="{BB5C9ED0-DDFB-411D-92BC-67C53DF4E7AB}"/>
              </a:ext>
            </a:extLst>
          </p:cNvPr>
          <p:cNvSpPr>
            <a:spLocks noChangeArrowheads="1"/>
          </p:cNvSpPr>
          <p:nvPr/>
        </p:nvSpPr>
        <p:spPr bwMode="auto">
          <a:xfrm>
            <a:off x="6674362"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1</a:t>
            </a:r>
            <a:endParaRPr lang="en-AU" b="1" dirty="0">
              <a:solidFill>
                <a:schemeClr val="bg1"/>
              </a:solidFill>
            </a:endParaRPr>
          </a:p>
        </p:txBody>
      </p:sp>
      <p:sp>
        <p:nvSpPr>
          <p:cNvPr id="60" name="Oval 17">
            <a:extLst>
              <a:ext uri="{FF2B5EF4-FFF2-40B4-BE49-F238E27FC236}">
                <a16:creationId xmlns:a16="http://schemas.microsoft.com/office/drawing/2014/main" id="{BB5C9ED0-DDFB-411D-92BC-67C53DF4E7AB}"/>
              </a:ext>
            </a:extLst>
          </p:cNvPr>
          <p:cNvSpPr>
            <a:spLocks noChangeArrowheads="1"/>
          </p:cNvSpPr>
          <p:nvPr/>
        </p:nvSpPr>
        <p:spPr bwMode="auto">
          <a:xfrm>
            <a:off x="5701916" y="47696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a:solidFill>
                  <a:schemeClr val="bg1"/>
                </a:solidFill>
              </a:rPr>
              <a:t>0</a:t>
            </a:r>
            <a:endParaRPr lang="en-AU" b="1" dirty="0">
              <a:solidFill>
                <a:schemeClr val="bg1"/>
              </a:solidFill>
            </a:endParaRPr>
          </a:p>
        </p:txBody>
      </p:sp>
      <p:sp>
        <p:nvSpPr>
          <p:cNvPr id="6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7486860" y="4141336"/>
            <a:ext cx="143630" cy="59263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2" name="Oval 17">
            <a:extLst>
              <a:ext uri="{FF2B5EF4-FFF2-40B4-BE49-F238E27FC236}">
                <a16:creationId xmlns:a16="http://schemas.microsoft.com/office/drawing/2014/main" id="{BB5C9ED0-DDFB-411D-92BC-67C53DF4E7AB}"/>
              </a:ext>
            </a:extLst>
          </p:cNvPr>
          <p:cNvSpPr>
            <a:spLocks noChangeArrowheads="1"/>
          </p:cNvSpPr>
          <p:nvPr/>
        </p:nvSpPr>
        <p:spPr bwMode="auto">
          <a:xfrm>
            <a:off x="8249283" y="460910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64" name="Oval 17">
            <a:extLst>
              <a:ext uri="{FF2B5EF4-FFF2-40B4-BE49-F238E27FC236}">
                <a16:creationId xmlns:a16="http://schemas.microsoft.com/office/drawing/2014/main" id="{BB5C9ED0-DDFB-411D-92BC-67C53DF4E7AB}"/>
              </a:ext>
            </a:extLst>
          </p:cNvPr>
          <p:cNvSpPr>
            <a:spLocks noChangeArrowheads="1"/>
          </p:cNvSpPr>
          <p:nvPr/>
        </p:nvSpPr>
        <p:spPr bwMode="auto">
          <a:xfrm>
            <a:off x="7325690" y="47375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7</a:t>
            </a:r>
            <a:endParaRPr lang="en-AU" b="1" dirty="0">
              <a:solidFill>
                <a:schemeClr val="bg1"/>
              </a:solidFill>
            </a:endParaRPr>
          </a:p>
        </p:txBody>
      </p:sp>
      <p:sp>
        <p:nvSpPr>
          <p:cNvPr id="65" name="Line 12">
            <a:extLst>
              <a:ext uri="{FF2B5EF4-FFF2-40B4-BE49-F238E27FC236}">
                <a16:creationId xmlns:a16="http://schemas.microsoft.com/office/drawing/2014/main" id="{2F7BD91C-F903-457E-870D-C4967BD637FE}"/>
              </a:ext>
            </a:extLst>
          </p:cNvPr>
          <p:cNvSpPr>
            <a:spLocks noChangeShapeType="1"/>
          </p:cNvSpPr>
          <p:nvPr/>
        </p:nvSpPr>
        <p:spPr bwMode="auto">
          <a:xfrm>
            <a:off x="7892572" y="4141336"/>
            <a:ext cx="488999" cy="46776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6" name="TextBox 65"/>
          <p:cNvSpPr txBox="1"/>
          <p:nvPr/>
        </p:nvSpPr>
        <p:spPr>
          <a:xfrm>
            <a:off x="7251428" y="2384460"/>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7" name="TextBox 66"/>
          <p:cNvSpPr txBox="1"/>
          <p:nvPr/>
        </p:nvSpPr>
        <p:spPr>
          <a:xfrm>
            <a:off x="9905211" y="3782097"/>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8" name="TextBox 67"/>
          <p:cNvSpPr txBox="1"/>
          <p:nvPr/>
        </p:nvSpPr>
        <p:spPr>
          <a:xfrm>
            <a:off x="1691130" y="2962252"/>
            <a:ext cx="1174803" cy="369332"/>
          </a:xfrm>
          <a:prstGeom prst="rect">
            <a:avLst/>
          </a:prstGeom>
          <a:solidFill>
            <a:srgbClr val="852F4A"/>
          </a:solidFill>
        </p:spPr>
        <p:txBody>
          <a:bodyPr wrap="square" rtlCol="0">
            <a:spAutoFit/>
          </a:bodyPr>
          <a:lstStyle/>
          <a:p>
            <a:r>
              <a:rPr lang="en-US" dirty="0" smtClean="0">
                <a:solidFill>
                  <a:schemeClr val="bg1"/>
                </a:solidFill>
              </a:rPr>
              <a:t>Min</a:t>
            </a:r>
            <a:endParaRPr lang="en-US" dirty="0">
              <a:solidFill>
                <a:schemeClr val="bg1"/>
              </a:solidFill>
            </a:endParaRPr>
          </a:p>
        </p:txBody>
      </p:sp>
      <p:cxnSp>
        <p:nvCxnSpPr>
          <p:cNvPr id="71" name="Straight Connector 70"/>
          <p:cNvCxnSpPr>
            <a:endCxn id="66" idx="1"/>
          </p:cNvCxnSpPr>
          <p:nvPr/>
        </p:nvCxnSpPr>
        <p:spPr>
          <a:xfrm>
            <a:off x="5789695" y="2560395"/>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2907271" y="3138187"/>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406292" y="3966763"/>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5363764" y="1603527"/>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AE" b="1" dirty="0"/>
              <a:t>∞</a:t>
            </a:r>
            <a:endParaRPr lang="en-US" b="1" dirty="0"/>
          </a:p>
        </p:txBody>
      </p:sp>
      <p:sp>
        <p:nvSpPr>
          <p:cNvPr id="43" name="Rectangle 42"/>
          <p:cNvSpPr/>
          <p:nvPr/>
        </p:nvSpPr>
        <p:spPr>
          <a:xfrm>
            <a:off x="3236107" y="3624114"/>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endParaRPr lang="en-US" b="1" dirty="0">
              <a:solidFill>
                <a:srgbClr val="FF0000"/>
              </a:solidFill>
            </a:endParaRPr>
          </a:p>
          <a:p>
            <a:r>
              <a:rPr lang="el-GR" b="1" dirty="0"/>
              <a:t>Β</a:t>
            </a:r>
            <a:r>
              <a:rPr lang="en-US" b="1" dirty="0"/>
              <a:t> = +</a:t>
            </a:r>
            <a:r>
              <a:rPr lang="en-AE" b="1" dirty="0"/>
              <a:t>∞</a:t>
            </a:r>
            <a:endParaRPr lang="en-US" b="1" dirty="0"/>
          </a:p>
        </p:txBody>
      </p:sp>
      <p:sp>
        <p:nvSpPr>
          <p:cNvPr id="45" name="Rectangle 44"/>
          <p:cNvSpPr/>
          <p:nvPr/>
        </p:nvSpPr>
        <p:spPr>
          <a:xfrm>
            <a:off x="4856755" y="2962252"/>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US" b="1" dirty="0" smtClean="0">
                <a:solidFill>
                  <a:srgbClr val="FF0000"/>
                </a:solidFill>
              </a:rPr>
              <a:t>3</a:t>
            </a:r>
            <a:endParaRPr lang="en-US" b="1" dirty="0">
              <a:solidFill>
                <a:srgbClr val="FF0000"/>
              </a:solidFill>
            </a:endParaRPr>
          </a:p>
        </p:txBody>
      </p:sp>
      <p:sp>
        <p:nvSpPr>
          <p:cNvPr id="46" name="Rectangle 45"/>
          <p:cNvSpPr/>
          <p:nvPr/>
        </p:nvSpPr>
        <p:spPr>
          <a:xfrm>
            <a:off x="4830214" y="3723059"/>
            <a:ext cx="2011347" cy="646331"/>
          </a:xfrm>
          <a:prstGeom prst="rect">
            <a:avLst/>
          </a:prstGeom>
        </p:spPr>
        <p:txBody>
          <a:bodyPr wrap="square">
            <a:spAutoFit/>
          </a:bodyPr>
          <a:lstStyle/>
          <a:p>
            <a:r>
              <a:rPr lang="el-GR" b="1" dirty="0"/>
              <a:t>α</a:t>
            </a:r>
            <a:r>
              <a:rPr lang="en-US" sz="1400" b="1" dirty="0"/>
              <a:t> </a:t>
            </a:r>
            <a:r>
              <a:rPr lang="en-US" sz="1400" b="1" dirty="0" smtClean="0"/>
              <a:t>=</a:t>
            </a:r>
            <a:r>
              <a:rPr lang="en-US" sz="1400" b="1" dirty="0" smtClean="0">
                <a:solidFill>
                  <a:srgbClr val="FF0000"/>
                </a:solidFill>
              </a:rPr>
              <a:t> </a:t>
            </a:r>
            <a:r>
              <a:rPr lang="en-US" b="1" dirty="0" smtClean="0">
                <a:solidFill>
                  <a:srgbClr val="FF0000"/>
                </a:solidFill>
              </a:rPr>
              <a:t>9</a:t>
            </a:r>
            <a:r>
              <a:rPr lang="en-US" b="1" dirty="0" smtClean="0"/>
              <a:t> </a:t>
            </a:r>
            <a:endParaRPr lang="en-US" b="1" dirty="0"/>
          </a:p>
          <a:p>
            <a:r>
              <a:rPr lang="el-GR" b="1" dirty="0"/>
              <a:t>Β</a:t>
            </a:r>
            <a:r>
              <a:rPr lang="en-US" b="1" dirty="0"/>
              <a:t> = </a:t>
            </a:r>
            <a:r>
              <a:rPr lang="en-US" b="1" dirty="0" smtClean="0">
                <a:solidFill>
                  <a:srgbClr val="FF0000"/>
                </a:solidFill>
              </a:rPr>
              <a:t>3</a:t>
            </a:r>
            <a:endParaRPr lang="en-US" b="1" dirty="0">
              <a:solidFill>
                <a:srgbClr val="FF0000"/>
              </a:solidFill>
            </a:endParaRPr>
          </a:p>
        </p:txBody>
      </p:sp>
      <p:grpSp>
        <p:nvGrpSpPr>
          <p:cNvPr id="47" name="Group 46"/>
          <p:cNvGrpSpPr/>
          <p:nvPr/>
        </p:nvGrpSpPr>
        <p:grpSpPr>
          <a:xfrm>
            <a:off x="4783160" y="4356710"/>
            <a:ext cx="313840" cy="292857"/>
            <a:chOff x="5514975" y="4576720"/>
            <a:chExt cx="485776" cy="334686"/>
          </a:xfrm>
        </p:grpSpPr>
        <p:cxnSp>
          <p:nvCxnSpPr>
            <p:cNvPr id="48" name="Straight Connector 47"/>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0836609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536" y="365125"/>
            <a:ext cx="9571264" cy="1325563"/>
          </a:xfrm>
        </p:spPr>
        <p:txBody>
          <a:bodyPr/>
          <a:lstStyle/>
          <a:p>
            <a:r>
              <a:rPr lang="en-US" dirty="0" smtClean="0"/>
              <a:t>Alpha Beta Pruning Example</a:t>
            </a:r>
            <a:endParaRPr lang="en-US" dirty="0"/>
          </a:p>
        </p:txBody>
      </p:sp>
      <p:sp>
        <p:nvSpPr>
          <p:cNvPr id="8"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170734" y="3219580"/>
            <a:ext cx="1409723" cy="6162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0"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746724" y="3353102"/>
            <a:ext cx="102599" cy="652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Oval 13">
            <a:extLst>
              <a:ext uri="{FF2B5EF4-FFF2-40B4-BE49-F238E27FC236}">
                <a16:creationId xmlns:a16="http://schemas.microsoft.com/office/drawing/2014/main" id="{A395E240-8274-42FE-AE95-F6C4725A0A65}"/>
              </a:ext>
            </a:extLst>
          </p:cNvPr>
          <p:cNvSpPr>
            <a:spLocks noChangeArrowheads="1"/>
          </p:cNvSpPr>
          <p:nvPr/>
        </p:nvSpPr>
        <p:spPr bwMode="auto">
          <a:xfrm>
            <a:off x="5191291" y="2362108"/>
            <a:ext cx="304800" cy="304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A</a:t>
            </a:r>
            <a:endParaRPr lang="en-AU" b="1" dirty="0">
              <a:solidFill>
                <a:schemeClr val="bg1"/>
              </a:solidFill>
            </a:endParaRPr>
          </a:p>
        </p:txBody>
      </p:sp>
      <p:sp>
        <p:nvSpPr>
          <p:cNvPr id="1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822309" y="2590708"/>
            <a:ext cx="368981"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9" name="Line 14">
            <a:extLst>
              <a:ext uri="{FF2B5EF4-FFF2-40B4-BE49-F238E27FC236}">
                <a16:creationId xmlns:a16="http://schemas.microsoft.com/office/drawing/2014/main" id="{4C06F2ED-7793-458A-A86D-596D139BD223}"/>
              </a:ext>
            </a:extLst>
          </p:cNvPr>
          <p:cNvSpPr>
            <a:spLocks noChangeShapeType="1"/>
          </p:cNvSpPr>
          <p:nvPr/>
        </p:nvSpPr>
        <p:spPr bwMode="auto">
          <a:xfrm>
            <a:off x="5496091" y="2590708"/>
            <a:ext cx="587209"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8" name="Oval 17">
            <a:extLst>
              <a:ext uri="{FF2B5EF4-FFF2-40B4-BE49-F238E27FC236}">
                <a16:creationId xmlns:a16="http://schemas.microsoft.com/office/drawing/2014/main" id="{BB5C9ED0-DDFB-411D-92BC-67C53DF4E7AB}"/>
              </a:ext>
            </a:extLst>
          </p:cNvPr>
          <p:cNvSpPr>
            <a:spLocks noChangeArrowheads="1"/>
          </p:cNvSpPr>
          <p:nvPr/>
        </p:nvSpPr>
        <p:spPr bwMode="auto">
          <a:xfrm>
            <a:off x="4627747" y="30479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B</a:t>
            </a:r>
            <a:endParaRPr lang="en-AU" b="1" dirty="0">
              <a:solidFill>
                <a:schemeClr val="bg1"/>
              </a:solidFill>
            </a:endParaRPr>
          </a:p>
        </p:txBody>
      </p:sp>
      <p:sp>
        <p:nvSpPr>
          <p:cNvPr id="24" name="Oval 26">
            <a:extLst>
              <a:ext uri="{FF2B5EF4-FFF2-40B4-BE49-F238E27FC236}">
                <a16:creationId xmlns:a16="http://schemas.microsoft.com/office/drawing/2014/main" id="{A79ADCCC-B610-4481-AA6F-4CB12166D2CB}"/>
              </a:ext>
            </a:extLst>
          </p:cNvPr>
          <p:cNvSpPr>
            <a:spLocks noChangeArrowheads="1"/>
          </p:cNvSpPr>
          <p:nvPr/>
        </p:nvSpPr>
        <p:spPr bwMode="auto">
          <a:xfrm>
            <a:off x="6036874" y="3030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C</a:t>
            </a:r>
            <a:endParaRPr lang="en-AU" b="1" dirty="0">
              <a:solidFill>
                <a:schemeClr val="bg1"/>
              </a:solidFill>
            </a:endParaRPr>
          </a:p>
        </p:txBody>
      </p:sp>
      <p:sp>
        <p:nvSpPr>
          <p:cNvPr id="32" name="Oval 17">
            <a:extLst>
              <a:ext uri="{FF2B5EF4-FFF2-40B4-BE49-F238E27FC236}">
                <a16:creationId xmlns:a16="http://schemas.microsoft.com/office/drawing/2014/main" id="{BB5C9ED0-DDFB-411D-92BC-67C53DF4E7AB}"/>
              </a:ext>
            </a:extLst>
          </p:cNvPr>
          <p:cNvSpPr>
            <a:spLocks noChangeArrowheads="1"/>
          </p:cNvSpPr>
          <p:nvPr/>
        </p:nvSpPr>
        <p:spPr bwMode="auto">
          <a:xfrm>
            <a:off x="4517726" y="3975494"/>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E</a:t>
            </a:r>
            <a:endParaRPr lang="en-AU" b="1" dirty="0">
              <a:solidFill>
                <a:schemeClr val="bg1"/>
              </a:solidFill>
            </a:endParaRPr>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2935531" y="3792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D</a:t>
            </a:r>
            <a:endParaRPr lang="en-AU" b="1" dirty="0">
              <a:solidFill>
                <a:schemeClr val="bg1"/>
              </a:solidFill>
            </a:endParaRPr>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206039" y="3297406"/>
            <a:ext cx="15129" cy="63604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Line 12">
            <a:extLst>
              <a:ext uri="{FF2B5EF4-FFF2-40B4-BE49-F238E27FC236}">
                <a16:creationId xmlns:a16="http://schemas.microsoft.com/office/drawing/2014/main" id="{2F7BD91C-F903-457E-870D-C4967BD637FE}"/>
              </a:ext>
            </a:extLst>
          </p:cNvPr>
          <p:cNvSpPr>
            <a:spLocks noChangeShapeType="1"/>
          </p:cNvSpPr>
          <p:nvPr/>
        </p:nvSpPr>
        <p:spPr bwMode="auto">
          <a:xfrm>
            <a:off x="6304394" y="3297428"/>
            <a:ext cx="1376342" cy="6360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7" name="Oval 17">
            <a:extLst>
              <a:ext uri="{FF2B5EF4-FFF2-40B4-BE49-F238E27FC236}">
                <a16:creationId xmlns:a16="http://schemas.microsoft.com/office/drawing/2014/main" id="{BB5C9ED0-DDFB-411D-92BC-67C53DF4E7AB}"/>
              </a:ext>
            </a:extLst>
          </p:cNvPr>
          <p:cNvSpPr>
            <a:spLocks noChangeArrowheads="1"/>
          </p:cNvSpPr>
          <p:nvPr/>
        </p:nvSpPr>
        <p:spPr bwMode="auto">
          <a:xfrm>
            <a:off x="7597512" y="387649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G</a:t>
            </a:r>
            <a:endParaRPr lang="en-AU" b="1" dirty="0">
              <a:solidFill>
                <a:schemeClr val="bg1"/>
              </a:solidFill>
            </a:endParaRPr>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6064638" y="38970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F</a:t>
            </a:r>
            <a:endParaRPr lang="en-AU" b="1" dirty="0">
              <a:solidFill>
                <a:schemeClr val="bg1"/>
              </a:solidFill>
            </a:endParaRPr>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514817" y="4068670"/>
            <a:ext cx="442666" cy="6014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Line 12">
            <a:extLst>
              <a:ext uri="{FF2B5EF4-FFF2-40B4-BE49-F238E27FC236}">
                <a16:creationId xmlns:a16="http://schemas.microsoft.com/office/drawing/2014/main" id="{2F7BD91C-F903-457E-870D-C4967BD637FE}"/>
              </a:ext>
            </a:extLst>
          </p:cNvPr>
          <p:cNvSpPr>
            <a:spLocks noChangeShapeType="1"/>
          </p:cNvSpPr>
          <p:nvPr/>
        </p:nvSpPr>
        <p:spPr bwMode="auto">
          <a:xfrm>
            <a:off x="3170734" y="4124344"/>
            <a:ext cx="265399" cy="6223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309037"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3</a:t>
            </a:r>
            <a:endParaRPr lang="en-AU" b="1" dirty="0">
              <a:solidFill>
                <a:schemeClr val="bg1"/>
              </a:solidFill>
            </a:endParaRPr>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2233940" y="472724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2</a:t>
            </a:r>
            <a:endParaRPr lang="en-AU" b="1"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379423" y="4329304"/>
            <a:ext cx="156482" cy="417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Line 12">
            <a:extLst>
              <a:ext uri="{FF2B5EF4-FFF2-40B4-BE49-F238E27FC236}">
                <a16:creationId xmlns:a16="http://schemas.microsoft.com/office/drawing/2014/main" id="{2F7BD91C-F903-457E-870D-C4967BD637FE}"/>
              </a:ext>
            </a:extLst>
          </p:cNvPr>
          <p:cNvSpPr>
            <a:spLocks noChangeShapeType="1"/>
          </p:cNvSpPr>
          <p:nvPr/>
        </p:nvSpPr>
        <p:spPr bwMode="auto">
          <a:xfrm>
            <a:off x="4736116" y="4235408"/>
            <a:ext cx="407929" cy="5645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Oval 17">
            <a:extLst>
              <a:ext uri="{FF2B5EF4-FFF2-40B4-BE49-F238E27FC236}">
                <a16:creationId xmlns:a16="http://schemas.microsoft.com/office/drawing/2014/main" id="{BB5C9ED0-DDFB-411D-92BC-67C53DF4E7AB}"/>
              </a:ext>
            </a:extLst>
          </p:cNvPr>
          <p:cNvSpPr>
            <a:spLocks noChangeArrowheads="1"/>
          </p:cNvSpPr>
          <p:nvPr/>
        </p:nvSpPr>
        <p:spPr bwMode="auto">
          <a:xfrm>
            <a:off x="5039846" y="478484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9</a:t>
            </a:r>
            <a:endParaRPr lang="en-AU" b="1" dirty="0">
              <a:solidFill>
                <a:schemeClr val="bg1"/>
              </a:solidFill>
            </a:endParaRPr>
          </a:p>
        </p:txBody>
      </p:sp>
      <p:sp>
        <p:nvSpPr>
          <p:cNvPr id="56" name="Oval 17">
            <a:extLst>
              <a:ext uri="{FF2B5EF4-FFF2-40B4-BE49-F238E27FC236}">
                <a16:creationId xmlns:a16="http://schemas.microsoft.com/office/drawing/2014/main" id="{BB5C9ED0-DDFB-411D-92BC-67C53DF4E7AB}"/>
              </a:ext>
            </a:extLst>
          </p:cNvPr>
          <p:cNvSpPr>
            <a:spLocks noChangeArrowheads="1"/>
          </p:cNvSpPr>
          <p:nvPr/>
        </p:nvSpPr>
        <p:spPr bwMode="auto">
          <a:xfrm>
            <a:off x="4218253" y="475030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5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62429" y="4141336"/>
            <a:ext cx="260078" cy="6222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2">
            <a:extLst>
              <a:ext uri="{FF2B5EF4-FFF2-40B4-BE49-F238E27FC236}">
                <a16:creationId xmlns:a16="http://schemas.microsoft.com/office/drawing/2014/main" id="{2F7BD91C-F903-457E-870D-C4967BD637FE}"/>
              </a:ext>
            </a:extLst>
          </p:cNvPr>
          <p:cNvSpPr>
            <a:spLocks noChangeShapeType="1"/>
          </p:cNvSpPr>
          <p:nvPr/>
        </p:nvSpPr>
        <p:spPr bwMode="auto">
          <a:xfrm>
            <a:off x="6352987" y="4151039"/>
            <a:ext cx="437165" cy="6338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Oval 17">
            <a:extLst>
              <a:ext uri="{FF2B5EF4-FFF2-40B4-BE49-F238E27FC236}">
                <a16:creationId xmlns:a16="http://schemas.microsoft.com/office/drawing/2014/main" id="{BB5C9ED0-DDFB-411D-92BC-67C53DF4E7AB}"/>
              </a:ext>
            </a:extLst>
          </p:cNvPr>
          <p:cNvSpPr>
            <a:spLocks noChangeArrowheads="1"/>
          </p:cNvSpPr>
          <p:nvPr/>
        </p:nvSpPr>
        <p:spPr bwMode="auto">
          <a:xfrm>
            <a:off x="6674362"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1</a:t>
            </a:r>
            <a:endParaRPr lang="en-AU" b="1" dirty="0">
              <a:solidFill>
                <a:schemeClr val="bg1"/>
              </a:solidFill>
            </a:endParaRPr>
          </a:p>
        </p:txBody>
      </p:sp>
      <p:sp>
        <p:nvSpPr>
          <p:cNvPr id="60" name="Oval 17">
            <a:extLst>
              <a:ext uri="{FF2B5EF4-FFF2-40B4-BE49-F238E27FC236}">
                <a16:creationId xmlns:a16="http://schemas.microsoft.com/office/drawing/2014/main" id="{BB5C9ED0-DDFB-411D-92BC-67C53DF4E7AB}"/>
              </a:ext>
            </a:extLst>
          </p:cNvPr>
          <p:cNvSpPr>
            <a:spLocks noChangeArrowheads="1"/>
          </p:cNvSpPr>
          <p:nvPr/>
        </p:nvSpPr>
        <p:spPr bwMode="auto">
          <a:xfrm>
            <a:off x="5701916" y="47696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a:solidFill>
                  <a:schemeClr val="bg1"/>
                </a:solidFill>
              </a:rPr>
              <a:t>0</a:t>
            </a:r>
            <a:endParaRPr lang="en-AU" b="1" dirty="0">
              <a:solidFill>
                <a:schemeClr val="bg1"/>
              </a:solidFill>
            </a:endParaRPr>
          </a:p>
        </p:txBody>
      </p:sp>
      <p:sp>
        <p:nvSpPr>
          <p:cNvPr id="6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7486860" y="4141336"/>
            <a:ext cx="143630" cy="59263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2" name="Oval 17">
            <a:extLst>
              <a:ext uri="{FF2B5EF4-FFF2-40B4-BE49-F238E27FC236}">
                <a16:creationId xmlns:a16="http://schemas.microsoft.com/office/drawing/2014/main" id="{BB5C9ED0-DDFB-411D-92BC-67C53DF4E7AB}"/>
              </a:ext>
            </a:extLst>
          </p:cNvPr>
          <p:cNvSpPr>
            <a:spLocks noChangeArrowheads="1"/>
          </p:cNvSpPr>
          <p:nvPr/>
        </p:nvSpPr>
        <p:spPr bwMode="auto">
          <a:xfrm>
            <a:off x="8249283" y="460910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64" name="Oval 17">
            <a:extLst>
              <a:ext uri="{FF2B5EF4-FFF2-40B4-BE49-F238E27FC236}">
                <a16:creationId xmlns:a16="http://schemas.microsoft.com/office/drawing/2014/main" id="{BB5C9ED0-DDFB-411D-92BC-67C53DF4E7AB}"/>
              </a:ext>
            </a:extLst>
          </p:cNvPr>
          <p:cNvSpPr>
            <a:spLocks noChangeArrowheads="1"/>
          </p:cNvSpPr>
          <p:nvPr/>
        </p:nvSpPr>
        <p:spPr bwMode="auto">
          <a:xfrm>
            <a:off x="7325690" y="47375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7</a:t>
            </a:r>
            <a:endParaRPr lang="en-AU" b="1" dirty="0">
              <a:solidFill>
                <a:schemeClr val="bg1"/>
              </a:solidFill>
            </a:endParaRPr>
          </a:p>
        </p:txBody>
      </p:sp>
      <p:sp>
        <p:nvSpPr>
          <p:cNvPr id="65" name="Line 12">
            <a:extLst>
              <a:ext uri="{FF2B5EF4-FFF2-40B4-BE49-F238E27FC236}">
                <a16:creationId xmlns:a16="http://schemas.microsoft.com/office/drawing/2014/main" id="{2F7BD91C-F903-457E-870D-C4967BD637FE}"/>
              </a:ext>
            </a:extLst>
          </p:cNvPr>
          <p:cNvSpPr>
            <a:spLocks noChangeShapeType="1"/>
          </p:cNvSpPr>
          <p:nvPr/>
        </p:nvSpPr>
        <p:spPr bwMode="auto">
          <a:xfrm>
            <a:off x="7892572" y="4141336"/>
            <a:ext cx="488999" cy="46776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6" name="TextBox 65"/>
          <p:cNvSpPr txBox="1"/>
          <p:nvPr/>
        </p:nvSpPr>
        <p:spPr>
          <a:xfrm>
            <a:off x="7251428" y="2384460"/>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7" name="TextBox 66"/>
          <p:cNvSpPr txBox="1"/>
          <p:nvPr/>
        </p:nvSpPr>
        <p:spPr>
          <a:xfrm>
            <a:off x="9905211" y="3782097"/>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8" name="TextBox 67"/>
          <p:cNvSpPr txBox="1"/>
          <p:nvPr/>
        </p:nvSpPr>
        <p:spPr>
          <a:xfrm>
            <a:off x="1691130" y="2962252"/>
            <a:ext cx="1174803" cy="369332"/>
          </a:xfrm>
          <a:prstGeom prst="rect">
            <a:avLst/>
          </a:prstGeom>
          <a:solidFill>
            <a:srgbClr val="852F4A"/>
          </a:solidFill>
        </p:spPr>
        <p:txBody>
          <a:bodyPr wrap="square" rtlCol="0">
            <a:spAutoFit/>
          </a:bodyPr>
          <a:lstStyle/>
          <a:p>
            <a:r>
              <a:rPr lang="en-US" dirty="0" smtClean="0">
                <a:solidFill>
                  <a:schemeClr val="bg1"/>
                </a:solidFill>
              </a:rPr>
              <a:t>Min</a:t>
            </a:r>
            <a:endParaRPr lang="en-US" dirty="0">
              <a:solidFill>
                <a:schemeClr val="bg1"/>
              </a:solidFill>
            </a:endParaRPr>
          </a:p>
        </p:txBody>
      </p:sp>
      <p:cxnSp>
        <p:nvCxnSpPr>
          <p:cNvPr id="71" name="Straight Connector 70"/>
          <p:cNvCxnSpPr>
            <a:endCxn id="66" idx="1"/>
          </p:cNvCxnSpPr>
          <p:nvPr/>
        </p:nvCxnSpPr>
        <p:spPr>
          <a:xfrm>
            <a:off x="5789695" y="2560395"/>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2907271" y="3138187"/>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406292" y="3966763"/>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5363764" y="1603527"/>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AE" b="1" dirty="0"/>
              <a:t>∞</a:t>
            </a:r>
            <a:endParaRPr lang="en-US" b="1" dirty="0"/>
          </a:p>
        </p:txBody>
      </p:sp>
      <p:sp>
        <p:nvSpPr>
          <p:cNvPr id="43" name="Rectangle 42"/>
          <p:cNvSpPr/>
          <p:nvPr/>
        </p:nvSpPr>
        <p:spPr>
          <a:xfrm>
            <a:off x="3236107" y="3624114"/>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endParaRPr lang="en-US" b="1" dirty="0">
              <a:solidFill>
                <a:srgbClr val="FF0000"/>
              </a:solidFill>
            </a:endParaRPr>
          </a:p>
          <a:p>
            <a:r>
              <a:rPr lang="el-GR" b="1" dirty="0"/>
              <a:t>Β</a:t>
            </a:r>
            <a:r>
              <a:rPr lang="en-US" b="1" dirty="0"/>
              <a:t> = +</a:t>
            </a:r>
            <a:r>
              <a:rPr lang="en-AE" b="1" dirty="0"/>
              <a:t>∞</a:t>
            </a:r>
            <a:endParaRPr lang="en-US" b="1" dirty="0"/>
          </a:p>
        </p:txBody>
      </p:sp>
      <p:sp>
        <p:nvSpPr>
          <p:cNvPr id="45" name="Rectangle 44"/>
          <p:cNvSpPr/>
          <p:nvPr/>
        </p:nvSpPr>
        <p:spPr>
          <a:xfrm>
            <a:off x="4856755" y="2962252"/>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US" b="1" dirty="0" smtClean="0">
                <a:solidFill>
                  <a:srgbClr val="FF0000"/>
                </a:solidFill>
              </a:rPr>
              <a:t>3</a:t>
            </a:r>
            <a:endParaRPr lang="en-US" b="1" dirty="0">
              <a:solidFill>
                <a:srgbClr val="FF0000"/>
              </a:solidFill>
            </a:endParaRPr>
          </a:p>
        </p:txBody>
      </p:sp>
      <p:sp>
        <p:nvSpPr>
          <p:cNvPr id="46" name="Rectangle 45"/>
          <p:cNvSpPr/>
          <p:nvPr/>
        </p:nvSpPr>
        <p:spPr>
          <a:xfrm>
            <a:off x="4830214" y="3723059"/>
            <a:ext cx="2011347" cy="646331"/>
          </a:xfrm>
          <a:prstGeom prst="rect">
            <a:avLst/>
          </a:prstGeom>
        </p:spPr>
        <p:txBody>
          <a:bodyPr wrap="square">
            <a:spAutoFit/>
          </a:bodyPr>
          <a:lstStyle/>
          <a:p>
            <a:r>
              <a:rPr lang="el-GR" b="1" dirty="0"/>
              <a:t>α</a:t>
            </a:r>
            <a:r>
              <a:rPr lang="en-US" sz="1400" b="1" dirty="0"/>
              <a:t> </a:t>
            </a:r>
            <a:r>
              <a:rPr lang="en-US" sz="1400" b="1" dirty="0" smtClean="0"/>
              <a:t>=</a:t>
            </a:r>
            <a:r>
              <a:rPr lang="en-US" sz="1400" b="1" dirty="0" smtClean="0">
                <a:solidFill>
                  <a:srgbClr val="FF0000"/>
                </a:solidFill>
              </a:rPr>
              <a:t> </a:t>
            </a:r>
            <a:r>
              <a:rPr lang="en-US" b="1" dirty="0" smtClean="0">
                <a:solidFill>
                  <a:srgbClr val="FF0000"/>
                </a:solidFill>
              </a:rPr>
              <a:t>9</a:t>
            </a:r>
            <a:r>
              <a:rPr lang="en-US" b="1" dirty="0" smtClean="0"/>
              <a:t> </a:t>
            </a:r>
            <a:endParaRPr lang="en-US" b="1" dirty="0"/>
          </a:p>
          <a:p>
            <a:r>
              <a:rPr lang="el-GR" b="1" dirty="0"/>
              <a:t>Β</a:t>
            </a:r>
            <a:r>
              <a:rPr lang="en-US" b="1" dirty="0"/>
              <a:t> = </a:t>
            </a:r>
            <a:r>
              <a:rPr lang="en-US" b="1" dirty="0" smtClean="0">
                <a:solidFill>
                  <a:srgbClr val="FF0000"/>
                </a:solidFill>
              </a:rPr>
              <a:t>3</a:t>
            </a:r>
            <a:endParaRPr lang="en-US" b="1" dirty="0">
              <a:solidFill>
                <a:srgbClr val="FF0000"/>
              </a:solidFill>
            </a:endParaRPr>
          </a:p>
        </p:txBody>
      </p:sp>
      <p:grpSp>
        <p:nvGrpSpPr>
          <p:cNvPr id="47" name="Group 46"/>
          <p:cNvGrpSpPr/>
          <p:nvPr/>
        </p:nvGrpSpPr>
        <p:grpSpPr>
          <a:xfrm>
            <a:off x="4783160" y="4356710"/>
            <a:ext cx="313840" cy="292857"/>
            <a:chOff x="5514975" y="4576720"/>
            <a:chExt cx="485776" cy="334686"/>
          </a:xfrm>
        </p:grpSpPr>
        <p:cxnSp>
          <p:nvCxnSpPr>
            <p:cNvPr id="48" name="Straight Connector 47"/>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50" name="Rectangle 49"/>
          <p:cNvSpPr/>
          <p:nvPr/>
        </p:nvSpPr>
        <p:spPr>
          <a:xfrm>
            <a:off x="6341674" y="2785590"/>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AE" b="1" dirty="0"/>
              <a:t>∞</a:t>
            </a:r>
            <a:endParaRPr lang="en-US" b="1" dirty="0"/>
          </a:p>
        </p:txBody>
      </p:sp>
      <p:sp>
        <p:nvSpPr>
          <p:cNvPr id="53" name="Rectangle 52"/>
          <p:cNvSpPr/>
          <p:nvPr/>
        </p:nvSpPr>
        <p:spPr>
          <a:xfrm>
            <a:off x="6341674" y="3646176"/>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AE" b="1" dirty="0"/>
              <a:t>∞</a:t>
            </a:r>
            <a:endParaRPr lang="en-US" b="1" dirty="0"/>
          </a:p>
        </p:txBody>
      </p:sp>
      <p:sp>
        <p:nvSpPr>
          <p:cNvPr id="55" name="Rectangle 54"/>
          <p:cNvSpPr/>
          <p:nvPr/>
        </p:nvSpPr>
        <p:spPr>
          <a:xfrm>
            <a:off x="7713686" y="3319445"/>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AE" b="1" dirty="0"/>
              <a:t>∞</a:t>
            </a:r>
            <a:endParaRPr lang="en-US" b="1" dirty="0"/>
          </a:p>
        </p:txBody>
      </p:sp>
    </p:spTree>
    <p:extLst>
      <p:ext uri="{BB962C8B-B14F-4D97-AF65-F5344CB8AC3E}">
        <p14:creationId xmlns:p14="http://schemas.microsoft.com/office/powerpoint/2010/main" val="1891442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536" y="365125"/>
            <a:ext cx="9571264" cy="1325563"/>
          </a:xfrm>
        </p:spPr>
        <p:txBody>
          <a:bodyPr/>
          <a:lstStyle/>
          <a:p>
            <a:r>
              <a:rPr lang="en-US" dirty="0" smtClean="0"/>
              <a:t>Alpha Beta Pruning Example</a:t>
            </a:r>
            <a:endParaRPr lang="en-US" dirty="0"/>
          </a:p>
        </p:txBody>
      </p:sp>
      <p:sp>
        <p:nvSpPr>
          <p:cNvPr id="8"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170734" y="3219580"/>
            <a:ext cx="1409723" cy="6162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0"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746724" y="3353102"/>
            <a:ext cx="102599" cy="652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Oval 13">
            <a:extLst>
              <a:ext uri="{FF2B5EF4-FFF2-40B4-BE49-F238E27FC236}">
                <a16:creationId xmlns:a16="http://schemas.microsoft.com/office/drawing/2014/main" id="{A395E240-8274-42FE-AE95-F6C4725A0A65}"/>
              </a:ext>
            </a:extLst>
          </p:cNvPr>
          <p:cNvSpPr>
            <a:spLocks noChangeArrowheads="1"/>
          </p:cNvSpPr>
          <p:nvPr/>
        </p:nvSpPr>
        <p:spPr bwMode="auto">
          <a:xfrm>
            <a:off x="5191291" y="2362108"/>
            <a:ext cx="304800" cy="304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A</a:t>
            </a:r>
            <a:endParaRPr lang="en-AU" b="1" dirty="0">
              <a:solidFill>
                <a:schemeClr val="bg1"/>
              </a:solidFill>
            </a:endParaRPr>
          </a:p>
        </p:txBody>
      </p:sp>
      <p:sp>
        <p:nvSpPr>
          <p:cNvPr id="1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822309" y="2590708"/>
            <a:ext cx="368981"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9" name="Line 14">
            <a:extLst>
              <a:ext uri="{FF2B5EF4-FFF2-40B4-BE49-F238E27FC236}">
                <a16:creationId xmlns:a16="http://schemas.microsoft.com/office/drawing/2014/main" id="{4C06F2ED-7793-458A-A86D-596D139BD223}"/>
              </a:ext>
            </a:extLst>
          </p:cNvPr>
          <p:cNvSpPr>
            <a:spLocks noChangeShapeType="1"/>
          </p:cNvSpPr>
          <p:nvPr/>
        </p:nvSpPr>
        <p:spPr bwMode="auto">
          <a:xfrm>
            <a:off x="5496091" y="2590708"/>
            <a:ext cx="587209"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8" name="Oval 17">
            <a:extLst>
              <a:ext uri="{FF2B5EF4-FFF2-40B4-BE49-F238E27FC236}">
                <a16:creationId xmlns:a16="http://schemas.microsoft.com/office/drawing/2014/main" id="{BB5C9ED0-DDFB-411D-92BC-67C53DF4E7AB}"/>
              </a:ext>
            </a:extLst>
          </p:cNvPr>
          <p:cNvSpPr>
            <a:spLocks noChangeArrowheads="1"/>
          </p:cNvSpPr>
          <p:nvPr/>
        </p:nvSpPr>
        <p:spPr bwMode="auto">
          <a:xfrm>
            <a:off x="4627747" y="30479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B</a:t>
            </a:r>
            <a:endParaRPr lang="en-AU" b="1" dirty="0">
              <a:solidFill>
                <a:schemeClr val="bg1"/>
              </a:solidFill>
            </a:endParaRPr>
          </a:p>
        </p:txBody>
      </p:sp>
      <p:sp>
        <p:nvSpPr>
          <p:cNvPr id="24" name="Oval 26">
            <a:extLst>
              <a:ext uri="{FF2B5EF4-FFF2-40B4-BE49-F238E27FC236}">
                <a16:creationId xmlns:a16="http://schemas.microsoft.com/office/drawing/2014/main" id="{A79ADCCC-B610-4481-AA6F-4CB12166D2CB}"/>
              </a:ext>
            </a:extLst>
          </p:cNvPr>
          <p:cNvSpPr>
            <a:spLocks noChangeArrowheads="1"/>
          </p:cNvSpPr>
          <p:nvPr/>
        </p:nvSpPr>
        <p:spPr bwMode="auto">
          <a:xfrm>
            <a:off x="6036874" y="3030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C</a:t>
            </a:r>
            <a:endParaRPr lang="en-AU" b="1" dirty="0">
              <a:solidFill>
                <a:schemeClr val="bg1"/>
              </a:solidFill>
            </a:endParaRPr>
          </a:p>
        </p:txBody>
      </p:sp>
      <p:sp>
        <p:nvSpPr>
          <p:cNvPr id="32" name="Oval 17">
            <a:extLst>
              <a:ext uri="{FF2B5EF4-FFF2-40B4-BE49-F238E27FC236}">
                <a16:creationId xmlns:a16="http://schemas.microsoft.com/office/drawing/2014/main" id="{BB5C9ED0-DDFB-411D-92BC-67C53DF4E7AB}"/>
              </a:ext>
            </a:extLst>
          </p:cNvPr>
          <p:cNvSpPr>
            <a:spLocks noChangeArrowheads="1"/>
          </p:cNvSpPr>
          <p:nvPr/>
        </p:nvSpPr>
        <p:spPr bwMode="auto">
          <a:xfrm>
            <a:off x="4517726" y="3975494"/>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E</a:t>
            </a:r>
            <a:endParaRPr lang="en-AU" b="1" dirty="0">
              <a:solidFill>
                <a:schemeClr val="bg1"/>
              </a:solidFill>
            </a:endParaRPr>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2935531" y="3792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D</a:t>
            </a:r>
            <a:endParaRPr lang="en-AU" b="1" dirty="0">
              <a:solidFill>
                <a:schemeClr val="bg1"/>
              </a:solidFill>
            </a:endParaRPr>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206039" y="3297406"/>
            <a:ext cx="15129" cy="63604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Line 12">
            <a:extLst>
              <a:ext uri="{FF2B5EF4-FFF2-40B4-BE49-F238E27FC236}">
                <a16:creationId xmlns:a16="http://schemas.microsoft.com/office/drawing/2014/main" id="{2F7BD91C-F903-457E-870D-C4967BD637FE}"/>
              </a:ext>
            </a:extLst>
          </p:cNvPr>
          <p:cNvSpPr>
            <a:spLocks noChangeShapeType="1"/>
          </p:cNvSpPr>
          <p:nvPr/>
        </p:nvSpPr>
        <p:spPr bwMode="auto">
          <a:xfrm>
            <a:off x="6304394" y="3297428"/>
            <a:ext cx="1310772" cy="6360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7" name="Oval 17">
            <a:extLst>
              <a:ext uri="{FF2B5EF4-FFF2-40B4-BE49-F238E27FC236}">
                <a16:creationId xmlns:a16="http://schemas.microsoft.com/office/drawing/2014/main" id="{BB5C9ED0-DDFB-411D-92BC-67C53DF4E7AB}"/>
              </a:ext>
            </a:extLst>
          </p:cNvPr>
          <p:cNvSpPr>
            <a:spLocks noChangeArrowheads="1"/>
          </p:cNvSpPr>
          <p:nvPr/>
        </p:nvSpPr>
        <p:spPr bwMode="auto">
          <a:xfrm>
            <a:off x="7597512" y="387649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G</a:t>
            </a:r>
            <a:endParaRPr lang="en-AU" b="1" dirty="0">
              <a:solidFill>
                <a:schemeClr val="bg1"/>
              </a:solidFill>
            </a:endParaRPr>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6064638" y="38970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F</a:t>
            </a:r>
            <a:endParaRPr lang="en-AU" b="1" dirty="0">
              <a:solidFill>
                <a:schemeClr val="bg1"/>
              </a:solidFill>
            </a:endParaRPr>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514817" y="4068670"/>
            <a:ext cx="442666" cy="6014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Line 12">
            <a:extLst>
              <a:ext uri="{FF2B5EF4-FFF2-40B4-BE49-F238E27FC236}">
                <a16:creationId xmlns:a16="http://schemas.microsoft.com/office/drawing/2014/main" id="{2F7BD91C-F903-457E-870D-C4967BD637FE}"/>
              </a:ext>
            </a:extLst>
          </p:cNvPr>
          <p:cNvSpPr>
            <a:spLocks noChangeShapeType="1"/>
          </p:cNvSpPr>
          <p:nvPr/>
        </p:nvSpPr>
        <p:spPr bwMode="auto">
          <a:xfrm>
            <a:off x="3170734" y="4124344"/>
            <a:ext cx="265399" cy="6223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309037"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3</a:t>
            </a:r>
            <a:endParaRPr lang="en-AU" b="1" dirty="0">
              <a:solidFill>
                <a:schemeClr val="bg1"/>
              </a:solidFill>
            </a:endParaRPr>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2233940" y="472724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2</a:t>
            </a:r>
            <a:endParaRPr lang="en-AU" b="1"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379423" y="4329304"/>
            <a:ext cx="156482" cy="417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Line 12">
            <a:extLst>
              <a:ext uri="{FF2B5EF4-FFF2-40B4-BE49-F238E27FC236}">
                <a16:creationId xmlns:a16="http://schemas.microsoft.com/office/drawing/2014/main" id="{2F7BD91C-F903-457E-870D-C4967BD637FE}"/>
              </a:ext>
            </a:extLst>
          </p:cNvPr>
          <p:cNvSpPr>
            <a:spLocks noChangeShapeType="1"/>
          </p:cNvSpPr>
          <p:nvPr/>
        </p:nvSpPr>
        <p:spPr bwMode="auto">
          <a:xfrm>
            <a:off x="4736116" y="4235408"/>
            <a:ext cx="407929" cy="5645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Oval 17">
            <a:extLst>
              <a:ext uri="{FF2B5EF4-FFF2-40B4-BE49-F238E27FC236}">
                <a16:creationId xmlns:a16="http://schemas.microsoft.com/office/drawing/2014/main" id="{BB5C9ED0-DDFB-411D-92BC-67C53DF4E7AB}"/>
              </a:ext>
            </a:extLst>
          </p:cNvPr>
          <p:cNvSpPr>
            <a:spLocks noChangeArrowheads="1"/>
          </p:cNvSpPr>
          <p:nvPr/>
        </p:nvSpPr>
        <p:spPr bwMode="auto">
          <a:xfrm>
            <a:off x="5039846" y="478484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9</a:t>
            </a:r>
            <a:endParaRPr lang="en-AU" b="1" dirty="0">
              <a:solidFill>
                <a:schemeClr val="bg1"/>
              </a:solidFill>
            </a:endParaRPr>
          </a:p>
        </p:txBody>
      </p:sp>
      <p:sp>
        <p:nvSpPr>
          <p:cNvPr id="56" name="Oval 17">
            <a:extLst>
              <a:ext uri="{FF2B5EF4-FFF2-40B4-BE49-F238E27FC236}">
                <a16:creationId xmlns:a16="http://schemas.microsoft.com/office/drawing/2014/main" id="{BB5C9ED0-DDFB-411D-92BC-67C53DF4E7AB}"/>
              </a:ext>
            </a:extLst>
          </p:cNvPr>
          <p:cNvSpPr>
            <a:spLocks noChangeArrowheads="1"/>
          </p:cNvSpPr>
          <p:nvPr/>
        </p:nvSpPr>
        <p:spPr bwMode="auto">
          <a:xfrm>
            <a:off x="4218253" y="475030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5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62429" y="4141336"/>
            <a:ext cx="260078" cy="6222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2">
            <a:extLst>
              <a:ext uri="{FF2B5EF4-FFF2-40B4-BE49-F238E27FC236}">
                <a16:creationId xmlns:a16="http://schemas.microsoft.com/office/drawing/2014/main" id="{2F7BD91C-F903-457E-870D-C4967BD637FE}"/>
              </a:ext>
            </a:extLst>
          </p:cNvPr>
          <p:cNvSpPr>
            <a:spLocks noChangeShapeType="1"/>
          </p:cNvSpPr>
          <p:nvPr/>
        </p:nvSpPr>
        <p:spPr bwMode="auto">
          <a:xfrm>
            <a:off x="6352987" y="4151039"/>
            <a:ext cx="437165" cy="6338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Oval 17">
            <a:extLst>
              <a:ext uri="{FF2B5EF4-FFF2-40B4-BE49-F238E27FC236}">
                <a16:creationId xmlns:a16="http://schemas.microsoft.com/office/drawing/2014/main" id="{BB5C9ED0-DDFB-411D-92BC-67C53DF4E7AB}"/>
              </a:ext>
            </a:extLst>
          </p:cNvPr>
          <p:cNvSpPr>
            <a:spLocks noChangeArrowheads="1"/>
          </p:cNvSpPr>
          <p:nvPr/>
        </p:nvSpPr>
        <p:spPr bwMode="auto">
          <a:xfrm>
            <a:off x="6674362"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1</a:t>
            </a:r>
            <a:endParaRPr lang="en-AU" b="1" dirty="0">
              <a:solidFill>
                <a:schemeClr val="bg1"/>
              </a:solidFill>
            </a:endParaRPr>
          </a:p>
        </p:txBody>
      </p:sp>
      <p:sp>
        <p:nvSpPr>
          <p:cNvPr id="60" name="Oval 17">
            <a:extLst>
              <a:ext uri="{FF2B5EF4-FFF2-40B4-BE49-F238E27FC236}">
                <a16:creationId xmlns:a16="http://schemas.microsoft.com/office/drawing/2014/main" id="{BB5C9ED0-DDFB-411D-92BC-67C53DF4E7AB}"/>
              </a:ext>
            </a:extLst>
          </p:cNvPr>
          <p:cNvSpPr>
            <a:spLocks noChangeArrowheads="1"/>
          </p:cNvSpPr>
          <p:nvPr/>
        </p:nvSpPr>
        <p:spPr bwMode="auto">
          <a:xfrm>
            <a:off x="5701916" y="47696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a:solidFill>
                  <a:schemeClr val="bg1"/>
                </a:solidFill>
              </a:rPr>
              <a:t>0</a:t>
            </a:r>
            <a:endParaRPr lang="en-AU" b="1" dirty="0">
              <a:solidFill>
                <a:schemeClr val="bg1"/>
              </a:solidFill>
            </a:endParaRPr>
          </a:p>
        </p:txBody>
      </p:sp>
      <p:sp>
        <p:nvSpPr>
          <p:cNvPr id="6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7486860" y="4141336"/>
            <a:ext cx="143630" cy="59263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2" name="Oval 17">
            <a:extLst>
              <a:ext uri="{FF2B5EF4-FFF2-40B4-BE49-F238E27FC236}">
                <a16:creationId xmlns:a16="http://schemas.microsoft.com/office/drawing/2014/main" id="{BB5C9ED0-DDFB-411D-92BC-67C53DF4E7AB}"/>
              </a:ext>
            </a:extLst>
          </p:cNvPr>
          <p:cNvSpPr>
            <a:spLocks noChangeArrowheads="1"/>
          </p:cNvSpPr>
          <p:nvPr/>
        </p:nvSpPr>
        <p:spPr bwMode="auto">
          <a:xfrm>
            <a:off x="8249283" y="460910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64" name="Oval 17">
            <a:extLst>
              <a:ext uri="{FF2B5EF4-FFF2-40B4-BE49-F238E27FC236}">
                <a16:creationId xmlns:a16="http://schemas.microsoft.com/office/drawing/2014/main" id="{BB5C9ED0-DDFB-411D-92BC-67C53DF4E7AB}"/>
              </a:ext>
            </a:extLst>
          </p:cNvPr>
          <p:cNvSpPr>
            <a:spLocks noChangeArrowheads="1"/>
          </p:cNvSpPr>
          <p:nvPr/>
        </p:nvSpPr>
        <p:spPr bwMode="auto">
          <a:xfrm>
            <a:off x="7325690" y="47375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7</a:t>
            </a:r>
            <a:endParaRPr lang="en-AU" b="1" dirty="0">
              <a:solidFill>
                <a:schemeClr val="bg1"/>
              </a:solidFill>
            </a:endParaRPr>
          </a:p>
        </p:txBody>
      </p:sp>
      <p:sp>
        <p:nvSpPr>
          <p:cNvPr id="65" name="Line 12">
            <a:extLst>
              <a:ext uri="{FF2B5EF4-FFF2-40B4-BE49-F238E27FC236}">
                <a16:creationId xmlns:a16="http://schemas.microsoft.com/office/drawing/2014/main" id="{2F7BD91C-F903-457E-870D-C4967BD637FE}"/>
              </a:ext>
            </a:extLst>
          </p:cNvPr>
          <p:cNvSpPr>
            <a:spLocks noChangeShapeType="1"/>
          </p:cNvSpPr>
          <p:nvPr/>
        </p:nvSpPr>
        <p:spPr bwMode="auto">
          <a:xfrm>
            <a:off x="7892572" y="4141336"/>
            <a:ext cx="488999" cy="46776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6" name="TextBox 65"/>
          <p:cNvSpPr txBox="1"/>
          <p:nvPr/>
        </p:nvSpPr>
        <p:spPr>
          <a:xfrm>
            <a:off x="7251428" y="2384460"/>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7" name="TextBox 66"/>
          <p:cNvSpPr txBox="1"/>
          <p:nvPr/>
        </p:nvSpPr>
        <p:spPr>
          <a:xfrm>
            <a:off x="9905211" y="3782097"/>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8" name="TextBox 67"/>
          <p:cNvSpPr txBox="1"/>
          <p:nvPr/>
        </p:nvSpPr>
        <p:spPr>
          <a:xfrm>
            <a:off x="1691130" y="2962252"/>
            <a:ext cx="1174803" cy="369332"/>
          </a:xfrm>
          <a:prstGeom prst="rect">
            <a:avLst/>
          </a:prstGeom>
          <a:solidFill>
            <a:srgbClr val="852F4A"/>
          </a:solidFill>
        </p:spPr>
        <p:txBody>
          <a:bodyPr wrap="square" rtlCol="0">
            <a:spAutoFit/>
          </a:bodyPr>
          <a:lstStyle/>
          <a:p>
            <a:r>
              <a:rPr lang="en-US" dirty="0" smtClean="0">
                <a:solidFill>
                  <a:schemeClr val="bg1"/>
                </a:solidFill>
              </a:rPr>
              <a:t>Min</a:t>
            </a:r>
            <a:endParaRPr lang="en-US" dirty="0">
              <a:solidFill>
                <a:schemeClr val="bg1"/>
              </a:solidFill>
            </a:endParaRPr>
          </a:p>
        </p:txBody>
      </p:sp>
      <p:cxnSp>
        <p:nvCxnSpPr>
          <p:cNvPr id="71" name="Straight Connector 70"/>
          <p:cNvCxnSpPr>
            <a:endCxn id="66" idx="1"/>
          </p:cNvCxnSpPr>
          <p:nvPr/>
        </p:nvCxnSpPr>
        <p:spPr>
          <a:xfrm>
            <a:off x="5789695" y="2560395"/>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2907271" y="3138187"/>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406292" y="3966763"/>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5363764" y="1603527"/>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AE" b="1" dirty="0"/>
              <a:t>∞</a:t>
            </a:r>
            <a:endParaRPr lang="en-US" b="1" dirty="0"/>
          </a:p>
        </p:txBody>
      </p:sp>
      <p:sp>
        <p:nvSpPr>
          <p:cNvPr id="43" name="Rectangle 42"/>
          <p:cNvSpPr/>
          <p:nvPr/>
        </p:nvSpPr>
        <p:spPr>
          <a:xfrm>
            <a:off x="3236107" y="3624114"/>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endParaRPr lang="en-US" b="1" dirty="0">
              <a:solidFill>
                <a:srgbClr val="FF0000"/>
              </a:solidFill>
            </a:endParaRPr>
          </a:p>
          <a:p>
            <a:r>
              <a:rPr lang="el-GR" b="1" dirty="0"/>
              <a:t>Β</a:t>
            </a:r>
            <a:r>
              <a:rPr lang="en-US" b="1" dirty="0"/>
              <a:t> = +</a:t>
            </a:r>
            <a:r>
              <a:rPr lang="en-AE" b="1" dirty="0"/>
              <a:t>∞</a:t>
            </a:r>
            <a:endParaRPr lang="en-US" b="1" dirty="0"/>
          </a:p>
        </p:txBody>
      </p:sp>
      <p:sp>
        <p:nvSpPr>
          <p:cNvPr id="45" name="Rectangle 44"/>
          <p:cNvSpPr/>
          <p:nvPr/>
        </p:nvSpPr>
        <p:spPr>
          <a:xfrm>
            <a:off x="4856755" y="2962252"/>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US" b="1" dirty="0" smtClean="0">
                <a:solidFill>
                  <a:srgbClr val="FF0000"/>
                </a:solidFill>
              </a:rPr>
              <a:t>3</a:t>
            </a:r>
            <a:endParaRPr lang="en-US" b="1" dirty="0">
              <a:solidFill>
                <a:srgbClr val="FF0000"/>
              </a:solidFill>
            </a:endParaRPr>
          </a:p>
        </p:txBody>
      </p:sp>
      <p:sp>
        <p:nvSpPr>
          <p:cNvPr id="46" name="Rectangle 45"/>
          <p:cNvSpPr/>
          <p:nvPr/>
        </p:nvSpPr>
        <p:spPr>
          <a:xfrm>
            <a:off x="4830214" y="3723059"/>
            <a:ext cx="2011347" cy="646331"/>
          </a:xfrm>
          <a:prstGeom prst="rect">
            <a:avLst/>
          </a:prstGeom>
        </p:spPr>
        <p:txBody>
          <a:bodyPr wrap="square">
            <a:spAutoFit/>
          </a:bodyPr>
          <a:lstStyle/>
          <a:p>
            <a:r>
              <a:rPr lang="el-GR" b="1" dirty="0"/>
              <a:t>α</a:t>
            </a:r>
            <a:r>
              <a:rPr lang="en-US" sz="1400" b="1" dirty="0"/>
              <a:t> </a:t>
            </a:r>
            <a:r>
              <a:rPr lang="en-US" sz="1400" b="1" dirty="0" smtClean="0"/>
              <a:t>=</a:t>
            </a:r>
            <a:r>
              <a:rPr lang="en-US" sz="1400" b="1" dirty="0" smtClean="0">
                <a:solidFill>
                  <a:srgbClr val="FF0000"/>
                </a:solidFill>
              </a:rPr>
              <a:t> </a:t>
            </a:r>
            <a:r>
              <a:rPr lang="en-US" b="1" dirty="0" smtClean="0">
                <a:solidFill>
                  <a:srgbClr val="FF0000"/>
                </a:solidFill>
              </a:rPr>
              <a:t>9</a:t>
            </a:r>
            <a:r>
              <a:rPr lang="en-US" b="1" dirty="0" smtClean="0"/>
              <a:t> </a:t>
            </a:r>
            <a:endParaRPr lang="en-US" b="1" dirty="0"/>
          </a:p>
          <a:p>
            <a:r>
              <a:rPr lang="el-GR" b="1" dirty="0"/>
              <a:t>Β</a:t>
            </a:r>
            <a:r>
              <a:rPr lang="en-US" b="1" dirty="0"/>
              <a:t> = </a:t>
            </a:r>
            <a:r>
              <a:rPr lang="en-US" b="1" dirty="0" smtClean="0">
                <a:solidFill>
                  <a:srgbClr val="FF0000"/>
                </a:solidFill>
              </a:rPr>
              <a:t>3</a:t>
            </a:r>
            <a:endParaRPr lang="en-US" b="1" dirty="0">
              <a:solidFill>
                <a:srgbClr val="FF0000"/>
              </a:solidFill>
            </a:endParaRPr>
          </a:p>
        </p:txBody>
      </p:sp>
      <p:grpSp>
        <p:nvGrpSpPr>
          <p:cNvPr id="47" name="Group 46"/>
          <p:cNvGrpSpPr/>
          <p:nvPr/>
        </p:nvGrpSpPr>
        <p:grpSpPr>
          <a:xfrm>
            <a:off x="4783160" y="4356710"/>
            <a:ext cx="313840" cy="292857"/>
            <a:chOff x="5514975" y="4576720"/>
            <a:chExt cx="485776" cy="334686"/>
          </a:xfrm>
        </p:grpSpPr>
        <p:cxnSp>
          <p:nvCxnSpPr>
            <p:cNvPr id="48" name="Straight Connector 47"/>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50" name="Rectangle 49"/>
          <p:cNvSpPr/>
          <p:nvPr/>
        </p:nvSpPr>
        <p:spPr>
          <a:xfrm>
            <a:off x="6341674" y="2785590"/>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AE" b="1" dirty="0"/>
              <a:t>∞</a:t>
            </a:r>
            <a:endParaRPr lang="en-US" b="1" dirty="0">
              <a:solidFill>
                <a:srgbClr val="FF0000"/>
              </a:solidFill>
            </a:endParaRPr>
          </a:p>
        </p:txBody>
      </p:sp>
      <p:sp>
        <p:nvSpPr>
          <p:cNvPr id="53" name="Rectangle 52"/>
          <p:cNvSpPr/>
          <p:nvPr/>
        </p:nvSpPr>
        <p:spPr>
          <a:xfrm>
            <a:off x="6341674" y="3646176"/>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AE" b="1" dirty="0"/>
              <a:t>∞</a:t>
            </a:r>
            <a:endParaRPr lang="en-US" b="1" dirty="0"/>
          </a:p>
        </p:txBody>
      </p:sp>
      <p:sp>
        <p:nvSpPr>
          <p:cNvPr id="75" name="Rectangle 74"/>
          <p:cNvSpPr/>
          <p:nvPr/>
        </p:nvSpPr>
        <p:spPr>
          <a:xfrm>
            <a:off x="7823771" y="3369196"/>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7</a:t>
            </a:r>
            <a:r>
              <a:rPr lang="en-US" b="1" dirty="0" smtClean="0"/>
              <a:t> </a:t>
            </a:r>
            <a:endParaRPr lang="en-US" b="1" dirty="0"/>
          </a:p>
          <a:p>
            <a:r>
              <a:rPr lang="el-GR" b="1" dirty="0"/>
              <a:t>Β</a:t>
            </a:r>
            <a:r>
              <a:rPr lang="en-US" b="1" dirty="0"/>
              <a:t> = +</a:t>
            </a:r>
            <a:r>
              <a:rPr lang="en-AE" b="1" dirty="0"/>
              <a:t>∞</a:t>
            </a:r>
            <a:endParaRPr lang="en-US" b="1" dirty="0"/>
          </a:p>
        </p:txBody>
      </p:sp>
    </p:spTree>
    <p:extLst>
      <p:ext uri="{BB962C8B-B14F-4D97-AF65-F5344CB8AC3E}">
        <p14:creationId xmlns:p14="http://schemas.microsoft.com/office/powerpoint/2010/main" val="2020934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5"/>
                                        </p:tgtEl>
                                        <p:attrNameLst>
                                          <p:attrName>style.visibility</p:attrName>
                                        </p:attrNameLst>
                                      </p:cBhvr>
                                      <p:to>
                                        <p:strVal val="visible"/>
                                      </p:to>
                                    </p:set>
                                    <p:animEffect transition="in" filter="fade">
                                      <p:cBhvr>
                                        <p:cTn id="7"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536" y="365125"/>
            <a:ext cx="9571264" cy="1325563"/>
          </a:xfrm>
        </p:spPr>
        <p:txBody>
          <a:bodyPr/>
          <a:lstStyle/>
          <a:p>
            <a:r>
              <a:rPr lang="en-US" dirty="0" smtClean="0"/>
              <a:t>Alpha Beta Pruning Example</a:t>
            </a:r>
            <a:endParaRPr lang="en-US" dirty="0"/>
          </a:p>
        </p:txBody>
      </p:sp>
      <p:sp>
        <p:nvSpPr>
          <p:cNvPr id="8"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170734" y="3219580"/>
            <a:ext cx="1409723" cy="61621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0"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746724" y="3353102"/>
            <a:ext cx="102599" cy="652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Oval 13">
            <a:extLst>
              <a:ext uri="{FF2B5EF4-FFF2-40B4-BE49-F238E27FC236}">
                <a16:creationId xmlns:a16="http://schemas.microsoft.com/office/drawing/2014/main" id="{A395E240-8274-42FE-AE95-F6C4725A0A65}"/>
              </a:ext>
            </a:extLst>
          </p:cNvPr>
          <p:cNvSpPr>
            <a:spLocks noChangeArrowheads="1"/>
          </p:cNvSpPr>
          <p:nvPr/>
        </p:nvSpPr>
        <p:spPr bwMode="auto">
          <a:xfrm>
            <a:off x="5191291" y="2362108"/>
            <a:ext cx="304800" cy="304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A</a:t>
            </a:r>
            <a:endParaRPr lang="en-AU" b="1" dirty="0">
              <a:solidFill>
                <a:schemeClr val="bg1"/>
              </a:solidFill>
            </a:endParaRPr>
          </a:p>
        </p:txBody>
      </p:sp>
      <p:sp>
        <p:nvSpPr>
          <p:cNvPr id="1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822309" y="2590708"/>
            <a:ext cx="368981"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9" name="Line 14">
            <a:extLst>
              <a:ext uri="{FF2B5EF4-FFF2-40B4-BE49-F238E27FC236}">
                <a16:creationId xmlns:a16="http://schemas.microsoft.com/office/drawing/2014/main" id="{4C06F2ED-7793-458A-A86D-596D139BD223}"/>
              </a:ext>
            </a:extLst>
          </p:cNvPr>
          <p:cNvSpPr>
            <a:spLocks noChangeShapeType="1"/>
          </p:cNvSpPr>
          <p:nvPr/>
        </p:nvSpPr>
        <p:spPr bwMode="auto">
          <a:xfrm>
            <a:off x="5496091" y="2590708"/>
            <a:ext cx="587209"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8" name="Oval 17">
            <a:extLst>
              <a:ext uri="{FF2B5EF4-FFF2-40B4-BE49-F238E27FC236}">
                <a16:creationId xmlns:a16="http://schemas.microsoft.com/office/drawing/2014/main" id="{BB5C9ED0-DDFB-411D-92BC-67C53DF4E7AB}"/>
              </a:ext>
            </a:extLst>
          </p:cNvPr>
          <p:cNvSpPr>
            <a:spLocks noChangeArrowheads="1"/>
          </p:cNvSpPr>
          <p:nvPr/>
        </p:nvSpPr>
        <p:spPr bwMode="auto">
          <a:xfrm>
            <a:off x="4627747" y="30479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B</a:t>
            </a:r>
            <a:endParaRPr lang="en-AU" b="1" dirty="0">
              <a:solidFill>
                <a:schemeClr val="bg1"/>
              </a:solidFill>
            </a:endParaRPr>
          </a:p>
        </p:txBody>
      </p:sp>
      <p:sp>
        <p:nvSpPr>
          <p:cNvPr id="24" name="Oval 26">
            <a:extLst>
              <a:ext uri="{FF2B5EF4-FFF2-40B4-BE49-F238E27FC236}">
                <a16:creationId xmlns:a16="http://schemas.microsoft.com/office/drawing/2014/main" id="{A79ADCCC-B610-4481-AA6F-4CB12166D2CB}"/>
              </a:ext>
            </a:extLst>
          </p:cNvPr>
          <p:cNvSpPr>
            <a:spLocks noChangeArrowheads="1"/>
          </p:cNvSpPr>
          <p:nvPr/>
        </p:nvSpPr>
        <p:spPr bwMode="auto">
          <a:xfrm>
            <a:off x="6036874" y="3030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C</a:t>
            </a:r>
            <a:endParaRPr lang="en-AU" b="1" dirty="0">
              <a:solidFill>
                <a:schemeClr val="bg1"/>
              </a:solidFill>
            </a:endParaRPr>
          </a:p>
        </p:txBody>
      </p:sp>
      <p:sp>
        <p:nvSpPr>
          <p:cNvPr id="32" name="Oval 17">
            <a:extLst>
              <a:ext uri="{FF2B5EF4-FFF2-40B4-BE49-F238E27FC236}">
                <a16:creationId xmlns:a16="http://schemas.microsoft.com/office/drawing/2014/main" id="{BB5C9ED0-DDFB-411D-92BC-67C53DF4E7AB}"/>
              </a:ext>
            </a:extLst>
          </p:cNvPr>
          <p:cNvSpPr>
            <a:spLocks noChangeArrowheads="1"/>
          </p:cNvSpPr>
          <p:nvPr/>
        </p:nvSpPr>
        <p:spPr bwMode="auto">
          <a:xfrm>
            <a:off x="4517726" y="3975494"/>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E</a:t>
            </a:r>
            <a:endParaRPr lang="en-AU" b="1" dirty="0">
              <a:solidFill>
                <a:schemeClr val="bg1"/>
              </a:solidFill>
            </a:endParaRPr>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2935531" y="3792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D</a:t>
            </a:r>
            <a:endParaRPr lang="en-AU" b="1" dirty="0">
              <a:solidFill>
                <a:schemeClr val="bg1"/>
              </a:solidFill>
            </a:endParaRPr>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206039" y="3297406"/>
            <a:ext cx="15129" cy="63604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Line 12">
            <a:extLst>
              <a:ext uri="{FF2B5EF4-FFF2-40B4-BE49-F238E27FC236}">
                <a16:creationId xmlns:a16="http://schemas.microsoft.com/office/drawing/2014/main" id="{2F7BD91C-F903-457E-870D-C4967BD637FE}"/>
              </a:ext>
            </a:extLst>
          </p:cNvPr>
          <p:cNvSpPr>
            <a:spLocks noChangeShapeType="1"/>
          </p:cNvSpPr>
          <p:nvPr/>
        </p:nvSpPr>
        <p:spPr bwMode="auto">
          <a:xfrm>
            <a:off x="6304394" y="3297428"/>
            <a:ext cx="1310772" cy="6360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7" name="Oval 17">
            <a:extLst>
              <a:ext uri="{FF2B5EF4-FFF2-40B4-BE49-F238E27FC236}">
                <a16:creationId xmlns:a16="http://schemas.microsoft.com/office/drawing/2014/main" id="{BB5C9ED0-DDFB-411D-92BC-67C53DF4E7AB}"/>
              </a:ext>
            </a:extLst>
          </p:cNvPr>
          <p:cNvSpPr>
            <a:spLocks noChangeArrowheads="1"/>
          </p:cNvSpPr>
          <p:nvPr/>
        </p:nvSpPr>
        <p:spPr bwMode="auto">
          <a:xfrm>
            <a:off x="7597512" y="387649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G</a:t>
            </a:r>
            <a:endParaRPr lang="en-AU" b="1" dirty="0">
              <a:solidFill>
                <a:schemeClr val="bg1"/>
              </a:solidFill>
            </a:endParaRPr>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6064638" y="38970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F</a:t>
            </a:r>
            <a:endParaRPr lang="en-AU" b="1" dirty="0">
              <a:solidFill>
                <a:schemeClr val="bg1"/>
              </a:solidFill>
            </a:endParaRPr>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514817" y="4068670"/>
            <a:ext cx="442666" cy="6014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Line 12">
            <a:extLst>
              <a:ext uri="{FF2B5EF4-FFF2-40B4-BE49-F238E27FC236}">
                <a16:creationId xmlns:a16="http://schemas.microsoft.com/office/drawing/2014/main" id="{2F7BD91C-F903-457E-870D-C4967BD637FE}"/>
              </a:ext>
            </a:extLst>
          </p:cNvPr>
          <p:cNvSpPr>
            <a:spLocks noChangeShapeType="1"/>
          </p:cNvSpPr>
          <p:nvPr/>
        </p:nvSpPr>
        <p:spPr bwMode="auto">
          <a:xfrm>
            <a:off x="3170734" y="4124344"/>
            <a:ext cx="265399" cy="6223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309037"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3</a:t>
            </a:r>
            <a:endParaRPr lang="en-AU" b="1" dirty="0">
              <a:solidFill>
                <a:schemeClr val="bg1"/>
              </a:solidFill>
            </a:endParaRPr>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2233940" y="472724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2</a:t>
            </a:r>
            <a:endParaRPr lang="en-AU" b="1"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379423" y="4329304"/>
            <a:ext cx="156482" cy="417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Line 12">
            <a:extLst>
              <a:ext uri="{FF2B5EF4-FFF2-40B4-BE49-F238E27FC236}">
                <a16:creationId xmlns:a16="http://schemas.microsoft.com/office/drawing/2014/main" id="{2F7BD91C-F903-457E-870D-C4967BD637FE}"/>
              </a:ext>
            </a:extLst>
          </p:cNvPr>
          <p:cNvSpPr>
            <a:spLocks noChangeShapeType="1"/>
          </p:cNvSpPr>
          <p:nvPr/>
        </p:nvSpPr>
        <p:spPr bwMode="auto">
          <a:xfrm>
            <a:off x="4736116" y="4235408"/>
            <a:ext cx="407929" cy="5645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Oval 17">
            <a:extLst>
              <a:ext uri="{FF2B5EF4-FFF2-40B4-BE49-F238E27FC236}">
                <a16:creationId xmlns:a16="http://schemas.microsoft.com/office/drawing/2014/main" id="{BB5C9ED0-DDFB-411D-92BC-67C53DF4E7AB}"/>
              </a:ext>
            </a:extLst>
          </p:cNvPr>
          <p:cNvSpPr>
            <a:spLocks noChangeArrowheads="1"/>
          </p:cNvSpPr>
          <p:nvPr/>
        </p:nvSpPr>
        <p:spPr bwMode="auto">
          <a:xfrm>
            <a:off x="5039846" y="478484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9</a:t>
            </a:r>
            <a:endParaRPr lang="en-AU" b="1" dirty="0">
              <a:solidFill>
                <a:schemeClr val="bg1"/>
              </a:solidFill>
            </a:endParaRPr>
          </a:p>
        </p:txBody>
      </p:sp>
      <p:sp>
        <p:nvSpPr>
          <p:cNvPr id="56" name="Oval 17">
            <a:extLst>
              <a:ext uri="{FF2B5EF4-FFF2-40B4-BE49-F238E27FC236}">
                <a16:creationId xmlns:a16="http://schemas.microsoft.com/office/drawing/2014/main" id="{BB5C9ED0-DDFB-411D-92BC-67C53DF4E7AB}"/>
              </a:ext>
            </a:extLst>
          </p:cNvPr>
          <p:cNvSpPr>
            <a:spLocks noChangeArrowheads="1"/>
          </p:cNvSpPr>
          <p:nvPr/>
        </p:nvSpPr>
        <p:spPr bwMode="auto">
          <a:xfrm>
            <a:off x="4218253" y="475030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5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62429" y="4141336"/>
            <a:ext cx="260078" cy="6222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2">
            <a:extLst>
              <a:ext uri="{FF2B5EF4-FFF2-40B4-BE49-F238E27FC236}">
                <a16:creationId xmlns:a16="http://schemas.microsoft.com/office/drawing/2014/main" id="{2F7BD91C-F903-457E-870D-C4967BD637FE}"/>
              </a:ext>
            </a:extLst>
          </p:cNvPr>
          <p:cNvSpPr>
            <a:spLocks noChangeShapeType="1"/>
          </p:cNvSpPr>
          <p:nvPr/>
        </p:nvSpPr>
        <p:spPr bwMode="auto">
          <a:xfrm>
            <a:off x="6352987" y="4151039"/>
            <a:ext cx="437165" cy="6338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Oval 17">
            <a:extLst>
              <a:ext uri="{FF2B5EF4-FFF2-40B4-BE49-F238E27FC236}">
                <a16:creationId xmlns:a16="http://schemas.microsoft.com/office/drawing/2014/main" id="{BB5C9ED0-DDFB-411D-92BC-67C53DF4E7AB}"/>
              </a:ext>
            </a:extLst>
          </p:cNvPr>
          <p:cNvSpPr>
            <a:spLocks noChangeArrowheads="1"/>
          </p:cNvSpPr>
          <p:nvPr/>
        </p:nvSpPr>
        <p:spPr bwMode="auto">
          <a:xfrm>
            <a:off x="6674362"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1</a:t>
            </a:r>
            <a:endParaRPr lang="en-AU" b="1" dirty="0">
              <a:solidFill>
                <a:schemeClr val="bg1"/>
              </a:solidFill>
            </a:endParaRPr>
          </a:p>
        </p:txBody>
      </p:sp>
      <p:sp>
        <p:nvSpPr>
          <p:cNvPr id="60" name="Oval 17">
            <a:extLst>
              <a:ext uri="{FF2B5EF4-FFF2-40B4-BE49-F238E27FC236}">
                <a16:creationId xmlns:a16="http://schemas.microsoft.com/office/drawing/2014/main" id="{BB5C9ED0-DDFB-411D-92BC-67C53DF4E7AB}"/>
              </a:ext>
            </a:extLst>
          </p:cNvPr>
          <p:cNvSpPr>
            <a:spLocks noChangeArrowheads="1"/>
          </p:cNvSpPr>
          <p:nvPr/>
        </p:nvSpPr>
        <p:spPr bwMode="auto">
          <a:xfrm>
            <a:off x="5701916" y="47696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a:solidFill>
                  <a:schemeClr val="bg1"/>
                </a:solidFill>
              </a:rPr>
              <a:t>0</a:t>
            </a:r>
            <a:endParaRPr lang="en-AU" b="1" dirty="0">
              <a:solidFill>
                <a:schemeClr val="bg1"/>
              </a:solidFill>
            </a:endParaRPr>
          </a:p>
        </p:txBody>
      </p:sp>
      <p:sp>
        <p:nvSpPr>
          <p:cNvPr id="6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7486860" y="4141336"/>
            <a:ext cx="143630" cy="59263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2" name="Oval 17">
            <a:extLst>
              <a:ext uri="{FF2B5EF4-FFF2-40B4-BE49-F238E27FC236}">
                <a16:creationId xmlns:a16="http://schemas.microsoft.com/office/drawing/2014/main" id="{BB5C9ED0-DDFB-411D-92BC-67C53DF4E7AB}"/>
              </a:ext>
            </a:extLst>
          </p:cNvPr>
          <p:cNvSpPr>
            <a:spLocks noChangeArrowheads="1"/>
          </p:cNvSpPr>
          <p:nvPr/>
        </p:nvSpPr>
        <p:spPr bwMode="auto">
          <a:xfrm>
            <a:off x="8249283" y="460910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64" name="Oval 17">
            <a:extLst>
              <a:ext uri="{FF2B5EF4-FFF2-40B4-BE49-F238E27FC236}">
                <a16:creationId xmlns:a16="http://schemas.microsoft.com/office/drawing/2014/main" id="{BB5C9ED0-DDFB-411D-92BC-67C53DF4E7AB}"/>
              </a:ext>
            </a:extLst>
          </p:cNvPr>
          <p:cNvSpPr>
            <a:spLocks noChangeArrowheads="1"/>
          </p:cNvSpPr>
          <p:nvPr/>
        </p:nvSpPr>
        <p:spPr bwMode="auto">
          <a:xfrm>
            <a:off x="7325690" y="47375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7</a:t>
            </a:r>
            <a:endParaRPr lang="en-AU" b="1" dirty="0">
              <a:solidFill>
                <a:schemeClr val="bg1"/>
              </a:solidFill>
            </a:endParaRPr>
          </a:p>
        </p:txBody>
      </p:sp>
      <p:sp>
        <p:nvSpPr>
          <p:cNvPr id="65" name="Line 12">
            <a:extLst>
              <a:ext uri="{FF2B5EF4-FFF2-40B4-BE49-F238E27FC236}">
                <a16:creationId xmlns:a16="http://schemas.microsoft.com/office/drawing/2014/main" id="{2F7BD91C-F903-457E-870D-C4967BD637FE}"/>
              </a:ext>
            </a:extLst>
          </p:cNvPr>
          <p:cNvSpPr>
            <a:spLocks noChangeShapeType="1"/>
          </p:cNvSpPr>
          <p:nvPr/>
        </p:nvSpPr>
        <p:spPr bwMode="auto">
          <a:xfrm>
            <a:off x="7892572" y="4141336"/>
            <a:ext cx="488999" cy="46776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6" name="TextBox 65"/>
          <p:cNvSpPr txBox="1"/>
          <p:nvPr/>
        </p:nvSpPr>
        <p:spPr>
          <a:xfrm>
            <a:off x="7251428" y="2384460"/>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7" name="TextBox 66"/>
          <p:cNvSpPr txBox="1"/>
          <p:nvPr/>
        </p:nvSpPr>
        <p:spPr>
          <a:xfrm>
            <a:off x="9905211" y="3782097"/>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8" name="TextBox 67"/>
          <p:cNvSpPr txBox="1"/>
          <p:nvPr/>
        </p:nvSpPr>
        <p:spPr>
          <a:xfrm>
            <a:off x="1691130" y="2962252"/>
            <a:ext cx="1174803" cy="369332"/>
          </a:xfrm>
          <a:prstGeom prst="rect">
            <a:avLst/>
          </a:prstGeom>
          <a:solidFill>
            <a:srgbClr val="852F4A"/>
          </a:solidFill>
        </p:spPr>
        <p:txBody>
          <a:bodyPr wrap="square" rtlCol="0">
            <a:spAutoFit/>
          </a:bodyPr>
          <a:lstStyle/>
          <a:p>
            <a:r>
              <a:rPr lang="en-US" dirty="0" smtClean="0">
                <a:solidFill>
                  <a:schemeClr val="bg1"/>
                </a:solidFill>
              </a:rPr>
              <a:t>Min</a:t>
            </a:r>
            <a:endParaRPr lang="en-US" dirty="0">
              <a:solidFill>
                <a:schemeClr val="bg1"/>
              </a:solidFill>
            </a:endParaRPr>
          </a:p>
        </p:txBody>
      </p:sp>
      <p:cxnSp>
        <p:nvCxnSpPr>
          <p:cNvPr id="71" name="Straight Connector 70"/>
          <p:cNvCxnSpPr>
            <a:endCxn id="66" idx="1"/>
          </p:cNvCxnSpPr>
          <p:nvPr/>
        </p:nvCxnSpPr>
        <p:spPr>
          <a:xfrm>
            <a:off x="5789695" y="2560395"/>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2907271" y="3138187"/>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406292" y="3966763"/>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5363764" y="1603527"/>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AE" b="1" dirty="0"/>
              <a:t>∞</a:t>
            </a:r>
            <a:endParaRPr lang="en-US" b="1" dirty="0"/>
          </a:p>
        </p:txBody>
      </p:sp>
      <p:sp>
        <p:nvSpPr>
          <p:cNvPr id="43" name="Rectangle 42"/>
          <p:cNvSpPr/>
          <p:nvPr/>
        </p:nvSpPr>
        <p:spPr>
          <a:xfrm>
            <a:off x="3236107" y="3624114"/>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endParaRPr lang="en-US" b="1" dirty="0">
              <a:solidFill>
                <a:srgbClr val="FF0000"/>
              </a:solidFill>
            </a:endParaRPr>
          </a:p>
          <a:p>
            <a:r>
              <a:rPr lang="el-GR" b="1" dirty="0"/>
              <a:t>Β</a:t>
            </a:r>
            <a:r>
              <a:rPr lang="en-US" b="1" dirty="0"/>
              <a:t> = +</a:t>
            </a:r>
            <a:r>
              <a:rPr lang="en-AE" b="1" dirty="0"/>
              <a:t>∞</a:t>
            </a:r>
            <a:endParaRPr lang="en-US" b="1" dirty="0"/>
          </a:p>
        </p:txBody>
      </p:sp>
      <p:sp>
        <p:nvSpPr>
          <p:cNvPr id="45" name="Rectangle 44"/>
          <p:cNvSpPr/>
          <p:nvPr/>
        </p:nvSpPr>
        <p:spPr>
          <a:xfrm>
            <a:off x="4856755" y="2962252"/>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US" b="1" dirty="0" smtClean="0">
                <a:solidFill>
                  <a:srgbClr val="FF0000"/>
                </a:solidFill>
              </a:rPr>
              <a:t>3</a:t>
            </a:r>
            <a:endParaRPr lang="en-US" b="1" dirty="0">
              <a:solidFill>
                <a:srgbClr val="FF0000"/>
              </a:solidFill>
            </a:endParaRPr>
          </a:p>
        </p:txBody>
      </p:sp>
      <p:sp>
        <p:nvSpPr>
          <p:cNvPr id="46" name="Rectangle 45"/>
          <p:cNvSpPr/>
          <p:nvPr/>
        </p:nvSpPr>
        <p:spPr>
          <a:xfrm>
            <a:off x="4830214" y="3723059"/>
            <a:ext cx="2011347" cy="646331"/>
          </a:xfrm>
          <a:prstGeom prst="rect">
            <a:avLst/>
          </a:prstGeom>
        </p:spPr>
        <p:txBody>
          <a:bodyPr wrap="square">
            <a:spAutoFit/>
          </a:bodyPr>
          <a:lstStyle/>
          <a:p>
            <a:r>
              <a:rPr lang="el-GR" b="1" dirty="0"/>
              <a:t>α</a:t>
            </a:r>
            <a:r>
              <a:rPr lang="en-US" sz="1400" b="1" dirty="0"/>
              <a:t> </a:t>
            </a:r>
            <a:r>
              <a:rPr lang="en-US" sz="1400" b="1" dirty="0" smtClean="0"/>
              <a:t>=</a:t>
            </a:r>
            <a:r>
              <a:rPr lang="en-US" sz="1400" b="1" dirty="0" smtClean="0">
                <a:solidFill>
                  <a:srgbClr val="FF0000"/>
                </a:solidFill>
              </a:rPr>
              <a:t> </a:t>
            </a:r>
            <a:r>
              <a:rPr lang="en-US" b="1" dirty="0" smtClean="0">
                <a:solidFill>
                  <a:srgbClr val="FF0000"/>
                </a:solidFill>
              </a:rPr>
              <a:t>9</a:t>
            </a:r>
            <a:r>
              <a:rPr lang="en-US" b="1" dirty="0" smtClean="0"/>
              <a:t> </a:t>
            </a:r>
            <a:endParaRPr lang="en-US" b="1" dirty="0"/>
          </a:p>
          <a:p>
            <a:r>
              <a:rPr lang="el-GR" b="1" dirty="0"/>
              <a:t>Β</a:t>
            </a:r>
            <a:r>
              <a:rPr lang="en-US" b="1" dirty="0"/>
              <a:t> = </a:t>
            </a:r>
            <a:r>
              <a:rPr lang="en-US" b="1" dirty="0" smtClean="0">
                <a:solidFill>
                  <a:srgbClr val="FF0000"/>
                </a:solidFill>
              </a:rPr>
              <a:t>3</a:t>
            </a:r>
            <a:endParaRPr lang="en-US" b="1" dirty="0">
              <a:solidFill>
                <a:srgbClr val="FF0000"/>
              </a:solidFill>
            </a:endParaRPr>
          </a:p>
        </p:txBody>
      </p:sp>
      <p:grpSp>
        <p:nvGrpSpPr>
          <p:cNvPr id="47" name="Group 46"/>
          <p:cNvGrpSpPr/>
          <p:nvPr/>
        </p:nvGrpSpPr>
        <p:grpSpPr>
          <a:xfrm>
            <a:off x="4783160" y="4356710"/>
            <a:ext cx="313840" cy="292857"/>
            <a:chOff x="5514975" y="4576720"/>
            <a:chExt cx="485776" cy="334686"/>
          </a:xfrm>
        </p:grpSpPr>
        <p:cxnSp>
          <p:nvCxnSpPr>
            <p:cNvPr id="48" name="Straight Connector 47"/>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50" name="Rectangle 49"/>
          <p:cNvSpPr/>
          <p:nvPr/>
        </p:nvSpPr>
        <p:spPr>
          <a:xfrm>
            <a:off x="6341674" y="2785590"/>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US" b="1" dirty="0">
                <a:solidFill>
                  <a:srgbClr val="FF0000"/>
                </a:solidFill>
              </a:rPr>
              <a:t>3</a:t>
            </a:r>
            <a:endParaRPr lang="en-US" b="1" dirty="0">
              <a:solidFill>
                <a:srgbClr val="FF0000"/>
              </a:solidFill>
            </a:endParaRPr>
          </a:p>
        </p:txBody>
      </p:sp>
      <p:sp>
        <p:nvSpPr>
          <p:cNvPr id="53" name="Rectangle 52"/>
          <p:cNvSpPr/>
          <p:nvPr/>
        </p:nvSpPr>
        <p:spPr>
          <a:xfrm>
            <a:off x="6341674" y="3646176"/>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AE" b="1" dirty="0"/>
              <a:t>∞</a:t>
            </a:r>
            <a:endParaRPr lang="en-US" b="1" dirty="0"/>
          </a:p>
        </p:txBody>
      </p:sp>
      <p:sp>
        <p:nvSpPr>
          <p:cNvPr id="75" name="Rectangle 74"/>
          <p:cNvSpPr/>
          <p:nvPr/>
        </p:nvSpPr>
        <p:spPr>
          <a:xfrm>
            <a:off x="7823771" y="3369196"/>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7</a:t>
            </a:r>
            <a:r>
              <a:rPr lang="en-US" b="1" dirty="0" smtClean="0"/>
              <a:t> </a:t>
            </a:r>
            <a:endParaRPr lang="en-US" b="1" dirty="0"/>
          </a:p>
          <a:p>
            <a:r>
              <a:rPr lang="el-GR" b="1" dirty="0"/>
              <a:t>Β</a:t>
            </a:r>
            <a:r>
              <a:rPr lang="en-US" b="1" dirty="0"/>
              <a:t> = +</a:t>
            </a:r>
            <a:r>
              <a:rPr lang="en-AE" b="1" dirty="0"/>
              <a:t>∞</a:t>
            </a:r>
            <a:endParaRPr lang="en-US" b="1" dirty="0"/>
          </a:p>
        </p:txBody>
      </p:sp>
      <p:sp>
        <p:nvSpPr>
          <p:cNvPr id="55" name="Rectangle 54"/>
          <p:cNvSpPr/>
          <p:nvPr/>
        </p:nvSpPr>
        <p:spPr>
          <a:xfrm>
            <a:off x="8953473" y="2755141"/>
            <a:ext cx="3238527" cy="584775"/>
          </a:xfrm>
          <a:prstGeom prst="rect">
            <a:avLst/>
          </a:prstGeom>
        </p:spPr>
        <p:txBody>
          <a:bodyPr wrap="square">
            <a:spAutoFit/>
          </a:bodyPr>
          <a:lstStyle/>
          <a:p>
            <a:r>
              <a:rPr lang="el-GR" sz="3200" b="1" dirty="0">
                <a:solidFill>
                  <a:srgbClr val="FF0000"/>
                </a:solidFill>
              </a:rPr>
              <a:t>α</a:t>
            </a:r>
            <a:r>
              <a:rPr lang="en-US" sz="3200" b="1" dirty="0">
                <a:solidFill>
                  <a:srgbClr val="FF0000"/>
                </a:solidFill>
              </a:rPr>
              <a:t> </a:t>
            </a:r>
            <a:r>
              <a:rPr lang="en-US" sz="3200" b="1" dirty="0" smtClean="0">
                <a:solidFill>
                  <a:srgbClr val="FF0000"/>
                </a:solidFill>
              </a:rPr>
              <a:t>= </a:t>
            </a:r>
            <a:r>
              <a:rPr lang="el-GR" sz="3200" b="1" dirty="0" smtClean="0">
                <a:solidFill>
                  <a:srgbClr val="FF0000"/>
                </a:solidFill>
              </a:rPr>
              <a:t>Β</a:t>
            </a:r>
            <a:r>
              <a:rPr lang="en-US" sz="3200" b="1" dirty="0" smtClean="0">
                <a:solidFill>
                  <a:srgbClr val="FF0000"/>
                </a:solidFill>
              </a:rPr>
              <a:t> </a:t>
            </a:r>
            <a:r>
              <a:rPr lang="en-AE" sz="3200" b="1" dirty="0" smtClean="0">
                <a:solidFill>
                  <a:srgbClr val="FF0000"/>
                </a:solidFill>
                <a:sym typeface="Wingdings" panose="05000000000000000000" pitchFamily="2" charset="2"/>
              </a:rPr>
              <a:t> Pruning </a:t>
            </a:r>
            <a:endParaRPr lang="en-US" sz="3200" b="1" dirty="0">
              <a:solidFill>
                <a:srgbClr val="FF0000"/>
              </a:solidFill>
            </a:endParaRPr>
          </a:p>
        </p:txBody>
      </p:sp>
      <p:grpSp>
        <p:nvGrpSpPr>
          <p:cNvPr id="63" name="Group 62"/>
          <p:cNvGrpSpPr/>
          <p:nvPr/>
        </p:nvGrpSpPr>
        <p:grpSpPr>
          <a:xfrm>
            <a:off x="6648376" y="3403953"/>
            <a:ext cx="313840" cy="292857"/>
            <a:chOff x="5514975" y="4576720"/>
            <a:chExt cx="485776" cy="334686"/>
          </a:xfrm>
        </p:grpSpPr>
        <p:cxnSp>
          <p:nvCxnSpPr>
            <p:cNvPr id="69" name="Straight Connector 68"/>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59683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fade">
                                      <p:cBhvr>
                                        <p:cTn id="7" dur="500"/>
                                        <p:tgtEl>
                                          <p:spTgt spid="6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5"/>
                                        </p:tgtEl>
                                        <p:attrNameLst>
                                          <p:attrName>style.visibility</p:attrName>
                                        </p:attrNameLst>
                                      </p:cBhvr>
                                      <p:to>
                                        <p:strVal val="visible"/>
                                      </p:to>
                                    </p:set>
                                    <p:animEffect transition="in" filter="fade">
                                      <p:cBhvr>
                                        <p:cTn id="10"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536" y="365125"/>
            <a:ext cx="9571264" cy="1325563"/>
          </a:xfrm>
        </p:spPr>
        <p:txBody>
          <a:bodyPr/>
          <a:lstStyle/>
          <a:p>
            <a:r>
              <a:rPr lang="en-US" dirty="0" smtClean="0"/>
              <a:t>Alpha Beta Pruning Example</a:t>
            </a:r>
            <a:endParaRPr lang="en-US" dirty="0"/>
          </a:p>
        </p:txBody>
      </p:sp>
      <p:sp>
        <p:nvSpPr>
          <p:cNvPr id="8"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170734" y="3219580"/>
            <a:ext cx="1409723" cy="616213"/>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0"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746724" y="3353102"/>
            <a:ext cx="102599" cy="65222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Oval 13">
            <a:extLst>
              <a:ext uri="{FF2B5EF4-FFF2-40B4-BE49-F238E27FC236}">
                <a16:creationId xmlns:a16="http://schemas.microsoft.com/office/drawing/2014/main" id="{A395E240-8274-42FE-AE95-F6C4725A0A65}"/>
              </a:ext>
            </a:extLst>
          </p:cNvPr>
          <p:cNvSpPr>
            <a:spLocks noChangeArrowheads="1"/>
          </p:cNvSpPr>
          <p:nvPr/>
        </p:nvSpPr>
        <p:spPr bwMode="auto">
          <a:xfrm>
            <a:off x="5191291" y="2362108"/>
            <a:ext cx="304800" cy="3048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A</a:t>
            </a:r>
            <a:endParaRPr lang="en-AU" b="1" dirty="0">
              <a:solidFill>
                <a:schemeClr val="bg1"/>
              </a:solidFill>
            </a:endParaRPr>
          </a:p>
        </p:txBody>
      </p:sp>
      <p:sp>
        <p:nvSpPr>
          <p:cNvPr id="1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822309" y="2590708"/>
            <a:ext cx="368981" cy="474663"/>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9" name="Line 14">
            <a:extLst>
              <a:ext uri="{FF2B5EF4-FFF2-40B4-BE49-F238E27FC236}">
                <a16:creationId xmlns:a16="http://schemas.microsoft.com/office/drawing/2014/main" id="{4C06F2ED-7793-458A-A86D-596D139BD223}"/>
              </a:ext>
            </a:extLst>
          </p:cNvPr>
          <p:cNvSpPr>
            <a:spLocks noChangeShapeType="1"/>
          </p:cNvSpPr>
          <p:nvPr/>
        </p:nvSpPr>
        <p:spPr bwMode="auto">
          <a:xfrm>
            <a:off x="5496091" y="2590708"/>
            <a:ext cx="587209" cy="4746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28" name="Oval 17">
            <a:extLst>
              <a:ext uri="{FF2B5EF4-FFF2-40B4-BE49-F238E27FC236}">
                <a16:creationId xmlns:a16="http://schemas.microsoft.com/office/drawing/2014/main" id="{BB5C9ED0-DDFB-411D-92BC-67C53DF4E7AB}"/>
              </a:ext>
            </a:extLst>
          </p:cNvPr>
          <p:cNvSpPr>
            <a:spLocks noChangeArrowheads="1"/>
          </p:cNvSpPr>
          <p:nvPr/>
        </p:nvSpPr>
        <p:spPr bwMode="auto">
          <a:xfrm>
            <a:off x="4627747" y="304790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B</a:t>
            </a:r>
            <a:endParaRPr lang="en-AU" b="1" dirty="0">
              <a:solidFill>
                <a:schemeClr val="bg1"/>
              </a:solidFill>
            </a:endParaRPr>
          </a:p>
        </p:txBody>
      </p:sp>
      <p:sp>
        <p:nvSpPr>
          <p:cNvPr id="24" name="Oval 26">
            <a:extLst>
              <a:ext uri="{FF2B5EF4-FFF2-40B4-BE49-F238E27FC236}">
                <a16:creationId xmlns:a16="http://schemas.microsoft.com/office/drawing/2014/main" id="{A79ADCCC-B610-4481-AA6F-4CB12166D2CB}"/>
              </a:ext>
            </a:extLst>
          </p:cNvPr>
          <p:cNvSpPr>
            <a:spLocks noChangeArrowheads="1"/>
          </p:cNvSpPr>
          <p:nvPr/>
        </p:nvSpPr>
        <p:spPr bwMode="auto">
          <a:xfrm>
            <a:off x="6036874" y="3030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C</a:t>
            </a:r>
            <a:endParaRPr lang="en-AU" b="1" dirty="0">
              <a:solidFill>
                <a:schemeClr val="bg1"/>
              </a:solidFill>
            </a:endParaRPr>
          </a:p>
        </p:txBody>
      </p:sp>
      <p:sp>
        <p:nvSpPr>
          <p:cNvPr id="32" name="Oval 17">
            <a:extLst>
              <a:ext uri="{FF2B5EF4-FFF2-40B4-BE49-F238E27FC236}">
                <a16:creationId xmlns:a16="http://schemas.microsoft.com/office/drawing/2014/main" id="{BB5C9ED0-DDFB-411D-92BC-67C53DF4E7AB}"/>
              </a:ext>
            </a:extLst>
          </p:cNvPr>
          <p:cNvSpPr>
            <a:spLocks noChangeArrowheads="1"/>
          </p:cNvSpPr>
          <p:nvPr/>
        </p:nvSpPr>
        <p:spPr bwMode="auto">
          <a:xfrm>
            <a:off x="4517726" y="3975494"/>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E</a:t>
            </a:r>
            <a:endParaRPr lang="en-AU" b="1" dirty="0">
              <a:solidFill>
                <a:schemeClr val="bg1"/>
              </a:solidFill>
            </a:endParaRPr>
          </a:p>
        </p:txBody>
      </p:sp>
      <p:sp>
        <p:nvSpPr>
          <p:cNvPr id="34" name="Oval 17">
            <a:extLst>
              <a:ext uri="{FF2B5EF4-FFF2-40B4-BE49-F238E27FC236}">
                <a16:creationId xmlns:a16="http://schemas.microsoft.com/office/drawing/2014/main" id="{BB5C9ED0-DDFB-411D-92BC-67C53DF4E7AB}"/>
              </a:ext>
            </a:extLst>
          </p:cNvPr>
          <p:cNvSpPr>
            <a:spLocks noChangeArrowheads="1"/>
          </p:cNvSpPr>
          <p:nvPr/>
        </p:nvSpPr>
        <p:spPr bwMode="auto">
          <a:xfrm>
            <a:off x="2935531" y="379244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D</a:t>
            </a:r>
            <a:endParaRPr lang="en-AU" b="1" dirty="0">
              <a:solidFill>
                <a:schemeClr val="bg1"/>
              </a:solidFill>
            </a:endParaRPr>
          </a:p>
        </p:txBody>
      </p:sp>
      <p:sp>
        <p:nvSpPr>
          <p:cNvPr id="3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206039" y="3297406"/>
            <a:ext cx="15129" cy="63604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6" name="Line 12">
            <a:extLst>
              <a:ext uri="{FF2B5EF4-FFF2-40B4-BE49-F238E27FC236}">
                <a16:creationId xmlns:a16="http://schemas.microsoft.com/office/drawing/2014/main" id="{2F7BD91C-F903-457E-870D-C4967BD637FE}"/>
              </a:ext>
            </a:extLst>
          </p:cNvPr>
          <p:cNvSpPr>
            <a:spLocks noChangeShapeType="1"/>
          </p:cNvSpPr>
          <p:nvPr/>
        </p:nvSpPr>
        <p:spPr bwMode="auto">
          <a:xfrm>
            <a:off x="6304394" y="3297428"/>
            <a:ext cx="1376342" cy="6360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37" name="Oval 17">
            <a:extLst>
              <a:ext uri="{FF2B5EF4-FFF2-40B4-BE49-F238E27FC236}">
                <a16:creationId xmlns:a16="http://schemas.microsoft.com/office/drawing/2014/main" id="{BB5C9ED0-DDFB-411D-92BC-67C53DF4E7AB}"/>
              </a:ext>
            </a:extLst>
          </p:cNvPr>
          <p:cNvSpPr>
            <a:spLocks noChangeArrowheads="1"/>
          </p:cNvSpPr>
          <p:nvPr/>
        </p:nvSpPr>
        <p:spPr bwMode="auto">
          <a:xfrm>
            <a:off x="7597512" y="387649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G</a:t>
            </a:r>
            <a:endParaRPr lang="en-AU" b="1" dirty="0">
              <a:solidFill>
                <a:schemeClr val="bg1"/>
              </a:solidFill>
            </a:endParaRPr>
          </a:p>
        </p:txBody>
      </p:sp>
      <p:sp>
        <p:nvSpPr>
          <p:cNvPr id="38" name="Oval 17">
            <a:extLst>
              <a:ext uri="{FF2B5EF4-FFF2-40B4-BE49-F238E27FC236}">
                <a16:creationId xmlns:a16="http://schemas.microsoft.com/office/drawing/2014/main" id="{BB5C9ED0-DDFB-411D-92BC-67C53DF4E7AB}"/>
              </a:ext>
            </a:extLst>
          </p:cNvPr>
          <p:cNvSpPr>
            <a:spLocks noChangeArrowheads="1"/>
          </p:cNvSpPr>
          <p:nvPr/>
        </p:nvSpPr>
        <p:spPr bwMode="auto">
          <a:xfrm>
            <a:off x="6064638" y="38970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F</a:t>
            </a:r>
            <a:endParaRPr lang="en-AU" b="1" dirty="0">
              <a:solidFill>
                <a:schemeClr val="bg1"/>
              </a:solidFill>
            </a:endParaRPr>
          </a:p>
        </p:txBody>
      </p:sp>
      <p:sp>
        <p:nvSpPr>
          <p:cNvPr id="3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514817" y="4068670"/>
            <a:ext cx="442666" cy="60144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0" name="Line 12">
            <a:extLst>
              <a:ext uri="{FF2B5EF4-FFF2-40B4-BE49-F238E27FC236}">
                <a16:creationId xmlns:a16="http://schemas.microsoft.com/office/drawing/2014/main" id="{2F7BD91C-F903-457E-870D-C4967BD637FE}"/>
              </a:ext>
            </a:extLst>
          </p:cNvPr>
          <p:cNvSpPr>
            <a:spLocks noChangeShapeType="1"/>
          </p:cNvSpPr>
          <p:nvPr/>
        </p:nvSpPr>
        <p:spPr bwMode="auto">
          <a:xfrm>
            <a:off x="3170734" y="4124344"/>
            <a:ext cx="265399" cy="622392"/>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309037"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3</a:t>
            </a:r>
            <a:endParaRPr lang="en-AU" b="1" dirty="0">
              <a:solidFill>
                <a:schemeClr val="bg1"/>
              </a:solidFill>
            </a:endParaRPr>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2233940" y="472724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2</a:t>
            </a:r>
            <a:endParaRPr lang="en-AU" b="1"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4379423" y="4329304"/>
            <a:ext cx="156482" cy="417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Line 12">
            <a:extLst>
              <a:ext uri="{FF2B5EF4-FFF2-40B4-BE49-F238E27FC236}">
                <a16:creationId xmlns:a16="http://schemas.microsoft.com/office/drawing/2014/main" id="{2F7BD91C-F903-457E-870D-C4967BD637FE}"/>
              </a:ext>
            </a:extLst>
          </p:cNvPr>
          <p:cNvSpPr>
            <a:spLocks noChangeShapeType="1"/>
          </p:cNvSpPr>
          <p:nvPr/>
        </p:nvSpPr>
        <p:spPr bwMode="auto">
          <a:xfrm>
            <a:off x="4736116" y="4235408"/>
            <a:ext cx="407929" cy="5645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Oval 17">
            <a:extLst>
              <a:ext uri="{FF2B5EF4-FFF2-40B4-BE49-F238E27FC236}">
                <a16:creationId xmlns:a16="http://schemas.microsoft.com/office/drawing/2014/main" id="{BB5C9ED0-DDFB-411D-92BC-67C53DF4E7AB}"/>
              </a:ext>
            </a:extLst>
          </p:cNvPr>
          <p:cNvSpPr>
            <a:spLocks noChangeArrowheads="1"/>
          </p:cNvSpPr>
          <p:nvPr/>
        </p:nvSpPr>
        <p:spPr bwMode="auto">
          <a:xfrm>
            <a:off x="5039846" y="4784849"/>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9</a:t>
            </a:r>
            <a:endParaRPr lang="en-AU" b="1" dirty="0">
              <a:solidFill>
                <a:schemeClr val="bg1"/>
              </a:solidFill>
            </a:endParaRPr>
          </a:p>
        </p:txBody>
      </p:sp>
      <p:sp>
        <p:nvSpPr>
          <p:cNvPr id="56" name="Oval 17">
            <a:extLst>
              <a:ext uri="{FF2B5EF4-FFF2-40B4-BE49-F238E27FC236}">
                <a16:creationId xmlns:a16="http://schemas.microsoft.com/office/drawing/2014/main" id="{BB5C9ED0-DDFB-411D-92BC-67C53DF4E7AB}"/>
              </a:ext>
            </a:extLst>
          </p:cNvPr>
          <p:cNvSpPr>
            <a:spLocks noChangeArrowheads="1"/>
          </p:cNvSpPr>
          <p:nvPr/>
        </p:nvSpPr>
        <p:spPr bwMode="auto">
          <a:xfrm>
            <a:off x="4218253" y="475030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57"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862429" y="4141336"/>
            <a:ext cx="260078" cy="62229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8" name="Line 12">
            <a:extLst>
              <a:ext uri="{FF2B5EF4-FFF2-40B4-BE49-F238E27FC236}">
                <a16:creationId xmlns:a16="http://schemas.microsoft.com/office/drawing/2014/main" id="{2F7BD91C-F903-457E-870D-C4967BD637FE}"/>
              </a:ext>
            </a:extLst>
          </p:cNvPr>
          <p:cNvSpPr>
            <a:spLocks noChangeShapeType="1"/>
          </p:cNvSpPr>
          <p:nvPr/>
        </p:nvSpPr>
        <p:spPr bwMode="auto">
          <a:xfrm>
            <a:off x="6352987" y="4151039"/>
            <a:ext cx="437165" cy="6338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Oval 17">
            <a:extLst>
              <a:ext uri="{FF2B5EF4-FFF2-40B4-BE49-F238E27FC236}">
                <a16:creationId xmlns:a16="http://schemas.microsoft.com/office/drawing/2014/main" id="{BB5C9ED0-DDFB-411D-92BC-67C53DF4E7AB}"/>
              </a:ext>
            </a:extLst>
          </p:cNvPr>
          <p:cNvSpPr>
            <a:spLocks noChangeArrowheads="1"/>
          </p:cNvSpPr>
          <p:nvPr/>
        </p:nvSpPr>
        <p:spPr bwMode="auto">
          <a:xfrm>
            <a:off x="6674362" y="47467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1</a:t>
            </a:r>
            <a:endParaRPr lang="en-AU" b="1" dirty="0">
              <a:solidFill>
                <a:schemeClr val="bg1"/>
              </a:solidFill>
            </a:endParaRPr>
          </a:p>
        </p:txBody>
      </p:sp>
      <p:sp>
        <p:nvSpPr>
          <p:cNvPr id="60" name="Oval 17">
            <a:extLst>
              <a:ext uri="{FF2B5EF4-FFF2-40B4-BE49-F238E27FC236}">
                <a16:creationId xmlns:a16="http://schemas.microsoft.com/office/drawing/2014/main" id="{BB5C9ED0-DDFB-411D-92BC-67C53DF4E7AB}"/>
              </a:ext>
            </a:extLst>
          </p:cNvPr>
          <p:cNvSpPr>
            <a:spLocks noChangeArrowheads="1"/>
          </p:cNvSpPr>
          <p:nvPr/>
        </p:nvSpPr>
        <p:spPr bwMode="auto">
          <a:xfrm>
            <a:off x="5701916" y="4769638"/>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a:solidFill>
                  <a:schemeClr val="bg1"/>
                </a:solidFill>
              </a:rPr>
              <a:t>0</a:t>
            </a:r>
            <a:endParaRPr lang="en-AU" b="1" dirty="0">
              <a:solidFill>
                <a:schemeClr val="bg1"/>
              </a:solidFill>
            </a:endParaRPr>
          </a:p>
        </p:txBody>
      </p:sp>
      <p:sp>
        <p:nvSpPr>
          <p:cNvPr id="6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7486860" y="4141336"/>
            <a:ext cx="143630" cy="59263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2" name="Oval 17">
            <a:extLst>
              <a:ext uri="{FF2B5EF4-FFF2-40B4-BE49-F238E27FC236}">
                <a16:creationId xmlns:a16="http://schemas.microsoft.com/office/drawing/2014/main" id="{BB5C9ED0-DDFB-411D-92BC-67C53DF4E7AB}"/>
              </a:ext>
            </a:extLst>
          </p:cNvPr>
          <p:cNvSpPr>
            <a:spLocks noChangeArrowheads="1"/>
          </p:cNvSpPr>
          <p:nvPr/>
        </p:nvSpPr>
        <p:spPr bwMode="auto">
          <a:xfrm>
            <a:off x="8249283" y="4609100"/>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5</a:t>
            </a:r>
            <a:endParaRPr lang="en-AU" b="1" dirty="0">
              <a:solidFill>
                <a:schemeClr val="bg1"/>
              </a:solidFill>
            </a:endParaRPr>
          </a:p>
        </p:txBody>
      </p:sp>
      <p:sp>
        <p:nvSpPr>
          <p:cNvPr id="64" name="Oval 17">
            <a:extLst>
              <a:ext uri="{FF2B5EF4-FFF2-40B4-BE49-F238E27FC236}">
                <a16:creationId xmlns:a16="http://schemas.microsoft.com/office/drawing/2014/main" id="{BB5C9ED0-DDFB-411D-92BC-67C53DF4E7AB}"/>
              </a:ext>
            </a:extLst>
          </p:cNvPr>
          <p:cNvSpPr>
            <a:spLocks noChangeArrowheads="1"/>
          </p:cNvSpPr>
          <p:nvPr/>
        </p:nvSpPr>
        <p:spPr bwMode="auto">
          <a:xfrm>
            <a:off x="7325690" y="473753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b="1" dirty="0" smtClean="0">
                <a:solidFill>
                  <a:schemeClr val="bg1"/>
                </a:solidFill>
              </a:rPr>
              <a:t>7</a:t>
            </a:r>
            <a:endParaRPr lang="en-AU" b="1" dirty="0">
              <a:solidFill>
                <a:schemeClr val="bg1"/>
              </a:solidFill>
            </a:endParaRPr>
          </a:p>
        </p:txBody>
      </p:sp>
      <p:sp>
        <p:nvSpPr>
          <p:cNvPr id="65" name="Line 12">
            <a:extLst>
              <a:ext uri="{FF2B5EF4-FFF2-40B4-BE49-F238E27FC236}">
                <a16:creationId xmlns:a16="http://schemas.microsoft.com/office/drawing/2014/main" id="{2F7BD91C-F903-457E-870D-C4967BD637FE}"/>
              </a:ext>
            </a:extLst>
          </p:cNvPr>
          <p:cNvSpPr>
            <a:spLocks noChangeShapeType="1"/>
          </p:cNvSpPr>
          <p:nvPr/>
        </p:nvSpPr>
        <p:spPr bwMode="auto">
          <a:xfrm>
            <a:off x="7892572" y="4141336"/>
            <a:ext cx="488999" cy="46776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6" name="TextBox 65"/>
          <p:cNvSpPr txBox="1"/>
          <p:nvPr/>
        </p:nvSpPr>
        <p:spPr>
          <a:xfrm>
            <a:off x="7251428" y="2384460"/>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7" name="TextBox 66"/>
          <p:cNvSpPr txBox="1"/>
          <p:nvPr/>
        </p:nvSpPr>
        <p:spPr>
          <a:xfrm>
            <a:off x="9905211" y="3782097"/>
            <a:ext cx="1174803" cy="369332"/>
          </a:xfrm>
          <a:prstGeom prst="rect">
            <a:avLst/>
          </a:prstGeom>
          <a:solidFill>
            <a:srgbClr val="852F4A"/>
          </a:solidFill>
        </p:spPr>
        <p:txBody>
          <a:bodyPr wrap="square" rtlCol="0">
            <a:spAutoFit/>
          </a:bodyPr>
          <a:lstStyle/>
          <a:p>
            <a:r>
              <a:rPr lang="en-US" dirty="0" smtClean="0">
                <a:solidFill>
                  <a:schemeClr val="bg1"/>
                </a:solidFill>
              </a:rPr>
              <a:t>Max</a:t>
            </a:r>
            <a:endParaRPr lang="en-US" dirty="0">
              <a:solidFill>
                <a:schemeClr val="bg1"/>
              </a:solidFill>
            </a:endParaRPr>
          </a:p>
        </p:txBody>
      </p:sp>
      <p:sp>
        <p:nvSpPr>
          <p:cNvPr id="68" name="TextBox 67"/>
          <p:cNvSpPr txBox="1"/>
          <p:nvPr/>
        </p:nvSpPr>
        <p:spPr>
          <a:xfrm>
            <a:off x="1691130" y="2962252"/>
            <a:ext cx="1174803" cy="369332"/>
          </a:xfrm>
          <a:prstGeom prst="rect">
            <a:avLst/>
          </a:prstGeom>
          <a:solidFill>
            <a:srgbClr val="852F4A"/>
          </a:solidFill>
        </p:spPr>
        <p:txBody>
          <a:bodyPr wrap="square" rtlCol="0">
            <a:spAutoFit/>
          </a:bodyPr>
          <a:lstStyle/>
          <a:p>
            <a:r>
              <a:rPr lang="en-US" dirty="0" smtClean="0">
                <a:solidFill>
                  <a:schemeClr val="bg1"/>
                </a:solidFill>
              </a:rPr>
              <a:t>Min</a:t>
            </a:r>
            <a:endParaRPr lang="en-US" dirty="0">
              <a:solidFill>
                <a:schemeClr val="bg1"/>
              </a:solidFill>
            </a:endParaRPr>
          </a:p>
        </p:txBody>
      </p:sp>
      <p:cxnSp>
        <p:nvCxnSpPr>
          <p:cNvPr id="71" name="Straight Connector 70"/>
          <p:cNvCxnSpPr>
            <a:endCxn id="66" idx="1"/>
          </p:cNvCxnSpPr>
          <p:nvPr/>
        </p:nvCxnSpPr>
        <p:spPr>
          <a:xfrm>
            <a:off x="5789695" y="2560395"/>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2907271" y="3138187"/>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406292" y="3966763"/>
            <a:ext cx="1461733" cy="8731"/>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5363764" y="1603527"/>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AE" b="1" dirty="0"/>
              <a:t>∞</a:t>
            </a:r>
            <a:endParaRPr lang="en-US" b="1" dirty="0"/>
          </a:p>
        </p:txBody>
      </p:sp>
      <p:sp>
        <p:nvSpPr>
          <p:cNvPr id="43" name="Rectangle 42"/>
          <p:cNvSpPr/>
          <p:nvPr/>
        </p:nvSpPr>
        <p:spPr>
          <a:xfrm>
            <a:off x="3236107" y="3624114"/>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endParaRPr lang="en-US" b="1" dirty="0">
              <a:solidFill>
                <a:srgbClr val="FF0000"/>
              </a:solidFill>
            </a:endParaRPr>
          </a:p>
          <a:p>
            <a:r>
              <a:rPr lang="el-GR" b="1" dirty="0"/>
              <a:t>Β</a:t>
            </a:r>
            <a:r>
              <a:rPr lang="en-US" b="1" dirty="0"/>
              <a:t> = +</a:t>
            </a:r>
            <a:r>
              <a:rPr lang="en-AE" b="1" dirty="0"/>
              <a:t>∞</a:t>
            </a:r>
            <a:endParaRPr lang="en-US" b="1" dirty="0"/>
          </a:p>
        </p:txBody>
      </p:sp>
      <p:sp>
        <p:nvSpPr>
          <p:cNvPr id="45" name="Rectangle 44"/>
          <p:cNvSpPr/>
          <p:nvPr/>
        </p:nvSpPr>
        <p:spPr>
          <a:xfrm>
            <a:off x="4856755" y="2962252"/>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a:t>-</a:t>
            </a:r>
            <a:r>
              <a:rPr lang="en-AE" b="1" dirty="0"/>
              <a:t>∞</a:t>
            </a:r>
            <a:r>
              <a:rPr lang="en-US" b="1" dirty="0"/>
              <a:t> </a:t>
            </a:r>
          </a:p>
          <a:p>
            <a:r>
              <a:rPr lang="el-GR" b="1" dirty="0"/>
              <a:t>Β</a:t>
            </a:r>
            <a:r>
              <a:rPr lang="en-US" b="1" dirty="0"/>
              <a:t> = </a:t>
            </a:r>
            <a:r>
              <a:rPr lang="en-US" b="1" dirty="0" smtClean="0">
                <a:solidFill>
                  <a:srgbClr val="FF0000"/>
                </a:solidFill>
              </a:rPr>
              <a:t>3</a:t>
            </a:r>
            <a:endParaRPr lang="en-US" b="1" dirty="0">
              <a:solidFill>
                <a:srgbClr val="FF0000"/>
              </a:solidFill>
            </a:endParaRPr>
          </a:p>
        </p:txBody>
      </p:sp>
      <p:sp>
        <p:nvSpPr>
          <p:cNvPr id="46" name="Rectangle 45"/>
          <p:cNvSpPr/>
          <p:nvPr/>
        </p:nvSpPr>
        <p:spPr>
          <a:xfrm>
            <a:off x="4830214" y="3723059"/>
            <a:ext cx="2011347" cy="646331"/>
          </a:xfrm>
          <a:prstGeom prst="rect">
            <a:avLst/>
          </a:prstGeom>
        </p:spPr>
        <p:txBody>
          <a:bodyPr wrap="square">
            <a:spAutoFit/>
          </a:bodyPr>
          <a:lstStyle/>
          <a:p>
            <a:r>
              <a:rPr lang="el-GR" b="1" dirty="0"/>
              <a:t>α</a:t>
            </a:r>
            <a:r>
              <a:rPr lang="en-US" sz="1400" b="1" dirty="0"/>
              <a:t> </a:t>
            </a:r>
            <a:r>
              <a:rPr lang="en-US" sz="1400" b="1" dirty="0" smtClean="0"/>
              <a:t>=</a:t>
            </a:r>
            <a:r>
              <a:rPr lang="en-US" sz="1400" b="1" dirty="0" smtClean="0">
                <a:solidFill>
                  <a:srgbClr val="FF0000"/>
                </a:solidFill>
              </a:rPr>
              <a:t> </a:t>
            </a:r>
            <a:r>
              <a:rPr lang="en-US" b="1" dirty="0" smtClean="0">
                <a:solidFill>
                  <a:srgbClr val="FF0000"/>
                </a:solidFill>
              </a:rPr>
              <a:t>9</a:t>
            </a:r>
            <a:r>
              <a:rPr lang="en-US" b="1" dirty="0" smtClean="0"/>
              <a:t> </a:t>
            </a:r>
            <a:endParaRPr lang="en-US" b="1" dirty="0"/>
          </a:p>
          <a:p>
            <a:r>
              <a:rPr lang="el-GR" b="1" dirty="0"/>
              <a:t>Β</a:t>
            </a:r>
            <a:r>
              <a:rPr lang="en-US" b="1" dirty="0"/>
              <a:t> = </a:t>
            </a:r>
            <a:r>
              <a:rPr lang="en-US" b="1" dirty="0" smtClean="0">
                <a:solidFill>
                  <a:srgbClr val="FF0000"/>
                </a:solidFill>
              </a:rPr>
              <a:t>3</a:t>
            </a:r>
            <a:endParaRPr lang="en-US" b="1" dirty="0">
              <a:solidFill>
                <a:srgbClr val="FF0000"/>
              </a:solidFill>
            </a:endParaRPr>
          </a:p>
        </p:txBody>
      </p:sp>
      <p:grpSp>
        <p:nvGrpSpPr>
          <p:cNvPr id="47" name="Group 46"/>
          <p:cNvGrpSpPr/>
          <p:nvPr/>
        </p:nvGrpSpPr>
        <p:grpSpPr>
          <a:xfrm>
            <a:off x="4783160" y="4356710"/>
            <a:ext cx="313840" cy="292857"/>
            <a:chOff x="5514975" y="4576720"/>
            <a:chExt cx="485776" cy="334686"/>
          </a:xfrm>
        </p:grpSpPr>
        <p:cxnSp>
          <p:nvCxnSpPr>
            <p:cNvPr id="48" name="Straight Connector 47"/>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50" name="Rectangle 49"/>
          <p:cNvSpPr/>
          <p:nvPr/>
        </p:nvSpPr>
        <p:spPr>
          <a:xfrm>
            <a:off x="6341674" y="2785590"/>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US" b="1" dirty="0" smtClean="0">
                <a:solidFill>
                  <a:srgbClr val="FF0000"/>
                </a:solidFill>
              </a:rPr>
              <a:t>3</a:t>
            </a:r>
            <a:endParaRPr lang="en-US" b="1" dirty="0">
              <a:solidFill>
                <a:srgbClr val="FF0000"/>
              </a:solidFill>
            </a:endParaRPr>
          </a:p>
        </p:txBody>
      </p:sp>
      <p:sp>
        <p:nvSpPr>
          <p:cNvPr id="53" name="Rectangle 52"/>
          <p:cNvSpPr/>
          <p:nvPr/>
        </p:nvSpPr>
        <p:spPr>
          <a:xfrm>
            <a:off x="6341674" y="3646176"/>
            <a:ext cx="2011347" cy="646331"/>
          </a:xfrm>
          <a:prstGeom prst="rect">
            <a:avLst/>
          </a:prstGeom>
        </p:spPr>
        <p:txBody>
          <a:bodyPr wrap="square">
            <a:spAutoFit/>
          </a:bodyPr>
          <a:lstStyle/>
          <a:p>
            <a:r>
              <a:rPr lang="el-GR" b="1" dirty="0"/>
              <a:t>α</a:t>
            </a:r>
            <a:r>
              <a:rPr lang="en-US" sz="1400" b="1" dirty="0"/>
              <a:t> </a:t>
            </a:r>
            <a:r>
              <a:rPr lang="en-US" sz="1400" b="1" dirty="0" smtClean="0"/>
              <a:t>= </a:t>
            </a:r>
            <a:r>
              <a:rPr lang="en-US" b="1" dirty="0" smtClean="0">
                <a:solidFill>
                  <a:srgbClr val="FF0000"/>
                </a:solidFill>
              </a:rPr>
              <a:t>3</a:t>
            </a:r>
            <a:r>
              <a:rPr lang="en-US" b="1" dirty="0" smtClean="0"/>
              <a:t> </a:t>
            </a:r>
            <a:endParaRPr lang="en-US" b="1" dirty="0"/>
          </a:p>
          <a:p>
            <a:r>
              <a:rPr lang="el-GR" b="1" dirty="0"/>
              <a:t>Β</a:t>
            </a:r>
            <a:r>
              <a:rPr lang="en-US" b="1" dirty="0"/>
              <a:t> = +</a:t>
            </a:r>
            <a:r>
              <a:rPr lang="en-AE" b="1" dirty="0"/>
              <a:t>∞</a:t>
            </a:r>
            <a:endParaRPr lang="en-US" b="1" dirty="0"/>
          </a:p>
        </p:txBody>
      </p:sp>
      <p:grpSp>
        <p:nvGrpSpPr>
          <p:cNvPr id="63" name="Group 62"/>
          <p:cNvGrpSpPr/>
          <p:nvPr/>
        </p:nvGrpSpPr>
        <p:grpSpPr>
          <a:xfrm>
            <a:off x="6865913" y="3443789"/>
            <a:ext cx="313840" cy="292857"/>
            <a:chOff x="5514975" y="4576720"/>
            <a:chExt cx="485776" cy="334686"/>
          </a:xfrm>
        </p:grpSpPr>
        <p:cxnSp>
          <p:nvCxnSpPr>
            <p:cNvPr id="69" name="Straight Connector 68"/>
            <p:cNvCxnSpPr/>
            <p:nvPr/>
          </p:nvCxnSpPr>
          <p:spPr>
            <a:xfrm flipH="1">
              <a:off x="5514975" y="4576720"/>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flipH="1">
              <a:off x="5557838" y="4673238"/>
              <a:ext cx="442913" cy="23816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9612832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8EB910D-BCCE-48C3-A777-2BBA3B5EF7F6}"/>
              </a:ext>
            </a:extLst>
          </p:cNvPr>
          <p:cNvSpPr txBox="1"/>
          <p:nvPr/>
        </p:nvSpPr>
        <p:spPr>
          <a:xfrm>
            <a:off x="2336075" y="591732"/>
            <a:ext cx="3505199" cy="1446550"/>
          </a:xfrm>
          <a:prstGeom prst="rect">
            <a:avLst/>
          </a:prstGeom>
          <a:noFill/>
        </p:spPr>
        <p:txBody>
          <a:bodyPr wrap="square" rtlCol="0">
            <a:spAutoFit/>
          </a:bodyPr>
          <a:lstStyle/>
          <a:p>
            <a:r>
              <a:rPr lang="en-US" sz="4400" b="1" spc="220" dirty="0">
                <a:solidFill>
                  <a:srgbClr val="FF0000"/>
                </a:solidFill>
                <a:effectLst>
                  <a:outerShdw blurRad="38100" dist="38100" dir="2700000" algn="tl">
                    <a:srgbClr val="000000">
                      <a:alpha val="43137"/>
                    </a:srgbClr>
                  </a:outerShdw>
                </a:effectLst>
                <a:latin typeface="Arial"/>
                <a:ea typeface="+mj-ea"/>
                <a:cs typeface="Arial"/>
              </a:rPr>
              <a:t>Additional Resources</a:t>
            </a:r>
          </a:p>
        </p:txBody>
      </p:sp>
      <p:sp>
        <p:nvSpPr>
          <p:cNvPr id="14" name="Rectangle 13">
            <a:extLst>
              <a:ext uri="{FF2B5EF4-FFF2-40B4-BE49-F238E27FC236}">
                <a16:creationId xmlns:a16="http://schemas.microsoft.com/office/drawing/2014/main" id="{55B5933E-96DE-4005-A503-6847FCEAF4C8}"/>
              </a:ext>
            </a:extLst>
          </p:cNvPr>
          <p:cNvSpPr/>
          <p:nvPr/>
        </p:nvSpPr>
        <p:spPr>
          <a:xfrm>
            <a:off x="1524001" y="2055427"/>
            <a:ext cx="8157028" cy="3585597"/>
          </a:xfrm>
          <a:prstGeom prst="rect">
            <a:avLst/>
          </a:prstGeom>
        </p:spPr>
        <p:txBody>
          <a:bodyPr wrap="square">
            <a:spAutoFit/>
          </a:bodyPr>
          <a:lstStyle/>
          <a:p>
            <a:pPr marL="984250" lvl="1" indent="-457200">
              <a:spcAft>
                <a:spcPts val="600"/>
              </a:spcAft>
              <a:buClr>
                <a:srgbClr val="374D81"/>
              </a:buClr>
              <a:buFont typeface="Wingdings" panose="05000000000000000000" pitchFamily="2" charset="2"/>
              <a:buChar char="§"/>
            </a:pPr>
            <a:endParaRPr lang="en-US" sz="2400" b="1" spc="-45" dirty="0">
              <a:solidFill>
                <a:schemeClr val="tx1">
                  <a:lumMod val="95000"/>
                  <a:lumOff val="5000"/>
                </a:schemeClr>
              </a:solidFill>
            </a:endParaRPr>
          </a:p>
          <a:p>
            <a:pPr marL="984250" lvl="1" indent="-457200">
              <a:spcAft>
                <a:spcPts val="600"/>
              </a:spcAft>
              <a:buClr>
                <a:srgbClr val="374D81"/>
              </a:buClr>
              <a:buFont typeface="Wingdings" panose="05000000000000000000" pitchFamily="2" charset="2"/>
              <a:buChar char="§"/>
            </a:pPr>
            <a:r>
              <a:rPr lang="en-US" sz="2400" b="1" spc="-45" dirty="0" smtClean="0">
                <a:solidFill>
                  <a:schemeClr val="tx1">
                    <a:lumMod val="95000"/>
                    <a:lumOff val="5000"/>
                  </a:schemeClr>
                </a:solidFill>
              </a:rPr>
              <a:t>Game </a:t>
            </a:r>
            <a:r>
              <a:rPr lang="en-US" sz="2400" b="1" spc="-45" dirty="0">
                <a:solidFill>
                  <a:schemeClr val="tx1">
                    <a:lumMod val="95000"/>
                    <a:lumOff val="5000"/>
                  </a:schemeClr>
                </a:solidFill>
              </a:rPr>
              <a:t>Playing</a:t>
            </a:r>
            <a:endParaRPr lang="en-US" sz="2400" b="1" spc="-45" dirty="0">
              <a:solidFill>
                <a:schemeClr val="tx1">
                  <a:lumMod val="95000"/>
                  <a:lumOff val="5000"/>
                </a:schemeClr>
              </a:solidFill>
            </a:endParaRPr>
          </a:p>
          <a:p>
            <a:pPr marL="527050" lvl="1">
              <a:spcAft>
                <a:spcPts val="600"/>
              </a:spcAft>
              <a:buClr>
                <a:srgbClr val="374D81"/>
              </a:buClr>
            </a:pPr>
            <a:r>
              <a:rPr lang="en-US" sz="2400" b="1" spc="-45" dirty="0" smtClean="0">
                <a:solidFill>
                  <a:srgbClr val="002060"/>
                </a:solidFill>
                <a:hlinkClick r:id="rId2"/>
              </a:rPr>
              <a:t>https://pages.cs.wisc.edu/~dyer/cs540/notes/games.html</a:t>
            </a:r>
            <a:endParaRPr lang="en-US" sz="2400" b="1" spc="-45" dirty="0" smtClean="0">
              <a:solidFill>
                <a:srgbClr val="002060"/>
              </a:solidFill>
            </a:endParaRPr>
          </a:p>
          <a:p>
            <a:pPr marL="527050" lvl="1">
              <a:spcAft>
                <a:spcPts val="600"/>
              </a:spcAft>
              <a:buClr>
                <a:srgbClr val="374D81"/>
              </a:buClr>
            </a:pPr>
            <a:endParaRPr lang="en-US" sz="2400" b="1" spc="-45" dirty="0">
              <a:solidFill>
                <a:srgbClr val="002060"/>
              </a:solidFill>
            </a:endParaRPr>
          </a:p>
          <a:p>
            <a:pPr marL="984250" lvl="1" indent="-457200">
              <a:spcAft>
                <a:spcPts val="600"/>
              </a:spcAft>
              <a:buClr>
                <a:srgbClr val="374D81"/>
              </a:buClr>
              <a:buFont typeface="Wingdings" panose="05000000000000000000" pitchFamily="2" charset="2"/>
              <a:buChar char="§"/>
            </a:pPr>
            <a:r>
              <a:rPr lang="en-US" sz="2400" b="1" spc="-45" dirty="0">
                <a:solidFill>
                  <a:schemeClr val="tx1">
                    <a:lumMod val="95000"/>
                    <a:lumOff val="5000"/>
                  </a:schemeClr>
                </a:solidFill>
              </a:rPr>
              <a:t>Alpha–Beta Pruning </a:t>
            </a:r>
            <a:r>
              <a:rPr lang="en-US" sz="2400" b="1" spc="-45" dirty="0">
                <a:solidFill>
                  <a:schemeClr val="tx1">
                    <a:lumMod val="95000"/>
                    <a:lumOff val="5000"/>
                  </a:schemeClr>
                </a:solidFill>
              </a:rPr>
              <a:t> </a:t>
            </a:r>
            <a:r>
              <a:rPr lang="en-US" sz="2400" b="1" spc="-45" dirty="0" smtClean="0">
                <a:solidFill>
                  <a:schemeClr val="tx1">
                    <a:lumMod val="95000"/>
                    <a:lumOff val="5000"/>
                  </a:schemeClr>
                </a:solidFill>
              </a:rPr>
              <a:t>in Chess Game</a:t>
            </a:r>
            <a:endParaRPr lang="en-US" sz="2400" b="1" spc="-45" dirty="0">
              <a:solidFill>
                <a:schemeClr val="tx1">
                  <a:lumMod val="95000"/>
                  <a:lumOff val="5000"/>
                </a:schemeClr>
              </a:solidFill>
            </a:endParaRPr>
          </a:p>
          <a:p>
            <a:pPr marL="527050" lvl="1">
              <a:spcAft>
                <a:spcPts val="600"/>
              </a:spcAft>
              <a:buClr>
                <a:srgbClr val="374D81"/>
              </a:buClr>
            </a:pPr>
            <a:r>
              <a:rPr lang="en-US" sz="2400" b="1" spc="-45" dirty="0">
                <a:solidFill>
                  <a:schemeClr val="tx1">
                    <a:lumMod val="95000"/>
                    <a:lumOff val="5000"/>
                  </a:schemeClr>
                </a:solidFill>
              </a:rPr>
              <a:t>	 </a:t>
            </a:r>
            <a:r>
              <a:rPr lang="en-US" sz="2400" b="1" spc="-45" dirty="0">
                <a:solidFill>
                  <a:schemeClr val="tx1">
                    <a:lumMod val="95000"/>
                    <a:lumOff val="5000"/>
                  </a:schemeClr>
                </a:solidFill>
                <a:hlinkClick r:id="rId3"/>
              </a:rPr>
              <a:t>https://</a:t>
            </a:r>
            <a:r>
              <a:rPr lang="en-US" sz="2400" b="1" spc="-45" dirty="0" smtClean="0">
                <a:solidFill>
                  <a:schemeClr val="tx1">
                    <a:lumMod val="95000"/>
                    <a:lumOff val="5000"/>
                  </a:schemeClr>
                </a:solidFill>
                <a:hlinkClick r:id="rId3"/>
              </a:rPr>
              <a:t>www.youtube.com/watch?v=l-hh51ncgDI</a:t>
            </a:r>
            <a:endParaRPr lang="en-US" sz="2400" b="1" spc="-45" dirty="0" smtClean="0">
              <a:solidFill>
                <a:schemeClr val="tx1">
                  <a:lumMod val="95000"/>
                  <a:lumOff val="5000"/>
                </a:schemeClr>
              </a:solidFill>
            </a:endParaRPr>
          </a:p>
          <a:p>
            <a:pPr marL="527050" lvl="1">
              <a:spcAft>
                <a:spcPts val="600"/>
              </a:spcAft>
              <a:buClr>
                <a:srgbClr val="374D81"/>
              </a:buClr>
            </a:pPr>
            <a:endParaRPr lang="en-US" sz="2400" b="1" spc="-45" dirty="0" smtClean="0">
              <a:solidFill>
                <a:schemeClr val="tx1">
                  <a:lumMod val="95000"/>
                  <a:lumOff val="5000"/>
                </a:schemeClr>
              </a:solidFill>
            </a:endParaRPr>
          </a:p>
          <a:p>
            <a:pPr marL="984250" lvl="1" indent="-457200">
              <a:spcAft>
                <a:spcPts val="600"/>
              </a:spcAft>
              <a:buClr>
                <a:srgbClr val="374D81"/>
              </a:buClr>
              <a:buFont typeface="Wingdings" panose="05000000000000000000" pitchFamily="2" charset="2"/>
              <a:buChar char="§"/>
            </a:pPr>
            <a:endParaRPr lang="en-US" sz="2400" b="1" spc="-45" dirty="0">
              <a:solidFill>
                <a:schemeClr val="tx1">
                  <a:lumMod val="95000"/>
                  <a:lumOff val="5000"/>
                </a:schemeClr>
              </a:solidFill>
            </a:endParaRPr>
          </a:p>
        </p:txBody>
      </p:sp>
      <p:cxnSp>
        <p:nvCxnSpPr>
          <p:cNvPr id="27" name="Straight Connector 26">
            <a:extLst>
              <a:ext uri="{FF2B5EF4-FFF2-40B4-BE49-F238E27FC236}">
                <a16:creationId xmlns:a16="http://schemas.microsoft.com/office/drawing/2014/main" id="{34835520-B914-48A1-95A2-CCC40323F097}"/>
              </a:ext>
            </a:extLst>
          </p:cNvPr>
          <p:cNvCxnSpPr>
            <a:cxnSpLocks/>
          </p:cNvCxnSpPr>
          <p:nvPr/>
        </p:nvCxnSpPr>
        <p:spPr>
          <a:xfrm>
            <a:off x="3442063" y="559526"/>
            <a:ext cx="2438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CCB284F4-0F17-4F7B-91D8-9800B7ABADC0}"/>
              </a:ext>
            </a:extLst>
          </p:cNvPr>
          <p:cNvCxnSpPr>
            <a:cxnSpLocks/>
          </p:cNvCxnSpPr>
          <p:nvPr/>
        </p:nvCxnSpPr>
        <p:spPr>
          <a:xfrm>
            <a:off x="1524000" y="2020389"/>
            <a:ext cx="4343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2CDFF9D-6974-4D02-9390-007386087AA1}"/>
              </a:ext>
            </a:extLst>
          </p:cNvPr>
          <p:cNvCxnSpPr>
            <a:cxnSpLocks/>
          </p:cNvCxnSpPr>
          <p:nvPr/>
        </p:nvCxnSpPr>
        <p:spPr>
          <a:xfrm>
            <a:off x="5854337" y="533400"/>
            <a:ext cx="0" cy="150876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0682673"/>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47831785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11595</TotalTime>
  <Words>5381</Words>
  <Application>Microsoft Office PowerPoint</Application>
  <PresentationFormat>Widescreen</PresentationFormat>
  <Paragraphs>1395</Paragraphs>
  <Slides>67</Slides>
  <Notes>42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67</vt:i4>
      </vt:variant>
    </vt:vector>
  </HeadingPairs>
  <TitlesOfParts>
    <vt:vector size="76" baseType="lpstr">
      <vt:lpstr>Arial</vt:lpstr>
      <vt:lpstr>Arial Nova Cond Light</vt:lpstr>
      <vt:lpstr>Arimo</vt:lpstr>
      <vt:lpstr>Calibri</vt:lpstr>
      <vt:lpstr>Calibri Light</vt:lpstr>
      <vt:lpstr>Courier New</vt:lpstr>
      <vt:lpstr>Times New Roman</vt:lpstr>
      <vt:lpstr>Wingdings</vt:lpstr>
      <vt:lpstr>Office Theme</vt:lpstr>
      <vt:lpstr>PowerPoint Presentation</vt:lpstr>
      <vt:lpstr>PowerPoint Presentation</vt:lpstr>
      <vt:lpstr>Resources for this lecture</vt:lpstr>
      <vt:lpstr>Breadth First Search for a Maze Problem</vt:lpstr>
      <vt:lpstr>Breadth First Search for a Maze Problem</vt:lpstr>
      <vt:lpstr>Breadth First Search for a Maze Problem</vt:lpstr>
      <vt:lpstr>Breadth First Search for a Maze Problem</vt:lpstr>
      <vt:lpstr>Breadth First Search for a Maze Problem</vt:lpstr>
      <vt:lpstr>Breadth First Search for a Maze Problem</vt:lpstr>
      <vt:lpstr>Adversarial Search Strategies</vt:lpstr>
      <vt:lpstr>Adversarial Search Strategy</vt:lpstr>
      <vt:lpstr>The Minimax Adventure</vt:lpstr>
      <vt:lpstr>The Minimax Adventure</vt:lpstr>
      <vt:lpstr>The Minimax Adventure</vt:lpstr>
      <vt:lpstr>Minimax to a Fixed Depth</vt:lpstr>
      <vt:lpstr>The Minimax Adventure</vt:lpstr>
      <vt:lpstr>Tic Tac Toe Example</vt:lpstr>
      <vt:lpstr>Alpha–Beta Pruning Algorithm</vt:lpstr>
      <vt:lpstr>Alpha–Beta Pruning Algorithm</vt:lpstr>
      <vt:lpstr>Alpha–Beta Pruning Algorithm</vt:lpstr>
      <vt:lpstr>Alpha–Beta Pruning Algorithm</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Alpha–Beta Pruning Example</vt:lpstr>
      <vt:lpstr>Alpha Beta Pruning Example</vt:lpstr>
      <vt:lpstr>Alpha Beta Pruning Example</vt:lpstr>
      <vt:lpstr>Alpha Beta Pruning Example</vt:lpstr>
      <vt:lpstr>Alpha Beta Pruning Example</vt:lpstr>
      <vt:lpstr>Alpha Beta Pruning Example</vt:lpstr>
      <vt:lpstr>Alpha Beta Pruning Example</vt:lpstr>
      <vt:lpstr>Alpha Beta Pruning Example</vt:lpstr>
      <vt:lpstr>Alpha Beta Pruning Example</vt:lpstr>
      <vt:lpstr>Alpha Beta Pruning Example</vt:lpstr>
      <vt:lpstr>Alpha Beta Pruning Example</vt:lpstr>
      <vt:lpstr>Alpha Beta Pruning Example</vt:lpstr>
      <vt:lpstr>Alpha Beta Pruning Example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GoogleEltaweel</cp:lastModifiedBy>
  <cp:revision>429</cp:revision>
  <dcterms:created xsi:type="dcterms:W3CDTF">2023-04-29T09:08:23Z</dcterms:created>
  <dcterms:modified xsi:type="dcterms:W3CDTF">2024-03-08T02:20:00Z</dcterms:modified>
</cp:coreProperties>
</file>