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7.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313" r:id="rId8"/>
    <p:sldId id="256" r:id="rId9"/>
    <p:sldId id="569" r:id="rId10"/>
    <p:sldId id="541" r:id="rId11"/>
    <p:sldId id="497" r:id="rId12"/>
    <p:sldId id="501" r:id="rId13"/>
    <p:sldId id="503" r:id="rId14"/>
    <p:sldId id="571" r:id="rId15"/>
    <p:sldId id="506" r:id="rId16"/>
    <p:sldId id="507" r:id="rId17"/>
    <p:sldId id="510" r:id="rId18"/>
    <p:sldId id="512" r:id="rId19"/>
    <p:sldId id="573" r:id="rId20"/>
    <p:sldId id="516" r:id="rId21"/>
    <p:sldId id="518" r:id="rId22"/>
    <p:sldId id="520" r:id="rId23"/>
    <p:sldId id="521" r:id="rId24"/>
    <p:sldId id="523" r:id="rId25"/>
    <p:sldId id="529" r:id="rId26"/>
    <p:sldId id="543" r:id="rId27"/>
    <p:sldId id="539" r:id="rId28"/>
    <p:sldId id="545" r:id="rId29"/>
    <p:sldId id="549" r:id="rId30"/>
    <p:sldId id="525" r:id="rId31"/>
    <p:sldId id="551" r:id="rId32"/>
    <p:sldId id="531" r:id="rId33"/>
    <p:sldId id="533" r:id="rId34"/>
    <p:sldId id="535" r:id="rId35"/>
    <p:sldId id="514" r:id="rId36"/>
    <p:sldId id="537" r:id="rId37"/>
    <p:sldId id="547" r:id="rId38"/>
    <p:sldId id="553" r:id="rId39"/>
    <p:sldId id="555" r:id="rId40"/>
    <p:sldId id="575" r:id="rId41"/>
    <p:sldId id="557" r:id="rId42"/>
    <p:sldId id="559" r:id="rId43"/>
    <p:sldId id="561" r:id="rId44"/>
    <p:sldId id="563" r:id="rId45"/>
    <p:sldId id="565" r:id="rId46"/>
    <p:sldId id="56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56"/>
            <p14:sldId id="569"/>
            <p14:sldId id="541"/>
            <p14:sldId id="497"/>
            <p14:sldId id="501"/>
            <p14:sldId id="503"/>
            <p14:sldId id="571"/>
            <p14:sldId id="506"/>
            <p14:sldId id="507"/>
            <p14:sldId id="510"/>
            <p14:sldId id="512"/>
            <p14:sldId id="573"/>
            <p14:sldId id="516"/>
            <p14:sldId id="518"/>
            <p14:sldId id="520"/>
            <p14:sldId id="521"/>
            <p14:sldId id="523"/>
            <p14:sldId id="529"/>
            <p14:sldId id="543"/>
            <p14:sldId id="539"/>
            <p14:sldId id="545"/>
            <p14:sldId id="549"/>
            <p14:sldId id="525"/>
            <p14:sldId id="551"/>
            <p14:sldId id="531"/>
            <p14:sldId id="533"/>
            <p14:sldId id="535"/>
            <p14:sldId id="514"/>
            <p14:sldId id="537"/>
            <p14:sldId id="547"/>
            <p14:sldId id="553"/>
            <p14:sldId id="555"/>
            <p14:sldId id="575"/>
            <p14:sldId id="557"/>
            <p14:sldId id="559"/>
            <p14:sldId id="561"/>
            <p14:sldId id="563"/>
            <p14:sldId id="565"/>
            <p14:sldId id="56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1AD8EA-3688-455A-9FD2-9B9BFB357283}" v="58" dt="2024-09-19T13:39:22.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picChg chg="add del mod">
          <ac:chgData name="Malek Alkholy" userId="b8ea5062cb0c2681" providerId="LiveId" clId="{F71AD8EA-3688-455A-9FD2-9B9BFB357283}" dt="2024-09-19T13:39:33.978" v="2818" actId="478"/>
          <ac:picMkLst>
            <pc:docMk/>
            <pc:sldMk cId="0" sldId="480"/>
            <ac:picMk id="2" creationId="{2F716DDE-3C9A-3DF6-DBC3-B24F0D1A375E}"/>
          </ac:picMkLst>
        </pc:picChg>
      </pc:sldChg>
      <pc:sldChg chg="addSp delSp modSp mod">
        <pc:chgData name="Malek Alkholy" userId="b8ea5062cb0c2681" providerId="LiveId" clId="{F71AD8EA-3688-455A-9FD2-9B9BFB357283}" dt="2024-09-19T12:37:04.728" v="2666" actId="2710"/>
        <pc:sldMkLst>
          <pc:docMk/>
          <pc:sldMk cId="3886240308" sldId="518"/>
        </pc:sldMkLst>
        <pc:spChg chg="del">
          <ac:chgData name="Malek Alkholy" userId="b8ea5062cb0c2681" providerId="LiveId" clId="{F71AD8EA-3688-455A-9FD2-9B9BFB357283}" dt="2024-09-19T12:19:27.065" v="6" actId="478"/>
          <ac:spMkLst>
            <pc:docMk/>
            <pc:sldMk cId="3886240308" sldId="518"/>
            <ac:spMk id="8" creationId="{7F6FE8FF-948C-BED0-8C96-127CEAD74F9B}"/>
          </ac:spMkLst>
        </pc:spChg>
        <pc:spChg chg="add mod">
          <ac:chgData name="Malek Alkholy" userId="b8ea5062cb0c2681" providerId="LiveId" clId="{F71AD8EA-3688-455A-9FD2-9B9BFB357283}" dt="2024-09-19T12:27:50.021" v="2648" actId="20577"/>
          <ac:spMkLst>
            <pc:docMk/>
            <pc:sldMk cId="3886240308" sldId="518"/>
            <ac:spMk id="9" creationId="{B04AEC57-4513-63F6-7C80-C394792BD488}"/>
          </ac:spMkLst>
        </pc:spChg>
        <pc:graphicFrameChg chg="del">
          <ac:chgData name="Malek Alkholy" userId="b8ea5062cb0c2681" providerId="LiveId" clId="{F71AD8EA-3688-455A-9FD2-9B9BFB357283}" dt="2024-09-19T12:18:21.401" v="0" actId="478"/>
          <ac:graphicFrameMkLst>
            <pc:docMk/>
            <pc:sldMk cId="3886240308" sldId="518"/>
            <ac:graphicFrameMk id="6" creationId="{38DEE189-5E4E-6AA2-1C2A-1818F4D04338}"/>
          </ac:graphicFrameMkLst>
        </pc:graphicFrameChg>
        <pc:graphicFrameChg chg="add mod">
          <ac:chgData name="Malek Alkholy" userId="b8ea5062cb0c2681" providerId="LiveId" clId="{F71AD8EA-3688-455A-9FD2-9B9BFB357283}" dt="2024-09-19T12:37:04.728" v="2666" actId="2710"/>
          <ac:graphicFrameMkLst>
            <pc:docMk/>
            <pc:sldMk cId="3886240308" sldId="518"/>
            <ac:graphicFrameMk id="7" creationId="{A6BD61BC-9467-E308-C785-E8E47D62D00B}"/>
          </ac:graphicFrameMkLst>
        </pc:graphicFrameChg>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pChg chg="del mod">
          <ac:chgData name="Malek Alkholy" userId="b8ea5062cb0c2681" providerId="LiveId" clId="{F71AD8EA-3688-455A-9FD2-9B9BFB357283}" dt="2024-09-19T12:34:46.533" v="2658" actId="478"/>
          <ac:spMkLst>
            <pc:docMk/>
            <pc:sldMk cId="90448254" sldId="520"/>
            <ac:spMk id="9" creationId="{B04AEC57-4513-63F6-7C80-C394792BD488}"/>
          </ac:spMkLst>
        </pc:spChg>
        <pc:graphicFrameChg chg="add mod modGraphic">
          <ac:chgData name="Malek Alkholy" userId="b8ea5062cb0c2681" providerId="LiveId" clId="{F71AD8EA-3688-455A-9FD2-9B9BFB357283}" dt="2024-09-19T12:37:30.614" v="2671" actId="404"/>
          <ac:graphicFrameMkLst>
            <pc:docMk/>
            <pc:sldMk cId="90448254" sldId="520"/>
            <ac:graphicFrameMk id="6" creationId="{418A6B73-7E97-2C47-FCBE-A225A3E57AAD}"/>
          </ac:graphicFrameMkLst>
        </pc:graphicFrameChg>
        <pc:graphicFrameChg chg="del">
          <ac:chgData name="Malek Alkholy" userId="b8ea5062cb0c2681" providerId="LiveId" clId="{F71AD8EA-3688-455A-9FD2-9B9BFB357283}" dt="2024-09-19T12:34:28.164" v="2653" actId="478"/>
          <ac:graphicFrameMkLst>
            <pc:docMk/>
            <pc:sldMk cId="90448254" sldId="520"/>
            <ac:graphicFrameMk id="7" creationId="{A6BD61BC-9467-E308-C785-E8E47D62D00B}"/>
          </ac:graphicFrameMkLst>
        </pc:graphicFrameChg>
      </pc:sldChg>
      <pc:sldChg chg="addSp delSp modSp add mod">
        <pc:chgData name="Malek Alkholy" userId="b8ea5062cb0c2681" providerId="LiveId" clId="{F71AD8EA-3688-455A-9FD2-9B9BFB357283}" dt="2024-09-19T12:38:11.184" v="2676" actId="1076"/>
        <pc:sldMkLst>
          <pc:docMk/>
          <pc:sldMk cId="2341440292" sldId="521"/>
        </pc:sldMkLst>
        <pc:graphicFrameChg chg="del">
          <ac:chgData name="Malek Alkholy" userId="b8ea5062cb0c2681" providerId="LiveId" clId="{F71AD8EA-3688-455A-9FD2-9B9BFB357283}" dt="2024-09-19T12:38:06.663" v="2674" actId="478"/>
          <ac:graphicFrameMkLst>
            <pc:docMk/>
            <pc:sldMk cId="2341440292" sldId="521"/>
            <ac:graphicFrameMk id="6" creationId="{418A6B73-7E97-2C47-FCBE-A225A3E57AAD}"/>
          </ac:graphicFrameMkLst>
        </pc:graphicFrameChg>
        <pc:graphicFrameChg chg="add mod">
          <ac:chgData name="Malek Alkholy" userId="b8ea5062cb0c2681" providerId="LiveId" clId="{F71AD8EA-3688-455A-9FD2-9B9BFB357283}" dt="2024-09-19T12:38:11.184" v="2676" actId="1076"/>
          <ac:graphicFrameMkLst>
            <pc:docMk/>
            <pc:sldMk cId="2341440292" sldId="521"/>
            <ac:graphicFrameMk id="7" creationId="{56D76D23-33A1-1297-9D1C-EAB390BDD3C9}"/>
          </ac:graphicFrameMkLst>
        </pc:graphicFrameChg>
      </pc:sldChg>
      <pc:sldChg chg="addSp modSp new del">
        <pc:chgData name="Malek Alkholy" userId="b8ea5062cb0c2681" providerId="LiveId" clId="{F71AD8EA-3688-455A-9FD2-9B9BFB357283}" dt="2024-09-19T12:38:35.873" v="2680" actId="47"/>
        <pc:sldMkLst>
          <pc:docMk/>
          <pc:sldMk cId="3753185635" sldId="522"/>
        </pc:sldMkLst>
        <pc:graphicFrameChg chg="add mod">
          <ac:chgData name="Malek Alkholy" userId="b8ea5062cb0c2681" providerId="LiveId" clId="{F71AD8EA-3688-455A-9FD2-9B9BFB357283}" dt="2024-09-19T12:38:21.517" v="2678"/>
          <ac:graphicFrameMkLst>
            <pc:docMk/>
            <pc:sldMk cId="3753185635" sldId="522"/>
            <ac:graphicFrameMk id="2" creationId="{2D197DDB-E6E2-3557-872D-5DA4752D0086}"/>
          </ac:graphicFrameMkLst>
        </pc:graphicFrameChg>
      </pc:sldChg>
      <pc:sldChg chg="addSp delSp modSp add mod">
        <pc:chgData name="Malek Alkholy" userId="b8ea5062cb0c2681" providerId="LiveId" clId="{F71AD8EA-3688-455A-9FD2-9B9BFB357283}" dt="2024-09-19T12:38:59.844" v="2683" actId="1076"/>
        <pc:sldMkLst>
          <pc:docMk/>
          <pc:sldMk cId="1617172121" sldId="523"/>
        </pc:sldMkLst>
        <pc:graphicFrameChg chg="add mod">
          <ac:chgData name="Malek Alkholy" userId="b8ea5062cb0c2681" providerId="LiveId" clId="{F71AD8EA-3688-455A-9FD2-9B9BFB357283}" dt="2024-09-19T12:38:59.844" v="2683" actId="1076"/>
          <ac:graphicFrameMkLst>
            <pc:docMk/>
            <pc:sldMk cId="1617172121" sldId="523"/>
            <ac:graphicFrameMk id="6" creationId="{A0C31D26-780F-31A3-8CE5-44BD4FB3061D}"/>
          </ac:graphicFrameMkLst>
        </pc:graphicFrameChg>
        <pc:graphicFrameChg chg="del">
          <ac:chgData name="Malek Alkholy" userId="b8ea5062cb0c2681" providerId="LiveId" clId="{F71AD8EA-3688-455A-9FD2-9B9BFB357283}" dt="2024-09-19T12:38:53.522" v="2681" actId="478"/>
          <ac:graphicFrameMkLst>
            <pc:docMk/>
            <pc:sldMk cId="1617172121" sldId="523"/>
            <ac:graphicFrameMk id="7" creationId="{56D76D23-33A1-1297-9D1C-EAB390BDD3C9}"/>
          </ac:graphicFrameMkLst>
        </pc:graphicFrameChg>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pChg chg="add mod">
          <ac:chgData name="Malek Alkholy" userId="b8ea5062cb0c2681" providerId="LiveId" clId="{F71AD8EA-3688-455A-9FD2-9B9BFB357283}" dt="2024-09-19T12:42:07.891" v="2688"/>
          <ac:spMkLst>
            <pc:docMk/>
            <pc:sldMk cId="303302416" sldId="525"/>
            <ac:spMk id="8" creationId="{89A4816F-DF1F-CFF8-BCD9-30B05A128ED2}"/>
          </ac:spMkLst>
        </pc:spChg>
        <pc:spChg chg="add mod">
          <ac:chgData name="Malek Alkholy" userId="b8ea5062cb0c2681" providerId="LiveId" clId="{F71AD8EA-3688-455A-9FD2-9B9BFB357283}" dt="2024-09-19T12:44:19.270" v="2706" actId="403"/>
          <ac:spMkLst>
            <pc:docMk/>
            <pc:sldMk cId="303302416" sldId="525"/>
            <ac:spMk id="9" creationId="{F44721FD-D026-8BB1-99E2-E76CDCFB1B96}"/>
          </ac:spMkLst>
        </pc:spChg>
        <pc:spChg chg="add mod">
          <ac:chgData name="Malek Alkholy" userId="b8ea5062cb0c2681" providerId="LiveId" clId="{F71AD8EA-3688-455A-9FD2-9B9BFB357283}" dt="2024-09-19T12:43:52.964" v="2702" actId="404"/>
          <ac:spMkLst>
            <pc:docMk/>
            <pc:sldMk cId="303302416" sldId="525"/>
            <ac:spMk id="10" creationId="{E5161F0C-083E-9F7E-ACFE-BD6F4BE76ED7}"/>
          </ac:spMkLst>
        </pc:spChg>
        <pc:grpChg chg="add mod">
          <ac:chgData name="Malek Alkholy" userId="b8ea5062cb0c2681" providerId="LiveId" clId="{F71AD8EA-3688-455A-9FD2-9B9BFB357283}" dt="2024-09-19T12:44:04.706" v="2704" actId="14100"/>
          <ac:grpSpMkLst>
            <pc:docMk/>
            <pc:sldMk cId="303302416" sldId="525"/>
            <ac:grpSpMk id="7" creationId="{B5A960C0-C997-3B80-9D3C-D376D4BA1BCE}"/>
          </ac:grpSpMkLst>
        </pc:grpChg>
        <pc:graphicFrameChg chg="mod">
          <ac:chgData name="Malek Alkholy" userId="b8ea5062cb0c2681" providerId="LiveId" clId="{F71AD8EA-3688-455A-9FD2-9B9BFB357283}" dt="2024-09-19T12:43:06.719" v="2694" actId="14100"/>
          <ac:graphicFrameMkLst>
            <pc:docMk/>
            <pc:sldMk cId="303302416" sldId="525"/>
            <ac:graphicFrameMk id="4" creationId="{CDFA9D79-6274-3B25-A765-BB394A289BAC}"/>
          </ac:graphicFrameMkLst>
        </pc:graphicFrameChg>
        <pc:graphicFrameChg chg="del">
          <ac:chgData name="Malek Alkholy" userId="b8ea5062cb0c2681" providerId="LiveId" clId="{F71AD8EA-3688-455A-9FD2-9B9BFB357283}" dt="2024-09-19T12:42:06.917" v="2687" actId="478"/>
          <ac:graphicFrameMkLst>
            <pc:docMk/>
            <pc:sldMk cId="303302416" sldId="525"/>
            <ac:graphicFrameMk id="6" creationId="{A0C31D26-780F-31A3-8CE5-44BD4FB3061D}"/>
          </ac:graphicFrameMkLst>
        </pc:graphicFrameChg>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pChg chg="mod">
          <ac:chgData name="Malek Alkholy" userId="b8ea5062cb0c2681" providerId="LiveId" clId="{F71AD8EA-3688-455A-9FD2-9B9BFB357283}" dt="2024-09-19T12:47:07.600" v="2748" actId="20577"/>
          <ac:spMkLst>
            <pc:docMk/>
            <pc:sldMk cId="2827840892" sldId="527"/>
            <ac:spMk id="9" creationId="{F44721FD-D026-8BB1-99E2-E76CDCFB1B96}"/>
          </ac:spMkLst>
        </pc:spChg>
        <pc:spChg chg="mod">
          <ac:chgData name="Malek Alkholy" userId="b8ea5062cb0c2681" providerId="LiveId" clId="{F71AD8EA-3688-455A-9FD2-9B9BFB357283}" dt="2024-09-19T12:45:21.212" v="2737" actId="207"/>
          <ac:spMkLst>
            <pc:docMk/>
            <pc:sldMk cId="2827840892" sldId="527"/>
            <ac:spMk id="10" creationId="{E5161F0C-083E-9F7E-ACFE-BD6F4BE76ED7}"/>
          </ac:spMkLst>
        </pc:spChg>
        <pc:grpChg chg="mod">
          <ac:chgData name="Malek Alkholy" userId="b8ea5062cb0c2681" providerId="LiveId" clId="{F71AD8EA-3688-455A-9FD2-9B9BFB357283}" dt="2024-09-19T12:46:19.214" v="2742" actId="14100"/>
          <ac:grpSpMkLst>
            <pc:docMk/>
            <pc:sldMk cId="2827840892" sldId="527"/>
            <ac:grpSpMk id="7" creationId="{B5A960C0-C997-3B80-9D3C-D376D4BA1BCE}"/>
          </ac:grpSpMkLst>
        </pc:grpChg>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graphicFrameChg chg="del">
          <ac:chgData name="Malek Alkholy" userId="b8ea5062cb0c2681" providerId="LiveId" clId="{F71AD8EA-3688-455A-9FD2-9B9BFB357283}" dt="2024-09-19T12:51:13.772" v="2752" actId="478"/>
          <ac:graphicFrameMkLst>
            <pc:docMk/>
            <pc:sldMk cId="3618936436" sldId="529"/>
            <ac:graphicFrameMk id="6" creationId="{A0C31D26-780F-31A3-8CE5-44BD4FB3061D}"/>
          </ac:graphicFrameMkLst>
        </pc:graphicFrameChg>
        <pc:graphicFrameChg chg="add mod">
          <ac:chgData name="Malek Alkholy" userId="b8ea5062cb0c2681" providerId="LiveId" clId="{F71AD8EA-3688-455A-9FD2-9B9BFB357283}" dt="2024-09-19T12:51:18.026" v="2754" actId="1076"/>
          <ac:graphicFrameMkLst>
            <pc:docMk/>
            <pc:sldMk cId="3618936436" sldId="529"/>
            <ac:graphicFrameMk id="7" creationId="{DC423DDD-AE3C-C17B-4ACD-A9D41A48CC32}"/>
          </ac:graphicFrameMkLst>
        </pc:graphicFrameChg>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pChg chg="add mod">
          <ac:chgData name="Malek Alkholy" userId="b8ea5062cb0c2681" providerId="LiveId" clId="{F71AD8EA-3688-455A-9FD2-9B9BFB357283}" dt="2024-09-19T12:52:30.450" v="2759"/>
          <ac:spMkLst>
            <pc:docMk/>
            <pc:sldMk cId="3769827549" sldId="531"/>
            <ac:spMk id="6" creationId="{86B26C76-5C28-520D-5DD3-3EAE03DD417F}"/>
          </ac:spMkLst>
        </pc:spChg>
        <pc:graphicFrameChg chg="del">
          <ac:chgData name="Malek Alkholy" userId="b8ea5062cb0c2681" providerId="LiveId" clId="{F71AD8EA-3688-455A-9FD2-9B9BFB357283}" dt="2024-09-19T12:52:29.399" v="2758" actId="478"/>
          <ac:graphicFrameMkLst>
            <pc:docMk/>
            <pc:sldMk cId="3769827549" sldId="531"/>
            <ac:graphicFrameMk id="7" creationId="{DC423DDD-AE3C-C17B-4ACD-A9D41A48CC32}"/>
          </ac:graphicFrameMkLst>
        </pc:graphicFrameChg>
        <pc:picChg chg="add mod">
          <ac:chgData name="Malek Alkholy" userId="b8ea5062cb0c2681" providerId="LiveId" clId="{F71AD8EA-3688-455A-9FD2-9B9BFB357283}" dt="2024-09-19T12:52:45.528" v="2760"/>
          <ac:picMkLst>
            <pc:docMk/>
            <pc:sldMk cId="3769827549" sldId="531"/>
            <ac:picMk id="8" creationId="{08AA3326-B1BD-E8E1-8058-1ED68E76576F}"/>
          </ac:picMkLst>
        </pc:picChg>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pChg chg="add mod">
          <ac:chgData name="Malek Alkholy" userId="b8ea5062cb0c2681" providerId="LiveId" clId="{F71AD8EA-3688-455A-9FD2-9B9BFB357283}" dt="2024-09-19T12:56:13.383" v="2777" actId="14100"/>
          <ac:spMkLst>
            <pc:docMk/>
            <pc:sldMk cId="3488515117" sldId="533"/>
            <ac:spMk id="6" creationId="{7A9B70A5-DE98-19BD-A606-872C61232307}"/>
          </ac:spMkLst>
        </pc:spChg>
        <pc:spChg chg="mod">
          <ac:chgData name="Malek Alkholy" userId="b8ea5062cb0c2681" providerId="LiveId" clId="{F71AD8EA-3688-455A-9FD2-9B9BFB357283}" dt="2024-09-19T12:56:36.437" v="2779" actId="20577"/>
          <ac:spMkLst>
            <pc:docMk/>
            <pc:sldMk cId="3488515117" sldId="533"/>
            <ac:spMk id="9" creationId="{F44721FD-D026-8BB1-99E2-E76CDCFB1B96}"/>
          </ac:spMkLst>
        </pc:spChg>
        <pc:spChg chg="del">
          <ac:chgData name="Malek Alkholy" userId="b8ea5062cb0c2681" providerId="LiveId" clId="{F71AD8EA-3688-455A-9FD2-9B9BFB357283}" dt="2024-09-19T12:55:44.844" v="2770" actId="478"/>
          <ac:spMkLst>
            <pc:docMk/>
            <pc:sldMk cId="3488515117" sldId="533"/>
            <ac:spMk id="10" creationId="{E5161F0C-083E-9F7E-ACFE-BD6F4BE76ED7}"/>
          </ac:spMkLst>
        </pc:spChg>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pChg chg="add mod">
          <ac:chgData name="Malek Alkholy" userId="b8ea5062cb0c2681" providerId="LiveId" clId="{F71AD8EA-3688-455A-9FD2-9B9BFB357283}" dt="2024-09-19T12:58:02.890" v="2787" actId="2711"/>
          <ac:spMkLst>
            <pc:docMk/>
            <pc:sldMk cId="1110628059" sldId="535"/>
            <ac:spMk id="8" creationId="{403E602D-184F-F4B7-7D3E-F580FA5C689B}"/>
          </ac:spMkLst>
        </pc:spChg>
        <pc:graphicFrameChg chg="add mod">
          <ac:chgData name="Malek Alkholy" userId="b8ea5062cb0c2681" providerId="LiveId" clId="{F71AD8EA-3688-455A-9FD2-9B9BFB357283}" dt="2024-09-19T12:58:21.293" v="2790" actId="2710"/>
          <ac:graphicFrameMkLst>
            <pc:docMk/>
            <pc:sldMk cId="1110628059" sldId="535"/>
            <ac:graphicFrameMk id="6" creationId="{6BDDB330-E985-755C-E963-FDAD768C3CED}"/>
          </ac:graphicFrameMkLst>
        </pc:graphicFrameChg>
        <pc:graphicFrameChg chg="del">
          <ac:chgData name="Malek Alkholy" userId="b8ea5062cb0c2681" providerId="LiveId" clId="{F71AD8EA-3688-455A-9FD2-9B9BFB357283}" dt="2024-09-19T12:57:33.673" v="2783" actId="478"/>
          <ac:graphicFrameMkLst>
            <pc:docMk/>
            <pc:sldMk cId="1110628059" sldId="535"/>
            <ac:graphicFrameMk id="7" creationId="{DC423DDD-AE3C-C17B-4ACD-A9D41A48CC32}"/>
          </ac:graphicFrameMkLst>
        </pc:graphicFrameChg>
      </pc:sldChg>
      <pc:sldChg chg="addSp delSp modSp new del mod">
        <pc:chgData name="Malek Alkholy" userId="b8ea5062cb0c2681" providerId="LiveId" clId="{F71AD8EA-3688-455A-9FD2-9B9BFB357283}" dt="2024-09-19T13:32:29.563" v="2796" actId="47"/>
        <pc:sldMkLst>
          <pc:docMk/>
          <pc:sldMk cId="1231176468" sldId="536"/>
        </pc:sldMkLst>
        <pc:spChg chg="add mod">
          <ac:chgData name="Malek Alkholy" userId="b8ea5062cb0c2681" providerId="LiveId" clId="{F71AD8EA-3688-455A-9FD2-9B9BFB357283}" dt="2024-09-19T13:16:47.239" v="2792"/>
          <ac:spMkLst>
            <pc:docMk/>
            <pc:sldMk cId="1231176468" sldId="536"/>
            <ac:spMk id="2" creationId="{36DFC944-45D1-9FA6-7191-F545FA8E6244}"/>
          </ac:spMkLst>
        </pc:spChg>
        <pc:spChg chg="add del mod">
          <ac:chgData name="Malek Alkholy" userId="b8ea5062cb0c2681" providerId="LiveId" clId="{F71AD8EA-3688-455A-9FD2-9B9BFB357283}" dt="2024-09-19T13:32:21.910" v="2794" actId="478"/>
          <ac:spMkLst>
            <pc:docMk/>
            <pc:sldMk cId="1231176468" sldId="536"/>
            <ac:spMk id="3" creationId="{08041D6B-3A01-8313-BEC0-746C6559F6A0}"/>
          </ac:spMkLst>
        </pc:spChg>
      </pc:sldChg>
      <pc:sldChg chg="addSp delSp modSp add mod">
        <pc:chgData name="Malek Alkholy" userId="b8ea5062cb0c2681" providerId="LiveId" clId="{F71AD8EA-3688-455A-9FD2-9B9BFB357283}" dt="2024-09-19T13:34:44.757" v="2803" actId="20577"/>
        <pc:sldMkLst>
          <pc:docMk/>
          <pc:sldMk cId="251659004" sldId="537"/>
        </pc:sldMkLst>
        <pc:spChg chg="mod">
          <ac:chgData name="Malek Alkholy" userId="b8ea5062cb0c2681" providerId="LiveId" clId="{F71AD8EA-3688-455A-9FD2-9B9BFB357283}" dt="2024-09-19T13:34:44.757" v="2803" actId="20577"/>
          <ac:spMkLst>
            <pc:docMk/>
            <pc:sldMk cId="251659004" sldId="537"/>
            <ac:spMk id="8" creationId="{403E602D-184F-F4B7-7D3E-F580FA5C689B}"/>
          </ac:spMkLst>
        </pc:spChg>
        <pc:graphicFrameChg chg="del">
          <ac:chgData name="Malek Alkholy" userId="b8ea5062cb0c2681" providerId="LiveId" clId="{F71AD8EA-3688-455A-9FD2-9B9BFB357283}" dt="2024-09-19T13:32:46.981" v="2797" actId="478"/>
          <ac:graphicFrameMkLst>
            <pc:docMk/>
            <pc:sldMk cId="251659004" sldId="537"/>
            <ac:graphicFrameMk id="6" creationId="{6BDDB330-E985-755C-E963-FDAD768C3CED}"/>
          </ac:graphicFrameMkLst>
        </pc:graphicFrameChg>
        <pc:graphicFrameChg chg="add mod">
          <ac:chgData name="Malek Alkholy" userId="b8ea5062cb0c2681" providerId="LiveId" clId="{F71AD8EA-3688-455A-9FD2-9B9BFB357283}" dt="2024-09-19T13:32:48.067" v="2798"/>
          <ac:graphicFrameMkLst>
            <pc:docMk/>
            <pc:sldMk cId="251659004" sldId="537"/>
            <ac:graphicFrameMk id="7" creationId="{C7382B31-C5F8-205E-A92F-8650A0A0C026}"/>
          </ac:graphicFrameMkLst>
        </pc:graphicFrameChg>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pChg chg="mod">
          <ac:chgData name="Malek Alkholy" userId="b8ea5062cb0c2681" providerId="LiveId" clId="{F71AD8EA-3688-455A-9FD2-9B9BFB357283}" dt="2024-09-19T13:36:32.767" v="2812" actId="20577"/>
          <ac:spMkLst>
            <pc:docMk/>
            <pc:sldMk cId="1692356274" sldId="539"/>
            <ac:spMk id="8" creationId="{403E602D-184F-F4B7-7D3E-F580FA5C689B}"/>
          </ac:spMkLst>
        </pc:spChg>
        <pc:graphicFrameChg chg="add mod">
          <ac:chgData name="Malek Alkholy" userId="b8ea5062cb0c2681" providerId="LiveId" clId="{F71AD8EA-3688-455A-9FD2-9B9BFB357283}" dt="2024-09-19T13:38:07.666" v="2815" actId="2711"/>
          <ac:graphicFrameMkLst>
            <pc:docMk/>
            <pc:sldMk cId="1692356274" sldId="539"/>
            <ac:graphicFrameMk id="6" creationId="{13276F12-113E-F88C-CFCE-3CD4DDDBE2C3}"/>
          </ac:graphicFrameMkLst>
        </pc:graphicFrameChg>
        <pc:graphicFrameChg chg="del">
          <ac:chgData name="Malek Alkholy" userId="b8ea5062cb0c2681" providerId="LiveId" clId="{F71AD8EA-3688-455A-9FD2-9B9BFB357283}" dt="2024-09-19T13:35:25.762" v="2807" actId="478"/>
          <ac:graphicFrameMkLst>
            <pc:docMk/>
            <pc:sldMk cId="1692356274" sldId="539"/>
            <ac:graphicFrameMk id="7" creationId="{C7382B31-C5F8-205E-A92F-8650A0A0C026}"/>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lnSpc>
              <a:spcPct val="150000"/>
            </a:lnSpc>
          </a:pPr>
          <a:r>
            <a:rPr lang="ar-EG" sz="2000" b="1" dirty="0">
              <a:latin typeface="Alexandria" pitchFamily="2" charset="-78"/>
              <a:cs typeface="Alexandria" pitchFamily="2" charset="-78"/>
            </a:rPr>
            <a:t>تعريف الذكاء الاصطناعي</a:t>
          </a:r>
          <a:endParaRPr lang="en-US" sz="2000"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dgm:spPr/>
      <dgm:t>
        <a:bodyPr/>
        <a:lstStyle/>
        <a:p>
          <a:pPr rtl="1">
            <a:lnSpc>
              <a:spcPct val="150000"/>
            </a:lnSpc>
          </a:pPr>
          <a:r>
            <a:rPr lang="ar-EG" b="1" dirty="0">
              <a:latin typeface="Alexandria" pitchFamily="2" charset="-78"/>
              <a:cs typeface="Alexandria" pitchFamily="2" charset="-78"/>
            </a:rPr>
            <a:t>أهمية الذكاء الاصطناعي</a:t>
          </a:r>
          <a:endParaRPr lang="en-US" dirty="0">
            <a:latin typeface="Alexandria" pitchFamily="2" charset="-78"/>
            <a:cs typeface="Alexandria" pitchFamily="2" charset="-78"/>
          </a:endParaRPr>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dgm:spPr/>
      <dgm:t>
        <a:bodyPr/>
        <a:lstStyle/>
        <a:p>
          <a:pPr rtl="1">
            <a:lnSpc>
              <a:spcPct val="150000"/>
            </a:lnSpc>
          </a:pPr>
          <a:r>
            <a:rPr lang="ar-EG" b="1" dirty="0">
              <a:latin typeface="Alexandria" pitchFamily="2" charset="-78"/>
              <a:cs typeface="Alexandria" pitchFamily="2" charset="-78"/>
            </a:rPr>
            <a:t>خصائص الذكاء الاصطناعي</a:t>
          </a:r>
          <a:endParaRPr lang="en-US" b="1" dirty="0">
            <a:latin typeface="Alexandria" pitchFamily="2" charset="-78"/>
            <a:cs typeface="Alexandria" pitchFamily="2" charset="-78"/>
          </a:endParaRPr>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3"/>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3" custLinFactNeighborX="-5063" custLinFactNeighborY="-1604"/>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1F4260FC-FFC5-4C00-9EF7-A199E43FFB34}" type="pres">
      <dgm:prSet presAssocID="{014AF32A-11B2-4615-9AAB-7EA6A326F905}" presName="circ3" presStyleLbl="vennNode1" presStyleIdx="2" presStyleCnt="3" custScaleX="111828" custLinFactNeighborX="-5271" custLinFactNeighborY="3691"/>
      <dgm:spPr/>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pt>
  </dgm:ptLst>
  <dgm:cxnLst>
    <dgm:cxn modelId="{44C03936-4539-4683-AA12-AF1D3E9613A9}" type="presOf" srcId="{AFE247C8-F63A-408C-B736-C6356E496CA1}" destId="{DDF24712-D9AF-4A5D-804A-3CCE3324A2BD}" srcOrd="0"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BFA6C638-48D3-4A5D-9108-96CA3F5A4192}" type="presOf" srcId="{AFE247C8-F63A-408C-B736-C6356E496CA1}" destId="{6C84E011-640F-4A12-AB04-F1106C28B7AA}" srcOrd="1"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AC3067F-7182-4CE6-B823-6C3ED04186E7}" type="presOf" srcId="{A2549BC2-D4D1-497E-BCDB-2EA8CC03AB9B}" destId="{8D91F3C3-BE84-42DD-8D72-718221BDD2BB}" srcOrd="0"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29C8B39F-CCE8-4D03-80BD-8214D8A17D4E}" type="presOf" srcId="{014AF32A-11B2-4615-9AAB-7EA6A326F905}" destId="{693857D4-4139-4816-BBA0-D569F8EA6558}"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C9CD22C7-6EE3-4297-BFFF-85FF7D5C1116}" srcId="{A2549BC2-D4D1-497E-BCDB-2EA8CC03AB9B}" destId="{014AF32A-11B2-4615-9AAB-7EA6A326F905}" srcOrd="2" destOrd="0" parTransId="{9F092570-A2AF-449D-98A6-4C7BD3DA1157}" sibTransId="{F8E556F9-DE8F-4618-9DBC-66D8560BFB1D}"/>
    <dgm:cxn modelId="{B25335CF-7212-4B93-BEEF-9A63BEE207F0}" type="presOf" srcId="{014AF32A-11B2-4615-9AAB-7EA6A326F905}" destId="{1F4260FC-FFC5-4C00-9EF7-A199E43FFB34}" srcOrd="0" destOrd="0" presId="urn:microsoft.com/office/officeart/2005/8/layout/venn1"/>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65E7A7A3-F4A3-4461-A648-B262D59A255C}" type="presParOf" srcId="{8D91F3C3-BE84-42DD-8D72-718221BDD2BB}" destId="{1F4260FC-FFC5-4C00-9EF7-A199E43FFB34}" srcOrd="4" destOrd="0" presId="urn:microsoft.com/office/officeart/2005/8/layout/venn1"/>
    <dgm:cxn modelId="{5AECBF3A-D4AB-4AFC-9092-D4142EA86A1C}" type="presParOf" srcId="{8D91F3C3-BE84-42DD-8D72-718221BDD2BB}" destId="{693857D4-4139-4816-BBA0-D569F8EA6558}"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66DCBD7-41C8-494F-92DC-1B822D918B6E}" type="doc">
      <dgm:prSet loTypeId="urn:microsoft.com/office/officeart/2008/layout/PictureStrips" loCatId="picture" qsTypeId="urn:microsoft.com/office/officeart/2005/8/quickstyle/simple1" qsCatId="simple" csTypeId="urn:microsoft.com/office/officeart/2005/8/colors/accent1_2" csCatId="accent1" phldr="1"/>
      <dgm:spPr/>
      <dgm:t>
        <a:bodyPr/>
        <a:lstStyle/>
        <a:p>
          <a:endParaRPr lang="en-US"/>
        </a:p>
      </dgm:t>
    </dgm:pt>
    <dgm:pt modelId="{A592375A-5223-4625-8680-E5A67D33172F}">
      <dgm:prSet custT="1"/>
      <dgm:spPr/>
      <dgm:t>
        <a:bodyPr/>
        <a:lstStyle/>
        <a:p>
          <a:pPr rtl="1">
            <a:lnSpc>
              <a:spcPct val="150000"/>
            </a:lnSpc>
          </a:pPr>
          <a:r>
            <a:rPr lang="ar-EG" sz="1800" b="1" dirty="0">
              <a:latin typeface="Alexandria" pitchFamily="2" charset="-78"/>
              <a:cs typeface="Alexandria" pitchFamily="2" charset="-78"/>
            </a:rPr>
            <a:t>الذكاء الاصطناعي </a:t>
          </a:r>
        </a:p>
        <a:p>
          <a:pPr rtl="1">
            <a:lnSpc>
              <a:spcPct val="150000"/>
            </a:lnSpc>
          </a:pPr>
          <a:r>
            <a:rPr lang="ar-EG" sz="1800" b="1" dirty="0">
              <a:latin typeface="Alexandria" pitchFamily="2" charset="-78"/>
              <a:cs typeface="Alexandria" pitchFamily="2" charset="-78"/>
            </a:rPr>
            <a:t>و القانون الجنائي </a:t>
          </a:r>
          <a:endParaRPr lang="en-US" sz="1800" b="1" dirty="0">
            <a:latin typeface="Alexandria" pitchFamily="2" charset="-78"/>
            <a:cs typeface="Alexandria" pitchFamily="2" charset="-78"/>
          </a:endParaRPr>
        </a:p>
      </dgm:t>
    </dgm:pt>
    <dgm:pt modelId="{157882D1-52F6-451A-A765-9777813B6555}" type="parTrans" cxnId="{1EB46E7C-1641-4A9D-A8DE-4F3FE255AAEE}">
      <dgm:prSet/>
      <dgm:spPr/>
      <dgm:t>
        <a:bodyPr/>
        <a:lstStyle/>
        <a:p>
          <a:endParaRPr lang="en-US"/>
        </a:p>
      </dgm:t>
    </dgm:pt>
    <dgm:pt modelId="{98BD3512-947A-42D9-9A23-3D8511A1B820}" type="sibTrans" cxnId="{1EB46E7C-1641-4A9D-A8DE-4F3FE255AAEE}">
      <dgm:prSet/>
      <dgm:spPr/>
      <dgm:t>
        <a:bodyPr/>
        <a:lstStyle/>
        <a:p>
          <a:endParaRPr lang="en-US"/>
        </a:p>
      </dgm:t>
    </dgm:pt>
    <dgm:pt modelId="{6508287F-B312-4443-8C11-5749A7C71513}">
      <dgm:prSet custT="1"/>
      <dgm:spPr/>
      <dgm:t>
        <a:bodyPr/>
        <a:lstStyle/>
        <a:p>
          <a:pPr rtl="1">
            <a:lnSpc>
              <a:spcPct val="150000"/>
            </a:lnSpc>
          </a:pPr>
          <a:r>
            <a:rPr lang="ar-EG" sz="1800" b="1" dirty="0">
              <a:solidFill>
                <a:schemeClr val="tx1"/>
              </a:solidFill>
              <a:latin typeface="Alexandria" pitchFamily="2" charset="-78"/>
              <a:cs typeface="Alexandria" pitchFamily="2" charset="-78"/>
            </a:rPr>
            <a:t>الذكاء الاصطناعي </a:t>
          </a:r>
        </a:p>
        <a:p>
          <a:pPr rtl="1">
            <a:lnSpc>
              <a:spcPct val="150000"/>
            </a:lnSpc>
          </a:pPr>
          <a:r>
            <a:rPr lang="ar-EG" sz="1800" b="1" dirty="0">
              <a:solidFill>
                <a:schemeClr val="tx1"/>
              </a:solidFill>
              <a:latin typeface="Alexandria" pitchFamily="2" charset="-78"/>
              <a:cs typeface="Alexandria" pitchFamily="2" charset="-78"/>
            </a:rPr>
            <a:t>و القانون العام</a:t>
          </a:r>
          <a:endParaRPr lang="en-US" sz="1800" b="1" dirty="0">
            <a:solidFill>
              <a:schemeClr val="tx1"/>
            </a:solidFill>
            <a:latin typeface="Alexandria" pitchFamily="2" charset="-78"/>
            <a:cs typeface="Alexandria" pitchFamily="2" charset="-78"/>
          </a:endParaRPr>
        </a:p>
      </dgm:t>
    </dgm:pt>
    <dgm:pt modelId="{3B5E7F6C-F991-4771-8682-001270B2EA06}" type="parTrans" cxnId="{889CC79D-7287-403E-BB97-0D18989DEB7F}">
      <dgm:prSet/>
      <dgm:spPr/>
      <dgm:t>
        <a:bodyPr/>
        <a:lstStyle/>
        <a:p>
          <a:endParaRPr lang="en-US"/>
        </a:p>
      </dgm:t>
    </dgm:pt>
    <dgm:pt modelId="{8503273E-29EA-4A76-B859-6262C2BCF602}" type="sibTrans" cxnId="{889CC79D-7287-403E-BB97-0D18989DEB7F}">
      <dgm:prSet/>
      <dgm:spPr/>
      <dgm:t>
        <a:bodyPr/>
        <a:lstStyle/>
        <a:p>
          <a:endParaRPr lang="en-US"/>
        </a:p>
      </dgm:t>
    </dgm:pt>
    <dgm:pt modelId="{8E53D04A-A57E-4462-B00A-015C2E4BAA6B}">
      <dgm:prSet custT="1"/>
      <dgm:spPr/>
      <dgm:t>
        <a:bodyPr/>
        <a:lstStyle/>
        <a:p>
          <a:pPr rtl="1">
            <a:lnSpc>
              <a:spcPct val="150000"/>
            </a:lnSpc>
          </a:pPr>
          <a:r>
            <a:rPr lang="ar-EG" sz="1800" b="1" dirty="0">
              <a:latin typeface="Alexandria" pitchFamily="2" charset="-78"/>
              <a:cs typeface="Alexandria" pitchFamily="2" charset="-78"/>
            </a:rPr>
            <a:t>الذكاء الاصطناعي                   و إجراءات التقاضي </a:t>
          </a:r>
          <a:endParaRPr lang="en-US" sz="1800" b="1" dirty="0">
            <a:latin typeface="Alexandria" pitchFamily="2" charset="-78"/>
            <a:cs typeface="Alexandria" pitchFamily="2" charset="-78"/>
          </a:endParaRPr>
        </a:p>
      </dgm:t>
    </dgm:pt>
    <dgm:pt modelId="{4C326B3D-7380-461B-8227-51230C785D0A}" type="parTrans" cxnId="{2801F6E2-760A-48C7-83FE-405A322A34AF}">
      <dgm:prSet/>
      <dgm:spPr/>
      <dgm:t>
        <a:bodyPr/>
        <a:lstStyle/>
        <a:p>
          <a:endParaRPr lang="en-US"/>
        </a:p>
      </dgm:t>
    </dgm:pt>
    <dgm:pt modelId="{FAC183B0-A587-4EA0-99AE-1048AC1FEDE5}" type="sibTrans" cxnId="{2801F6E2-760A-48C7-83FE-405A322A34AF}">
      <dgm:prSet/>
      <dgm:spPr/>
      <dgm:t>
        <a:bodyPr/>
        <a:lstStyle/>
        <a:p>
          <a:endParaRPr lang="en-US"/>
        </a:p>
      </dgm:t>
    </dgm:pt>
    <dgm:pt modelId="{977A417D-CFE1-4CC0-B6DA-C4080700434B}">
      <dgm:prSet custT="1"/>
      <dgm:spPr/>
      <dgm:t>
        <a:bodyPr/>
        <a:lstStyle/>
        <a:p>
          <a:pPr rtl="1">
            <a:lnSpc>
              <a:spcPct val="150000"/>
            </a:lnSpc>
          </a:pPr>
          <a:r>
            <a:rPr lang="ar-EG" sz="1800" b="1" dirty="0">
              <a:latin typeface="Alexandria" pitchFamily="2" charset="-78"/>
              <a:cs typeface="Alexandria" pitchFamily="2" charset="-78"/>
            </a:rPr>
            <a:t>الذكاء الاصطناعي </a:t>
          </a:r>
        </a:p>
        <a:p>
          <a:pPr rtl="1">
            <a:lnSpc>
              <a:spcPct val="150000"/>
            </a:lnSpc>
          </a:pPr>
          <a:r>
            <a:rPr lang="ar-EG" sz="1800" b="1" dirty="0">
              <a:latin typeface="Alexandria" pitchFamily="2" charset="-78"/>
              <a:cs typeface="Alexandria" pitchFamily="2" charset="-78"/>
            </a:rPr>
            <a:t>و حوكمة الشركات </a:t>
          </a:r>
          <a:endParaRPr lang="en-US" sz="1800" dirty="0">
            <a:latin typeface="Alexandria" pitchFamily="2" charset="-78"/>
            <a:cs typeface="Alexandria" pitchFamily="2" charset="-78"/>
          </a:endParaRPr>
        </a:p>
      </dgm:t>
    </dgm:pt>
    <dgm:pt modelId="{BAD293A7-B92B-4C89-AB94-FD8C5963D401}" type="parTrans" cxnId="{C7513889-4B63-479A-BFB2-C7D913877DC6}">
      <dgm:prSet/>
      <dgm:spPr/>
      <dgm:t>
        <a:bodyPr/>
        <a:lstStyle/>
        <a:p>
          <a:endParaRPr lang="en-US"/>
        </a:p>
      </dgm:t>
    </dgm:pt>
    <dgm:pt modelId="{F3F0E587-EA3A-4C58-8951-CA2FE76FB4AE}" type="sibTrans" cxnId="{C7513889-4B63-479A-BFB2-C7D913877DC6}">
      <dgm:prSet/>
      <dgm:spPr/>
      <dgm:t>
        <a:bodyPr/>
        <a:lstStyle/>
        <a:p>
          <a:endParaRPr lang="en-US"/>
        </a:p>
      </dgm:t>
    </dgm:pt>
    <dgm:pt modelId="{389E5299-D929-426E-A8D5-A29A40E9C21D}" type="pres">
      <dgm:prSet presAssocID="{466DCBD7-41C8-494F-92DC-1B822D918B6E}" presName="Name0" presStyleCnt="0">
        <dgm:presLayoutVars>
          <dgm:dir/>
          <dgm:resizeHandles val="exact"/>
        </dgm:presLayoutVars>
      </dgm:prSet>
      <dgm:spPr/>
    </dgm:pt>
    <dgm:pt modelId="{EE32D6DE-FD96-48FC-810B-D63E3F60F6E8}" type="pres">
      <dgm:prSet presAssocID="{A592375A-5223-4625-8680-E5A67D33172F}" presName="composite" presStyleCnt="0"/>
      <dgm:spPr/>
    </dgm:pt>
    <dgm:pt modelId="{4AC11293-51D9-4E10-839C-0F743AE9290C}" type="pres">
      <dgm:prSet presAssocID="{A592375A-5223-4625-8680-E5A67D33172F}" presName="rect1" presStyleLbl="trAlignAcc1" presStyleIdx="0" presStyleCnt="4">
        <dgm:presLayoutVars>
          <dgm:bulletEnabled val="1"/>
        </dgm:presLayoutVars>
      </dgm:prSet>
      <dgm:spPr/>
    </dgm:pt>
    <dgm:pt modelId="{525B6BC5-F18A-405D-9D36-DEE5C4583B2B}" type="pres">
      <dgm:prSet presAssocID="{A592375A-5223-4625-8680-E5A67D33172F}" presName="rect2" presStyleLbl="fgImgPlace1" presStyleIdx="0" presStyleCnt="4"/>
      <dgm:spPr/>
    </dgm:pt>
    <dgm:pt modelId="{269F1C07-BA4F-4037-B15F-925ABBDFF0A9}" type="pres">
      <dgm:prSet presAssocID="{98BD3512-947A-42D9-9A23-3D8511A1B820}" presName="sibTrans" presStyleCnt="0"/>
      <dgm:spPr/>
    </dgm:pt>
    <dgm:pt modelId="{CBA1A0F1-E337-4916-8C71-344DC8D78983}" type="pres">
      <dgm:prSet presAssocID="{6508287F-B312-4443-8C11-5749A7C71513}" presName="composite" presStyleCnt="0"/>
      <dgm:spPr/>
    </dgm:pt>
    <dgm:pt modelId="{660648D1-02C0-499A-A168-A021F170D353}" type="pres">
      <dgm:prSet presAssocID="{6508287F-B312-4443-8C11-5749A7C71513}" presName="rect1" presStyleLbl="trAlignAcc1" presStyleIdx="1" presStyleCnt="4" custScaleY="122747">
        <dgm:presLayoutVars>
          <dgm:bulletEnabled val="1"/>
        </dgm:presLayoutVars>
      </dgm:prSet>
      <dgm:spPr/>
    </dgm:pt>
    <dgm:pt modelId="{0C89528A-A0D8-4123-BA89-410ACC7EB7B7}" type="pres">
      <dgm:prSet presAssocID="{6508287F-B312-4443-8C11-5749A7C71513}" presName="rect2" presStyleLbl="fgImgPlace1" presStyleIdx="1" presStyleCnt="4"/>
      <dgm:spPr/>
    </dgm:pt>
    <dgm:pt modelId="{28BA3DD9-E794-4C15-A7E0-88159226A7EF}" type="pres">
      <dgm:prSet presAssocID="{8503273E-29EA-4A76-B859-6262C2BCF602}" presName="sibTrans" presStyleCnt="0"/>
      <dgm:spPr/>
    </dgm:pt>
    <dgm:pt modelId="{192F0AFE-DE84-453E-94C9-25DDC8E5EDE9}" type="pres">
      <dgm:prSet presAssocID="{8E53D04A-A57E-4462-B00A-015C2E4BAA6B}" presName="composite" presStyleCnt="0"/>
      <dgm:spPr/>
    </dgm:pt>
    <dgm:pt modelId="{7D9B6197-68C0-42B5-9A3E-33EF2F44B2B6}" type="pres">
      <dgm:prSet presAssocID="{8E53D04A-A57E-4462-B00A-015C2E4BAA6B}" presName="rect1" presStyleLbl="trAlignAcc1" presStyleIdx="2" presStyleCnt="4">
        <dgm:presLayoutVars>
          <dgm:bulletEnabled val="1"/>
        </dgm:presLayoutVars>
      </dgm:prSet>
      <dgm:spPr/>
    </dgm:pt>
    <dgm:pt modelId="{3925BE1E-57F6-4DD9-8ADB-432A27299D43}" type="pres">
      <dgm:prSet presAssocID="{8E53D04A-A57E-4462-B00A-015C2E4BAA6B}" presName="rect2" presStyleLbl="fgImgPlace1" presStyleIdx="2" presStyleCnt="4"/>
      <dgm:spPr/>
    </dgm:pt>
    <dgm:pt modelId="{7B03EEBE-394D-4EC5-B1CE-69A76AA30C25}" type="pres">
      <dgm:prSet presAssocID="{FAC183B0-A587-4EA0-99AE-1048AC1FEDE5}" presName="sibTrans" presStyleCnt="0"/>
      <dgm:spPr/>
    </dgm:pt>
    <dgm:pt modelId="{2FE6E045-2FB6-429E-8434-D7FAADEF1A0B}" type="pres">
      <dgm:prSet presAssocID="{977A417D-CFE1-4CC0-B6DA-C4080700434B}" presName="composite" presStyleCnt="0"/>
      <dgm:spPr/>
    </dgm:pt>
    <dgm:pt modelId="{61BA0721-F0C8-4674-8D5A-82EE667A49A7}" type="pres">
      <dgm:prSet presAssocID="{977A417D-CFE1-4CC0-B6DA-C4080700434B}" presName="rect1" presStyleLbl="trAlignAcc1" presStyleIdx="3" presStyleCnt="4">
        <dgm:presLayoutVars>
          <dgm:bulletEnabled val="1"/>
        </dgm:presLayoutVars>
      </dgm:prSet>
      <dgm:spPr/>
    </dgm:pt>
    <dgm:pt modelId="{03D09C50-871A-47BC-BE2E-C6F5BDB64828}" type="pres">
      <dgm:prSet presAssocID="{977A417D-CFE1-4CC0-B6DA-C4080700434B}" presName="rect2" presStyleLbl="fgImgPlace1" presStyleIdx="3" presStyleCnt="4"/>
      <dgm:spPr/>
    </dgm:pt>
  </dgm:ptLst>
  <dgm:cxnLst>
    <dgm:cxn modelId="{0F649023-9078-4315-9BF8-1D18337F9CEB}" type="presOf" srcId="{466DCBD7-41C8-494F-92DC-1B822D918B6E}" destId="{389E5299-D929-426E-A8D5-A29A40E9C21D}" srcOrd="0" destOrd="0" presId="urn:microsoft.com/office/officeart/2008/layout/PictureStrips"/>
    <dgm:cxn modelId="{9DE49040-491C-4CBC-BE85-7D15142580F9}" type="presOf" srcId="{8E53D04A-A57E-4462-B00A-015C2E4BAA6B}" destId="{7D9B6197-68C0-42B5-9A3E-33EF2F44B2B6}" srcOrd="0" destOrd="0" presId="urn:microsoft.com/office/officeart/2008/layout/PictureStrips"/>
    <dgm:cxn modelId="{164BDF44-233E-476E-8915-CED76BBFDC85}" type="presOf" srcId="{6508287F-B312-4443-8C11-5749A7C71513}" destId="{660648D1-02C0-499A-A168-A021F170D353}" srcOrd="0" destOrd="0" presId="urn:microsoft.com/office/officeart/2008/layout/PictureStrips"/>
    <dgm:cxn modelId="{1EB46E7C-1641-4A9D-A8DE-4F3FE255AAEE}" srcId="{466DCBD7-41C8-494F-92DC-1B822D918B6E}" destId="{A592375A-5223-4625-8680-E5A67D33172F}" srcOrd="0" destOrd="0" parTransId="{157882D1-52F6-451A-A765-9777813B6555}" sibTransId="{98BD3512-947A-42D9-9A23-3D8511A1B820}"/>
    <dgm:cxn modelId="{CDFCDF7F-91C8-4289-9E79-400AF2499C49}" type="presOf" srcId="{977A417D-CFE1-4CC0-B6DA-C4080700434B}" destId="{61BA0721-F0C8-4674-8D5A-82EE667A49A7}" srcOrd="0" destOrd="0" presId="urn:microsoft.com/office/officeart/2008/layout/PictureStrips"/>
    <dgm:cxn modelId="{C7513889-4B63-479A-BFB2-C7D913877DC6}" srcId="{466DCBD7-41C8-494F-92DC-1B822D918B6E}" destId="{977A417D-CFE1-4CC0-B6DA-C4080700434B}" srcOrd="3" destOrd="0" parTransId="{BAD293A7-B92B-4C89-AB94-FD8C5963D401}" sibTransId="{F3F0E587-EA3A-4C58-8951-CA2FE76FB4AE}"/>
    <dgm:cxn modelId="{889CC79D-7287-403E-BB97-0D18989DEB7F}" srcId="{466DCBD7-41C8-494F-92DC-1B822D918B6E}" destId="{6508287F-B312-4443-8C11-5749A7C71513}" srcOrd="1" destOrd="0" parTransId="{3B5E7F6C-F991-4771-8682-001270B2EA06}" sibTransId="{8503273E-29EA-4A76-B859-6262C2BCF602}"/>
    <dgm:cxn modelId="{4C3101DE-E7DF-4AD7-A71D-27F1110EC8A4}" type="presOf" srcId="{A592375A-5223-4625-8680-E5A67D33172F}" destId="{4AC11293-51D9-4E10-839C-0F743AE9290C}" srcOrd="0" destOrd="0" presId="urn:microsoft.com/office/officeart/2008/layout/PictureStrips"/>
    <dgm:cxn modelId="{2801F6E2-760A-48C7-83FE-405A322A34AF}" srcId="{466DCBD7-41C8-494F-92DC-1B822D918B6E}" destId="{8E53D04A-A57E-4462-B00A-015C2E4BAA6B}" srcOrd="2" destOrd="0" parTransId="{4C326B3D-7380-461B-8227-51230C785D0A}" sibTransId="{FAC183B0-A587-4EA0-99AE-1048AC1FEDE5}"/>
    <dgm:cxn modelId="{E68D8DAC-500F-4A09-8B32-22CAE14D3019}" type="presParOf" srcId="{389E5299-D929-426E-A8D5-A29A40E9C21D}" destId="{EE32D6DE-FD96-48FC-810B-D63E3F60F6E8}" srcOrd="0" destOrd="0" presId="urn:microsoft.com/office/officeart/2008/layout/PictureStrips"/>
    <dgm:cxn modelId="{18A63E06-785F-45F6-B51D-B5F156CAA02B}" type="presParOf" srcId="{EE32D6DE-FD96-48FC-810B-D63E3F60F6E8}" destId="{4AC11293-51D9-4E10-839C-0F743AE9290C}" srcOrd="0" destOrd="0" presId="urn:microsoft.com/office/officeart/2008/layout/PictureStrips"/>
    <dgm:cxn modelId="{E248BBC2-3C04-4FF2-AD1B-0AD877B9A2A0}" type="presParOf" srcId="{EE32D6DE-FD96-48FC-810B-D63E3F60F6E8}" destId="{525B6BC5-F18A-405D-9D36-DEE5C4583B2B}" srcOrd="1" destOrd="0" presId="urn:microsoft.com/office/officeart/2008/layout/PictureStrips"/>
    <dgm:cxn modelId="{8DBFE8E7-337E-45C4-B8B6-5EAC12E6713A}" type="presParOf" srcId="{389E5299-D929-426E-A8D5-A29A40E9C21D}" destId="{269F1C07-BA4F-4037-B15F-925ABBDFF0A9}" srcOrd="1" destOrd="0" presId="urn:microsoft.com/office/officeart/2008/layout/PictureStrips"/>
    <dgm:cxn modelId="{A0DD466B-C0C3-4E03-A151-445AB247FF18}" type="presParOf" srcId="{389E5299-D929-426E-A8D5-A29A40E9C21D}" destId="{CBA1A0F1-E337-4916-8C71-344DC8D78983}" srcOrd="2" destOrd="0" presId="urn:microsoft.com/office/officeart/2008/layout/PictureStrips"/>
    <dgm:cxn modelId="{8DEC28B9-55FA-4FC3-A53B-61FE7CF14926}" type="presParOf" srcId="{CBA1A0F1-E337-4916-8C71-344DC8D78983}" destId="{660648D1-02C0-499A-A168-A021F170D353}" srcOrd="0" destOrd="0" presId="urn:microsoft.com/office/officeart/2008/layout/PictureStrips"/>
    <dgm:cxn modelId="{C5D40CC7-319C-43E0-B137-6C21B659496B}" type="presParOf" srcId="{CBA1A0F1-E337-4916-8C71-344DC8D78983}" destId="{0C89528A-A0D8-4123-BA89-410ACC7EB7B7}" srcOrd="1" destOrd="0" presId="urn:microsoft.com/office/officeart/2008/layout/PictureStrips"/>
    <dgm:cxn modelId="{62AEC491-D49B-4694-9800-ADA097CC67A1}" type="presParOf" srcId="{389E5299-D929-426E-A8D5-A29A40E9C21D}" destId="{28BA3DD9-E794-4C15-A7E0-88159226A7EF}" srcOrd="3" destOrd="0" presId="urn:microsoft.com/office/officeart/2008/layout/PictureStrips"/>
    <dgm:cxn modelId="{70021279-6CCA-4FCC-BC52-ED5F7AC107DC}" type="presParOf" srcId="{389E5299-D929-426E-A8D5-A29A40E9C21D}" destId="{192F0AFE-DE84-453E-94C9-25DDC8E5EDE9}" srcOrd="4" destOrd="0" presId="urn:microsoft.com/office/officeart/2008/layout/PictureStrips"/>
    <dgm:cxn modelId="{E446F769-309E-4212-B717-C1BE13D0F9D3}" type="presParOf" srcId="{192F0AFE-DE84-453E-94C9-25DDC8E5EDE9}" destId="{7D9B6197-68C0-42B5-9A3E-33EF2F44B2B6}" srcOrd="0" destOrd="0" presId="urn:microsoft.com/office/officeart/2008/layout/PictureStrips"/>
    <dgm:cxn modelId="{1DB04B01-71E6-4C3D-92AC-472CBD54A4E5}" type="presParOf" srcId="{192F0AFE-DE84-453E-94C9-25DDC8E5EDE9}" destId="{3925BE1E-57F6-4DD9-8ADB-432A27299D43}" srcOrd="1" destOrd="0" presId="urn:microsoft.com/office/officeart/2008/layout/PictureStrips"/>
    <dgm:cxn modelId="{1F7A14BA-F82D-45BC-9608-2804E450FC7C}" type="presParOf" srcId="{389E5299-D929-426E-A8D5-A29A40E9C21D}" destId="{7B03EEBE-394D-4EC5-B1CE-69A76AA30C25}" srcOrd="5" destOrd="0" presId="urn:microsoft.com/office/officeart/2008/layout/PictureStrips"/>
    <dgm:cxn modelId="{6CD07D11-A289-45F7-96DD-BE0DC05F091F}" type="presParOf" srcId="{389E5299-D929-426E-A8D5-A29A40E9C21D}" destId="{2FE6E045-2FB6-429E-8434-D7FAADEF1A0B}" srcOrd="6" destOrd="0" presId="urn:microsoft.com/office/officeart/2008/layout/PictureStrips"/>
    <dgm:cxn modelId="{8B166BA5-A05B-4B97-A2B3-A3EA8291DD83}" type="presParOf" srcId="{2FE6E045-2FB6-429E-8434-D7FAADEF1A0B}" destId="{61BA0721-F0C8-4674-8D5A-82EE667A49A7}" srcOrd="0" destOrd="0" presId="urn:microsoft.com/office/officeart/2008/layout/PictureStrips"/>
    <dgm:cxn modelId="{B402DB14-DE1A-483E-991C-35AC741D6128}" type="presParOf" srcId="{2FE6E045-2FB6-429E-8434-D7FAADEF1A0B}" destId="{03D09C50-871A-47BC-BE2E-C6F5BDB64828}"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74F7C86-8DE0-443A-8EB5-0AA2DE9A94E3}"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9BC30387-EECE-469A-8856-805C9946F130}">
      <dgm:prSet custT="1"/>
      <dgm:spPr/>
      <dgm:t>
        <a:bodyPr/>
        <a:lstStyle/>
        <a:p>
          <a:pPr rtl="1"/>
          <a:r>
            <a:rPr lang="ar-EG" sz="1800" b="1" dirty="0">
              <a:latin typeface="Alexandria" pitchFamily="2" charset="-78"/>
              <a:cs typeface="Alexandria" pitchFamily="2" charset="-78"/>
            </a:rPr>
            <a:t>التمييز بين التقاضي الذكي و التقاضي الالكتروني </a:t>
          </a:r>
          <a:endParaRPr lang="en-US" sz="1800" dirty="0">
            <a:latin typeface="Alexandria" pitchFamily="2" charset="-78"/>
            <a:cs typeface="Alexandria" pitchFamily="2" charset="-78"/>
          </a:endParaRPr>
        </a:p>
      </dgm:t>
    </dgm:pt>
    <dgm:pt modelId="{51B0C594-2C2A-4579-93B3-E6AC3CBD232F}" type="parTrans" cxnId="{C9B528C9-5CD5-42A8-A58D-0B19407EBDAE}">
      <dgm:prSet/>
      <dgm:spPr/>
      <dgm:t>
        <a:bodyPr/>
        <a:lstStyle/>
        <a:p>
          <a:endParaRPr lang="en-US"/>
        </a:p>
      </dgm:t>
    </dgm:pt>
    <dgm:pt modelId="{48D7A183-AAF0-4BA2-8F82-8A555EC3A260}" type="sibTrans" cxnId="{C9B528C9-5CD5-42A8-A58D-0B19407EBDAE}">
      <dgm:prSet/>
      <dgm:spPr/>
      <dgm:t>
        <a:bodyPr/>
        <a:lstStyle/>
        <a:p>
          <a:endParaRPr lang="en-US"/>
        </a:p>
      </dgm:t>
    </dgm:pt>
    <dgm:pt modelId="{BD5646C0-5ACB-4E1F-B746-178FB09B87FF}">
      <dgm:prSet custT="1"/>
      <dgm:spPr/>
      <dgm:t>
        <a:bodyPr/>
        <a:lstStyle/>
        <a:p>
          <a:pPr rtl="1">
            <a:lnSpc>
              <a:spcPct val="150000"/>
            </a:lnSpc>
          </a:pPr>
          <a:r>
            <a:rPr lang="ar-EG" sz="1800" b="1" dirty="0">
              <a:latin typeface="Alexandria" pitchFamily="2" charset="-78"/>
              <a:cs typeface="Alexandria" pitchFamily="2" charset="-78"/>
            </a:rPr>
            <a:t>المبادئ</a:t>
          </a:r>
          <a:r>
            <a:rPr lang="ar-EG" sz="1800" b="1" baseline="0" dirty="0">
              <a:latin typeface="Alexandria" pitchFamily="2" charset="-78"/>
              <a:cs typeface="Alexandria" pitchFamily="2" charset="-78"/>
            </a:rPr>
            <a:t> و القواعد الأخلاقية لاستخدام الذكاء الاصطناعي في عمليات إنفاذ القانون </a:t>
          </a:r>
          <a:endParaRPr lang="en-US" sz="1800" b="1" dirty="0">
            <a:latin typeface="Alexandria" pitchFamily="2" charset="-78"/>
            <a:cs typeface="Alexandria" pitchFamily="2" charset="-78"/>
          </a:endParaRPr>
        </a:p>
      </dgm:t>
    </dgm:pt>
    <dgm:pt modelId="{8ACBE3D5-E09B-4F44-8D19-B0AC99ACA457}" type="parTrans" cxnId="{0CDAABA2-870A-4C49-8039-E2F89ACF43B2}">
      <dgm:prSet/>
      <dgm:spPr/>
      <dgm:t>
        <a:bodyPr/>
        <a:lstStyle/>
        <a:p>
          <a:endParaRPr lang="en-US"/>
        </a:p>
      </dgm:t>
    </dgm:pt>
    <dgm:pt modelId="{2C54EA3B-7DA8-4D2C-9D0F-4310CBCCDFB7}" type="sibTrans" cxnId="{0CDAABA2-870A-4C49-8039-E2F89ACF43B2}">
      <dgm:prSet/>
      <dgm:spPr/>
      <dgm:t>
        <a:bodyPr/>
        <a:lstStyle/>
        <a:p>
          <a:endParaRPr lang="en-US"/>
        </a:p>
      </dgm:t>
    </dgm:pt>
    <dgm:pt modelId="{8D4F3316-3D1B-4476-90F2-D9CC304D505D}">
      <dgm:prSet custT="1"/>
      <dgm:spPr/>
      <dgm:t>
        <a:bodyPr/>
        <a:lstStyle/>
        <a:p>
          <a:pPr rtl="1"/>
          <a:r>
            <a:rPr lang="ar-EG" sz="1800" b="1" dirty="0">
              <a:latin typeface="Alexandria" pitchFamily="2" charset="-78"/>
              <a:cs typeface="Alexandria" pitchFamily="2" charset="-78"/>
            </a:rPr>
            <a:t>تجارب الدول في التقاضي الذكي</a:t>
          </a:r>
          <a:endParaRPr lang="en-US" sz="1800" dirty="0">
            <a:latin typeface="Alexandria" pitchFamily="2" charset="-78"/>
            <a:cs typeface="Alexandria" pitchFamily="2" charset="-78"/>
          </a:endParaRPr>
        </a:p>
      </dgm:t>
    </dgm:pt>
    <dgm:pt modelId="{C68BDF95-2480-48AF-93AE-623BA897E809}" type="parTrans" cxnId="{627F2002-30E1-4513-80E7-935E3C60CE9C}">
      <dgm:prSet/>
      <dgm:spPr/>
      <dgm:t>
        <a:bodyPr/>
        <a:lstStyle/>
        <a:p>
          <a:endParaRPr lang="en-US"/>
        </a:p>
      </dgm:t>
    </dgm:pt>
    <dgm:pt modelId="{3BE83605-AB31-4F06-A81F-3F9259AF7FBA}" type="sibTrans" cxnId="{627F2002-30E1-4513-80E7-935E3C60CE9C}">
      <dgm:prSet/>
      <dgm:spPr/>
      <dgm:t>
        <a:bodyPr/>
        <a:lstStyle/>
        <a:p>
          <a:endParaRPr lang="en-US"/>
        </a:p>
      </dgm:t>
    </dgm:pt>
    <dgm:pt modelId="{C065C325-6139-426A-9C50-DD73DF63C617}" type="pres">
      <dgm:prSet presAssocID="{274F7C86-8DE0-443A-8EB5-0AA2DE9A94E3}" presName="linearFlow" presStyleCnt="0">
        <dgm:presLayoutVars>
          <dgm:dir/>
          <dgm:resizeHandles val="exact"/>
        </dgm:presLayoutVars>
      </dgm:prSet>
      <dgm:spPr/>
    </dgm:pt>
    <dgm:pt modelId="{9BE1F7D1-DCBC-4663-8557-990753736243}" type="pres">
      <dgm:prSet presAssocID="{9BC30387-EECE-469A-8856-805C9946F130}" presName="composite" presStyleCnt="0"/>
      <dgm:spPr/>
    </dgm:pt>
    <dgm:pt modelId="{20B7C607-CEEF-4152-B999-0C2FD503D536}" type="pres">
      <dgm:prSet presAssocID="{9BC30387-EECE-469A-8856-805C9946F130}" presName="imgShp" presStyleLbl="fgImgPlace1" presStyleIdx="0" presStyleCnt="3" custLinFactNeighborX="-21652" custLinFactNeighborY="32740"/>
      <dgm:spPr/>
    </dgm:pt>
    <dgm:pt modelId="{3A510375-807A-4E9F-AC09-F38AFE135D88}" type="pres">
      <dgm:prSet presAssocID="{9BC30387-EECE-469A-8856-805C9946F130}" presName="txShp" presStyleLbl="node1" presStyleIdx="0" presStyleCnt="3" custLinFactNeighborX="744" custLinFactNeighborY="30210">
        <dgm:presLayoutVars>
          <dgm:bulletEnabled val="1"/>
        </dgm:presLayoutVars>
      </dgm:prSet>
      <dgm:spPr/>
    </dgm:pt>
    <dgm:pt modelId="{05079C20-BC8D-4F95-8D91-BE466D7D91EE}" type="pres">
      <dgm:prSet presAssocID="{48D7A183-AAF0-4BA2-8F82-8A555EC3A260}" presName="spacing" presStyleCnt="0"/>
      <dgm:spPr/>
    </dgm:pt>
    <dgm:pt modelId="{7C33DE4E-B024-43A4-BB67-AD8A0795A1E1}" type="pres">
      <dgm:prSet presAssocID="{BD5646C0-5ACB-4E1F-B746-178FB09B87FF}" presName="composite" presStyleCnt="0"/>
      <dgm:spPr/>
    </dgm:pt>
    <dgm:pt modelId="{1F14D904-C435-4D9F-86A6-EC453103CCAF}" type="pres">
      <dgm:prSet presAssocID="{BD5646C0-5ACB-4E1F-B746-178FB09B87FF}" presName="imgShp" presStyleLbl="fgImgPlace1" presStyleIdx="1" presStyleCnt="3" custLinFactNeighborX="-21652" custLinFactNeighborY="22567"/>
      <dgm:spPr/>
    </dgm:pt>
    <dgm:pt modelId="{7FFA8B32-8F16-49E6-AD25-14C154102B4F}" type="pres">
      <dgm:prSet presAssocID="{BD5646C0-5ACB-4E1F-B746-178FB09B87FF}" presName="txShp" presStyleLbl="node1" presStyleIdx="1" presStyleCnt="3" custLinFactY="35433" custLinFactNeighborX="825" custLinFactNeighborY="100000">
        <dgm:presLayoutVars>
          <dgm:bulletEnabled val="1"/>
        </dgm:presLayoutVars>
      </dgm:prSet>
      <dgm:spPr/>
    </dgm:pt>
    <dgm:pt modelId="{88AAA9E0-0DBA-4113-93FE-8488BF83DCE5}" type="pres">
      <dgm:prSet presAssocID="{2C54EA3B-7DA8-4D2C-9D0F-4310CBCCDFB7}" presName="spacing" presStyleCnt="0"/>
      <dgm:spPr/>
    </dgm:pt>
    <dgm:pt modelId="{500161E0-4139-4F76-813C-99FA8F8B0011}" type="pres">
      <dgm:prSet presAssocID="{8D4F3316-3D1B-4476-90F2-D9CC304D505D}" presName="composite" presStyleCnt="0"/>
      <dgm:spPr/>
    </dgm:pt>
    <dgm:pt modelId="{E3C4CFE5-EF7D-444A-8A24-5EEED39340DE}" type="pres">
      <dgm:prSet presAssocID="{8D4F3316-3D1B-4476-90F2-D9CC304D505D}" presName="imgShp" presStyleLbl="fgImgPlace1" presStyleIdx="2" presStyleCnt="3" custLinFactNeighborX="-21652" custLinFactNeighborY="10903"/>
      <dgm:spPr/>
    </dgm:pt>
    <dgm:pt modelId="{2B63CCDE-BBBA-4AE9-8B78-C0FF943902D0}" type="pres">
      <dgm:prSet presAssocID="{8D4F3316-3D1B-4476-90F2-D9CC304D505D}" presName="txShp" presStyleLbl="node1" presStyleIdx="2" presStyleCnt="3" custLinFactY="-6418" custLinFactNeighborX="744" custLinFactNeighborY="-100000">
        <dgm:presLayoutVars>
          <dgm:bulletEnabled val="1"/>
        </dgm:presLayoutVars>
      </dgm:prSet>
      <dgm:spPr/>
    </dgm:pt>
  </dgm:ptLst>
  <dgm:cxnLst>
    <dgm:cxn modelId="{627F2002-30E1-4513-80E7-935E3C60CE9C}" srcId="{274F7C86-8DE0-443A-8EB5-0AA2DE9A94E3}" destId="{8D4F3316-3D1B-4476-90F2-D9CC304D505D}" srcOrd="2" destOrd="0" parTransId="{C68BDF95-2480-48AF-93AE-623BA897E809}" sibTransId="{3BE83605-AB31-4F06-A81F-3F9259AF7FBA}"/>
    <dgm:cxn modelId="{B9DBC04A-62DB-4652-AF44-423197ABF295}" type="presOf" srcId="{9BC30387-EECE-469A-8856-805C9946F130}" destId="{3A510375-807A-4E9F-AC09-F38AFE135D88}" srcOrd="0" destOrd="0" presId="urn:microsoft.com/office/officeart/2005/8/layout/vList3"/>
    <dgm:cxn modelId="{AAEC0A8B-D270-45F6-B5B3-30A22BD96A62}" type="presOf" srcId="{274F7C86-8DE0-443A-8EB5-0AA2DE9A94E3}" destId="{C065C325-6139-426A-9C50-DD73DF63C617}" srcOrd="0" destOrd="0" presId="urn:microsoft.com/office/officeart/2005/8/layout/vList3"/>
    <dgm:cxn modelId="{0CDAABA2-870A-4C49-8039-E2F89ACF43B2}" srcId="{274F7C86-8DE0-443A-8EB5-0AA2DE9A94E3}" destId="{BD5646C0-5ACB-4E1F-B746-178FB09B87FF}" srcOrd="1" destOrd="0" parTransId="{8ACBE3D5-E09B-4F44-8D19-B0AC99ACA457}" sibTransId="{2C54EA3B-7DA8-4D2C-9D0F-4310CBCCDFB7}"/>
    <dgm:cxn modelId="{1236AAA4-9F04-4171-99B0-D690F3951EEF}" type="presOf" srcId="{8D4F3316-3D1B-4476-90F2-D9CC304D505D}" destId="{2B63CCDE-BBBA-4AE9-8B78-C0FF943902D0}" srcOrd="0" destOrd="0" presId="urn:microsoft.com/office/officeart/2005/8/layout/vList3"/>
    <dgm:cxn modelId="{C9B528C9-5CD5-42A8-A58D-0B19407EBDAE}" srcId="{274F7C86-8DE0-443A-8EB5-0AA2DE9A94E3}" destId="{9BC30387-EECE-469A-8856-805C9946F130}" srcOrd="0" destOrd="0" parTransId="{51B0C594-2C2A-4579-93B3-E6AC3CBD232F}" sibTransId="{48D7A183-AAF0-4BA2-8F82-8A555EC3A260}"/>
    <dgm:cxn modelId="{3EA480D2-5BCF-46E3-AAD4-4493A1DAD5E8}" type="presOf" srcId="{BD5646C0-5ACB-4E1F-B746-178FB09B87FF}" destId="{7FFA8B32-8F16-49E6-AD25-14C154102B4F}" srcOrd="0" destOrd="0" presId="urn:microsoft.com/office/officeart/2005/8/layout/vList3"/>
    <dgm:cxn modelId="{D923907B-25FE-42F7-B81D-03263A31A360}" type="presParOf" srcId="{C065C325-6139-426A-9C50-DD73DF63C617}" destId="{9BE1F7D1-DCBC-4663-8557-990753736243}" srcOrd="0" destOrd="0" presId="urn:microsoft.com/office/officeart/2005/8/layout/vList3"/>
    <dgm:cxn modelId="{4283F654-FDC7-4358-8F7D-792F5E3E3DC2}" type="presParOf" srcId="{9BE1F7D1-DCBC-4663-8557-990753736243}" destId="{20B7C607-CEEF-4152-B999-0C2FD503D536}" srcOrd="0" destOrd="0" presId="urn:microsoft.com/office/officeart/2005/8/layout/vList3"/>
    <dgm:cxn modelId="{85CA57DB-1295-481E-853A-C0CBB7E66FB1}" type="presParOf" srcId="{9BE1F7D1-DCBC-4663-8557-990753736243}" destId="{3A510375-807A-4E9F-AC09-F38AFE135D88}" srcOrd="1" destOrd="0" presId="urn:microsoft.com/office/officeart/2005/8/layout/vList3"/>
    <dgm:cxn modelId="{806F18F0-7684-4DE4-AC1A-A5D0E84B6DAC}" type="presParOf" srcId="{C065C325-6139-426A-9C50-DD73DF63C617}" destId="{05079C20-BC8D-4F95-8D91-BE466D7D91EE}" srcOrd="1" destOrd="0" presId="urn:microsoft.com/office/officeart/2005/8/layout/vList3"/>
    <dgm:cxn modelId="{BF08241E-C40F-42D5-B9DF-2A7005A1E7B7}" type="presParOf" srcId="{C065C325-6139-426A-9C50-DD73DF63C617}" destId="{7C33DE4E-B024-43A4-BB67-AD8A0795A1E1}" srcOrd="2" destOrd="0" presId="urn:microsoft.com/office/officeart/2005/8/layout/vList3"/>
    <dgm:cxn modelId="{7030032E-ED5A-461C-9BFA-ED22A61F4E74}" type="presParOf" srcId="{7C33DE4E-B024-43A4-BB67-AD8A0795A1E1}" destId="{1F14D904-C435-4D9F-86A6-EC453103CCAF}" srcOrd="0" destOrd="0" presId="urn:microsoft.com/office/officeart/2005/8/layout/vList3"/>
    <dgm:cxn modelId="{B2A3FFEA-79F0-48E3-90FE-8AF6BADADB7F}" type="presParOf" srcId="{7C33DE4E-B024-43A4-BB67-AD8A0795A1E1}" destId="{7FFA8B32-8F16-49E6-AD25-14C154102B4F}" srcOrd="1" destOrd="0" presId="urn:microsoft.com/office/officeart/2005/8/layout/vList3"/>
    <dgm:cxn modelId="{A7F123A1-44BF-498B-A872-914269DB3E67}" type="presParOf" srcId="{C065C325-6139-426A-9C50-DD73DF63C617}" destId="{88AAA9E0-0DBA-4113-93FE-8488BF83DCE5}" srcOrd="3" destOrd="0" presId="urn:microsoft.com/office/officeart/2005/8/layout/vList3"/>
    <dgm:cxn modelId="{3E4AFA21-B210-410F-AC92-6D21A741D61C}" type="presParOf" srcId="{C065C325-6139-426A-9C50-DD73DF63C617}" destId="{500161E0-4139-4F76-813C-99FA8F8B0011}" srcOrd="4" destOrd="0" presId="urn:microsoft.com/office/officeart/2005/8/layout/vList3"/>
    <dgm:cxn modelId="{56303850-C467-4E69-8197-3835DA328264}" type="presParOf" srcId="{500161E0-4139-4F76-813C-99FA8F8B0011}" destId="{E3C4CFE5-EF7D-444A-8A24-5EEED39340DE}" srcOrd="0" destOrd="0" presId="urn:microsoft.com/office/officeart/2005/8/layout/vList3"/>
    <dgm:cxn modelId="{E95D19DD-D1BA-4457-B716-B07308D4A1CF}" type="presParOf" srcId="{500161E0-4139-4F76-813C-99FA8F8B0011}" destId="{2B63CCDE-BBBA-4AE9-8B78-C0FF943902D0}"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1105DE83-DE63-4A7E-BACE-2D77D6F4491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1105DE83-DE63-4A7E-BACE-2D77D6F4491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6D76273-C680-4329-A702-AC0DD1873D5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FEFDD0FF-418A-4F7D-A67F-2B90D23E3675}">
      <dgm:prSet custT="1"/>
      <dgm:spPr/>
      <dgm:t>
        <a:bodyPr/>
        <a:lstStyle/>
        <a:p>
          <a:pPr rtl="1"/>
          <a:r>
            <a:rPr lang="ar-EG" sz="1800" b="1" dirty="0">
              <a:latin typeface="Alexandria" pitchFamily="2" charset="-78"/>
              <a:cs typeface="Alexandria" pitchFamily="2" charset="-78"/>
            </a:rPr>
            <a:t>مبدأ احترام الحقوق الأساسية </a:t>
          </a:r>
          <a:endParaRPr lang="en-US" sz="1800" b="1" dirty="0">
            <a:latin typeface="Alexandria" pitchFamily="2" charset="-78"/>
            <a:cs typeface="Alexandria" pitchFamily="2" charset="-78"/>
          </a:endParaRPr>
        </a:p>
      </dgm:t>
    </dgm:pt>
    <dgm:pt modelId="{7B5F6D8B-AF86-41CE-9D73-BA09C075A8EF}" type="parTrans" cxnId="{3837C220-8C2D-4897-A7B2-0E7EA1E8E9EC}">
      <dgm:prSet/>
      <dgm:spPr/>
      <dgm:t>
        <a:bodyPr/>
        <a:lstStyle/>
        <a:p>
          <a:endParaRPr lang="en-US"/>
        </a:p>
      </dgm:t>
    </dgm:pt>
    <dgm:pt modelId="{5316E9CA-9650-4D3C-8827-10F0E2A198E5}" type="sibTrans" cxnId="{3837C220-8C2D-4897-A7B2-0E7EA1E8E9EC}">
      <dgm:prSet/>
      <dgm:spPr/>
      <dgm:t>
        <a:bodyPr/>
        <a:lstStyle/>
        <a:p>
          <a:endParaRPr lang="en-US"/>
        </a:p>
      </dgm:t>
    </dgm:pt>
    <dgm:pt modelId="{7059D9E6-1DD5-4496-A2C6-6A692FFA6C52}">
      <dgm:prSet custT="1"/>
      <dgm:spPr/>
      <dgm:t>
        <a:bodyPr/>
        <a:lstStyle/>
        <a:p>
          <a:pPr rtl="1"/>
          <a:r>
            <a:rPr lang="ar-EG" sz="1800" b="1" dirty="0">
              <a:latin typeface="Alexandria" pitchFamily="2" charset="-78"/>
              <a:cs typeface="Alexandria" pitchFamily="2" charset="-78"/>
            </a:rPr>
            <a:t>مبدأ المساواة و عدم التمييز </a:t>
          </a:r>
          <a:endParaRPr lang="en-US" sz="1800" b="1" dirty="0">
            <a:latin typeface="Alexandria" pitchFamily="2" charset="-78"/>
            <a:cs typeface="Alexandria" pitchFamily="2" charset="-78"/>
          </a:endParaRPr>
        </a:p>
      </dgm:t>
    </dgm:pt>
    <dgm:pt modelId="{E0BAC12D-7579-4DE7-B970-21A53789B062}" type="parTrans" cxnId="{06640241-1A89-4156-A70D-3A8D8706B461}">
      <dgm:prSet/>
      <dgm:spPr/>
      <dgm:t>
        <a:bodyPr/>
        <a:lstStyle/>
        <a:p>
          <a:endParaRPr lang="en-US"/>
        </a:p>
      </dgm:t>
    </dgm:pt>
    <dgm:pt modelId="{02A3A302-1CD1-4FAF-BE16-685022F6F741}" type="sibTrans" cxnId="{06640241-1A89-4156-A70D-3A8D8706B461}">
      <dgm:prSet/>
      <dgm:spPr/>
      <dgm:t>
        <a:bodyPr/>
        <a:lstStyle/>
        <a:p>
          <a:endParaRPr lang="en-US"/>
        </a:p>
      </dgm:t>
    </dgm:pt>
    <dgm:pt modelId="{68D794A5-5D28-4E89-8AE2-2A05723DFD5D}">
      <dgm:prSet custT="1"/>
      <dgm:spPr/>
      <dgm:t>
        <a:bodyPr/>
        <a:lstStyle/>
        <a:p>
          <a:pPr rtl="1"/>
          <a:r>
            <a:rPr lang="ar-EG" sz="1800" b="1" dirty="0">
              <a:latin typeface="Alexandria" pitchFamily="2" charset="-78"/>
              <a:cs typeface="Alexandria" pitchFamily="2" charset="-78"/>
            </a:rPr>
            <a:t>مبدأ الشفافية و الحياد و الإنصاف </a:t>
          </a:r>
          <a:endParaRPr lang="en-US" sz="1800" b="1" dirty="0">
            <a:latin typeface="Alexandria" pitchFamily="2" charset="-78"/>
            <a:cs typeface="Alexandria" pitchFamily="2" charset="-78"/>
          </a:endParaRPr>
        </a:p>
      </dgm:t>
    </dgm:pt>
    <dgm:pt modelId="{BBCA42FF-A1B1-43B2-B809-227D9AF2BED4}" type="parTrans" cxnId="{52918B53-61FA-4286-A3C4-D55CFD2940AF}">
      <dgm:prSet/>
      <dgm:spPr/>
      <dgm:t>
        <a:bodyPr/>
        <a:lstStyle/>
        <a:p>
          <a:endParaRPr lang="en-US"/>
        </a:p>
      </dgm:t>
    </dgm:pt>
    <dgm:pt modelId="{0B1C911B-AE9C-4554-8BDC-A276253E004E}" type="sibTrans" cxnId="{52918B53-61FA-4286-A3C4-D55CFD2940AF}">
      <dgm:prSet/>
      <dgm:spPr/>
      <dgm:t>
        <a:bodyPr/>
        <a:lstStyle/>
        <a:p>
          <a:endParaRPr lang="en-US"/>
        </a:p>
      </dgm:t>
    </dgm:pt>
    <dgm:pt modelId="{09AAE545-E85B-4F68-80CA-326686914F3B}">
      <dgm:prSet custT="1"/>
      <dgm:spPr/>
      <dgm:t>
        <a:bodyPr/>
        <a:lstStyle/>
        <a:p>
          <a:pPr rtl="1"/>
          <a:r>
            <a:rPr lang="ar-EG" sz="1800" b="1" dirty="0">
              <a:latin typeface="Alexandria" pitchFamily="2" charset="-78"/>
              <a:cs typeface="Alexandria" pitchFamily="2" charset="-78"/>
            </a:rPr>
            <a:t>مبدأ الجودة و الأمن </a:t>
          </a:r>
          <a:endParaRPr lang="en-US" sz="1800" b="1" dirty="0">
            <a:latin typeface="Alexandria" pitchFamily="2" charset="-78"/>
            <a:cs typeface="Alexandria" pitchFamily="2" charset="-78"/>
          </a:endParaRPr>
        </a:p>
      </dgm:t>
    </dgm:pt>
    <dgm:pt modelId="{CE57E3BC-CD53-4456-BD4A-9547753C902A}" type="parTrans" cxnId="{35BE561B-D187-4DC8-BDE6-6AA3C05ABCE4}">
      <dgm:prSet/>
      <dgm:spPr/>
      <dgm:t>
        <a:bodyPr/>
        <a:lstStyle/>
        <a:p>
          <a:endParaRPr lang="en-US"/>
        </a:p>
      </dgm:t>
    </dgm:pt>
    <dgm:pt modelId="{3303ABE6-3166-4A7A-B47A-B4F18658A9FF}" type="sibTrans" cxnId="{35BE561B-D187-4DC8-BDE6-6AA3C05ABCE4}">
      <dgm:prSet/>
      <dgm:spPr/>
      <dgm:t>
        <a:bodyPr/>
        <a:lstStyle/>
        <a:p>
          <a:endParaRPr lang="en-US"/>
        </a:p>
      </dgm:t>
    </dgm:pt>
    <dgm:pt modelId="{E49AF3A5-5FEE-41F3-94F8-076C17026066}">
      <dgm:prSet custT="1"/>
      <dgm:spPr/>
      <dgm:t>
        <a:bodyPr/>
        <a:lstStyle/>
        <a:p>
          <a:pPr rtl="1"/>
          <a:r>
            <a:rPr lang="ar-EG" sz="1800" b="1" dirty="0">
              <a:latin typeface="Alexandria" pitchFamily="2" charset="-78"/>
              <a:cs typeface="Alexandria" pitchFamily="2" charset="-78"/>
            </a:rPr>
            <a:t>مبدأ تحكم المستخدم أو تحت سيطرة المستخدم </a:t>
          </a:r>
          <a:endParaRPr lang="en-US" sz="1800" b="1" dirty="0">
            <a:latin typeface="Alexandria" pitchFamily="2" charset="-78"/>
            <a:cs typeface="Alexandria" pitchFamily="2" charset="-78"/>
          </a:endParaRPr>
        </a:p>
      </dgm:t>
    </dgm:pt>
    <dgm:pt modelId="{22D51625-8C22-47F4-86D8-EEEB456453B3}" type="parTrans" cxnId="{F53C990A-1127-44C9-BE55-AE8639F1CA91}">
      <dgm:prSet/>
      <dgm:spPr/>
      <dgm:t>
        <a:bodyPr/>
        <a:lstStyle/>
        <a:p>
          <a:endParaRPr lang="en-US"/>
        </a:p>
      </dgm:t>
    </dgm:pt>
    <dgm:pt modelId="{22803E45-4ECF-40FF-B027-CDA5C9740FAF}" type="sibTrans" cxnId="{F53C990A-1127-44C9-BE55-AE8639F1CA91}">
      <dgm:prSet/>
      <dgm:spPr/>
      <dgm:t>
        <a:bodyPr/>
        <a:lstStyle/>
        <a:p>
          <a:endParaRPr lang="en-US"/>
        </a:p>
      </dgm:t>
    </dgm:pt>
    <dgm:pt modelId="{BD577774-18A2-4E09-8CDD-DFCC6702E90E}" type="pres">
      <dgm:prSet presAssocID="{A6D76273-C680-4329-A702-AC0DD1873D50}" presName="Name0" presStyleCnt="0">
        <dgm:presLayoutVars>
          <dgm:dir/>
          <dgm:animLvl val="lvl"/>
          <dgm:resizeHandles val="exact"/>
        </dgm:presLayoutVars>
      </dgm:prSet>
      <dgm:spPr/>
    </dgm:pt>
    <dgm:pt modelId="{83EAD73B-0579-4B9C-93BD-213718183D7B}" type="pres">
      <dgm:prSet presAssocID="{FEFDD0FF-418A-4F7D-A67F-2B90D23E3675}" presName="linNode" presStyleCnt="0"/>
      <dgm:spPr/>
    </dgm:pt>
    <dgm:pt modelId="{121BD9CD-FE62-4081-B0AC-96F7690B2CA2}" type="pres">
      <dgm:prSet presAssocID="{FEFDD0FF-418A-4F7D-A67F-2B90D23E3675}" presName="parentText" presStyleLbl="node1" presStyleIdx="0" presStyleCnt="5" custLinFactNeighborX="82112" custLinFactNeighborY="31428">
        <dgm:presLayoutVars>
          <dgm:chMax val="1"/>
          <dgm:bulletEnabled val="1"/>
        </dgm:presLayoutVars>
      </dgm:prSet>
      <dgm:spPr/>
    </dgm:pt>
    <dgm:pt modelId="{1B355F25-0F39-4670-BCC2-D193260439B2}" type="pres">
      <dgm:prSet presAssocID="{5316E9CA-9650-4D3C-8827-10F0E2A198E5}" presName="sp" presStyleCnt="0"/>
      <dgm:spPr/>
    </dgm:pt>
    <dgm:pt modelId="{69D0F4D6-4634-414A-BBD5-28D1A209BA3A}" type="pres">
      <dgm:prSet presAssocID="{7059D9E6-1DD5-4496-A2C6-6A692FFA6C52}" presName="linNode" presStyleCnt="0"/>
      <dgm:spPr/>
    </dgm:pt>
    <dgm:pt modelId="{152EFDED-2F94-47EA-B3E6-20B40E3E39B3}" type="pres">
      <dgm:prSet presAssocID="{7059D9E6-1DD5-4496-A2C6-6A692FFA6C52}" presName="parentText" presStyleLbl="node1" presStyleIdx="1" presStyleCnt="5" custLinFactNeighborX="-63448" custLinFactNeighborY="-75719">
        <dgm:presLayoutVars>
          <dgm:chMax val="1"/>
          <dgm:bulletEnabled val="1"/>
        </dgm:presLayoutVars>
      </dgm:prSet>
      <dgm:spPr/>
    </dgm:pt>
    <dgm:pt modelId="{BE82A6E2-5243-4C75-A79F-B325B4E14807}" type="pres">
      <dgm:prSet presAssocID="{02A3A302-1CD1-4FAF-BE16-685022F6F741}" presName="sp" presStyleCnt="0"/>
      <dgm:spPr/>
    </dgm:pt>
    <dgm:pt modelId="{9E3141BA-A913-4AA2-9F6A-E66EB3316552}" type="pres">
      <dgm:prSet presAssocID="{68D794A5-5D28-4E89-8AE2-2A05723DFD5D}" presName="linNode" presStyleCnt="0"/>
      <dgm:spPr/>
    </dgm:pt>
    <dgm:pt modelId="{6446728E-1160-4785-BD45-A30FC462DF54}" type="pres">
      <dgm:prSet presAssocID="{68D794A5-5D28-4E89-8AE2-2A05723DFD5D}" presName="parentText" presStyleLbl="node1" presStyleIdx="2" presStyleCnt="5" custScaleX="113097" custLinFactNeighborX="-63830" custLinFactNeighborY="-26813">
        <dgm:presLayoutVars>
          <dgm:chMax val="1"/>
          <dgm:bulletEnabled val="1"/>
        </dgm:presLayoutVars>
      </dgm:prSet>
      <dgm:spPr/>
    </dgm:pt>
    <dgm:pt modelId="{15D6DC7D-75E5-4104-9140-F4D7F1690202}" type="pres">
      <dgm:prSet presAssocID="{0B1C911B-AE9C-4554-8BDC-A276253E004E}" presName="sp" presStyleCnt="0"/>
      <dgm:spPr/>
    </dgm:pt>
    <dgm:pt modelId="{B29A9A57-373A-432F-A119-32375EDF430F}" type="pres">
      <dgm:prSet presAssocID="{09AAE545-E85B-4F68-80CA-326686914F3B}" presName="linNode" presStyleCnt="0"/>
      <dgm:spPr/>
    </dgm:pt>
    <dgm:pt modelId="{6A7E8B17-F376-4CC9-BC8F-D9D0BA2DE0E0}" type="pres">
      <dgm:prSet presAssocID="{09AAE545-E85B-4F68-80CA-326686914F3B}" presName="parentText" presStyleLbl="node1" presStyleIdx="3" presStyleCnt="5" custLinFactY="-57500" custLinFactNeighborX="82112" custLinFactNeighborY="-100000">
        <dgm:presLayoutVars>
          <dgm:chMax val="1"/>
          <dgm:bulletEnabled val="1"/>
        </dgm:presLayoutVars>
      </dgm:prSet>
      <dgm:spPr/>
    </dgm:pt>
    <dgm:pt modelId="{9BB65F9F-F340-4137-A381-579F5FDBC9FE}" type="pres">
      <dgm:prSet presAssocID="{3303ABE6-3166-4A7A-B47A-B4F18658A9FF}" presName="sp" presStyleCnt="0"/>
      <dgm:spPr/>
    </dgm:pt>
    <dgm:pt modelId="{E655E11E-44DF-4C3E-A2A8-08A0D4CC6139}" type="pres">
      <dgm:prSet presAssocID="{E49AF3A5-5FEE-41F3-94F8-076C17026066}" presName="linNode" presStyleCnt="0"/>
      <dgm:spPr/>
    </dgm:pt>
    <dgm:pt modelId="{5D1372B4-6820-4C6E-9505-08214AF71763}" type="pres">
      <dgm:prSet presAssocID="{E49AF3A5-5FEE-41F3-94F8-076C17026066}" presName="parentText" presStyleLbl="node1" presStyleIdx="4" presStyleCnt="5" custScaleX="145940" custScaleY="181002" custLinFactY="-169" custLinFactNeighborX="6572" custLinFactNeighborY="-100000">
        <dgm:presLayoutVars>
          <dgm:chMax val="1"/>
          <dgm:bulletEnabled val="1"/>
        </dgm:presLayoutVars>
      </dgm:prSet>
      <dgm:spPr/>
    </dgm:pt>
  </dgm:ptLst>
  <dgm:cxnLst>
    <dgm:cxn modelId="{F53C990A-1127-44C9-BE55-AE8639F1CA91}" srcId="{A6D76273-C680-4329-A702-AC0DD1873D50}" destId="{E49AF3A5-5FEE-41F3-94F8-076C17026066}" srcOrd="4" destOrd="0" parTransId="{22D51625-8C22-47F4-86D8-EEEB456453B3}" sibTransId="{22803E45-4ECF-40FF-B027-CDA5C9740FAF}"/>
    <dgm:cxn modelId="{90A53516-039A-4426-9D6C-6AB09FED6492}" type="presOf" srcId="{E49AF3A5-5FEE-41F3-94F8-076C17026066}" destId="{5D1372B4-6820-4C6E-9505-08214AF71763}" srcOrd="0" destOrd="0" presId="urn:microsoft.com/office/officeart/2005/8/layout/vList5"/>
    <dgm:cxn modelId="{35BE561B-D187-4DC8-BDE6-6AA3C05ABCE4}" srcId="{A6D76273-C680-4329-A702-AC0DD1873D50}" destId="{09AAE545-E85B-4F68-80CA-326686914F3B}" srcOrd="3" destOrd="0" parTransId="{CE57E3BC-CD53-4456-BD4A-9547753C902A}" sibTransId="{3303ABE6-3166-4A7A-B47A-B4F18658A9FF}"/>
    <dgm:cxn modelId="{3837C220-8C2D-4897-A7B2-0E7EA1E8E9EC}" srcId="{A6D76273-C680-4329-A702-AC0DD1873D50}" destId="{FEFDD0FF-418A-4F7D-A67F-2B90D23E3675}" srcOrd="0" destOrd="0" parTransId="{7B5F6D8B-AF86-41CE-9D73-BA09C075A8EF}" sibTransId="{5316E9CA-9650-4D3C-8827-10F0E2A198E5}"/>
    <dgm:cxn modelId="{18A8C63C-1D5A-44D8-A9C2-5E27B19BE28C}" type="presOf" srcId="{09AAE545-E85B-4F68-80CA-326686914F3B}" destId="{6A7E8B17-F376-4CC9-BC8F-D9D0BA2DE0E0}" srcOrd="0" destOrd="0" presId="urn:microsoft.com/office/officeart/2005/8/layout/vList5"/>
    <dgm:cxn modelId="{06640241-1A89-4156-A70D-3A8D8706B461}" srcId="{A6D76273-C680-4329-A702-AC0DD1873D50}" destId="{7059D9E6-1DD5-4496-A2C6-6A692FFA6C52}" srcOrd="1" destOrd="0" parTransId="{E0BAC12D-7579-4DE7-B970-21A53789B062}" sibTransId="{02A3A302-1CD1-4FAF-BE16-685022F6F741}"/>
    <dgm:cxn modelId="{E924E46C-0164-4BF4-A000-2EDF6F581043}" type="presOf" srcId="{FEFDD0FF-418A-4F7D-A67F-2B90D23E3675}" destId="{121BD9CD-FE62-4081-B0AC-96F7690B2CA2}" srcOrd="0" destOrd="0" presId="urn:microsoft.com/office/officeart/2005/8/layout/vList5"/>
    <dgm:cxn modelId="{52918B53-61FA-4286-A3C4-D55CFD2940AF}" srcId="{A6D76273-C680-4329-A702-AC0DD1873D50}" destId="{68D794A5-5D28-4E89-8AE2-2A05723DFD5D}" srcOrd="2" destOrd="0" parTransId="{BBCA42FF-A1B1-43B2-B809-227D9AF2BED4}" sibTransId="{0B1C911B-AE9C-4554-8BDC-A276253E004E}"/>
    <dgm:cxn modelId="{05F84C7C-1FB8-4CE6-B391-0FC90840D155}" type="presOf" srcId="{68D794A5-5D28-4E89-8AE2-2A05723DFD5D}" destId="{6446728E-1160-4785-BD45-A30FC462DF54}" srcOrd="0" destOrd="0" presId="urn:microsoft.com/office/officeart/2005/8/layout/vList5"/>
    <dgm:cxn modelId="{FEA308E3-E63D-478A-89E7-1D0453FDD81A}" type="presOf" srcId="{7059D9E6-1DD5-4496-A2C6-6A692FFA6C52}" destId="{152EFDED-2F94-47EA-B3E6-20B40E3E39B3}" srcOrd="0" destOrd="0" presId="urn:microsoft.com/office/officeart/2005/8/layout/vList5"/>
    <dgm:cxn modelId="{3AEE7EF3-04F6-46BE-BA9C-C9DA1DB87327}" type="presOf" srcId="{A6D76273-C680-4329-A702-AC0DD1873D50}" destId="{BD577774-18A2-4E09-8CDD-DFCC6702E90E}" srcOrd="0" destOrd="0" presId="urn:microsoft.com/office/officeart/2005/8/layout/vList5"/>
    <dgm:cxn modelId="{0CF33C37-3FA8-4DC9-BE6B-2514B8FF35F6}" type="presParOf" srcId="{BD577774-18A2-4E09-8CDD-DFCC6702E90E}" destId="{83EAD73B-0579-4B9C-93BD-213718183D7B}" srcOrd="0" destOrd="0" presId="urn:microsoft.com/office/officeart/2005/8/layout/vList5"/>
    <dgm:cxn modelId="{C07319C2-5136-4F19-B82A-9283697A7C5C}" type="presParOf" srcId="{83EAD73B-0579-4B9C-93BD-213718183D7B}" destId="{121BD9CD-FE62-4081-B0AC-96F7690B2CA2}" srcOrd="0" destOrd="0" presId="urn:microsoft.com/office/officeart/2005/8/layout/vList5"/>
    <dgm:cxn modelId="{B4858BBC-702C-485F-A0D5-E87376B28FA5}" type="presParOf" srcId="{BD577774-18A2-4E09-8CDD-DFCC6702E90E}" destId="{1B355F25-0F39-4670-BCC2-D193260439B2}" srcOrd="1" destOrd="0" presId="urn:microsoft.com/office/officeart/2005/8/layout/vList5"/>
    <dgm:cxn modelId="{CC2AE547-4506-468F-982F-9C4FD4854077}" type="presParOf" srcId="{BD577774-18A2-4E09-8CDD-DFCC6702E90E}" destId="{69D0F4D6-4634-414A-BBD5-28D1A209BA3A}" srcOrd="2" destOrd="0" presId="urn:microsoft.com/office/officeart/2005/8/layout/vList5"/>
    <dgm:cxn modelId="{7DA95088-2F8D-49B8-A894-36F5359C37E0}" type="presParOf" srcId="{69D0F4D6-4634-414A-BBD5-28D1A209BA3A}" destId="{152EFDED-2F94-47EA-B3E6-20B40E3E39B3}" srcOrd="0" destOrd="0" presId="urn:microsoft.com/office/officeart/2005/8/layout/vList5"/>
    <dgm:cxn modelId="{C4EB7A83-31EC-4DF1-A4E8-494083FE8DEF}" type="presParOf" srcId="{BD577774-18A2-4E09-8CDD-DFCC6702E90E}" destId="{BE82A6E2-5243-4C75-A79F-B325B4E14807}" srcOrd="3" destOrd="0" presId="urn:microsoft.com/office/officeart/2005/8/layout/vList5"/>
    <dgm:cxn modelId="{93425F35-DD11-40D9-B5E8-F7799192048D}" type="presParOf" srcId="{BD577774-18A2-4E09-8CDD-DFCC6702E90E}" destId="{9E3141BA-A913-4AA2-9F6A-E66EB3316552}" srcOrd="4" destOrd="0" presId="urn:microsoft.com/office/officeart/2005/8/layout/vList5"/>
    <dgm:cxn modelId="{E4A300D3-4D93-443E-B282-0D47202DB30F}" type="presParOf" srcId="{9E3141BA-A913-4AA2-9F6A-E66EB3316552}" destId="{6446728E-1160-4785-BD45-A30FC462DF54}" srcOrd="0" destOrd="0" presId="urn:microsoft.com/office/officeart/2005/8/layout/vList5"/>
    <dgm:cxn modelId="{96533A76-984F-4BFA-8333-1C3410CE5427}" type="presParOf" srcId="{BD577774-18A2-4E09-8CDD-DFCC6702E90E}" destId="{15D6DC7D-75E5-4104-9140-F4D7F1690202}" srcOrd="5" destOrd="0" presId="urn:microsoft.com/office/officeart/2005/8/layout/vList5"/>
    <dgm:cxn modelId="{2A7BFA63-D6E8-43B9-AADF-B9817FFAC68C}" type="presParOf" srcId="{BD577774-18A2-4E09-8CDD-DFCC6702E90E}" destId="{B29A9A57-373A-432F-A119-32375EDF430F}" srcOrd="6" destOrd="0" presId="urn:microsoft.com/office/officeart/2005/8/layout/vList5"/>
    <dgm:cxn modelId="{A3866F2B-A97E-44BF-A17C-D9CB354625C3}" type="presParOf" srcId="{B29A9A57-373A-432F-A119-32375EDF430F}" destId="{6A7E8B17-F376-4CC9-BC8F-D9D0BA2DE0E0}" srcOrd="0" destOrd="0" presId="urn:microsoft.com/office/officeart/2005/8/layout/vList5"/>
    <dgm:cxn modelId="{E21C0F32-1661-45DB-9A94-96390FC32D4D}" type="presParOf" srcId="{BD577774-18A2-4E09-8CDD-DFCC6702E90E}" destId="{9BB65F9F-F340-4137-A381-579F5FDBC9FE}" srcOrd="7" destOrd="0" presId="urn:microsoft.com/office/officeart/2005/8/layout/vList5"/>
    <dgm:cxn modelId="{249694B0-0C4B-4653-8B41-5CF735DB14B1}" type="presParOf" srcId="{BD577774-18A2-4E09-8CDD-DFCC6702E90E}" destId="{E655E11E-44DF-4C3E-A2A8-08A0D4CC6139}" srcOrd="8" destOrd="0" presId="urn:microsoft.com/office/officeart/2005/8/layout/vList5"/>
    <dgm:cxn modelId="{442EA5F9-2586-4DAE-9FE0-781446CE3D21}" type="presParOf" srcId="{E655E11E-44DF-4C3E-A2A8-08A0D4CC6139}" destId="{5D1372B4-6820-4C6E-9505-08214AF71763}"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6D76273-C680-4329-A702-AC0DD1873D5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FEFDD0FF-418A-4F7D-A67F-2B90D23E3675}">
      <dgm:prSet custT="1"/>
      <dgm:spPr/>
      <dgm:t>
        <a:bodyPr/>
        <a:lstStyle/>
        <a:p>
          <a:pPr rtl="1">
            <a:lnSpc>
              <a:spcPct val="150000"/>
            </a:lnSpc>
          </a:pPr>
          <a:r>
            <a:rPr lang="ar-EG" sz="1600" dirty="0">
              <a:latin typeface="Alexandria" pitchFamily="2" charset="-78"/>
              <a:cs typeface="Alexandria" pitchFamily="2" charset="-78"/>
            </a:rPr>
            <a:t>الجوانب الدستوریة المتعلقة باستخدام الذكاء الاصطناعي </a:t>
          </a:r>
          <a:endParaRPr lang="en-US" sz="1600" dirty="0">
            <a:latin typeface="Alexandria" pitchFamily="2" charset="-78"/>
            <a:cs typeface="Alexandria" pitchFamily="2" charset="-78"/>
          </a:endParaRPr>
        </a:p>
      </dgm:t>
    </dgm:pt>
    <dgm:pt modelId="{7B5F6D8B-AF86-41CE-9D73-BA09C075A8EF}" type="parTrans" cxnId="{3837C220-8C2D-4897-A7B2-0E7EA1E8E9EC}">
      <dgm:prSet/>
      <dgm:spPr/>
      <dgm:t>
        <a:bodyPr/>
        <a:lstStyle/>
        <a:p>
          <a:endParaRPr lang="en-US"/>
        </a:p>
      </dgm:t>
    </dgm:pt>
    <dgm:pt modelId="{5316E9CA-9650-4D3C-8827-10F0E2A198E5}" type="sibTrans" cxnId="{3837C220-8C2D-4897-A7B2-0E7EA1E8E9EC}">
      <dgm:prSet/>
      <dgm:spPr/>
      <dgm:t>
        <a:bodyPr/>
        <a:lstStyle/>
        <a:p>
          <a:endParaRPr lang="en-US"/>
        </a:p>
      </dgm:t>
    </dgm:pt>
    <dgm:pt modelId="{7059D9E6-1DD5-4496-A2C6-6A692FFA6C52}">
      <dgm:prSet custT="1"/>
      <dgm:spPr/>
      <dgm:t>
        <a:bodyPr/>
        <a:lstStyle/>
        <a:p>
          <a:pPr rtl="1">
            <a:lnSpc>
              <a:spcPct val="150000"/>
            </a:lnSpc>
          </a:pPr>
          <a:r>
            <a:rPr lang="ar-EG" sz="1600" dirty="0">
              <a:latin typeface="Alexandria" pitchFamily="2" charset="-78"/>
              <a:cs typeface="Alexandria" pitchFamily="2" charset="-78"/>
            </a:rPr>
            <a:t>الرقابة القضائیة على القرارات الإدارية المستندة إلى الذكاء الاصطناعي </a:t>
          </a:r>
          <a:endParaRPr lang="en-US" sz="1600" dirty="0">
            <a:latin typeface="Alexandria" pitchFamily="2" charset="-78"/>
            <a:cs typeface="Alexandria" pitchFamily="2" charset="-78"/>
          </a:endParaRPr>
        </a:p>
      </dgm:t>
    </dgm:pt>
    <dgm:pt modelId="{E0BAC12D-7579-4DE7-B970-21A53789B062}" type="parTrans" cxnId="{06640241-1A89-4156-A70D-3A8D8706B461}">
      <dgm:prSet/>
      <dgm:spPr/>
      <dgm:t>
        <a:bodyPr/>
        <a:lstStyle/>
        <a:p>
          <a:endParaRPr lang="en-US"/>
        </a:p>
      </dgm:t>
    </dgm:pt>
    <dgm:pt modelId="{02A3A302-1CD1-4FAF-BE16-685022F6F741}" type="sibTrans" cxnId="{06640241-1A89-4156-A70D-3A8D8706B461}">
      <dgm:prSet/>
      <dgm:spPr/>
      <dgm:t>
        <a:bodyPr/>
        <a:lstStyle/>
        <a:p>
          <a:endParaRPr lang="en-US"/>
        </a:p>
      </dgm:t>
    </dgm:pt>
    <dgm:pt modelId="{68D794A5-5D28-4E89-8AE2-2A05723DFD5D}">
      <dgm:prSet custT="1"/>
      <dgm:spPr/>
      <dgm:t>
        <a:bodyPr/>
        <a:lstStyle/>
        <a:p>
          <a:pPr rtl="1">
            <a:lnSpc>
              <a:spcPct val="150000"/>
            </a:lnSpc>
          </a:pPr>
          <a:r>
            <a:rPr lang="ar-EG" sz="1600" dirty="0">
              <a:latin typeface="Alexandria" pitchFamily="2" charset="-78"/>
              <a:cs typeface="Alexandria" pitchFamily="2" charset="-78"/>
            </a:rPr>
            <a:t>المسئولية عن الذكاء الاصطناعي في القانون الإداري </a:t>
          </a:r>
          <a:endParaRPr lang="en-US" sz="1600" dirty="0">
            <a:latin typeface="Alexandria" pitchFamily="2" charset="-78"/>
            <a:cs typeface="Alexandria" pitchFamily="2" charset="-78"/>
          </a:endParaRPr>
        </a:p>
      </dgm:t>
    </dgm:pt>
    <dgm:pt modelId="{BBCA42FF-A1B1-43B2-B809-227D9AF2BED4}" type="parTrans" cxnId="{52918B53-61FA-4286-A3C4-D55CFD2940AF}">
      <dgm:prSet/>
      <dgm:spPr/>
      <dgm:t>
        <a:bodyPr/>
        <a:lstStyle/>
        <a:p>
          <a:endParaRPr lang="en-US"/>
        </a:p>
      </dgm:t>
    </dgm:pt>
    <dgm:pt modelId="{0B1C911B-AE9C-4554-8BDC-A276253E004E}" type="sibTrans" cxnId="{52918B53-61FA-4286-A3C4-D55CFD2940AF}">
      <dgm:prSet/>
      <dgm:spPr/>
      <dgm:t>
        <a:bodyPr/>
        <a:lstStyle/>
        <a:p>
          <a:endParaRPr lang="en-US"/>
        </a:p>
      </dgm:t>
    </dgm:pt>
    <dgm:pt modelId="{BD577774-18A2-4E09-8CDD-DFCC6702E90E}" type="pres">
      <dgm:prSet presAssocID="{A6D76273-C680-4329-A702-AC0DD1873D50}" presName="Name0" presStyleCnt="0">
        <dgm:presLayoutVars>
          <dgm:dir/>
          <dgm:animLvl val="lvl"/>
          <dgm:resizeHandles val="exact"/>
        </dgm:presLayoutVars>
      </dgm:prSet>
      <dgm:spPr/>
    </dgm:pt>
    <dgm:pt modelId="{83EAD73B-0579-4B9C-93BD-213718183D7B}" type="pres">
      <dgm:prSet presAssocID="{FEFDD0FF-418A-4F7D-A67F-2B90D23E3675}" presName="linNode" presStyleCnt="0"/>
      <dgm:spPr/>
    </dgm:pt>
    <dgm:pt modelId="{121BD9CD-FE62-4081-B0AC-96F7690B2CA2}" type="pres">
      <dgm:prSet presAssocID="{FEFDD0FF-418A-4F7D-A67F-2B90D23E3675}" presName="parentText" presStyleLbl="node1" presStyleIdx="0" presStyleCnt="3">
        <dgm:presLayoutVars>
          <dgm:chMax val="1"/>
          <dgm:bulletEnabled val="1"/>
        </dgm:presLayoutVars>
      </dgm:prSet>
      <dgm:spPr/>
    </dgm:pt>
    <dgm:pt modelId="{1B355F25-0F39-4670-BCC2-D193260439B2}" type="pres">
      <dgm:prSet presAssocID="{5316E9CA-9650-4D3C-8827-10F0E2A198E5}" presName="sp" presStyleCnt="0"/>
      <dgm:spPr/>
    </dgm:pt>
    <dgm:pt modelId="{69D0F4D6-4634-414A-BBD5-28D1A209BA3A}" type="pres">
      <dgm:prSet presAssocID="{7059D9E6-1DD5-4496-A2C6-6A692FFA6C52}" presName="linNode" presStyleCnt="0"/>
      <dgm:spPr/>
    </dgm:pt>
    <dgm:pt modelId="{152EFDED-2F94-47EA-B3E6-20B40E3E39B3}" type="pres">
      <dgm:prSet presAssocID="{7059D9E6-1DD5-4496-A2C6-6A692FFA6C52}" presName="parentText" presStyleLbl="node1" presStyleIdx="1" presStyleCnt="3" custLinFactNeighborX="-567" custLinFactNeighborY="-2826">
        <dgm:presLayoutVars>
          <dgm:chMax val="1"/>
          <dgm:bulletEnabled val="1"/>
        </dgm:presLayoutVars>
      </dgm:prSet>
      <dgm:spPr/>
    </dgm:pt>
    <dgm:pt modelId="{BE82A6E2-5243-4C75-A79F-B325B4E14807}" type="pres">
      <dgm:prSet presAssocID="{02A3A302-1CD1-4FAF-BE16-685022F6F741}" presName="sp" presStyleCnt="0"/>
      <dgm:spPr/>
    </dgm:pt>
    <dgm:pt modelId="{9E3141BA-A913-4AA2-9F6A-E66EB3316552}" type="pres">
      <dgm:prSet presAssocID="{68D794A5-5D28-4E89-8AE2-2A05723DFD5D}" presName="linNode" presStyleCnt="0"/>
      <dgm:spPr/>
    </dgm:pt>
    <dgm:pt modelId="{6446728E-1160-4785-BD45-A30FC462DF54}" type="pres">
      <dgm:prSet presAssocID="{68D794A5-5D28-4E89-8AE2-2A05723DFD5D}" presName="parentText" presStyleLbl="node1" presStyleIdx="2" presStyleCnt="3">
        <dgm:presLayoutVars>
          <dgm:chMax val="1"/>
          <dgm:bulletEnabled val="1"/>
        </dgm:presLayoutVars>
      </dgm:prSet>
      <dgm:spPr/>
    </dgm:pt>
  </dgm:ptLst>
  <dgm:cxnLst>
    <dgm:cxn modelId="{0F338518-4B88-4788-802E-E68109B1DAB1}" type="presOf" srcId="{7059D9E6-1DD5-4496-A2C6-6A692FFA6C52}" destId="{152EFDED-2F94-47EA-B3E6-20B40E3E39B3}" srcOrd="0" destOrd="0" presId="urn:microsoft.com/office/officeart/2005/8/layout/vList5"/>
    <dgm:cxn modelId="{3837C220-8C2D-4897-A7B2-0E7EA1E8E9EC}" srcId="{A6D76273-C680-4329-A702-AC0DD1873D50}" destId="{FEFDD0FF-418A-4F7D-A67F-2B90D23E3675}" srcOrd="0" destOrd="0" parTransId="{7B5F6D8B-AF86-41CE-9D73-BA09C075A8EF}" sibTransId="{5316E9CA-9650-4D3C-8827-10F0E2A198E5}"/>
    <dgm:cxn modelId="{2FCE2F32-50DE-46DC-A4E1-DAD2523BD0B5}" type="presOf" srcId="{A6D76273-C680-4329-A702-AC0DD1873D50}" destId="{BD577774-18A2-4E09-8CDD-DFCC6702E90E}" srcOrd="0" destOrd="0" presId="urn:microsoft.com/office/officeart/2005/8/layout/vList5"/>
    <dgm:cxn modelId="{06640241-1A89-4156-A70D-3A8D8706B461}" srcId="{A6D76273-C680-4329-A702-AC0DD1873D50}" destId="{7059D9E6-1DD5-4496-A2C6-6A692FFA6C52}" srcOrd="1" destOrd="0" parTransId="{E0BAC12D-7579-4DE7-B970-21A53789B062}" sibTransId="{02A3A302-1CD1-4FAF-BE16-685022F6F741}"/>
    <dgm:cxn modelId="{52918B53-61FA-4286-A3C4-D55CFD2940AF}" srcId="{A6D76273-C680-4329-A702-AC0DD1873D50}" destId="{68D794A5-5D28-4E89-8AE2-2A05723DFD5D}" srcOrd="2" destOrd="0" parTransId="{BBCA42FF-A1B1-43B2-B809-227D9AF2BED4}" sibTransId="{0B1C911B-AE9C-4554-8BDC-A276253E004E}"/>
    <dgm:cxn modelId="{42BF7F9C-F5ED-4DE2-B855-3895A2746802}" type="presOf" srcId="{68D794A5-5D28-4E89-8AE2-2A05723DFD5D}" destId="{6446728E-1160-4785-BD45-A30FC462DF54}" srcOrd="0" destOrd="0" presId="urn:microsoft.com/office/officeart/2005/8/layout/vList5"/>
    <dgm:cxn modelId="{7D4FFFBE-C30F-4FB8-8BF7-044E1BCC327B}" type="presOf" srcId="{FEFDD0FF-418A-4F7D-A67F-2B90D23E3675}" destId="{121BD9CD-FE62-4081-B0AC-96F7690B2CA2}" srcOrd="0" destOrd="0" presId="urn:microsoft.com/office/officeart/2005/8/layout/vList5"/>
    <dgm:cxn modelId="{E50CFE88-C8C8-49CC-86BF-BE622A21A9A7}" type="presParOf" srcId="{BD577774-18A2-4E09-8CDD-DFCC6702E90E}" destId="{83EAD73B-0579-4B9C-93BD-213718183D7B}" srcOrd="0" destOrd="0" presId="urn:microsoft.com/office/officeart/2005/8/layout/vList5"/>
    <dgm:cxn modelId="{7289AF0A-D93F-4EBD-B669-9CCCB6EB7899}" type="presParOf" srcId="{83EAD73B-0579-4B9C-93BD-213718183D7B}" destId="{121BD9CD-FE62-4081-B0AC-96F7690B2CA2}" srcOrd="0" destOrd="0" presId="urn:microsoft.com/office/officeart/2005/8/layout/vList5"/>
    <dgm:cxn modelId="{C6F121BB-39FC-4362-895C-F5B20253FB1D}" type="presParOf" srcId="{BD577774-18A2-4E09-8CDD-DFCC6702E90E}" destId="{1B355F25-0F39-4670-BCC2-D193260439B2}" srcOrd="1" destOrd="0" presId="urn:microsoft.com/office/officeart/2005/8/layout/vList5"/>
    <dgm:cxn modelId="{E6215C01-35B7-49DE-AE34-AE969382C53D}" type="presParOf" srcId="{BD577774-18A2-4E09-8CDD-DFCC6702E90E}" destId="{69D0F4D6-4634-414A-BBD5-28D1A209BA3A}" srcOrd="2" destOrd="0" presId="urn:microsoft.com/office/officeart/2005/8/layout/vList5"/>
    <dgm:cxn modelId="{1DE86D47-49F6-45FD-B9E5-FFAF517F74E9}" type="presParOf" srcId="{69D0F4D6-4634-414A-BBD5-28D1A209BA3A}" destId="{152EFDED-2F94-47EA-B3E6-20B40E3E39B3}" srcOrd="0" destOrd="0" presId="urn:microsoft.com/office/officeart/2005/8/layout/vList5"/>
    <dgm:cxn modelId="{8BA15968-F5B1-4A88-9B30-206FADEEA2A8}" type="presParOf" srcId="{BD577774-18A2-4E09-8CDD-DFCC6702E90E}" destId="{BE82A6E2-5243-4C75-A79F-B325B4E14807}" srcOrd="3" destOrd="0" presId="urn:microsoft.com/office/officeart/2005/8/layout/vList5"/>
    <dgm:cxn modelId="{E2B5CEA7-371E-4CD6-9EE5-4FEE6F5BE827}" type="presParOf" srcId="{BD577774-18A2-4E09-8CDD-DFCC6702E90E}" destId="{9E3141BA-A913-4AA2-9F6A-E66EB3316552}" srcOrd="4" destOrd="0" presId="urn:microsoft.com/office/officeart/2005/8/layout/vList5"/>
    <dgm:cxn modelId="{0AA7E05C-CEEC-4EBB-A2A3-16D78B41904B}" type="presParOf" srcId="{9E3141BA-A913-4AA2-9F6A-E66EB3316552}" destId="{6446728E-1160-4785-BD45-A30FC462DF54}" srcOrd="0" destOrd="0" presId="urn:microsoft.com/office/officeart/2005/8/layout/vList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6D76273-C680-4329-A702-AC0DD1873D5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FEFDD0FF-418A-4F7D-A67F-2B90D23E3675}">
      <dgm:prSet custT="1"/>
      <dgm:spPr/>
      <dgm:t>
        <a:bodyPr/>
        <a:lstStyle/>
        <a:p>
          <a:pPr rtl="1">
            <a:lnSpc>
              <a:spcPct val="150000"/>
            </a:lnSpc>
          </a:pPr>
          <a:r>
            <a:rPr lang="ar-EG" sz="1800" b="1" dirty="0">
              <a:latin typeface="Alexandria" pitchFamily="2" charset="-78"/>
              <a:cs typeface="Alexandria" pitchFamily="2" charset="-78"/>
            </a:rPr>
            <a:t>المقصود بحوكمة الشركات </a:t>
          </a:r>
          <a:endParaRPr lang="en-US" sz="1800" b="1" dirty="0">
            <a:latin typeface="Alexandria" pitchFamily="2" charset="-78"/>
            <a:cs typeface="Alexandria" pitchFamily="2" charset="-78"/>
          </a:endParaRPr>
        </a:p>
      </dgm:t>
    </dgm:pt>
    <dgm:pt modelId="{7B5F6D8B-AF86-41CE-9D73-BA09C075A8EF}" type="parTrans" cxnId="{3837C220-8C2D-4897-A7B2-0E7EA1E8E9EC}">
      <dgm:prSet/>
      <dgm:spPr/>
      <dgm:t>
        <a:bodyPr/>
        <a:lstStyle/>
        <a:p>
          <a:endParaRPr lang="en-US"/>
        </a:p>
      </dgm:t>
    </dgm:pt>
    <dgm:pt modelId="{5316E9CA-9650-4D3C-8827-10F0E2A198E5}" type="sibTrans" cxnId="{3837C220-8C2D-4897-A7B2-0E7EA1E8E9EC}">
      <dgm:prSet/>
      <dgm:spPr/>
      <dgm:t>
        <a:bodyPr/>
        <a:lstStyle/>
        <a:p>
          <a:endParaRPr lang="en-US"/>
        </a:p>
      </dgm:t>
    </dgm:pt>
    <dgm:pt modelId="{7059D9E6-1DD5-4496-A2C6-6A692FFA6C52}">
      <dgm:prSet custT="1"/>
      <dgm:spPr/>
      <dgm:t>
        <a:bodyPr/>
        <a:lstStyle/>
        <a:p>
          <a:pPr rtl="1">
            <a:lnSpc>
              <a:spcPct val="150000"/>
            </a:lnSpc>
          </a:pPr>
          <a:r>
            <a:rPr lang="ar-EG" sz="1800" b="1" dirty="0">
              <a:latin typeface="Alexandria" pitchFamily="2" charset="-78"/>
              <a:cs typeface="Alexandria" pitchFamily="2" charset="-78"/>
            </a:rPr>
            <a:t>الأساس القانوني للاعتماد على الذكاء الاصطناعي لتحقيق الحوكمة</a:t>
          </a:r>
          <a:endParaRPr lang="en-US" sz="1800" b="1" dirty="0">
            <a:latin typeface="Alexandria" pitchFamily="2" charset="-78"/>
            <a:cs typeface="Alexandria" pitchFamily="2" charset="-78"/>
          </a:endParaRPr>
        </a:p>
      </dgm:t>
    </dgm:pt>
    <dgm:pt modelId="{E0BAC12D-7579-4DE7-B970-21A53789B062}" type="parTrans" cxnId="{06640241-1A89-4156-A70D-3A8D8706B461}">
      <dgm:prSet/>
      <dgm:spPr/>
      <dgm:t>
        <a:bodyPr/>
        <a:lstStyle/>
        <a:p>
          <a:endParaRPr lang="en-US"/>
        </a:p>
      </dgm:t>
    </dgm:pt>
    <dgm:pt modelId="{02A3A302-1CD1-4FAF-BE16-685022F6F741}" type="sibTrans" cxnId="{06640241-1A89-4156-A70D-3A8D8706B461}">
      <dgm:prSet/>
      <dgm:spPr/>
      <dgm:t>
        <a:bodyPr/>
        <a:lstStyle/>
        <a:p>
          <a:endParaRPr lang="en-US"/>
        </a:p>
      </dgm:t>
    </dgm:pt>
    <dgm:pt modelId="{BD577774-18A2-4E09-8CDD-DFCC6702E90E}" type="pres">
      <dgm:prSet presAssocID="{A6D76273-C680-4329-A702-AC0DD1873D50}" presName="Name0" presStyleCnt="0">
        <dgm:presLayoutVars>
          <dgm:dir/>
          <dgm:animLvl val="lvl"/>
          <dgm:resizeHandles val="exact"/>
        </dgm:presLayoutVars>
      </dgm:prSet>
      <dgm:spPr/>
    </dgm:pt>
    <dgm:pt modelId="{83EAD73B-0579-4B9C-93BD-213718183D7B}" type="pres">
      <dgm:prSet presAssocID="{FEFDD0FF-418A-4F7D-A67F-2B90D23E3675}" presName="linNode" presStyleCnt="0"/>
      <dgm:spPr/>
    </dgm:pt>
    <dgm:pt modelId="{121BD9CD-FE62-4081-B0AC-96F7690B2CA2}" type="pres">
      <dgm:prSet presAssocID="{FEFDD0FF-418A-4F7D-A67F-2B90D23E3675}" presName="parentText" presStyleLbl="node1" presStyleIdx="0" presStyleCnt="2">
        <dgm:presLayoutVars>
          <dgm:chMax val="1"/>
          <dgm:bulletEnabled val="1"/>
        </dgm:presLayoutVars>
      </dgm:prSet>
      <dgm:spPr/>
    </dgm:pt>
    <dgm:pt modelId="{1B355F25-0F39-4670-BCC2-D193260439B2}" type="pres">
      <dgm:prSet presAssocID="{5316E9CA-9650-4D3C-8827-10F0E2A198E5}" presName="sp" presStyleCnt="0"/>
      <dgm:spPr/>
    </dgm:pt>
    <dgm:pt modelId="{69D0F4D6-4634-414A-BBD5-28D1A209BA3A}" type="pres">
      <dgm:prSet presAssocID="{7059D9E6-1DD5-4496-A2C6-6A692FFA6C52}" presName="linNode" presStyleCnt="0"/>
      <dgm:spPr/>
    </dgm:pt>
    <dgm:pt modelId="{152EFDED-2F94-47EA-B3E6-20B40E3E39B3}" type="pres">
      <dgm:prSet presAssocID="{7059D9E6-1DD5-4496-A2C6-6A692FFA6C52}" presName="parentText" presStyleLbl="node1" presStyleIdx="1" presStyleCnt="2" custScaleX="102340" custScaleY="131477" custLinFactNeighborX="-567" custLinFactNeighborY="-2826">
        <dgm:presLayoutVars>
          <dgm:chMax val="1"/>
          <dgm:bulletEnabled val="1"/>
        </dgm:presLayoutVars>
      </dgm:prSet>
      <dgm:spPr/>
    </dgm:pt>
  </dgm:ptLst>
  <dgm:cxnLst>
    <dgm:cxn modelId="{3837C220-8C2D-4897-A7B2-0E7EA1E8E9EC}" srcId="{A6D76273-C680-4329-A702-AC0DD1873D50}" destId="{FEFDD0FF-418A-4F7D-A67F-2B90D23E3675}" srcOrd="0" destOrd="0" parTransId="{7B5F6D8B-AF86-41CE-9D73-BA09C075A8EF}" sibTransId="{5316E9CA-9650-4D3C-8827-10F0E2A198E5}"/>
    <dgm:cxn modelId="{06640241-1A89-4156-A70D-3A8D8706B461}" srcId="{A6D76273-C680-4329-A702-AC0DD1873D50}" destId="{7059D9E6-1DD5-4496-A2C6-6A692FFA6C52}" srcOrd="1" destOrd="0" parTransId="{E0BAC12D-7579-4DE7-B970-21A53789B062}" sibTransId="{02A3A302-1CD1-4FAF-BE16-685022F6F741}"/>
    <dgm:cxn modelId="{B78ED883-1CC2-4369-B2DC-6DB0D9FFB535}" type="presOf" srcId="{A6D76273-C680-4329-A702-AC0DD1873D50}" destId="{BD577774-18A2-4E09-8CDD-DFCC6702E90E}" srcOrd="0" destOrd="0" presId="urn:microsoft.com/office/officeart/2005/8/layout/vList5"/>
    <dgm:cxn modelId="{50F6CE8E-0D6D-4116-B7AA-075514FC98A5}" type="presOf" srcId="{7059D9E6-1DD5-4496-A2C6-6A692FFA6C52}" destId="{152EFDED-2F94-47EA-B3E6-20B40E3E39B3}" srcOrd="0" destOrd="0" presId="urn:microsoft.com/office/officeart/2005/8/layout/vList5"/>
    <dgm:cxn modelId="{4F1FFFB7-4930-4D6C-A97D-3B4B5F068771}" type="presOf" srcId="{FEFDD0FF-418A-4F7D-A67F-2B90D23E3675}" destId="{121BD9CD-FE62-4081-B0AC-96F7690B2CA2}" srcOrd="0" destOrd="0" presId="urn:microsoft.com/office/officeart/2005/8/layout/vList5"/>
    <dgm:cxn modelId="{1E71664C-2804-466B-90B4-C9D8E1DE83FB}" type="presParOf" srcId="{BD577774-18A2-4E09-8CDD-DFCC6702E90E}" destId="{83EAD73B-0579-4B9C-93BD-213718183D7B}" srcOrd="0" destOrd="0" presId="urn:microsoft.com/office/officeart/2005/8/layout/vList5"/>
    <dgm:cxn modelId="{FBB97316-41B7-41AC-AAEA-498E8E6131A6}" type="presParOf" srcId="{83EAD73B-0579-4B9C-93BD-213718183D7B}" destId="{121BD9CD-FE62-4081-B0AC-96F7690B2CA2}" srcOrd="0" destOrd="0" presId="urn:microsoft.com/office/officeart/2005/8/layout/vList5"/>
    <dgm:cxn modelId="{0B9D6808-9E79-45BA-8529-4536469B6B4C}" type="presParOf" srcId="{BD577774-18A2-4E09-8CDD-DFCC6702E90E}" destId="{1B355F25-0F39-4670-BCC2-D193260439B2}" srcOrd="1" destOrd="0" presId="urn:microsoft.com/office/officeart/2005/8/layout/vList5"/>
    <dgm:cxn modelId="{B674CB46-F5DF-475A-AB36-3BBF33A2E733}" type="presParOf" srcId="{BD577774-18A2-4E09-8CDD-DFCC6702E90E}" destId="{69D0F4D6-4634-414A-BBD5-28D1A209BA3A}" srcOrd="2" destOrd="0" presId="urn:microsoft.com/office/officeart/2005/8/layout/vList5"/>
    <dgm:cxn modelId="{2173E221-85C8-458B-8F32-9F3C8AE37602}" type="presParOf" srcId="{69D0F4D6-4634-414A-BBD5-28D1A209BA3A}" destId="{152EFDED-2F94-47EA-B3E6-20B40E3E39B3}" srcOrd="0"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4142409" y="52429"/>
          <a:ext cx="2516604" cy="25166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تعريف الذكاء الاصطناعي</a:t>
          </a:r>
          <a:endParaRPr lang="en-US" sz="2000" kern="1200" dirty="0">
            <a:latin typeface="Alexandria" pitchFamily="2" charset="-78"/>
            <a:cs typeface="Alexandria" pitchFamily="2" charset="-78"/>
          </a:endParaRPr>
        </a:p>
      </dsp:txBody>
      <dsp:txXfrm>
        <a:off x="4477956" y="492835"/>
        <a:ext cx="1845510" cy="1132472"/>
      </dsp:txXfrm>
    </dsp:sp>
    <dsp:sp modelId="{DDF24712-D9AF-4A5D-804A-3CCE3324A2BD}">
      <dsp:nvSpPr>
        <dsp:cNvPr id="0" name=""/>
        <dsp:cNvSpPr/>
      </dsp:nvSpPr>
      <dsp:spPr>
        <a:xfrm>
          <a:off x="4923068" y="1584940"/>
          <a:ext cx="2516604" cy="25166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أهمية الذكاء الاصطناعي</a:t>
          </a:r>
          <a:endParaRPr lang="en-US" sz="2000" kern="1200" dirty="0">
            <a:latin typeface="Alexandria" pitchFamily="2" charset="-78"/>
            <a:cs typeface="Alexandria" pitchFamily="2" charset="-78"/>
          </a:endParaRPr>
        </a:p>
      </dsp:txBody>
      <dsp:txXfrm>
        <a:off x="5692729" y="2235063"/>
        <a:ext cx="1509962" cy="1384132"/>
      </dsp:txXfrm>
    </dsp:sp>
    <dsp:sp modelId="{1F4260FC-FFC5-4C00-9EF7-A199E43FFB34}">
      <dsp:nvSpPr>
        <dsp:cNvPr id="0" name=""/>
        <dsp:cNvSpPr/>
      </dsp:nvSpPr>
      <dsp:spPr>
        <a:xfrm>
          <a:off x="2952852" y="1677736"/>
          <a:ext cx="2814268" cy="25166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rtl="1">
            <a:lnSpc>
              <a:spcPct val="150000"/>
            </a:lnSpc>
            <a:spcBef>
              <a:spcPct val="0"/>
            </a:spcBef>
            <a:spcAft>
              <a:spcPct val="35000"/>
            </a:spcAft>
            <a:buNone/>
          </a:pPr>
          <a:r>
            <a:rPr lang="ar-EG" sz="2000" b="1" kern="1200" dirty="0">
              <a:latin typeface="Alexandria" pitchFamily="2" charset="-78"/>
              <a:cs typeface="Alexandria" pitchFamily="2" charset="-78"/>
            </a:rPr>
            <a:t>خصائص الذكاء الاصطناعي</a:t>
          </a:r>
          <a:endParaRPr lang="en-US" sz="2000" b="1" kern="1200" dirty="0">
            <a:latin typeface="Alexandria" pitchFamily="2" charset="-78"/>
            <a:cs typeface="Alexandria" pitchFamily="2" charset="-78"/>
          </a:endParaRPr>
        </a:p>
      </dsp:txBody>
      <dsp:txXfrm>
        <a:off x="3217862" y="2327859"/>
        <a:ext cx="1688561" cy="13841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11293-51D9-4E10-839C-0F743AE9290C}">
      <dsp:nvSpPr>
        <dsp:cNvPr id="0" name=""/>
        <dsp:cNvSpPr/>
      </dsp:nvSpPr>
      <dsp:spPr>
        <a:xfrm>
          <a:off x="464064" y="297654"/>
          <a:ext cx="3220554" cy="100642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1684" tIns="68580" rIns="68580" bIns="68580" numCol="1" spcCol="1270" anchor="ctr" anchorCtr="0">
          <a:noAutofit/>
        </a:bodyPr>
        <a:lstStyle/>
        <a:p>
          <a:pPr marL="0" lvl="0" indent="0" algn="ctr" defTabSz="800100" rtl="1">
            <a:lnSpc>
              <a:spcPct val="150000"/>
            </a:lnSpc>
            <a:spcBef>
              <a:spcPct val="0"/>
            </a:spcBef>
            <a:spcAft>
              <a:spcPct val="35000"/>
            </a:spcAft>
            <a:buNone/>
          </a:pPr>
          <a:r>
            <a:rPr lang="ar-EG" sz="1800" b="1" kern="1200" dirty="0">
              <a:latin typeface="Alexandria" pitchFamily="2" charset="-78"/>
              <a:cs typeface="Alexandria" pitchFamily="2" charset="-78"/>
            </a:rPr>
            <a:t>الذكاء الاصطناعي </a:t>
          </a:r>
        </a:p>
        <a:p>
          <a:pPr marL="0" lvl="0" indent="0" algn="ctr" defTabSz="800100" rtl="1">
            <a:lnSpc>
              <a:spcPct val="150000"/>
            </a:lnSpc>
            <a:spcBef>
              <a:spcPct val="0"/>
            </a:spcBef>
            <a:spcAft>
              <a:spcPct val="35000"/>
            </a:spcAft>
            <a:buNone/>
          </a:pPr>
          <a:r>
            <a:rPr lang="ar-EG" sz="1800" b="1" kern="1200" dirty="0">
              <a:latin typeface="Alexandria" pitchFamily="2" charset="-78"/>
              <a:cs typeface="Alexandria" pitchFamily="2" charset="-78"/>
            </a:rPr>
            <a:t>و القانون الجنائي </a:t>
          </a:r>
          <a:endParaRPr lang="en-US" sz="1800" b="1" kern="1200" dirty="0">
            <a:latin typeface="Alexandria" pitchFamily="2" charset="-78"/>
            <a:cs typeface="Alexandria" pitchFamily="2" charset="-78"/>
          </a:endParaRPr>
        </a:p>
      </dsp:txBody>
      <dsp:txXfrm>
        <a:off x="464064" y="297654"/>
        <a:ext cx="3220554" cy="1006423"/>
      </dsp:txXfrm>
    </dsp:sp>
    <dsp:sp modelId="{525B6BC5-F18A-405D-9D36-DEE5C4583B2B}">
      <dsp:nvSpPr>
        <dsp:cNvPr id="0" name=""/>
        <dsp:cNvSpPr/>
      </dsp:nvSpPr>
      <dsp:spPr>
        <a:xfrm>
          <a:off x="329874" y="152281"/>
          <a:ext cx="704496" cy="1056744"/>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0648D1-02C0-499A-A168-A021F170D353}">
      <dsp:nvSpPr>
        <dsp:cNvPr id="0" name=""/>
        <dsp:cNvSpPr/>
      </dsp:nvSpPr>
      <dsp:spPr>
        <a:xfrm>
          <a:off x="3938482" y="126336"/>
          <a:ext cx="3218521" cy="1234574"/>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1254" tIns="68580" rIns="68580" bIns="68580" numCol="1" spcCol="1270" anchor="ctr" anchorCtr="0">
          <a:noAutofit/>
        </a:bodyPr>
        <a:lstStyle/>
        <a:p>
          <a:pPr marL="0" lvl="0" indent="0" algn="ctr" defTabSz="800100" rtl="1">
            <a:lnSpc>
              <a:spcPct val="150000"/>
            </a:lnSpc>
            <a:spcBef>
              <a:spcPct val="0"/>
            </a:spcBef>
            <a:spcAft>
              <a:spcPct val="35000"/>
            </a:spcAft>
            <a:buNone/>
          </a:pPr>
          <a:r>
            <a:rPr lang="ar-EG" sz="1800" b="1" kern="1200" dirty="0">
              <a:solidFill>
                <a:schemeClr val="tx1"/>
              </a:solidFill>
              <a:latin typeface="Alexandria" pitchFamily="2" charset="-78"/>
              <a:cs typeface="Alexandria" pitchFamily="2" charset="-78"/>
            </a:rPr>
            <a:t>الذكاء الاصطناعي </a:t>
          </a:r>
        </a:p>
        <a:p>
          <a:pPr marL="0" lvl="0" indent="0" algn="ctr" defTabSz="800100" rtl="1">
            <a:lnSpc>
              <a:spcPct val="150000"/>
            </a:lnSpc>
            <a:spcBef>
              <a:spcPct val="0"/>
            </a:spcBef>
            <a:spcAft>
              <a:spcPct val="35000"/>
            </a:spcAft>
            <a:buNone/>
          </a:pPr>
          <a:r>
            <a:rPr lang="ar-EG" sz="1800" b="1" kern="1200" dirty="0">
              <a:solidFill>
                <a:schemeClr val="tx1"/>
              </a:solidFill>
              <a:latin typeface="Alexandria" pitchFamily="2" charset="-78"/>
              <a:cs typeface="Alexandria" pitchFamily="2" charset="-78"/>
            </a:rPr>
            <a:t>و القانون العام</a:t>
          </a:r>
          <a:endParaRPr lang="en-US" sz="1800" b="1" kern="1200" dirty="0">
            <a:solidFill>
              <a:schemeClr val="tx1"/>
            </a:solidFill>
            <a:latin typeface="Alexandria" pitchFamily="2" charset="-78"/>
            <a:cs typeface="Alexandria" pitchFamily="2" charset="-78"/>
          </a:endParaRPr>
        </a:p>
      </dsp:txBody>
      <dsp:txXfrm>
        <a:off x="3938482" y="126336"/>
        <a:ext cx="3218521" cy="1234574"/>
      </dsp:txXfrm>
    </dsp:sp>
    <dsp:sp modelId="{0C89528A-A0D8-4123-BA89-410ACC7EB7B7}">
      <dsp:nvSpPr>
        <dsp:cNvPr id="0" name=""/>
        <dsp:cNvSpPr/>
      </dsp:nvSpPr>
      <dsp:spPr>
        <a:xfrm>
          <a:off x="3804377" y="95448"/>
          <a:ext cx="704051" cy="1056077"/>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9B6197-68C0-42B5-9A3E-33EF2F44B2B6}">
      <dsp:nvSpPr>
        <dsp:cNvPr id="0" name=""/>
        <dsp:cNvSpPr/>
      </dsp:nvSpPr>
      <dsp:spPr>
        <a:xfrm>
          <a:off x="7410358" y="299556"/>
          <a:ext cx="3206327" cy="100197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8673" tIns="68580" rIns="68580" bIns="68580" numCol="1" spcCol="1270" anchor="ctr" anchorCtr="0">
          <a:noAutofit/>
        </a:bodyPr>
        <a:lstStyle/>
        <a:p>
          <a:pPr marL="0" lvl="0" indent="0" algn="ctr" defTabSz="800100" rtl="1">
            <a:lnSpc>
              <a:spcPct val="150000"/>
            </a:lnSpc>
            <a:spcBef>
              <a:spcPct val="0"/>
            </a:spcBef>
            <a:spcAft>
              <a:spcPct val="35000"/>
            </a:spcAft>
            <a:buNone/>
          </a:pPr>
          <a:r>
            <a:rPr lang="ar-EG" sz="1800" b="1" kern="1200" dirty="0">
              <a:latin typeface="Alexandria" pitchFamily="2" charset="-78"/>
              <a:cs typeface="Alexandria" pitchFamily="2" charset="-78"/>
            </a:rPr>
            <a:t>الذكاء الاصطناعي                   و إجراءات التقاضي </a:t>
          </a:r>
          <a:endParaRPr lang="en-US" sz="1800" b="1" kern="1200" dirty="0">
            <a:latin typeface="Alexandria" pitchFamily="2" charset="-78"/>
            <a:cs typeface="Alexandria" pitchFamily="2" charset="-78"/>
          </a:endParaRPr>
        </a:p>
      </dsp:txBody>
      <dsp:txXfrm>
        <a:off x="7410358" y="299556"/>
        <a:ext cx="3206327" cy="1001977"/>
      </dsp:txXfrm>
    </dsp:sp>
    <dsp:sp modelId="{3925BE1E-57F6-4DD9-8ADB-432A27299D43}">
      <dsp:nvSpPr>
        <dsp:cNvPr id="0" name=""/>
        <dsp:cNvSpPr/>
      </dsp:nvSpPr>
      <dsp:spPr>
        <a:xfrm>
          <a:off x="7276761" y="154826"/>
          <a:ext cx="701384" cy="105207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BA0721-F0C8-4674-8D5A-82EE667A49A7}">
      <dsp:nvSpPr>
        <dsp:cNvPr id="0" name=""/>
        <dsp:cNvSpPr/>
      </dsp:nvSpPr>
      <dsp:spPr>
        <a:xfrm>
          <a:off x="3936915" y="1624869"/>
          <a:ext cx="3206327" cy="100197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8673" tIns="68580" rIns="68580" bIns="68580" numCol="1" spcCol="1270" anchor="ctr" anchorCtr="0">
          <a:noAutofit/>
        </a:bodyPr>
        <a:lstStyle/>
        <a:p>
          <a:pPr marL="0" lvl="0" indent="0" algn="ctr" defTabSz="800100" rtl="1">
            <a:lnSpc>
              <a:spcPct val="150000"/>
            </a:lnSpc>
            <a:spcBef>
              <a:spcPct val="0"/>
            </a:spcBef>
            <a:spcAft>
              <a:spcPct val="35000"/>
            </a:spcAft>
            <a:buNone/>
          </a:pPr>
          <a:r>
            <a:rPr lang="ar-EG" sz="1800" b="1" kern="1200" dirty="0">
              <a:latin typeface="Alexandria" pitchFamily="2" charset="-78"/>
              <a:cs typeface="Alexandria" pitchFamily="2" charset="-78"/>
            </a:rPr>
            <a:t>الذكاء الاصطناعي </a:t>
          </a:r>
        </a:p>
        <a:p>
          <a:pPr marL="0" lvl="0" indent="0" algn="ctr" defTabSz="800100" rtl="1">
            <a:lnSpc>
              <a:spcPct val="150000"/>
            </a:lnSpc>
            <a:spcBef>
              <a:spcPct val="0"/>
            </a:spcBef>
            <a:spcAft>
              <a:spcPct val="35000"/>
            </a:spcAft>
            <a:buNone/>
          </a:pPr>
          <a:r>
            <a:rPr lang="ar-EG" sz="1800" b="1" kern="1200" dirty="0">
              <a:latin typeface="Alexandria" pitchFamily="2" charset="-78"/>
              <a:cs typeface="Alexandria" pitchFamily="2" charset="-78"/>
            </a:rPr>
            <a:t>و حوكمة الشركات </a:t>
          </a:r>
          <a:endParaRPr lang="en-US" sz="1800" kern="1200" dirty="0">
            <a:latin typeface="Alexandria" pitchFamily="2" charset="-78"/>
            <a:cs typeface="Alexandria" pitchFamily="2" charset="-78"/>
          </a:endParaRPr>
        </a:p>
      </dsp:txBody>
      <dsp:txXfrm>
        <a:off x="3936915" y="1624869"/>
        <a:ext cx="3206327" cy="1001977"/>
      </dsp:txXfrm>
    </dsp:sp>
    <dsp:sp modelId="{03D09C50-871A-47BC-BE2E-C6F5BDB64828}">
      <dsp:nvSpPr>
        <dsp:cNvPr id="0" name=""/>
        <dsp:cNvSpPr/>
      </dsp:nvSpPr>
      <dsp:spPr>
        <a:xfrm>
          <a:off x="3803318" y="1480139"/>
          <a:ext cx="701384" cy="105207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510375-807A-4E9F-AC09-F38AFE135D88}">
      <dsp:nvSpPr>
        <dsp:cNvPr id="0" name=""/>
        <dsp:cNvSpPr/>
      </dsp:nvSpPr>
      <dsp:spPr>
        <a:xfrm rot="10800000">
          <a:off x="1979064" y="253172"/>
          <a:ext cx="6824973" cy="8368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9031" tIns="68580" rIns="128016" bIns="6858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التمييز بين التقاضي الذكي و التقاضي الالكتروني </a:t>
          </a:r>
          <a:endParaRPr lang="en-US" sz="1800" kern="1200" dirty="0">
            <a:latin typeface="Alexandria" pitchFamily="2" charset="-78"/>
            <a:cs typeface="Alexandria" pitchFamily="2" charset="-78"/>
          </a:endParaRPr>
        </a:p>
      </dsp:txBody>
      <dsp:txXfrm rot="10800000">
        <a:off x="2188278" y="253172"/>
        <a:ext cx="6615759" cy="836858"/>
      </dsp:txXfrm>
    </dsp:sp>
    <dsp:sp modelId="{20B7C607-CEEF-4152-B999-0C2FD503D536}">
      <dsp:nvSpPr>
        <dsp:cNvPr id="0" name=""/>
        <dsp:cNvSpPr/>
      </dsp:nvSpPr>
      <dsp:spPr>
        <a:xfrm>
          <a:off x="1328660" y="274345"/>
          <a:ext cx="836858" cy="8368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FA8B32-8F16-49E6-AD25-14C154102B4F}">
      <dsp:nvSpPr>
        <dsp:cNvPr id="0" name=""/>
        <dsp:cNvSpPr/>
      </dsp:nvSpPr>
      <dsp:spPr>
        <a:xfrm rot="10800000">
          <a:off x="1984592" y="2092862"/>
          <a:ext cx="6824973" cy="8368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9031" tIns="68580" rIns="128016" bIns="68580" numCol="1" spcCol="1270" anchor="ctr" anchorCtr="0">
          <a:noAutofit/>
        </a:bodyPr>
        <a:lstStyle/>
        <a:p>
          <a:pPr marL="0" lvl="0" indent="0" algn="ctr" defTabSz="800100" rtl="1">
            <a:lnSpc>
              <a:spcPct val="150000"/>
            </a:lnSpc>
            <a:spcBef>
              <a:spcPct val="0"/>
            </a:spcBef>
            <a:spcAft>
              <a:spcPct val="35000"/>
            </a:spcAft>
            <a:buNone/>
          </a:pPr>
          <a:r>
            <a:rPr lang="ar-EG" sz="1800" b="1" kern="1200" dirty="0">
              <a:latin typeface="Alexandria" pitchFamily="2" charset="-78"/>
              <a:cs typeface="Alexandria" pitchFamily="2" charset="-78"/>
            </a:rPr>
            <a:t>المبادئ</a:t>
          </a:r>
          <a:r>
            <a:rPr lang="ar-EG" sz="1800" b="1" kern="1200" baseline="0" dirty="0">
              <a:latin typeface="Alexandria" pitchFamily="2" charset="-78"/>
              <a:cs typeface="Alexandria" pitchFamily="2" charset="-78"/>
            </a:rPr>
            <a:t> و القواعد الأخلاقية لاستخدام الذكاء الاصطناعي في عمليات إنفاذ القانون </a:t>
          </a:r>
          <a:endParaRPr lang="en-US" sz="1800" b="1" kern="1200" dirty="0">
            <a:latin typeface="Alexandria" pitchFamily="2" charset="-78"/>
            <a:cs typeface="Alexandria" pitchFamily="2" charset="-78"/>
          </a:endParaRPr>
        </a:p>
      </dsp:txBody>
      <dsp:txXfrm rot="10800000">
        <a:off x="2193806" y="2092862"/>
        <a:ext cx="6615759" cy="836858"/>
      </dsp:txXfrm>
    </dsp:sp>
    <dsp:sp modelId="{1F14D904-C435-4D9F-86A6-EC453103CCAF}">
      <dsp:nvSpPr>
        <dsp:cNvPr id="0" name=""/>
        <dsp:cNvSpPr/>
      </dsp:nvSpPr>
      <dsp:spPr>
        <a:xfrm>
          <a:off x="1328660" y="1235285"/>
          <a:ext cx="836858" cy="8368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63CCDE-BBBA-4AE9-8B78-C0FF943902D0}">
      <dsp:nvSpPr>
        <dsp:cNvPr id="0" name=""/>
        <dsp:cNvSpPr/>
      </dsp:nvSpPr>
      <dsp:spPr>
        <a:xfrm rot="10800000">
          <a:off x="1979064" y="1201936"/>
          <a:ext cx="6824973" cy="8368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9031" tIns="68580" rIns="128016" bIns="6858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تجارب الدول في التقاضي الذكي</a:t>
          </a:r>
          <a:endParaRPr lang="en-US" sz="1800" kern="1200" dirty="0">
            <a:latin typeface="Alexandria" pitchFamily="2" charset="-78"/>
            <a:cs typeface="Alexandria" pitchFamily="2" charset="-78"/>
          </a:endParaRPr>
        </a:p>
      </dsp:txBody>
      <dsp:txXfrm rot="10800000">
        <a:off x="2188278" y="1201936"/>
        <a:ext cx="6615759" cy="836858"/>
      </dsp:txXfrm>
    </dsp:sp>
    <dsp:sp modelId="{E3C4CFE5-EF7D-444A-8A24-5EEED39340DE}">
      <dsp:nvSpPr>
        <dsp:cNvPr id="0" name=""/>
        <dsp:cNvSpPr/>
      </dsp:nvSpPr>
      <dsp:spPr>
        <a:xfrm>
          <a:off x="1328660" y="2092862"/>
          <a:ext cx="836858" cy="8368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BD9CD-FE62-4081-B0AC-96F7690B2CA2}">
      <dsp:nvSpPr>
        <dsp:cNvPr id="0" name=""/>
        <dsp:cNvSpPr/>
      </dsp:nvSpPr>
      <dsp:spPr>
        <a:xfrm>
          <a:off x="5159775" y="118310"/>
          <a:ext cx="3483929" cy="3736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مبدأ احترام الحقوق الأساسية </a:t>
          </a:r>
          <a:endParaRPr lang="en-US" sz="1800" b="1" kern="1200" dirty="0">
            <a:latin typeface="Alexandria" pitchFamily="2" charset="-78"/>
            <a:cs typeface="Alexandria" pitchFamily="2" charset="-78"/>
          </a:endParaRPr>
        </a:p>
      </dsp:txBody>
      <dsp:txXfrm>
        <a:off x="5178016" y="136551"/>
        <a:ext cx="3447447" cy="337195"/>
      </dsp:txXfrm>
    </dsp:sp>
    <dsp:sp modelId="{152EFDED-2F94-47EA-B3E6-20B40E3E39B3}">
      <dsp:nvSpPr>
        <dsp:cNvPr id="0" name=""/>
        <dsp:cNvSpPr/>
      </dsp:nvSpPr>
      <dsp:spPr>
        <a:xfrm>
          <a:off x="88566" y="110288"/>
          <a:ext cx="3483929" cy="3736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مبدأ المساواة و عدم التمييز </a:t>
          </a:r>
          <a:endParaRPr lang="en-US" sz="1800" b="1" kern="1200" dirty="0">
            <a:latin typeface="Alexandria" pitchFamily="2" charset="-78"/>
            <a:cs typeface="Alexandria" pitchFamily="2" charset="-78"/>
          </a:endParaRPr>
        </a:p>
      </dsp:txBody>
      <dsp:txXfrm>
        <a:off x="106807" y="128529"/>
        <a:ext cx="3447447" cy="337195"/>
      </dsp:txXfrm>
    </dsp:sp>
    <dsp:sp modelId="{6446728E-1160-4785-BD45-A30FC462DF54}">
      <dsp:nvSpPr>
        <dsp:cNvPr id="0" name=""/>
        <dsp:cNvSpPr/>
      </dsp:nvSpPr>
      <dsp:spPr>
        <a:xfrm>
          <a:off x="75258" y="685400"/>
          <a:ext cx="3940220" cy="3736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مبدأ الشفافية و الحياد و الإنصاف </a:t>
          </a:r>
          <a:endParaRPr lang="en-US" sz="1800" b="1" kern="1200" dirty="0">
            <a:latin typeface="Alexandria" pitchFamily="2" charset="-78"/>
            <a:cs typeface="Alexandria" pitchFamily="2" charset="-78"/>
          </a:endParaRPr>
        </a:p>
      </dsp:txBody>
      <dsp:txXfrm>
        <a:off x="93499" y="703641"/>
        <a:ext cx="3903738" cy="337195"/>
      </dsp:txXfrm>
    </dsp:sp>
    <dsp:sp modelId="{6A7E8B17-F376-4CC9-BC8F-D9D0BA2DE0E0}">
      <dsp:nvSpPr>
        <dsp:cNvPr id="0" name=""/>
        <dsp:cNvSpPr/>
      </dsp:nvSpPr>
      <dsp:spPr>
        <a:xfrm>
          <a:off x="5159775" y="589414"/>
          <a:ext cx="3483929" cy="3736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مبدأ الجودة و الأمن </a:t>
          </a:r>
          <a:endParaRPr lang="en-US" sz="1800" b="1" kern="1200" dirty="0">
            <a:latin typeface="Alexandria" pitchFamily="2" charset="-78"/>
            <a:cs typeface="Alexandria" pitchFamily="2" charset="-78"/>
          </a:endParaRPr>
        </a:p>
      </dsp:txBody>
      <dsp:txXfrm>
        <a:off x="5178016" y="607655"/>
        <a:ext cx="3447447" cy="337195"/>
      </dsp:txXfrm>
    </dsp:sp>
    <dsp:sp modelId="{5D1372B4-6820-4C6E-9505-08214AF71763}">
      <dsp:nvSpPr>
        <dsp:cNvPr id="0" name=""/>
        <dsp:cNvSpPr/>
      </dsp:nvSpPr>
      <dsp:spPr>
        <a:xfrm>
          <a:off x="2527790" y="1196008"/>
          <a:ext cx="5079481" cy="67636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مبدأ تحكم المستخدم أو تحت سيطرة المستخدم </a:t>
          </a:r>
          <a:endParaRPr lang="en-US" sz="1800" b="1" kern="1200" dirty="0">
            <a:latin typeface="Alexandria" pitchFamily="2" charset="-78"/>
            <a:cs typeface="Alexandria" pitchFamily="2" charset="-78"/>
          </a:endParaRPr>
        </a:p>
      </dsp:txBody>
      <dsp:txXfrm>
        <a:off x="2560807" y="1229025"/>
        <a:ext cx="5013447" cy="61033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BD9CD-FE62-4081-B0AC-96F7690B2CA2}">
      <dsp:nvSpPr>
        <dsp:cNvPr id="0" name=""/>
        <dsp:cNvSpPr/>
      </dsp:nvSpPr>
      <dsp:spPr>
        <a:xfrm>
          <a:off x="3159951" y="1240"/>
          <a:ext cx="3554945" cy="818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rtl="1">
            <a:lnSpc>
              <a:spcPct val="150000"/>
            </a:lnSpc>
            <a:spcBef>
              <a:spcPct val="0"/>
            </a:spcBef>
            <a:spcAft>
              <a:spcPct val="35000"/>
            </a:spcAft>
            <a:buNone/>
          </a:pPr>
          <a:r>
            <a:rPr lang="ar-EG" sz="1600" kern="1200" dirty="0">
              <a:latin typeface="Alexandria" pitchFamily="2" charset="-78"/>
              <a:cs typeface="Alexandria" pitchFamily="2" charset="-78"/>
            </a:rPr>
            <a:t>الجوانب الدستوریة المتعلقة باستخدام الذكاء الاصطناعي </a:t>
          </a:r>
          <a:endParaRPr lang="en-US" sz="1600" kern="1200" dirty="0">
            <a:latin typeface="Alexandria" pitchFamily="2" charset="-78"/>
            <a:cs typeface="Alexandria" pitchFamily="2" charset="-78"/>
          </a:endParaRPr>
        </a:p>
      </dsp:txBody>
      <dsp:txXfrm>
        <a:off x="3199930" y="41219"/>
        <a:ext cx="3474987" cy="739007"/>
      </dsp:txXfrm>
    </dsp:sp>
    <dsp:sp modelId="{152EFDED-2F94-47EA-B3E6-20B40E3E39B3}">
      <dsp:nvSpPr>
        <dsp:cNvPr id="0" name=""/>
        <dsp:cNvSpPr/>
      </dsp:nvSpPr>
      <dsp:spPr>
        <a:xfrm>
          <a:off x="3139795" y="838011"/>
          <a:ext cx="3554945" cy="818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rtl="1">
            <a:lnSpc>
              <a:spcPct val="150000"/>
            </a:lnSpc>
            <a:spcBef>
              <a:spcPct val="0"/>
            </a:spcBef>
            <a:spcAft>
              <a:spcPct val="35000"/>
            </a:spcAft>
            <a:buNone/>
          </a:pPr>
          <a:r>
            <a:rPr lang="ar-EG" sz="1600" kern="1200" dirty="0">
              <a:latin typeface="Alexandria" pitchFamily="2" charset="-78"/>
              <a:cs typeface="Alexandria" pitchFamily="2" charset="-78"/>
            </a:rPr>
            <a:t>الرقابة القضائیة على القرارات الإدارية المستندة إلى الذكاء الاصطناعي </a:t>
          </a:r>
          <a:endParaRPr lang="en-US" sz="1600" kern="1200" dirty="0">
            <a:latin typeface="Alexandria" pitchFamily="2" charset="-78"/>
            <a:cs typeface="Alexandria" pitchFamily="2" charset="-78"/>
          </a:endParaRPr>
        </a:p>
      </dsp:txBody>
      <dsp:txXfrm>
        <a:off x="3179774" y="877990"/>
        <a:ext cx="3474987" cy="739007"/>
      </dsp:txXfrm>
    </dsp:sp>
    <dsp:sp modelId="{6446728E-1160-4785-BD45-A30FC462DF54}">
      <dsp:nvSpPr>
        <dsp:cNvPr id="0" name=""/>
        <dsp:cNvSpPr/>
      </dsp:nvSpPr>
      <dsp:spPr>
        <a:xfrm>
          <a:off x="3159951" y="1721069"/>
          <a:ext cx="3554945" cy="818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rtl="1">
            <a:lnSpc>
              <a:spcPct val="150000"/>
            </a:lnSpc>
            <a:spcBef>
              <a:spcPct val="0"/>
            </a:spcBef>
            <a:spcAft>
              <a:spcPct val="35000"/>
            </a:spcAft>
            <a:buNone/>
          </a:pPr>
          <a:r>
            <a:rPr lang="ar-EG" sz="1600" kern="1200" dirty="0">
              <a:latin typeface="Alexandria" pitchFamily="2" charset="-78"/>
              <a:cs typeface="Alexandria" pitchFamily="2" charset="-78"/>
            </a:rPr>
            <a:t>المسئولية عن الذكاء الاصطناعي في القانون الإداري </a:t>
          </a:r>
          <a:endParaRPr lang="en-US" sz="1600" kern="1200" dirty="0">
            <a:latin typeface="Alexandria" pitchFamily="2" charset="-78"/>
            <a:cs typeface="Alexandria" pitchFamily="2" charset="-78"/>
          </a:endParaRPr>
        </a:p>
      </dsp:txBody>
      <dsp:txXfrm>
        <a:off x="3199930" y="1761048"/>
        <a:ext cx="3474987" cy="73900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BD9CD-FE62-4081-B0AC-96F7690B2CA2}">
      <dsp:nvSpPr>
        <dsp:cNvPr id="0" name=""/>
        <dsp:cNvSpPr/>
      </dsp:nvSpPr>
      <dsp:spPr>
        <a:xfrm>
          <a:off x="3070468" y="64"/>
          <a:ext cx="3498357" cy="10165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150000"/>
            </a:lnSpc>
            <a:spcBef>
              <a:spcPct val="0"/>
            </a:spcBef>
            <a:spcAft>
              <a:spcPct val="35000"/>
            </a:spcAft>
            <a:buNone/>
          </a:pPr>
          <a:r>
            <a:rPr lang="ar-EG" sz="1800" b="1" kern="1200" dirty="0">
              <a:latin typeface="Alexandria" pitchFamily="2" charset="-78"/>
              <a:cs typeface="Alexandria" pitchFamily="2" charset="-78"/>
            </a:rPr>
            <a:t>المقصود بحوكمة الشركات </a:t>
          </a:r>
          <a:endParaRPr lang="en-US" sz="1800" b="1" kern="1200" dirty="0">
            <a:latin typeface="Alexandria" pitchFamily="2" charset="-78"/>
            <a:cs typeface="Alexandria" pitchFamily="2" charset="-78"/>
          </a:endParaRPr>
        </a:p>
      </dsp:txBody>
      <dsp:txXfrm>
        <a:off x="3120093" y="49689"/>
        <a:ext cx="3399107" cy="917316"/>
      </dsp:txXfrm>
    </dsp:sp>
    <dsp:sp modelId="{152EFDED-2F94-47EA-B3E6-20B40E3E39B3}">
      <dsp:nvSpPr>
        <dsp:cNvPr id="0" name=""/>
        <dsp:cNvSpPr/>
      </dsp:nvSpPr>
      <dsp:spPr>
        <a:xfrm>
          <a:off x="3050651" y="1038730"/>
          <a:ext cx="3576722" cy="13365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150000"/>
            </a:lnSpc>
            <a:spcBef>
              <a:spcPct val="0"/>
            </a:spcBef>
            <a:spcAft>
              <a:spcPct val="35000"/>
            </a:spcAft>
            <a:buNone/>
          </a:pPr>
          <a:r>
            <a:rPr lang="ar-EG" sz="1800" b="1" kern="1200" dirty="0">
              <a:latin typeface="Alexandria" pitchFamily="2" charset="-78"/>
              <a:cs typeface="Alexandria" pitchFamily="2" charset="-78"/>
            </a:rPr>
            <a:t>الأساس القانوني للاعتماد على الذكاء الاصطناعي لتحقيق الحوكمة</a:t>
          </a:r>
          <a:endParaRPr lang="en-US" sz="1800" b="1" kern="1200" dirty="0">
            <a:latin typeface="Alexandria" pitchFamily="2" charset="-78"/>
            <a:cs typeface="Alexandria" pitchFamily="2" charset="-78"/>
          </a:endParaRPr>
        </a:p>
      </dsp:txBody>
      <dsp:txXfrm>
        <a:off x="3115896" y="1103975"/>
        <a:ext cx="3446232" cy="1206060"/>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38282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50515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89706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49632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27852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A20F7-A9FA-95BD-3E2E-2569DAD98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BCF6C9-94C2-81A8-99D4-99089DACE1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45141-D41D-0B5F-24A9-B19293A457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5F841E-C796-9003-F074-451ABA3386FF}"/>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76687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417C9-C647-3787-C44B-E0975B7FA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12C82-FA78-1ED0-CEC5-1174D77CAD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B7C94E-EF5E-61D9-9DF2-CCD0C7CDF1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A327FD-3FA7-4286-61CF-2727F35D109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349324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BE8AD-3FFF-B748-A82A-F389D47EC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1A07B-4880-0CB4-B3DC-4BF77A7DF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24A2FB-3C44-71C7-2609-7D92021DCB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399685-6070-90A5-3DDE-FF2472183CCB}"/>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61805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67606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78508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FB4DC-1E5C-8ABC-7919-BA97DA0F1F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FCEAF-CF27-CC8F-F371-974DCFCF0F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246D1-DA31-AB77-A53E-7698D26B2C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805ADA-66B4-573E-F9A0-32A9EFFDC155}"/>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07380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3F15-0EA1-4032-A771-CB71060E62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6F0CD-C382-A10D-10E2-083384A51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6BBEC-9C16-5239-0A5A-CD1F0FCFA9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062A5-CE7B-E6F5-201E-30999137AD9F}"/>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755505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C1AD8-DC2C-1E4B-C7E3-60987D7D6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36833E-FADE-962A-AEFE-4BBC277F8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DD17AE-4C07-7FE7-3C2D-E6414A1AC9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73B6DF-BADA-989F-68BC-7562660F2CEE}"/>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44765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15B47-931B-B757-4D30-A940A63209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6F2083-7C90-90FF-9AA0-DDDAC28928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45C98F-2306-BA6D-512B-ACD2A41B45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B9E34-F7EC-3BB5-D744-80F90A2E1D81}"/>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2312064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1355F-3793-70F7-783E-CD3DC19605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1A7C56-5CFB-2416-AB2C-8837C85F5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0629EE-0B97-DB27-E3B9-EF9FFCEAC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70F6E4-2503-2C15-3E6C-ACA7136263D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5410570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0BB9E-769A-13C3-99CD-2D542BBA10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91CF1-6C5A-C025-D574-916B36A421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BBB6C-1595-4974-0650-2358CE2C39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9A62B8-F45E-89EA-B7ED-55C120245DC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076058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65884-080D-1ECA-512E-E2D4777B3F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F51301-DF79-C44E-CF27-B1449BD9CD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C925F1-601E-136C-EA6E-B58ACDB2FB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878888-2F9D-7503-B068-36939F68A970}"/>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56361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109C7-280A-510E-A8C5-5C5D19A163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C2BF57-EBEA-5B9D-71FF-20DE70701D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E45C4A-5274-203A-2AFE-D1BC0B9582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AD1F0-5704-3621-1E09-1A893ECAB6A2}"/>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051427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0664649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BA487-D19F-FCAB-9ABA-17EAF07D03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B854AC-40FE-9201-511C-B86229A38B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AA5B54-66F3-FC30-6C3F-F3D7A33CDB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A3DB7C-C306-71FF-387E-B0DC34554F6F}"/>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231225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10.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0" Type="http://schemas.openxmlformats.org/officeDocument/2006/relationships/diagramQuickStyle" Target="../diagrams/quickStyle10.xml"/><Relationship Id="rId4" Type="http://schemas.openxmlformats.org/officeDocument/2006/relationships/diagramLayout" Target="../diagrams/layout9.xml"/><Relationship Id="rId9" Type="http://schemas.openxmlformats.org/officeDocument/2006/relationships/diagramLayout" Target="../diagrams/layout10.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12.xml"/><Relationship Id="rId13" Type="http://schemas.openxmlformats.org/officeDocument/2006/relationships/image" Target="../media/image8.png"/><Relationship Id="rId3" Type="http://schemas.openxmlformats.org/officeDocument/2006/relationships/diagramData" Target="../diagrams/data11.xml"/><Relationship Id="rId7" Type="http://schemas.microsoft.com/office/2007/relationships/diagramDrawing" Target="../diagrams/drawing11.xml"/><Relationship Id="rId12"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1.xml"/><Relationship Id="rId11" Type="http://schemas.openxmlformats.org/officeDocument/2006/relationships/diagramColors" Target="../diagrams/colors12.xml"/><Relationship Id="rId5" Type="http://schemas.openxmlformats.org/officeDocument/2006/relationships/diagramQuickStyle" Target="../diagrams/quickStyle11.xml"/><Relationship Id="rId10" Type="http://schemas.openxmlformats.org/officeDocument/2006/relationships/diagramQuickStyle" Target="../diagrams/quickStyle12.xml"/><Relationship Id="rId4" Type="http://schemas.openxmlformats.org/officeDocument/2006/relationships/diagramLayout" Target="../diagrams/layout11.xml"/><Relationship Id="rId9" Type="http://schemas.openxmlformats.org/officeDocument/2006/relationships/diagramLayout" Target="../diagrams/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8" Type="http://schemas.openxmlformats.org/officeDocument/2006/relationships/diagramData" Target="../diagrams/data15.xml"/><Relationship Id="rId3" Type="http://schemas.openxmlformats.org/officeDocument/2006/relationships/diagramData" Target="../diagrams/data14.xml"/><Relationship Id="rId7" Type="http://schemas.microsoft.com/office/2007/relationships/diagramDrawing" Target="../diagrams/drawing14.xml"/><Relationship Id="rId12" Type="http://schemas.microsoft.com/office/2007/relationships/diagramDrawing" Target="../diagrams/drawing1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4.xml"/><Relationship Id="rId11" Type="http://schemas.openxmlformats.org/officeDocument/2006/relationships/diagramColors" Target="../diagrams/colors15.xml"/><Relationship Id="rId5" Type="http://schemas.openxmlformats.org/officeDocument/2006/relationships/diagramQuickStyle" Target="../diagrams/quickStyle14.xml"/><Relationship Id="rId10" Type="http://schemas.openxmlformats.org/officeDocument/2006/relationships/diagramQuickStyle" Target="../diagrams/quickStyle15.xml"/><Relationship Id="rId4" Type="http://schemas.openxmlformats.org/officeDocument/2006/relationships/diagramLayout" Target="../diagrams/layout14.xml"/><Relationship Id="rId9" Type="http://schemas.openxmlformats.org/officeDocument/2006/relationships/diagramLayout" Target="../diagrams/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6.png"/><Relationship Id="rId7" Type="http://schemas.openxmlformats.org/officeDocument/2006/relationships/diagramColors" Target="../diagrams/colors16.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6.png"/><Relationship Id="rId7" Type="http://schemas.openxmlformats.org/officeDocument/2006/relationships/diagramColors" Target="../diagrams/colors19.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b="1" dirty="0">
                <a:latin typeface="Alexandria" charset="0"/>
                <a:cs typeface="Alexandria" charset="0"/>
              </a:rPr>
              <a:t>Prepared by Dr. Ahmed </a:t>
            </a:r>
            <a:r>
              <a:rPr lang="en-US" sz="2000" b="1" dirty="0" err="1">
                <a:latin typeface="Alexandria" charset="0"/>
                <a:cs typeface="Alexandria" charset="0"/>
              </a:rPr>
              <a:t>Elkhouly</a:t>
            </a:r>
            <a:endParaRPr lang="en-US" sz="2000" b="1"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194617" y="5829941"/>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Fourth Lecture </a:t>
            </a:r>
          </a:p>
        </p:txBody>
      </p:sp>
      <p:sp>
        <p:nvSpPr>
          <p:cNvPr id="46" name="TextBox 45"/>
          <p:cNvSpPr txBox="1"/>
          <p:nvPr/>
        </p:nvSpPr>
        <p:spPr>
          <a:xfrm>
            <a:off x="696109" y="4976420"/>
            <a:ext cx="2844048" cy="1015663"/>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065211" y="3468326"/>
            <a:ext cx="3717690" cy="129794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r>
              <a:rPr lang="ar-EG" sz="2400" b="1" dirty="0">
                <a:solidFill>
                  <a:schemeClr val="tx1"/>
                </a:solidFill>
                <a:latin typeface="Alexandria" charset="0"/>
                <a:cs typeface="Alexandria" charset="0"/>
              </a:rPr>
              <a:t>المحاضرة الرابعة</a:t>
            </a:r>
          </a:p>
          <a:p>
            <a:pPr algn="ctr"/>
            <a:r>
              <a:rPr lang="ar-EG" sz="2400" b="1" dirty="0">
                <a:solidFill>
                  <a:schemeClr val="tx1"/>
                </a:solidFill>
                <a:latin typeface="Alexandria" charset="0"/>
                <a:cs typeface="Alexandria" charset="0"/>
              </a:rPr>
              <a:t>الذكاء الاصطناعي</a:t>
            </a:r>
            <a:endParaRPr lang="en-US" sz="2400" b="1" dirty="0">
              <a:solidFill>
                <a:schemeClr val="tx1"/>
              </a:solidFill>
              <a:latin typeface="Alexandria" charset="0"/>
              <a:cs typeface="Alexandria" charset="0"/>
            </a:endParaRPr>
          </a:p>
          <a:p>
            <a:pPr algn="ctr"/>
            <a:r>
              <a:rPr lang="en-US" sz="2800" b="1" dirty="0" err="1">
                <a:solidFill>
                  <a:schemeClr val="bg1"/>
                </a:solidFill>
                <a:latin typeface="Alexandria" charset="0"/>
                <a:cs typeface="Alexandria" charset="0"/>
              </a:rPr>
              <a:t>ure</a:t>
            </a:r>
            <a:r>
              <a:rPr lang="en-US" sz="2800" b="1" dirty="0">
                <a:solidFill>
                  <a:schemeClr val="bg1"/>
                </a:solidFill>
                <a:latin typeface="Alexandria" charset="0"/>
                <a:cs typeface="Alexandria" charset="0"/>
              </a:rPr>
              <a:t>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844048" cy="707886"/>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392369"/>
          </a:xfrm>
          <a:prstGeom prst="rect">
            <a:avLst/>
          </a:prstGeom>
          <a:noFill/>
        </p:spPr>
        <p:txBody>
          <a:bodyPr wrap="square">
            <a:spAutoFit/>
          </a:bodyPr>
          <a:lstStyle/>
          <a:p>
            <a:pPr lvl="0" algn="ctr" rtl="0">
              <a:lnSpc>
                <a:spcPct val="150000"/>
              </a:lnSpc>
            </a:pPr>
            <a:r>
              <a:rPr lang="ar-EG" sz="1600" b="1" dirty="0">
                <a:cs typeface="Alexandria" pitchFamily="2" charset="-78"/>
              </a:rPr>
              <a:t>1-ماهية الذكاء الاصطناعي </a:t>
            </a:r>
            <a:endParaRPr lang="en-US" sz="1600" dirty="0"/>
          </a:p>
          <a:p>
            <a:pPr algn="ctr">
              <a:lnSpc>
                <a:spcPct val="150000"/>
              </a:lnSpc>
            </a:pPr>
            <a:r>
              <a:rPr lang="ar-EG" sz="1600" b="1" dirty="0">
                <a:cs typeface="Alexandria" pitchFamily="2" charset="-78"/>
              </a:rPr>
              <a:t>2-علاقة الذكاء الاصطناعي بالقانون</a:t>
            </a:r>
            <a:endParaRPr lang="en-US" sz="1600" dirty="0"/>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pPr algn="ctr"/>
            <a:r>
              <a:rPr lang="ar-EG" sz="3200" b="1" dirty="0">
                <a:solidFill>
                  <a:srgbClr val="00AEEF"/>
                </a:solidFill>
                <a:latin typeface="Alexandria" charset="0"/>
                <a:cs typeface="Alexandria" charset="0"/>
              </a:rPr>
              <a:t>تمهيد</a:t>
            </a:r>
            <a:endParaRPr lang="ar-EG" dirty="0">
              <a:solidFill>
                <a:srgbClr val="00AEEF"/>
              </a:solidFill>
              <a:cs typeface="Alexandria" pitchFamily="2" charset="-78"/>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768" y="143642"/>
            <a:ext cx="2305141" cy="1076343"/>
          </a:xfrm>
          <a:prstGeom prst="rect">
            <a:avLst/>
          </a:prstGeom>
        </p:spPr>
      </p:pic>
      <p:sp>
        <p:nvSpPr>
          <p:cNvPr id="3" name="Rectangle 2">
            <a:extLst>
              <a:ext uri="{FF2B5EF4-FFF2-40B4-BE49-F238E27FC236}">
                <a16:creationId xmlns:a16="http://schemas.microsoft.com/office/drawing/2014/main" id="{138C5FA3-D525-D28A-B8EA-BB5A0542A1B2}"/>
              </a:ext>
            </a:extLst>
          </p:cNvPr>
          <p:cNvSpPr/>
          <p:nvPr/>
        </p:nvSpPr>
        <p:spPr>
          <a:xfrm>
            <a:off x="1912491" y="62916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15" name="Content Placeholder 14"/>
          <p:cNvSpPr txBox="1">
            <a:spLocks noGrp="1"/>
          </p:cNvSpPr>
          <p:nvPr>
            <p:ph idx="1"/>
          </p:nvPr>
        </p:nvSpPr>
        <p:spPr>
          <a:xfrm>
            <a:off x="1422806" y="1482934"/>
            <a:ext cx="10105103" cy="3633880"/>
          </a:xfrm>
          <a:prstGeom prst="rect">
            <a:avLst/>
          </a:prstGeom>
          <a:noFill/>
        </p:spPr>
        <p:txBody>
          <a:bodyPr wrap="square" rtlCol="0">
            <a:spAutoFit/>
          </a:bodyPr>
          <a:lstStyle/>
          <a:p>
            <a:pPr algn="justLow" rtl="1">
              <a:lnSpc>
                <a:spcPct val="150000"/>
              </a:lnSpc>
            </a:pPr>
            <a:endParaRPr lang="ar-EG" sz="1600" dirty="0">
              <a:cs typeface="Alexandria" pitchFamily="2" charset="-78"/>
            </a:endParaRPr>
          </a:p>
          <a:p>
            <a:pPr algn="justLow" rtl="1">
              <a:lnSpc>
                <a:spcPct val="150000"/>
              </a:lnSpc>
            </a:pPr>
            <a:r>
              <a:rPr lang="ar-EG" sz="1600" dirty="0">
                <a:cs typeface="Alexandria" pitchFamily="2" charset="-78"/>
              </a:rPr>
              <a:t>في هذه المحاضرة الراهنة نستكمل الحديث عن أسس القانون الرقمي ؛ فنتناول موضوع « الذكاء الاصطناعي « ؛ كأحد أهم تلك الأسس ؛ وعليه نخوض في تلك المحاضرة في البحث عن ماهية الذكاء الاصطناعي؛ من خلال تحديد تعريفه ، و أهميته و خصائصه . وكذا نتعرض لعلاقة الذكاء الاصطناعي بالقانون ؛ فارتأينا أن نتناول عدد من فروع القانون ممثلة في القانون الدستوري و الإداري و الجنائي و المرافعات و التجاري .</a:t>
            </a:r>
          </a:p>
          <a:p>
            <a:pPr algn="justLow" rtl="1">
              <a:lnSpc>
                <a:spcPct val="150000"/>
              </a:lnSpc>
            </a:pPr>
            <a:r>
              <a:rPr lang="ar-EG" sz="1600" dirty="0">
                <a:cs typeface="Alexandria" pitchFamily="2" charset="-78"/>
              </a:rPr>
              <a:t>ومن الأهمية أن نذكر بأهمية هذا الموضوع ؛ خاصة و أن بعض كبار رجال الاقتصاد في العالم كالملياردير الأمريكي «إلون ماسك»  قد حذر من خطورة الذكاء الاصطناعي ، ووصفه بكونه خطر على البشرية ، و أنه يعتقد بوجوب وضع معايير تنظيمية له ؛ حيث قال أنه يمكن لتقنيات الذكاء الاصطناعي الحالية اجتياز أي اختبار يخضع له الإنسان ، حتى بدرجة أفضل من الانسان العادي . </a:t>
            </a:r>
            <a:endParaRPr lang="en-US"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79870" y="1097771"/>
            <a:ext cx="10432027" cy="5367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يعد الذكاء الاصطناعي في وقتنا الحاضر أحد أهم وأخطر إفرازات العصر الرقمي نتيجة لما انبثق عنه من تطبيقات ذكية أثرت على مختلف مناحي الحياة، وأسهمت في خدمة البشرية والارتقاء بها، من خلال علم هندسة الآلات الذكية التي تقوم على إنشاء أجهزة وبرامج كمبيوتر قادرة على التفكير بالطريقة التي يعمل بها الدماغ البشري، والتي مكنت الذكاء الاصطناعي </a:t>
            </a:r>
            <a:r>
              <a:rPr lang="en-US" sz="1600" dirty="0">
                <a:solidFill>
                  <a:schemeClr val="tx1"/>
                </a:solidFill>
                <a:latin typeface="Alexandria" pitchFamily="2" charset="-78"/>
                <a:cs typeface="Alexandria" pitchFamily="2" charset="-78"/>
              </a:rPr>
              <a:t>Artificial Intelligence </a:t>
            </a:r>
            <a:r>
              <a:rPr lang="ar-EG" sz="1600" dirty="0">
                <a:solidFill>
                  <a:schemeClr val="tx1"/>
                </a:solidFill>
                <a:cs typeface="Alexandria" pitchFamily="2" charset="-78"/>
              </a:rPr>
              <a:t>من تقديم نسخة إلكترونية مشابهة للإنسان ولديها القدرة على التعلم باكتساب المعلومات والقدرة على تحليل البيانات والمعلومات والقدرة على إيجاد العلاقات، وبالتالي يكون لديها القدرة على اتخاذ القرار السليم لإظهار ردود الفعل المناسبة للمواقف التي تتعرض لها الآلة الإلكترونية، واستغلالها في تحقيق المهمة التي تكلف بها.</a:t>
            </a: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ومن المتفق عليه أن تكنولوجيا المعلومات والذكاء الاصطناعي باتت أساسا مهما لإدارة المعرفة والعمليات اللازمتين للمحافظة على النشاطات الاجتماعية والاقتصادية للمؤسسات، وقد أصبحت قدرة المؤسسات على النمو والبقاء والاستمرار تعتمد بدرجة كبيرة على مدى كفاءتها في ادارة تكنولوجيا المعلومات حتى يمكن الاستفادة منها في خلق الفرص والمزايا وأيضا مدى قدرتها على مواجهة التحديات وادارة المخاطر ذات العلاقة بها  .</a:t>
            </a:r>
            <a:endParaRPr lang="en-US" sz="1600" dirty="0">
              <a:solidFill>
                <a:schemeClr val="tx1"/>
              </a:solidFill>
            </a:endParaRPr>
          </a:p>
          <a:p>
            <a:pPr lvl="0" algn="justLow" rtl="1">
              <a:lnSpc>
                <a:spcPct val="150000"/>
              </a:lnSpc>
            </a:pP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068106" y="102754"/>
            <a:ext cx="5588631" cy="2185214"/>
          </a:xfrm>
          <a:prstGeom prst="rect">
            <a:avLst/>
          </a:prstGeom>
          <a:noFill/>
        </p:spPr>
        <p:txBody>
          <a:bodyPr wrap="square" rtlCol="0">
            <a:spAutoFit/>
          </a:bodyPr>
          <a:lstStyle/>
          <a:p>
            <a:endParaRPr lang="ar-EG" sz="2800" b="1" dirty="0">
              <a:latin typeface="Alexandria" charset="0"/>
              <a:cs typeface="Alexandria" charset="0"/>
            </a:endParaRPr>
          </a:p>
          <a:p>
            <a:r>
              <a:rPr lang="ar-EG" sz="2800" b="1" dirty="0">
                <a:solidFill>
                  <a:srgbClr val="00AEEF"/>
                </a:solidFill>
                <a:latin typeface="Alexandria" pitchFamily="2" charset="-78"/>
                <a:cs typeface="Alexandria" pitchFamily="2" charset="-78"/>
              </a:rPr>
              <a:t>أولاً: المقدمة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97515-DAE1-E6A5-548A-41C76D639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9142B-FF68-7FE9-C2C6-AE2C3E4CA1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DE69886-11D3-3769-25E4-85D0278445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B14D80C-F545-91AC-B2EF-1E36BA3E2620}"/>
              </a:ext>
            </a:extLst>
          </p:cNvPr>
          <p:cNvSpPr/>
          <p:nvPr/>
        </p:nvSpPr>
        <p:spPr>
          <a:xfrm>
            <a:off x="747252" y="1155869"/>
            <a:ext cx="11159613" cy="5308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ونظراً لما شهده العالم خلال الأعوام القليلة الماضية تقدم وتطور تكنولوجي لم يسبق للبشرية أن عاصرته من قبل ليصبح للتكنولوجيا القول الفصل في العديد من مجريات الحياة اليومية دون منازع، ولعل ذلك هو ما دفع المجتمع الدولي إلى التدخل لمعالجة الذكاء الاصطناعي باعتبارة حدود جديدة للإنسانية ، مما دفع العديد من الدول الأعضاء في المجتمع الدولي إلى التدخل لمساعدة مؤسساتها و الشركات العاملة بها على التطبيق الأمثل لهذا النظام .</a:t>
            </a:r>
          </a:p>
          <a:p>
            <a:pPr algn="justLow" rtl="1">
              <a:lnSpc>
                <a:spcPct val="150000"/>
              </a:lnSpc>
            </a:pPr>
            <a:r>
              <a:rPr lang="ar-EG" sz="1600" dirty="0">
                <a:solidFill>
                  <a:schemeClr val="tx1"/>
                </a:solidFill>
                <a:latin typeface="Alexandria" pitchFamily="2" charset="-78"/>
                <a:cs typeface="Alexandria" pitchFamily="2" charset="-78"/>
              </a:rPr>
              <a:t>ولعل ذلك هو أكدت عليه الامم المتحدة بشأن إرشادات « اخلاقيات الذكاء الاصطناعي» المنشورة على الموقع الرسمي  للمنظمة إذ أكدت علي: « نحن نقف عند فجر حقبة جديدة. تعمل الثورة التكنولوجية على تغيير حياتنا بسرعة هائلة، مما يغير بشكل كبيرالطرق التي نعمل ونتعلم بها، وحتى تلك التي نعيش بها سوياً. يمر الذكاء الاصطناعي (</a:t>
            </a:r>
            <a:r>
              <a:rPr lang="en-US" sz="1600" dirty="0">
                <a:solidFill>
                  <a:schemeClr val="tx1"/>
                </a:solidFill>
                <a:latin typeface="Alexandria" pitchFamily="2" charset="-78"/>
                <a:cs typeface="Alexandria" pitchFamily="2" charset="-78"/>
              </a:rPr>
              <a:t>Al </a:t>
            </a:r>
            <a:r>
              <a:rPr lang="ar-EG" sz="1600" dirty="0">
                <a:solidFill>
                  <a:schemeClr val="tx1"/>
                </a:solidFill>
                <a:latin typeface="Alexandria" pitchFamily="2" charset="-78"/>
                <a:cs typeface="Alexandria" pitchFamily="2" charset="-78"/>
              </a:rPr>
              <a:t>)بنمو هائل وإيجاد تطبيقات جديدة في عدد متزايد من القطاعات، بما في ذلك الأمن والبيئة والبحث والتعليم والصحة والثقافة والتجارة إلى جانب الاستخدام المتزايد التعقيد للبيانات الضخمة.الذكاء الاصطناعي هو الحدود الجديدة للإنسانية. بمجرد عبور هذه الحدود، سيؤدي الذكاء الاصطناعي إلى شكل جديد من الحضارة الإنسانية. المبدأ التوجيهي للذكاء الاصطناعي ليس أن يصبح مستقلاً أو يحل محل الذكاء البشري. ولكن يجب علينا أن نتأكد من تطويره من خلال نهج إنساني قائم على القيم وحقوق الإنسان. نحن نواجه سؤالا حاسمًا: ما نوع المجتمع الذي نريده غذا؟ تفتح ثورة الذكاءالاصطناعي آفاقا جديدة ومثيرة، لكن الاضطراب الأنثروبولوجي والاجتماعي الذي يجلبه في أعقابه يتطلب دراسة متأنية« . </a:t>
            </a: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C014C79-3CEE-1658-766A-C1F8FBDB5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380A467-BB5F-0A03-0B1B-F98FE5020EB7}"/>
              </a:ext>
            </a:extLst>
          </p:cNvPr>
          <p:cNvSpPr/>
          <p:nvPr/>
        </p:nvSpPr>
        <p:spPr>
          <a:xfrm>
            <a:off x="2485572" y="26508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175592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7BF32-306B-A73C-8A84-5FF1AB7BDC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5C0718-EBAE-92BD-33D9-473EE4768B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F85C846-0E58-061E-8BB4-D4E2E9CBC4D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969835-1A37-C546-BB5E-9B727F825DC6}"/>
              </a:ext>
            </a:extLst>
          </p:cNvPr>
          <p:cNvSpPr/>
          <p:nvPr/>
        </p:nvSpPr>
        <p:spPr>
          <a:xfrm>
            <a:off x="1179870" y="1097771"/>
            <a:ext cx="10432027" cy="5367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dirty="0">
                <a:solidFill>
                  <a:prstClr val="black"/>
                </a:solidFill>
                <a:latin typeface="Alexandria" pitchFamily="2" charset="-78"/>
                <a:cs typeface="Alexandria" pitchFamily="2" charset="-78"/>
              </a:rPr>
              <a:t>. </a:t>
            </a:r>
          </a:p>
          <a:p>
            <a:pPr algn="justLow" rtl="1"/>
            <a:endParaRPr lang="ar-EG" sz="1600" dirty="0">
              <a:solidFill>
                <a:prstClr val="black"/>
              </a:solidFill>
              <a:latin typeface="Alexandria" pitchFamily="2" charset="-78"/>
              <a:cs typeface="Alexandria" pitchFamily="2" charset="-78"/>
            </a:endParaRPr>
          </a:p>
          <a:p>
            <a:pPr algn="justLow" rtl="1"/>
            <a:endParaRPr lang="ar-EG" sz="1600" dirty="0">
              <a:solidFill>
                <a:prstClr val="black"/>
              </a:solidFill>
              <a:latin typeface="Alexandria" pitchFamily="2" charset="-78"/>
              <a:cs typeface="Alexandria" pitchFamily="2" charset="-78"/>
            </a:endParaRPr>
          </a:p>
          <a:p>
            <a:pPr algn="justLow" rtl="1"/>
            <a:endParaRPr lang="ar-EG" sz="1600" dirty="0">
              <a:solidFill>
                <a:prstClr val="black"/>
              </a:solidFill>
              <a:latin typeface="Alexandria" pitchFamily="2" charset="-78"/>
              <a:cs typeface="Alexandria" pitchFamily="2" charset="-78"/>
            </a:endParaRPr>
          </a:p>
          <a:p>
            <a:pPr algn="justLow" rtl="1">
              <a:lnSpc>
                <a:spcPct val="150000"/>
              </a:lnSpc>
            </a:pPr>
            <a:endParaRPr lang="ar-EG" sz="1600" dirty="0">
              <a:solidFill>
                <a:prstClr val="black"/>
              </a:solidFill>
              <a:latin typeface="Alexandria" pitchFamily="2" charset="-78"/>
              <a:cs typeface="Alexandria" pitchFamily="2" charset="-78"/>
            </a:endParaRPr>
          </a:p>
          <a:p>
            <a:pPr algn="justLow" rtl="1">
              <a:lnSpc>
                <a:spcPct val="150000"/>
              </a:lnSpc>
            </a:pPr>
            <a:endParaRPr lang="ar-EG" sz="1600" dirty="0">
              <a:solidFill>
                <a:prstClr val="black"/>
              </a:solidFill>
              <a:latin typeface="Alexandria" pitchFamily="2" charset="-78"/>
              <a:cs typeface="Alexandria" pitchFamily="2" charset="-78"/>
            </a:endParaRPr>
          </a:p>
          <a:p>
            <a:pPr algn="justLow" rtl="1">
              <a:lnSpc>
                <a:spcPct val="150000"/>
              </a:lnSpc>
            </a:pPr>
            <a:endParaRPr lang="ar-EG" sz="1600" dirty="0">
              <a:solidFill>
                <a:prstClr val="black"/>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endParaRPr lang="en-US" sz="1600" dirty="0">
              <a:solidFill>
                <a:schemeClr val="tx1"/>
              </a:solidFill>
              <a:cs typeface="+mj-cs"/>
            </a:endParaRPr>
          </a:p>
          <a:p>
            <a:pPr algn="justLow" rtl="1"/>
            <a:endParaRPr lang="en-US" sz="1600" dirty="0">
              <a:solidFill>
                <a:schemeClr val="tx1"/>
              </a:solidFill>
              <a:cs typeface="+mj-cs"/>
            </a:endParaRPr>
          </a:p>
          <a:p>
            <a:pPr algn="justLow" rtl="1"/>
            <a:endParaRPr lang="en-US" sz="1600" dirty="0">
              <a:solidFill>
                <a:schemeClr val="tx1"/>
              </a:solidFill>
              <a:cs typeface="+mj-cs"/>
            </a:endParaRPr>
          </a:p>
          <a:p>
            <a:pPr algn="justLow" rtl="1"/>
            <a:endParaRPr lang="en-US" sz="1600" dirty="0">
              <a:solidFill>
                <a:schemeClr val="tx1"/>
              </a:solidFill>
              <a:cs typeface="+mj-cs"/>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JO" sz="1600" dirty="0">
                <a:solidFill>
                  <a:schemeClr val="tx1"/>
                </a:solidFill>
                <a:cs typeface="Alexandria" pitchFamily="2" charset="-78"/>
              </a:rPr>
              <a:t>يؤثر استخدام تقنيات الذكاء الاصطناعي في العديد من قطاعات ومجالات الحياة، مثل العمل والصحة. وليس خافياً على أحد الطرائق التي يمكن أن يوفر بها الذكاء الاصطناعي فرصًا كبيرة للنهوض بحقوق الإنسان في العديد من مجالات الحياة، فعلى سبيل المثال، ساهم الذكاء الاصطناعي بتسهيل عملية التعليم، وتمكين وصول المعرفة لمختلف الفئات المجتمعية وخاصة خلال فترة الأزمة الوبائية التي كان من الصعب جدا تخطيها دون اللجوء لتقنيات الذكاء الاصطناعي. إلا أن العديد من الإشكاليات والتحديات يجب أخذها بعين الاعتبار عند التعامل مع الذكاء الاصطناعي التي بإمكانها أن تقوض أو تنتهك حماية حقوق الإنسان بشكل عام أو خاص. فمثلاً يمكن أن يهدد استخدام الذكاء الاصطناعي الحق في المساواة ومنع التمييز وهو أحد أهم الركائز التي تقوم عليها منظومة حقوق الإنسان بشكل عام. بالإضافة إلى ذلك، قد تتسبب تقنيات الذكاء الاصطناعي بتهديد وانتهاك الحقوق الخاصة كالحق في الخصوصية للأفراد أو أن تعززها بشكل ممنهج ومنظم كأن تعمل هذه التقنيات كصمام أمان للتمتع بالحقوق الأساسية والحرية الشخصية والسياسية، وعليه فإننا نتحدث هنا عن سلاح ذو حدين.</a:t>
            </a:r>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a:p>
            <a:pPr lvl="0" algn="justLow" rtl="1">
              <a:lnSpc>
                <a:spcPct val="150000"/>
              </a:lnSpc>
            </a:pPr>
            <a:endParaRPr lang="ar-EG" sz="160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8BED678-C376-53AA-134D-8CDDB8F508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CAEA1FD-B3BD-88D5-3731-DF6ACACCCF96}"/>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480186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045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2626178" y="457900"/>
            <a:ext cx="6422288" cy="461665"/>
          </a:xfrm>
          <a:prstGeom prst="rect">
            <a:avLst/>
          </a:prstGeom>
          <a:noFill/>
        </p:spPr>
        <p:txBody>
          <a:bodyPr wrap="square" rtlCol="0">
            <a:spAutoFit/>
          </a:bodyPr>
          <a:lstStyle/>
          <a:p>
            <a:pPr lvl="0" algn="ctr" rtl="1"/>
            <a:r>
              <a:rPr lang="ar-EG" sz="2400" b="1" dirty="0">
                <a:solidFill>
                  <a:srgbClr val="00AEEF"/>
                </a:solidFill>
                <a:cs typeface="Alexandria" pitchFamily="2" charset="-78"/>
              </a:rPr>
              <a:t>ثانياً : ماهية الذكاء الاصطناعي</a:t>
            </a:r>
            <a:endParaRPr lang="en-US" sz="2400" dirty="0">
              <a:solidFill>
                <a:srgbClr val="00AEEF"/>
              </a:solidFill>
            </a:endParaRPr>
          </a:p>
        </p:txBody>
      </p:sp>
      <p:sp>
        <p:nvSpPr>
          <p:cNvPr id="3" name="Rectangle 2">
            <a:extLst>
              <a:ext uri="{FF2B5EF4-FFF2-40B4-BE49-F238E27FC236}">
                <a16:creationId xmlns:a16="http://schemas.microsoft.com/office/drawing/2014/main" id="{C0D8D722-0960-2C95-3D5F-A27A9FA56EDA}"/>
              </a:ext>
            </a:extLst>
          </p:cNvPr>
          <p:cNvSpPr/>
          <p:nvPr/>
        </p:nvSpPr>
        <p:spPr>
          <a:xfrm>
            <a:off x="1927175" y="104563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9" name="Diagram 8">
            <a:extLst>
              <a:ext uri="{FF2B5EF4-FFF2-40B4-BE49-F238E27FC236}">
                <a16:creationId xmlns:a16="http://schemas.microsoft.com/office/drawing/2014/main" id="{B76B3843-4068-524C-D7FB-7F8702054FA0}"/>
              </a:ext>
            </a:extLst>
          </p:cNvPr>
          <p:cNvGraphicFramePr/>
          <p:nvPr>
            <p:extLst>
              <p:ext uri="{D42A27DB-BD31-4B8C-83A1-F6EECF244321}">
                <p14:modId xmlns:p14="http://schemas.microsoft.com/office/powerpoint/2010/main" val="77986522"/>
              </p:ext>
            </p:extLst>
          </p:nvPr>
        </p:nvGraphicFramePr>
        <p:xfrm>
          <a:off x="723332" y="1710813"/>
          <a:ext cx="10652591" cy="41943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8497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75401" y="6176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606962" y="3699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Rectangle: Rounded Corners 1">
            <a:extLst>
              <a:ext uri="{FF2B5EF4-FFF2-40B4-BE49-F238E27FC236}">
                <a16:creationId xmlns:a16="http://schemas.microsoft.com/office/drawing/2014/main" id="{F4BFB812-F461-E972-22DD-B22B97D6F37F}"/>
              </a:ext>
            </a:extLst>
          </p:cNvPr>
          <p:cNvSpPr/>
          <p:nvPr/>
        </p:nvSpPr>
        <p:spPr>
          <a:xfrm>
            <a:off x="884903" y="1463467"/>
            <a:ext cx="10734506" cy="487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24D9662-9C4E-D99A-8F2A-D24C1B116F33}"/>
              </a:ext>
            </a:extLst>
          </p:cNvPr>
          <p:cNvSpPr txBox="1"/>
          <p:nvPr/>
        </p:nvSpPr>
        <p:spPr>
          <a:xfrm>
            <a:off x="1022556" y="1286810"/>
            <a:ext cx="10500850" cy="6463308"/>
          </a:xfrm>
          <a:prstGeom prst="rect">
            <a:avLst/>
          </a:prstGeom>
          <a:noFill/>
        </p:spPr>
        <p:txBody>
          <a:bodyPr wrap="square" rtlCol="0">
            <a:spAutoFit/>
          </a:bodyPr>
          <a:lstStyle/>
          <a:p>
            <a:pPr algn="justLow" rtl="1"/>
            <a:endParaRPr lang="ar-EG" sz="2000" dirty="0">
              <a:cs typeface="Alexandria" pitchFamily="2" charset="-78"/>
            </a:endParaRPr>
          </a:p>
          <a:p>
            <a:pPr algn="r" rtl="1"/>
            <a:r>
              <a:rPr lang="ar-EG" sz="1600" b="1" dirty="0">
                <a:solidFill>
                  <a:srgbClr val="00AEEF"/>
                </a:solidFill>
                <a:cs typeface="Alexandria" pitchFamily="2" charset="-78"/>
              </a:rPr>
              <a:t> دور الذكاء الاصطناعي في تيسير المعاملات:</a:t>
            </a:r>
          </a:p>
          <a:p>
            <a:pPr algn="justLow" rtl="1">
              <a:lnSpc>
                <a:spcPct val="150000"/>
              </a:lnSpc>
            </a:pPr>
            <a:r>
              <a:rPr lang="ar-EG" sz="1600" dirty="0">
                <a:cs typeface="Alexandria" pitchFamily="2" charset="-78"/>
              </a:rPr>
              <a:t>يشبه علماء ومهندسو تكنولوجيا المعلومات العالم بالقرية الصغيرة، لاسيما مع تطور التقنيات</a:t>
            </a:r>
            <a:r>
              <a:rPr lang="en-US" sz="1600" dirty="0"/>
              <a:t> </a:t>
            </a:r>
            <a:r>
              <a:rPr lang="ar-EG" sz="1600" dirty="0">
                <a:cs typeface="Alexandria" pitchFamily="2" charset="-78"/>
              </a:rPr>
              <a:t>الإلكترونية الحديثة، ذلك التطور الذي لا يهدأ. فالمهتم بعالم الرقميات والإلكترونيات يجد أنه لا</a:t>
            </a:r>
            <a:r>
              <a:rPr lang="en-US" sz="1600" dirty="0"/>
              <a:t> </a:t>
            </a:r>
            <a:r>
              <a:rPr lang="ar-EG" sz="1600" dirty="0">
                <a:cs typeface="Alexandria" pitchFamily="2" charset="-78"/>
              </a:rPr>
              <a:t>يكاد أن تظهر تكنولوجيا حديثة يتهافت عليها الناس إلا وظهرت تكنولوجيا أخرى تفوقها تطورا ً،</a:t>
            </a:r>
            <a:r>
              <a:rPr lang="en-US" sz="1600" dirty="0"/>
              <a:t> </a:t>
            </a:r>
            <a:r>
              <a:rPr lang="ar-EG" sz="1600" dirty="0">
                <a:cs typeface="Alexandria" pitchFamily="2" charset="-78"/>
              </a:rPr>
              <a:t>فوجود مثل هذه التطورات وإن كان لها جانب مادي وربحي للشركات العالمية في مجال التكنولوجيا،</a:t>
            </a:r>
            <a:r>
              <a:rPr lang="en-US" sz="1600" dirty="0"/>
              <a:t> </a:t>
            </a:r>
            <a:r>
              <a:rPr lang="ar-EG" sz="1600" dirty="0">
                <a:cs typeface="Alexandria" pitchFamily="2" charset="-78"/>
              </a:rPr>
              <a:t>إلا أن لها جوانب إيجابية كبيرة في حياة الفرد ولها أهمية قصوى في تخليص المعاملات اليومية</a:t>
            </a:r>
            <a:r>
              <a:rPr lang="en-US" sz="1600" dirty="0"/>
              <a:t> </a:t>
            </a:r>
            <a:r>
              <a:rPr lang="ar-EG" sz="1600" dirty="0">
                <a:cs typeface="Alexandria" pitchFamily="2" charset="-78"/>
              </a:rPr>
              <a:t>للفرد وتوفير الوقت الذي قد يستغرقه في المعاملات الورقية والتقليدية، فمن خلال هذه التكنولوجيا</a:t>
            </a:r>
            <a:r>
              <a:rPr lang="en-US" sz="1600" dirty="0"/>
              <a:t> </a:t>
            </a:r>
            <a:r>
              <a:rPr lang="ar-EG" sz="1600" dirty="0">
                <a:cs typeface="Alexandria" pitchFamily="2" charset="-78"/>
              </a:rPr>
              <a:t>يتم أداء المعاملات المالية والمصرفية ونقل البيانات بسرعة هائلة والتواصل مع الآخرين في أي</a:t>
            </a:r>
            <a:r>
              <a:rPr lang="en-US" sz="1600" dirty="0"/>
              <a:t> </a:t>
            </a:r>
            <a:r>
              <a:rPr lang="ar-EG" sz="1600" dirty="0">
                <a:cs typeface="Alexandria" pitchFamily="2" charset="-78"/>
              </a:rPr>
              <a:t>مكان في العالم بيسر وسهولة، وكذلك التسوق التجاري الإلكتروني، وعقد الصفقات بطرق آمنة،</a:t>
            </a:r>
            <a:r>
              <a:rPr lang="en-US" sz="1600" dirty="0"/>
              <a:t> </a:t>
            </a:r>
            <a:r>
              <a:rPr lang="ar-EG" sz="1600" dirty="0">
                <a:cs typeface="Alexandria" pitchFamily="2" charset="-78"/>
              </a:rPr>
              <a:t>وعقد الاجتماعات والمؤتمرات عن بُعد، وكذلك تنفيذ الدورات التدريبية والبرامج التعليمية في</a:t>
            </a:r>
            <a:r>
              <a:rPr lang="en-US" sz="1600" dirty="0"/>
              <a:t> </a:t>
            </a:r>
            <a:r>
              <a:rPr lang="ar-EG" sz="1600" dirty="0">
                <a:cs typeface="Alexandria" pitchFamily="2" charset="-78"/>
              </a:rPr>
              <a:t>الجامعات والمعاهد عن طريق البرامج الإلكترونية )عن بُعد(، والتي برز دورها كثيرا ً بعد تفشي</a:t>
            </a:r>
            <a:r>
              <a:rPr lang="en-US" sz="1600" dirty="0"/>
              <a:t> </a:t>
            </a:r>
            <a:r>
              <a:rPr lang="ar-EG" sz="1600" dirty="0">
                <a:cs typeface="Alexandria" pitchFamily="2" charset="-78"/>
              </a:rPr>
              <a:t>فايروس )كوفيد – ١٩ ( في العالم، مما اضطر المؤسسات التعليمية إلى اعتماد نظام التعليم عن</a:t>
            </a:r>
            <a:r>
              <a:rPr lang="en-US" sz="1600" dirty="0"/>
              <a:t> </a:t>
            </a:r>
            <a:r>
              <a:rPr lang="ar-EG" sz="1600" dirty="0">
                <a:cs typeface="Alexandria" pitchFamily="2" charset="-78"/>
              </a:rPr>
              <a:t>بُعد خشية تفشي المرض، وكذلك جهات العمل التي اعتمدت هذا النظام على نسبة كبيرة من</a:t>
            </a:r>
            <a:r>
              <a:rPr lang="en-US" sz="1600" dirty="0"/>
              <a:t> </a:t>
            </a:r>
            <a:r>
              <a:rPr lang="ar-EG" sz="1600" dirty="0">
                <a:cs typeface="Alexandria" pitchFamily="2" charset="-78"/>
              </a:rPr>
              <a:t>الموظفين والذين سمُح لهم بأداء عملهم في المنزل، ومن ضمن هذه البرامج </a:t>
            </a:r>
            <a:r>
              <a:rPr lang="en-US" sz="1600" i="1" dirty="0">
                <a:latin typeface="Alexandria" pitchFamily="2" charset="-78"/>
                <a:cs typeface="Alexandria" pitchFamily="2" charset="-78"/>
              </a:rPr>
              <a:t>Blackboard </a:t>
            </a:r>
            <a:r>
              <a:rPr lang="ar-EG" sz="1600" dirty="0">
                <a:latin typeface="Alexandria" pitchFamily="2" charset="-78"/>
                <a:cs typeface="Alexandria" pitchFamily="2" charset="-78"/>
              </a:rPr>
              <a:t>و</a:t>
            </a:r>
            <a:r>
              <a:rPr lang="en-US" sz="1600" i="1" dirty="0">
                <a:latin typeface="Alexandria" pitchFamily="2" charset="-78"/>
                <a:cs typeface="Alexandria" pitchFamily="2" charset="-78"/>
              </a:rPr>
              <a:t>Microsoft Teams </a:t>
            </a:r>
            <a:r>
              <a:rPr lang="ar-EG" sz="1600" dirty="0">
                <a:latin typeface="Alexandria" pitchFamily="2" charset="-78"/>
                <a:cs typeface="Alexandria" pitchFamily="2" charset="-78"/>
              </a:rPr>
              <a:t>و </a:t>
            </a:r>
            <a:r>
              <a:rPr lang="en-US" sz="1600" i="1" dirty="0" err="1">
                <a:latin typeface="Alexandria" pitchFamily="2" charset="-78"/>
                <a:cs typeface="Alexandria" pitchFamily="2" charset="-78"/>
              </a:rPr>
              <a:t>WebEx</a:t>
            </a:r>
            <a:r>
              <a:rPr lang="en-US" sz="1600" i="1" dirty="0">
                <a:latin typeface="Alexandria" pitchFamily="2" charset="-78"/>
                <a:cs typeface="Alexandria" pitchFamily="2" charset="-78"/>
              </a:rPr>
              <a:t> </a:t>
            </a:r>
            <a:r>
              <a:rPr lang="ar-EG" sz="1600" i="1" dirty="0">
                <a:latin typeface="Alexandria" pitchFamily="2" charset="-78"/>
                <a:cs typeface="Alexandria" pitchFamily="2" charset="-78"/>
              </a:rPr>
              <a:t> </a:t>
            </a:r>
            <a:r>
              <a:rPr lang="ar-EG" sz="1600" dirty="0">
                <a:cs typeface="Alexandria" pitchFamily="2" charset="-78"/>
              </a:rPr>
              <a:t>و </a:t>
            </a:r>
            <a:r>
              <a:rPr lang="en-US" sz="1600" i="1" dirty="0">
                <a:latin typeface="Alexandria" pitchFamily="2" charset="-78"/>
                <a:cs typeface="Alexandria" pitchFamily="2" charset="-78"/>
              </a:rPr>
              <a:t>Zoom meeting </a:t>
            </a:r>
            <a:r>
              <a:rPr lang="ar-EG" sz="1600" dirty="0">
                <a:cs typeface="Alexandria" pitchFamily="2" charset="-78"/>
              </a:rPr>
              <a:t>وغيرها من البرامج الحديثة المستخدمة</a:t>
            </a:r>
            <a:r>
              <a:rPr lang="en-US" sz="1600" dirty="0"/>
              <a:t> </a:t>
            </a:r>
            <a:r>
              <a:rPr lang="ar-EG" sz="1600" dirty="0">
                <a:cs typeface="Alexandria" pitchFamily="2" charset="-78"/>
              </a:rPr>
              <a:t>للاجتماعات والتعليم عن بُعد.</a:t>
            </a:r>
          </a:p>
          <a:p>
            <a:pPr algn="r" rtl="1"/>
            <a:endParaRPr lang="ar-EG" dirty="0">
              <a:cs typeface="Alexandria" pitchFamily="2" charset="-78"/>
            </a:endParaRPr>
          </a:p>
          <a:p>
            <a:pPr algn="r" rtl="1"/>
            <a:endParaRPr lang="ar-EG" dirty="0">
              <a:cs typeface="Alexandria" pitchFamily="2" charset="-78"/>
            </a:endParaRPr>
          </a:p>
          <a:p>
            <a:pPr algn="r" rtl="1"/>
            <a:endParaRPr lang="ar-EG" dirty="0">
              <a:cs typeface="Alexandria" pitchFamily="2" charset="-78"/>
            </a:endParaRPr>
          </a:p>
          <a:p>
            <a:pPr algn="r" rtl="1"/>
            <a:endParaRPr lang="ar-EG" dirty="0">
              <a:cs typeface="Alexandria" pitchFamily="2" charset="-78"/>
            </a:endParaRPr>
          </a:p>
          <a:p>
            <a:pPr algn="r" rtl="1"/>
            <a:endParaRPr lang="en-US" dirty="0"/>
          </a:p>
        </p:txBody>
      </p:sp>
      <p:sp>
        <p:nvSpPr>
          <p:cNvPr id="6" name="TextBox 5">
            <a:extLst>
              <a:ext uri="{FF2B5EF4-FFF2-40B4-BE49-F238E27FC236}">
                <a16:creationId xmlns:a16="http://schemas.microsoft.com/office/drawing/2014/main" id="{E43BDA66-DCAB-762D-FB71-A348496BDFE7}"/>
              </a:ext>
            </a:extLst>
          </p:cNvPr>
          <p:cNvSpPr txBox="1"/>
          <p:nvPr/>
        </p:nvSpPr>
        <p:spPr>
          <a:xfrm>
            <a:off x="3845145" y="617697"/>
            <a:ext cx="3470347" cy="646331"/>
          </a:xfrm>
          <a:prstGeom prst="rect">
            <a:avLst/>
          </a:prstGeom>
          <a:noFill/>
        </p:spPr>
        <p:txBody>
          <a:bodyPr wrap="square" rtlCol="0">
            <a:spAutoFit/>
          </a:bodyPr>
          <a:lstStyle/>
          <a:p>
            <a:pPr algn="ctr"/>
            <a:r>
              <a:rPr lang="ar-EG" b="1" dirty="0">
                <a:solidFill>
                  <a:srgbClr val="00AEEF"/>
                </a:solidFill>
                <a:latin typeface="Alexandria" pitchFamily="2" charset="-78"/>
                <a:cs typeface="Alexandria" pitchFamily="2" charset="-78"/>
              </a:rPr>
              <a:t>1- أهمية الذكاء الاصطناعي في العصر الحالي </a:t>
            </a:r>
            <a:endParaRPr lang="en-US"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993034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79028" y="11310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5130229" y="17997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180494" y="7317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934065" y="1387956"/>
            <a:ext cx="10577188" cy="4789008"/>
          </a:xfrm>
        </p:spPr>
        <p:txBody>
          <a:bodyPr>
            <a:noAutofit/>
          </a:bodyPr>
          <a:lstStyle/>
          <a:p>
            <a:pPr marL="0" indent="0" algn="justLow" rtl="1">
              <a:lnSpc>
                <a:spcPct val="170000"/>
              </a:lnSpc>
              <a:buNone/>
            </a:pPr>
            <a:r>
              <a:rPr lang="ar-EG" sz="1600" dirty="0">
                <a:cs typeface="Alexandria" pitchFamily="2" charset="-78"/>
              </a:rPr>
              <a:t>وغير خاف على القارئ بأن أغلبنا محاطون بالعديد من الأجهزة الإلكترونية، وقد يكون التسويق لبعض المنتجات له دور في استمالة الناس نحو شراء واقتناء بعض الأجهزة والمنتجات التي تتم الدعاية التسويقية لها، وقد استحدث مؤخراً نظام إلكتروني يُسمى ب "إنترنت الأشياء" </a:t>
            </a:r>
            <a:r>
              <a:rPr lang="en-US" sz="1600" dirty="0">
                <a:latin typeface="Alexandria" pitchFamily="2" charset="-78"/>
                <a:cs typeface="Alexandria" pitchFamily="2" charset="-78"/>
              </a:rPr>
              <a:t>Internet of Things</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justLow" rtl="1">
              <a:lnSpc>
                <a:spcPct val="170000"/>
              </a:lnSpc>
              <a:buNone/>
            </a:pPr>
            <a:r>
              <a:rPr lang="ar-EG" sz="1600" dirty="0">
                <a:cs typeface="Alexandria" pitchFamily="2" charset="-78"/>
              </a:rPr>
              <a:t>واختصاراً </a:t>
            </a:r>
            <a:r>
              <a:rPr lang="en-US" sz="1600" i="1" dirty="0">
                <a:latin typeface="Alexandria" pitchFamily="2" charset="-78"/>
                <a:cs typeface="Alexandria" pitchFamily="2" charset="-78"/>
              </a:rPr>
              <a:t>IoT</a:t>
            </a:r>
            <a:r>
              <a:rPr lang="en-US" sz="1600" i="1" dirty="0"/>
              <a:t> </a:t>
            </a:r>
            <a:r>
              <a:rPr lang="ar-EG" sz="1600" i="1" dirty="0">
                <a:cs typeface="Alexandria" pitchFamily="2" charset="-78"/>
              </a:rPr>
              <a:t> </a:t>
            </a:r>
            <a:r>
              <a:rPr lang="ar-EG" sz="1600" dirty="0">
                <a:cs typeface="Alexandria" pitchFamily="2" charset="-78"/>
              </a:rPr>
              <a:t>ويُسمى كذلك ب "إنترنت كل شيء" وهذا النظام يجعل كافة الأجهزة مرتبطة ومتفاعلة مع بعضها البعض بما يخدم العنصر البشري وهي أشبه بأجهزة الاستشعار ، وهذه الخدمة تمكّن المستخدم على سبيل المثال لا الحصر من ضبط أنظمة التدفئة والتبريد، ضبط المكتب، إطفاء وتشغيل الأنوار عن بُعد، مرا قبة المعدات الصناعية، تقديم خدمات للمباني الذكية . ويُذكر أن عدد من الدول العربية بدأت في تنفيذ مشاريع متعلقة بإنشاء المدن الذكية، منها مدينة مشيرب الذكية بدولة قطر ومدينة نيوم بالمملكة العربية السعودية  . </a:t>
            </a:r>
            <a:endParaRPr lang="ar-EG" dirty="0">
              <a:cs typeface="Alexandria" pitchFamily="2" charset="-78"/>
            </a:endParaRPr>
          </a:p>
        </p:txBody>
      </p:sp>
    </p:spTree>
    <p:extLst>
      <p:ext uri="{BB962C8B-B14F-4D97-AF65-F5344CB8AC3E}">
        <p14:creationId xmlns:p14="http://schemas.microsoft.com/office/powerpoint/2010/main" val="3897645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F4052-2F22-CE98-276A-0FCD7E8D34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9B92C0-04D5-C7AA-0B58-68DE83B244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8AB9213-A82A-7E65-4911-D490B8DB5703}"/>
              </a:ext>
            </a:extLst>
          </p:cNvPr>
          <p:cNvSpPr/>
          <p:nvPr/>
        </p:nvSpPr>
        <p:spPr>
          <a:xfrm>
            <a:off x="7779028" y="11310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12752D0-5C85-5D42-A286-ECCE795BBC47}"/>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71CF37-2608-9B51-A133-BA5C464304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2BACA41-2478-7685-3449-FA70E36E0C01}"/>
              </a:ext>
            </a:extLst>
          </p:cNvPr>
          <p:cNvSpPr txBox="1"/>
          <p:nvPr/>
        </p:nvSpPr>
        <p:spPr>
          <a:xfrm>
            <a:off x="5130229" y="17997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60DC1EE-3C49-08A9-3E90-8D210A84D0F2}"/>
              </a:ext>
            </a:extLst>
          </p:cNvPr>
          <p:cNvSpPr/>
          <p:nvPr/>
        </p:nvSpPr>
        <p:spPr>
          <a:xfrm>
            <a:off x="2180494" y="7317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3AA16491-268D-484E-848C-B97AFD169E20}"/>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a:extLst>
              <a:ext uri="{FF2B5EF4-FFF2-40B4-BE49-F238E27FC236}">
                <a16:creationId xmlns:a16="http://schemas.microsoft.com/office/drawing/2014/main" id="{CAA2CED6-B34D-014D-73D2-676336864008}"/>
              </a:ext>
            </a:extLst>
          </p:cNvPr>
          <p:cNvSpPr>
            <a:spLocks noGrp="1"/>
          </p:cNvSpPr>
          <p:nvPr>
            <p:ph idx="1"/>
          </p:nvPr>
        </p:nvSpPr>
        <p:spPr>
          <a:xfrm>
            <a:off x="973393" y="1387955"/>
            <a:ext cx="10537859" cy="5180259"/>
          </a:xfrm>
        </p:spPr>
        <p:txBody>
          <a:bodyPr>
            <a:noAutofit/>
          </a:bodyPr>
          <a:lstStyle/>
          <a:p>
            <a:pPr algn="justLow" rtl="1">
              <a:lnSpc>
                <a:spcPct val="170000"/>
              </a:lnSpc>
            </a:pPr>
            <a:r>
              <a:rPr lang="ar-EG" sz="1600" dirty="0">
                <a:cs typeface="Alexandria" pitchFamily="2" charset="-78"/>
              </a:rPr>
              <a:t>ولعل استخدام السيارات ذاتية القيادة خير مثال على نظام "انترنت الأشياء" بل الذكاء الاصطناعي كذلك، كون هذه النوعيات من السيارات التي تتسم بهذه الخاصية تتضمن بطبيعةالحال تكنولوجيا ذكية قد لا يتصور البشر وجودها قبل أن تتم صناعتها. أوضرب مثالاً على ذلك إنتاج سيارات )تيسلا( </a:t>
            </a:r>
            <a:r>
              <a:rPr lang="en-US" sz="1600" i="1" dirty="0">
                <a:latin typeface="Alexandria" pitchFamily="2" charset="-78"/>
                <a:cs typeface="Alexandria" pitchFamily="2" charset="-78"/>
              </a:rPr>
              <a:t>Tesla</a:t>
            </a:r>
            <a:r>
              <a:rPr lang="en-US" sz="1600" i="1" dirty="0"/>
              <a:t> </a:t>
            </a:r>
            <a:r>
              <a:rPr lang="ar-EG" sz="1600" dirty="0">
                <a:cs typeface="Alexandria" pitchFamily="2" charset="-78"/>
              </a:rPr>
              <a:t>الذكية والتي تستخدم نظام الذكاء الاصطناعي و </a:t>
            </a:r>
            <a:r>
              <a:rPr lang="en-US" sz="1600" i="1" dirty="0">
                <a:latin typeface="Alexandria" pitchFamily="2" charset="-78"/>
                <a:cs typeface="Alexandria" pitchFamily="2" charset="-78"/>
              </a:rPr>
              <a:t>Autopilot</a:t>
            </a:r>
            <a:r>
              <a:rPr lang="en-US" sz="1600" i="1" dirty="0"/>
              <a:t> </a:t>
            </a:r>
            <a:r>
              <a:rPr lang="ar-EG" sz="1600" dirty="0">
                <a:cs typeface="Alexandria" pitchFamily="2" charset="-78"/>
              </a:rPr>
              <a:t>والتي توفر القيادة الذاتية الكاملة على طول الطريق </a:t>
            </a:r>
            <a:r>
              <a:rPr lang="en-US" sz="1600" i="1" dirty="0">
                <a:latin typeface="Alexandria" pitchFamily="2" charset="-78"/>
                <a:cs typeface="Alexandria" pitchFamily="2" charset="-78"/>
              </a:rPr>
              <a:t>Full Self-Driving </a:t>
            </a:r>
            <a:r>
              <a:rPr lang="ar-EG" sz="1600" dirty="0">
                <a:cs typeface="Alexandria" pitchFamily="2" charset="-78"/>
              </a:rPr>
              <a:t>كما تتضمن هذه السيارة شاشة ذكية تعمل باللمس توفر كافة الأنظمة الحديثة والتي لا تتوافر في – معظمها - في السيارات الأخرى، حيث تم استخدام برمجيات وخوارزميات هائلة في صناعة هذه السيارة.</a:t>
            </a:r>
          </a:p>
          <a:p>
            <a:pPr algn="justLow" rtl="1">
              <a:lnSpc>
                <a:spcPct val="170000"/>
              </a:lnSpc>
            </a:pPr>
            <a:r>
              <a:rPr lang="ar-EG" sz="1600" dirty="0">
                <a:cs typeface="Alexandria" pitchFamily="2" charset="-78"/>
              </a:rPr>
              <a:t>وحيث إن التقنيات الإلكترونية الحديثة قد ساهمت بشكل كبير في تيسير كافة جوانب الحياة لدى الفرد والمجتمع إلا أن الذكاء الاصطناعي له الدور الأكبر في تسهيل هذه العمليات بشكل أفضل، فقد تعمل تكنولوجيا الذكاء الاصطناعي على تحسين أداء المؤسسات والشركات بأنواعها وذلك من خلال القيام بالمهام والأعمال التي كانت تتطلب في السابق وجود الكوادر البشرية المتخصصة، وكذلك قدرته الهائلة على القيام بعديد من المهام في أقصر وقت زمني ممكن، وهذا النظام له أهمية كبيرة في العديد من المجالات منها المجالات القانونية كما هو الحال في المجال المدني)العقود( والمجال الجنائي وغيرها من المجالات.</a:t>
            </a:r>
          </a:p>
          <a:p>
            <a:endParaRPr lang="ar-EG" sz="1600" dirty="0">
              <a:cs typeface="Alexandria" pitchFamily="2" charset="-78"/>
            </a:endParaRPr>
          </a:p>
        </p:txBody>
      </p:sp>
    </p:spTree>
    <p:extLst>
      <p:ext uri="{BB962C8B-B14F-4D97-AF65-F5344CB8AC3E}">
        <p14:creationId xmlns:p14="http://schemas.microsoft.com/office/powerpoint/2010/main" val="1673114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13371" y="7497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cs typeface="Alexandria" pitchFamily="2" charset="-78"/>
              </a:rPr>
              <a:t>1- </a:t>
            </a:r>
            <a:r>
              <a:rPr lang="ar-EG" sz="1600" b="1" u="sng" dirty="0">
                <a:solidFill>
                  <a:srgbClr val="00AEEF"/>
                </a:solidFill>
                <a:cs typeface="Alexandria" pitchFamily="2" charset="-78"/>
              </a:rPr>
              <a:t>تعريف الذكاء الاصطناعي في اللغة</a:t>
            </a:r>
            <a:r>
              <a:rPr lang="ar-EG" sz="1600" b="1" dirty="0">
                <a:solidFill>
                  <a:srgbClr val="00AEEF"/>
                </a:solidFill>
                <a:cs typeface="Alexandria" pitchFamily="2" charset="-78"/>
              </a:rPr>
              <a:t>: </a:t>
            </a:r>
            <a:r>
              <a:rPr lang="ar-EG" sz="1600" dirty="0">
                <a:solidFill>
                  <a:schemeClr val="tx1"/>
                </a:solidFill>
                <a:cs typeface="Alexandria" pitchFamily="2" charset="-78"/>
              </a:rPr>
              <a:t>يقصد بمصطلح ذكاء الإنسان في معاجم اللغة العربية بأنه هو قدرته على التحليل والتركيب والتمييز والاختيار، وعلى التكيف إزاء المواقف المختلفة، أو قدرته على الفهم والاستنتاج والتحليل والتمييز</a:t>
            </a:r>
          </a:p>
          <a:p>
            <a:pPr algn="justLow" rtl="1">
              <a:lnSpc>
                <a:spcPct val="150000"/>
              </a:lnSpc>
            </a:pPr>
            <a:r>
              <a:rPr lang="ar-EG" sz="1600" dirty="0">
                <a:solidFill>
                  <a:schemeClr val="tx1"/>
                </a:solidFill>
                <a:cs typeface="Alexandria" pitchFamily="2" charset="-78"/>
              </a:rPr>
              <a:t>بقوة فطرته وذكاء خاطره”))).</a:t>
            </a:r>
          </a:p>
          <a:p>
            <a:pPr algn="justLow" rtl="1">
              <a:lnSpc>
                <a:spcPct val="150000"/>
              </a:lnSpc>
            </a:pPr>
            <a:r>
              <a:rPr lang="ar-EG" sz="1600" dirty="0">
                <a:solidFill>
                  <a:schemeClr val="tx1"/>
                </a:solidFill>
                <a:cs typeface="Alexandria" pitchFamily="2" charset="-78"/>
              </a:rPr>
              <a:t>أما قاموس أوكسفورد الإنجليزي فقد عرَّف الذكاء الاصطناعي بأنه: «نظرية وتطوير أنظمة الحاسوب القادرة على أداء المهام التي تتطلب عادة ذكاء بشريًا ، مثل الإدراك البصري والتعرف على الكلام واتخاذ القرار والترجمة بين اللغات. </a:t>
            </a:r>
            <a:r>
              <a:rPr lang="en-US" sz="1600" dirty="0">
                <a:solidFill>
                  <a:schemeClr val="tx1"/>
                </a:solidFill>
              </a:rPr>
              <a:t>.»</a:t>
            </a:r>
            <a:endParaRPr lang="ar-EG" sz="1600" dirty="0">
              <a:solidFill>
                <a:schemeClr val="tx1"/>
              </a:solidFill>
              <a:cs typeface="Alexandria" pitchFamily="2" charset="-78"/>
            </a:endParaRPr>
          </a:p>
          <a:p>
            <a:pPr algn="justLow" rtl="1">
              <a:lnSpc>
                <a:spcPct val="150000"/>
              </a:lnSpc>
            </a:pPr>
            <a:r>
              <a:rPr lang="ar-EG" sz="1600" b="1" dirty="0">
                <a:solidFill>
                  <a:srgbClr val="00AEEF"/>
                </a:solidFill>
                <a:cs typeface="Alexandria" pitchFamily="2" charset="-78"/>
              </a:rPr>
              <a:t>2 - </a:t>
            </a:r>
            <a:r>
              <a:rPr lang="ar-EG" sz="1600" b="1" u="sng" dirty="0">
                <a:solidFill>
                  <a:srgbClr val="00AEEF"/>
                </a:solidFill>
                <a:cs typeface="Alexandria" pitchFamily="2" charset="-78"/>
              </a:rPr>
              <a:t>تعريف الفقه للذكاء الاصطناعي</a:t>
            </a:r>
            <a:r>
              <a:rPr lang="ar-EG" sz="1600" b="1" u="sng" dirty="0">
                <a:solidFill>
                  <a:schemeClr val="tx1"/>
                </a:solidFill>
                <a:cs typeface="Alexandria" pitchFamily="2" charset="-78"/>
              </a:rPr>
              <a:t>: </a:t>
            </a:r>
            <a:r>
              <a:rPr lang="ar-EG" sz="1600" dirty="0">
                <a:solidFill>
                  <a:schemeClr val="tx1"/>
                </a:solidFill>
                <a:cs typeface="Alexandria" pitchFamily="2" charset="-78"/>
              </a:rPr>
              <a:t>تنوعت تعريفات الذكاء الاصطناعي التي تناولها الفقه في محاولة</a:t>
            </a:r>
            <a:r>
              <a:rPr lang="en-US" sz="1600" dirty="0">
                <a:solidFill>
                  <a:schemeClr val="tx1"/>
                </a:solidFill>
              </a:rPr>
              <a:t> </a:t>
            </a:r>
            <a:r>
              <a:rPr lang="ar-EG" sz="1600" dirty="0">
                <a:solidFill>
                  <a:schemeClr val="tx1"/>
                </a:solidFill>
                <a:cs typeface="Alexandria" pitchFamily="2" charset="-78"/>
              </a:rPr>
              <a:t>للوصول إلى تعريف ينبئ عن مضمونه وكينونته، وقد تركزت هذه التعريفات على تعريف الذكاء الاصطناعي كمجال بحثي، أو أنظمة متقدمة تقلة، أو بالمقارنة مع الذكاء البشري، أو من خلال وصف تقنيات وتطبيقات الذكاء الاصطناعي.</a:t>
            </a:r>
          </a:p>
          <a:p>
            <a:pPr algn="justLow" rtl="1">
              <a:lnSpc>
                <a:spcPct val="150000"/>
              </a:lnSpc>
            </a:pPr>
            <a:r>
              <a:rPr lang="ar-EG" sz="1600" dirty="0">
                <a:solidFill>
                  <a:schemeClr val="tx1"/>
                </a:solidFill>
                <a:cs typeface="Alexandria" pitchFamily="2" charset="-78"/>
              </a:rPr>
              <a:t>ومن أهم ما تناوله الفقه من تعريفات للذكاء الاصطناعي والمعروف أيضًا باسم ذكاء الآلة </a:t>
            </a:r>
            <a:r>
              <a:rPr lang="en-US" sz="1600" dirty="0">
                <a:solidFill>
                  <a:schemeClr val="tx1"/>
                </a:solidFill>
                <a:latin typeface="Alexandria" pitchFamily="2" charset="-78"/>
                <a:cs typeface="Alexandria" pitchFamily="2" charset="-78"/>
              </a:rPr>
              <a:t>Machine Intelligence </a:t>
            </a:r>
            <a:r>
              <a:rPr lang="ar-EG" sz="1600" dirty="0">
                <a:solidFill>
                  <a:schemeClr val="tx1"/>
                </a:solidFill>
                <a:cs typeface="Alexandria" pitchFamily="2" charset="-78"/>
              </a:rPr>
              <a:t>ما يلي))):</a:t>
            </a:r>
            <a:endParaRPr lang="en-US" sz="1600" dirty="0">
              <a:solidFill>
                <a:schemeClr val="tx1"/>
              </a:solidFill>
            </a:endParaRPr>
          </a:p>
          <a:p>
            <a:pPr algn="r" rtl="1">
              <a:lnSpc>
                <a:spcPct val="150000"/>
              </a:lnSpc>
            </a:pPr>
            <a:r>
              <a:rPr lang="ar-EG" sz="1600" dirty="0">
                <a:solidFill>
                  <a:schemeClr val="tx1"/>
                </a:solidFill>
                <a:cs typeface="Alexandria" pitchFamily="2" charset="-78"/>
              </a:rPr>
              <a:t>عَّرف العالم الأمريكي جون مكارثي </a:t>
            </a:r>
            <a:r>
              <a:rPr lang="en-US" sz="1600" dirty="0">
                <a:solidFill>
                  <a:schemeClr val="tx1"/>
                </a:solidFill>
                <a:latin typeface="Alexandria" pitchFamily="2" charset="-78"/>
                <a:cs typeface="Alexandria" pitchFamily="2" charset="-78"/>
              </a:rPr>
              <a:t>John McCarthy </a:t>
            </a:r>
            <a:r>
              <a:rPr lang="en-US" sz="1600" dirty="0">
                <a:solidFill>
                  <a:schemeClr val="tx1"/>
                </a:solidFill>
              </a:rPr>
              <a:t>- </a:t>
            </a:r>
            <a:r>
              <a:rPr lang="ar-EG" sz="1600" dirty="0">
                <a:solidFill>
                  <a:schemeClr val="tx1"/>
                </a:solidFill>
                <a:cs typeface="Alexandria" pitchFamily="2" charset="-78"/>
              </a:rPr>
              <a:t>الملقب بأبو الذكاء الاصطناعي – مصطلح الذكاء</a:t>
            </a:r>
            <a:r>
              <a:rPr lang="en-US" sz="1600" dirty="0">
                <a:solidFill>
                  <a:schemeClr val="tx1"/>
                </a:solidFill>
              </a:rPr>
              <a:t> </a:t>
            </a:r>
            <a:r>
              <a:rPr lang="ar-EG" sz="1600" dirty="0">
                <a:solidFill>
                  <a:schemeClr val="tx1"/>
                </a:solidFill>
                <a:cs typeface="Alexandria" pitchFamily="2" charset="-78"/>
              </a:rPr>
              <a:t>الاصطناعي بأنه “علم وهندسة صنع آلات ذكية، وخاصة برامج الحاسوب الذكية. ويري “جون مكارثي أن</a:t>
            </a:r>
            <a:r>
              <a:rPr lang="en-US" sz="1600" dirty="0">
                <a:solidFill>
                  <a:schemeClr val="tx1"/>
                </a:solidFill>
              </a:rPr>
              <a:t> </a:t>
            </a:r>
            <a:r>
              <a:rPr lang="ar-EG" sz="1600" dirty="0">
                <a:solidFill>
                  <a:schemeClr val="tx1"/>
                </a:solidFill>
                <a:cs typeface="Alexandria" pitchFamily="2" charset="-78"/>
              </a:rPr>
              <a:t>الذكاء الاصطناعي مرتبط بمهمة استخدام أجهزة الحاسوب لفهم الذكاء البشري.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3DB84D6C-605C-534F-004A-F014EB5842CE}"/>
              </a:ext>
            </a:extLst>
          </p:cNvPr>
          <p:cNvSpPr txBox="1"/>
          <p:nvPr/>
        </p:nvSpPr>
        <p:spPr>
          <a:xfrm>
            <a:off x="4208952" y="617697"/>
            <a:ext cx="4359207" cy="461665"/>
          </a:xfrm>
          <a:prstGeom prst="rect">
            <a:avLst/>
          </a:prstGeom>
          <a:noFill/>
        </p:spPr>
        <p:txBody>
          <a:bodyPr wrap="square" rtlCol="0">
            <a:spAutoFit/>
          </a:bodyPr>
          <a:lstStyle/>
          <a:p>
            <a:r>
              <a:rPr lang="ar-EG" sz="2400" b="1" dirty="0">
                <a:solidFill>
                  <a:srgbClr val="00AEEF"/>
                </a:solidFill>
                <a:latin typeface="Tajawal Medium" panose="00000600000000000000" pitchFamily="2" charset="-78"/>
                <a:cs typeface="Alexandria" pitchFamily="2" charset="-78"/>
              </a:rPr>
              <a:t>2- تعريف الذكاء الاصطناعي</a:t>
            </a:r>
          </a:p>
        </p:txBody>
      </p:sp>
    </p:spTree>
    <p:extLst>
      <p:ext uri="{BB962C8B-B14F-4D97-AF65-F5344CB8AC3E}">
        <p14:creationId xmlns:p14="http://schemas.microsoft.com/office/powerpoint/2010/main" val="5179639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cs typeface="Alexandria" pitchFamily="2" charset="-78"/>
              </a:rPr>
              <a:t>بينما ذهب البعض إلى تعريف الذكاء الاصطناعي بأنه “محاكاة الذكاء البشري في الآلات المبرمجة للتفكير مثل البشر وتقليد أفعالهم”.</a:t>
            </a:r>
          </a:p>
          <a:p>
            <a:pPr algn="justLow" rtl="1">
              <a:lnSpc>
                <a:spcPct val="150000"/>
              </a:lnSpc>
            </a:pPr>
            <a:r>
              <a:rPr lang="ar-EG" sz="1600" dirty="0">
                <a:solidFill>
                  <a:schemeClr val="tx1"/>
                </a:solidFill>
                <a:cs typeface="Alexandria" pitchFamily="2" charset="-78"/>
              </a:rPr>
              <a:t>ويرى هذا الرأي أنه يمكن أيضا تطبيق مصطلح الذكاء الاصطناعي على أي آلة تمتلك سمات مرتبطة بالعقل البشري مثل التعلم والاستدلال وحل المشكلات.</a:t>
            </a:r>
          </a:p>
          <a:p>
            <a:pPr algn="r" rtl="1">
              <a:lnSpc>
                <a:spcPct val="150000"/>
              </a:lnSpc>
            </a:pPr>
            <a:r>
              <a:rPr lang="ar-EG" sz="1600" dirty="0">
                <a:solidFill>
                  <a:schemeClr val="tx1"/>
                </a:solidFill>
                <a:cs typeface="Alexandria" pitchFamily="2" charset="-78"/>
              </a:rPr>
              <a:t>من جميع التعريفات السابقة، نستطيع أن نضع تعريفًا جامعًا مانعًا للذكاء الاصطناعي، حيث يمكن تعرفه بأنه:” تقنيات وآلات تحاكي الذكاء البشري، وتعمل على تحقيق أهداف أساسية من أهمها إنجاز المهام في أسرع وقت وبأدق نتيجة”.</a:t>
            </a:r>
          </a:p>
          <a:p>
            <a:pPr algn="r" rtl="1">
              <a:lnSpc>
                <a:spcPct val="150000"/>
              </a:lnSpc>
            </a:pPr>
            <a:endParaRPr lang="ar-EG" sz="1600" dirty="0">
              <a:solidFill>
                <a:schemeClr val="tx1"/>
              </a:solidFill>
              <a:cs typeface="Alexandria" pitchFamily="2" charset="-78"/>
            </a:endParaRPr>
          </a:p>
          <a:p>
            <a:pPr algn="justLow" rtl="1">
              <a:lnSpc>
                <a:spcPct val="150000"/>
              </a:lnSpc>
            </a:pPr>
            <a:r>
              <a:rPr lang="ar-EG" sz="1600" b="1" u="sng" dirty="0">
                <a:solidFill>
                  <a:srgbClr val="00AEEF"/>
                </a:solidFill>
                <a:cs typeface="Alexandria" pitchFamily="2" charset="-78"/>
              </a:rPr>
              <a:t>-3 التعريف التقني للذكاء الاصطناعي: </a:t>
            </a:r>
            <a:r>
              <a:rPr lang="ar-EG" sz="1600" dirty="0">
                <a:solidFill>
                  <a:schemeClr val="tx1"/>
                </a:solidFill>
                <a:cs typeface="Alexandria" pitchFamily="2" charset="-78"/>
              </a:rPr>
              <a:t>يعرف الذكاء الاصطناعي من الناحية التقنية بأنه: “آلة مبرمجة بالكمبيوتر ستخدم خوارزميات وإجراءات محددة لأداء مهمة أو عمل معين، ويحصل هذا الجهاز المبرمج على مدخلات تلقائيا ويطبق نفس الشيء وفقًا للبرنامج” .</a:t>
            </a:r>
          </a:p>
          <a:p>
            <a:pPr algn="justLow" rtl="1">
              <a:lnSpc>
                <a:spcPct val="150000"/>
              </a:lnSpc>
            </a:pPr>
            <a:r>
              <a:rPr lang="ar-EG" sz="1600" dirty="0">
                <a:solidFill>
                  <a:schemeClr val="tx1"/>
                </a:solidFill>
                <a:cs typeface="Alexandria" pitchFamily="2" charset="-78"/>
              </a:rPr>
              <a:t>ووفقاً للتعريف السالف الذكر يتضح أن الآلات التي تستخدم تقنية الذكاء الاصطناعي تعمل من خلال أجهزة الحاسوب، وتكون مدخلاتها على شكل رموز وقواعد وتستخدم خوارزميات برمجية محددة، ويمكن العثور على أحد الاستخدامات الخالصة للذكاء الاصطناعي في الروبوت الذكي.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368835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07923" y="1155869"/>
            <a:ext cx="10618838" cy="5238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chemeClr val="tx1"/>
              </a:solidFill>
              <a:cs typeface="Alexandria" pitchFamily="2" charset="-78"/>
            </a:endParaRPr>
          </a:p>
          <a:p>
            <a:pPr algn="justLow" rtl="1">
              <a:lnSpc>
                <a:spcPct val="150000"/>
              </a:lnSpc>
            </a:pPr>
            <a:r>
              <a:rPr lang="ar-EG" sz="1600" b="1" u="sng" dirty="0">
                <a:solidFill>
                  <a:srgbClr val="00AEEF"/>
                </a:solidFill>
                <a:cs typeface="Alexandria" pitchFamily="2" charset="-78"/>
              </a:rPr>
              <a:t>4- التعريف القانوني للذكاء الاصطناعي:</a:t>
            </a:r>
            <a:endParaRPr lang="ar-EG" sz="1600" u="sng" dirty="0">
              <a:solidFill>
                <a:srgbClr val="00AEEF"/>
              </a:solidFill>
              <a:cs typeface="Alexandria" pitchFamily="2" charset="-78"/>
            </a:endParaRPr>
          </a:p>
          <a:p>
            <a:pPr algn="justLow" rtl="1">
              <a:lnSpc>
                <a:spcPct val="150000"/>
              </a:lnSpc>
            </a:pPr>
            <a:r>
              <a:rPr lang="ar-EG" sz="1600" dirty="0">
                <a:solidFill>
                  <a:schemeClr val="tx1"/>
                </a:solidFill>
                <a:cs typeface="Alexandria" pitchFamily="2" charset="-78"/>
              </a:rPr>
              <a:t>كما تدخل المشرع الدولي لتعريف الذكاء الاصطناعي من خلال لجنة الأمم المتحدة للقانون التجاري الدولي ؛ حيث قدمت دولة تشيكيا ورقة بشأن الجوانب القانونية للعقود الذكية والذكاء الاصطناعي في الدورة الحادية و الخمسون بنيويورك في الفترة من 25 يونيو إلى 13 يوليو 2018، حيث أوضحت اللجنة أن: "لقد وضع عدد من التعاريف للذكاء الاصطناعي، غير أن أيا منها لم يحظ بقبول عالمي، والذكاء الاصطناعي، بشكل عام، هو علم استنباط نظم قادرة على حل المشاكل وأداء الوظائف بمحاكاة العمليات الذهنية، ويمكن تلقين الذكاء الاصطناعي كيفية حل مشكلة ما، ولكنه قادر أيضا على دراسة المشكلة ومعرفة كيفية حلها بمفرده دون تدخل بشري، ويمكن للنظم المختلفة أن تبلغ مستويات مختلفة من التشغيل الذاتي وفي مقدورها أن تتصرف باستقلالية. ومن غير الممكن، في هذا الخصوص، التكهن بعمل تلك النظم ولا بنتائجه لأنها تتصرف باعتبارها "صناديق سوداء». </a:t>
            </a:r>
            <a:endParaRPr lang="en-US"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763297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510747"/>
            <a:ext cx="10830507" cy="503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1-أنه نظام الكتروني لبرامج الحاسب الآلي، إلا أنها تعتبر برامج استثنائية في محاكاتها للذكاء البشري، من خلال قدرتها على التنبؤ والتكيف، حيث يستخدم الذكاء الاصطناعي الخوارزميات والبيانات التي تمت برمجتها فيه والتي يقوم باستخدامها في اتخاذ القرارات والتنبؤات المستقبلية، ومن هذه الخوارزميات يتعلم الذكاء الاصطناعي حلول للمشكلات والقرارات التي يتعامل معها.</a:t>
            </a:r>
          </a:p>
          <a:p>
            <a:pPr algn="justLow" rtl="1">
              <a:lnSpc>
                <a:spcPct val="150000"/>
              </a:lnSpc>
            </a:pPr>
            <a:r>
              <a:rPr lang="ar-EG" sz="1600" b="1" dirty="0">
                <a:solidFill>
                  <a:schemeClr val="tx1"/>
                </a:solidFill>
                <a:cs typeface="Alexandria" pitchFamily="2" charset="-78"/>
              </a:rPr>
              <a:t>2- </a:t>
            </a:r>
            <a:r>
              <a:rPr lang="ar-EG" sz="1600" dirty="0">
                <a:solidFill>
                  <a:schemeClr val="tx1"/>
                </a:solidFill>
                <a:cs typeface="Alexandria" pitchFamily="2" charset="-78"/>
              </a:rPr>
              <a:t>يقوم نظام الذكاء الاصطناعي على الأتمتة، أي التشغيل الآلي ذاتيًا دون تدخل بشري، فيعمل على تقديم رؤى أفضل بالإضافة إلى تحسين الإنتاجية في كافة المجالات، وذلك بسبب قدرة الذكاء الصناعي على اتخاذ القرارات وتحليل البيانات والتعلم واكتساب تجارب جديدة تساعده على اتخاذ قرارات أفضل. </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9" name="TextBox 8">
            <a:extLst>
              <a:ext uri="{FF2B5EF4-FFF2-40B4-BE49-F238E27FC236}">
                <a16:creationId xmlns:a16="http://schemas.microsoft.com/office/drawing/2014/main" id="{724FBB6D-4C31-3B67-84D1-79BB2E878F5B}"/>
              </a:ext>
            </a:extLst>
          </p:cNvPr>
          <p:cNvSpPr txBox="1"/>
          <p:nvPr/>
        </p:nvSpPr>
        <p:spPr>
          <a:xfrm>
            <a:off x="3784984" y="708023"/>
            <a:ext cx="4359207" cy="400110"/>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3-خصائص الذكاء الاصطناعي </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43313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88046-9E4B-6EC2-360E-DFDA806778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72EF9F-8C29-4CE6-9799-749028B1BA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5337A9E-CC63-E488-234A-C0E1EF6A2A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4EF3134-E4A6-5369-F29E-29F35BC049FF}"/>
              </a:ext>
            </a:extLst>
          </p:cNvPr>
          <p:cNvSpPr/>
          <p:nvPr/>
        </p:nvSpPr>
        <p:spPr>
          <a:xfrm>
            <a:off x="680746" y="1510747"/>
            <a:ext cx="10830507" cy="503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b="1" dirty="0">
                <a:solidFill>
                  <a:schemeClr val="tx1"/>
                </a:solidFill>
                <a:cs typeface="Alexandria" pitchFamily="2" charset="-78"/>
              </a:rPr>
              <a:t>3- </a:t>
            </a:r>
            <a:r>
              <a:rPr lang="ar-EG" sz="1600" dirty="0">
                <a:solidFill>
                  <a:schemeClr val="tx1"/>
                </a:solidFill>
                <a:cs typeface="Alexandria" pitchFamily="2" charset="-78"/>
              </a:rPr>
              <a:t>ويمكن القول بأن الخوارزميات الرقمية هي أساس الذكاء الاصطناعي والذي يتمحور دوره في تمازج الذكاء الاصطناعي مع الإدراك البشري، وبناء على ذلك فإن هذه التقنية تعتبر ذكاءً لوغاريتماتيا يحاكي العقل البشري ويمكن أن يطابقها في العديد من المجالات والعلوم، ومنها الفيزياء والرياضيات والهندسة، ولكنها قاصرة في بعض العلوم الأخرى كالعلوم الإنسانية والاجتماعية، لأنه لا يمكن الجزم في الكثير من تطبيقات هذه العلوم، ويمكن القول بأن هذه العلوم يعتريها الغموض في كثير من الأحيان أو بمعنى آخر فإن لها خصوصيتها وكذلك الحال بالنسبة للعلوم القانونية، فيظل تطبيق الذكاء الاصطناعي في هذه العلوم قاصراً نوعاً ما بسبب عدم جاهزيته الكاملة نحو التحليل البشري للمفاهيم الفلسفية والاجتماعية التي تتضارب في المجتمع الإنساني منها المسائل والمفاهيم القانونية وفلسفتها المعقدة، ولكن من الناحية الكمية أو مخزون المعلومات فإن الذكاء الاصطناعي يتفوق على القدرات البشرية بصورة لا تُصدق. </a:t>
            </a:r>
          </a:p>
          <a:p>
            <a:pPr algn="justLow" rtl="1">
              <a:lnSpc>
                <a:spcPct val="150000"/>
              </a:lnSpc>
            </a:pPr>
            <a:endParaRPr lang="ar-EG" sz="1600" b="1" dirty="0">
              <a:solidFill>
                <a:schemeClr val="tx1"/>
              </a:solidFill>
              <a:cs typeface="Alexandria" pitchFamily="2" charset="-78"/>
            </a:endParaRPr>
          </a:p>
        </p:txBody>
      </p:sp>
      <p:pic>
        <p:nvPicPr>
          <p:cNvPr id="5" name="Graphic 21">
            <a:extLst>
              <a:ext uri="{FF2B5EF4-FFF2-40B4-BE49-F238E27FC236}">
                <a16:creationId xmlns:a16="http://schemas.microsoft.com/office/drawing/2014/main" id="{A7AA0AC8-02F1-40FA-AE70-58EFA9DE38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BEE31B-AA2D-1F1E-87B6-D0B3ADA5EE3A}"/>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E548233-7992-F451-2A66-EA7BC5768BF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629468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830846" y="724329"/>
            <a:ext cx="4128421" cy="400110"/>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4- شكل الذكاء الاصطناعي </a:t>
            </a:r>
            <a:endParaRPr lang="en-US" sz="2000" b="1" dirty="0">
              <a:solidFill>
                <a:srgbClr val="00AEEF"/>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ontent Placeholder 8"/>
          <p:cNvSpPr>
            <a:spLocks noGrp="1"/>
          </p:cNvSpPr>
          <p:nvPr>
            <p:ph idx="1"/>
          </p:nvPr>
        </p:nvSpPr>
        <p:spPr/>
        <p:txBody>
          <a:bodyPr>
            <a:normAutofit/>
          </a:bodyPr>
          <a:lstStyle/>
          <a:p>
            <a:pPr algn="justLow" rtl="1">
              <a:lnSpc>
                <a:spcPct val="150000"/>
              </a:lnSpc>
            </a:pPr>
            <a:r>
              <a:rPr lang="ar-EG" sz="1600" dirty="0">
                <a:cs typeface="Alexandria" pitchFamily="2" charset="-78"/>
              </a:rPr>
              <a:t>وللذكاء الاصطناعي شكلان أساسيان وفقاً لمشروع قانون السناتور الأمريكي ماريا كانتويل وأيضاً تقرير اللجنة الاستشارية الوطنية للأخلاقيات في فرنسا فإما أن يكون ذكاءً اصطناعياً جزئياً أو كما يُطلق عليه بالذكاء الاصطناعي الضيق أو الجزئي والذي تتمحور مهامه نحو السماح للآلة بفهم الأوامر وتطبيقها، وأما الشكل الثاني وهو الذي يُعرف بالذكاء الاصطناعي الكامل والذي يستخدم تقنية التعلم الآلي بحيث تضاهي الذكاء البشري والتعلم من الإنسان الطبيعي، ولا يحتاج لذكاء الاصطناعي لدمجه من خلال روبوت حتى يعمل بشكل صحيح، ووفقاً للجنة الاستشارية الفرنسية للأخلاقيات فإن الروبوت هو "آلة قادرة على التأثير على الواقع المادي والحسي الذي يحيط بها والتفاعل مع البشر وبيئتهم، ويمكن أن يكون موهوباً بالذكاء الاصطناعي. </a:t>
            </a: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marL="0" lvl="0" indent="0" algn="justLow" rtl="1">
              <a:lnSpc>
                <a:spcPct val="150000"/>
              </a:lnSpc>
              <a:spcBef>
                <a:spcPts val="0"/>
              </a:spcBef>
              <a:buNone/>
            </a:pPr>
            <a:endParaRPr lang="ar-EG" sz="1600" dirty="0">
              <a:cs typeface="Alexandria" pitchFamily="2" charset="-78"/>
            </a:endParaRPr>
          </a:p>
        </p:txBody>
      </p:sp>
    </p:spTree>
    <p:extLst>
      <p:ext uri="{BB962C8B-B14F-4D97-AF65-F5344CB8AC3E}">
        <p14:creationId xmlns:p14="http://schemas.microsoft.com/office/powerpoint/2010/main" val="1551850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FontTx/>
              <a:buChar char="-"/>
            </a:pP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A16C7BE4-3EE1-8BA2-D51E-0D0EFB624010}"/>
              </a:ext>
            </a:extLst>
          </p:cNvPr>
          <p:cNvGraphicFramePr/>
          <p:nvPr>
            <p:extLst>
              <p:ext uri="{D42A27DB-BD31-4B8C-83A1-F6EECF244321}">
                <p14:modId xmlns:p14="http://schemas.microsoft.com/office/powerpoint/2010/main" val="3067800713"/>
              </p:ext>
            </p:extLst>
          </p:nvPr>
        </p:nvGraphicFramePr>
        <p:xfrm>
          <a:off x="471750" y="2510433"/>
          <a:ext cx="10946561" cy="2722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B57ECF89-D9C0-80C3-7104-3864A18EE870}"/>
              </a:ext>
            </a:extLst>
          </p:cNvPr>
          <p:cNvSpPr txBox="1"/>
          <p:nvPr/>
        </p:nvSpPr>
        <p:spPr>
          <a:xfrm>
            <a:off x="3786428" y="500900"/>
            <a:ext cx="4619141" cy="966996"/>
          </a:xfrm>
          <a:prstGeom prst="rect">
            <a:avLst/>
          </a:prstGeom>
          <a:noFill/>
        </p:spPr>
        <p:txBody>
          <a:bodyPr wrap="square" rtlCol="0">
            <a:spAutoFit/>
          </a:bodyPr>
          <a:lstStyle/>
          <a:p>
            <a:pPr lvl="0" algn="ctr" rtl="1">
              <a:lnSpc>
                <a:spcPct val="150000"/>
              </a:lnSpc>
            </a:pPr>
            <a:r>
              <a:rPr lang="ar-EG" sz="2000" b="1" dirty="0">
                <a:solidFill>
                  <a:srgbClr val="00AEEF"/>
                </a:solidFill>
                <a:cs typeface="Alexandria" pitchFamily="2" charset="-78"/>
              </a:rPr>
              <a:t>ثالثاً : علاقة الذكاء الاصطناعي بالقانون </a:t>
            </a:r>
            <a:endParaRPr lang="en-US" sz="2000" dirty="0">
              <a:solidFill>
                <a:srgbClr val="00AEEF"/>
              </a:solidFill>
            </a:endParaRPr>
          </a:p>
        </p:txBody>
      </p:sp>
    </p:spTree>
    <p:extLst>
      <p:ext uri="{BB962C8B-B14F-4D97-AF65-F5344CB8AC3E}">
        <p14:creationId xmlns:p14="http://schemas.microsoft.com/office/powerpoint/2010/main" val="38862403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3757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3B643165-5F67-B088-66E2-692DF6C06C67}"/>
              </a:ext>
            </a:extLst>
          </p:cNvPr>
          <p:cNvSpPr txBox="1"/>
          <p:nvPr/>
        </p:nvSpPr>
        <p:spPr>
          <a:xfrm>
            <a:off x="886662" y="1334088"/>
            <a:ext cx="10459763" cy="2554545"/>
          </a:xfrm>
          <a:prstGeom prst="rect">
            <a:avLst/>
          </a:prstGeom>
          <a:noFill/>
        </p:spPr>
        <p:txBody>
          <a:bodyPr wrap="square" rtlCol="0">
            <a:spAutoFit/>
          </a:bodyPr>
          <a:lstStyle/>
          <a:p>
            <a:pPr algn="justLow" rtl="1"/>
            <a:r>
              <a:rPr lang="ar-EG" sz="2000" b="1" dirty="0">
                <a:solidFill>
                  <a:srgbClr val="00AEEF"/>
                </a:solidFill>
                <a:cs typeface="Alexandria" pitchFamily="2" charset="-78"/>
              </a:rPr>
              <a:t>تمهيد :</a:t>
            </a:r>
          </a:p>
          <a:p>
            <a:pPr algn="justLow" rtl="1">
              <a:lnSpc>
                <a:spcPct val="150000"/>
              </a:lnSpc>
            </a:pPr>
            <a:r>
              <a:rPr lang="ar-EG" sz="1600" dirty="0">
                <a:cs typeface="Alexandria" pitchFamily="2" charset="-78"/>
              </a:rPr>
              <a:t>الحديث عن الذكاء الاصطناعي و إجراءات التقاضي هي مسألة تتعلق بقانون المرافعات ، وهي  أولى فروع القانون التي نتناول فيها مسألة الذكاء الاصطناعي و علاقته بالقانون ؛ و من الجدير بالذكر أن مصطلح التقاضي الذكي يختلط بمصطلح التقاضي الالكتروني، وهو ما يقتضي التفرقة بينهما ، مع وجوب الخوض في بعض تجارب الدول في التقاضي الذكي ؛ باعتبارها من المسائل غير الدارجة في الوطن العربي . ومن الأهمية بمكان أن نبحث عن المبادئ و القواعد الأخلاقية لاستخدام الذكاء الاصطناعي في عمليات إنفاذ القانون المختلفة .</a:t>
            </a:r>
            <a:endParaRPr lang="en-US" sz="1600" dirty="0"/>
          </a:p>
          <a:p>
            <a:pPr algn="justLow" rtl="1"/>
            <a:endParaRPr lang="ar-EG" sz="2000" dirty="0">
              <a:cs typeface="Alexandria" pitchFamily="2" charset="-78"/>
            </a:endParaRPr>
          </a:p>
        </p:txBody>
      </p:sp>
      <p:graphicFrame>
        <p:nvGraphicFramePr>
          <p:cNvPr id="4" name="Diagram 3">
            <a:extLst>
              <a:ext uri="{FF2B5EF4-FFF2-40B4-BE49-F238E27FC236}">
                <a16:creationId xmlns:a16="http://schemas.microsoft.com/office/drawing/2014/main" id="{97C01537-A234-D37F-DA54-917986C30A34}"/>
              </a:ext>
            </a:extLst>
          </p:cNvPr>
          <p:cNvGraphicFramePr/>
          <p:nvPr>
            <p:extLst>
              <p:ext uri="{D42A27DB-BD31-4B8C-83A1-F6EECF244321}">
                <p14:modId xmlns:p14="http://schemas.microsoft.com/office/powerpoint/2010/main" val="3921314570"/>
              </p:ext>
            </p:extLst>
          </p:nvPr>
        </p:nvGraphicFramePr>
        <p:xfrm>
          <a:off x="1333001" y="3294567"/>
          <a:ext cx="10263118" cy="29297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6C7BED64-8220-9A83-3103-53AEC44ABA6C}"/>
              </a:ext>
            </a:extLst>
          </p:cNvPr>
          <p:cNvSpPr txBox="1"/>
          <p:nvPr/>
        </p:nvSpPr>
        <p:spPr>
          <a:xfrm>
            <a:off x="3755923" y="503090"/>
            <a:ext cx="5055044" cy="830997"/>
          </a:xfrm>
          <a:prstGeom prst="rect">
            <a:avLst/>
          </a:prstGeom>
          <a:noFill/>
        </p:spPr>
        <p:txBody>
          <a:bodyPr wrap="square" rtlCol="0">
            <a:spAutoFit/>
          </a:bodyPr>
          <a:lstStyle/>
          <a:p>
            <a:pPr algn="ctr" rtl="1"/>
            <a:r>
              <a:rPr lang="ar-EG" sz="2400" b="1" dirty="0">
                <a:solidFill>
                  <a:srgbClr val="00AEEF"/>
                </a:solidFill>
                <a:cs typeface="Alexandria" pitchFamily="2" charset="-78"/>
              </a:rPr>
              <a:t>1- الذكاء الاصطناعي و إجراءات التقاضي </a:t>
            </a:r>
          </a:p>
        </p:txBody>
      </p:sp>
    </p:spTree>
    <p:extLst>
      <p:ext uri="{BB962C8B-B14F-4D97-AF65-F5344CB8AC3E}">
        <p14:creationId xmlns:p14="http://schemas.microsoft.com/office/powerpoint/2010/main" val="90448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865240" y="1415996"/>
            <a:ext cx="10488560" cy="5227382"/>
          </a:xfrm>
        </p:spPr>
        <p:txBody>
          <a:bodyPr>
            <a:normAutofit fontScale="92500" lnSpcReduction="20000"/>
          </a:bodyPr>
          <a:lstStyle/>
          <a:p>
            <a:pPr algn="justLow" rtl="1">
              <a:lnSpc>
                <a:spcPct val="150000"/>
              </a:lnSpc>
            </a:pPr>
            <a:r>
              <a:rPr lang="ar-EG" sz="1600" b="1" u="sng" dirty="0">
                <a:cs typeface="Alexandria" pitchFamily="2" charset="-78"/>
              </a:rPr>
              <a:t>التقاضي الالكتروني : </a:t>
            </a:r>
          </a:p>
          <a:p>
            <a:pPr algn="justLow" rtl="1">
              <a:lnSpc>
                <a:spcPct val="150000"/>
              </a:lnSpc>
            </a:pPr>
            <a:r>
              <a:rPr lang="ar-EG" sz="1600" dirty="0">
                <a:cs typeface="Alexandria" pitchFamily="2" charset="-78"/>
              </a:rPr>
              <a:t>يختلف التقاضي الذكي عن التقاضي الإلكتروني باعتبار أن الأخير يتطلب تدخل العنصر البشري في إدخال بيانات الدعوى وتسجيلها وباقي الإجراءات القضائية المطلوبة، وأما الذكاء الاصطناعي فإنه يرتكز على تطوير شبكات صناعية تحاكي عمل الدماغ البشري، وعليه تقوم باتخاذ القرار دون تدخل بشري، ولكن ليس المقصود هنا التخلي عن العنصر البشري. </a:t>
            </a:r>
          </a:p>
          <a:p>
            <a:pPr algn="justLow" rtl="1">
              <a:lnSpc>
                <a:spcPct val="150000"/>
              </a:lnSpc>
            </a:pPr>
            <a:r>
              <a:rPr lang="ar-EG" sz="1600" dirty="0">
                <a:cs typeface="Alexandria" pitchFamily="2" charset="-78"/>
              </a:rPr>
              <a:t>يُعرّف التقاضي الإلكتروني بأنه "سلطة لمجموعة متخصصة من القضاة بالنظر في الدعوى ومباشرة الإجراءات القضائية بوسائل إلكترونية مستحدثة، ضمن نظام أو أنظمة قضائية معلوماتية متكاملة الأطراف والوسائل، تعتمد منهج تقنية شبكة الربط الدولية "الإنترنت" وبرامج الملفات الحاسوبية الإلكترونية للنظر في الدعاوى والفصل فيها بغية الوصول لفصل سريع بالدعاوى والتسهيل على المتقاضين« . </a:t>
            </a:r>
          </a:p>
          <a:p>
            <a:pPr algn="justLow" rtl="1">
              <a:lnSpc>
                <a:spcPct val="150000"/>
              </a:lnSpc>
            </a:pPr>
            <a:r>
              <a:rPr lang="ar-EG" sz="1600" dirty="0">
                <a:cs typeface="Alexandria" pitchFamily="2" charset="-78"/>
              </a:rPr>
              <a:t>وبمعنى آخر يُطلق على التقاضي الإلكتروني ب "التقاضي عن بُعد" ويُساهم هذا النظام في تذليل لعقبات أمام المتقاضين فيما يتعلق بتسجيل الدعاوى والاطلاع على ما تم في مرا حل سير الدعوى وإرفاق المذكرات والبينات وأدلة الإثبات وتقديم الطعون من خلال الوسائل الإلكترونية الحديثة، فهو يمتاز بسرعة الإجراءات وتبسيطها وحماية المتقاضين من تغوّل إجراءات التقاضي المعقدة في دعواهم، وأيضاً يُتيح كذلك حضور أطرا ف النزاع إلكترونياً أي عن بُعد بحيث تُصبح جلسة المحاكمة مرئية أي أنها متاحة إلكترونياً للمتقاضين وهيئة المحكمة التي تفصل في دعواهم، هذا بالإضافة إلى أن التقاضي الإلكتروني يمتاز بالسرعة والمرونة وتوفير الجهد والوقت والنفقات على المتقاضين خاصةً لمن يسكن في منطقة بعيدة عن مقر المحكمة .</a:t>
            </a:r>
          </a:p>
        </p:txBody>
      </p:sp>
      <p:sp>
        <p:nvSpPr>
          <p:cNvPr id="10" name="TextBox 9">
            <a:extLst>
              <a:ext uri="{FF2B5EF4-FFF2-40B4-BE49-F238E27FC236}">
                <a16:creationId xmlns:a16="http://schemas.microsoft.com/office/drawing/2014/main" id="{A7A8D122-30B1-3A32-C9A6-0244155BCF51}"/>
              </a:ext>
            </a:extLst>
          </p:cNvPr>
          <p:cNvSpPr txBox="1"/>
          <p:nvPr/>
        </p:nvSpPr>
        <p:spPr>
          <a:xfrm>
            <a:off x="3726426" y="639786"/>
            <a:ext cx="5006942" cy="1077218"/>
          </a:xfrm>
          <a:prstGeom prst="rect">
            <a:avLst/>
          </a:prstGeom>
          <a:noFill/>
        </p:spPr>
        <p:txBody>
          <a:bodyPr wrap="square" rtlCol="0">
            <a:spAutoFit/>
          </a:bodyPr>
          <a:lstStyle/>
          <a:p>
            <a:pPr algn="ctr" rtl="1"/>
            <a:r>
              <a:rPr lang="ar-EG" sz="2000" b="1" dirty="0">
                <a:solidFill>
                  <a:srgbClr val="00AEEF"/>
                </a:solidFill>
                <a:cs typeface="Alexandria" pitchFamily="2" charset="-78"/>
              </a:rPr>
              <a:t>أ- التمييز بين التقاضي الذكي و التقاضي الالكتروني </a:t>
            </a:r>
            <a:endParaRPr lang="en-US" sz="2000" dirty="0">
              <a:solidFill>
                <a:srgbClr val="00AEEF"/>
              </a:solidFill>
            </a:endParaRPr>
          </a:p>
          <a:p>
            <a:pPr algn="ctr" rtl="1"/>
            <a:endParaRPr lang="ar-EG" sz="2400" b="1" dirty="0">
              <a:solidFill>
                <a:schemeClr val="bg1"/>
              </a:solidFill>
              <a:cs typeface="Alexandria" pitchFamily="2" charset="-78"/>
            </a:endParaRPr>
          </a:p>
        </p:txBody>
      </p:sp>
    </p:spTree>
    <p:extLst>
      <p:ext uri="{BB962C8B-B14F-4D97-AF65-F5344CB8AC3E}">
        <p14:creationId xmlns:p14="http://schemas.microsoft.com/office/powerpoint/2010/main" val="23414402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96789" y="12855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934064" y="1825625"/>
            <a:ext cx="10419735" cy="4645600"/>
          </a:xfrm>
        </p:spPr>
        <p:txBody>
          <a:bodyPr>
            <a:normAutofit fontScale="92500" lnSpcReduction="10000"/>
          </a:bodyPr>
          <a:lstStyle/>
          <a:p>
            <a:pPr algn="justLow" rtl="1">
              <a:lnSpc>
                <a:spcPct val="150000"/>
              </a:lnSpc>
            </a:pPr>
            <a:endParaRPr lang="ar-EG" sz="1600" dirty="0">
              <a:cs typeface="Alexandria" pitchFamily="2" charset="-78"/>
            </a:endParaRPr>
          </a:p>
          <a:p>
            <a:pPr algn="justLow" rtl="1">
              <a:lnSpc>
                <a:spcPct val="150000"/>
              </a:lnSpc>
            </a:pPr>
            <a:r>
              <a:rPr lang="ar-EG" sz="1600" dirty="0">
                <a:cs typeface="Alexandria" pitchFamily="2" charset="-78"/>
              </a:rPr>
              <a:t>وللتقاضي الإلكتروني عدة خصائص تميزها عن التقاضي التقليدي وأبرزها إيجاد محاكم بلا ورق</a:t>
            </a:r>
            <a:r>
              <a:rPr lang="en-US" sz="1600" i="1" dirty="0"/>
              <a:t>Paperless Courts </a:t>
            </a:r>
            <a:r>
              <a:rPr lang="ar-EG" sz="1600" dirty="0">
                <a:cs typeface="Alexandria" pitchFamily="2" charset="-78"/>
              </a:rPr>
              <a:t>أي الانتقال إلى النظام الإلكتروني والتقليل من استهلاك الورق في إجراءات التقاضي أو انعدام استخدامها، ومن ضمن الخصائص الأخرى إرسال الوثائق والمستندات بسرعة وكذلك إنجاز إجراءات التقاضي بيسر وسرعة الفصل في الدعاوى لاسيما الرفع من جودة الخدمات القضائية. </a:t>
            </a:r>
          </a:p>
          <a:p>
            <a:pPr algn="justLow" rtl="1">
              <a:lnSpc>
                <a:spcPct val="150000"/>
              </a:lnSpc>
            </a:pPr>
            <a:endParaRPr lang="ar-EG" sz="1600" dirty="0">
              <a:cs typeface="Alexandria" pitchFamily="2" charset="-78"/>
            </a:endParaRPr>
          </a:p>
          <a:p>
            <a:pPr algn="r" rtl="1">
              <a:lnSpc>
                <a:spcPct val="150000"/>
              </a:lnSpc>
            </a:pPr>
            <a:r>
              <a:rPr lang="ar-EG" sz="1600" b="1" u="sng" dirty="0">
                <a:solidFill>
                  <a:srgbClr val="00AEEF"/>
                </a:solidFill>
                <a:cs typeface="Alexandria" pitchFamily="2" charset="-78"/>
              </a:rPr>
              <a:t>التقاضي الذكي :</a:t>
            </a:r>
          </a:p>
          <a:p>
            <a:pPr algn="justLow" rtl="1">
              <a:lnSpc>
                <a:spcPct val="150000"/>
              </a:lnSpc>
            </a:pPr>
            <a:r>
              <a:rPr lang="ar-EG" sz="1600" dirty="0">
                <a:cs typeface="Alexandria" pitchFamily="2" charset="-78"/>
              </a:rPr>
              <a:t>بينما إدخال الذكاء الاصطناعي إلى أنظمة المحاكم يختلف تماماً فإما أن يكون النظام الأخير معاوناً للقاضي "البشري« في جميع الدعاوى المعروضة أمامه ليساعده في أداء عمله بشكل أفضل وهو ما يُسمى ب"النظم الخبيرة" أو بديلاً عنه في بعض الدعاوى، فهو من قبيل الذكاء الذي يبذله العقل البشري للقيام بعمل ما فتقوم هذه الأنظمة بمحاكاة السلوك والعقل البشري لتأدية هذه الأعمال، مثل أن يتم حل لغز أو تفسير نص لغوي سواء أكان منطوقاً أو مكتوباً أو تقديم تشخيص طبي أو التنبؤ بحكم قضائي بعد معالجة بيانات وقائع الدعوى وغيرها. </a:t>
            </a:r>
          </a:p>
          <a:p>
            <a:pPr>
              <a:lnSpc>
                <a:spcPct val="150000"/>
              </a:lnSpc>
            </a:pPr>
            <a:endParaRPr lang="ar-EG" sz="2400" dirty="0">
              <a:cs typeface="Alexandria" pitchFamily="2" charset="-78"/>
            </a:endParaRPr>
          </a:p>
        </p:txBody>
      </p:sp>
    </p:spTree>
    <p:extLst>
      <p:ext uri="{BB962C8B-B14F-4D97-AF65-F5344CB8AC3E}">
        <p14:creationId xmlns:p14="http://schemas.microsoft.com/office/powerpoint/2010/main" val="16171721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53219" y="-36276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DC423DDD-AE3C-C17B-4ACD-A9D41A48CC32}"/>
              </a:ext>
            </a:extLst>
          </p:cNvPr>
          <p:cNvGraphicFramePr/>
          <p:nvPr>
            <p:extLst>
              <p:ext uri="{D42A27DB-BD31-4B8C-83A1-F6EECF244321}">
                <p14:modId xmlns:p14="http://schemas.microsoft.com/office/powerpoint/2010/main" val="418031800"/>
              </p:ext>
            </p:extLst>
          </p:nvPr>
        </p:nvGraphicFramePr>
        <p:xfrm>
          <a:off x="2626178" y="1931266"/>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Content Placeholder 7"/>
          <p:cNvSpPr>
            <a:spLocks noGrp="1"/>
          </p:cNvSpPr>
          <p:nvPr>
            <p:ph idx="1"/>
          </p:nvPr>
        </p:nvSpPr>
        <p:spPr>
          <a:xfrm>
            <a:off x="838200" y="1508078"/>
            <a:ext cx="10515600" cy="4668885"/>
          </a:xfrm>
        </p:spPr>
        <p:txBody>
          <a:bodyPr>
            <a:normAutofit/>
          </a:bodyPr>
          <a:lstStyle/>
          <a:p>
            <a:pPr algn="justLow" rtl="1"/>
            <a:endParaRPr lang="ar-EG" sz="1600" b="1" u="sng" dirty="0">
              <a:cs typeface="Alexandria" pitchFamily="2" charset="-78"/>
            </a:endParaRPr>
          </a:p>
          <a:p>
            <a:pPr algn="justLow" rtl="1"/>
            <a:r>
              <a:rPr lang="ar-EG" sz="1600" b="1" u="sng" dirty="0">
                <a:solidFill>
                  <a:srgbClr val="00AEEF"/>
                </a:solidFill>
                <a:cs typeface="Alexandria" pitchFamily="2" charset="-78"/>
              </a:rPr>
              <a:t>أوجه التشابه والاختلاف بين نظام التقاضي الإلكتروني والذكاء الاصطناعي: </a:t>
            </a:r>
            <a:endParaRPr lang="en-US" sz="1600" b="1" u="sng" dirty="0">
              <a:solidFill>
                <a:srgbClr val="00AEEF"/>
              </a:solidFill>
              <a:latin typeface="Alexandria" pitchFamily="2" charset="-78"/>
              <a:cs typeface="Alexandria" pitchFamily="2" charset="-78"/>
            </a:endParaRPr>
          </a:p>
          <a:p>
            <a:pPr algn="justLow" rtl="1"/>
            <a:endParaRPr lang="ar-EG" sz="1600" dirty="0">
              <a:cs typeface="Alexandria" pitchFamily="2" charset="-78"/>
            </a:endParaRPr>
          </a:p>
          <a:p>
            <a:pPr algn="justLow" rtl="1">
              <a:lnSpc>
                <a:spcPct val="150000"/>
              </a:lnSpc>
            </a:pPr>
            <a:r>
              <a:rPr lang="ar-EG" sz="1600" dirty="0">
                <a:cs typeface="Alexandria" pitchFamily="2" charset="-78"/>
              </a:rPr>
              <a:t>وتتمثل أوجه التشابه في أن كلا النظامين يستخدمان الوسائل التكنولوجية الحديثة في التطبيق، منها الحوسبة السحابية وغيرها، ولا حاجة للحضور الجسدي للمتقاضين ووكلائهم سواء في حالة استخدام برامج الذكاء الاصطناعي أو التقاضي الإلكتروني مثلاً في حال كانت المحاكمات عن بُعد أو عند تسجيل الدعاوى وغيره. ويمكن ربط كلا النظامين بكافة المعلومات الخاصة بالدعاوى، وأما عن أوجه الاختلاف بينهما فإنه يمكن توضيح هذا الأمر من خلال الجدول التالي: </a:t>
            </a:r>
            <a:endParaRPr lang="ar-EG" sz="1600" b="1" dirty="0">
              <a:cs typeface="Alexandria" pitchFamily="2" charset="-78"/>
            </a:endParaRPr>
          </a:p>
          <a:p>
            <a:endParaRPr lang="ar-EG" dirty="0">
              <a:cs typeface="Alexandria" pitchFamily="2" charset="-78"/>
            </a:endParaRPr>
          </a:p>
        </p:txBody>
      </p:sp>
    </p:spTree>
    <p:extLst>
      <p:ext uri="{BB962C8B-B14F-4D97-AF65-F5344CB8AC3E}">
        <p14:creationId xmlns:p14="http://schemas.microsoft.com/office/powerpoint/2010/main" val="36189364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5C35F-6F4F-3F1F-517C-749E03DFBC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EFC768-EB78-0645-37B9-47A4536F0E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D85BEC-9F21-D529-F910-12695FF077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C849DD-364E-3E6E-C886-A44608C8C1A6}"/>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192BC55-8682-5F5A-EB81-C520B7B2F4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070795F-0FD4-9E9D-2AFF-65337904127B}"/>
              </a:ext>
            </a:extLst>
          </p:cNvPr>
          <p:cNvSpPr txBox="1"/>
          <p:nvPr/>
        </p:nvSpPr>
        <p:spPr>
          <a:xfrm>
            <a:off x="1653219" y="-36276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31794969-4BEB-214A-0046-E26145DA753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D7FF6B85-20C7-671B-32C6-0B892969F2F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18209642-218E-D5E6-8930-1A0F99707A9F}"/>
              </a:ext>
            </a:extLst>
          </p:cNvPr>
          <p:cNvGraphicFramePr/>
          <p:nvPr/>
        </p:nvGraphicFramePr>
        <p:xfrm>
          <a:off x="2626178" y="1931266"/>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9" name="Content Placeholder 8">
            <a:extLst>
              <a:ext uri="{FF2B5EF4-FFF2-40B4-BE49-F238E27FC236}">
                <a16:creationId xmlns:a16="http://schemas.microsoft.com/office/drawing/2014/main" id="{A97551B2-3D51-8DDE-8E01-A5668D97EF90}"/>
              </a:ext>
            </a:extLst>
          </p:cNvPr>
          <p:cNvSpPr>
            <a:spLocks noGrp="1"/>
          </p:cNvSpPr>
          <p:nvPr>
            <p:ph idx="1"/>
          </p:nvPr>
        </p:nvSpPr>
        <p:spPr/>
        <p:txBody>
          <a:bodyPr>
            <a:normAutofit/>
          </a:bodyPr>
          <a:lstStyle/>
          <a:p>
            <a:pPr marL="0" marR="0" indent="0" algn="ctr" rtl="0" eaLnBrk="1" fontAlgn="auto" latinLnBrk="0" hangingPunct="1">
              <a:spcBef>
                <a:spcPts val="0"/>
              </a:spcBef>
              <a:spcAft>
                <a:spcPts val="0"/>
              </a:spcAft>
            </a:pPr>
            <a:r>
              <a:rPr lang="ar-EG" sz="1800" b="1" i="0" u="none" strike="noStrike" kern="1200" dirty="0">
                <a:solidFill>
                  <a:srgbClr val="FFFFFF"/>
                </a:solidFill>
                <a:effectLst/>
                <a:latin typeface="Calibri" panose="020F0502020204030204" pitchFamily="34" charset="0"/>
                <a:cs typeface="Alexandria" pitchFamily="2" charset="-78"/>
              </a:rPr>
              <a:t>الذكاء الاصطناعي</a:t>
            </a:r>
            <a:endParaRPr lang="en-US" dirty="0"/>
          </a:p>
        </p:txBody>
      </p:sp>
      <p:pic>
        <p:nvPicPr>
          <p:cNvPr id="11" name="Picture 10">
            <a:extLst>
              <a:ext uri="{FF2B5EF4-FFF2-40B4-BE49-F238E27FC236}">
                <a16:creationId xmlns:a16="http://schemas.microsoft.com/office/drawing/2014/main" id="{B17F7959-C901-7A9C-6F0C-342B5C5C0115}"/>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38200" y="1463118"/>
            <a:ext cx="10515600" cy="5127350"/>
          </a:xfrm>
          <a:prstGeom prst="rect">
            <a:avLst/>
          </a:prstGeom>
        </p:spPr>
      </p:pic>
    </p:spTree>
    <p:extLst>
      <p:ext uri="{BB962C8B-B14F-4D97-AF65-F5344CB8AC3E}">
        <p14:creationId xmlns:p14="http://schemas.microsoft.com/office/powerpoint/2010/main" val="2757472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u="sng" dirty="0">
                <a:solidFill>
                  <a:srgbClr val="00AEEF"/>
                </a:solidFill>
                <a:cs typeface="Alexandria" pitchFamily="2" charset="-78"/>
              </a:rPr>
              <a:t>* المحامي الذكي و القاضي الذكي :</a:t>
            </a:r>
          </a:p>
          <a:p>
            <a:pPr algn="justLow" rtl="1">
              <a:lnSpc>
                <a:spcPct val="150000"/>
              </a:lnSpc>
            </a:pPr>
            <a:r>
              <a:rPr lang="ar-EG" sz="1600" dirty="0">
                <a:solidFill>
                  <a:schemeClr val="tx1"/>
                </a:solidFill>
                <a:cs typeface="Alexandria" pitchFamily="2" charset="-78"/>
              </a:rPr>
              <a:t>لقد سخرّت بعض الدول التقنيات المتقدمة في الذكاء الاصطناعي للأعمال القانونية منها الولايات المتحدة الأمريكية والتي قامت بإطلاق " المحامي الآلي" الذي يقوم بتوفير المعلومات القانونية والتحدث مع الناس بشكل مشابه للبشر، وأيضاً تم تقديم بعض الخدمات القانونية التي يتم من خلالها الوصول إلى أي معلومة قانونية أو حكم قضائي معين والسوابق القضائية وهذه الخدمات تُقدّم من قبل بعض الشركات الخاصة والتي تستخدم تقنيات معينة تتنبأ بالأحكام التي سيصدرها . القضاة والتي تُعرف ب "العدالة التنبؤية" </a:t>
            </a:r>
            <a:r>
              <a:rPr lang="en-US" sz="1600" i="1" dirty="0">
                <a:solidFill>
                  <a:schemeClr val="tx1"/>
                </a:solidFill>
              </a:rPr>
              <a:t>Predictive Justice </a:t>
            </a:r>
            <a:r>
              <a:rPr lang="ar-EG" sz="1600" dirty="0">
                <a:solidFill>
                  <a:schemeClr val="tx1"/>
                </a:solidFill>
                <a:cs typeface="Alexandria" pitchFamily="2" charset="-78"/>
              </a:rPr>
              <a:t>. </a:t>
            </a:r>
          </a:p>
          <a:p>
            <a:pPr algn="justLow" rtl="1">
              <a:lnSpc>
                <a:spcPct val="150000"/>
              </a:lnSpc>
            </a:pPr>
            <a:r>
              <a:rPr lang="ar-EG" sz="1600" dirty="0">
                <a:solidFill>
                  <a:schemeClr val="tx1"/>
                </a:solidFill>
                <a:cs typeface="Alexandria" pitchFamily="2" charset="-78"/>
              </a:rPr>
              <a:t>و في ديسمبر ٢٠١٩ ، أعلنت جمهورية الصين الشعبية أن ملايين القضايا القانونية يتم البت فيها الآن من قبل "محاكم الإنترنت« التي لا تتطلب من المواطنين المثول أمام المحكمة وتضم "المحكمة الذكية" قضاة غير بشريين، مدعومين بالذكاء الاصطناعي </a:t>
            </a:r>
            <a:r>
              <a:rPr lang="en-US" sz="1600" i="1" dirty="0">
                <a:solidFill>
                  <a:schemeClr val="tx1"/>
                </a:solidFill>
              </a:rPr>
              <a:t>AI </a:t>
            </a:r>
            <a:r>
              <a:rPr lang="en-US" sz="1600" dirty="0">
                <a:solidFill>
                  <a:schemeClr val="tx1"/>
                </a:solidFill>
              </a:rPr>
              <a:t>) </a:t>
            </a:r>
            <a:r>
              <a:rPr lang="ar-EG" sz="1600" dirty="0">
                <a:solidFill>
                  <a:schemeClr val="tx1"/>
                </a:solidFill>
                <a:cs typeface="Alexandria" pitchFamily="2" charset="-78"/>
              </a:rPr>
              <a:t>) تسمح للخصوم بتسجيل قضاياهم عبر الإنترنت وحل أمورهم من خلال جلسة استماع رقمية للمحكمة، وتنظر هذه المحاكم في مجموعة متنوعة من النزاعات ، والتي تشمل الملكية الفكرية والتجارة الإلكترونية والنزاعات المالية وقضايا الملكية ومسؤولية المنتج الناشئة عن المشتريات عبر الإنترنت وبعض النزاعات الإدارية، ففي بكين، يبلغ متوسط مدة القضية٤٠  يوماً؛ ويستغرق متوسط جلسة الاستماع ٣٧ دقيقة؛ وحوالي ٨٠ في المائة من المتقاضين أمام محاكم الإنترنت الصينية هم أشخاص طبيعيون، و ٢٠ في المائة كيانات اعتبارية؛ وتم قبول ٩٨ في المائة من الأحكام دون استئناف.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792C0471-6A22-7BF2-FC9D-5ADD9D5D374B}"/>
              </a:ext>
            </a:extLst>
          </p:cNvPr>
          <p:cNvSpPr txBox="1"/>
          <p:nvPr/>
        </p:nvSpPr>
        <p:spPr>
          <a:xfrm>
            <a:off x="3886702" y="725640"/>
            <a:ext cx="4757804" cy="769441"/>
          </a:xfrm>
          <a:prstGeom prst="rect">
            <a:avLst/>
          </a:prstGeom>
          <a:noFill/>
        </p:spPr>
        <p:txBody>
          <a:bodyPr wrap="square" rtlCol="0">
            <a:spAutoFit/>
          </a:bodyPr>
          <a:lstStyle/>
          <a:p>
            <a:pPr algn="ctr" rtl="1"/>
            <a:r>
              <a:rPr lang="ar-EG" sz="2000" b="1" dirty="0">
                <a:solidFill>
                  <a:srgbClr val="00AEEF"/>
                </a:solidFill>
                <a:cs typeface="Alexandria" pitchFamily="2" charset="-78"/>
              </a:rPr>
              <a:t>ب- تجارب الدول في التقاضي الذكي </a:t>
            </a:r>
            <a:endParaRPr lang="en-US" sz="2000" dirty="0">
              <a:solidFill>
                <a:srgbClr val="00AEEF"/>
              </a:solidFill>
            </a:endParaRPr>
          </a:p>
          <a:p>
            <a:pPr algn="ctr" rtl="1"/>
            <a:endParaRPr lang="ar-EG" sz="2400" b="1" dirty="0">
              <a:solidFill>
                <a:schemeClr val="bg1"/>
              </a:solidFill>
              <a:cs typeface="Alexandria" pitchFamily="2" charset="-78"/>
            </a:endParaRPr>
          </a:p>
        </p:txBody>
      </p:sp>
    </p:spTree>
    <p:extLst>
      <p:ext uri="{BB962C8B-B14F-4D97-AF65-F5344CB8AC3E}">
        <p14:creationId xmlns:p14="http://schemas.microsoft.com/office/powerpoint/2010/main" val="16923562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E9523-9DA5-2D14-74D9-5A9871FC84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0B74CD-B2E7-1AC6-7D24-1C6EE79FB4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14FD150-0C45-B313-7CAE-B64FC3BD1AC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4475154-0060-BD21-1A6C-BA8FE4BE85A4}"/>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يذكر أنه تم تشغيل أول روبوت ذكاء اصطناعي في العاصمة الصينية للخدمات القانونية في محكمة بكين، يبلغ طول الروبوت، المسمى زايوفا </a:t>
            </a:r>
            <a:r>
              <a:rPr lang="en-US" sz="1600" i="1" dirty="0" err="1">
                <a:solidFill>
                  <a:schemeClr val="tx1"/>
                </a:solidFill>
              </a:rPr>
              <a:t>Xiaofa</a:t>
            </a:r>
            <a:r>
              <a:rPr lang="en-US" sz="1600" i="1" dirty="0">
                <a:solidFill>
                  <a:schemeClr val="tx1"/>
                </a:solidFill>
              </a:rPr>
              <a:t> </a:t>
            </a:r>
            <a:r>
              <a:rPr lang="en-US" sz="1600" dirty="0">
                <a:solidFill>
                  <a:schemeClr val="tx1"/>
                </a:solidFill>
              </a:rPr>
              <a:t>، ١.٤٦ </a:t>
            </a:r>
            <a:r>
              <a:rPr lang="ar-EG" sz="1600" dirty="0">
                <a:solidFill>
                  <a:schemeClr val="tx1"/>
                </a:solidFill>
                <a:cs typeface="Alexandria" pitchFamily="2" charset="-78"/>
              </a:rPr>
              <a:t>مترًا  ويقدّم المشورة والتوجيه القانوني بصوت طفل فيقوم بشرح المصطلحات القانونية المعقدة لمساعدة الجمهور على فهم التعريفات القانونية بشكل أفضل، ويعود استخدام صوت الطفل لتخفيف المشاعر المتوترة للمتقاضين الذين يأتون إلى المحاكم للحصول على المساعدة . ويمكن للروبوت تحريك رأسه والتلويح بأيديه مع ظهور التعليمات على الشاشة، ويمكنه توجيه الناس إلى نافذة الخدمة الدقيقة لخدمات التقاضي، ويمكن للروبوت الإجابة عن أكثر من ٤٠٠٠٠ سؤال قانوني أو متعلق بالإجراءات القضائية بشكل عام، وقبل أن يتم إدخال هذا الروبوت في المحاكم الصينية تم اختباره من قبل عدد من المهنيين القانونيين، ولقد شمل نظام الذكاء الاصطناعي في المحاكم الصينية بشكل أساسي رقمنة المعلومات، ونظام خدمة التقاضي المتكامل، ومنصة تسوية المنازعات عبرالإنترنت، والتنبؤ بنتيجة الأحكام القضائية، وما إلى ذلك . </a:t>
            </a: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59D61F3-1245-5691-CB0F-4AC1E16BD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AF7391A-FA9A-2573-C054-1F05B4CC5C3F}"/>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15FEDA9B-5D06-0D6D-8744-A03254B867C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7525575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08F07-0387-50C3-D13A-BFADAD5A5F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F9DB9E-5233-A518-52D8-09E15EDEF5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24BB04F-A50A-C35B-D9CB-F512AC0B5D9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D240D84-BCDF-9453-C6E8-3E4A3F4F5E8F}"/>
              </a:ext>
            </a:extLst>
          </p:cNvPr>
          <p:cNvSpPr/>
          <p:nvPr/>
        </p:nvSpPr>
        <p:spPr>
          <a:xfrm>
            <a:off x="1061884" y="1562095"/>
            <a:ext cx="10461522" cy="4981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وتشير رقمنة المعلومات إلى تحويل المعلومات غير الإلكترونية مثل الملفات الصوتية والورقية إلى بيانات إلكترونية يسهل حفظها ونسخها، ويشمل نظام خدمة التقاضي المتكامل قاعة خدمة التقاضي الإلكترونية ومنصة خدمة التقاضي عبر الإنترنت ومحطة الخدمة الذاتية وتطبيق الهاتف المحمول والخط الساخن لخدمة التقاضي بالإضافة إلى التنبؤ بالحكم القضائي او التنبؤ بنتائج الحكم حيث تم تطبيق تكنولوجيا الذكاء الاصطناعي في الوثائق القضائية بالمحاكم الصينية ، وحل النقاط الرئيسية والبحث فيها، وتخزين هذه البيانات في التصنيف المخصص لذلك، وإنشاء قاعدة بيانات كاملة لتحقيق التنبؤ بالحكم.</a:t>
            </a: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أنشأت دول مثل إستونيا بالفعل قاضياً افتراضياً في خطوة لتبسيط الخدمات الحكومية وتصفية القضايا المتراكمة في المحاكم ، ويقول البروفيسور مايكل ليج، الذي لديه تاريخ طويل من البحث في تأثير التكنولوجيا في التقاضي وتسوية المنازعات: "استخدمت الحكومة الإستونية قاضي الذكاء الاصطناعي للفصل في نزاعات المطالبات الصغيرة مثل مطالبات العقود التي تقل قيمتها عن ٧٠٠٠ يورو ". وبالمثل في كندا، تم استخدام الذكاء الاصطناعي في بعض مجالات القانون مثل نزاعات الملكية، وكذلك في كولومبيا البريطانية، ففي المحكمة المدنية ) </a:t>
            </a:r>
            <a:r>
              <a:rPr lang="en-US" sz="1600" i="1" dirty="0">
                <a:solidFill>
                  <a:schemeClr val="tx1"/>
                </a:solidFill>
                <a:latin typeface="Alexandria" pitchFamily="2" charset="-78"/>
                <a:cs typeface="Alexandria" pitchFamily="2" charset="-78"/>
              </a:rPr>
              <a:t>CRT</a:t>
            </a:r>
            <a:r>
              <a:rPr lang="en-US" sz="1600" dirty="0">
                <a:solidFill>
                  <a:schemeClr val="tx1"/>
                </a:solidFill>
              </a:rPr>
              <a:t>( </a:t>
            </a:r>
            <a:r>
              <a:rPr lang="ar-EG" sz="1600" dirty="0">
                <a:solidFill>
                  <a:schemeClr val="tx1"/>
                </a:solidFill>
                <a:cs typeface="Alexandria" pitchFamily="2" charset="-78"/>
              </a:rPr>
              <a:t>تم استخدام شكل من أشكال الذكاء الاصطناعي يسمى بنظام الخبراء. </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p:txBody>
      </p:sp>
      <p:pic>
        <p:nvPicPr>
          <p:cNvPr id="5" name="Graphic 21">
            <a:extLst>
              <a:ext uri="{FF2B5EF4-FFF2-40B4-BE49-F238E27FC236}">
                <a16:creationId xmlns:a16="http://schemas.microsoft.com/office/drawing/2014/main" id="{459975DD-43C2-03EA-A5D9-36F18710F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85D60CE-4032-59E2-2A3F-91E5050E7E4F}"/>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C57DBBC-2B9F-9057-7627-D7576A7BD9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561215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6916" y="1591113"/>
            <a:ext cx="1074433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E465FF74-D3A9-E5B2-32EC-CE1B9D81FB1C}"/>
              </a:ext>
            </a:extLst>
          </p:cNvPr>
          <p:cNvSpPr txBox="1"/>
          <p:nvPr/>
        </p:nvSpPr>
        <p:spPr>
          <a:xfrm>
            <a:off x="3348894" y="557840"/>
            <a:ext cx="5588630" cy="1384995"/>
          </a:xfrm>
          <a:prstGeom prst="rect">
            <a:avLst/>
          </a:prstGeom>
          <a:noFill/>
        </p:spPr>
        <p:txBody>
          <a:bodyPr wrap="square" rtlCol="0">
            <a:spAutoFit/>
          </a:bodyPr>
          <a:lstStyle/>
          <a:p>
            <a:pPr algn="ctr">
              <a:lnSpc>
                <a:spcPct val="150000"/>
              </a:lnSpc>
            </a:pPr>
            <a:r>
              <a:rPr lang="ar-EG" sz="2000" b="1" dirty="0">
                <a:solidFill>
                  <a:srgbClr val="00AEEF"/>
                </a:solidFill>
                <a:latin typeface="Tajawal Medium" panose="00000600000000000000" pitchFamily="2" charset="-78"/>
                <a:cs typeface="Alexandria" pitchFamily="2" charset="-78"/>
              </a:rPr>
              <a:t>ج - المبادئ و القواعد الأخلاقية لاستخدام الذكاء الاصطناعي في عمليات إنفاذ القانون </a:t>
            </a:r>
            <a:endParaRPr lang="en-US" sz="2000" b="1" dirty="0">
              <a:solidFill>
                <a:srgbClr val="00AEEF"/>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D461FC7-95AF-6674-712E-B3158E8CFF68}"/>
              </a:ext>
            </a:extLst>
          </p:cNvPr>
          <p:cNvSpPr txBox="1"/>
          <p:nvPr/>
        </p:nvSpPr>
        <p:spPr>
          <a:xfrm>
            <a:off x="943897" y="1550875"/>
            <a:ext cx="10382864" cy="4370427"/>
          </a:xfrm>
          <a:prstGeom prst="rect">
            <a:avLst/>
          </a:prstGeom>
          <a:noFill/>
        </p:spPr>
        <p:txBody>
          <a:bodyPr wrap="square" rtlCol="0">
            <a:spAutoFit/>
          </a:bodyPr>
          <a:lstStyle/>
          <a:p>
            <a:pPr algn="justLow" rtl="1"/>
            <a:r>
              <a:rPr lang="ar-EG" sz="2000" b="1" dirty="0">
                <a:solidFill>
                  <a:srgbClr val="00AEEF"/>
                </a:solidFill>
                <a:cs typeface="Alexandria" pitchFamily="2" charset="-78"/>
              </a:rPr>
              <a:t>تقسيم : </a:t>
            </a:r>
          </a:p>
          <a:p>
            <a:pPr algn="justLow" rtl="1">
              <a:lnSpc>
                <a:spcPct val="150000"/>
              </a:lnSpc>
            </a:pPr>
            <a:r>
              <a:rPr lang="ar-EG" sz="1600" dirty="0">
                <a:cs typeface="Alexandria" pitchFamily="2" charset="-78"/>
              </a:rPr>
              <a:t>هناك عدد من المبادئ والقواعد الأخلاقية لاستخدامات الذكاء الاصطناعي في عمليات إنفاذ القانون والقضية العادلة فقد أصدرت المفوضية الأوروبية لفعالية العدالة </a:t>
            </a:r>
            <a:r>
              <a:rPr lang="en-US" sz="1600" i="1" dirty="0">
                <a:latin typeface="Alexandria" pitchFamily="2" charset="-78"/>
                <a:cs typeface="Alexandria" pitchFamily="2" charset="-78"/>
              </a:rPr>
              <a:t>European Commission f or the Efficiency of Justice (CEPEJ) </a:t>
            </a:r>
            <a:r>
              <a:rPr lang="ar-EG" sz="1600" dirty="0">
                <a:cs typeface="Alexandria" pitchFamily="2" charset="-78"/>
              </a:rPr>
              <a:t>الميثاق الأخلاقي الأوروبي بشأن استخدام الذكاء الاصطناعي في النظم القضائية وبيئتها. * ومن الجدير بالذكر أن هذا الميثاق مخصص لأصحاب المصلحة من القطاعين العام والخاص المسؤولين عن تصميم ونشر أدوات وخدمات الاستخبارات الاصطناعية التي تنطوي على معالجة القرارات والبيانات القضائية )التعلم الآلي أو أي طرق أخرى مستمدة من علم البيانات( كما يتعلق بصانعي القرار العام المسؤولين عن الإطار التشريعي أو التنظيمي . وقد تضمن هذا الميثاق عدة مبادئ منها : </a:t>
            </a:r>
          </a:p>
          <a:p>
            <a:pPr algn="r" rtl="1"/>
            <a:endParaRPr lang="ar-EG" dirty="0">
              <a:cs typeface="Alexandria" pitchFamily="2" charset="-78"/>
            </a:endParaRPr>
          </a:p>
          <a:p>
            <a:pPr algn="r" rtl="1"/>
            <a:endParaRPr lang="ar-EG" dirty="0">
              <a:cs typeface="Alexandria" pitchFamily="2" charset="-78"/>
            </a:endParaRPr>
          </a:p>
          <a:p>
            <a:pPr algn="r" rtl="1"/>
            <a:endParaRPr lang="ar-EG" dirty="0">
              <a:cs typeface="Alexandria" pitchFamily="2" charset="-78"/>
            </a:endParaRPr>
          </a:p>
          <a:p>
            <a:pPr algn="r" rtl="1"/>
            <a:endParaRPr lang="en-US" i="1" dirty="0"/>
          </a:p>
          <a:p>
            <a:pPr algn="r" rtl="1"/>
            <a:endParaRPr lang="ar-EG" dirty="0">
              <a:cs typeface="Alexandria" pitchFamily="2" charset="-78"/>
            </a:endParaRPr>
          </a:p>
        </p:txBody>
      </p:sp>
      <p:graphicFrame>
        <p:nvGraphicFramePr>
          <p:cNvPr id="8" name="Diagram 7">
            <a:extLst>
              <a:ext uri="{FF2B5EF4-FFF2-40B4-BE49-F238E27FC236}">
                <a16:creationId xmlns:a16="http://schemas.microsoft.com/office/drawing/2014/main" id="{58708837-973D-53D0-75E0-1882490456CA}"/>
              </a:ext>
            </a:extLst>
          </p:cNvPr>
          <p:cNvGraphicFramePr/>
          <p:nvPr>
            <p:extLst>
              <p:ext uri="{D42A27DB-BD31-4B8C-83A1-F6EECF244321}">
                <p14:modId xmlns:p14="http://schemas.microsoft.com/office/powerpoint/2010/main" val="2856272401"/>
              </p:ext>
            </p:extLst>
          </p:nvPr>
        </p:nvGraphicFramePr>
        <p:xfrm>
          <a:off x="1304417" y="4462923"/>
          <a:ext cx="9677583" cy="22475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3024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2C8FE-7A4C-BC05-EFB9-32E7A27868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73610B-FF69-AE14-6BEA-61C4FA5CAD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265089A-617D-0D72-CF1E-C2323C7F80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3E5256D-BB59-A46D-4164-20788C7ECCAA}"/>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cs typeface="Alexandria" pitchFamily="2" charset="-78"/>
              </a:rPr>
              <a:t>أولاً: مبدأ احترام الحقوق الأساسية </a:t>
            </a:r>
            <a:r>
              <a:rPr lang="en-US" sz="1600" b="1" i="1" dirty="0">
                <a:solidFill>
                  <a:srgbClr val="00AEEF"/>
                </a:solidFill>
                <a:latin typeface="Alexandria" pitchFamily="2" charset="-78"/>
                <a:cs typeface="Alexandria" pitchFamily="2" charset="-78"/>
              </a:rPr>
              <a:t>Principle of respect for fundamental rights </a:t>
            </a:r>
            <a:r>
              <a:rPr lang="en-US" sz="1600" b="1" dirty="0">
                <a:solidFill>
                  <a:srgbClr val="00AEEF"/>
                </a:solidFill>
                <a:latin typeface="Alexandria" pitchFamily="2" charset="-78"/>
                <a:cs typeface="Alexandria" pitchFamily="2" charset="-78"/>
              </a:rPr>
              <a:t>:</a:t>
            </a:r>
          </a:p>
          <a:p>
            <a:pPr algn="justLow" rtl="1">
              <a:lnSpc>
                <a:spcPct val="150000"/>
              </a:lnSpc>
            </a:pPr>
            <a:r>
              <a:rPr lang="ar-EG" sz="1600" dirty="0">
                <a:solidFill>
                  <a:schemeClr val="tx1"/>
                </a:solidFill>
                <a:latin typeface="Alexandria" pitchFamily="2" charset="-78"/>
                <a:cs typeface="Alexandria" pitchFamily="2" charset="-78"/>
              </a:rPr>
              <a:t>ضمان توافق أدوات وخدمات الذكاء الاصطناعي مع حقوق الإنسان الأساسية مع أهمية إعمال مبدأ استقلالية القضاة وعدم التدخل في الأحكام الصادرة بشأن الدعاوى المعروضة أمامهم.</a:t>
            </a:r>
          </a:p>
          <a:p>
            <a:pPr algn="justLow" rtl="1">
              <a:lnSpc>
                <a:spcPct val="150000"/>
              </a:lnSpc>
            </a:pPr>
            <a:r>
              <a:rPr lang="ar-EG" sz="1600" b="1" dirty="0">
                <a:solidFill>
                  <a:srgbClr val="00AEEF"/>
                </a:solidFill>
                <a:latin typeface="Alexandria" pitchFamily="2" charset="-78"/>
                <a:cs typeface="Alexandria" pitchFamily="2" charset="-78"/>
              </a:rPr>
              <a:t>ثانياً: مبدأ المساواة وعدم التمييز </a:t>
            </a:r>
            <a:r>
              <a:rPr lang="en-US" sz="1600" b="1" i="1" dirty="0">
                <a:solidFill>
                  <a:srgbClr val="00AEEF"/>
                </a:solidFill>
                <a:latin typeface="Alexandria" pitchFamily="2" charset="-78"/>
                <a:cs typeface="Alexandria" pitchFamily="2" charset="-78"/>
              </a:rPr>
              <a:t>Principle of non-discrimination </a:t>
            </a:r>
            <a:r>
              <a:rPr lang="en-US" sz="1600" dirty="0">
                <a:solidFill>
                  <a:srgbClr val="00AEEF"/>
                </a:solidFill>
                <a:latin typeface="Alexandria" pitchFamily="2" charset="-78"/>
                <a:cs typeface="Alexandria" pitchFamily="2" charset="-78"/>
              </a:rPr>
              <a:t>: </a:t>
            </a:r>
            <a:endParaRPr lang="ar-EG" sz="1600" dirty="0">
              <a:solidFill>
                <a:srgbClr val="00AEEF"/>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منع انتهاك مبدأ المساواة بين الأفراد على صعيد عرقي أو سياسي أو اجتماعي.... الخ.</a:t>
            </a:r>
          </a:p>
          <a:p>
            <a:pPr algn="justLow" rtl="1">
              <a:lnSpc>
                <a:spcPct val="150000"/>
              </a:lnSpc>
            </a:pPr>
            <a:r>
              <a:rPr lang="ar-EG" sz="1600" b="1" dirty="0">
                <a:solidFill>
                  <a:srgbClr val="00AEEF"/>
                </a:solidFill>
                <a:latin typeface="Alexandria" pitchFamily="2" charset="-78"/>
                <a:cs typeface="Alexandria" pitchFamily="2" charset="-78"/>
              </a:rPr>
              <a:t>ثالثاً: مبدأ الجودة والأمن </a:t>
            </a:r>
            <a:r>
              <a:rPr lang="en-US" sz="1600" b="1" i="1" dirty="0">
                <a:solidFill>
                  <a:srgbClr val="00AEEF"/>
                </a:solidFill>
                <a:latin typeface="Alexandria" pitchFamily="2" charset="-78"/>
                <a:cs typeface="Alexandria" pitchFamily="2" charset="-78"/>
              </a:rPr>
              <a:t>Principle of Quality and security </a:t>
            </a:r>
            <a:r>
              <a:rPr lang="en-US" sz="1600" b="1" dirty="0">
                <a:solidFill>
                  <a:srgbClr val="00AEEF"/>
                </a:solidFill>
                <a:latin typeface="Alexandria" pitchFamily="2" charset="-78"/>
                <a:cs typeface="Alexandria" pitchFamily="2" charset="-78"/>
              </a:rPr>
              <a:t>: </a:t>
            </a:r>
            <a:endParaRPr lang="ar-EG" sz="1600" b="1" dirty="0">
              <a:solidFill>
                <a:srgbClr val="00AEEF"/>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ويتعلق بمعالجة قرارات المحكمة والبيانات واستخدام مصادر المعلومات في بيئة تكنولوجية آمنة والاستفادة من خبرة المتخصصين من القضاة والمحامين والعاملين في مجال القانون والقضاء.</a:t>
            </a:r>
          </a:p>
          <a:p>
            <a:pPr algn="justLow" rtl="1">
              <a:lnSpc>
                <a:spcPct val="150000"/>
              </a:lnSpc>
            </a:pPr>
            <a:r>
              <a:rPr lang="ar-EG" sz="1600" b="1" dirty="0">
                <a:solidFill>
                  <a:srgbClr val="00AEEF"/>
                </a:solidFill>
                <a:latin typeface="Alexandria" pitchFamily="2" charset="-78"/>
                <a:cs typeface="Alexandria" pitchFamily="2" charset="-78"/>
              </a:rPr>
              <a:t>رابعاً: مبدأ الشفافية والحياد والإنصاف </a:t>
            </a:r>
            <a:r>
              <a:rPr lang="en-US" sz="1600" b="1" i="1" dirty="0">
                <a:solidFill>
                  <a:srgbClr val="00AEEF"/>
                </a:solidFill>
                <a:latin typeface="Alexandria" pitchFamily="2" charset="-78"/>
                <a:cs typeface="Alexandria" pitchFamily="2" charset="-78"/>
              </a:rPr>
              <a:t>Principle of transparency, impartiality and fairness </a:t>
            </a:r>
            <a:r>
              <a:rPr lang="en-US" sz="1600" dirty="0">
                <a:solidFill>
                  <a:srgbClr val="00AEEF"/>
                </a:solidFill>
                <a:latin typeface="Alexandria" pitchFamily="2" charset="-78"/>
                <a:cs typeface="Alexandria" pitchFamily="2" charset="-78"/>
              </a:rPr>
              <a:t>:  </a:t>
            </a:r>
          </a:p>
          <a:p>
            <a:pPr algn="justLow" rtl="1">
              <a:lnSpc>
                <a:spcPct val="150000"/>
              </a:lnSpc>
            </a:pPr>
            <a:r>
              <a:rPr lang="ar-EG" sz="1600" dirty="0">
                <a:solidFill>
                  <a:schemeClr val="tx1"/>
                </a:solidFill>
                <a:latin typeface="Alexandria" pitchFamily="2" charset="-78"/>
                <a:cs typeface="Alexandria" pitchFamily="2" charset="-78"/>
              </a:rPr>
              <a:t>ضمان توافر معالجة البيانات وشموليتها وإمكانية اجراء عمليات تدقيق بطرق آمنة وإيجاد التوازن بين حقوق الملكية الفكرية ومتطلبات مبادئ الشفافية والحياد والولاء والنزاهة الفكرية.</a:t>
            </a:r>
          </a:p>
          <a:p>
            <a:pPr algn="justLow" rtl="1">
              <a:lnSpc>
                <a:spcPct val="150000"/>
              </a:lnSpc>
            </a:pPr>
            <a:r>
              <a:rPr lang="ar-EG" sz="1600" b="1" dirty="0">
                <a:solidFill>
                  <a:srgbClr val="00AEEF"/>
                </a:solidFill>
                <a:latin typeface="Alexandria" pitchFamily="2" charset="-78"/>
                <a:cs typeface="Alexandria" pitchFamily="2" charset="-78"/>
              </a:rPr>
              <a:t>خامساً: مبدأ تحكم المستخدم أو تحت سيطرة المستخدم </a:t>
            </a:r>
            <a:r>
              <a:rPr lang="en-US" sz="1600" b="1" i="1" dirty="0">
                <a:solidFill>
                  <a:srgbClr val="00AEEF"/>
                </a:solidFill>
                <a:latin typeface="Alexandria" pitchFamily="2" charset="-78"/>
                <a:cs typeface="Alexandria" pitchFamily="2" charset="-78"/>
              </a:rPr>
              <a:t>Principle “Under user control </a:t>
            </a:r>
            <a:r>
              <a:rPr lang="en-US" sz="1600" b="1" dirty="0">
                <a:solidFill>
                  <a:srgbClr val="00AEEF"/>
                </a:solidFill>
                <a:latin typeface="Alexandria" pitchFamily="2" charset="-78"/>
                <a:cs typeface="Alexandria" pitchFamily="2" charset="-78"/>
              </a:rPr>
              <a:t>:</a:t>
            </a:r>
          </a:p>
          <a:p>
            <a:pPr algn="justLow" rtl="1">
              <a:lnSpc>
                <a:spcPct val="150000"/>
              </a:lnSpc>
            </a:pPr>
            <a:r>
              <a:rPr lang="ar-EG" sz="1600" dirty="0">
                <a:solidFill>
                  <a:schemeClr val="tx1"/>
                </a:solidFill>
                <a:cs typeface="Alexandria" pitchFamily="2" charset="-78"/>
              </a:rPr>
              <a:t>أي أن يكون مستخدم هذا النظام سواء كان - قاضياً أم خصماً - أن يكون مستقلاً في استخدامه لهذا النظام .</a:t>
            </a:r>
          </a:p>
        </p:txBody>
      </p:sp>
      <p:pic>
        <p:nvPicPr>
          <p:cNvPr id="5" name="Graphic 21">
            <a:extLst>
              <a:ext uri="{FF2B5EF4-FFF2-40B4-BE49-F238E27FC236}">
                <a16:creationId xmlns:a16="http://schemas.microsoft.com/office/drawing/2014/main" id="{854B7123-0903-3EC5-4A25-2B692AE420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91B5DF9-6840-6A8A-CDA6-DF88A5D9C0A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6161CF4-4BD3-82F2-6078-0FC34B1EF3A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127577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097EA8C0-88FE-DA9C-6F3B-A39B56C779BA}"/>
              </a:ext>
            </a:extLst>
          </p:cNvPr>
          <p:cNvSpPr txBox="1"/>
          <p:nvPr/>
        </p:nvSpPr>
        <p:spPr>
          <a:xfrm>
            <a:off x="3749612" y="680926"/>
            <a:ext cx="5317927" cy="400110"/>
          </a:xfrm>
          <a:prstGeom prst="rect">
            <a:avLst/>
          </a:prstGeom>
          <a:noFill/>
        </p:spPr>
        <p:txBody>
          <a:bodyPr wrap="square" rtlCol="0">
            <a:spAutoFit/>
          </a:bodyPr>
          <a:lstStyle/>
          <a:p>
            <a:r>
              <a:rPr lang="ar-EG" sz="2000" b="1" dirty="0">
                <a:solidFill>
                  <a:srgbClr val="00AEEF"/>
                </a:solidFill>
                <a:latin typeface="Tajawal Medium" panose="00000600000000000000" pitchFamily="2" charset="-78"/>
                <a:cs typeface="Alexandria" pitchFamily="2" charset="-78"/>
              </a:rPr>
              <a:t>2-الذكاء الاصطناعي و القانون العام </a:t>
            </a:r>
            <a:endParaRPr lang="en-US" b="1" dirty="0">
              <a:solidFill>
                <a:srgbClr val="00AEEF"/>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997673B1-A0C1-9FA6-B8B1-BB12F5C614C9}"/>
              </a:ext>
            </a:extLst>
          </p:cNvPr>
          <p:cNvSpPr txBox="1"/>
          <p:nvPr/>
        </p:nvSpPr>
        <p:spPr>
          <a:xfrm>
            <a:off x="680746" y="1711486"/>
            <a:ext cx="10801628" cy="1097160"/>
          </a:xfrm>
          <a:prstGeom prst="rect">
            <a:avLst/>
          </a:prstGeom>
          <a:noFill/>
        </p:spPr>
        <p:txBody>
          <a:bodyPr wrap="square" rtlCol="0">
            <a:spAutoFit/>
          </a:bodyPr>
          <a:lstStyle/>
          <a:p>
            <a:pPr algn="justLow" rtl="1"/>
            <a:r>
              <a:rPr lang="ar-EG" sz="2000" b="1" dirty="0">
                <a:cs typeface="Alexandria" pitchFamily="2" charset="-78"/>
              </a:rPr>
              <a:t>تقسيم : </a:t>
            </a:r>
          </a:p>
          <a:p>
            <a:pPr algn="justLow" rtl="1">
              <a:lnSpc>
                <a:spcPct val="150000"/>
              </a:lnSpc>
            </a:pPr>
            <a:r>
              <a:rPr lang="ar-EG" sz="1600" dirty="0">
                <a:cs typeface="Alexandria" pitchFamily="2" charset="-78"/>
              </a:rPr>
              <a:t>من الملائم أن نعرض للجوانب الدستوریة المتعلقة باستخدام الذكاء الاصطناعي ، والرقابة القضائیة على القرارات الإدارية المستندة إلى تلك التقنیة ؛ نظراً لأھمیة ھذه الجوانب في مجال المسئولیة . </a:t>
            </a:r>
          </a:p>
        </p:txBody>
      </p:sp>
      <p:graphicFrame>
        <p:nvGraphicFramePr>
          <p:cNvPr id="8" name="Diagram 7">
            <a:extLst>
              <a:ext uri="{FF2B5EF4-FFF2-40B4-BE49-F238E27FC236}">
                <a16:creationId xmlns:a16="http://schemas.microsoft.com/office/drawing/2014/main" id="{DA36D9F8-08A3-3A51-32A3-BD38819BCC34}"/>
              </a:ext>
            </a:extLst>
          </p:cNvPr>
          <p:cNvGraphicFramePr/>
          <p:nvPr>
            <p:extLst>
              <p:ext uri="{D42A27DB-BD31-4B8C-83A1-F6EECF244321}">
                <p14:modId xmlns:p14="http://schemas.microsoft.com/office/powerpoint/2010/main" val="770798548"/>
              </p:ext>
            </p:extLst>
          </p:nvPr>
        </p:nvGraphicFramePr>
        <p:xfrm>
          <a:off x="1520738" y="3015940"/>
          <a:ext cx="9874849" cy="254127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7698275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EDEB1E05-C468-429C-0A3E-0C37670622F9}"/>
              </a:ext>
            </a:extLst>
          </p:cNvPr>
          <p:cNvSpPr txBox="1"/>
          <p:nvPr/>
        </p:nvSpPr>
        <p:spPr>
          <a:xfrm>
            <a:off x="1209368" y="1630066"/>
            <a:ext cx="10058399" cy="5590698"/>
          </a:xfrm>
          <a:prstGeom prst="rect">
            <a:avLst/>
          </a:prstGeom>
          <a:noFill/>
        </p:spPr>
        <p:txBody>
          <a:bodyPr wrap="square">
            <a:spAutoFit/>
          </a:bodyPr>
          <a:lstStyle/>
          <a:p>
            <a:pPr algn="justLow" rtl="1">
              <a:lnSpc>
                <a:spcPct val="150000"/>
              </a:lnSpc>
            </a:pPr>
            <a:r>
              <a:rPr lang="ar-EG" sz="1600" b="1" u="sng" dirty="0">
                <a:solidFill>
                  <a:srgbClr val="00AEEF"/>
                </a:solidFill>
                <a:cs typeface="Alexandria" pitchFamily="2" charset="-78"/>
              </a:rPr>
              <a:t>رأي المجلس الدستوري الفرنسي في استخدام الذكاء الاصطناعي في القرارات الإدارية : </a:t>
            </a:r>
          </a:p>
          <a:p>
            <a:pPr algn="justLow" rtl="1">
              <a:lnSpc>
                <a:spcPct val="150000"/>
              </a:lnSpc>
            </a:pPr>
            <a:r>
              <a:rPr lang="ar-EG" sz="1600" dirty="0">
                <a:cs typeface="Alexandria" pitchFamily="2" charset="-78"/>
              </a:rPr>
              <a:t>سنعرض لموقف المجلس الدستوري الفرنسي من خلال حكمين صدرا في عامي 2018 و 2020 ؛ و ذلك كأحد النماذج الدستورية المعروفة ، التي تتخد النظام القانوني اللاتيني أساس لها . </a:t>
            </a:r>
          </a:p>
          <a:p>
            <a:pPr algn="justLow" rtl="1">
              <a:lnSpc>
                <a:spcPct val="150000"/>
              </a:lnSpc>
            </a:pPr>
            <a:r>
              <a:rPr lang="ar-EG" sz="1600" b="1" u="sng" dirty="0">
                <a:solidFill>
                  <a:srgbClr val="00AEEF"/>
                </a:solidFill>
                <a:cs typeface="Alexandria" pitchFamily="2" charset="-78"/>
              </a:rPr>
              <a:t>1- حكم المجلس الدستوري في ١٢ من یونیو ٢٠١٨ :</a:t>
            </a:r>
          </a:p>
          <a:p>
            <a:pPr algn="justLow" rtl="1">
              <a:lnSpc>
                <a:spcPct val="150000"/>
              </a:lnSpc>
            </a:pPr>
            <a:r>
              <a:rPr lang="ar-EG" sz="1600" dirty="0">
                <a:cs typeface="Alexandria" pitchFamily="2" charset="-78"/>
              </a:rPr>
              <a:t>قضى المجلس الدستوري بدستوریة المادة ٢١ من القانون الذي یسمح للإدارة باتخاذ قرارات إداریة فردیة لھا صفة آلیة ؛ نظراً لأن السلطة اللائحیة تحدد بنفسھا القواعد والمعاییر التي تغذي المعالجة الحسابیة </a:t>
            </a:r>
            <a:r>
              <a:rPr lang="en-US" sz="1600" dirty="0" err="1"/>
              <a:t>algorithme</a:t>
            </a:r>
            <a:r>
              <a:rPr lang="en-US" sz="1600" dirty="0"/>
              <a:t> ، </a:t>
            </a:r>
            <a:r>
              <a:rPr lang="ar-EG" sz="1600" dirty="0">
                <a:cs typeface="Alexandria" pitchFamily="2" charset="-78"/>
              </a:rPr>
              <a:t>ومن ثم لم تتخل عن اختصاصاتھا، وأن الضمانات التي نص علیھا القانون تبدو كافیة، ومن ھذه الضمانات:منع الطعن الحصري على المعالجة الحسابیة في حالة توافر معلومات ذات حساسیة، وفرض الإلزام بالإشارة إلى الأساس الحسابي للقرار، وإمكانیة الحصول على الخصائص الرئیسیة لتنفیذھا، وإمكانیة ممارسة طریق الطعن الإداري والقضائي ضد القرار، وأخیراً إلزام المسئولین عن المعالجة الحسابیة التحكم في المعالجة وتطورھا ؛ حتى یمكنھم أن یشرحوا بالتفصیل وفي شكل میسر للشخص المعني الطریقة التي تم إعمالھا للمعالجة في مواجھته .</a:t>
            </a: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p:txBody>
      </p:sp>
      <p:sp>
        <p:nvSpPr>
          <p:cNvPr id="8" name="TextBox 7">
            <a:extLst>
              <a:ext uri="{FF2B5EF4-FFF2-40B4-BE49-F238E27FC236}">
                <a16:creationId xmlns:a16="http://schemas.microsoft.com/office/drawing/2014/main" id="{6EBA138C-E4FA-BFE8-7CF2-4204CF87C042}"/>
              </a:ext>
            </a:extLst>
          </p:cNvPr>
          <p:cNvSpPr txBox="1"/>
          <p:nvPr/>
        </p:nvSpPr>
        <p:spPr>
          <a:xfrm>
            <a:off x="3584087" y="412266"/>
            <a:ext cx="5588631" cy="966996"/>
          </a:xfrm>
          <a:prstGeom prst="rect">
            <a:avLst/>
          </a:prstGeom>
          <a:noFill/>
        </p:spPr>
        <p:txBody>
          <a:bodyPr wrap="square" rtlCol="0">
            <a:spAutoFit/>
          </a:bodyPr>
          <a:lstStyle/>
          <a:p>
            <a:pPr lvl="0" algn="ctr" rtl="1">
              <a:lnSpc>
                <a:spcPct val="150000"/>
              </a:lnSpc>
            </a:pPr>
            <a:r>
              <a:rPr lang="ar-EG" sz="2000" b="1" dirty="0">
                <a:solidFill>
                  <a:srgbClr val="00AEEF"/>
                </a:solidFill>
                <a:cs typeface="Alexandria" pitchFamily="2" charset="-78"/>
              </a:rPr>
              <a:t>أ- الجوانب الدستوریة المتعلقة </a:t>
            </a:r>
          </a:p>
          <a:p>
            <a:pPr lvl="0" algn="ctr" rtl="1">
              <a:lnSpc>
                <a:spcPct val="150000"/>
              </a:lnSpc>
            </a:pPr>
            <a:r>
              <a:rPr lang="ar-EG" sz="2000" b="1" dirty="0">
                <a:solidFill>
                  <a:srgbClr val="00AEEF"/>
                </a:solidFill>
                <a:cs typeface="Alexandria" pitchFamily="2" charset="-78"/>
              </a:rPr>
              <a:t>باستخدام الذكاء الاصطناعي </a:t>
            </a:r>
            <a:endParaRPr lang="en-US" sz="2000" b="1" dirty="0">
              <a:solidFill>
                <a:srgbClr val="00AEEF"/>
              </a:solidFill>
            </a:endParaRPr>
          </a:p>
        </p:txBody>
      </p:sp>
    </p:spTree>
    <p:extLst>
      <p:ext uri="{BB962C8B-B14F-4D97-AF65-F5344CB8AC3E}">
        <p14:creationId xmlns:p14="http://schemas.microsoft.com/office/powerpoint/2010/main" val="34885151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6DB84C29-5877-D225-7470-C8A16E174533}"/>
              </a:ext>
            </a:extLst>
          </p:cNvPr>
          <p:cNvSpPr txBox="1"/>
          <p:nvPr/>
        </p:nvSpPr>
        <p:spPr>
          <a:xfrm>
            <a:off x="884903" y="1491651"/>
            <a:ext cx="10441858" cy="5313699"/>
          </a:xfrm>
          <a:prstGeom prst="rect">
            <a:avLst/>
          </a:prstGeom>
          <a:noFill/>
        </p:spPr>
        <p:txBody>
          <a:bodyPr wrap="square">
            <a:spAutoFit/>
          </a:bodyPr>
          <a:lstStyle/>
          <a:p>
            <a:pPr algn="justLow" rtl="1">
              <a:lnSpc>
                <a:spcPct val="150000"/>
              </a:lnSpc>
            </a:pPr>
            <a:r>
              <a:rPr lang="ar-EG" sz="1600" b="1" u="sng" dirty="0">
                <a:solidFill>
                  <a:srgbClr val="00AEEF"/>
                </a:solidFill>
                <a:cs typeface="Alexandria" pitchFamily="2" charset="-78"/>
              </a:rPr>
              <a:t>2-حكم المجلس الدستوري في ٣ من إبریل ٢٠٢٠ :</a:t>
            </a:r>
          </a:p>
          <a:p>
            <a:pPr algn="justLow" rtl="1">
              <a:lnSpc>
                <a:spcPct val="150000"/>
              </a:lnSpc>
            </a:pPr>
            <a:r>
              <a:rPr lang="ar-EG" sz="1400" dirty="0">
                <a:cs typeface="Alexandria" pitchFamily="2" charset="-78"/>
              </a:rPr>
              <a:t>في ھذا الحكم یكرس المجلس الدستوري الحق في معرفة المعاییر وطرق فحص الملفات بواسطة الذكاء الاصطناعي لیس للمرشحین المستبعدین فقط ، وإنما أیضاً للغیر.وقد رأى المجلس أنه وفقاً للنصوص یجوز للمرشحین بمجرد اتخاذ قرارات الرفض في مواجھتھم الحصول على المعلومات الخاصة بالمعاییر وكیفیة فحص طلبات ترشحھم . ومع ذلك الحصول على ھذه المعلومات غیر متاح إلا للمرشحین، واعتبر المجلس أن عدم الاعتراف للغیر بكل المعلومات الاخاصة بالمعاییر وكیفیة فحص طلبات الترشح التي قبلت فعلاً من جانب المؤسسات المعنیة ینطوي على اعتداء على ( الحق الذي كفلتھ المادة ١٥ من إعلان حقوق الإنسان والمواطن ، وھو اعتداء لایتناسب مع المصلحة العامة المستھدفة والمستمدة من حمایة سریة مداولات الفرق التربویة.ومن ثم لایجوز تفسیر الأحكام المتنازع فیھا، لایجوز تفسیرھا على أنھا تعفي كل مؤسسة من نشر تقریر یتضمن المعاییر التي في ضوئھا تم فحص المترشحین، ویوضح إلى أى مدى استخدمت معالجات الخوارزمیات للقیام بھذا الفحص وإلا تكون تلك الأحكام مخالفة لمبدأ الحصول على الوثائق الإداریة. </a:t>
            </a:r>
          </a:p>
          <a:p>
            <a:pPr algn="justLow" rtl="1">
              <a:lnSpc>
                <a:spcPct val="150000"/>
              </a:lnSpc>
            </a:pPr>
            <a:r>
              <a:rPr lang="ar-EG" sz="1400" dirty="0">
                <a:cs typeface="Alexandria" pitchFamily="2" charset="-78"/>
              </a:rPr>
              <a:t>باختصار المبدأ ھو شفافیة الخصائص الرئیسیة للخوارزمیات أو المعالجة الآلیة التي تستند إلیھ القرارات الفردیة والمعلومات الشخصیة محل المعالجة. </a:t>
            </a:r>
          </a:p>
          <a:p>
            <a:pPr algn="justLow" rtl="1">
              <a:lnSpc>
                <a:spcPct val="150000"/>
              </a:lnSpc>
            </a:pPr>
            <a:r>
              <a:rPr lang="ar-EG" sz="1400" dirty="0">
                <a:cs typeface="Alexandria" pitchFamily="2" charset="-78"/>
              </a:rPr>
              <a:t>ویعترف القانون حتى في الحالات التي یجوز فیھا اتخاذ قرارات معالجة آلیاً بالحق في طلب التدخل البشري، فیجوز لكل شخص كان محلاً لھكذا قرار أن یطلب تدخل شخص بشري؛ بقصد الحصول على إعادة فحص مركزه، وأن یعبر عن وجھة نظره، وویحصل على شرح للقرار المتخذ،، او ینازع فیه . </a:t>
            </a:r>
          </a:p>
          <a:p>
            <a:pPr algn="justLow" rtl="1">
              <a:lnSpc>
                <a:spcPct val="150000"/>
              </a:lnSpc>
            </a:pPr>
            <a:endParaRPr lang="ar-EG" sz="1400" dirty="0">
              <a:cs typeface="Alexandria" pitchFamily="2" charset="-78"/>
            </a:endParaRPr>
          </a:p>
          <a:p>
            <a:pPr algn="justLow" rtl="1">
              <a:lnSpc>
                <a:spcPct val="150000"/>
              </a:lnSpc>
            </a:pPr>
            <a:endParaRPr lang="ar-EG" sz="1600" dirty="0">
              <a:cs typeface="Alexandria" pitchFamily="2" charset="-78"/>
            </a:endParaRPr>
          </a:p>
        </p:txBody>
      </p:sp>
    </p:spTree>
    <p:extLst>
      <p:ext uri="{BB962C8B-B14F-4D97-AF65-F5344CB8AC3E}">
        <p14:creationId xmlns:p14="http://schemas.microsoft.com/office/powerpoint/2010/main" val="1110628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F40620C-3786-BF27-29AE-23EC384CB381}"/>
              </a:ext>
            </a:extLst>
          </p:cNvPr>
          <p:cNvSpPr txBox="1"/>
          <p:nvPr/>
        </p:nvSpPr>
        <p:spPr>
          <a:xfrm>
            <a:off x="983226" y="1556637"/>
            <a:ext cx="10255045" cy="4569777"/>
          </a:xfrm>
          <a:prstGeom prst="rect">
            <a:avLst/>
          </a:prstGeom>
          <a:noFill/>
        </p:spPr>
        <p:txBody>
          <a:bodyPr wrap="square">
            <a:spAutoFit/>
          </a:bodyPr>
          <a:lstStyle/>
          <a:p>
            <a:pPr algn="justLow" rtl="1">
              <a:lnSpc>
                <a:spcPct val="150000"/>
              </a:lnSpc>
            </a:pPr>
            <a:r>
              <a:rPr lang="ar-EG" b="1" u="sng" dirty="0">
                <a:solidFill>
                  <a:srgbClr val="00AEEF"/>
                </a:solidFill>
                <a:cs typeface="Alexandria" pitchFamily="2" charset="-78"/>
              </a:rPr>
              <a:t>3- عدم جواز الاستعانة بالذكاء الاصطناعي في بعض القرارات الفردیة: </a:t>
            </a:r>
          </a:p>
          <a:p>
            <a:pPr algn="justLow" rtl="1">
              <a:lnSpc>
                <a:spcPct val="150000"/>
              </a:lnSpc>
            </a:pPr>
            <a:r>
              <a:rPr lang="ar-EG" sz="1600" dirty="0">
                <a:cs typeface="Alexandria" pitchFamily="2" charset="-78"/>
              </a:rPr>
              <a:t>التوسع في اللجوء إلى اتخاذ قرارات استناداً إلى الذكاء الاصطناعي یتوقف عند حدود ترسمھا القوانین ، فلایجوز اللجوء غلى اتخاذ قرارات آلیة على ھذا النحو في بعض الموضوعات. وعلى ذلك ینص قانون المعلومات والحریة في فرنسا على حظر اتخاذ أى قرار من القرارات التي یمكن أن تحدث آثاراً قانونیة في مواجھة شخص ما في حالة ماإذا كان أساس تدخلھا الوحید ھو المعالجة الآلیة للمعلومات المخصصة للتعریف بجانب من شخصیته ، أو تقییم بعض جوانب من شخصیته . ولایجوز أیضاً اتخذ أى قرارقضائي ینطوي على تقییم سلوك شخص ویكون أساسھ المعالجة الآلیة لمعلومات ذات صفة شخصیة من أجل تقییم بعض جوانب من شخصیته . ومبدأ الحظر في الحالة المتقدمة یقتصر على بعض أنواع من القرارات وھى التي تحدث آثاراً قانونیة ، وكذلك بعض عملیات المعالجة وھى المعالجة الآلیة للمعلومات مع تحدید أو تقییم جوانب أو أجزاء من الشخصیة، أو حتى الشخصیة بأكملھا. ومن ثم یخرج عن نطاق ھذا الحظر القرارات التي تتخذ في سیاق إبرام أو تنفیذ عقد، ویتم منح صاحب الشأن الفرصة لتقدیم ملاحظاتھ، أو القرارات التي تلبي طلبات الشخص المعني .وكذلك القرارات التي تصدر بموافقة صریحة من الأشخاص المعنیین.</a:t>
            </a:r>
          </a:p>
        </p:txBody>
      </p:sp>
    </p:spTree>
    <p:extLst>
      <p:ext uri="{BB962C8B-B14F-4D97-AF65-F5344CB8AC3E}">
        <p14:creationId xmlns:p14="http://schemas.microsoft.com/office/powerpoint/2010/main" val="6628921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82827"/>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48166" y="-56092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CA11CD6-9C11-29E4-E1DA-3C3CB1F2BF7F}"/>
              </a:ext>
            </a:extLst>
          </p:cNvPr>
          <p:cNvSpPr txBox="1"/>
          <p:nvPr/>
        </p:nvSpPr>
        <p:spPr>
          <a:xfrm>
            <a:off x="894735" y="1528611"/>
            <a:ext cx="10304207" cy="4949496"/>
          </a:xfrm>
          <a:prstGeom prst="rect">
            <a:avLst/>
          </a:prstGeom>
          <a:noFill/>
        </p:spPr>
        <p:txBody>
          <a:bodyPr wrap="square">
            <a:spAutoFit/>
          </a:bodyPr>
          <a:lstStyle/>
          <a:p>
            <a:pPr algn="justLow" rtl="1">
              <a:lnSpc>
                <a:spcPct val="150000"/>
              </a:lnSpc>
            </a:pPr>
            <a:r>
              <a:rPr lang="ar-EG" sz="1600" b="1" u="sng" dirty="0">
                <a:solidFill>
                  <a:srgbClr val="00AEEF"/>
                </a:solidFill>
                <a:cs typeface="Alexandria" pitchFamily="2" charset="-78"/>
              </a:rPr>
              <a:t>1-إمكانیة الطعن بالإلغاء في القرارات الصادرة استناداً إلى نظم الذكاء الاصطناعي:</a:t>
            </a:r>
          </a:p>
          <a:p>
            <a:pPr algn="justLow" rtl="1">
              <a:lnSpc>
                <a:spcPct val="150000"/>
              </a:lnSpc>
            </a:pPr>
            <a:r>
              <a:rPr lang="ar-EG" sz="1400" dirty="0">
                <a:cs typeface="Alexandria" pitchFamily="2" charset="-78"/>
              </a:rPr>
              <a:t>أصبح اصطلاح القرار المعالج إلیكترونیاً  شائعاً الیوم في القانون الفرنسي . ویقصد بھ كما تقول اللجنة الوطنیة للمعلومات والحریات القرار المتخذ في مواجھة شخص من خلال خوارزمیات  </a:t>
            </a:r>
            <a:r>
              <a:rPr lang="en-US" sz="1400" dirty="0"/>
              <a:t> </a:t>
            </a:r>
            <a:r>
              <a:rPr lang="en-US" sz="1400" dirty="0" err="1">
                <a:latin typeface="Alexandria" pitchFamily="2" charset="-78"/>
                <a:cs typeface="Alexandria" pitchFamily="2" charset="-78"/>
              </a:rPr>
              <a:t>algorithmes</a:t>
            </a:r>
            <a:r>
              <a:rPr lang="en-US" sz="1400" dirty="0"/>
              <a:t> </a:t>
            </a:r>
            <a:r>
              <a:rPr lang="ar-EG" sz="1400" dirty="0">
                <a:cs typeface="Alexandria" pitchFamily="2" charset="-78"/>
              </a:rPr>
              <a:t>أى معالجة آلیة تطبق على بیاناته  الشخصیة من دون أى تدخل بشري في العملیة.وھذا النوع من القرارات یمكن أن یتدخل في مجلات عدیدة من أنشطة مثل الأنشطة المالیة والضرائب والتسویق، ویحدث آثاراً قانونیة، أو تؤثر بطریقة مھمة على للأشخاص أصحاب الشأن . مثال ذلك قرار رفض ائتمان یمكن أن یكون سنده الوحید استخدام خوارزمیات تطبق آلیاً بعض المعاییر على المركز المالي لطالب الائتمان دون أى تدخل بشري. </a:t>
            </a:r>
          </a:p>
          <a:p>
            <a:pPr algn="justLow" rtl="1">
              <a:lnSpc>
                <a:spcPct val="150000"/>
              </a:lnSpc>
            </a:pPr>
            <a:r>
              <a:rPr lang="ar-EG" sz="1400" dirty="0">
                <a:cs typeface="Alexandria" pitchFamily="2" charset="-78"/>
              </a:rPr>
              <a:t>وھذا التعریف للقرار المعالج آلیاً یحدث تحولاً كبیراً في حقیقة مفھوم القرار الإداري؛ لأنھ یعني أن القرار في حقیقته  لیس تعبیراً عن إرادة الإدارة وحدھا ، بل تعبیر عن نظام الذكاء الاصطناعي ، حتى وإن ظل القرار من الناحیة النظریة منسوباً للإدرة التي تبنته بوصفه قراراھا. </a:t>
            </a:r>
          </a:p>
          <a:p>
            <a:pPr algn="justLow" rtl="1">
              <a:lnSpc>
                <a:spcPct val="150000"/>
              </a:lnSpc>
            </a:pPr>
            <a:r>
              <a:rPr lang="ar-EG" sz="1400" dirty="0">
                <a:cs typeface="Alexandria" pitchFamily="2" charset="-78"/>
              </a:rPr>
              <a:t>ویتولى القاضي الإداري في حدود اختصاصه رقابة المشروعیة على القرارات الإداریة سواءً القرارات وفقاً للإجراءات العادیة أو وفقاً للإجراءات الإلیكترونیة . وفیما یتعلق بالأخیرة لایمارس الرقابة فقط من نھایة الإجراءات أى وقت التوقیع أو الإحالة ، ولكن أیضاً عند البدایة مع الدعم أو المساعدة التي تقدمھا الخوارزمیات التي وتقوم بدور لایمكن إنكاره في بعض الدول  . </a:t>
            </a:r>
          </a:p>
          <a:p>
            <a:pPr algn="justLow" rtl="1">
              <a:lnSpc>
                <a:spcPct val="150000"/>
              </a:lnSpc>
            </a:pPr>
            <a:r>
              <a:rPr lang="ar-EG" sz="1400" dirty="0">
                <a:cs typeface="Alexandria" pitchFamily="2" charset="-78"/>
              </a:rPr>
              <a:t>. وعلى سبیل المثال یمكن إسناد دور للذكاء الاصطناعي في اتخذ القرارات ، فقد یؤدي إلى اتخذ قرارات غیر مشروعة، أو یرفض منح حقوق، أو یمنع الحصول على خدمة، أو یقوم بتحلیل شخصیة المرشحین للوظائف على غرار ما یحدث في مجال المشروعات الخاصة، وقد ینتھي ھذا التحلیل إلى اختیارات تنطوي على التمییز .</a:t>
            </a:r>
          </a:p>
        </p:txBody>
      </p:sp>
      <p:sp>
        <p:nvSpPr>
          <p:cNvPr id="10" name="TextBox 9">
            <a:extLst>
              <a:ext uri="{FF2B5EF4-FFF2-40B4-BE49-F238E27FC236}">
                <a16:creationId xmlns:a16="http://schemas.microsoft.com/office/drawing/2014/main" id="{3EEE980A-2056-A50B-CDD8-29BE811B51FF}"/>
              </a:ext>
            </a:extLst>
          </p:cNvPr>
          <p:cNvSpPr txBox="1"/>
          <p:nvPr/>
        </p:nvSpPr>
        <p:spPr>
          <a:xfrm>
            <a:off x="3452277" y="451535"/>
            <a:ext cx="5534208" cy="963597"/>
          </a:xfrm>
          <a:prstGeom prst="rect">
            <a:avLst/>
          </a:prstGeom>
          <a:noFill/>
        </p:spPr>
        <p:txBody>
          <a:bodyPr wrap="square" rtlCol="0">
            <a:spAutoFit/>
          </a:bodyPr>
          <a:lstStyle/>
          <a:p>
            <a:pPr algn="ctr" rtl="1">
              <a:lnSpc>
                <a:spcPct val="150000"/>
              </a:lnSpc>
            </a:pPr>
            <a:r>
              <a:rPr lang="ar-EG" sz="2000" b="1" dirty="0">
                <a:solidFill>
                  <a:srgbClr val="00AEEF"/>
                </a:solidFill>
                <a:cs typeface="Alexandria" pitchFamily="2" charset="-78"/>
              </a:rPr>
              <a:t>ب- رقابة القضاء الإداري على القرارات الصادرة استنادا للذكاء الاصطناعي</a:t>
            </a:r>
          </a:p>
        </p:txBody>
      </p:sp>
    </p:spTree>
    <p:extLst>
      <p:ext uri="{BB962C8B-B14F-4D97-AF65-F5344CB8AC3E}">
        <p14:creationId xmlns:p14="http://schemas.microsoft.com/office/powerpoint/2010/main" val="2516590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D5722-56A0-7C2F-81E3-56E0702E84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B838C-7784-6289-6B9F-6E5A48E3B8B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37B8713-1D1F-CBF1-E25D-2DA90F8B88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714872-D941-90A1-87F9-286A49627059}"/>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32BDEE0-39FF-7CCB-613D-64121EF79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1151F35-CBF1-F6DE-CB5F-6AEDD207331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F84FDD6-AC61-6210-BFF0-0BEA064E44A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3C761F6-26F4-E488-BFC8-741A937F09D8}"/>
              </a:ext>
            </a:extLst>
          </p:cNvPr>
          <p:cNvSpPr txBox="1"/>
          <p:nvPr/>
        </p:nvSpPr>
        <p:spPr>
          <a:xfrm>
            <a:off x="835743" y="1349343"/>
            <a:ext cx="10432026" cy="7483524"/>
          </a:xfrm>
          <a:prstGeom prst="rect">
            <a:avLst/>
          </a:prstGeom>
          <a:noFill/>
        </p:spPr>
        <p:txBody>
          <a:bodyPr wrap="square">
            <a:spAutoFit/>
          </a:bodyPr>
          <a:lstStyle/>
          <a:p>
            <a:pPr algn="r" rtl="1">
              <a:lnSpc>
                <a:spcPct val="150000"/>
              </a:lnSpc>
            </a:pPr>
            <a:r>
              <a:rPr lang="ar-EG" sz="1400" dirty="0">
                <a:cs typeface="Alexandria" pitchFamily="2" charset="-78"/>
              </a:rPr>
              <a:t>وقد كرس تقنین العلاقة بین الأفراد والإدارة في فرنسا إمكانیة اتخذ قرار فردي استناداً إلى معالجة حسابیة. ونصت المادة .311-3-1</a:t>
            </a:r>
            <a:r>
              <a:rPr lang="en-US" sz="1400" dirty="0"/>
              <a:t>L </a:t>
            </a:r>
            <a:r>
              <a:rPr lang="ar-EG" sz="1400" dirty="0">
                <a:cs typeface="Alexandria" pitchFamily="2" charset="-78"/>
              </a:rPr>
              <a:t>من ھذا التقنین على أنه القرار الفردي الذي یتخذ في ضوء معالجة حسابیة یجب أن یتضمن إشارة صریحة، وإبلاغ صاحب الشأن.ویجب أیضاً إبلاغ القواعد التي تحدد ھذه المعالجة، والخصائص الرئیسیة لتنفیذھا من جانب الإدارة إلى صاحب الشأن متى طلب ذلك .</a:t>
            </a:r>
          </a:p>
          <a:p>
            <a:pPr algn="r" rtl="1">
              <a:lnSpc>
                <a:spcPct val="150000"/>
              </a:lnSpc>
            </a:pPr>
            <a:r>
              <a:rPr lang="ar-EG" sz="1600" b="1" u="sng" dirty="0">
                <a:solidFill>
                  <a:srgbClr val="00AEEF"/>
                </a:solidFill>
                <a:cs typeface="Alexandria" pitchFamily="2" charset="-78"/>
              </a:rPr>
              <a:t>2- تحولات في الرقابة القضائیة على القرارات الصادرة استناداً إلى الذكاء الاصطناعي: </a:t>
            </a:r>
          </a:p>
          <a:p>
            <a:pPr algn="justLow" rtl="1">
              <a:lnSpc>
                <a:spcPct val="150000"/>
              </a:lnSpc>
            </a:pPr>
            <a:r>
              <a:rPr lang="ar-EG" sz="1400" dirty="0">
                <a:cs typeface="Alexandria" pitchFamily="2" charset="-78"/>
              </a:rPr>
              <a:t>ولاجدال في إمكانیة الطعن بالإلغاء في القرارات الصادرة استناداً إلى مساعدة من نظام الذكاء الاصطناعي أو المعالجة الحسابیة ، كما یذكر تقنین العلاقة بین الأفراد والإدارة، مثلما یجوز الطعن بالإلغاء في أى قرارات أخرى.</a:t>
            </a:r>
          </a:p>
          <a:p>
            <a:pPr algn="justLow" rtl="1">
              <a:lnSpc>
                <a:spcPct val="150000"/>
              </a:lnSpc>
            </a:pPr>
            <a:r>
              <a:rPr lang="ar-EG" sz="1400" dirty="0">
                <a:cs typeface="Alexandria" pitchFamily="2" charset="-78"/>
              </a:rPr>
              <a:t> ومع ذلك كما یلاحظ بعض الكتاب أن الأسالیب التي یعتمد علیھا القضاء لمراقبة مشروعیة القرارات الإداریة قد لاتجد مكاناً لھا إذا تعلق الأمر بقرارات تستند إلى دعم نظم الذكاء الاصطناعي. وعلى سبیل المثال لاتجد مكاناً رقابة التناسب ، والخطأ البین في التقدیر؛لأن ھذه الأسالیب وغیرھا تتفق مع الطریقة التقلیدیة في اتخاذ القرارت الإداریة، ولاتكون لھا إلا أھمیة محدودة في القرارات الصادرة وفقاً لنظم الذكاء الاصطناعي التي تعتمد على معاییر محاسبیة محضة .ویرجع ذلك إلى أن ھذه الأسالیب تفترض ممارسة سلطة تقدیریة من جانب الإدارة ، بینما اتخاذ قرارات وفقاً لنظم الذكاء الاصطناعي یتم بطریقة آلیة متجردة من سلطة التقدیر. </a:t>
            </a:r>
          </a:p>
          <a:p>
            <a:pPr algn="justLow" rtl="1">
              <a:lnSpc>
                <a:spcPct val="150000"/>
              </a:lnSpc>
            </a:pPr>
            <a:r>
              <a:rPr lang="ar-EG" sz="1400" dirty="0">
                <a:cs typeface="Alexandria" pitchFamily="2" charset="-78"/>
              </a:rPr>
              <a:t>ویضاف إلى ذلك أن نظم المساعدة في القرار تنطوى على تعمیم تطبیق البیانات والمعلومات التي تتوافر لدیه  وھو مایعني عدم تطبیق فحص كل حالة على حدة ، وبالتبعیة الحد من السلطة التقدیریة للإدارة ، وھى سلطة أقرھا القضاء للإدارة ممارستھا وعدم التخلي عنھا. </a:t>
            </a:r>
          </a:p>
          <a:p>
            <a:pPr algn="r" rtl="1">
              <a:lnSpc>
                <a:spcPct val="150000"/>
              </a:lnSpc>
            </a:pPr>
            <a:endParaRPr lang="ar-EG" sz="1400" dirty="0">
              <a:cs typeface="Alexandria" pitchFamily="2" charset="-78"/>
            </a:endParaRPr>
          </a:p>
          <a:p>
            <a:pPr algn="r" rtl="1">
              <a:lnSpc>
                <a:spcPct val="150000"/>
              </a:lnSpc>
            </a:pPr>
            <a:endParaRPr lang="ar-EG" sz="1400" dirty="0">
              <a:cs typeface="Alexandria" pitchFamily="2" charset="-78"/>
            </a:endParaRPr>
          </a:p>
          <a:p>
            <a:pPr algn="r" rtl="1">
              <a:lnSpc>
                <a:spcPct val="150000"/>
              </a:lnSpc>
            </a:pPr>
            <a:endParaRPr lang="ar-EG" sz="1600" dirty="0">
              <a:cs typeface="Alexandria" pitchFamily="2" charset="-78"/>
            </a:endParaRPr>
          </a:p>
          <a:p>
            <a:pPr algn="r" rtl="1">
              <a:lnSpc>
                <a:spcPct val="150000"/>
              </a:lnSpc>
            </a:pPr>
            <a:endParaRPr lang="ar-EG" sz="1600" dirty="0">
              <a:cs typeface="Alexandria" pitchFamily="2" charset="-78"/>
            </a:endParaRPr>
          </a:p>
          <a:p>
            <a:pPr algn="r" rtl="1">
              <a:lnSpc>
                <a:spcPct val="150000"/>
              </a:lnSpc>
            </a:pPr>
            <a:endParaRPr lang="ar-EG" sz="1600" dirty="0">
              <a:cs typeface="Alexandria" pitchFamily="2" charset="-78"/>
            </a:endParaRPr>
          </a:p>
          <a:p>
            <a:pPr algn="r" rtl="1">
              <a:lnSpc>
                <a:spcPct val="150000"/>
              </a:lnSpc>
            </a:pPr>
            <a:endParaRPr lang="ar-EG" sz="1600" dirty="0">
              <a:cs typeface="Alexandria" pitchFamily="2" charset="-78"/>
            </a:endParaRPr>
          </a:p>
          <a:p>
            <a:pPr algn="r" rtl="1">
              <a:lnSpc>
                <a:spcPct val="150000"/>
              </a:lnSpc>
            </a:pPr>
            <a:endParaRPr lang="ar-EG" sz="1600" dirty="0">
              <a:cs typeface="Alexandria" pitchFamily="2" charset="-78"/>
            </a:endParaRPr>
          </a:p>
          <a:p>
            <a:pPr algn="r" rtl="1">
              <a:lnSpc>
                <a:spcPct val="150000"/>
              </a:lnSpc>
            </a:pPr>
            <a:endParaRPr lang="ar-EG" sz="1600" dirty="0">
              <a:cs typeface="Alexandria" pitchFamily="2" charset="-78"/>
            </a:endParaRPr>
          </a:p>
        </p:txBody>
      </p:sp>
    </p:spTree>
    <p:extLst>
      <p:ext uri="{BB962C8B-B14F-4D97-AF65-F5344CB8AC3E}">
        <p14:creationId xmlns:p14="http://schemas.microsoft.com/office/powerpoint/2010/main" val="42092151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0F4BF-214E-3F92-A607-F3AF5A4892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BCD453-805A-D644-29F5-A694B2F337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A563642-A0D0-CA94-7756-AE88678B50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8841E42-7971-3643-E867-8A9B6AA15EFA}"/>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ar-EG" sz="1600" b="1" dirty="0">
              <a:solidFill>
                <a:schemeClr val="tx1"/>
              </a:solidFill>
              <a:cs typeface="Alexandria" pitchFamily="2" charset="-78"/>
            </a:endParaRPr>
          </a:p>
          <a:p>
            <a:pPr algn="r">
              <a:lnSpc>
                <a:spcPct val="150000"/>
              </a:lnSpc>
            </a:pPr>
            <a:r>
              <a:rPr lang="ar-EG" sz="1600" dirty="0">
                <a:solidFill>
                  <a:schemeClr val="tx1"/>
                </a:solidFill>
                <a:cs typeface="Alexandria" pitchFamily="2" charset="-78"/>
              </a:rPr>
              <a:t>نظراً لتوحید المعاییر التي تتم في ضوئھا المعالجة الآلیة للمعلومات أو البیانات فیبدو صعباً بل مستحیلاً الادعاء بوقوع القرار في عیب إساءة استعمال السلطة. </a:t>
            </a:r>
          </a:p>
          <a:p>
            <a:pPr algn="r">
              <a:lnSpc>
                <a:spcPct val="150000"/>
              </a:lnSpc>
            </a:pPr>
            <a:r>
              <a:rPr lang="ar-EG" sz="1600" b="1" dirty="0">
                <a:solidFill>
                  <a:srgbClr val="00AEEF"/>
                </a:solidFill>
                <a:cs typeface="Alexandria" pitchFamily="2" charset="-78"/>
              </a:rPr>
              <a:t>ویثار التساؤل بطبیعة الحال عن مدى رقابة القاضي الإداري على المعلومات أو المعاییر التي صدر استناداً إلیھا القرار الإداري. </a:t>
            </a:r>
          </a:p>
          <a:p>
            <a:pPr algn="justLow" rtl="1">
              <a:lnSpc>
                <a:spcPct val="150000"/>
              </a:lnSpc>
            </a:pPr>
            <a:r>
              <a:rPr lang="ar-EG" sz="1600" dirty="0">
                <a:solidFill>
                  <a:schemeClr val="tx1"/>
                </a:solidFill>
                <a:cs typeface="Alexandria" pitchFamily="2" charset="-78"/>
              </a:rPr>
              <a:t>بطبیعة الحل یمارس القاض الإداري رقابة على ھذه المعاییر بمناسبة الطعن بالإلغاء في القرار الصادر استناداً إلیھا؛ لأنھا تشكل أساس القرار نفسھ. </a:t>
            </a:r>
            <a:r>
              <a:rPr lang="ar-EG" sz="1600" b="1" dirty="0">
                <a:solidFill>
                  <a:srgbClr val="00AEEF"/>
                </a:solidFill>
                <a:cs typeface="Alexandria" pitchFamily="2" charset="-78"/>
              </a:rPr>
              <a:t>ولكن ھل یجوز الطعن بالإلغاء في ھذه المعلومات والمعاییر</a:t>
            </a:r>
            <a:r>
              <a:rPr lang="ar-EG" sz="1600" b="1" dirty="0">
                <a:solidFill>
                  <a:schemeClr val="tx1"/>
                </a:solidFill>
                <a:cs typeface="Alexandria" pitchFamily="2" charset="-78"/>
              </a:rPr>
              <a:t>؟ </a:t>
            </a:r>
            <a:r>
              <a:rPr lang="ar-EG" sz="1600" dirty="0">
                <a:solidFill>
                  <a:schemeClr val="tx1"/>
                </a:solidFill>
                <a:cs typeface="Alexandria" pitchFamily="2" charset="-78"/>
              </a:rPr>
              <a:t>. لا يوجد مانع من الطعن فیھا بالإلغاء مباشرة في المیعاد مادامت ملزمة، قیاساً على قبول دعوى الإلغاء في المنشورات الملزمة، بل إنھا تشكل في حقیقة الأمر قرارات لائحیة. وبناءً على ذلك قضى مجلس الدولة بقبول الطعن بإلغاء توصیة للجنة الوطنیة للمعلومات والحریة بشأن اعتبار البیان الخاص بجنسیة طالب القرض بوصفھ أحد عناصر تقدیر مخاطر التحصیل، ورأى المجلس على عكس ھذه التوصية التي في حقیقتھا قراراً أن عنصر الجنسیة منتج ولیس تمییزیاً في ضوء عملیة المعالجة الإلیكترونیة. </a:t>
            </a:r>
          </a:p>
          <a:p>
            <a:pPr algn="justLow" rtl="1">
              <a:lnSpc>
                <a:spcPct val="150000"/>
              </a:lnSpc>
            </a:pPr>
            <a:r>
              <a:rPr lang="ar-EG" sz="1600" dirty="0">
                <a:solidFill>
                  <a:schemeClr val="tx1"/>
                </a:solidFill>
                <a:cs typeface="Alexandria" pitchFamily="2" charset="-78"/>
              </a:rPr>
              <a:t>ویجوز أیضاً الدفع بعدم مشروعیة المعاییر أو المعلومات التي یتم في ضوئھا اتخاذ القرارات الفردیة بمناسبة دعاوى إلغاء ھذه القرارات على غرار الدفع بعد مشروعیة القرارات اللائحیة بصفة عامة.</a:t>
            </a:r>
            <a:endParaRPr lang="ar-EG" sz="1600" b="1" dirty="0">
              <a:solidFill>
                <a:schemeClr val="tx1"/>
              </a:solidFill>
              <a:cs typeface="Alexandria" pitchFamily="2" charset="-78"/>
            </a:endParaRPr>
          </a:p>
          <a:p>
            <a:pPr algn="r">
              <a:lnSpc>
                <a:spcPct val="150000"/>
              </a:lnSpc>
            </a:pPr>
            <a:endParaRPr lang="ar-EG" sz="1600" b="1" dirty="0">
              <a:solidFill>
                <a:schemeClr val="tx1"/>
              </a:solidFill>
              <a:cs typeface="Alexandria" pitchFamily="2" charset="-78"/>
            </a:endParaRPr>
          </a:p>
        </p:txBody>
      </p:sp>
      <p:pic>
        <p:nvPicPr>
          <p:cNvPr id="5" name="Graphic 21">
            <a:extLst>
              <a:ext uri="{FF2B5EF4-FFF2-40B4-BE49-F238E27FC236}">
                <a16:creationId xmlns:a16="http://schemas.microsoft.com/office/drawing/2014/main" id="{8325BFB6-0DC0-E261-0675-9A32C13AE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52F2840-884C-6C89-B0E3-C44EB2B4714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242FF4B-C203-4693-5F1B-1B729732770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9988368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B8704-2B95-6B5C-51BE-56898E3A9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34CBD2-F12F-EB69-7987-F01E0B9498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084D5EA-E34F-CA11-5B3B-05BE3F9A22F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E20F7AD-38CE-EB04-F434-3D2FC1794406}"/>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u="sng" dirty="0">
                <a:solidFill>
                  <a:srgbClr val="00AEEF"/>
                </a:solidFill>
                <a:cs typeface="Alexandria" pitchFamily="2" charset="-78"/>
              </a:rPr>
              <a:t>المسئولیة الإداریة عن القرارات الإداریة المعالجة آلیا:ً </a:t>
            </a:r>
          </a:p>
          <a:p>
            <a:pPr algn="justLow" rtl="1">
              <a:lnSpc>
                <a:spcPct val="150000"/>
              </a:lnSpc>
            </a:pPr>
            <a:r>
              <a:rPr lang="ar-EG" sz="1600" dirty="0">
                <a:solidFill>
                  <a:schemeClr val="tx1"/>
                </a:solidFill>
                <a:cs typeface="Alexandria" pitchFamily="2" charset="-78"/>
              </a:rPr>
              <a:t>في الحالات التي تتخذ الإدارة فیھا قراراً معالجاً آلیا تنعقد مسئولیتھا إذا كان ھذا القرار معیباً بعدم المشروعیة.وقد رأینا أن التطبیقات القلیلة للمسئولیة عن استخدام الذكاء الاصطناعي لاتخاذ قرارات في مجال قانون العمل تكون في حالة عدم مشروعیة المعاییر التي یتم في ضوئھا فحص المعلومات أو تحلیلھا من جانب نظام الذكاء الاصطناعي. وھذه التطبیقات یمكن أن تحدث كثیراً في مجال القرارات التي تصدر عن السلطات الإداریة. ویمكن أیضاً طلب التعویض عن اتخاذ قرارات معالجة آلیاً في الحالات غیر الجائز فیھا اتخاذ ھذا النوع من القرارات، أو بالمخالفة لحق الشخص في عدم اتخاذ قرار معالج تماماً بصورة آلیة بالمخالفة لحق الشخص في ألا یكو ن محلاً لقرار معالج آلیاً فقط  . ونظراً لأن المسئولیة عن القرارات الإداریة ھى في الأصل قائمة على الخطأ الثابت أى الخطأ واجب الإثبات، فمن ثم یتطلب التمسك بعدم مشروعیة المعاییر الوقوف على محتواھا، ومن ھنا یبدو أھمیة تطبیق مبدأ الشفافیة، وإلا سیتعرض المدعي في دعوى المسئولیة لمشكلة في الإثبات. ومع ذلك یقع على القاضي الإداري التدخل بإلزام الإدارة بإبراز ھذه المعاییر، تطبیقاً للدور الذي یقوم بھ في الإجراءات القضائیة الإداریة وھى إجراءات توصف دائماً بأنھا موجھة. </a:t>
            </a:r>
            <a:endParaRPr lang="en-US" sz="1600" dirty="0">
              <a:solidFill>
                <a:schemeClr val="tx1"/>
              </a:solidFill>
            </a:endParaRPr>
          </a:p>
        </p:txBody>
      </p:sp>
      <p:pic>
        <p:nvPicPr>
          <p:cNvPr id="5" name="Graphic 21">
            <a:extLst>
              <a:ext uri="{FF2B5EF4-FFF2-40B4-BE49-F238E27FC236}">
                <a16:creationId xmlns:a16="http://schemas.microsoft.com/office/drawing/2014/main" id="{5E869660-1241-7E3F-4858-A4C27E2032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492DD0E-0C1C-5493-C10D-483D18E0DFE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6A81B04-3F8D-4A05-D446-5935BF52F235}"/>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AF01D345-7FA3-9C2D-2085-29925625A33C}"/>
              </a:ext>
            </a:extLst>
          </p:cNvPr>
          <p:cNvSpPr txBox="1"/>
          <p:nvPr/>
        </p:nvSpPr>
        <p:spPr>
          <a:xfrm>
            <a:off x="3795252" y="616066"/>
            <a:ext cx="5360646" cy="707886"/>
          </a:xfrm>
          <a:prstGeom prst="rect">
            <a:avLst/>
          </a:prstGeom>
          <a:noFill/>
        </p:spPr>
        <p:txBody>
          <a:bodyPr wrap="square" rtlCol="0">
            <a:spAutoFit/>
          </a:bodyPr>
          <a:lstStyle/>
          <a:p>
            <a:pPr lvl="0" algn="ctr" rtl="1"/>
            <a:r>
              <a:rPr lang="ar-EG" sz="2000" b="1" dirty="0">
                <a:solidFill>
                  <a:srgbClr val="00AEEF"/>
                </a:solidFill>
                <a:cs typeface="Alexandria" pitchFamily="2" charset="-78"/>
              </a:rPr>
              <a:t>ج-المسئولية عن الذكاء الاصطناعي </a:t>
            </a:r>
            <a:endParaRPr lang="en-US" sz="2000" b="1" dirty="0">
              <a:solidFill>
                <a:srgbClr val="00AEEF"/>
              </a:solidFill>
            </a:endParaRPr>
          </a:p>
          <a:p>
            <a:pPr lvl="0" algn="ctr" rtl="1"/>
            <a:r>
              <a:rPr lang="ar-EG" sz="2000" b="1" dirty="0">
                <a:solidFill>
                  <a:srgbClr val="00AEEF"/>
                </a:solidFill>
                <a:cs typeface="Alexandria" pitchFamily="2" charset="-78"/>
              </a:rPr>
              <a:t>في القانون الإداري </a:t>
            </a:r>
            <a:endParaRPr lang="en-US" sz="2000" b="1" dirty="0">
              <a:solidFill>
                <a:srgbClr val="00AEEF"/>
              </a:solidFill>
            </a:endParaRPr>
          </a:p>
        </p:txBody>
      </p:sp>
    </p:spTree>
    <p:extLst>
      <p:ext uri="{BB962C8B-B14F-4D97-AF65-F5344CB8AC3E}">
        <p14:creationId xmlns:p14="http://schemas.microsoft.com/office/powerpoint/2010/main" val="6261971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01AF0-E647-DBA8-8CB3-7D1725FF56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E24070-E09E-B5F3-184E-9ABF9A1267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000597B-8902-0747-187A-68420561A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3BAC6E-CC03-EB5B-A8E7-F67D25F56DC5}"/>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cs typeface="Alexandria" pitchFamily="2" charset="-78"/>
              </a:rPr>
              <a:t>ویقدم القضاء في إیطالیا – على سبيل المثال - تطبیقا مھماً للمسئولیة</a:t>
            </a:r>
            <a:r>
              <a:rPr lang="az-Cyrl-AZ" sz="1600" b="1" dirty="0">
                <a:solidFill>
                  <a:srgbClr val="00AEEF"/>
                </a:solidFill>
              </a:rPr>
              <a:t> </a:t>
            </a:r>
            <a:r>
              <a:rPr lang="ar-EG" sz="1600" b="1" dirty="0">
                <a:solidFill>
                  <a:srgbClr val="00AEEF"/>
                </a:solidFill>
                <a:cs typeface="Alexandria" pitchFamily="2" charset="-78"/>
              </a:rPr>
              <a:t>عن القرارات المعالجة آلیا </a:t>
            </a:r>
            <a:r>
              <a:rPr lang="ar-EG" sz="1600" dirty="0">
                <a:solidFill>
                  <a:schemeClr val="tx1"/>
                </a:solidFill>
                <a:cs typeface="Alexandria" pitchFamily="2" charset="-78"/>
              </a:rPr>
              <a:t>. فوفقاً للقانون الإیطالي یخضع فتح الصیدلیة للترخیص الذي یجب من أجل الحصول علیه تقدیم طلب في منصة إلیكترونیة تابعة لوزارة الصحة.ویجب أن یقدم الطلب لإقلیم معین، وإذا رفض الطلب مرتین في إقلیمین متعاقبین فلم یعد جائزاً تقدیم طلب آخر. قدم أحد الأشخاص طلبین لإقلیمین متعاقبین لكنھما رفضا؛ استناداً إلى أنھما لم یتضمنا، كما یتطلب القانون، بیاناً بالإمیل.ثم تقدم صاحب الشأن في العام التالي بطلب ثالث متضمناً البیان المطلوب لكنه أیضاً رفض؛ استناداً ھذه المرة إلى أنه سبق له تقدیم طلبین وھو غیر جائز.وقضت المحكمة الإداریة في ترونتو بالتعویض على الدولة بعد أن أثبت المدعي الخطأ الذي وقع فیه النظام الإلیكتروني والذي خلط بین رفض طلب الترخیص لسبب شكلي مع رفض الطلب لسبب موضوعي .</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dirty="0">
              <a:solidFill>
                <a:schemeClr val="tx1"/>
              </a:solidFill>
            </a:endParaRPr>
          </a:p>
        </p:txBody>
      </p:sp>
      <p:pic>
        <p:nvPicPr>
          <p:cNvPr id="5" name="Graphic 21">
            <a:extLst>
              <a:ext uri="{FF2B5EF4-FFF2-40B4-BE49-F238E27FC236}">
                <a16:creationId xmlns:a16="http://schemas.microsoft.com/office/drawing/2014/main" id="{A3B4A588-BDD1-4BE1-2B10-FC852759E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E05DD5D-DE3E-EE92-4FF2-A2926F12053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F4126384-B798-1835-A0A8-157E899E11B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8ABE9462-2780-DA5D-1123-165DDA87674B}"/>
              </a:ext>
            </a:extLst>
          </p:cNvPr>
          <p:cNvSpPr txBox="1"/>
          <p:nvPr/>
        </p:nvSpPr>
        <p:spPr>
          <a:xfrm>
            <a:off x="3795252" y="616066"/>
            <a:ext cx="5360646" cy="707886"/>
          </a:xfrm>
          <a:prstGeom prst="rect">
            <a:avLst/>
          </a:prstGeom>
          <a:noFill/>
        </p:spPr>
        <p:txBody>
          <a:bodyPr wrap="square" rtlCol="0">
            <a:spAutoFit/>
          </a:bodyPr>
          <a:lstStyle/>
          <a:p>
            <a:pPr lvl="0" algn="ctr" rtl="1"/>
            <a:r>
              <a:rPr lang="ar-EG" sz="2000" b="1" dirty="0">
                <a:solidFill>
                  <a:srgbClr val="00AEEF"/>
                </a:solidFill>
                <a:cs typeface="Alexandria" pitchFamily="2" charset="-78"/>
              </a:rPr>
              <a:t>ج-المسئولية عن الذكاء الاصطناعي </a:t>
            </a:r>
            <a:endParaRPr lang="en-US" sz="2000" b="1" dirty="0">
              <a:solidFill>
                <a:srgbClr val="00AEEF"/>
              </a:solidFill>
            </a:endParaRPr>
          </a:p>
          <a:p>
            <a:pPr lvl="0" algn="ctr" rtl="1"/>
            <a:r>
              <a:rPr lang="ar-EG" sz="2000" b="1" dirty="0">
                <a:solidFill>
                  <a:srgbClr val="00AEEF"/>
                </a:solidFill>
                <a:cs typeface="Alexandria" pitchFamily="2" charset="-78"/>
              </a:rPr>
              <a:t>في القانون الإداري </a:t>
            </a:r>
            <a:endParaRPr lang="en-US" sz="2000" b="1" dirty="0">
              <a:solidFill>
                <a:srgbClr val="00AEEF"/>
              </a:solidFill>
            </a:endParaRPr>
          </a:p>
        </p:txBody>
      </p:sp>
    </p:spTree>
    <p:extLst>
      <p:ext uri="{BB962C8B-B14F-4D97-AF65-F5344CB8AC3E}">
        <p14:creationId xmlns:p14="http://schemas.microsoft.com/office/powerpoint/2010/main" val="5234609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CF9B-C412-FD89-2FDB-0AAD62CE8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5254D6-D4BF-8762-D7C8-9B6BBF244A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3B3472-626D-39AA-90C1-C3AB8A6C390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5609DC-DD5B-9E52-1882-4ADCEAE9BCAC}"/>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للذكاء الاصطناعي دور مهم في إمكانية أن يكون جزءًا لا يتجزأ  في العدالة الجنائية، والمساهمة في إجراء التحقيقات الجنائية والمساعدة في حفظ الأمن العام في أي دولة؛ فللذكاء الاصطناعي أهمية في تحديد هويات الأشخاص المشتبه بهم من خلال صورهم ومطابقتها، واكتشاف الجرائم وتحديد الأسلحة المستخدمة في ارتكاب هذه الجرائم، وكذلك الكشف عن الطلقات النارية وتحليل الحمض النووي من خلال الخوارزميات بدقة متناهية، ويمكن من خلال هذا النظام إعداد التقييمات والتقاريرالمتعلقة بالمسجونين في المؤسسات الإصلاحية والعقابية ودراسة كل حالة من حالات السجناء وتحليلها.</a:t>
            </a:r>
          </a:p>
          <a:p>
            <a:pPr algn="justLow" rtl="1">
              <a:lnSpc>
                <a:spcPct val="150000"/>
              </a:lnSpc>
            </a:pPr>
            <a:r>
              <a:rPr lang="ar-EG" sz="1600" dirty="0">
                <a:solidFill>
                  <a:schemeClr val="tx1"/>
                </a:solidFill>
                <a:cs typeface="Alexandria" pitchFamily="2" charset="-78"/>
              </a:rPr>
              <a:t>ومن هذا الجانب التحليلي لارتكاب الجرائم فإن الخوارزميات في نظام الذكاء الاصطناعي تُستخدم في منع وقوع الأعمال الاجرامية من خلال تحديد الأماكن المحتمل أن تقع فيها الجريمة أوالأشخاص المزمع قيامهم بارتكابها وكذلك الملاحقة الجنائية للجناة، ومن الأمثلة على ذلك قيام الشرطة البريطانية بتحليل مليارات البيانات من المعاملات المالية للكشف عن بعض المعاملات المشبوهة، وكذلك قاعدة البيانات المتعلقة بالاستغلال الجنسي للأطفال دولياً والذي يديره الانتربول، وهذه القاعدة تُساعد شرطة الانتربول للتعرف على الضحايا و المجرمين من خلال تحليل أصوات الضوضاء في خلفية الفيديو المستخدم في جريمة الاستغلال الجنسي أو تحليل الأثاث الظاهرعلى الشاشة أو الصور المسيئة وغيرها، وقد أثبتت هذه الأداة فعاليتها في مكافحة الجريمة والوقاية منها باستخدام قاعدة الاتصال بمستوى عال من الدقة .</a:t>
            </a:r>
            <a:endParaRPr lang="ar-EG" sz="1600" b="1" dirty="0">
              <a:solidFill>
                <a:schemeClr val="tx1"/>
              </a:solidFill>
              <a:cs typeface="Alexandria" pitchFamily="2" charset="-78"/>
            </a:endParaRPr>
          </a:p>
          <a:p>
            <a:pPr algn="r"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en-US" sz="1600" dirty="0">
              <a:solidFill>
                <a:schemeClr val="tx1"/>
              </a:solidFill>
            </a:endParaRPr>
          </a:p>
        </p:txBody>
      </p:sp>
      <p:pic>
        <p:nvPicPr>
          <p:cNvPr id="5" name="Graphic 21">
            <a:extLst>
              <a:ext uri="{FF2B5EF4-FFF2-40B4-BE49-F238E27FC236}">
                <a16:creationId xmlns:a16="http://schemas.microsoft.com/office/drawing/2014/main" id="{F47C758B-A9E9-3188-808B-D0C481E1D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46E2D24-CB6C-A613-C60C-C1DBCDE3A982}"/>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4F27F2F-271B-910F-B31D-FE619D808767}"/>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D284D011-C983-6394-6FBC-5E04E6C45885}"/>
              </a:ext>
            </a:extLst>
          </p:cNvPr>
          <p:cNvSpPr txBox="1"/>
          <p:nvPr/>
        </p:nvSpPr>
        <p:spPr>
          <a:xfrm>
            <a:off x="4166477" y="696339"/>
            <a:ext cx="5317927" cy="400110"/>
          </a:xfrm>
          <a:prstGeom prst="rect">
            <a:avLst/>
          </a:prstGeom>
          <a:noFill/>
        </p:spPr>
        <p:txBody>
          <a:bodyPr wrap="square" rtlCol="0">
            <a:spAutoFit/>
          </a:bodyPr>
          <a:lstStyle/>
          <a:p>
            <a:r>
              <a:rPr lang="ar-EG" sz="2000" b="1" dirty="0">
                <a:solidFill>
                  <a:srgbClr val="00AEEF"/>
                </a:solidFill>
                <a:latin typeface="Tajawal Medium" panose="00000600000000000000" pitchFamily="2" charset="-78"/>
                <a:cs typeface="Alexandria" pitchFamily="2" charset="-78"/>
              </a:rPr>
              <a:t>3- الذكاء الاصطناعي و القانون الجنائي</a:t>
            </a:r>
            <a:endParaRPr lang="en-US" b="1" dirty="0">
              <a:solidFill>
                <a:srgbClr val="00AEEF"/>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4569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E9185-902E-3C47-F0FF-CBDD3495B1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FE001F-A076-EC87-3FFD-451DA5C135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320D83A-1095-4B0F-1DB1-4A2DD67038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9263D7-14A6-01B0-54B4-C12DD3EBC368}"/>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ويُذكر بأن إمارة دُبي في الإمارات العربية المتحدة – على سبيل المثال - قد وظفت أنظمة الذكاء الاصطناعي في نطاق العمل الشرطي، والجنائي من خلال جمع الأدلة الجنائية وأنظمة المرور وكذلك في إدارة الأزمات والكوارث، وتمتلك شرطة دُبي تطبيق ذكي لاستخراج إذن وتفتيش وقبض في ١٠ دقائق من النيابة العامة، وكذلك تم تدشين "الشرطي الروبوت" أو "الشرطي الآلي" وذلك في إجراء دوريات المراقبة في الحدائق العامة ومراكز التسوق بالمدن وفي عدد من المجالات الأمنية.</a:t>
            </a:r>
          </a:p>
          <a:p>
            <a:pPr algn="justLow" rtl="1">
              <a:lnSpc>
                <a:spcPct val="150000"/>
              </a:lnSpc>
            </a:pPr>
            <a:r>
              <a:rPr lang="ar-EG" sz="1600" dirty="0">
                <a:solidFill>
                  <a:schemeClr val="tx1"/>
                </a:solidFill>
                <a:cs typeface="Alexandria" pitchFamily="2" charset="-78"/>
              </a:rPr>
              <a:t> كما تظهر استخدامات الذكاء الاصطناعي في مجال المراقبة الجنائية الإلكترونية فيما يتعلق بالعقوبات السالبة للحرية قصيرالمدة باستخدام السوار الإلكتروني الذي يوضع في أسفل ساق الخاضع للمراقبة أو في معصم يده بحيث يقضي مدة عقوبته في منزله كإقامة جبرية، ولا يمكن خلع هذا السوار إلا من خلال المختصين في المؤسسات العقابية، وبموجب هذا السوار يتم ارسال إشارات لاسلكية كل فترة تقدر بثلاثين ثانية في الوسط الجغرافي المحدد للمراقبة وتُرسل هذه الإشارات إلى المكان القائم على عمليات المراقبة، وهذا النظام مُطبق في عدد من الدول منها الولايات المتحدة الأمريكية وفرنسا وانجلترا . وقد نظمت الامارات العربية المتحدة مسألة المراقبة الالكترونية في المرسوم بقانون رقم 38 لسنة 2022 بإصدار قانون الإجراءات الجنائية ، و ذلك في المواد 383 وما بعدها .</a:t>
            </a:r>
            <a:endParaRPr lang="ar-EG" sz="1600" b="1"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D442DCD-DC40-5A54-65BF-036EB10EC0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B99A17C-D0A1-6866-9793-F5E86D51E7A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B8F99A60-1CFC-D929-DAC5-869CDF7A095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0998686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F7BD5-3AF2-ACD6-20E8-D72EEC8617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B96939-63A8-CE1F-EA9F-8EFF1431C3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487BDD7-641E-FBE3-716C-511E3EF192C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7AC6B77-AAA7-B994-9189-9EF97104BA1F}"/>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b="1" dirty="0">
              <a:solidFill>
                <a:srgbClr val="00AEEF"/>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3498F85-E0A3-3E43-CFA4-A8D5116FA9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DC27EFF-61F6-2900-75A5-6308294E05F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3C05F6AC-B139-210F-39E3-637BB09B8279}"/>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0C770899-EEE3-BFAF-98A6-99D52B004550}"/>
              </a:ext>
            </a:extLst>
          </p:cNvPr>
          <p:cNvSpPr txBox="1"/>
          <p:nvPr/>
        </p:nvSpPr>
        <p:spPr>
          <a:xfrm>
            <a:off x="3437035" y="693281"/>
            <a:ext cx="5317927" cy="400110"/>
          </a:xfrm>
          <a:prstGeom prst="rect">
            <a:avLst/>
          </a:prstGeom>
          <a:noFill/>
        </p:spPr>
        <p:txBody>
          <a:bodyPr wrap="square" rtlCol="0">
            <a:spAutoFit/>
          </a:bodyPr>
          <a:lstStyle/>
          <a:p>
            <a:r>
              <a:rPr lang="ar-EG" sz="2000" b="1" dirty="0">
                <a:solidFill>
                  <a:srgbClr val="00AEEF"/>
                </a:solidFill>
                <a:latin typeface="Tajawal Medium" panose="00000600000000000000" pitchFamily="2" charset="-78"/>
                <a:cs typeface="Alexandria" pitchFamily="2" charset="-78"/>
              </a:rPr>
              <a:t>4- الذكاء الاصطناعي و القانون التجاري </a:t>
            </a:r>
            <a:endParaRPr lang="en-US" b="1" dirty="0">
              <a:solidFill>
                <a:srgbClr val="00AEEF"/>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AFF2527-C9AF-EA8A-D5C7-5530E019918A}"/>
              </a:ext>
            </a:extLst>
          </p:cNvPr>
          <p:cNvSpPr txBox="1"/>
          <p:nvPr/>
        </p:nvSpPr>
        <p:spPr>
          <a:xfrm>
            <a:off x="1091380" y="1568322"/>
            <a:ext cx="10245213" cy="1989712"/>
          </a:xfrm>
          <a:prstGeom prst="rect">
            <a:avLst/>
          </a:prstGeom>
          <a:noFill/>
        </p:spPr>
        <p:txBody>
          <a:bodyPr wrap="square" rtlCol="0">
            <a:spAutoFit/>
          </a:bodyPr>
          <a:lstStyle/>
          <a:p>
            <a:pPr algn="justLow" rtl="1">
              <a:lnSpc>
                <a:spcPct val="150000"/>
              </a:lnSpc>
            </a:pPr>
            <a:r>
              <a:rPr lang="ar-EG" b="1" u="sng" dirty="0">
                <a:solidFill>
                  <a:srgbClr val="00AEEF"/>
                </a:solidFill>
                <a:cs typeface="Alexandria" pitchFamily="2" charset="-78"/>
              </a:rPr>
              <a:t>دور الذكاء الاصطناعي في حوكمة الشركات : </a:t>
            </a:r>
          </a:p>
          <a:p>
            <a:pPr algn="justLow" rtl="1">
              <a:lnSpc>
                <a:spcPct val="150000"/>
              </a:lnSpc>
            </a:pPr>
            <a:r>
              <a:rPr lang="ar-EG" b="1" dirty="0">
                <a:solidFill>
                  <a:srgbClr val="00AEEF"/>
                </a:solidFill>
                <a:cs typeface="Alexandria" pitchFamily="2" charset="-78"/>
              </a:rPr>
              <a:t>تقسيم : </a:t>
            </a:r>
          </a:p>
          <a:p>
            <a:pPr algn="justLow" rtl="1">
              <a:lnSpc>
                <a:spcPct val="150000"/>
              </a:lnSpc>
            </a:pPr>
            <a:r>
              <a:rPr lang="ar-EG" sz="1600" dirty="0">
                <a:cs typeface="Alexandria" pitchFamily="2" charset="-78"/>
              </a:rPr>
              <a:t>قد تخيرنا حوكمة الشركات باعتبارها أكثر موضوعات القانون التجاري جدة و تأثيرا في الاقتصاد للحديث عنها كنموذج لعلاقة الذكاء الاصطناعي بالقانون التجاري ؛ وهو الأمر الذي يستلزم تحديد المقصود بحوكمة الشركات ، ثم التطرق لبحث الأساس القانوني للاعتماد على الذكاء الاصطناعي لتحقيق الحوكمة .</a:t>
            </a:r>
          </a:p>
        </p:txBody>
      </p:sp>
      <p:graphicFrame>
        <p:nvGraphicFramePr>
          <p:cNvPr id="7" name="Diagram 6">
            <a:extLst>
              <a:ext uri="{FF2B5EF4-FFF2-40B4-BE49-F238E27FC236}">
                <a16:creationId xmlns:a16="http://schemas.microsoft.com/office/drawing/2014/main" id="{5E973D1B-BF92-DF47-A903-30C587E27BC6}"/>
              </a:ext>
            </a:extLst>
          </p:cNvPr>
          <p:cNvGraphicFramePr/>
          <p:nvPr>
            <p:extLst>
              <p:ext uri="{D42A27DB-BD31-4B8C-83A1-F6EECF244321}">
                <p14:modId xmlns:p14="http://schemas.microsoft.com/office/powerpoint/2010/main" val="2930610113"/>
              </p:ext>
            </p:extLst>
          </p:nvPr>
        </p:nvGraphicFramePr>
        <p:xfrm>
          <a:off x="1333001" y="3664187"/>
          <a:ext cx="9717659" cy="24040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643860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105A9-8F9E-E35A-C48C-67DA1946DA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090DD0-3EDB-4444-8CBD-FAAA2C8EEF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ADF55B-96CE-BEA1-AA9E-F522C9A8AE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465F264-A2E9-F9E4-1079-C0F18A665271}"/>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r>
              <a:rPr lang="ar-EG" sz="1600" b="1" dirty="0">
                <a:solidFill>
                  <a:srgbClr val="00AEEF"/>
                </a:solidFill>
                <a:latin typeface="Alexandria" pitchFamily="2" charset="-78"/>
                <a:cs typeface="Alexandria" pitchFamily="2" charset="-78"/>
              </a:rPr>
              <a:t>المصطلح المتداول</a:t>
            </a:r>
            <a:r>
              <a:rPr lang="ar-EG" sz="1600" b="1"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حوكمة الشركات، هو ترجمة المصطلح الإنجليزي( </a:t>
            </a:r>
            <a:r>
              <a:rPr lang="en-US" sz="1600" dirty="0">
                <a:solidFill>
                  <a:schemeClr val="tx1"/>
                </a:solidFill>
                <a:latin typeface="Alexandria" pitchFamily="2" charset="-78"/>
                <a:cs typeface="Alexandria" pitchFamily="2" charset="-78"/>
              </a:rPr>
              <a:t>Corporate Governance</a:t>
            </a:r>
            <a:r>
              <a:rPr lang="ar-EG" sz="1600" dirty="0">
                <a:solidFill>
                  <a:schemeClr val="tx1"/>
                </a:solidFill>
                <a:latin typeface="Alexandria" pitchFamily="2" charset="-78"/>
                <a:cs typeface="Alexandria" pitchFamily="2" charset="-78"/>
              </a:rPr>
              <a:t>)</a:t>
            </a:r>
            <a:endParaRPr lang="en-US" sz="1600" dirty="0">
              <a:solidFill>
                <a:schemeClr val="tx1"/>
              </a:solidFill>
              <a:latin typeface="Alexandria" pitchFamily="2" charset="-78"/>
              <a:cs typeface="Alexandria" pitchFamily="2" charset="-78"/>
            </a:endParaRPr>
          </a:p>
          <a:p>
            <a:pPr algn="r" rtl="1">
              <a:lnSpc>
                <a:spcPct val="150000"/>
              </a:lnSpc>
            </a:pPr>
            <a:r>
              <a:rPr lang="ar-EG" sz="1600" dirty="0">
                <a:solidFill>
                  <a:schemeClr val="tx1"/>
                </a:solidFill>
                <a:latin typeface="Alexandria" pitchFamily="2" charset="-78"/>
                <a:cs typeface="Alexandria" pitchFamily="2" charset="-78"/>
              </a:rPr>
              <a:t>ولقد بقيت ترجمته اللغوية محل خلاف فقهي، حيث اقترح بعض الفقه ترجمته:  ممارسة السلطة والرقابة .</a:t>
            </a:r>
          </a:p>
          <a:p>
            <a:pPr algn="justLow" rtl="1">
              <a:lnSpc>
                <a:spcPct val="150000"/>
              </a:lnSpc>
            </a:pPr>
            <a:r>
              <a:rPr lang="ar-EG" sz="1600" dirty="0">
                <a:solidFill>
                  <a:schemeClr val="tx1"/>
                </a:solidFill>
                <a:latin typeface="Alexandria" pitchFamily="2" charset="-78"/>
                <a:cs typeface="Alexandria" pitchFamily="2" charset="-78"/>
              </a:rPr>
              <a:t> وقد عرفت مؤسسة التمويل الدولية </a:t>
            </a:r>
            <a:r>
              <a:rPr lang="en-US" sz="1600" dirty="0">
                <a:solidFill>
                  <a:schemeClr val="tx1"/>
                </a:solidFill>
                <a:latin typeface="Alexandria" pitchFamily="2" charset="-78"/>
                <a:cs typeface="Alexandria" pitchFamily="2" charset="-78"/>
              </a:rPr>
              <a:t>International Finance Corporation(”IFC« ( </a:t>
            </a:r>
            <a:r>
              <a:rPr lang="ar-EG" sz="1600" dirty="0">
                <a:solidFill>
                  <a:schemeClr val="tx1"/>
                </a:solidFill>
                <a:latin typeface="Alexandria" pitchFamily="2" charset="-78"/>
                <a:cs typeface="Alexandria" pitchFamily="2" charset="-78"/>
              </a:rPr>
              <a:t>حوكمة الشركات بأنها: “النظام الذي يتم من خلاله إدارة الشركات والتحكم في أعمالها” .</a:t>
            </a:r>
          </a:p>
          <a:p>
            <a:pPr algn="justLow" rtl="1">
              <a:lnSpc>
                <a:spcPct val="150000"/>
              </a:lnSpc>
            </a:pPr>
            <a:r>
              <a:rPr lang="ar-EG" sz="1600" dirty="0">
                <a:solidFill>
                  <a:schemeClr val="tx1"/>
                </a:solidFill>
                <a:latin typeface="Alexandria" pitchFamily="2" charset="-78"/>
                <a:cs typeface="Alexandria" pitchFamily="2" charset="-78"/>
              </a:rPr>
              <a:t> كما تًعرف بأنها: « قواعد لقيادة الشركة وتوجيهها تشتمل على آليات لتنظيم العلاقات المختلفة بين مجلس الإدارة والمديرين التنفيذيين والمساهمين وأصحاب المصالح، وذلك بوضع قواعد وإجراءات خاصة لتسهيل عملية اتخاذ القرارات وإضفاء طابع الشفافية والمصداقية عليها بغرض حماية حقوق المساهمين وأصحاب المصالح وتحقيق العدالة والتنافسية والشفافية في السوق وبيئة الأعمال . </a:t>
            </a:r>
          </a:p>
          <a:p>
            <a:pPr algn="justLow" rtl="1">
              <a:lnSpc>
                <a:spcPct val="150000"/>
              </a:lnSpc>
            </a:pPr>
            <a:r>
              <a:rPr lang="ar-EG" sz="1600" dirty="0">
                <a:solidFill>
                  <a:schemeClr val="tx1"/>
                </a:solidFill>
                <a:latin typeface="Alexandria" pitchFamily="2" charset="-78"/>
                <a:cs typeface="Alexandria" pitchFamily="2" charset="-78"/>
              </a:rPr>
              <a:t>كما عرفها البعض بأنها «النظام الذي يتم من خلاله توجيه أعمال المنظمة ومراقبتها على أعلى مستوى من أجل تحقيق أهدافها والوفاء بالمعايير اللازمة للمسؤولية والنزاهة والصراحة. </a:t>
            </a:r>
          </a:p>
          <a:p>
            <a:pPr algn="r" rtl="1">
              <a:lnSpc>
                <a:spcPct val="150000"/>
              </a:lnSpc>
            </a:pPr>
            <a:r>
              <a:rPr lang="ar-EG" sz="1600" dirty="0">
                <a:solidFill>
                  <a:schemeClr val="tx1"/>
                </a:solidFill>
                <a:latin typeface="Alexandria" pitchFamily="2" charset="-78"/>
                <a:cs typeface="Alexandria" pitchFamily="2" charset="-78"/>
              </a:rPr>
              <a:t>وعرَّفت منظمة التعاون الاقتصادي والتنمية </a:t>
            </a:r>
            <a:r>
              <a:rPr lang="en-US" sz="1600" dirty="0">
                <a:solidFill>
                  <a:schemeClr val="tx1"/>
                </a:solidFill>
                <a:latin typeface="Alexandria" pitchFamily="2" charset="-78"/>
                <a:cs typeface="Alexandria" pitchFamily="2" charset="-78"/>
              </a:rPr>
              <a:t>OECD (Organization for Economic Co-Operation and Development) . </a:t>
            </a:r>
            <a:r>
              <a:rPr lang="ar-EG" sz="1600" dirty="0">
                <a:solidFill>
                  <a:schemeClr val="tx1"/>
                </a:solidFill>
                <a:latin typeface="Alexandria" pitchFamily="2" charset="-78"/>
                <a:cs typeface="Alexandria" pitchFamily="2" charset="-78"/>
              </a:rPr>
              <a:t>الحوكمة بأنها: العلاقات بين إدارة الشركة ومجلس إدارتها ومساهمتها والأطراف ذات العلاقة بها وهي تتضمن الهيكل الذي خلاله يتم وضع أهداف المنشأة والأدوات التي يتمّ بها تنفيذ هذه الأهداف، ويتحدد بها أيضا أسلوب متابعة الأداء. </a:t>
            </a: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en-US" sz="1600" dirty="0">
              <a:solidFill>
                <a:schemeClr val="tx1"/>
              </a:solidFill>
            </a:endParaRPr>
          </a:p>
          <a:p>
            <a:pPr algn="r" rtl="1"/>
            <a:endParaRPr lang="ar-EG" sz="1600" dirty="0">
              <a:solidFill>
                <a:schemeClr val="tx1"/>
              </a:solidFill>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A6713C1-B217-5C71-01ED-175C48E4ED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B9A67E4-429F-9BEC-B26E-74BB4287E8C9}"/>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476498E9-A7F0-AFA8-9F3C-44238F3E437D}"/>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2A18AAAF-54CE-FE07-CD97-9DCB27000796}"/>
              </a:ext>
            </a:extLst>
          </p:cNvPr>
          <p:cNvSpPr txBox="1"/>
          <p:nvPr/>
        </p:nvSpPr>
        <p:spPr>
          <a:xfrm>
            <a:off x="4017138" y="753913"/>
            <a:ext cx="5317927" cy="707886"/>
          </a:xfrm>
          <a:prstGeom prst="rect">
            <a:avLst/>
          </a:prstGeom>
          <a:noFill/>
        </p:spPr>
        <p:txBody>
          <a:bodyPr wrap="square" rtlCol="0">
            <a:spAutoFit/>
          </a:bodyPr>
          <a:lstStyle/>
          <a:p>
            <a:r>
              <a:rPr lang="ar-EG" sz="2000" b="1" dirty="0">
                <a:solidFill>
                  <a:srgbClr val="00AEEF"/>
                </a:solidFill>
                <a:latin typeface="Tajawal Medium" panose="00000600000000000000" pitchFamily="2" charset="-78"/>
                <a:cs typeface="Alexandria" pitchFamily="2" charset="-78"/>
              </a:rPr>
              <a:t>1-</a:t>
            </a:r>
            <a:r>
              <a:rPr lang="ar-EG" sz="2000" b="1" u="sng" dirty="0">
                <a:solidFill>
                  <a:srgbClr val="00AEEF"/>
                </a:solidFill>
                <a:latin typeface="Alexandria" pitchFamily="2" charset="-78"/>
                <a:cs typeface="Alexandria" pitchFamily="2" charset="-78"/>
              </a:rPr>
              <a:t>المقصود بحوكمة الشركات</a:t>
            </a:r>
            <a:endParaRPr lang="ar-EG" sz="2000" b="1" dirty="0">
              <a:solidFill>
                <a:srgbClr val="00AEEF"/>
              </a:solidFill>
              <a:latin typeface="Alexandria" pitchFamily="2" charset="-78"/>
              <a:cs typeface="Alexandria" pitchFamily="2" charset="-78"/>
            </a:endParaRPr>
          </a:p>
          <a:p>
            <a:r>
              <a:rPr lang="ar-EG" sz="2000" b="1" dirty="0">
                <a:solidFill>
                  <a:srgbClr val="2D3956"/>
                </a:solidFill>
                <a:latin typeface="Tajawal Medium" panose="00000600000000000000" pitchFamily="2" charset="-78"/>
                <a:cs typeface="Alexandria" pitchFamily="2" charset="-78"/>
              </a:rPr>
              <a:t> </a:t>
            </a:r>
            <a:endParaRPr lang="en-US"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04222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endParaRPr lang="en-US" sz="1600" b="1" u="sng" dirty="0">
              <a:solidFill>
                <a:schemeClr val="tx1"/>
              </a:solidFill>
            </a:endParaRPr>
          </a:p>
          <a:p>
            <a:pPr lvl="0" algn="r" rtl="1"/>
            <a:endParaRPr lang="en-US" sz="1600" b="1" u="sng" dirty="0">
              <a:solidFill>
                <a:schemeClr val="tx1"/>
              </a:solidFill>
            </a:endParaRPr>
          </a:p>
          <a:p>
            <a:pPr lvl="0" algn="r" rtl="1"/>
            <a:endParaRPr lang="en-US" sz="1600" b="1" u="sng" dirty="0">
              <a:solidFill>
                <a:schemeClr val="tx1"/>
              </a:solidFill>
            </a:endParaRPr>
          </a:p>
          <a:p>
            <a:pPr lvl="0" algn="r" rtl="1"/>
            <a:endParaRPr lang="en-US" sz="1600" b="1" u="sng" dirty="0">
              <a:solidFill>
                <a:schemeClr val="tx1"/>
              </a:solidFill>
            </a:endParaRPr>
          </a:p>
          <a:p>
            <a:pPr lvl="0" algn="r" rtl="1"/>
            <a:endParaRPr lang="en-US" sz="1600" b="1" u="sng" dirty="0">
              <a:solidFill>
                <a:schemeClr val="tx1"/>
              </a:solidFill>
            </a:endParaRPr>
          </a:p>
          <a:p>
            <a:pPr lvl="0" algn="r" rtl="1"/>
            <a:endParaRPr lang="en-US" sz="1600" b="1" u="sng" dirty="0">
              <a:solidFill>
                <a:schemeClr val="tx1"/>
              </a:solidFill>
            </a:endParaRPr>
          </a:p>
          <a:p>
            <a:pPr lvl="0" algn="r" rtl="1"/>
            <a:endParaRPr lang="en-US" sz="1600" b="1" u="sng" dirty="0">
              <a:solidFill>
                <a:schemeClr val="tx1"/>
              </a:solidFill>
            </a:endParaRPr>
          </a:p>
          <a:p>
            <a:pPr lvl="0" algn="r" rtl="1">
              <a:lnSpc>
                <a:spcPct val="150000"/>
              </a:lnSpc>
            </a:pPr>
            <a:endParaRPr lang="en-US" sz="1600" b="1" u="sng" dirty="0">
              <a:solidFill>
                <a:schemeClr val="tx1"/>
              </a:solidFill>
            </a:endParaRPr>
          </a:p>
          <a:p>
            <a:pPr lvl="0" algn="r" rtl="1">
              <a:lnSpc>
                <a:spcPct val="150000"/>
              </a:lnSpc>
            </a:pPr>
            <a:endParaRPr lang="ar-EG" sz="1600" dirty="0">
              <a:solidFill>
                <a:schemeClr val="tx1"/>
              </a:solidFill>
              <a:cs typeface="Alexandria" pitchFamily="2" charset="-78"/>
            </a:endParaRPr>
          </a:p>
          <a:p>
            <a:pPr lvl="0" algn="r" rtl="1">
              <a:lnSpc>
                <a:spcPct val="150000"/>
              </a:lnSpc>
            </a:pPr>
            <a:endParaRPr lang="ar-EG" sz="1600" dirty="0">
              <a:solidFill>
                <a:schemeClr val="tx1"/>
              </a:solidFill>
              <a:cs typeface="Alexandria" pitchFamily="2" charset="-78"/>
            </a:endParaRPr>
          </a:p>
          <a:p>
            <a:pPr lvl="0" algn="r" rtl="1">
              <a:lnSpc>
                <a:spcPct val="150000"/>
              </a:lnSpc>
            </a:pPr>
            <a:endParaRPr lang="ar-EG" sz="1600" dirty="0">
              <a:solidFill>
                <a:schemeClr val="tx1"/>
              </a:solidFill>
              <a:cs typeface="Alexandria" pitchFamily="2" charset="-78"/>
            </a:endParaRPr>
          </a:p>
          <a:p>
            <a:pPr lvl="0" algn="r" rtl="1">
              <a:lnSpc>
                <a:spcPct val="150000"/>
              </a:lnSpc>
            </a:pPr>
            <a:r>
              <a:rPr lang="ar-EG" sz="1600" dirty="0">
                <a:solidFill>
                  <a:schemeClr val="tx1"/>
                </a:solidFill>
                <a:cs typeface="Alexandria" pitchFamily="2" charset="-78"/>
              </a:rPr>
              <a:t>يكتسب دور الذكاء الاصطناع</a:t>
            </a:r>
            <a:r>
              <a:rPr lang="en-US" sz="1600" dirty="0">
                <a:solidFill>
                  <a:schemeClr val="tx1"/>
                </a:solidFill>
              </a:rPr>
              <a:t> ( AI ) </a:t>
            </a:r>
            <a:r>
              <a:rPr lang="ar-EG" sz="1600" dirty="0">
                <a:solidFill>
                  <a:schemeClr val="tx1"/>
                </a:solidFill>
                <a:cs typeface="Alexandria" pitchFamily="2" charset="-78"/>
              </a:rPr>
              <a:t>في حوكمة الشركات أهمية كبيرة، حيث تسعى الشركات إلى الاستفادة</a:t>
            </a:r>
            <a:r>
              <a:rPr lang="en-US" sz="1600" dirty="0">
                <a:solidFill>
                  <a:schemeClr val="tx1"/>
                </a:solidFill>
              </a:rPr>
              <a:t> </a:t>
            </a:r>
            <a:r>
              <a:rPr lang="ar-EG" sz="1600" dirty="0">
                <a:solidFill>
                  <a:schemeClr val="tx1"/>
                </a:solidFill>
                <a:cs typeface="Alexandria" pitchFamily="2" charset="-78"/>
              </a:rPr>
              <a:t>من إمكاناتها لزيادة الإنتاجية والكفاءة. ويتم استخدام الذكاء الاصطناعي بشكل متزايد لأتمتة العمليات، وتقديم الرؤى، وتحسين عملية صنع القرار، وبالتالي تمكين الشركات من اكتساب ميزة تنافسية. كما يتم</a:t>
            </a:r>
            <a:r>
              <a:rPr lang="en-US" sz="1600" dirty="0">
                <a:solidFill>
                  <a:schemeClr val="tx1"/>
                </a:solidFill>
              </a:rPr>
              <a:t> </a:t>
            </a:r>
            <a:r>
              <a:rPr lang="ar-EG" sz="1600" dirty="0">
                <a:solidFill>
                  <a:schemeClr val="tx1"/>
                </a:solidFill>
                <a:cs typeface="Alexandria" pitchFamily="2" charset="-78"/>
              </a:rPr>
              <a:t>استخدام الذكاء الاصطناعي أيضًا لتحليل كميات كبيرة من البيانات للتوصل إلى نماذج تنبؤية يمكن استخدامها</a:t>
            </a:r>
            <a:r>
              <a:rPr lang="en-US" sz="1600" dirty="0">
                <a:solidFill>
                  <a:schemeClr val="tx1"/>
                </a:solidFill>
              </a:rPr>
              <a:t> </a:t>
            </a:r>
            <a:r>
              <a:rPr lang="ar-EG" sz="1600" dirty="0">
                <a:solidFill>
                  <a:schemeClr val="tx1"/>
                </a:solidFill>
                <a:cs typeface="Alexandria" pitchFamily="2" charset="-78"/>
              </a:rPr>
              <a:t>لإبلاغ استراتيجية الشركة واتخاذ القرار بسرعة وبدقة عالية. كما يمكن أن تزود التحليلات المدعومة بالذكاء</a:t>
            </a:r>
            <a:r>
              <a:rPr lang="en-US" sz="1600" dirty="0">
                <a:solidFill>
                  <a:schemeClr val="tx1"/>
                </a:solidFill>
              </a:rPr>
              <a:t> </a:t>
            </a:r>
            <a:r>
              <a:rPr lang="ar-EG" sz="1600" dirty="0">
                <a:solidFill>
                  <a:schemeClr val="tx1"/>
                </a:solidFill>
                <a:cs typeface="Alexandria" pitchFamily="2" charset="-78"/>
              </a:rPr>
              <a:t>الاصطناعي صانعي القرار برؤى في وقت قياسي عن الأداء المالي للشركة، مما يمكنهم من تحديد مجالات</a:t>
            </a:r>
            <a:r>
              <a:rPr lang="en-US" sz="1600" dirty="0">
                <a:solidFill>
                  <a:schemeClr val="tx1"/>
                </a:solidFill>
              </a:rPr>
              <a:t> </a:t>
            </a:r>
            <a:r>
              <a:rPr lang="ar-EG" sz="1600" dirty="0">
                <a:solidFill>
                  <a:schemeClr val="tx1"/>
                </a:solidFill>
                <a:cs typeface="Alexandria" pitchFamily="2" charset="-78"/>
              </a:rPr>
              <a:t>التحسين واتخاذ الإجراءات التصحيحية بسرعة. ويمكن أيضًا استخدام الذكاء الاصطناعي لأتمتة عمليات الامتثال</a:t>
            </a:r>
            <a:r>
              <a:rPr lang="en-US" sz="1600" dirty="0">
                <a:solidFill>
                  <a:schemeClr val="tx1"/>
                </a:solidFill>
              </a:rPr>
              <a:t> </a:t>
            </a:r>
            <a:r>
              <a:rPr lang="ar-EG" sz="1600" dirty="0">
                <a:solidFill>
                  <a:schemeClr val="tx1"/>
                </a:solidFill>
                <a:cs typeface="Alexandria" pitchFamily="2" charset="-78"/>
              </a:rPr>
              <a:t>واكتشاف الاحتيال، وبالتالي تحسين الإطار العام لحوكمة الشركات. كما يمكن أيضًا استخدام الذكاء الاصطناعي</a:t>
            </a:r>
            <a:r>
              <a:rPr lang="en-US" sz="1600" dirty="0">
                <a:solidFill>
                  <a:schemeClr val="tx1"/>
                </a:solidFill>
              </a:rPr>
              <a:t> </a:t>
            </a:r>
            <a:r>
              <a:rPr lang="ar-EG" sz="1600" dirty="0">
                <a:solidFill>
                  <a:schemeClr val="tx1"/>
                </a:solidFill>
                <a:cs typeface="Alexandria" pitchFamily="2" charset="-78"/>
              </a:rPr>
              <a:t>لمراقبة أداء المديرين التنفيذيين وأعضاء مجلس الإدارة، مما يمكّن الشركات من تقييم أدائها بشكل أفضل</a:t>
            </a:r>
            <a:r>
              <a:rPr lang="en-US" sz="1600" dirty="0">
                <a:solidFill>
                  <a:schemeClr val="tx1"/>
                </a:solidFill>
              </a:rPr>
              <a:t> </a:t>
            </a:r>
            <a:r>
              <a:rPr lang="ar-EG" sz="1600" dirty="0">
                <a:solidFill>
                  <a:schemeClr val="tx1"/>
                </a:solidFill>
                <a:cs typeface="Alexandria" pitchFamily="2" charset="-78"/>
              </a:rPr>
              <a:t>واتخاذ ما يلزم</a:t>
            </a:r>
            <a:r>
              <a:rPr lang="en-US" sz="1600" dirty="0">
                <a:solidFill>
                  <a:schemeClr val="tx1"/>
                </a:solidFill>
              </a:rPr>
              <a:t> .</a:t>
            </a:r>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en-US" sz="1600" b="1" dirty="0">
              <a:solidFill>
                <a:schemeClr val="tx1"/>
              </a:solidFill>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1618153" y="-444132"/>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4CE23580-9A3D-3012-3013-2307E4A21A63}"/>
              </a:ext>
            </a:extLst>
          </p:cNvPr>
          <p:cNvSpPr txBox="1"/>
          <p:nvPr/>
        </p:nvSpPr>
        <p:spPr>
          <a:xfrm>
            <a:off x="4046635" y="314576"/>
            <a:ext cx="5317927" cy="1231106"/>
          </a:xfrm>
          <a:prstGeom prst="rect">
            <a:avLst/>
          </a:prstGeom>
          <a:noFill/>
        </p:spPr>
        <p:txBody>
          <a:bodyPr wrap="square" rtlCol="0">
            <a:spAutoFit/>
          </a:bodyPr>
          <a:lstStyle/>
          <a:p>
            <a:r>
              <a:rPr lang="ar-EG" sz="2000" b="1" dirty="0">
                <a:solidFill>
                  <a:srgbClr val="2D3956"/>
                </a:solidFill>
                <a:latin typeface="Tajawal Medium" panose="00000600000000000000" pitchFamily="2" charset="-78"/>
                <a:cs typeface="Alexandria" pitchFamily="2" charset="-78"/>
              </a:rPr>
              <a:t> </a:t>
            </a:r>
            <a:endParaRPr lang="en-US" sz="2400" b="1" dirty="0">
              <a:latin typeface="Alexandria" charset="0"/>
              <a:cs typeface="Alexandria" charset="0"/>
            </a:endParaRPr>
          </a:p>
          <a:p>
            <a:r>
              <a:rPr lang="ar-EG" b="1" u="sng" dirty="0">
                <a:solidFill>
                  <a:srgbClr val="00AEEF"/>
                </a:solidFill>
                <a:cs typeface="Alexandria" pitchFamily="2" charset="-78"/>
              </a:rPr>
              <a:t>2- الأساس القانوني للاعتماد على الذكاء الاصطناعي لتحقيق الحوكمة</a:t>
            </a:r>
          </a:p>
          <a:p>
            <a:endParaRPr lang="en-US"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26982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BE6DB-F7E4-3DDC-F033-C4BB46E549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DC38EF-B5AD-B93B-6FA0-5C3BE642BA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8F30FC2-C03E-3655-13A2-6929C2EA02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74C0AD2-0505-7ECB-01AC-FFBB04B29172}"/>
              </a:ext>
            </a:extLst>
          </p:cNvPr>
          <p:cNvSpPr/>
          <p:nvPr/>
        </p:nvSpPr>
        <p:spPr>
          <a:xfrm>
            <a:off x="680746" y="952845"/>
            <a:ext cx="11330823" cy="5590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بناءً على ما سبق يمكن القول إن الذكاء الاصطناعي يعتبر مؤشرًا هامًا في تحقيق فكرة الشفافية والافصاح. حيث يستخدم الذكاء الاصطناعي في توفير أدوات للمستخدمين لتحليل وتنبؤ البيانات المتعلقة بهما. ولا يوجد ما يمنع قانونًا من اعتماد نظم الذكاء الاصطناعي من قبل الشركات في تحقيق الإفصاح - الذي ألزمتها به التشريعات النافذة – وذلك فيما يتعلق بنشر المعلومات والبيانات والسجلات الخاصة بالشركة، في مواجهة الجهات العامة ذات الصلة بنشاطها، مثل سوق الأوراق المالية، ووزارة التجارة، حيث يمكن للذكاء الاصطناعي تقديم هذه البيانات والسجلات بدقة عالية، وموثوقية للمعلومات، مما يساعد على تحسين الأداء وزيادة الشفافية تجاه</a:t>
            </a:r>
            <a:r>
              <a:rPr lang="en-US" sz="1600" dirty="0">
                <a:solidFill>
                  <a:schemeClr val="tx1"/>
                </a:solidFill>
              </a:rPr>
              <a:t> </a:t>
            </a:r>
            <a:r>
              <a:rPr lang="ar-EG" sz="1600" dirty="0">
                <a:solidFill>
                  <a:schemeClr val="tx1"/>
                </a:solidFill>
                <a:cs typeface="Alexandria" pitchFamily="2" charset="-78"/>
              </a:rPr>
              <a:t>الشركاء والمساهمين في الشركة، وأصحاب المصالح. حيث تكون كل المعلومات والبيانات والمستندات بصورتها الرقمية متاحة للجمهور ذي الصلة، بما يكفل تحقق الإفصاح عبر اعتماد الجهات العامة ذات الصلة بنشاط الشركات على نظم الذكاء الاصطناعي في علاقاتها بالشركة، وهو ما يمكن هذه الجهات من كشف وتشخيص أي خلل، عن طريق إجراء المطابقة والمقارنة بين البيانات الواردة عن طريق أنظمة الذكاء الاصطناعي، والشركة.</a:t>
            </a:r>
            <a:endParaRPr lang="ar-EG" sz="1600" b="1"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ar-EG" sz="1600" b="1" dirty="0">
              <a:solidFill>
                <a:schemeClr val="tx1"/>
              </a:solidFill>
              <a:cs typeface="Alexandria" pitchFamily="2" charset="-78"/>
            </a:endParaRPr>
          </a:p>
          <a:p>
            <a:pPr lvl="0" algn="r" rtl="1"/>
            <a:endParaRPr lang="en-US" sz="1600" b="1" dirty="0">
              <a:solidFill>
                <a:schemeClr val="tx1"/>
              </a:solidFill>
            </a:endParaRPr>
          </a:p>
        </p:txBody>
      </p:sp>
      <p:pic>
        <p:nvPicPr>
          <p:cNvPr id="5" name="Graphic 21">
            <a:extLst>
              <a:ext uri="{FF2B5EF4-FFF2-40B4-BE49-F238E27FC236}">
                <a16:creationId xmlns:a16="http://schemas.microsoft.com/office/drawing/2014/main" id="{42DD6938-58AF-06EA-9852-DE436BC1A8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08234" y="9287"/>
            <a:ext cx="2305141" cy="1076343"/>
          </a:xfrm>
          <a:prstGeom prst="rect">
            <a:avLst/>
          </a:prstGeom>
        </p:spPr>
      </p:pic>
      <p:sp>
        <p:nvSpPr>
          <p:cNvPr id="2" name="TextBox 1">
            <a:extLst>
              <a:ext uri="{FF2B5EF4-FFF2-40B4-BE49-F238E27FC236}">
                <a16:creationId xmlns:a16="http://schemas.microsoft.com/office/drawing/2014/main" id="{B151F5C5-7980-14D2-4680-5AF2FCE39AA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EB6CC72B-44E7-AB8C-4108-C48CEFF68F6D}"/>
              </a:ext>
            </a:extLst>
          </p:cNvPr>
          <p:cNvSpPr/>
          <p:nvPr/>
        </p:nvSpPr>
        <p:spPr>
          <a:xfrm>
            <a:off x="2985887" y="26844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5285268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aca13214-df29-4e3c-a050-857c0bf7bd8e"/>
    <ds:schemaRef ds:uri="http://purl.org/dc/terms/"/>
    <ds:schemaRef ds:uri="http://purl.org/dc/elements/1.1/"/>
    <ds:schemaRef ds:uri="http://www.w3.org/XML/1998/namespace"/>
    <ds:schemaRef ds:uri="http://purl.org/dc/dcmitype/"/>
    <ds:schemaRef ds:uri="http://schemas.microsoft.com/office/2006/metadata/properties"/>
    <ds:schemaRef ds:uri="http://schemas.microsoft.com/office/infopath/2007/PartnerControls"/>
    <ds:schemaRef ds:uri="688354b5-287c-4cda-825e-1d7935aea40e"/>
  </ds:schemaRefs>
</ds:datastoreItem>
</file>

<file path=customXml/itemProps2.xml><?xml version="1.0" encoding="utf-8"?>
<ds:datastoreItem xmlns:ds="http://schemas.openxmlformats.org/officeDocument/2006/customXml" ds:itemID="{C0D30D2A-2F11-44C2-83E9-959547E3D980}"/>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856</TotalTime>
  <Words>6648</Words>
  <Application>Microsoft Office PowerPoint</Application>
  <PresentationFormat>Widescreen</PresentationFormat>
  <Paragraphs>552</Paragraphs>
  <Slides>44</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تمهيد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453</cp:revision>
  <dcterms:created xsi:type="dcterms:W3CDTF">2023-04-29T09:08:00Z</dcterms:created>
  <dcterms:modified xsi:type="dcterms:W3CDTF">2024-10-25T00:48:22Z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