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comments/comment1.xml" ContentType="application/vnd.openxmlformats-officedocument.presentationml.comments+xml"/>
  <Override PartName="/ppt/comments/comment2.xml" ContentType="application/vnd.openxmlformats-officedocument.presentationml.comments+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97" r:id="rId5"/>
    <p:sldId id="498" r:id="rId6"/>
    <p:sldId id="499" r:id="rId7"/>
    <p:sldId id="271" r:id="rId8"/>
    <p:sldId id="306" r:id="rId9"/>
    <p:sldId id="500" r:id="rId10"/>
    <p:sldId id="501" r:id="rId11"/>
    <p:sldId id="256" r:id="rId12"/>
    <p:sldId id="502" r:id="rId13"/>
    <p:sldId id="507" r:id="rId14"/>
    <p:sldId id="509" r:id="rId15"/>
    <p:sldId id="508" r:id="rId16"/>
    <p:sldId id="511" r:id="rId17"/>
    <p:sldId id="545" r:id="rId18"/>
    <p:sldId id="546" r:id="rId19"/>
    <p:sldId id="547" r:id="rId20"/>
    <p:sldId id="548" r:id="rId21"/>
    <p:sldId id="516" r:id="rId22"/>
    <p:sldId id="549" r:id="rId23"/>
    <p:sldId id="519" r:id="rId24"/>
    <p:sldId id="520" r:id="rId25"/>
    <p:sldId id="521" r:id="rId26"/>
    <p:sldId id="524" r:id="rId27"/>
    <p:sldId id="550" r:id="rId28"/>
    <p:sldId id="522" r:id="rId29"/>
    <p:sldId id="551" r:id="rId30"/>
    <p:sldId id="552" r:id="rId31"/>
    <p:sldId id="553" r:id="rId32"/>
    <p:sldId id="554" r:id="rId33"/>
    <p:sldId id="555" r:id="rId34"/>
    <p:sldId id="557" r:id="rId35"/>
    <p:sldId id="556" r:id="rId36"/>
    <p:sldId id="558" r:id="rId37"/>
    <p:sldId id="559" r:id="rId38"/>
    <p:sldId id="560" r:id="rId39"/>
    <p:sldId id="561" r:id="rId40"/>
    <p:sldId id="510" r:id="rId41"/>
    <p:sldId id="542" r:id="rId42"/>
    <p:sldId id="54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7"/>
            <p14:sldId id="498"/>
            <p14:sldId id="499"/>
            <p14:sldId id="271"/>
            <p14:sldId id="306"/>
            <p14:sldId id="500"/>
            <p14:sldId id="501"/>
            <p14:sldId id="256"/>
            <p14:sldId id="502"/>
            <p14:sldId id="507"/>
            <p14:sldId id="509"/>
            <p14:sldId id="508"/>
            <p14:sldId id="511"/>
            <p14:sldId id="545"/>
            <p14:sldId id="546"/>
            <p14:sldId id="547"/>
            <p14:sldId id="548"/>
            <p14:sldId id="516"/>
            <p14:sldId id="549"/>
            <p14:sldId id="519"/>
            <p14:sldId id="520"/>
            <p14:sldId id="521"/>
            <p14:sldId id="524"/>
            <p14:sldId id="550"/>
            <p14:sldId id="522"/>
            <p14:sldId id="551"/>
            <p14:sldId id="552"/>
            <p14:sldId id="553"/>
            <p14:sldId id="554"/>
            <p14:sldId id="555"/>
            <p14:sldId id="557"/>
            <p14:sldId id="556"/>
            <p14:sldId id="558"/>
            <p14:sldId id="559"/>
            <p14:sldId id="560"/>
            <p14:sldId id="561"/>
            <p14:sldId id="510"/>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6"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08" autoAdjust="0"/>
    <p:restoredTop sz="94660"/>
  </p:normalViewPr>
  <p:slideViewPr>
    <p:cSldViewPr snapToGrid="0">
      <p:cViewPr varScale="1">
        <p:scale>
          <a:sx n="78" d="100"/>
          <a:sy n="78" d="100"/>
        </p:scale>
        <p:origin x="79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5-05-27T20:27:41.004" idx="2">
    <p:pos x="10" y="10"/>
    <p:text/>
    <p:extLst>
      <p:ext uri="{C676402C-5697-4E1C-873F-D02D1690AC5C}">
        <p15:threadingInfo xmlns:p15="http://schemas.microsoft.com/office/powerpoint/2012/main" timeZoneBias="-18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5-05-27T20:27:41.004" idx="3">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05/09/2026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05/09/2026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05/09/2026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05/09/2026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05/09/2026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05/09/2026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05/09/2026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05/09/2026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05/09/2026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05/09/2026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05/09/2026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05/09/2026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465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05/09/2026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6" Type="http://schemas.openxmlformats.org/officeDocument/2006/relationships/image" Target="../media/image6.jpeg"/><Relationship Id="rId5" Type="http://schemas.openxmlformats.org/officeDocument/2006/relationships/image" Target="../media/image4.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16.xml"/><Relationship Id="rId1" Type="http://schemas.openxmlformats.org/officeDocument/2006/relationships/tags" Target="../tags/tag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4.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4" Type="http://schemas.openxmlformats.org/officeDocument/2006/relationships/comments" Target="../comments/commen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4" Type="http://schemas.openxmlformats.org/officeDocument/2006/relationships/comments" Target="../comments/commen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37.jpeg"/></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5.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2949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021394" y="3571368"/>
            <a:ext cx="8230595"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	   دور تطبيقات الذكاء الاصطناعي </a:t>
            </a:r>
            <a:r>
              <a:rPr lang="ar-SY" sz="3200" b="1" dirty="0">
                <a:latin typeface="Tahoma" panose="020B0604030504040204" pitchFamily="34" charset="0"/>
                <a:ea typeface="Tahoma" panose="020B0604030504040204" pitchFamily="34" charset="0"/>
                <a:cs typeface="Tahoma" panose="020B0604030504040204" pitchFamily="34" charset="0"/>
              </a:rPr>
              <a:t>في</a:t>
            </a:r>
            <a:r>
              <a:rPr lang="ar-SY" sz="3400" b="1" dirty="0">
                <a:latin typeface="Tahoma" panose="020B0604030504040204" pitchFamily="34" charset="0"/>
                <a:ea typeface="Tahoma" panose="020B0604030504040204" pitchFamily="34" charset="0"/>
                <a:cs typeface="Tahoma" panose="020B0604030504040204" pitchFamily="34" charset="0"/>
              </a:rPr>
              <a:t> تعزيز استراتيجيات المزيج التسويقي</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الثانية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7907"/>
    </mc:Choice>
    <mc:Fallback xmlns="">
      <p:transition spd="slow" advTm="979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04985" y="96639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937696"/>
            <a:ext cx="8417320" cy="3274294"/>
          </a:xfrm>
          <a:prstGeom prst="rect">
            <a:avLst/>
          </a:prstGeom>
          <a:noFill/>
        </p:spPr>
        <p:txBody>
          <a:bodyPr wrap="square" rtlCol="0">
            <a:spAutoFit/>
          </a:bodyPr>
          <a:lstStyle/>
          <a:p>
            <a:pPr algn="just" rtl="1">
              <a:lnSpc>
                <a:spcPct val="150000"/>
              </a:lnSpc>
            </a:pPr>
            <a:r>
              <a:rPr lang="ar-SY" sz="2000" dirty="0"/>
              <a:t>يشهد العالم تحوّلاً جذرياً في آليات التسويق نتيجةً لتطور تقنيات الذكاء الاصطناعي </a:t>
            </a:r>
          </a:p>
          <a:p>
            <a:pPr algn="just" rtl="1">
              <a:lnSpc>
                <a:spcPct val="150000"/>
              </a:lnSpc>
            </a:pPr>
            <a:r>
              <a:rPr lang="en-US" sz="2000" dirty="0"/>
              <a:t>Artificial Intelligence - AI)</a:t>
            </a:r>
            <a:r>
              <a:rPr lang="ar-SY" sz="2000" dirty="0"/>
              <a:t>)</a:t>
            </a:r>
            <a:r>
              <a:rPr lang="en-US" sz="2000" dirty="0"/>
              <a:t>، </a:t>
            </a:r>
            <a:r>
              <a:rPr lang="ar-SY" sz="2000" dirty="0"/>
              <a:t>مما جعل التسويق الحديث أكثر قدرة على مواكبة التحولات الرقمية وسلوك المستهلكين الديناميكي. وقد أصبح الذكاء الاصطناعي أداة أساسية في تحسين استراتيجيات المزيج التسويقي </a:t>
            </a:r>
            <a:r>
              <a:rPr lang="en-US" sz="2000" dirty="0"/>
              <a:t>Marketing Mix)</a:t>
            </a:r>
            <a:r>
              <a:rPr lang="ar-SY" sz="2000" dirty="0"/>
              <a:t>)</a:t>
            </a:r>
            <a:r>
              <a:rPr lang="en-US" sz="2000" dirty="0"/>
              <a:t>، </a:t>
            </a:r>
            <a:r>
              <a:rPr lang="ar-SY" sz="2000" dirty="0"/>
              <a:t>والذي يتكوّن من أربعة عناصر رئيسية: المنتج</a:t>
            </a:r>
            <a:r>
              <a:rPr lang="en-US" sz="2000" dirty="0"/>
              <a:t> Product)</a:t>
            </a:r>
            <a:r>
              <a:rPr lang="ar-SY" sz="2000" dirty="0"/>
              <a:t>)</a:t>
            </a:r>
            <a:r>
              <a:rPr lang="en-US" sz="2000" dirty="0"/>
              <a:t>، </a:t>
            </a:r>
            <a:r>
              <a:rPr lang="ar-SY" sz="2000" dirty="0"/>
              <a:t>السعر </a:t>
            </a:r>
            <a:r>
              <a:rPr lang="en-US" sz="2000" dirty="0"/>
              <a:t>Price)</a:t>
            </a:r>
            <a:r>
              <a:rPr lang="ar-SY" sz="2000" dirty="0"/>
              <a:t>)</a:t>
            </a:r>
            <a:r>
              <a:rPr lang="en-US" sz="2000" dirty="0"/>
              <a:t>، </a:t>
            </a:r>
            <a:r>
              <a:rPr lang="ar-SY" sz="2000" dirty="0"/>
              <a:t>المكان/التوزيع </a:t>
            </a:r>
            <a:r>
              <a:rPr lang="en-US" sz="2000" dirty="0"/>
              <a:t>Place)</a:t>
            </a:r>
            <a:r>
              <a:rPr lang="ar-SY" sz="2000" dirty="0"/>
              <a:t>)</a:t>
            </a:r>
            <a:r>
              <a:rPr lang="en-US" sz="2000" dirty="0"/>
              <a:t>، </a:t>
            </a:r>
            <a:r>
              <a:rPr lang="ar-SY" sz="2000" dirty="0"/>
              <a:t>الترويج(</a:t>
            </a:r>
            <a:r>
              <a:rPr lang="en-US" sz="2000" dirty="0"/>
              <a:t>Promotion</a:t>
            </a:r>
            <a:r>
              <a:rPr lang="ar-SY" sz="2000" dirty="0"/>
              <a:t>).</a:t>
            </a:r>
            <a:endParaRPr lang="en-US" sz="2000" dirty="0"/>
          </a:p>
          <a:p>
            <a:pPr algn="just" rtl="1">
              <a:lnSpc>
                <a:spcPct val="150000"/>
              </a:lnSpc>
            </a:pPr>
            <a:r>
              <a:rPr lang="ar-SY" sz="2000" dirty="0"/>
              <a:t>تسلط هذه المحاضرة الضوء على أهمية دمج تطبيقات الذكاء الاصطناعي ضمن استراتيجيات المزيج التسويقي، مع دراسة حالة شركة كوكاكولا </a:t>
            </a:r>
            <a:r>
              <a:rPr lang="en-US" sz="2000" dirty="0"/>
              <a:t>Coca-Cola) </a:t>
            </a:r>
            <a:r>
              <a:rPr lang="ar-SY" sz="2000" dirty="0"/>
              <a:t>) كنموذج عالمي ناجح. </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11977"/>
    </mc:Choice>
    <mc:Fallback xmlns="">
      <p:transition spd="slow" advTm="1119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39368" y="851045"/>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1157" y="1627019"/>
            <a:ext cx="8417320" cy="4651979"/>
          </a:xfrm>
          <a:prstGeom prst="rect">
            <a:avLst/>
          </a:prstGeom>
          <a:noFill/>
        </p:spPr>
        <p:txBody>
          <a:bodyPr wrap="square" rtlCol="0">
            <a:spAutoFit/>
          </a:bodyPr>
          <a:lstStyle/>
          <a:p>
            <a:pPr algn="just" rtl="1">
              <a:lnSpc>
                <a:spcPct val="150000"/>
              </a:lnSpc>
            </a:pPr>
            <a:r>
              <a:rPr lang="ar-SY" sz="2000" dirty="0"/>
              <a:t>بنهاية المحاضرة سيكون الطالب قادر على:</a:t>
            </a:r>
          </a:p>
          <a:p>
            <a:pPr algn="just" rtl="1">
              <a:lnSpc>
                <a:spcPct val="150000"/>
              </a:lnSpc>
            </a:pPr>
            <a:r>
              <a:rPr lang="ar-SY" sz="2000" dirty="0"/>
              <a:t>- شرح مفهوم التسويق بالذكاء الاصطناعي والتفريق بينه وبين التسويق التقليدي من حيث الأساليب والأدوات.</a:t>
            </a:r>
          </a:p>
          <a:p>
            <a:pPr algn="just" rtl="1">
              <a:lnSpc>
                <a:spcPct val="150000"/>
              </a:lnSpc>
            </a:pPr>
            <a:r>
              <a:rPr lang="ar-SY" sz="2000" dirty="0"/>
              <a:t>- تحليل أهمية دمج تطبيقات الذكاء الاصطناعي في العمليات التسويقية، وبيان تأثيرها على الكفاءة والفاعلية.</a:t>
            </a:r>
          </a:p>
          <a:p>
            <a:pPr algn="just" rtl="1">
              <a:lnSpc>
                <a:spcPct val="150000"/>
              </a:lnSpc>
            </a:pPr>
            <a:r>
              <a:rPr lang="ar-SY" sz="2000" dirty="0"/>
              <a:t>- تفسير كيفية توظيف الذكاء الاصطناعي ضمن كل عنصر من عناصر المزيج التسويقي: المنتج، السعر، التوزيع، والترويج. وتمييز الأنواع المختلفة لتطبيقات الذكاء الاصطناعي في التسويق (الأتمتة، التعلم الآلي، التطبيقات المستقلة والمدمجة).</a:t>
            </a:r>
          </a:p>
          <a:p>
            <a:pPr algn="just" rtl="1">
              <a:lnSpc>
                <a:spcPct val="150000"/>
              </a:lnSpc>
            </a:pPr>
            <a:r>
              <a:rPr lang="ar-SY" sz="2000" dirty="0"/>
              <a:t>- تطبيق المفاهيم النظرية على واقع عملي من خلال تحليل دراسة حالة شركة كوكاكولا، وتحديد كيف استخدمت الشركة الذكاء الاصطناعي لتعزيز استراتيجياتها التسويقية.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a:extLst>
              <a:ext uri="{FF2B5EF4-FFF2-40B4-BE49-F238E27FC236}">
                <a16:creationId xmlns:a16="http://schemas.microsoft.com/office/drawing/2014/main" id="{9A682323-61A9-45A0-A103-8B17C72A00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5753161"/>
            <a:ext cx="2332584" cy="11048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81725"/>
    </mc:Choice>
    <mc:Fallback xmlns="">
      <p:transition spd="slow" advTm="1817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740348" y="990932"/>
            <a:ext cx="384752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 ماهية التسويق بالذكاء الاصطناعي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119"/>
    </mc:Choice>
    <mc:Fallback xmlns="">
      <p:transition spd="slow" advTm="241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50533" y="1262696"/>
            <a:ext cx="5070512" cy="4197624"/>
          </a:xfrm>
          <a:prstGeom prst="rect">
            <a:avLst/>
          </a:prstGeom>
        </p:spPr>
        <p:txBody>
          <a:bodyPr wrap="square">
            <a:spAutoFit/>
          </a:bodyPr>
          <a:lstStyle/>
          <a:p>
            <a:pPr algn="just" rtl="1">
              <a:lnSpc>
                <a:spcPct val="150000"/>
              </a:lnSpc>
            </a:pPr>
            <a:r>
              <a:rPr lang="ar-SY" sz="2000" dirty="0"/>
              <a:t>يشهد التسويق تحولًا جوهريًا مع صعود الذكاء الاصطناعي، الذي بات أداة استراتيجية لفهم سلوك المستهلك وتخصيص التجربة التسويقية. لم يعد التسويق يُدار بأساليب تقليدية تستهدف جمهوراً عاماً، بل أصبح يعتمد على خوارزميات ذكية تحلل البيانات وتتوقع الاحتياجات بدقة. في هذا المحور، نستعرض المفهوم الأساسي للذكاء الاصطناعي، وكيف يُستخدم في التسويق الحديث، مع توضيح الفروق البنيوية بينه وبين التسويق التقليدي، تمهيدًا لفهم أدواره المتقدمة في باقي عناصر المزيج التسويقي.</a:t>
            </a:r>
            <a:endParaRPr lang="en-US" sz="2000" dirty="0"/>
          </a:p>
        </p:txBody>
      </p:sp>
      <p:sp>
        <p:nvSpPr>
          <p:cNvPr id="17" name="TextBox 16"/>
          <p:cNvSpPr txBox="1"/>
          <p:nvPr/>
        </p:nvSpPr>
        <p:spPr>
          <a:xfrm>
            <a:off x="7050658" y="4154067"/>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custDataLst>
      <p:tags r:id="rId1"/>
    </p:custDataLst>
  </p:cSld>
  <p:clrMapOvr>
    <a:masterClrMapping/>
  </p:clrMapOvr>
  <p:transition spd="slow" advTm="138934">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6933" y="914418"/>
            <a:ext cx="6214576"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الذكاء الاصطناعي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63575"/>
            <a:ext cx="10541000" cy="4191981"/>
          </a:xfrm>
          <a:prstGeom prst="rect">
            <a:avLst/>
          </a:prstGeom>
          <a:noFill/>
        </p:spPr>
        <p:txBody>
          <a:bodyPr wrap="square" rtlCol="0">
            <a:spAutoFit/>
          </a:bodyPr>
          <a:lstStyle/>
          <a:p>
            <a:pPr marL="231775" algn="just" rtl="1">
              <a:lnSpc>
                <a:spcPct val="150000"/>
              </a:lnSpc>
            </a:pPr>
            <a:r>
              <a:rPr lang="ar-SY" sz="2000" b="1" dirty="0">
                <a:latin typeface="Times New Roman" panose="02020603050405020304" pitchFamily="18" charset="0"/>
                <a:cs typeface="Times New Roman" panose="02020603050405020304" pitchFamily="18" charset="0"/>
              </a:rPr>
              <a:t>الذكاء الاصطناعي: </a:t>
            </a:r>
            <a:r>
              <a:rPr lang="ar-SY" sz="2000" dirty="0">
                <a:latin typeface="Times New Roman" panose="02020603050405020304" pitchFamily="18" charset="0"/>
                <a:cs typeface="Times New Roman" panose="02020603050405020304" pitchFamily="18" charset="0"/>
              </a:rPr>
              <a:t>هو أحد أبرز فروع علوم الحاسوب الحديثة، ويُعنى بتصميم وتطوير أنظمة وبرمجيات قادرة على محاكاة قدرات العقل البشري من حيث الإدراك، والتعلم، والتفكير، واتخاذ القرار. ولا يقتصر الذكاء الاصطناعي على تنفيذ مهام مبرمجة مسبقًا، بل يتجاوز ذلك إلى اكتساب المعرفة من البيانات، والتفاعل مع المتغيرات البيئية، والتكيّف المستمر بناءً على الخبرة المتراكمة.</a:t>
            </a:r>
          </a:p>
          <a:p>
            <a:pPr marL="231775" algn="just" rtl="1">
              <a:lnSpc>
                <a:spcPct val="150000"/>
              </a:lnSpc>
            </a:pPr>
            <a:r>
              <a:rPr lang="ar-SY" sz="2000" dirty="0"/>
              <a:t>وباختصار، فإن الذكاء الاصطناعي لا يسعى فقط إلى تقليد الذكاء البشري، </a:t>
            </a:r>
          </a:p>
          <a:p>
            <a:pPr marL="231775" algn="just" rtl="1">
              <a:lnSpc>
                <a:spcPct val="150000"/>
              </a:lnSpc>
            </a:pPr>
            <a:r>
              <a:rPr lang="ar-SY" sz="2000" dirty="0"/>
              <a:t>بل إلى </a:t>
            </a:r>
            <a:r>
              <a:rPr lang="ar-SY" sz="2000" b="1" dirty="0"/>
              <a:t>تعزيزه وتسريعه</a:t>
            </a:r>
            <a:r>
              <a:rPr lang="ar-SY" sz="2000" dirty="0"/>
              <a:t> من خلال قدرات </a:t>
            </a:r>
            <a:r>
              <a:rPr lang="ar-SY" sz="2000" dirty="0" err="1"/>
              <a:t>حوسبية</a:t>
            </a:r>
            <a:r>
              <a:rPr lang="ar-SY" sz="2000" dirty="0"/>
              <a:t> متقدمة تُمكّنه من معالجة </a:t>
            </a:r>
          </a:p>
          <a:p>
            <a:pPr marL="231775" algn="just" rtl="1">
              <a:lnSpc>
                <a:spcPct val="150000"/>
              </a:lnSpc>
            </a:pPr>
            <a:r>
              <a:rPr lang="ar-SY" sz="2000" dirty="0"/>
              <a:t>كميات ضخمة من البيانات واتخاذ قرارات فورية، وهو ما يجعله عنصراً محورياً </a:t>
            </a:r>
          </a:p>
          <a:p>
            <a:pPr marL="231775" algn="just" rtl="1">
              <a:lnSpc>
                <a:spcPct val="150000"/>
              </a:lnSpc>
            </a:pPr>
            <a:r>
              <a:rPr lang="ar-SY" sz="2000" dirty="0"/>
              <a:t>في أي استراتيجية تسويق حديثة.</a:t>
            </a:r>
          </a:p>
          <a:p>
            <a:pPr marL="231775" algn="just" rtl="1">
              <a:lnSpc>
                <a:spcPct val="150000"/>
              </a:lnSpc>
            </a:pPr>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9C5BD3C9-5EDC-4892-9812-A25B9E8F3E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504" y="3816309"/>
            <a:ext cx="3104219" cy="2065717"/>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146423"/>
    </mc:Choice>
    <mc:Fallback xmlns="">
      <p:transition advTm="14642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4216"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التسويق بالذكاء الاصطناعي</a:t>
            </a:r>
          </a:p>
        </p:txBody>
      </p:sp>
      <p:sp>
        <p:nvSpPr>
          <p:cNvPr id="48" name="TextBox 47"/>
          <p:cNvSpPr txBox="1"/>
          <p:nvPr/>
        </p:nvSpPr>
        <p:spPr>
          <a:xfrm>
            <a:off x="762000" y="1501925"/>
            <a:ext cx="10541000" cy="3640227"/>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R="0" algn="just" rtl="1">
              <a:lnSpc>
                <a:spcPct val="200000"/>
              </a:lnSpc>
              <a:spcBef>
                <a:spcPts val="0"/>
              </a:spcBef>
              <a:spcAft>
                <a:spcPts val="800"/>
              </a:spcAft>
            </a:pPr>
            <a:r>
              <a:rPr lang="ar-SA" sz="2000" dirty="0"/>
              <a:t>يُعرف التسويق بالذكاء الاصطناعي بأنه استخدام تقنيات الذكاء الاصطناعي، مثل التعلم الآلي</a:t>
            </a:r>
            <a:r>
              <a:rPr lang="ar-SY" sz="2000" dirty="0"/>
              <a:t>، </a:t>
            </a:r>
            <a:r>
              <a:rPr lang="ar-SA" sz="2000" dirty="0"/>
              <a:t>وتحليل البيانات الضخمة</a:t>
            </a:r>
            <a:r>
              <a:rPr lang="en-US" sz="2000" dirty="0"/>
              <a:t>، </a:t>
            </a:r>
            <a:r>
              <a:rPr lang="ar-SA" sz="2000" dirty="0"/>
              <a:t>والخوارزميات التنبؤية</a:t>
            </a:r>
            <a:r>
              <a:rPr lang="ar-SY" sz="2000" dirty="0"/>
              <a:t>،</a:t>
            </a:r>
            <a:r>
              <a:rPr lang="en-US" sz="2000" dirty="0"/>
              <a:t> </a:t>
            </a:r>
            <a:r>
              <a:rPr lang="ar-SA" sz="2000" dirty="0"/>
              <a:t>من أجل فهم العملاء، وتخصيص المحتوى، وتحسين التجارب التسويقية عبر مختلف مراحل رحلة العميل.</a:t>
            </a:r>
            <a:endParaRPr lang="en-US" sz="2000" dirty="0"/>
          </a:p>
          <a:p>
            <a:pPr marR="0" algn="just" rtl="1">
              <a:lnSpc>
                <a:spcPct val="200000"/>
              </a:lnSpc>
              <a:spcBef>
                <a:spcPts val="0"/>
              </a:spcBef>
              <a:spcAft>
                <a:spcPts val="800"/>
              </a:spcAft>
            </a:pPr>
            <a:r>
              <a:rPr lang="ar-SY" sz="2000" dirty="0"/>
              <a:t>ويُعتبر التسويق بالذكاء الاصطناعي </a:t>
            </a:r>
            <a:r>
              <a:rPr lang="ar-SY" sz="2000" b="1" dirty="0"/>
              <a:t>نقلة نوعية</a:t>
            </a:r>
            <a:r>
              <a:rPr lang="ar-SY" sz="2000" dirty="0"/>
              <a:t> في علم التسويق، حيث ينتقل من نموذج "الاستهداف العام" إلى نموذج "الاستهداف الذكي" الذي يعتمد على التفاعل الفوري والقرارات المدعومة بالبيانات، بما يعزز الكفاءة ويزيد من العائد على الاستثمار في بيئة رقمية تنافسية.</a:t>
            </a:r>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6C0F6736-B57C-4D88-8106-6FD6CABF43CE}"/>
              </a:ext>
            </a:extLst>
          </p:cNvPr>
          <p:cNvPicPr>
            <a:picLocks noChangeAspect="1"/>
          </p:cNvPicPr>
          <p:nvPr/>
        </p:nvPicPr>
        <p:blipFill>
          <a:blip r:embed="rId3"/>
          <a:stretch>
            <a:fillRect/>
          </a:stretch>
        </p:blipFill>
        <p:spPr>
          <a:xfrm>
            <a:off x="972780" y="4493752"/>
            <a:ext cx="4739762" cy="1533525"/>
          </a:xfrm>
          <a:prstGeom prst="rect">
            <a:avLst/>
          </a:prstGeom>
        </p:spPr>
      </p:pic>
    </p:spTree>
    <p:extLst>
      <p:ext uri="{BB962C8B-B14F-4D97-AF65-F5344CB8AC3E}">
        <p14:creationId xmlns:p14="http://schemas.microsoft.com/office/powerpoint/2010/main" val="3945189748"/>
      </p:ext>
    </p:extLst>
  </p:cSld>
  <p:clrMapOvr>
    <a:masterClrMapping/>
  </p:clrMapOvr>
  <mc:AlternateContent xmlns:mc="http://schemas.openxmlformats.org/markup-compatibility/2006" xmlns:p14="http://schemas.microsoft.com/office/powerpoint/2010/main">
    <mc:Choice Requires="p14">
      <p:transition p14:dur="10" advTm="227879"/>
    </mc:Choice>
    <mc:Fallback xmlns="">
      <p:transition advTm="22787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0950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2743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42900" algn="just" rtl="1">
              <a:lnSpc>
                <a:spcPct val="150000"/>
              </a:lnSpc>
              <a:spcAft>
                <a:spcPts val="400"/>
              </a:spcAft>
              <a:buFont typeface="+mj-lt"/>
              <a:tabLst>
                <a:tab pos="457200" algn="l"/>
              </a:tabLst>
            </a:pPr>
            <a:r>
              <a:rPr lang="ar-SY" sz="2000" dirty="0">
                <a:solidFill>
                  <a:schemeClr val="tx1"/>
                </a:solidFill>
              </a:rPr>
              <a:t>هو استخدام التقنيات الذكية التي تحاكي قدرات المسوقين لإنشاء وتوصيل وتعزيز القيمة طوال رحلة العميل، بهدف خلق تجارب جذابة وفعالة</a:t>
            </a:r>
          </a:p>
          <a:p>
            <a:pPr indent="-342900" algn="just" rtl="1">
              <a:lnSpc>
                <a:spcPct val="150000"/>
              </a:lnSpc>
              <a:spcAft>
                <a:spcPts val="400"/>
              </a:spcAft>
              <a:buFont typeface="+mj-lt"/>
              <a:tabLst>
                <a:tab pos="457200" algn="l"/>
              </a:tabLst>
            </a:pPr>
            <a:r>
              <a:rPr lang="ar-SY" sz="2000" b="1" u="sng" dirty="0">
                <a:solidFill>
                  <a:schemeClr val="tx1"/>
                </a:solidFill>
              </a:rPr>
              <a:t>مثال</a:t>
            </a:r>
            <a:r>
              <a:rPr lang="ar-SY" sz="2000" b="1" dirty="0">
                <a:solidFill>
                  <a:schemeClr val="tx1"/>
                </a:solidFill>
              </a:rPr>
              <a:t>: </a:t>
            </a:r>
            <a:r>
              <a:rPr lang="ar-SY" sz="2000" dirty="0">
                <a:solidFill>
                  <a:schemeClr val="tx1"/>
                </a:solidFill>
              </a:rPr>
              <a:t>شركة أمازون (</a:t>
            </a:r>
            <a:r>
              <a:rPr lang="en-US" sz="2000" dirty="0">
                <a:solidFill>
                  <a:schemeClr val="tx1"/>
                </a:solidFill>
              </a:rPr>
              <a:t>Amazon</a:t>
            </a:r>
            <a:r>
              <a:rPr lang="ar-SY" sz="2000" dirty="0">
                <a:solidFill>
                  <a:schemeClr val="tx1"/>
                </a:solidFill>
              </a:rPr>
              <a:t>)، تبدأ العملية بجمع بيانات ضخمة عن سلوك العملاء، مثل المنتجات التي يشترونها، والبحث الذي يقومون به، وحتى تقييماتهم ومراجعاتهم. تستخدم أمازون التعلم الآلي لتحليل هذه البيانات، مما يمكّنها من تقديم توصيات منتجات مخصصة لكل عميل بناءً على اهتماماته وتفضيلاته الشخصية، كأنها "تتحدث" مع كل عميل بشكل مباشر. على مدار رحلة العميل، توفر أمازون محتوى مخصص، مثل العروض الخاصة التي تظهر في الوقت المناسب، وتنبيهات البريد الإلكتروني الشخصية، وتجارب تسوق سلسة عبر مختلف الأجهزة. باستخدام هذه التقنيات الذكية، تحاكي أمازون مهارات المسوقين المحترفين في إنشاء وتوصيل القيمة، مما يجعل تجربة العميل جذابة، فعالة، وتزيد من رضا العملاء وولائهم.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42375FB-859C-40D2-9697-F0E428D0026F}"/>
              </a:ext>
            </a:extLst>
          </p:cNvPr>
          <p:cNvSpPr txBox="1"/>
          <p:nvPr/>
        </p:nvSpPr>
        <p:spPr>
          <a:xfrm>
            <a:off x="180431" y="878966"/>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كوتلر للتسويق 5.0</a:t>
            </a:r>
          </a:p>
        </p:txBody>
      </p:sp>
      <p:pic>
        <p:nvPicPr>
          <p:cNvPr id="1026" name="Picture 2" descr="12+ Thousand Amazon Marketing Royalty-Free Images, Stock Photos &amp; Pictures  | Shutterstock">
            <a:extLst>
              <a:ext uri="{FF2B5EF4-FFF2-40B4-BE49-F238E27FC236}">
                <a16:creationId xmlns:a16="http://schemas.microsoft.com/office/drawing/2014/main" id="{2AFE028B-7BD2-41DB-96BF-22D5ED82C6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9548012" y="2406231"/>
            <a:ext cx="4167123" cy="2209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193499"/>
    </mc:Choice>
    <mc:Fallback xmlns="">
      <p:transition spd="slow" advTm="19349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865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5188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8738" indent="4763" algn="r" rtl="1">
              <a:lnSpc>
                <a:spcPct val="150000"/>
              </a:lnSpc>
              <a:spcAft>
                <a:spcPts val="400"/>
              </a:spcAft>
              <a:buFont typeface="+mj-lt"/>
              <a:buAutoNum type="arabicPeriod" startAt="5"/>
              <a:tabLst>
                <a:tab pos="285750" algn="l"/>
                <a:tab pos="344488" algn="l"/>
              </a:tabLst>
            </a:pPr>
            <a:endParaRPr lang="ar-SY" sz="20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A487D3C-05BF-475B-B3E5-0B7893D0BF96}"/>
              </a:ext>
            </a:extLst>
          </p:cNvPr>
          <p:cNvSpPr txBox="1"/>
          <p:nvPr/>
        </p:nvSpPr>
        <p:spPr>
          <a:xfrm>
            <a:off x="309232" y="89109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الفريق بين التسويق بالذكاء الاصطناعي والتقليدي</a:t>
            </a:r>
          </a:p>
        </p:txBody>
      </p:sp>
      <p:graphicFrame>
        <p:nvGraphicFramePr>
          <p:cNvPr id="3" name="Table 2">
            <a:extLst>
              <a:ext uri="{FF2B5EF4-FFF2-40B4-BE49-F238E27FC236}">
                <a16:creationId xmlns:a16="http://schemas.microsoft.com/office/drawing/2014/main" id="{EE802765-7AB4-4A41-A3E2-3BF17CD8D961}"/>
              </a:ext>
            </a:extLst>
          </p:cNvPr>
          <p:cNvGraphicFramePr>
            <a:graphicFrameLocks noGrp="1"/>
          </p:cNvGraphicFramePr>
          <p:nvPr>
            <p:extLst>
              <p:ext uri="{D42A27DB-BD31-4B8C-83A1-F6EECF244321}">
                <p14:modId xmlns:p14="http://schemas.microsoft.com/office/powerpoint/2010/main" val="1456889742"/>
              </p:ext>
            </p:extLst>
          </p:nvPr>
        </p:nvGraphicFramePr>
        <p:xfrm>
          <a:off x="1333001" y="1917970"/>
          <a:ext cx="9003891" cy="3489417"/>
        </p:xfrm>
        <a:graphic>
          <a:graphicData uri="http://schemas.openxmlformats.org/drawingml/2006/table">
            <a:tbl>
              <a:tblPr firstRow="1" firstCol="1" bandRow="1"/>
              <a:tblGrid>
                <a:gridCol w="3001297">
                  <a:extLst>
                    <a:ext uri="{9D8B030D-6E8A-4147-A177-3AD203B41FA5}">
                      <a16:colId xmlns:a16="http://schemas.microsoft.com/office/drawing/2014/main" val="2797112630"/>
                    </a:ext>
                  </a:extLst>
                </a:gridCol>
                <a:gridCol w="3001297">
                  <a:extLst>
                    <a:ext uri="{9D8B030D-6E8A-4147-A177-3AD203B41FA5}">
                      <a16:colId xmlns:a16="http://schemas.microsoft.com/office/drawing/2014/main" val="3647090250"/>
                    </a:ext>
                  </a:extLst>
                </a:gridCol>
                <a:gridCol w="3001297">
                  <a:extLst>
                    <a:ext uri="{9D8B030D-6E8A-4147-A177-3AD203B41FA5}">
                      <a16:colId xmlns:a16="http://schemas.microsoft.com/office/drawing/2014/main" val="355048719"/>
                    </a:ext>
                  </a:extLst>
                </a:gridCol>
              </a:tblGrid>
              <a:tr h="387713">
                <a:tc>
                  <a:txBody>
                    <a:bodyPr/>
                    <a:lstStyle/>
                    <a:p>
                      <a:pPr marL="0" marR="0" algn="ctr" rtl="1">
                        <a:lnSpc>
                          <a:spcPct val="107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mn-cs"/>
                        </a:rPr>
                        <a:t>التسويق التقليدي</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marL="0" marR="0" algn="ctr" rtl="1">
                        <a:lnSpc>
                          <a:spcPct val="107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mn-cs"/>
                        </a:rPr>
                        <a:t>التسويق بالذكاء الاصطناعي</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marL="0" marR="0" algn="ctr" rtl="1">
                        <a:lnSpc>
                          <a:spcPct val="107000"/>
                        </a:lnSpc>
                        <a:spcBef>
                          <a:spcPts val="0"/>
                        </a:spcBef>
                        <a:spcAft>
                          <a:spcPts val="0"/>
                        </a:spcAft>
                      </a:pPr>
                      <a:r>
                        <a:rPr lang="ar-SA" sz="2000" b="1" dirty="0">
                          <a:effectLst/>
                          <a:latin typeface="Times New Roman" panose="02020603050405020304" pitchFamily="18" charset="0"/>
                          <a:ea typeface="Times New Roman" panose="02020603050405020304" pitchFamily="18" charset="0"/>
                          <a:cs typeface="+mn-cs"/>
                        </a:rPr>
                        <a:t>وجه المقارنة</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790390128"/>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المنتج</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راحة العميل</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التركيز</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235119062"/>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أحادي الاتجاه</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تفاعل مزدوج</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التفاعل</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064798769"/>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واسع وغير دقيق</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مخصص ومحدد بدقة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الجمهور</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472075105"/>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محدود</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عالٍ جدًا</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التخصيص</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654207127"/>
                  </a:ext>
                </a:extLst>
              </a:tr>
              <a:tr h="387713">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تقليدية</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رقمية ومتعددة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القنوات</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674869127"/>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بطيئة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فورية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السرعة</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912255535"/>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ضعيفة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عالية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إمكانية القياس</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65572151"/>
                  </a:ext>
                </a:extLst>
              </a:tr>
              <a:tr h="387713">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اهتمام محدود</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اهتمام أكبر</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الاستدامة</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356054552"/>
                  </a:ext>
                </a:extLst>
              </a:tr>
            </a:tbl>
          </a:graphicData>
        </a:graphic>
      </p:graphicFrame>
      <p:pic>
        <p:nvPicPr>
          <p:cNvPr id="6" name="Picture 5">
            <a:extLst>
              <a:ext uri="{FF2B5EF4-FFF2-40B4-BE49-F238E27FC236}">
                <a16:creationId xmlns:a16="http://schemas.microsoft.com/office/drawing/2014/main" id="{BEB276E4-6E5A-4930-81E4-745E26C81D76}"/>
              </a:ext>
            </a:extLst>
          </p:cNvPr>
          <p:cNvPicPr>
            <a:picLocks noChangeAspect="1"/>
          </p:cNvPicPr>
          <p:nvPr/>
        </p:nvPicPr>
        <p:blipFill>
          <a:blip r:embed="rId3"/>
          <a:stretch>
            <a:fillRect/>
          </a:stretch>
        </p:blipFill>
        <p:spPr>
          <a:xfrm rot="5400000">
            <a:off x="9468000" y="2663243"/>
            <a:ext cx="4287617" cy="1998878"/>
          </a:xfrm>
          <a:prstGeom prst="rect">
            <a:avLst/>
          </a:prstGeom>
          <a:ln>
            <a:noFill/>
          </a:ln>
          <a:effectLst>
            <a:softEdge rad="112500"/>
          </a:effectLst>
        </p:spPr>
      </p:pic>
    </p:spTree>
    <p:extLst>
      <p:ext uri="{BB962C8B-B14F-4D97-AF65-F5344CB8AC3E}">
        <p14:creationId xmlns:p14="http://schemas.microsoft.com/office/powerpoint/2010/main" val="4080192596"/>
      </p:ext>
    </p:extLst>
  </p:cSld>
  <p:clrMapOvr>
    <a:masterClrMapping/>
  </p:clrMapOvr>
  <mc:AlternateContent xmlns:mc="http://schemas.openxmlformats.org/markup-compatibility/2006" xmlns:p14="http://schemas.microsoft.com/office/powerpoint/2010/main">
    <mc:Choice Requires="p14">
      <p:transition spd="slow" p14:dur="2000" advTm="102616"/>
    </mc:Choice>
    <mc:Fallback xmlns="">
      <p:transition spd="slow" advTm="10261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29243" y="990932"/>
            <a:ext cx="554991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أهمية دمج تطبيقات الذكاء الاصطناعي في التسويق</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23322"/>
    </mc:Choice>
    <mc:Fallback xmlns="">
      <p:transition spd="slow" advTm="233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17409" y="1536627"/>
            <a:ext cx="5070512" cy="4197624"/>
          </a:xfrm>
          <a:prstGeom prst="rect">
            <a:avLst/>
          </a:prstGeom>
        </p:spPr>
        <p:txBody>
          <a:bodyPr wrap="square">
            <a:spAutoFit/>
          </a:bodyPr>
          <a:lstStyle/>
          <a:p>
            <a:pPr algn="just" rtl="1">
              <a:lnSpc>
                <a:spcPct val="150000"/>
              </a:lnSpc>
            </a:pPr>
            <a:r>
              <a:rPr lang="ar-SY" sz="2000" dirty="0"/>
              <a:t>في ظل التحول الرقمي المتسارع، لم يعد استخدام الذكاء الاصطناعي في التسويق رفاهية تقنية، بل أصبح ضرورة استراتيجية تمليها طبيعة الأسواق المعاصرة. فالمستهلك اليوم أكثر وعياً وتطلباً، ويتفاعل مع العلامات التجارية عبر قنوات متعددة وفي أوقات متفاوتة، ما يجعل الحاجة ملحّة لتقنيات ذكية قادرة على جمع البيانات وتحليلها والتفاعل معها في الزمن الحقيقي. وهنا تبرز أهمية الذكاء الاصطناعي كأداة مركزية لإعادة صياغة العمليات التسويقية، وتحقيق ميزة تنافسية مستدامة.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21536285"/>
      </p:ext>
    </p:extLst>
  </p:cSld>
  <p:clrMapOvr>
    <a:masterClrMapping/>
  </p:clrMapOvr>
  <p:transition spd="slow" advTm="109208">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أتمتة المهام الروتينية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Task Automation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926465"/>
            <a:ext cx="10541000" cy="3279809"/>
          </a:xfrm>
          <a:prstGeom prst="rect">
            <a:avLst/>
          </a:prstGeom>
          <a:noFill/>
        </p:spPr>
        <p:txBody>
          <a:bodyPr wrap="square" rtlCol="0">
            <a:spAutoFit/>
          </a:bodyPr>
          <a:lstStyle/>
          <a:p>
            <a:pPr algn="r" rtl="1">
              <a:lnSpc>
                <a:spcPct val="200000"/>
              </a:lnSpc>
              <a:spcAft>
                <a:spcPts val="800"/>
              </a:spcAft>
            </a:pPr>
            <a:r>
              <a:rPr lang="ar-SY" sz="2000" dirty="0"/>
              <a:t>يسمح الذكاء الاصطناعي بأتمتة المهام المتكررة مثل الردود الآلية على الرسائل، جدولة المحتوى، ومعالجة الطلبات، مما يحرّر المسوقين للتركيز على التفكير الاستراتيجي.</a:t>
            </a:r>
            <a:br>
              <a:rPr lang="ar-SY" sz="2000" dirty="0"/>
            </a:br>
            <a:r>
              <a:rPr lang="ar-SY" sz="2000" b="1" u="sng" dirty="0"/>
              <a:t>مثال</a:t>
            </a:r>
            <a:r>
              <a:rPr lang="ar-SY" sz="2000" dirty="0"/>
              <a:t>: شركة (</a:t>
            </a:r>
            <a:r>
              <a:rPr lang="en-US" sz="2000" dirty="0"/>
              <a:t>Sephora</a:t>
            </a:r>
            <a:r>
              <a:rPr lang="ar-SY" sz="2000" dirty="0"/>
              <a:t>) في قطاع مستحضرات التجميل تستخدم روبوت محادثة يعتمد على الذكاء الاصطناعي</a:t>
            </a:r>
          </a:p>
          <a:p>
            <a:pPr algn="r" rtl="1">
              <a:lnSpc>
                <a:spcPct val="200000"/>
              </a:lnSpc>
              <a:spcAft>
                <a:spcPts val="800"/>
              </a:spcAft>
            </a:pPr>
            <a:r>
              <a:rPr lang="ar-SY" sz="2000" dirty="0"/>
              <a:t>يقدّم للعملاء توصيات مخصصة على مدار الساعة، </a:t>
            </a:r>
          </a:p>
          <a:p>
            <a:pPr algn="r" rtl="1">
              <a:lnSpc>
                <a:spcPct val="200000"/>
              </a:lnSpc>
              <a:spcAft>
                <a:spcPts val="800"/>
              </a:spcAft>
            </a:pPr>
            <a:r>
              <a:rPr lang="ar-SY" sz="2000" dirty="0"/>
              <a:t>مما يوفر دعماً فورياً ويعزز تجربة المستخدم دون تدخل بشري مباشر.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C0DC094F-EDE8-4696-8638-6123FA90CE78}"/>
              </a:ext>
            </a:extLst>
          </p:cNvPr>
          <p:cNvPicPr>
            <a:picLocks noChangeAspect="1"/>
          </p:cNvPicPr>
          <p:nvPr/>
        </p:nvPicPr>
        <p:blipFill>
          <a:blip r:embed="rId3"/>
          <a:stretch>
            <a:fillRect/>
          </a:stretch>
        </p:blipFill>
        <p:spPr>
          <a:xfrm>
            <a:off x="1182994" y="3687098"/>
            <a:ext cx="4136257" cy="2399161"/>
          </a:xfrm>
          <a:prstGeom prst="rect">
            <a:avLst/>
          </a:prstGeom>
          <a:ln>
            <a:noFill/>
          </a:ln>
          <a:effectLst>
            <a:softEdge rad="112500"/>
          </a:effec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44849"/>
    </mc:Choice>
    <mc:Fallback xmlns="">
      <p:transition advTm="24484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تحليل البيانات الضخمة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Big Data Analytics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626140" y="2007796"/>
            <a:ext cx="10541000" cy="4818691"/>
          </a:xfrm>
          <a:prstGeom prst="rect">
            <a:avLst/>
          </a:prstGeom>
          <a:noFill/>
        </p:spPr>
        <p:txBody>
          <a:bodyPr wrap="square" rtlCol="0">
            <a:spAutoFit/>
          </a:bodyPr>
          <a:lstStyle/>
          <a:p>
            <a:pPr algn="r" rtl="1">
              <a:lnSpc>
                <a:spcPct val="200000"/>
              </a:lnSpc>
              <a:spcAft>
                <a:spcPts val="800"/>
              </a:spcAft>
            </a:pPr>
            <a:r>
              <a:rPr lang="ar-SY" sz="2000" dirty="0"/>
              <a:t>تعتمد المؤسسات الحديثة على الذكاء الاصطناعي في تحليل كميات هائلة من البيانات الصادرة عن مصادر متعددة (مواقع التواصل، محركات البحث، سجلات المبيعات، إلخ) لاستخلاص أنماط سلوكية وتوجهات السوق.</a:t>
            </a:r>
          </a:p>
          <a:p>
            <a:pPr algn="r" rtl="1">
              <a:lnSpc>
                <a:spcPct val="200000"/>
              </a:lnSpc>
              <a:spcAft>
                <a:spcPts val="800"/>
              </a:spcAft>
            </a:pPr>
            <a:r>
              <a:rPr lang="ar-SY" sz="2000" b="1" u="sng" dirty="0"/>
              <a:t>مثال: </a:t>
            </a:r>
            <a:r>
              <a:rPr lang="ar-SY" sz="2000" dirty="0"/>
              <a:t>شركة (</a:t>
            </a:r>
            <a:r>
              <a:rPr lang="en-US" sz="2000" dirty="0"/>
              <a:t>Netflix</a:t>
            </a:r>
            <a:r>
              <a:rPr lang="ar-SY" sz="2000" dirty="0"/>
              <a:t>) تقوم بتحليل سلوك المشاهدين وتفضيلاتهم باستخدام خوارزميات </a:t>
            </a:r>
          </a:p>
          <a:p>
            <a:pPr algn="r" rtl="1">
              <a:lnSpc>
                <a:spcPct val="200000"/>
              </a:lnSpc>
              <a:spcAft>
                <a:spcPts val="800"/>
              </a:spcAft>
            </a:pPr>
            <a:r>
              <a:rPr lang="ar-SY" sz="2000" dirty="0"/>
              <a:t>الذكاء الاصطناعي، ما يمكّنها من تقديم توصيات دقيقة للمستخدمين، بل وتوجيه قرارات </a:t>
            </a:r>
          </a:p>
          <a:p>
            <a:pPr algn="r" rtl="1">
              <a:lnSpc>
                <a:spcPct val="200000"/>
              </a:lnSpc>
              <a:spcAft>
                <a:spcPts val="800"/>
              </a:spcAft>
            </a:pPr>
            <a:r>
              <a:rPr lang="ar-SY" sz="2000" dirty="0"/>
              <a:t>إنتاج المحتوى الجديد.</a:t>
            </a:r>
          </a:p>
          <a:p>
            <a:pPr algn="r" rtl="1">
              <a:lnSpc>
                <a:spcPct val="200000"/>
              </a:lnSpc>
              <a:spcAft>
                <a:spcPts val="800"/>
              </a:spcAft>
            </a:pPr>
            <a:endParaRPr lang="ar-SY" sz="2000" b="1" u="sng" dirty="0"/>
          </a:p>
          <a:p>
            <a:pPr algn="r" rtl="1">
              <a:lnSpc>
                <a:spcPct val="200000"/>
              </a:lnSpc>
              <a:spcAft>
                <a:spcPts val="800"/>
              </a:spcAft>
            </a:pP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540A2F38-BF16-41B0-B4FD-F5EBE611D5CA}"/>
              </a:ext>
            </a:extLst>
          </p:cNvPr>
          <p:cNvPicPr>
            <a:picLocks noChangeAspect="1"/>
          </p:cNvPicPr>
          <p:nvPr/>
        </p:nvPicPr>
        <p:blipFill>
          <a:blip r:embed="rId3"/>
          <a:stretch>
            <a:fillRect/>
          </a:stretch>
        </p:blipFill>
        <p:spPr>
          <a:xfrm>
            <a:off x="626140" y="3215719"/>
            <a:ext cx="3403820" cy="2710826"/>
          </a:xfrm>
          <a:prstGeom prst="rect">
            <a:avLst/>
          </a:prstGeom>
          <a:ln>
            <a:noFill/>
          </a:ln>
          <a:effectLst>
            <a:softEdge rad="112500"/>
          </a:effectLst>
        </p:spPr>
      </p:pic>
    </p:spTree>
    <p:extLst>
      <p:ext uri="{BB962C8B-B14F-4D97-AF65-F5344CB8AC3E}">
        <p14:creationId xmlns:p14="http://schemas.microsoft.com/office/powerpoint/2010/main" val="1057037619"/>
      </p:ext>
    </p:extLst>
  </p:cSld>
  <p:clrMapOvr>
    <a:masterClrMapping/>
  </p:clrMapOvr>
  <mc:AlternateContent xmlns:mc="http://schemas.openxmlformats.org/markup-compatibility/2006" xmlns:p14="http://schemas.microsoft.com/office/powerpoint/2010/main">
    <mc:Choice Requires="p14">
      <p:transition p14:dur="10" advTm="215880"/>
    </mc:Choice>
    <mc:Fallback xmlns="">
      <p:transition advTm="21588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تقليل الأخطاء البشرية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Error Reduction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57191"/>
            <a:ext cx="10541000" cy="4459619"/>
          </a:xfrm>
          <a:prstGeom prst="rect">
            <a:avLst/>
          </a:prstGeom>
          <a:noFill/>
        </p:spPr>
        <p:txBody>
          <a:bodyPr wrap="square" rtlCol="0">
            <a:spAutoFit/>
          </a:bodyPr>
          <a:lstStyle/>
          <a:p>
            <a:pPr algn="r" rtl="1">
              <a:lnSpc>
                <a:spcPct val="150000"/>
              </a:lnSpc>
              <a:spcAft>
                <a:spcPts val="800"/>
              </a:spcAft>
            </a:pPr>
            <a:r>
              <a:rPr lang="ar-SY" sz="2000" dirty="0"/>
              <a:t>إن العمليات اليدوية في التسويق كثيراً ما تكون عرضة للأخطاء، سواء في إدخال البيانات أو تحليلها. يساعد الذكاء الاصطناعي في تقليل هذه الأخطاء بفضل:  1. استخدام خوارزميات دقيقة للتنبؤ.      2. تقنيات التحقق الآلي من صحة البيانات.</a:t>
            </a:r>
          </a:p>
          <a:p>
            <a:pPr algn="r" rtl="1">
              <a:lnSpc>
                <a:spcPct val="150000"/>
              </a:lnSpc>
              <a:spcAft>
                <a:spcPts val="800"/>
              </a:spcAft>
            </a:pPr>
            <a:r>
              <a:rPr lang="ar-SY" sz="2000" dirty="0"/>
              <a:t>                               3. تحسين جودة النماذج التحليلية من خلال التعلم الآلي المستمر.</a:t>
            </a:r>
          </a:p>
          <a:p>
            <a:pPr algn="r" rtl="1">
              <a:lnSpc>
                <a:spcPct val="150000"/>
              </a:lnSpc>
              <a:spcAft>
                <a:spcPts val="800"/>
              </a:spcAft>
            </a:pPr>
            <a:r>
              <a:rPr lang="ar-SY" sz="2000" b="1" u="sng" dirty="0"/>
              <a:t>مثال: </a:t>
            </a:r>
            <a:r>
              <a:rPr lang="ar-SY" sz="2000" dirty="0"/>
              <a:t>اعتمدت شركة (</a:t>
            </a:r>
            <a:r>
              <a:rPr lang="en-US" sz="2000" dirty="0"/>
              <a:t>ZARA</a:t>
            </a:r>
            <a:r>
              <a:rPr lang="ar-SY" sz="2000" dirty="0"/>
              <a:t>)</a:t>
            </a:r>
            <a:r>
              <a:rPr lang="en-US" sz="2000" dirty="0"/>
              <a:t> </a:t>
            </a:r>
            <a:r>
              <a:rPr lang="ar-SY" sz="2000" dirty="0"/>
              <a:t>على الذكاء الاصطناعي لتحليل بيانات الشراء والتفاعل على المنصات الرقمية، </a:t>
            </a:r>
          </a:p>
          <a:p>
            <a:pPr algn="r" rtl="1">
              <a:lnSpc>
                <a:spcPct val="150000"/>
              </a:lnSpc>
              <a:spcAft>
                <a:spcPts val="800"/>
              </a:spcAft>
            </a:pPr>
            <a:r>
              <a:rPr lang="ar-SY" sz="2000" dirty="0"/>
              <a:t>ما ساعدها على التنبؤ باتجاهات الموضة وتقليل الأخطاء الناتجة عن التقديرات اليدوية. </a:t>
            </a:r>
          </a:p>
          <a:p>
            <a:pPr algn="r" rtl="1">
              <a:lnSpc>
                <a:spcPct val="150000"/>
              </a:lnSpc>
              <a:spcAft>
                <a:spcPts val="800"/>
              </a:spcAft>
            </a:pPr>
            <a:r>
              <a:rPr lang="ar-SY" sz="2000" dirty="0"/>
              <a:t>بفضل خوارزميات التعلم الآلي، أصبحت قادرة على تحسين قرارات الإنتاج </a:t>
            </a:r>
          </a:p>
          <a:p>
            <a:pPr algn="r" rtl="1">
              <a:lnSpc>
                <a:spcPct val="150000"/>
              </a:lnSpc>
              <a:spcAft>
                <a:spcPts val="800"/>
              </a:spcAft>
            </a:pPr>
            <a:r>
              <a:rPr lang="ar-SY" sz="2000" dirty="0"/>
              <a:t>وتفادي مشكلات نفاد أو فائض المخزون، مما رفع دقة التسويق وخفّض الهدر.</a:t>
            </a:r>
          </a:p>
          <a:p>
            <a:pPr algn="r" rtl="1">
              <a:lnSpc>
                <a:spcPct val="200000"/>
              </a:lnSpc>
              <a:spcAft>
                <a:spcPts val="800"/>
              </a:spcAft>
            </a:pP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376254AD-D912-4650-B2CC-D0D574AFBEA8}"/>
              </a:ext>
            </a:extLst>
          </p:cNvPr>
          <p:cNvPicPr>
            <a:picLocks noChangeAspect="1"/>
          </p:cNvPicPr>
          <p:nvPr/>
        </p:nvPicPr>
        <p:blipFill>
          <a:blip r:embed="rId3"/>
          <a:stretch>
            <a:fillRect/>
          </a:stretch>
        </p:blipFill>
        <p:spPr>
          <a:xfrm>
            <a:off x="753140" y="3712998"/>
            <a:ext cx="3559892" cy="2373261"/>
          </a:xfrm>
          <a:prstGeom prst="rect">
            <a:avLst/>
          </a:prstGeom>
          <a:ln>
            <a:noFill/>
          </a:ln>
          <a:effectLst>
            <a:softEdge rad="112500"/>
          </a:effectLst>
        </p:spPr>
      </p:pic>
    </p:spTree>
    <p:extLst>
      <p:ext uri="{BB962C8B-B14F-4D97-AF65-F5344CB8AC3E}">
        <p14:creationId xmlns:p14="http://schemas.microsoft.com/office/powerpoint/2010/main" val="3005341990"/>
      </p:ext>
    </p:extLst>
  </p:cSld>
  <p:clrMapOvr>
    <a:masterClrMapping/>
  </p:clrMapOvr>
  <mc:AlternateContent xmlns:mc="http://schemas.openxmlformats.org/markup-compatibility/2006" xmlns:p14="http://schemas.microsoft.com/office/powerpoint/2010/main">
    <mc:Choice Requires="p14">
      <p:transition p14:dur="10" advTm="196781"/>
    </mc:Choice>
    <mc:Fallback xmlns="">
      <p:transition advTm="1967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خفض التكاليف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Cost Reduction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57191"/>
            <a:ext cx="10541000" cy="3318281"/>
          </a:xfrm>
          <a:prstGeom prst="rect">
            <a:avLst/>
          </a:prstGeom>
          <a:noFill/>
        </p:spPr>
        <p:txBody>
          <a:bodyPr wrap="square" rtlCol="0">
            <a:spAutoFit/>
          </a:bodyPr>
          <a:lstStyle/>
          <a:p>
            <a:pPr algn="r" rtl="1">
              <a:lnSpc>
                <a:spcPct val="150000"/>
              </a:lnSpc>
              <a:spcAft>
                <a:spcPts val="800"/>
              </a:spcAft>
            </a:pPr>
            <a:r>
              <a:rPr lang="ar-SY" sz="2000" dirty="0"/>
              <a:t>يساهم الذكاء الاصطناعي في تخفيض تكاليف العمليات التسويقية عبر: </a:t>
            </a:r>
          </a:p>
          <a:p>
            <a:pPr marL="342900" indent="-342900" algn="r" rtl="1">
              <a:lnSpc>
                <a:spcPct val="150000"/>
              </a:lnSpc>
              <a:spcAft>
                <a:spcPts val="800"/>
              </a:spcAft>
              <a:buFont typeface="Arial" panose="020B0604020202020204" pitchFamily="34" charset="0"/>
              <a:buChar char="•"/>
            </a:pPr>
            <a:r>
              <a:rPr lang="ar-SY" sz="2000" dirty="0"/>
              <a:t>تقليل الحاجة إلى عدد كبير من الموظفين لأداء مهام متكررة.</a:t>
            </a:r>
          </a:p>
          <a:p>
            <a:pPr marL="342900" indent="-342900" algn="r" rtl="1">
              <a:lnSpc>
                <a:spcPct val="150000"/>
              </a:lnSpc>
              <a:spcAft>
                <a:spcPts val="800"/>
              </a:spcAft>
              <a:buFont typeface="Arial" panose="020B0604020202020204" pitchFamily="34" charset="0"/>
              <a:buChar char="•"/>
            </a:pPr>
            <a:r>
              <a:rPr lang="ar-SY" sz="2000" dirty="0"/>
              <a:t>تحسين الاستهداف الإعلاني لتفادي إنفاق الميزانيات على جمهور غير مهتم.</a:t>
            </a:r>
          </a:p>
          <a:p>
            <a:pPr marL="342900" indent="-342900" algn="r" rtl="1">
              <a:lnSpc>
                <a:spcPct val="150000"/>
              </a:lnSpc>
              <a:spcAft>
                <a:spcPts val="800"/>
              </a:spcAft>
              <a:buFont typeface="Arial" panose="020B0604020202020204" pitchFamily="34" charset="0"/>
              <a:buChar char="•"/>
            </a:pPr>
            <a:r>
              <a:rPr lang="ar-SY" sz="2000" dirty="0"/>
              <a:t>تسريع زمن المعالجة مما يقلل من الوقت المهدور.</a:t>
            </a:r>
          </a:p>
          <a:p>
            <a:pPr algn="r" rtl="1">
              <a:lnSpc>
                <a:spcPct val="150000"/>
              </a:lnSpc>
              <a:spcAft>
                <a:spcPts val="800"/>
              </a:spcAft>
            </a:pPr>
            <a:r>
              <a:rPr lang="ar-SY" sz="2000" b="1" u="sng" dirty="0"/>
              <a:t>مثال: </a:t>
            </a:r>
            <a:r>
              <a:rPr lang="ar-SY" sz="2000" dirty="0"/>
              <a:t>قامت شركة (</a:t>
            </a:r>
            <a:r>
              <a:rPr lang="en-US" sz="2000" dirty="0"/>
              <a:t>Unilever</a:t>
            </a:r>
            <a:r>
              <a:rPr lang="ar-SY" sz="2000" dirty="0"/>
              <a:t>) باستخدام أدوات تحليل بيانات مدعومة بالذكاء الاصطناعي لتحديد </a:t>
            </a:r>
          </a:p>
          <a:p>
            <a:pPr algn="r" rtl="1">
              <a:lnSpc>
                <a:spcPct val="150000"/>
              </a:lnSpc>
              <a:spcAft>
                <a:spcPts val="800"/>
              </a:spcAft>
            </a:pPr>
            <a:r>
              <a:rPr lang="ar-SY" sz="2000" dirty="0"/>
              <a:t>أفضل الأسواق المستهدفة لحملاتها الإعلانية، مما خفّض التكاليف التشغيلية بنسبة تتجاوز 30%.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يونيليڤر - المعرفة">
            <a:extLst>
              <a:ext uri="{FF2B5EF4-FFF2-40B4-BE49-F238E27FC236}">
                <a16:creationId xmlns:a16="http://schemas.microsoft.com/office/drawing/2014/main" id="{4380797E-A121-44C7-8214-BF1CF013F7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058729"/>
            <a:ext cx="2670272" cy="2958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133603"/>
      </p:ext>
    </p:extLst>
  </p:cSld>
  <p:clrMapOvr>
    <a:masterClrMapping/>
  </p:clrMapOvr>
  <mc:AlternateContent xmlns:mc="http://schemas.openxmlformats.org/markup-compatibility/2006" xmlns:p14="http://schemas.microsoft.com/office/powerpoint/2010/main">
    <mc:Choice Requires="p14">
      <p:transition p14:dur="10" advTm="118018"/>
    </mc:Choice>
    <mc:Fallback xmlns="">
      <p:transition advTm="11801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705060"/>
            <a:ext cx="8361590" cy="892552"/>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تحسين العائد على الاستثمار</a:t>
            </a:r>
          </a:p>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Return on Investment</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62000" y="1949396"/>
            <a:ext cx="10541000" cy="3382401"/>
          </a:xfrm>
          <a:prstGeom prst="rect">
            <a:avLst/>
          </a:prstGeom>
          <a:noFill/>
        </p:spPr>
        <p:txBody>
          <a:bodyPr wrap="square" rtlCol="0">
            <a:spAutoFit/>
          </a:bodyPr>
          <a:lstStyle/>
          <a:p>
            <a:pPr algn="r" rtl="1">
              <a:lnSpc>
                <a:spcPct val="200000"/>
              </a:lnSpc>
              <a:spcAft>
                <a:spcPts val="800"/>
              </a:spcAft>
            </a:pPr>
            <a:r>
              <a:rPr lang="ar-SY" sz="2000" dirty="0"/>
              <a:t>من خلال تقديم محتوى مخصص بدقة، يمكن للذكاء الاصطناعي أن يزيد معدلات التحويل (</a:t>
            </a:r>
            <a:r>
              <a:rPr lang="en-US" sz="2000" dirty="0"/>
              <a:t>Conversion Rates</a:t>
            </a:r>
            <a:r>
              <a:rPr lang="ar-SY" sz="2000" dirty="0"/>
              <a:t>) وبالتالي يعزز العائد على الاستثمار.</a:t>
            </a:r>
          </a:p>
          <a:p>
            <a:pPr algn="r" rtl="1">
              <a:lnSpc>
                <a:spcPct val="200000"/>
              </a:lnSpc>
              <a:spcAft>
                <a:spcPts val="800"/>
              </a:spcAft>
            </a:pPr>
            <a:r>
              <a:rPr lang="ar-SY" sz="2000" b="1" u="sng" dirty="0"/>
              <a:t>مثال: </a:t>
            </a:r>
            <a:r>
              <a:rPr lang="ar-SY" sz="2000" dirty="0"/>
              <a:t>تستعمل شركة (</a:t>
            </a:r>
            <a:r>
              <a:rPr lang="en-US" sz="2000" dirty="0"/>
              <a:t>Starbucks</a:t>
            </a:r>
            <a:r>
              <a:rPr lang="ar-SY" sz="2000" dirty="0"/>
              <a:t>) نظامًا ذكياً ضمن تطبيقها لتحليل سجل المشتريات </a:t>
            </a:r>
          </a:p>
          <a:p>
            <a:pPr algn="r" rtl="1">
              <a:lnSpc>
                <a:spcPct val="200000"/>
              </a:lnSpc>
              <a:spcAft>
                <a:spcPts val="800"/>
              </a:spcAft>
            </a:pPr>
            <a:r>
              <a:rPr lang="ar-SY" sz="2000" dirty="0"/>
              <a:t>وتحديد العروض المثالية لكل عميل، مما يؤدي إلى زيادة عدد المشتريات الفردية</a:t>
            </a:r>
          </a:p>
          <a:p>
            <a:pPr algn="r" rtl="1">
              <a:lnSpc>
                <a:spcPct val="200000"/>
              </a:lnSpc>
              <a:spcAft>
                <a:spcPts val="800"/>
              </a:spcAft>
            </a:pPr>
            <a:r>
              <a:rPr lang="ar-SY" sz="2000" dirty="0"/>
              <a:t> وتحسين العائد التسويقي.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51B8B8DB-E30C-4782-9F16-1EDDD0306989}"/>
              </a:ext>
            </a:extLst>
          </p:cNvPr>
          <p:cNvPicPr>
            <a:picLocks noChangeAspect="1"/>
          </p:cNvPicPr>
          <p:nvPr/>
        </p:nvPicPr>
        <p:blipFill>
          <a:blip r:embed="rId3"/>
          <a:stretch>
            <a:fillRect/>
          </a:stretch>
        </p:blipFill>
        <p:spPr>
          <a:xfrm>
            <a:off x="753140" y="3323304"/>
            <a:ext cx="3565560" cy="2182762"/>
          </a:xfrm>
          <a:prstGeom prst="rect">
            <a:avLst/>
          </a:prstGeom>
        </p:spPr>
      </p:pic>
    </p:spTree>
    <p:extLst>
      <p:ext uri="{BB962C8B-B14F-4D97-AF65-F5344CB8AC3E}">
        <p14:creationId xmlns:p14="http://schemas.microsoft.com/office/powerpoint/2010/main" val="302121453"/>
      </p:ext>
    </p:extLst>
  </p:cSld>
  <p:clrMapOvr>
    <a:masterClrMapping/>
  </p:clrMapOvr>
  <mc:AlternateContent xmlns:mc="http://schemas.openxmlformats.org/markup-compatibility/2006" xmlns:p14="http://schemas.microsoft.com/office/powerpoint/2010/main">
    <mc:Choice Requires="p14">
      <p:transition p14:dur="10" advTm="127971"/>
    </mc:Choice>
    <mc:Fallback xmlns="">
      <p:transition advTm="12797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2158" y="931453"/>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تحديد الوقت المثالي للإعلان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Optimal Timing)</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62000" y="1949396"/>
            <a:ext cx="10541000" cy="3382401"/>
          </a:xfrm>
          <a:prstGeom prst="rect">
            <a:avLst/>
          </a:prstGeom>
          <a:noFill/>
        </p:spPr>
        <p:txBody>
          <a:bodyPr wrap="square" rtlCol="0">
            <a:spAutoFit/>
          </a:bodyPr>
          <a:lstStyle/>
          <a:p>
            <a:pPr algn="r" rtl="1">
              <a:lnSpc>
                <a:spcPct val="200000"/>
              </a:lnSpc>
              <a:spcAft>
                <a:spcPts val="800"/>
              </a:spcAft>
            </a:pPr>
            <a:r>
              <a:rPr lang="ar-SY" sz="2000" dirty="0"/>
              <a:t>من خلال تحليل البيانات الزمنية وتفضيلات المستخدمين، يحدد الذكاء الاصطناعي الأوقات المثلى لإرسال الرسائل الإعلانية أو إطلاق الحملات الترويجية.</a:t>
            </a:r>
          </a:p>
          <a:p>
            <a:pPr algn="r" rtl="1">
              <a:lnSpc>
                <a:spcPct val="200000"/>
              </a:lnSpc>
              <a:spcAft>
                <a:spcPts val="800"/>
              </a:spcAft>
            </a:pPr>
            <a:r>
              <a:rPr lang="ar-SY" sz="2000" b="1" u="sng" dirty="0"/>
              <a:t>مثال: </a:t>
            </a:r>
            <a:r>
              <a:rPr lang="ar-SY" sz="2000" dirty="0"/>
              <a:t>منصة انستغرام (</a:t>
            </a:r>
            <a:r>
              <a:rPr lang="en-US" sz="2000" dirty="0"/>
              <a:t>Instagram Ads</a:t>
            </a:r>
            <a:r>
              <a:rPr lang="ar-SY" sz="2000" dirty="0"/>
              <a:t>)</a:t>
            </a:r>
            <a:r>
              <a:rPr lang="en-US" sz="2000" dirty="0"/>
              <a:t>، </a:t>
            </a:r>
            <a:r>
              <a:rPr lang="ar-SY" sz="2000" dirty="0"/>
              <a:t>عبر أدوات ميتا (</a:t>
            </a:r>
            <a:r>
              <a:rPr lang="en-US" sz="2000" dirty="0"/>
              <a:t>Meta</a:t>
            </a:r>
            <a:r>
              <a:rPr lang="ar-SY" sz="2000" dirty="0"/>
              <a:t>) المدعومة بالذكاء الاصطناعي، </a:t>
            </a:r>
          </a:p>
          <a:p>
            <a:pPr algn="r" rtl="1">
              <a:lnSpc>
                <a:spcPct val="200000"/>
              </a:lnSpc>
              <a:spcAft>
                <a:spcPts val="800"/>
              </a:spcAft>
            </a:pPr>
            <a:r>
              <a:rPr lang="ar-SY" sz="2000" dirty="0"/>
              <a:t>تقوم بتحليل وقت تفاعل المستخدمين مع الإعلانات وتحدد الفترات الزمنية </a:t>
            </a:r>
          </a:p>
          <a:p>
            <a:pPr algn="r" rtl="1">
              <a:lnSpc>
                <a:spcPct val="200000"/>
              </a:lnSpc>
              <a:spcAft>
                <a:spcPts val="800"/>
              </a:spcAft>
            </a:pPr>
            <a:r>
              <a:rPr lang="ar-SY" sz="2000" dirty="0"/>
              <a:t>التي تكون فيها فرص التفاعل أعلى، ما يزيد فعالية الحملات الإعلانية.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239433" y="639504"/>
            <a:ext cx="1439418"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6B4FC22F-7A8B-45B1-8429-6BD0546AA12A}"/>
              </a:ext>
            </a:extLst>
          </p:cNvPr>
          <p:cNvPicPr>
            <a:picLocks noChangeAspect="1"/>
          </p:cNvPicPr>
          <p:nvPr/>
        </p:nvPicPr>
        <p:blipFill>
          <a:blip r:embed="rId3"/>
          <a:stretch>
            <a:fillRect/>
          </a:stretch>
        </p:blipFill>
        <p:spPr>
          <a:xfrm>
            <a:off x="753140" y="3819372"/>
            <a:ext cx="4311208" cy="2266887"/>
          </a:xfrm>
          <a:prstGeom prst="rect">
            <a:avLst/>
          </a:prstGeom>
          <a:ln>
            <a:noFill/>
          </a:ln>
          <a:effectLst>
            <a:softEdge rad="112500"/>
          </a:effectLst>
        </p:spPr>
      </p:pic>
    </p:spTree>
    <p:extLst>
      <p:ext uri="{BB962C8B-B14F-4D97-AF65-F5344CB8AC3E}">
        <p14:creationId xmlns:p14="http://schemas.microsoft.com/office/powerpoint/2010/main" val="3071021223"/>
      </p:ext>
    </p:extLst>
  </p:cSld>
  <p:clrMapOvr>
    <a:masterClrMapping/>
  </p:clrMapOvr>
  <mc:AlternateContent xmlns:mc="http://schemas.openxmlformats.org/markup-compatibility/2006" xmlns:p14="http://schemas.microsoft.com/office/powerpoint/2010/main">
    <mc:Choice Requires="p14">
      <p:transition p14:dur="10" advTm="86248"/>
    </mc:Choice>
    <mc:Fallback xmlns="">
      <p:transition advTm="8624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31860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5095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7475" algn="just" rtl="1">
              <a:lnSpc>
                <a:spcPct val="200000"/>
              </a:lnSpc>
              <a:spcAft>
                <a:spcPts val="600"/>
              </a:spcAft>
              <a:tabLst>
                <a:tab pos="285750" algn="l"/>
                <a:tab pos="344488" algn="l"/>
              </a:tabLst>
            </a:pPr>
            <a:r>
              <a:rPr lang="ar-SY" sz="2000" dirty="0">
                <a:solidFill>
                  <a:schemeClr val="tx1"/>
                </a:solidFill>
              </a:rPr>
              <a:t>يؤدي دمج الذكاء الاصطناعي في البيئة التسويقية إلى إعادة تعريف دور المسوّق ذاته، بحيث لا يقتصر عمله على ابتكار الرسائل والعروض، بل يتحوّل إلى "محلل استراتيجي للبيانات" </a:t>
            </a:r>
            <a:r>
              <a:rPr lang="ar-SY" sz="2000" dirty="0" err="1">
                <a:solidFill>
                  <a:schemeClr val="tx1"/>
                </a:solidFill>
              </a:rPr>
              <a:t>و"منسّق</a:t>
            </a:r>
            <a:r>
              <a:rPr lang="ar-SY" sz="2000" dirty="0">
                <a:solidFill>
                  <a:schemeClr val="tx1"/>
                </a:solidFill>
              </a:rPr>
              <a:t> بين الإنسان والآلة". </a:t>
            </a:r>
          </a:p>
          <a:p>
            <a:pPr marL="117475" algn="just" rtl="1">
              <a:lnSpc>
                <a:spcPct val="200000"/>
              </a:lnSpc>
              <a:spcAft>
                <a:spcPts val="600"/>
              </a:spcAft>
              <a:tabLst>
                <a:tab pos="285750" algn="l"/>
                <a:tab pos="344488" algn="l"/>
              </a:tabLst>
            </a:pPr>
            <a:r>
              <a:rPr lang="ar-SY" sz="2000" dirty="0">
                <a:solidFill>
                  <a:schemeClr val="tx1"/>
                </a:solidFill>
              </a:rPr>
              <a:t>وفقًا لتقرير </a:t>
            </a:r>
            <a:r>
              <a:rPr lang="en-US" sz="2000" dirty="0">
                <a:solidFill>
                  <a:schemeClr val="tx1"/>
                </a:solidFill>
              </a:rPr>
              <a:t>Gartner (2023)، </a:t>
            </a:r>
            <a:r>
              <a:rPr lang="ar-SY" sz="2000" dirty="0">
                <a:solidFill>
                  <a:schemeClr val="tx1"/>
                </a:solidFill>
              </a:rPr>
              <a:t>فإن 63% من المهنيين في التسويق يعتبرون أن الذكاء الاصطناعي سيغير جذريًا كيفية اتخاذهم للقرارات بحلول عام 2026. حيث يُستخدم الذكاء الاصطناعي كأداة تعزيزية وليس بديلة؛ إذ يُزوّد المسوّقون برؤى تنبؤية دقيقة، ومحتوى مُولد تلقائيًا </a:t>
            </a:r>
            <a:r>
              <a:rPr lang="en-US" sz="2000" dirty="0">
                <a:solidFill>
                  <a:schemeClr val="tx1"/>
                </a:solidFill>
              </a:rPr>
              <a:t>AI-Generated Content)</a:t>
            </a:r>
            <a:r>
              <a:rPr lang="ar-SY" sz="2000" dirty="0">
                <a:solidFill>
                  <a:schemeClr val="tx1"/>
                </a:solidFill>
              </a:rPr>
              <a:t>)</a:t>
            </a:r>
            <a:r>
              <a:rPr lang="en-US" sz="2000" dirty="0">
                <a:solidFill>
                  <a:schemeClr val="tx1"/>
                </a:solidFill>
              </a:rPr>
              <a:t>، </a:t>
            </a:r>
            <a:r>
              <a:rPr lang="ar-SY" sz="2000" dirty="0">
                <a:solidFill>
                  <a:schemeClr val="tx1"/>
                </a:solidFill>
              </a:rPr>
              <a:t>وتوصيات محسّنة للحملات، مع الحفاظ على الإبداع البشري في التخطيط وبناء العلاقة مع العملاء.</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2F952BB8-5F4C-4E26-810B-6F160CF6DC10}"/>
              </a:ext>
            </a:extLst>
          </p:cNvPr>
          <p:cNvSpPr txBox="1"/>
          <p:nvPr/>
        </p:nvSpPr>
        <p:spPr>
          <a:xfrm>
            <a:off x="753140" y="766734"/>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تحول دور المسوق التقليدي: من صانع القرار إلى مسوّق معزز بالذكاء الاصطناعي</a:t>
            </a:r>
          </a:p>
        </p:txBody>
      </p:sp>
      <p:pic>
        <p:nvPicPr>
          <p:cNvPr id="4098" name="Picture 2" descr="How to identify AI-generated content: a step-by-step guide | Cybernews">
            <a:extLst>
              <a:ext uri="{FF2B5EF4-FFF2-40B4-BE49-F238E27FC236}">
                <a16:creationId xmlns:a16="http://schemas.microsoft.com/office/drawing/2014/main" id="{8E2B0BE9-2B14-485E-B522-B777E871EB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9615050" y="2689997"/>
            <a:ext cx="4033047" cy="2209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8622338"/>
      </p:ext>
    </p:extLst>
  </p:cSld>
  <p:clrMapOvr>
    <a:masterClrMapping/>
  </p:clrMapOvr>
  <mc:AlternateContent xmlns:mc="http://schemas.openxmlformats.org/markup-compatibility/2006" xmlns:p14="http://schemas.microsoft.com/office/powerpoint/2010/main">
    <mc:Choice Requires="p14">
      <p:transition spd="slow" p14:dur="2000" advTm="135473"/>
    </mc:Choice>
    <mc:Fallback xmlns="">
      <p:transition spd="slow" advTm="13547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31860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5095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7475" algn="just" rtl="1">
              <a:lnSpc>
                <a:spcPct val="200000"/>
              </a:lnSpc>
              <a:spcAft>
                <a:spcPts val="600"/>
              </a:spcAft>
              <a:tabLst>
                <a:tab pos="285750" algn="l"/>
                <a:tab pos="344488" algn="l"/>
              </a:tabLst>
            </a:pPr>
            <a:r>
              <a:rPr lang="ar-SY" sz="2000" b="1" u="sng" dirty="0">
                <a:solidFill>
                  <a:schemeClr val="tx1"/>
                </a:solidFill>
              </a:rPr>
              <a:t>مثال : </a:t>
            </a:r>
            <a:r>
              <a:rPr lang="ar-SY" sz="2000" dirty="0">
                <a:solidFill>
                  <a:schemeClr val="tx1"/>
                </a:solidFill>
              </a:rPr>
              <a:t>تعتمد شركة </a:t>
            </a:r>
            <a:r>
              <a:rPr lang="en-US" sz="2000" dirty="0">
                <a:solidFill>
                  <a:schemeClr val="tx1"/>
                </a:solidFill>
              </a:rPr>
              <a:t>HubSpot </a:t>
            </a:r>
            <a:r>
              <a:rPr lang="ar-SY" sz="2000" dirty="0">
                <a:solidFill>
                  <a:schemeClr val="tx1"/>
                </a:solidFill>
              </a:rPr>
              <a:t> في منصتها التسويقية على نظام ذكاء اصطناعي يقدم توصيات فورية للمحتوى، ويقترح أوقات النشر المثلى، بل ويُقيّم فعالية العناوين المقترحة من حيث الجاذبية والسلوك المتوقع للقراء، مما يمكّن المسوّق من العمل بكفاءة عالية دون إلغاء دوره الإبداعي.</a:t>
            </a:r>
          </a:p>
          <a:p>
            <a:pPr marL="117475" algn="just" rtl="1">
              <a:lnSpc>
                <a:spcPct val="200000"/>
              </a:lnSpc>
              <a:spcAft>
                <a:spcPts val="600"/>
              </a:spcAft>
              <a:tabLst>
                <a:tab pos="285750" algn="l"/>
                <a:tab pos="344488" algn="l"/>
              </a:tabLst>
            </a:pPr>
            <a:r>
              <a:rPr lang="ar-SY" sz="2000" dirty="0">
                <a:solidFill>
                  <a:schemeClr val="tx1"/>
                </a:solidFill>
              </a:rPr>
              <a:t>يشير</a:t>
            </a:r>
            <a:r>
              <a:rPr lang="ar-SY" sz="2000" b="1" dirty="0">
                <a:solidFill>
                  <a:schemeClr val="tx1"/>
                </a:solidFill>
              </a:rPr>
              <a:t> كوتلر (</a:t>
            </a:r>
            <a:r>
              <a:rPr lang="en-US" sz="2000" b="1" dirty="0">
                <a:solidFill>
                  <a:schemeClr val="tx1"/>
                </a:solidFill>
              </a:rPr>
              <a:t>Kotler</a:t>
            </a:r>
            <a:r>
              <a:rPr lang="ar-SY" sz="2000" b="1" dirty="0">
                <a:solidFill>
                  <a:schemeClr val="tx1"/>
                </a:solidFill>
              </a:rPr>
              <a:t>) </a:t>
            </a:r>
            <a:r>
              <a:rPr lang="ar-SY" sz="2000" dirty="0">
                <a:solidFill>
                  <a:schemeClr val="tx1"/>
                </a:solidFill>
              </a:rPr>
              <a:t>إلى أن دور المسوّق المعاصر يجب أن يتحول </a:t>
            </a:r>
          </a:p>
          <a:p>
            <a:pPr marL="117475" algn="just" rtl="1">
              <a:lnSpc>
                <a:spcPct val="200000"/>
              </a:lnSpc>
              <a:spcAft>
                <a:spcPts val="600"/>
              </a:spcAft>
              <a:tabLst>
                <a:tab pos="285750" algn="l"/>
                <a:tab pos="344488" algn="l"/>
              </a:tabLst>
            </a:pPr>
            <a:r>
              <a:rPr lang="ar-SY" sz="2000" dirty="0">
                <a:solidFill>
                  <a:schemeClr val="tx1"/>
                </a:solidFill>
              </a:rPr>
              <a:t>من "تنفيذ المهام" إلى "صياغة الرؤية الرقمية"، معتمدًا على أدوات</a:t>
            </a:r>
          </a:p>
          <a:p>
            <a:pPr marL="117475" algn="just" rtl="1">
              <a:lnSpc>
                <a:spcPct val="200000"/>
              </a:lnSpc>
              <a:spcAft>
                <a:spcPts val="600"/>
              </a:spcAft>
              <a:tabLst>
                <a:tab pos="285750" algn="l"/>
                <a:tab pos="344488" algn="l"/>
              </a:tabLst>
            </a:pPr>
            <a:r>
              <a:rPr lang="ar-SY" sz="2000" dirty="0">
                <a:solidFill>
                  <a:schemeClr val="tx1"/>
                </a:solidFill>
              </a:rPr>
              <a:t>الذكاء الاصطناعي كرافعة استراتيجية، وليس مجرد أدوات تقنية.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2C08F53-5139-4B1C-9BDC-FAB1C2B76364}"/>
              </a:ext>
            </a:extLst>
          </p:cNvPr>
          <p:cNvPicPr>
            <a:picLocks noChangeAspect="1"/>
          </p:cNvPicPr>
          <p:nvPr/>
        </p:nvPicPr>
        <p:blipFill>
          <a:blip r:embed="rId3"/>
          <a:stretch>
            <a:fillRect/>
          </a:stretch>
        </p:blipFill>
        <p:spPr>
          <a:xfrm>
            <a:off x="1171230" y="3794759"/>
            <a:ext cx="3723793" cy="1861897"/>
          </a:xfrm>
          <a:prstGeom prst="rect">
            <a:avLst/>
          </a:prstGeom>
          <a:ln>
            <a:noFill/>
          </a:ln>
          <a:effectLst>
            <a:softEdge rad="112500"/>
          </a:effectLst>
        </p:spPr>
      </p:pic>
    </p:spTree>
    <p:extLst>
      <p:ext uri="{BB962C8B-B14F-4D97-AF65-F5344CB8AC3E}">
        <p14:creationId xmlns:p14="http://schemas.microsoft.com/office/powerpoint/2010/main" val="788707193"/>
      </p:ext>
    </p:extLst>
  </p:cSld>
  <p:clrMapOvr>
    <a:masterClrMapping/>
  </p:clrMapOvr>
  <mc:AlternateContent xmlns:mc="http://schemas.openxmlformats.org/markup-compatibility/2006" xmlns:p14="http://schemas.microsoft.com/office/powerpoint/2010/main">
    <mc:Choice Requires="p14">
      <p:transition spd="slow" p14:dur="2000" advTm="108681"/>
    </mc:Choice>
    <mc:Fallback xmlns="">
      <p:transition spd="slow" advTm="10868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Y" sz="2000" dirty="0">
                <a:solidFill>
                  <a:schemeClr val="tx1"/>
                </a:solidFill>
              </a:rPr>
              <a:t>لم يعد من الكافي أن يكون المسوّق مجرد منفّذ للمهام. إن الأدوات الذكية تقوم بهذه المهام بكفاءة وسرعة أعلى، مما يجعل من الضروري أن يُعيد المسوّق تعريف دوره، فعليه أن يقود التغيير، ويخطط لكيفية توظيف التقنية لتحقيق أهداف المؤسسة. هذا لا يعني التخلي عن الجانب الإبداعي أو المهاري، بل </a:t>
            </a:r>
            <a:r>
              <a:rPr lang="ar-SY" sz="2000" b="1" dirty="0">
                <a:solidFill>
                  <a:schemeClr val="tx1"/>
                </a:solidFill>
              </a:rPr>
              <a:t>أن يتحول المسوّق إلى عقل استراتيجي يستخدم الذكاء الاصطناعي كأداة، لا كبديل.</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380900" y="4167658"/>
            <a:ext cx="4392346" cy="129266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هل فعلاً يجب أن يتحول دور المسوّق المعاصر من تنفيذ المهام إلى </a:t>
            </a:r>
            <a:r>
              <a:rPr lang="ar-SY" sz="2600" b="1" dirty="0">
                <a:solidFill>
                  <a:srgbClr val="FF0000"/>
                </a:solidFill>
                <a:latin typeface="Alexandria" charset="0"/>
                <a:cs typeface="Alexandria" charset="0"/>
              </a:rPr>
              <a:t>صياغة الرؤية الرقمية</a:t>
            </a:r>
            <a:r>
              <a:rPr lang="ar-SY" sz="2600" b="1" dirty="0">
                <a:solidFill>
                  <a:srgbClr val="00B0F0"/>
                </a:solidFill>
                <a:latin typeface="Alexandria" charset="0"/>
                <a:cs typeface="Alexandria" charset="0"/>
              </a:rPr>
              <a:t>؟</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10998953"/>
      </p:ext>
    </p:extLst>
  </p:cSld>
  <p:clrMapOvr>
    <a:masterClrMapping/>
  </p:clrMapOvr>
  <p:transition spd="slow" advTm="103524">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57697" y="721876"/>
            <a:ext cx="4066340" cy="129266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دمج تطبيقات الذكاء الاصطناعي</a:t>
            </a:r>
          </a:p>
          <a:p>
            <a:pPr algn="ctr" rtl="1"/>
            <a:r>
              <a:rPr lang="ar-SY" sz="2600" dirty="0">
                <a:solidFill>
                  <a:srgbClr val="00B0F0"/>
                </a:solidFill>
                <a:latin typeface="Alexandria" charset="0"/>
                <a:cs typeface="Alexandria" charset="0"/>
              </a:rPr>
              <a:t> في استراتيجيات المزيج التسويقي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7206010"/>
      </p:ext>
    </p:extLst>
  </p:cSld>
  <p:clrMapOvr>
    <a:masterClrMapping/>
  </p:clrMapOvr>
  <mc:AlternateContent xmlns:mc="http://schemas.openxmlformats.org/markup-compatibility/2006" xmlns:p14="http://schemas.microsoft.com/office/powerpoint/2010/main">
    <mc:Choice Requires="p14">
      <p:transition spd="slow" p14:dur="2000" advTm="22881"/>
    </mc:Choice>
    <mc:Fallback xmlns="">
      <p:transition spd="slow" advTm="228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58555" y="1397680"/>
            <a:ext cx="5070512" cy="4197624"/>
          </a:xfrm>
          <a:prstGeom prst="rect">
            <a:avLst/>
          </a:prstGeom>
        </p:spPr>
        <p:txBody>
          <a:bodyPr wrap="square">
            <a:spAutoFit/>
          </a:bodyPr>
          <a:lstStyle/>
          <a:p>
            <a:pPr algn="just" rtl="1">
              <a:lnSpc>
                <a:spcPct val="150000"/>
              </a:lnSpc>
            </a:pPr>
            <a:r>
              <a:rPr lang="ar-SY" sz="2000" dirty="0"/>
              <a:t>يشهد المزيج التسويقي تحوّلاً نوعياً مع دخول الذكاء الاصطناعي، حيث لم يعد دور الذكاء الاصطناعي مقتصراً على دعم الأنشطة التسويقية، بل أصبح عنصراً حاسماً في تصميم وتنفيذ الاستراتيجيات. فمن خلال قدراته على تحليل البيانات والتنبؤ بالسلوك وتخصيص المحتوى، أعاد الذكاء الاصطناعي تشكيل كيفية تقديم القيمة للمستهلك. هذا المحور يستعرض كيف غيّرت تطبيقات الذكاء الاصطناعي طريقة تعامل الشركات مع عناصر المزيج التسويقي، مدعومة بأمثلة واقعية.</a:t>
            </a:r>
            <a:endParaRPr lang="en-US" sz="2000" dirty="0"/>
          </a:p>
        </p:txBody>
      </p:sp>
      <p:sp>
        <p:nvSpPr>
          <p:cNvPr id="17" name="TextBox 16"/>
          <p:cNvSpPr txBox="1"/>
          <p:nvPr/>
        </p:nvSpPr>
        <p:spPr>
          <a:xfrm>
            <a:off x="6805024" y="4314111"/>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366840689"/>
      </p:ext>
    </p:extLst>
  </p:cSld>
  <p:clrMapOvr>
    <a:masterClrMapping/>
  </p:clrMapOvr>
  <p:transition spd="slow" advTm="87004">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089847"/>
            <a:ext cx="10541000" cy="2774157"/>
          </a:xfrm>
          <a:prstGeom prst="rect">
            <a:avLst/>
          </a:prstGeom>
          <a:noFill/>
        </p:spPr>
        <p:txBody>
          <a:bodyPr wrap="square" rtlCol="0">
            <a:spAutoFit/>
          </a:bodyPr>
          <a:lstStyle/>
          <a:p>
            <a:pPr algn="just" rtl="1">
              <a:lnSpc>
                <a:spcPct val="200000"/>
              </a:lnSpc>
              <a:spcAft>
                <a:spcPts val="800"/>
              </a:spcAft>
            </a:pPr>
            <a:r>
              <a:rPr lang="ar-SY" sz="2000" dirty="0"/>
              <a:t>يساعد الذكاء الاصطناعي في:</a:t>
            </a:r>
          </a:p>
          <a:p>
            <a:pPr algn="just" rtl="1">
              <a:lnSpc>
                <a:spcPct val="200000"/>
              </a:lnSpc>
              <a:spcAft>
                <a:spcPts val="800"/>
              </a:spcAft>
            </a:pPr>
            <a:r>
              <a:rPr lang="ar-SY" sz="2000" dirty="0"/>
              <a:t>• </a:t>
            </a:r>
            <a:r>
              <a:rPr lang="ar-SY" sz="2000" b="1" dirty="0"/>
              <a:t>تصميم منتجات جديدة </a:t>
            </a:r>
            <a:r>
              <a:rPr lang="ar-SY" sz="2000" dirty="0"/>
              <a:t>من خلال تحليل تفضيلات وسلوك المستهلكين، ما يعزز الابتكار الموجّه.</a:t>
            </a:r>
          </a:p>
          <a:p>
            <a:pPr algn="just" rtl="1">
              <a:lnSpc>
                <a:spcPct val="200000"/>
              </a:lnSpc>
              <a:spcAft>
                <a:spcPts val="800"/>
              </a:spcAft>
            </a:pPr>
            <a:r>
              <a:rPr lang="ar-SY" sz="2000" dirty="0"/>
              <a:t>• </a:t>
            </a:r>
            <a:r>
              <a:rPr lang="ar-SY" sz="2000" b="1" dirty="0"/>
              <a:t>تحسين المنتجات الحالية </a:t>
            </a:r>
            <a:r>
              <a:rPr lang="ar-SY" sz="2000" dirty="0"/>
              <a:t>عبر تحليل تعليقات العملاء باستخدام تقنيات فهم اللغة.</a:t>
            </a:r>
          </a:p>
          <a:p>
            <a:pPr algn="just" rtl="1">
              <a:lnSpc>
                <a:spcPct val="200000"/>
              </a:lnSpc>
              <a:spcAft>
                <a:spcPts val="800"/>
              </a:spcAft>
            </a:pPr>
            <a:r>
              <a:rPr lang="ar-SY" sz="2000" dirty="0"/>
              <a:t>• </a:t>
            </a:r>
            <a:r>
              <a:rPr lang="ar-SY" sz="2000" b="1" dirty="0"/>
              <a:t>التنبؤ باتجاهات السوق </a:t>
            </a:r>
            <a:r>
              <a:rPr lang="ar-SY" sz="2000" dirty="0"/>
              <a:t>باعتماد الخوارزميات التي تكشف التغيرات في سلوك السوق مبكرًا.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a:extLst>
              <a:ext uri="{FF2B5EF4-FFF2-40B4-BE49-F238E27FC236}">
                <a16:creationId xmlns:a16="http://schemas.microsoft.com/office/drawing/2014/main" id="{B3D69618-1C21-46C9-8420-2BFF38ACCBFA}"/>
              </a:ext>
            </a:extLst>
          </p:cNvPr>
          <p:cNvSpPr txBox="1"/>
          <p:nvPr/>
        </p:nvSpPr>
        <p:spPr>
          <a:xfrm>
            <a:off x="1635763" y="873997"/>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المنتج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(Product</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3" name="Picture 2">
            <a:extLst>
              <a:ext uri="{FF2B5EF4-FFF2-40B4-BE49-F238E27FC236}">
                <a16:creationId xmlns:a16="http://schemas.microsoft.com/office/drawing/2014/main" id="{2ECBE865-36C5-4806-84D5-56A6490261CD}"/>
              </a:ext>
            </a:extLst>
          </p:cNvPr>
          <p:cNvPicPr>
            <a:picLocks noChangeAspect="1"/>
          </p:cNvPicPr>
          <p:nvPr/>
        </p:nvPicPr>
        <p:blipFill>
          <a:blip r:embed="rId3"/>
          <a:stretch>
            <a:fillRect/>
          </a:stretch>
        </p:blipFill>
        <p:spPr>
          <a:xfrm rot="16200000">
            <a:off x="-150910" y="2811325"/>
            <a:ext cx="4259276" cy="2179455"/>
          </a:xfrm>
          <a:prstGeom prst="rect">
            <a:avLst/>
          </a:prstGeom>
          <a:ln>
            <a:noFill/>
          </a:ln>
          <a:effectLst>
            <a:softEdge rad="112500"/>
          </a:effectLst>
        </p:spPr>
      </p:pic>
    </p:spTree>
    <p:extLst>
      <p:ext uri="{BB962C8B-B14F-4D97-AF65-F5344CB8AC3E}">
        <p14:creationId xmlns:p14="http://schemas.microsoft.com/office/powerpoint/2010/main" val="214954775"/>
      </p:ext>
    </p:extLst>
  </p:cSld>
  <p:clrMapOvr>
    <a:masterClrMapping/>
  </p:clrMapOvr>
  <mc:AlternateContent xmlns:mc="http://schemas.openxmlformats.org/markup-compatibility/2006" xmlns:p14="http://schemas.microsoft.com/office/powerpoint/2010/main">
    <mc:Choice Requires="p14">
      <p:transition p14:dur="10" advTm="202807"/>
    </mc:Choice>
    <mc:Fallback xmlns="">
      <p:transition advTm="20280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089847"/>
            <a:ext cx="10541000" cy="2766848"/>
          </a:xfrm>
          <a:prstGeom prst="rect">
            <a:avLst/>
          </a:prstGeom>
          <a:noFill/>
        </p:spPr>
        <p:txBody>
          <a:bodyPr wrap="square" rtlCol="0">
            <a:spAutoFit/>
          </a:bodyPr>
          <a:lstStyle/>
          <a:p>
            <a:pPr algn="just" rtl="1">
              <a:lnSpc>
                <a:spcPct val="200000"/>
              </a:lnSpc>
              <a:spcAft>
                <a:spcPts val="800"/>
              </a:spcAft>
            </a:pPr>
            <a:r>
              <a:rPr lang="ar-SY" sz="2000" dirty="0"/>
              <a:t>قامت شركة لوريال (</a:t>
            </a:r>
            <a:r>
              <a:rPr lang="en-US" sz="2000" dirty="0"/>
              <a:t>L’Oréal</a:t>
            </a:r>
            <a:r>
              <a:rPr lang="ar-SY" sz="2000" dirty="0"/>
              <a:t>)</a:t>
            </a:r>
            <a:r>
              <a:rPr lang="en-US" sz="2000" dirty="0"/>
              <a:t> </a:t>
            </a:r>
            <a:r>
              <a:rPr lang="ar-SY" sz="2000" dirty="0"/>
              <a:t>باستخدام الذكاء الاصطناعي لتحليل ملايين البيانات </a:t>
            </a:r>
          </a:p>
          <a:p>
            <a:pPr algn="just" rtl="1">
              <a:lnSpc>
                <a:spcPct val="200000"/>
              </a:lnSpc>
              <a:spcAft>
                <a:spcPts val="800"/>
              </a:spcAft>
            </a:pPr>
            <a:r>
              <a:rPr lang="ar-SY" sz="2000" dirty="0"/>
              <a:t>من تقييمات العملاء ومراجعات المنتجات على الإنترنت. وبناءً على ذلك، طوّرت مستحضرات تجميل مخصصة </a:t>
            </a:r>
          </a:p>
          <a:p>
            <a:pPr algn="just" rtl="1">
              <a:lnSpc>
                <a:spcPct val="200000"/>
              </a:lnSpc>
              <a:spcAft>
                <a:spcPts val="800"/>
              </a:spcAft>
            </a:pPr>
            <a:r>
              <a:rPr lang="ar-SY" sz="2000" dirty="0"/>
              <a:t>لأنواع بشرة مختلفة في أسواق محددة، مما زاد رضا العملاء ورفع </a:t>
            </a:r>
          </a:p>
          <a:p>
            <a:pPr algn="just" rtl="1">
              <a:lnSpc>
                <a:spcPct val="200000"/>
              </a:lnSpc>
              <a:spcAft>
                <a:spcPts val="800"/>
              </a:spcAft>
            </a:pPr>
            <a:r>
              <a:rPr lang="ar-SY" sz="2000" dirty="0"/>
              <a:t>مبيعات فئة المنتجات الجديدة بنسبة ملحوظة.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a:extLst>
              <a:ext uri="{FF2B5EF4-FFF2-40B4-BE49-F238E27FC236}">
                <a16:creationId xmlns:a16="http://schemas.microsoft.com/office/drawing/2014/main" id="{B3D69618-1C21-46C9-8420-2BFF38ACCBFA}"/>
              </a:ext>
            </a:extLst>
          </p:cNvPr>
          <p:cNvSpPr txBox="1"/>
          <p:nvPr/>
        </p:nvSpPr>
        <p:spPr>
          <a:xfrm>
            <a:off x="1635763" y="873997"/>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لوريال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L’Oréal</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pic>
        <p:nvPicPr>
          <p:cNvPr id="8196" name="Picture 4" descr="شركة لوريال L'Oréal : نظرة عامة على تاريخ ومنتجات شركة لوريال">
            <a:extLst>
              <a:ext uri="{FF2B5EF4-FFF2-40B4-BE49-F238E27FC236}">
                <a16:creationId xmlns:a16="http://schemas.microsoft.com/office/drawing/2014/main" id="{33132DD7-8908-41EE-A10E-BE40B52A4A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00" y="3932137"/>
            <a:ext cx="4390870" cy="20554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2772595-92D9-41B1-8C2D-BA1FE4437F83}"/>
              </a:ext>
            </a:extLst>
          </p:cNvPr>
          <p:cNvPicPr>
            <a:picLocks noChangeAspect="1"/>
          </p:cNvPicPr>
          <p:nvPr/>
        </p:nvPicPr>
        <p:blipFill>
          <a:blip r:embed="rId4"/>
          <a:stretch>
            <a:fillRect/>
          </a:stretch>
        </p:blipFill>
        <p:spPr>
          <a:xfrm>
            <a:off x="4172728" y="4185979"/>
            <a:ext cx="1643830" cy="1643830"/>
          </a:xfrm>
          <a:prstGeom prst="rect">
            <a:avLst/>
          </a:prstGeom>
        </p:spPr>
      </p:pic>
    </p:spTree>
    <p:extLst>
      <p:ext uri="{BB962C8B-B14F-4D97-AF65-F5344CB8AC3E}">
        <p14:creationId xmlns:p14="http://schemas.microsoft.com/office/powerpoint/2010/main" val="1060248595"/>
      </p:ext>
    </p:extLst>
  </p:cSld>
  <p:clrMapOvr>
    <a:masterClrMapping/>
  </p:clrMapOvr>
  <mc:AlternateContent xmlns:mc="http://schemas.openxmlformats.org/markup-compatibility/2006" xmlns:p14="http://schemas.microsoft.com/office/powerpoint/2010/main">
    <mc:Choice Requires="p14">
      <p:transition p14:dur="10" advTm="59830"/>
    </mc:Choice>
    <mc:Fallback xmlns="">
      <p:transition advTm="598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السعر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Price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546663" y="1922219"/>
            <a:ext cx="10541000" cy="3697487"/>
          </a:xfrm>
          <a:prstGeom prst="rect">
            <a:avLst/>
          </a:prstGeom>
          <a:noFill/>
        </p:spPr>
        <p:txBody>
          <a:bodyPr wrap="square" rtlCol="0">
            <a:spAutoFit/>
          </a:bodyPr>
          <a:lstStyle/>
          <a:p>
            <a:pPr algn="just" rtl="1">
              <a:lnSpc>
                <a:spcPct val="200000"/>
              </a:lnSpc>
            </a:pPr>
            <a:r>
              <a:rPr lang="ar-SY" sz="2000" dirty="0">
                <a:solidFill>
                  <a:schemeClr val="tx1"/>
                </a:solidFill>
              </a:rPr>
              <a:t>الذكاء الاصطناعي يمكنه من:</a:t>
            </a:r>
          </a:p>
          <a:p>
            <a:pPr marL="342900" indent="-342900" algn="just" rtl="1">
              <a:lnSpc>
                <a:spcPct val="200000"/>
              </a:lnSpc>
              <a:buFont typeface="Arial" panose="020B0604020202020204" pitchFamily="34" charset="0"/>
              <a:buChar char="•"/>
            </a:pPr>
            <a:r>
              <a:rPr lang="ar-SY" sz="2000" b="1" dirty="0">
                <a:solidFill>
                  <a:schemeClr val="tx1"/>
                </a:solidFill>
              </a:rPr>
              <a:t> التنبؤ بالطلب وتعديل الأسعار في الوقت الحقيقي</a:t>
            </a:r>
            <a:r>
              <a:rPr lang="ar-SY" sz="2000" dirty="0">
                <a:solidFill>
                  <a:schemeClr val="tx1"/>
                </a:solidFill>
              </a:rPr>
              <a:t>، وذلك من خلال تحليل البيانات المتغيرة مثل اتجاهات السوق،</a:t>
            </a:r>
          </a:p>
          <a:p>
            <a:pPr algn="just" rtl="1">
              <a:lnSpc>
                <a:spcPct val="200000"/>
              </a:lnSpc>
            </a:pPr>
            <a:r>
              <a:rPr lang="ar-SY" sz="2000" dirty="0">
                <a:solidFill>
                  <a:schemeClr val="tx1"/>
                </a:solidFill>
              </a:rPr>
              <a:t> المنافسة، وسلوك المستهلكين لضبط السعر بما يتناسب مع العرض والطلب.</a:t>
            </a:r>
          </a:p>
          <a:p>
            <a:pPr marL="342900" indent="-342900" algn="just" rtl="1">
              <a:lnSpc>
                <a:spcPct val="200000"/>
              </a:lnSpc>
              <a:buFont typeface="Arial" panose="020B0604020202020204" pitchFamily="34" charset="0"/>
              <a:buChar char="•"/>
            </a:pPr>
            <a:r>
              <a:rPr lang="ar-SY" sz="2000" b="1" dirty="0">
                <a:solidFill>
                  <a:schemeClr val="tx1"/>
                </a:solidFill>
              </a:rPr>
              <a:t> تقديم تسعير شخصي لكل عميل</a:t>
            </a:r>
            <a:r>
              <a:rPr lang="ar-SY" sz="2000" dirty="0">
                <a:solidFill>
                  <a:schemeClr val="tx1"/>
                </a:solidFill>
              </a:rPr>
              <a:t>، عبر تحليل بياناته وتفضيلاته </a:t>
            </a:r>
          </a:p>
          <a:p>
            <a:pPr algn="just" rtl="1">
              <a:lnSpc>
                <a:spcPct val="200000"/>
              </a:lnSpc>
            </a:pPr>
            <a:r>
              <a:rPr lang="ar-SY" sz="2000" dirty="0">
                <a:solidFill>
                  <a:schemeClr val="tx1"/>
                </a:solidFill>
              </a:rPr>
              <a:t>لعرض أسعار وعروض مخصصة تزيد من احتمالية الشراء </a:t>
            </a:r>
          </a:p>
          <a:p>
            <a:pPr algn="just" rtl="1">
              <a:lnSpc>
                <a:spcPct val="200000"/>
              </a:lnSpc>
            </a:pPr>
            <a:r>
              <a:rPr lang="ar-SY" sz="2000" dirty="0">
                <a:solidFill>
                  <a:schemeClr val="tx1"/>
                </a:solidFill>
              </a:rPr>
              <a:t>وتعزز ولاء العميل.</a:t>
            </a:r>
            <a:endParaRPr lang="en-US" sz="2000" dirty="0">
              <a:solidFill>
                <a:schemeClr val="tx1"/>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9218" name="Picture 2" descr="أهم ما عليك معرفته عند تسعير منتجك">
            <a:extLst>
              <a:ext uri="{FF2B5EF4-FFF2-40B4-BE49-F238E27FC236}">
                <a16:creationId xmlns:a16="http://schemas.microsoft.com/office/drawing/2014/main" id="{2F96D8E3-F8D3-4905-BC84-B51B78D4B8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794254"/>
            <a:ext cx="4910241" cy="2031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7631430"/>
      </p:ext>
    </p:extLst>
  </p:cSld>
  <p:clrMapOvr>
    <a:masterClrMapping/>
  </p:clrMapOvr>
  <mc:AlternateContent xmlns:mc="http://schemas.openxmlformats.org/markup-compatibility/2006" xmlns:p14="http://schemas.microsoft.com/office/powerpoint/2010/main">
    <mc:Choice Requires="p14">
      <p:transition p14:dur="10" advTm="189291"/>
    </mc:Choice>
    <mc:Fallback xmlns="">
      <p:transition advTm="18929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48" name="TextBox 47"/>
          <p:cNvSpPr txBox="1"/>
          <p:nvPr/>
        </p:nvSpPr>
        <p:spPr>
          <a:xfrm>
            <a:off x="546663" y="1922219"/>
            <a:ext cx="10541000" cy="3043462"/>
          </a:xfrm>
          <a:prstGeom prst="rect">
            <a:avLst/>
          </a:prstGeom>
          <a:noFill/>
        </p:spPr>
        <p:txBody>
          <a:bodyPr wrap="square" rtlCol="0">
            <a:spAutoFit/>
          </a:bodyPr>
          <a:lstStyle/>
          <a:p>
            <a:pPr algn="just" rtl="1">
              <a:lnSpc>
                <a:spcPct val="250000"/>
              </a:lnSpc>
            </a:pPr>
            <a:r>
              <a:rPr lang="ar-SY" sz="2000" dirty="0">
                <a:solidFill>
                  <a:schemeClr val="tx1"/>
                </a:solidFill>
              </a:rPr>
              <a:t>تستخدم شركة (</a:t>
            </a:r>
            <a:r>
              <a:rPr lang="en-US" sz="2000" dirty="0">
                <a:solidFill>
                  <a:schemeClr val="tx1"/>
                </a:solidFill>
              </a:rPr>
              <a:t>Airbnb</a:t>
            </a:r>
            <a:r>
              <a:rPr lang="ar-SY" sz="2000" dirty="0">
                <a:solidFill>
                  <a:schemeClr val="tx1"/>
                </a:solidFill>
              </a:rPr>
              <a:t>) تقنيات الذكاء الاصطناعي في نظام التسعير الذكي (</a:t>
            </a:r>
            <a:r>
              <a:rPr lang="en-US" sz="2000" dirty="0">
                <a:solidFill>
                  <a:schemeClr val="tx1"/>
                </a:solidFill>
              </a:rPr>
              <a:t>Smart Pricing</a:t>
            </a:r>
            <a:r>
              <a:rPr lang="ar-SY" sz="2000" dirty="0">
                <a:solidFill>
                  <a:schemeClr val="tx1"/>
                </a:solidFill>
              </a:rPr>
              <a:t>)</a:t>
            </a:r>
          </a:p>
          <a:p>
            <a:pPr algn="just" rtl="1">
              <a:lnSpc>
                <a:spcPct val="250000"/>
              </a:lnSpc>
            </a:pPr>
            <a:r>
              <a:rPr lang="ar-SY" sz="2000" dirty="0">
                <a:solidFill>
                  <a:schemeClr val="tx1"/>
                </a:solidFill>
              </a:rPr>
              <a:t> الذي يقوم بتعديل أسعار تأجير العقارات تلقائيًا وفقًا لعوامل مثل الطلب المحلي، </a:t>
            </a:r>
          </a:p>
          <a:p>
            <a:pPr algn="just" rtl="1">
              <a:lnSpc>
                <a:spcPct val="250000"/>
              </a:lnSpc>
            </a:pPr>
            <a:r>
              <a:rPr lang="ar-SY" sz="2000" dirty="0">
                <a:solidFill>
                  <a:schemeClr val="tx1"/>
                </a:solidFill>
              </a:rPr>
              <a:t>الأحداث الجارية، تقييمات العقار، وخصائص الضيوف، مما يساعد</a:t>
            </a:r>
          </a:p>
          <a:p>
            <a:pPr algn="just" rtl="1">
              <a:lnSpc>
                <a:spcPct val="250000"/>
              </a:lnSpc>
            </a:pPr>
            <a:r>
              <a:rPr lang="ar-SY" sz="2000" dirty="0">
                <a:solidFill>
                  <a:schemeClr val="tx1"/>
                </a:solidFill>
              </a:rPr>
              <a:t> على تعظيم الإيرادات لكل من المالك والمنصة.</a:t>
            </a:r>
            <a:endParaRPr lang="en-US" sz="2000" dirty="0">
              <a:solidFill>
                <a:schemeClr val="tx1"/>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04976219-44AE-499B-AF7E-8628063CDF6A}"/>
              </a:ext>
            </a:extLst>
          </p:cNvPr>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Airbnb</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تطبيق AIRBNB الشهير يصل السعودية مستفيدًا من رؤية 2030">
            <a:extLst>
              <a:ext uri="{FF2B5EF4-FFF2-40B4-BE49-F238E27FC236}">
                <a16:creationId xmlns:a16="http://schemas.microsoft.com/office/drawing/2014/main" id="{E8CE7A24-6B5D-4A51-8752-31002320FA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313471"/>
            <a:ext cx="4667400" cy="26846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9034378"/>
      </p:ext>
    </p:extLst>
  </p:cSld>
  <p:clrMapOvr>
    <a:masterClrMapping/>
  </p:clrMapOvr>
  <mc:AlternateContent xmlns:mc="http://schemas.openxmlformats.org/markup-compatibility/2006" xmlns:p14="http://schemas.microsoft.com/office/powerpoint/2010/main">
    <mc:Choice Requires="p14">
      <p:transition p14:dur="10" advTm="123819"/>
    </mc:Choice>
    <mc:Fallback xmlns="">
      <p:transition advTm="12381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التوزيع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Place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546663" y="1988016"/>
            <a:ext cx="10541000" cy="3274294"/>
          </a:xfrm>
          <a:prstGeom prst="rect">
            <a:avLst/>
          </a:prstGeom>
          <a:noFill/>
        </p:spPr>
        <p:txBody>
          <a:bodyPr wrap="square" rtlCol="0">
            <a:spAutoFit/>
          </a:bodyPr>
          <a:lstStyle/>
          <a:p>
            <a:pPr algn="just" rtl="1">
              <a:lnSpc>
                <a:spcPct val="150000"/>
              </a:lnSpc>
            </a:pPr>
            <a:r>
              <a:rPr lang="ar-SY" sz="2000" dirty="0"/>
              <a:t>الذكاء الاصطناعي يسهم في:</a:t>
            </a:r>
            <a:endParaRPr lang="en-US" sz="2000" dirty="0"/>
          </a:p>
          <a:p>
            <a:pPr algn="just" rtl="1">
              <a:lnSpc>
                <a:spcPct val="150000"/>
              </a:lnSpc>
            </a:pPr>
            <a:r>
              <a:rPr lang="ar-SY" sz="2000" dirty="0"/>
              <a:t>• تحسين إدارة سلاسل الإمداد من خلال تتبع حركة البضائع في الوقت الفعلي، واكتشاف نقاط الاختناق، </a:t>
            </a:r>
            <a:endParaRPr lang="en-US" sz="2000" dirty="0"/>
          </a:p>
          <a:p>
            <a:pPr algn="just" rtl="1">
              <a:lnSpc>
                <a:spcPct val="150000"/>
              </a:lnSpc>
            </a:pPr>
            <a:r>
              <a:rPr lang="ar-SY" sz="2000" dirty="0"/>
              <a:t>وتقديم توصيات للتوزيع الأمثل.</a:t>
            </a:r>
            <a:endParaRPr lang="en-US" sz="2000" dirty="0"/>
          </a:p>
          <a:p>
            <a:pPr algn="just" rtl="1">
              <a:lnSpc>
                <a:spcPct val="150000"/>
              </a:lnSpc>
            </a:pPr>
            <a:r>
              <a:rPr lang="ar-SY" sz="2000" dirty="0"/>
              <a:t>• التنبؤ بمستويات المخزون المثالية استنادًا إلى بيانات المبيعات السابقة، والمواسم، وسلوك العملاء، </a:t>
            </a:r>
            <a:endParaRPr lang="en-US" sz="2000" dirty="0"/>
          </a:p>
          <a:p>
            <a:pPr algn="just" rtl="1">
              <a:lnSpc>
                <a:spcPct val="150000"/>
              </a:lnSpc>
            </a:pPr>
            <a:r>
              <a:rPr lang="ar-SY" sz="2000" dirty="0"/>
              <a:t>مما يقلل من حالات النقص أو الفائض في المخزون.</a:t>
            </a:r>
            <a:endParaRPr lang="en-US" sz="2000" dirty="0"/>
          </a:p>
          <a:p>
            <a:pPr algn="just" rtl="1">
              <a:lnSpc>
                <a:spcPct val="150000"/>
              </a:lnSpc>
            </a:pPr>
            <a:r>
              <a:rPr lang="ar-SY" sz="2000" dirty="0"/>
              <a:t>• اختيار طرق الشحن الأسرع والأقل تكلفة عبر خوارزميات تحليلية </a:t>
            </a:r>
            <a:endParaRPr lang="en-US" sz="2000" dirty="0"/>
          </a:p>
          <a:p>
            <a:pPr algn="just" rtl="1">
              <a:lnSpc>
                <a:spcPct val="150000"/>
              </a:lnSpc>
            </a:pPr>
            <a:r>
              <a:rPr lang="ar-SY" sz="2000" dirty="0"/>
              <a:t>تقارن بين مقدمي خدمات النقل بناءً على الوقت والتكلفة والمسار الأمثل.</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290" name="Picture 2" descr="4Ps of Marketing Mix: Elements, Examples, And 7Ps Model">
            <a:extLst>
              <a:ext uri="{FF2B5EF4-FFF2-40B4-BE49-F238E27FC236}">
                <a16:creationId xmlns:a16="http://schemas.microsoft.com/office/drawing/2014/main" id="{B8901FAE-CBBF-4BA9-80F9-3A5E26FE31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663" y="3814917"/>
            <a:ext cx="4916129" cy="21116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8216930"/>
      </p:ext>
    </p:extLst>
  </p:cSld>
  <p:clrMapOvr>
    <a:masterClrMapping/>
  </p:clrMapOvr>
  <mc:AlternateContent xmlns:mc="http://schemas.openxmlformats.org/markup-compatibility/2006" xmlns:p14="http://schemas.microsoft.com/office/powerpoint/2010/main">
    <mc:Choice Requires="p14">
      <p:transition p14:dur="10" advTm="236146"/>
    </mc:Choice>
    <mc:Fallback xmlns="">
      <p:transition advTm="23614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48" name="TextBox 47"/>
          <p:cNvSpPr txBox="1"/>
          <p:nvPr/>
        </p:nvSpPr>
        <p:spPr>
          <a:xfrm>
            <a:off x="546663" y="1922219"/>
            <a:ext cx="10541000" cy="3812903"/>
          </a:xfrm>
          <a:prstGeom prst="rect">
            <a:avLst/>
          </a:prstGeom>
          <a:noFill/>
        </p:spPr>
        <p:txBody>
          <a:bodyPr wrap="square" rtlCol="0">
            <a:spAutoFit/>
          </a:bodyPr>
          <a:lstStyle/>
          <a:p>
            <a:pPr algn="just" rtl="1">
              <a:lnSpc>
                <a:spcPct val="250000"/>
              </a:lnSpc>
            </a:pPr>
            <a:r>
              <a:rPr lang="ar-SY" sz="2000" dirty="0">
                <a:solidFill>
                  <a:schemeClr val="tx1"/>
                </a:solidFill>
              </a:rPr>
              <a:t>تستخدم شركة (</a:t>
            </a:r>
            <a:r>
              <a:rPr lang="en-US" sz="2000" dirty="0">
                <a:solidFill>
                  <a:schemeClr val="tx1"/>
                </a:solidFill>
              </a:rPr>
              <a:t>Zara</a:t>
            </a:r>
            <a:r>
              <a:rPr lang="ar-SY" sz="2000" dirty="0">
                <a:solidFill>
                  <a:schemeClr val="tx1"/>
                </a:solidFill>
              </a:rPr>
              <a:t>) الذكاء الاصطناعي في إدارة سلسلة الإمداد من خلال أنظمة تنبؤية تحدد الكميات المناسبة</a:t>
            </a:r>
          </a:p>
          <a:p>
            <a:pPr algn="just" rtl="1">
              <a:lnSpc>
                <a:spcPct val="250000"/>
              </a:lnSpc>
            </a:pPr>
            <a:r>
              <a:rPr lang="ar-SY" sz="2000" dirty="0">
                <a:solidFill>
                  <a:schemeClr val="tx1"/>
                </a:solidFill>
              </a:rPr>
              <a:t> من كل منتج يجب إرسالها إلى كل متجر، مما يقلل من الهدر ويضمن توفر المنتجات الأكثر طلباً </a:t>
            </a:r>
          </a:p>
          <a:p>
            <a:pPr algn="just" rtl="1">
              <a:lnSpc>
                <a:spcPct val="250000"/>
              </a:lnSpc>
            </a:pPr>
            <a:r>
              <a:rPr lang="ar-SY" sz="2000" dirty="0">
                <a:solidFill>
                  <a:schemeClr val="tx1"/>
                </a:solidFill>
              </a:rPr>
              <a:t>في المواقع المناسبة في الوقت المناسب. كما تسهم هذه التقنية في تقليل زمن الاستجابة للطلب</a:t>
            </a:r>
          </a:p>
          <a:p>
            <a:pPr algn="just" rtl="1">
              <a:lnSpc>
                <a:spcPct val="250000"/>
              </a:lnSpc>
            </a:pPr>
            <a:r>
              <a:rPr lang="ar-SY" sz="2000" dirty="0">
                <a:solidFill>
                  <a:schemeClr val="tx1"/>
                </a:solidFill>
              </a:rPr>
              <a:t> في الأسواق المختلفة، مما يمنح </a:t>
            </a:r>
            <a:r>
              <a:rPr lang="en-US" sz="2000" dirty="0">
                <a:solidFill>
                  <a:schemeClr val="tx1"/>
                </a:solidFill>
              </a:rPr>
              <a:t>Zara </a:t>
            </a:r>
            <a:r>
              <a:rPr lang="ar-SY" sz="2000" dirty="0">
                <a:solidFill>
                  <a:schemeClr val="tx1"/>
                </a:solidFill>
              </a:rPr>
              <a:t> ميزة تنافسية في سرعة الدوران </a:t>
            </a:r>
          </a:p>
          <a:p>
            <a:pPr algn="just" rtl="1">
              <a:lnSpc>
                <a:spcPct val="250000"/>
              </a:lnSpc>
            </a:pPr>
            <a:r>
              <a:rPr lang="ar-SY" sz="2000" dirty="0">
                <a:solidFill>
                  <a:schemeClr val="tx1"/>
                </a:solidFill>
              </a:rPr>
              <a:t>وتجديد التشكيلة باستمرار.</a:t>
            </a:r>
            <a:endParaRPr lang="en-US" sz="2000" dirty="0">
              <a:solidFill>
                <a:schemeClr val="tx1"/>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04976219-44AE-499B-AF7E-8628063CDF6A}"/>
              </a:ext>
            </a:extLst>
          </p:cNvPr>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Zara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نبذة عن شركة زارا Zara">
            <a:extLst>
              <a:ext uri="{FF2B5EF4-FFF2-40B4-BE49-F238E27FC236}">
                <a16:creationId xmlns:a16="http://schemas.microsoft.com/office/drawing/2014/main" id="{D486E374-0289-4A4B-B554-44F01BF5EC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1127" y="3831499"/>
            <a:ext cx="2815970" cy="21099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9282"/>
      </p:ext>
    </p:extLst>
  </p:cSld>
  <p:clrMapOvr>
    <a:masterClrMapping/>
  </p:clrMapOvr>
  <mc:AlternateContent xmlns:mc="http://schemas.openxmlformats.org/markup-compatibility/2006" xmlns:p14="http://schemas.microsoft.com/office/powerpoint/2010/main">
    <mc:Choice Requires="p14">
      <p:transition p14:dur="10" advTm="159304"/>
    </mc:Choice>
    <mc:Fallback xmlns="">
      <p:transition advTm="1593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الترويج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Promotion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546663" y="1988016"/>
            <a:ext cx="10541000" cy="3697487"/>
          </a:xfrm>
          <a:prstGeom prst="rect">
            <a:avLst/>
          </a:prstGeom>
          <a:noFill/>
        </p:spPr>
        <p:txBody>
          <a:bodyPr wrap="square" rtlCol="0">
            <a:spAutoFit/>
          </a:bodyPr>
          <a:lstStyle/>
          <a:p>
            <a:pPr algn="just" rtl="1">
              <a:lnSpc>
                <a:spcPct val="200000"/>
              </a:lnSpc>
            </a:pPr>
            <a:r>
              <a:rPr lang="ar-SY" sz="2000" dirty="0"/>
              <a:t>الذكاء الاصطناعي يمكّن من:</a:t>
            </a:r>
          </a:p>
          <a:p>
            <a:pPr algn="just" rtl="1">
              <a:lnSpc>
                <a:spcPct val="200000"/>
              </a:lnSpc>
            </a:pPr>
            <a:r>
              <a:rPr lang="ar-SY" sz="2000" dirty="0"/>
              <a:t>• تخصيص المحتوى الإعلاني بما يتناسب مع اهتمامات وسلوك كل فئة مستهدفة، </a:t>
            </a:r>
          </a:p>
          <a:p>
            <a:pPr algn="just" rtl="1">
              <a:lnSpc>
                <a:spcPct val="200000"/>
              </a:lnSpc>
            </a:pPr>
            <a:r>
              <a:rPr lang="ar-SY" sz="2000" dirty="0"/>
              <a:t>مما يرفع من معدلات التفاعل والتحويل.</a:t>
            </a:r>
          </a:p>
          <a:p>
            <a:pPr algn="just" rtl="1">
              <a:lnSpc>
                <a:spcPct val="200000"/>
              </a:lnSpc>
            </a:pPr>
            <a:r>
              <a:rPr lang="ar-SY" sz="2000" dirty="0"/>
              <a:t>• إدارة حملات رقمية ذكية تتفاعل مع بيانات الأداء لحظيًا،</a:t>
            </a:r>
          </a:p>
          <a:p>
            <a:pPr algn="just" rtl="1">
              <a:lnSpc>
                <a:spcPct val="200000"/>
              </a:lnSpc>
            </a:pPr>
            <a:r>
              <a:rPr lang="ar-SY" sz="2000" dirty="0"/>
              <a:t> وتعيد ضبط الاستراتيجيات تلقائيًا.</a:t>
            </a:r>
          </a:p>
          <a:p>
            <a:pPr algn="just" rtl="1">
              <a:lnSpc>
                <a:spcPct val="200000"/>
              </a:lnSpc>
            </a:pPr>
            <a:r>
              <a:rPr lang="ar-SY" sz="2000" dirty="0"/>
              <a:t>• تحليل ردود فعل الجمهور وتعديل الحملات في الوقت الفعلي لتحقيق أفضل النتائج وتقليل الهدر الإعلاني.</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63CBF4C4-D6D2-4CA0-92D2-D56C89862565}"/>
              </a:ext>
            </a:extLst>
          </p:cNvPr>
          <p:cNvPicPr>
            <a:picLocks noChangeAspect="1"/>
          </p:cNvPicPr>
          <p:nvPr/>
        </p:nvPicPr>
        <p:blipFill>
          <a:blip r:embed="rId3"/>
          <a:stretch>
            <a:fillRect/>
          </a:stretch>
        </p:blipFill>
        <p:spPr>
          <a:xfrm>
            <a:off x="626140" y="3148956"/>
            <a:ext cx="5529673" cy="2062884"/>
          </a:xfrm>
          <a:prstGeom prst="rect">
            <a:avLst/>
          </a:prstGeom>
        </p:spPr>
      </p:pic>
    </p:spTree>
    <p:extLst>
      <p:ext uri="{BB962C8B-B14F-4D97-AF65-F5344CB8AC3E}">
        <p14:creationId xmlns:p14="http://schemas.microsoft.com/office/powerpoint/2010/main" val="1841720759"/>
      </p:ext>
    </p:extLst>
  </p:cSld>
  <p:clrMapOvr>
    <a:masterClrMapping/>
  </p:clrMapOvr>
  <mc:AlternateContent xmlns:mc="http://schemas.openxmlformats.org/markup-compatibility/2006" xmlns:p14="http://schemas.microsoft.com/office/powerpoint/2010/main">
    <mc:Choice Requires="p14">
      <p:transition p14:dur="10" advTm="337785"/>
    </mc:Choice>
    <mc:Fallback xmlns="">
      <p:transition advTm="33778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48" name="TextBox 47"/>
          <p:cNvSpPr txBox="1"/>
          <p:nvPr/>
        </p:nvSpPr>
        <p:spPr>
          <a:xfrm>
            <a:off x="546663" y="1922219"/>
            <a:ext cx="10541000" cy="3043462"/>
          </a:xfrm>
          <a:prstGeom prst="rect">
            <a:avLst/>
          </a:prstGeom>
          <a:noFill/>
        </p:spPr>
        <p:txBody>
          <a:bodyPr wrap="square" rtlCol="0">
            <a:spAutoFit/>
          </a:bodyPr>
          <a:lstStyle/>
          <a:p>
            <a:pPr algn="just" rtl="1">
              <a:lnSpc>
                <a:spcPct val="250000"/>
              </a:lnSpc>
            </a:pPr>
            <a:r>
              <a:rPr lang="ar-SY" sz="2000" dirty="0">
                <a:solidFill>
                  <a:schemeClr val="tx1"/>
                </a:solidFill>
              </a:rPr>
              <a:t>شركة (</a:t>
            </a:r>
            <a:r>
              <a:rPr lang="en-US" sz="2000" dirty="0">
                <a:solidFill>
                  <a:schemeClr val="tx1"/>
                </a:solidFill>
              </a:rPr>
              <a:t>Nike</a:t>
            </a:r>
            <a:r>
              <a:rPr lang="ar-SY" sz="2000" dirty="0">
                <a:solidFill>
                  <a:schemeClr val="tx1"/>
                </a:solidFill>
              </a:rPr>
              <a:t>) تستخدم تقنيات الذكاء الاصطناعي لتحليل تفاعل المستخدمين مع حملاتها الإعلانية عبر المنصات الرقمية. </a:t>
            </a:r>
          </a:p>
          <a:p>
            <a:pPr algn="just" rtl="1">
              <a:lnSpc>
                <a:spcPct val="250000"/>
              </a:lnSpc>
            </a:pPr>
            <a:r>
              <a:rPr lang="ar-SY" sz="2000" dirty="0">
                <a:solidFill>
                  <a:schemeClr val="tx1"/>
                </a:solidFill>
              </a:rPr>
              <a:t>وعند ملاحظة انخفاض التفاعل مع إعلان معين، تقوم الخوارزميات تلقائيًا بتعديل المحتوى وتغيير توقيت النشر والجمهور المستهدف. هذا التفاعل الفوري ساهم في رفع معدلات النقر والتحويل بنسبة ملموسة. </a:t>
            </a:r>
          </a:p>
          <a:p>
            <a:pPr algn="just" rtl="1">
              <a:lnSpc>
                <a:spcPct val="250000"/>
              </a:lnSpc>
            </a:pPr>
            <a:r>
              <a:rPr lang="ar-SY" sz="2000" dirty="0">
                <a:solidFill>
                  <a:schemeClr val="tx1"/>
                </a:solidFill>
              </a:rPr>
              <a:t>كما أتاح للمسوّقين اتخاذ قرارات أسرع وأكثر دقة خلال سير الحملة.</a:t>
            </a:r>
            <a:endParaRPr lang="en-US" sz="2000" dirty="0">
              <a:solidFill>
                <a:schemeClr val="tx1"/>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04976219-44AE-499B-AF7E-8628063CDF6A}"/>
              </a:ext>
            </a:extLst>
          </p:cNvPr>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Nike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13314" name="Picture 2" descr="أرباح شركة Nike الفصلية تتجاوز التوقعات | الاقتصاد اليوم">
            <a:extLst>
              <a:ext uri="{FF2B5EF4-FFF2-40B4-BE49-F238E27FC236}">
                <a16:creationId xmlns:a16="http://schemas.microsoft.com/office/drawing/2014/main" id="{C7F0FD31-5ED9-4352-9C9C-8F0A47ECB8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663" y="3766378"/>
            <a:ext cx="3854162" cy="22097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360659"/>
      </p:ext>
    </p:extLst>
  </p:cSld>
  <p:clrMapOvr>
    <a:masterClrMapping/>
  </p:clrMapOvr>
  <mc:AlternateContent xmlns:mc="http://schemas.openxmlformats.org/markup-compatibility/2006" xmlns:p14="http://schemas.microsoft.com/office/powerpoint/2010/main">
    <mc:Choice Requires="p14">
      <p:transition p14:dur="10" advTm="167357"/>
    </mc:Choice>
    <mc:Fallback xmlns="">
      <p:transition advTm="16735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57697" y="721876"/>
            <a:ext cx="4066340" cy="129266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أنواع تطبيقات الذكاء الاصطناعي المستخدمة في التسويق</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9113327"/>
      </p:ext>
    </p:extLst>
  </p:cSld>
  <p:clrMapOvr>
    <a:masterClrMapping/>
  </p:clrMapOvr>
  <mc:AlternateContent xmlns:mc="http://schemas.openxmlformats.org/markup-compatibility/2006" xmlns:p14="http://schemas.microsoft.com/office/powerpoint/2010/main">
    <mc:Choice Requires="p14">
      <p:transition spd="slow" p14:dur="2000" advTm="48116"/>
    </mc:Choice>
    <mc:Fallback xmlns="">
      <p:transition spd="slow" advTm="481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646713" y="731400"/>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تطبيقات الأتمتة المستقلة</a:t>
            </a:r>
            <a:b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b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Standalone Automation Applications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15847"/>
            <a:ext cx="10541000" cy="4313040"/>
          </a:xfrm>
          <a:prstGeom prst="rect">
            <a:avLst/>
          </a:prstGeom>
          <a:noFill/>
        </p:spPr>
        <p:txBody>
          <a:bodyPr wrap="square" rtlCol="0">
            <a:spAutoFit/>
          </a:bodyPr>
          <a:lstStyle/>
          <a:p>
            <a:pPr algn="just" rtl="1">
              <a:lnSpc>
                <a:spcPct val="200000"/>
              </a:lnSpc>
            </a:pPr>
            <a:r>
              <a:rPr lang="ar-SY" sz="2000" dirty="0"/>
              <a:t>تشير تطبيقات الأتمتة المستقلة إلى البرمجيات أو الأدوات التقنية التي تعمل بشكل منفصل (دون الحاجة إلى تكامل شامل مع أنظمة ذكاء اصطناعي متقدمة أو بنى تحتية معقّدة)، بهدف تنفيذ مهام تسويقية محددة بصورة تلقائية. تُستخدم هذه التطبيقات غالبًا لتحسين الكفاءة، وتوفير الوقت، وتقليل الأخطاء البشرية في العمليات التسويقية المتكررة، مثل النشر على وسائل التواصل، أو الردود الآلية، أو إدارة التنبيهات.</a:t>
            </a:r>
          </a:p>
          <a:p>
            <a:pPr algn="just" rtl="1">
              <a:lnSpc>
                <a:spcPct val="200000"/>
              </a:lnSpc>
            </a:pPr>
            <a:r>
              <a:rPr lang="ar-SY" sz="2000" b="1" u="sng" dirty="0"/>
              <a:t>مثال: </a:t>
            </a:r>
            <a:r>
              <a:rPr lang="ar-SY" sz="2000" dirty="0"/>
              <a:t>استخدمت منصة </a:t>
            </a:r>
            <a:r>
              <a:rPr lang="ar-SY" sz="2000" dirty="0" err="1"/>
              <a:t>كورسيرا</a:t>
            </a:r>
            <a:r>
              <a:rPr lang="ar-SY" sz="2000" dirty="0"/>
              <a:t> (</a:t>
            </a:r>
            <a:r>
              <a:rPr lang="en-US" sz="2000" dirty="0"/>
              <a:t>Coursera</a:t>
            </a:r>
            <a:r>
              <a:rPr lang="ar-SY" sz="2000" dirty="0"/>
              <a:t>) أدوات أتمتة مستقلة لترويج دوراتها عبر النشر التلقائي </a:t>
            </a:r>
          </a:p>
          <a:p>
            <a:pPr algn="just" rtl="1">
              <a:lnSpc>
                <a:spcPct val="200000"/>
              </a:lnSpc>
            </a:pPr>
            <a:r>
              <a:rPr lang="ar-SY" sz="2000" dirty="0"/>
              <a:t>والتنبيهات المخصصة، إلى جانب روبوتات الرد السريع على الاستفسارات. </a:t>
            </a:r>
          </a:p>
          <a:p>
            <a:pPr algn="just" rtl="1">
              <a:lnSpc>
                <a:spcPct val="200000"/>
              </a:lnSpc>
            </a:pPr>
            <a:r>
              <a:rPr lang="ar-SY" sz="2000" dirty="0"/>
              <a:t>ساهم ذلك في رفع معدلات المشاركة بنسبة 19% خلال الشهر الأول.</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4B0C5E70-A4D8-4257-9321-6FE4DAA43A90}"/>
              </a:ext>
            </a:extLst>
          </p:cNvPr>
          <p:cNvPicPr>
            <a:picLocks noChangeAspect="1"/>
          </p:cNvPicPr>
          <p:nvPr/>
        </p:nvPicPr>
        <p:blipFill>
          <a:blip r:embed="rId3"/>
          <a:stretch>
            <a:fillRect/>
          </a:stretch>
        </p:blipFill>
        <p:spPr>
          <a:xfrm>
            <a:off x="753140" y="3523465"/>
            <a:ext cx="1791687" cy="2562794"/>
          </a:xfrm>
          <a:prstGeom prst="rect">
            <a:avLst/>
          </a:prstGeom>
        </p:spPr>
      </p:pic>
    </p:spTree>
    <p:extLst>
      <p:ext uri="{BB962C8B-B14F-4D97-AF65-F5344CB8AC3E}">
        <p14:creationId xmlns:p14="http://schemas.microsoft.com/office/powerpoint/2010/main" val="1379042205"/>
      </p:ext>
    </p:extLst>
  </p:cSld>
  <p:clrMapOvr>
    <a:masterClrMapping/>
  </p:clrMapOvr>
  <mc:AlternateContent xmlns:mc="http://schemas.openxmlformats.org/markup-compatibility/2006" xmlns:p14="http://schemas.microsoft.com/office/powerpoint/2010/main">
    <mc:Choice Requires="p14">
      <p:transition p14:dur="10" advTm="215352"/>
    </mc:Choice>
    <mc:Fallback xmlns="">
      <p:transition advTm="21535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646713" y="731400"/>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تطبيقات الأتمتة المدمجة </a:t>
            </a:r>
            <a:b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b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Integrated Automation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15847"/>
            <a:ext cx="10541000" cy="3697487"/>
          </a:xfrm>
          <a:prstGeom prst="rect">
            <a:avLst/>
          </a:prstGeom>
          <a:noFill/>
        </p:spPr>
        <p:txBody>
          <a:bodyPr wrap="square" rtlCol="0">
            <a:spAutoFit/>
          </a:bodyPr>
          <a:lstStyle/>
          <a:p>
            <a:pPr algn="just" rtl="1">
              <a:lnSpc>
                <a:spcPct val="200000"/>
              </a:lnSpc>
            </a:pPr>
            <a:r>
              <a:rPr lang="ar-SY" sz="2000" dirty="0"/>
              <a:t>تشير تطبيقات الأتمتة المدمجة إلى الأنظمة التي تتكامل بسلاسة مع منصات وأدوات أخرى، مثل إدارة علاقات العملاء (</a:t>
            </a:r>
            <a:r>
              <a:rPr lang="en-US" sz="2000" dirty="0"/>
              <a:t>CRM</a:t>
            </a:r>
            <a:r>
              <a:rPr lang="ar-SY" sz="2000" dirty="0"/>
              <a:t>)</a:t>
            </a:r>
            <a:r>
              <a:rPr lang="en-US" sz="2000" dirty="0"/>
              <a:t>، </a:t>
            </a:r>
            <a:r>
              <a:rPr lang="ar-SY" sz="2000" dirty="0"/>
              <a:t>لتوفير أتمتة متقدمة ومتعددة الوظائف داخل العمليات التسويقية. تساعد هذه التطبيقات على تنسيق البيانات والمهام بين مختلف الأقسام، مما يعزز من تجربة العميل ويزيد من فعالية الحملات التسويقية.</a:t>
            </a:r>
          </a:p>
          <a:p>
            <a:pPr algn="just" rtl="1">
              <a:lnSpc>
                <a:spcPct val="200000"/>
              </a:lnSpc>
            </a:pPr>
            <a:r>
              <a:rPr lang="ar-SY" sz="2000" b="1" u="sng" dirty="0"/>
              <a:t>مثال:</a:t>
            </a:r>
            <a:r>
              <a:rPr lang="ar-SY" sz="2000" dirty="0"/>
              <a:t> تعتمد شركة أديداس (</a:t>
            </a:r>
            <a:r>
              <a:rPr lang="en-US" sz="2000" dirty="0"/>
              <a:t>Adidas</a:t>
            </a:r>
            <a:r>
              <a:rPr lang="ar-SY" sz="2000" dirty="0"/>
              <a:t>) على تطبيقات أتمتة مدمجة عبر القوى البيعية </a:t>
            </a:r>
          </a:p>
          <a:p>
            <a:pPr algn="just" rtl="1">
              <a:lnSpc>
                <a:spcPct val="200000"/>
              </a:lnSpc>
            </a:pPr>
            <a:r>
              <a:rPr lang="ar-SY" sz="2000" dirty="0"/>
              <a:t>لتنسيق خدمة العملاء وحملات البريد الإلكتروني، مما أدى إلى زيادة رضا العملاء</a:t>
            </a:r>
          </a:p>
          <a:p>
            <a:pPr algn="just" rtl="1">
              <a:lnSpc>
                <a:spcPct val="200000"/>
              </a:lnSpc>
            </a:pPr>
            <a:r>
              <a:rPr lang="ar-SY" sz="2000" dirty="0"/>
              <a:t> ومعدلات الاحتفاظ بنسبة 22%.</a:t>
            </a:r>
            <a:endParaRPr lang="en-US" sz="2000" b="1" u="sng"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7624FAFC-594A-47FA-BB0C-88FD189EDC92}"/>
              </a:ext>
            </a:extLst>
          </p:cNvPr>
          <p:cNvPicPr>
            <a:picLocks noChangeAspect="1"/>
          </p:cNvPicPr>
          <p:nvPr/>
        </p:nvPicPr>
        <p:blipFill>
          <a:blip r:embed="rId3"/>
          <a:stretch>
            <a:fillRect/>
          </a:stretch>
        </p:blipFill>
        <p:spPr>
          <a:xfrm>
            <a:off x="753140" y="3429000"/>
            <a:ext cx="3799195" cy="2580287"/>
          </a:xfrm>
          <a:prstGeom prst="rect">
            <a:avLst/>
          </a:prstGeom>
        </p:spPr>
      </p:pic>
    </p:spTree>
    <p:extLst>
      <p:ext uri="{BB962C8B-B14F-4D97-AF65-F5344CB8AC3E}">
        <p14:creationId xmlns:p14="http://schemas.microsoft.com/office/powerpoint/2010/main" val="4209141332"/>
      </p:ext>
    </p:extLst>
  </p:cSld>
  <p:clrMapOvr>
    <a:masterClrMapping/>
  </p:clrMapOvr>
  <mc:AlternateContent xmlns:mc="http://schemas.openxmlformats.org/markup-compatibility/2006" xmlns:p14="http://schemas.microsoft.com/office/powerpoint/2010/main">
    <mc:Choice Requires="p14">
      <p:transition p14:dur="10" advTm="177436"/>
    </mc:Choice>
    <mc:Fallback xmlns="">
      <p:transition advTm="17743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646713" y="731400"/>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تطبيقات التعلم الآلي المستقلة </a:t>
            </a:r>
            <a:b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b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Standalone Machine Learning</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15847"/>
            <a:ext cx="10541000" cy="4313040"/>
          </a:xfrm>
          <a:prstGeom prst="rect">
            <a:avLst/>
          </a:prstGeom>
          <a:noFill/>
        </p:spPr>
        <p:txBody>
          <a:bodyPr wrap="square" rtlCol="0">
            <a:spAutoFit/>
          </a:bodyPr>
          <a:lstStyle/>
          <a:p>
            <a:pPr algn="just" rtl="1">
              <a:lnSpc>
                <a:spcPct val="200000"/>
              </a:lnSpc>
            </a:pPr>
            <a:r>
              <a:rPr lang="ar-SY" sz="2000" dirty="0"/>
              <a:t>إنها الأنظمة التي تعتمد بشكل أساسي على خوارزميات تعلم آلي متقدمة لتحليل كميات ضخمة من البيانات بشكل مستقل، دون الحاجة إلى دمج مع أنظمة أخرى، بهدف استخراج رؤى دقيقة واتخاذ قرارات ذكية في مجالات متعددة مثل التسويق. تمكّن هذه التطبيقات الشركات من استغلال البيانات الكبيرة لتحديد أنماط وسلوكيات العملاء، مما يعزز القدرة على تخصيص العروض وتحسين تجربة المستخدم بشكل تلقائي وفعّال.</a:t>
            </a:r>
          </a:p>
          <a:p>
            <a:pPr algn="just" rtl="1">
              <a:lnSpc>
                <a:spcPct val="200000"/>
              </a:lnSpc>
            </a:pPr>
            <a:r>
              <a:rPr lang="ar-SY" sz="2000" b="1" u="sng" dirty="0"/>
              <a:t>مثال:</a:t>
            </a:r>
            <a:r>
              <a:rPr lang="ar-SY" sz="2000" dirty="0"/>
              <a:t> تستخدم شركة فيليبس (</a:t>
            </a:r>
            <a:r>
              <a:rPr lang="en-US" sz="2000" dirty="0"/>
              <a:t>Philips</a:t>
            </a:r>
            <a:r>
              <a:rPr lang="ar-SY" sz="2000" dirty="0"/>
              <a:t>) تطبيقات تعلم آلي مستقلة لتحليل الصور الطبية</a:t>
            </a:r>
          </a:p>
          <a:p>
            <a:pPr algn="just" rtl="1">
              <a:lnSpc>
                <a:spcPct val="200000"/>
              </a:lnSpc>
            </a:pPr>
            <a:r>
              <a:rPr lang="ar-SY" sz="2000" dirty="0"/>
              <a:t> وتقديم توصيات علاجية، مما أدى إلى تحسين دقة التشخيص </a:t>
            </a:r>
          </a:p>
          <a:p>
            <a:pPr algn="just" rtl="1">
              <a:lnSpc>
                <a:spcPct val="200000"/>
              </a:lnSpc>
            </a:pPr>
            <a:r>
              <a:rPr lang="ar-SY" sz="2000" dirty="0"/>
              <a:t>وتقليل زمن الإجراءات بنسبة 25%.</a:t>
            </a:r>
            <a:endParaRPr lang="en-US" sz="2000" b="1" u="sng"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6BDC72A6-4089-46D7-9E81-6DBC54CDF889}"/>
              </a:ext>
            </a:extLst>
          </p:cNvPr>
          <p:cNvPicPr>
            <a:picLocks noChangeAspect="1"/>
          </p:cNvPicPr>
          <p:nvPr/>
        </p:nvPicPr>
        <p:blipFill>
          <a:blip r:embed="rId3"/>
          <a:stretch>
            <a:fillRect/>
          </a:stretch>
        </p:blipFill>
        <p:spPr>
          <a:xfrm>
            <a:off x="986350" y="3721073"/>
            <a:ext cx="2661418" cy="2227444"/>
          </a:xfrm>
          <a:prstGeom prst="rect">
            <a:avLst/>
          </a:prstGeom>
        </p:spPr>
      </p:pic>
    </p:spTree>
    <p:extLst>
      <p:ext uri="{BB962C8B-B14F-4D97-AF65-F5344CB8AC3E}">
        <p14:creationId xmlns:p14="http://schemas.microsoft.com/office/powerpoint/2010/main" val="4138861618"/>
      </p:ext>
    </p:extLst>
  </p:cSld>
  <p:clrMapOvr>
    <a:masterClrMapping/>
  </p:clrMapOvr>
  <mc:AlternateContent xmlns:mc="http://schemas.openxmlformats.org/markup-compatibility/2006" xmlns:p14="http://schemas.microsoft.com/office/powerpoint/2010/main">
    <mc:Choice Requires="p14">
      <p:transition p14:dur="10" advTm="278885"/>
    </mc:Choice>
    <mc:Fallback xmlns="">
      <p:transition advTm="27888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646713" y="731400"/>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تطبيقات التعلم الآلي المدمجة </a:t>
            </a:r>
            <a:b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b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Integrated ML Applications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15847"/>
            <a:ext cx="10541000" cy="4313040"/>
          </a:xfrm>
          <a:prstGeom prst="rect">
            <a:avLst/>
          </a:prstGeom>
          <a:noFill/>
        </p:spPr>
        <p:txBody>
          <a:bodyPr wrap="square" rtlCol="0">
            <a:spAutoFit/>
          </a:bodyPr>
          <a:lstStyle/>
          <a:p>
            <a:pPr algn="just" rtl="1">
              <a:lnSpc>
                <a:spcPct val="200000"/>
              </a:lnSpc>
            </a:pPr>
            <a:r>
              <a:rPr lang="ar-SY" sz="2000" dirty="0"/>
              <a:t>هي الأنظمة التي تُدمج ضمن منصات وأدوات تسويقية أخرى، مثل منصات الإعلانات الرقمية، لتوفير أتمتة ذكية وتحسين استهداف الحملات عبر تحليل البيانات في الوقت الفعلي والتفاعل المباشر مع المستخدمين. تسمح هذه التطبيقات بتخصيص الإعلانات بشكل دقيق عبر جمع وتحليل سلوك المستخدمين داخل النظام البيئي للمنصة، مما يؤدي إلى تحسين عائد الاستثمار التسويقي وتعزيز تجربة العميل.</a:t>
            </a:r>
          </a:p>
          <a:p>
            <a:pPr algn="just" rtl="1">
              <a:lnSpc>
                <a:spcPct val="200000"/>
              </a:lnSpc>
            </a:pPr>
            <a:r>
              <a:rPr lang="ar-SY" sz="2000" b="1" u="sng" dirty="0"/>
              <a:t>مثال:</a:t>
            </a:r>
            <a:r>
              <a:rPr lang="ar-SY" sz="2000" dirty="0"/>
              <a:t> استخدمت شركة أوبر (</a:t>
            </a:r>
            <a:r>
              <a:rPr lang="en-US" sz="2000" dirty="0"/>
              <a:t>Uber</a:t>
            </a:r>
            <a:r>
              <a:rPr lang="ar-SY" sz="2000" dirty="0"/>
              <a:t>) تطبيقات تعلم آلي مدمجة ضمن إعلانات فيسبوك</a:t>
            </a:r>
          </a:p>
          <a:p>
            <a:pPr algn="just" rtl="1">
              <a:lnSpc>
                <a:spcPct val="200000"/>
              </a:lnSpc>
            </a:pPr>
            <a:r>
              <a:rPr lang="en-US" sz="2000" dirty="0"/>
              <a:t> </a:t>
            </a:r>
            <a:r>
              <a:rPr lang="ar-SY" sz="2000" dirty="0"/>
              <a:t>لتخصيص العروض حسب سلوك المستخدم، </a:t>
            </a:r>
          </a:p>
          <a:p>
            <a:pPr algn="just" rtl="1">
              <a:lnSpc>
                <a:spcPct val="200000"/>
              </a:lnSpc>
            </a:pPr>
            <a:r>
              <a:rPr lang="ar-SY" sz="2000" dirty="0"/>
              <a:t>مما أدى إلى زيادة معدل التحويل بنسبة 33%.</a:t>
            </a:r>
            <a:endParaRPr lang="en-US" sz="2000" b="1" u="sng"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9209E481-43BB-4F03-81F9-B53F202D7BDA}"/>
              </a:ext>
            </a:extLst>
          </p:cNvPr>
          <p:cNvPicPr>
            <a:picLocks noChangeAspect="1"/>
          </p:cNvPicPr>
          <p:nvPr/>
        </p:nvPicPr>
        <p:blipFill>
          <a:blip r:embed="rId3"/>
          <a:stretch>
            <a:fillRect/>
          </a:stretch>
        </p:blipFill>
        <p:spPr>
          <a:xfrm>
            <a:off x="144026" y="4573086"/>
            <a:ext cx="6296103" cy="1883714"/>
          </a:xfrm>
          <a:prstGeom prst="rect">
            <a:avLst/>
          </a:prstGeom>
        </p:spPr>
      </p:pic>
      <p:pic>
        <p:nvPicPr>
          <p:cNvPr id="2052" name="Picture 4" descr="مثل زر زر Vector Clipart مجاني شفاف, وسائل التواصل الاجتماعي مثل زر الرمز,  مثل زر, مثل زر زر Vector Clipart مجاني شفاف PNG والمتجهات للتحميل مجانا">
            <a:extLst>
              <a:ext uri="{FF2B5EF4-FFF2-40B4-BE49-F238E27FC236}">
                <a16:creationId xmlns:a16="http://schemas.microsoft.com/office/drawing/2014/main" id="{D2CB9172-0950-4B8D-B84C-5FCBDB3A74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6670" y="3850492"/>
            <a:ext cx="1445187" cy="1445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682877"/>
      </p:ext>
    </p:extLst>
  </p:cSld>
  <p:clrMapOvr>
    <a:masterClrMapping/>
  </p:clrMapOvr>
  <mc:AlternateContent xmlns:mc="http://schemas.openxmlformats.org/markup-compatibility/2006" xmlns:p14="http://schemas.microsoft.com/office/powerpoint/2010/main">
    <mc:Choice Requires="p14">
      <p:transition p14:dur="10" advTm="196870"/>
    </mc:Choice>
    <mc:Fallback xmlns="">
      <p:transition advTm="19687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594177"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دراسة حالة – شركة كوكاكولا</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Coca-Cola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15847"/>
            <a:ext cx="10541000" cy="4428841"/>
          </a:xfrm>
          <a:prstGeom prst="rect">
            <a:avLst/>
          </a:prstGeom>
          <a:noFill/>
        </p:spPr>
        <p:txBody>
          <a:bodyPr wrap="square" rtlCol="0">
            <a:spAutoFit/>
          </a:bodyPr>
          <a:lstStyle/>
          <a:p>
            <a:pPr algn="just" rtl="1">
              <a:lnSpc>
                <a:spcPct val="200000"/>
              </a:lnSpc>
            </a:pPr>
            <a:r>
              <a:rPr lang="ar-SY" sz="2200" b="1" dirty="0"/>
              <a:t>المنتج:</a:t>
            </a:r>
          </a:p>
          <a:p>
            <a:pPr algn="just" rtl="1">
              <a:lnSpc>
                <a:spcPct val="200000"/>
              </a:lnSpc>
            </a:pPr>
            <a:r>
              <a:rPr lang="ar-SY" sz="2000" dirty="0"/>
              <a:t>تطوير مشروب (</a:t>
            </a:r>
            <a:r>
              <a:rPr lang="en-US" sz="2000" dirty="0"/>
              <a:t>Y3000</a:t>
            </a:r>
            <a:r>
              <a:rPr lang="ar-SY" sz="2000" dirty="0"/>
              <a:t>) باستخدام تحليلات الذكاء الاصطناعي</a:t>
            </a:r>
            <a:r>
              <a:rPr lang="en-US" sz="2000" dirty="0"/>
              <a:t> </a:t>
            </a:r>
            <a:r>
              <a:rPr lang="ar-SY" sz="2000" dirty="0"/>
              <a:t>التي جمعت بيانات دقيقة حول الأذواق والميول الشبابية. هذا يعكس قدرة الذكاء الاصطناعي على التنبؤ باتجاهات السوق وتصميم منتجات تلائم رغبات المستهلكين قبل طرحها رسميًا.</a:t>
            </a:r>
          </a:p>
          <a:p>
            <a:pPr algn="just" rtl="1">
              <a:lnSpc>
                <a:spcPct val="200000"/>
              </a:lnSpc>
            </a:pPr>
            <a:r>
              <a:rPr lang="ar-SY" sz="2200" b="1" dirty="0"/>
              <a:t>التوزيع:</a:t>
            </a:r>
          </a:p>
          <a:p>
            <a:pPr algn="just" rtl="1">
              <a:lnSpc>
                <a:spcPct val="200000"/>
              </a:lnSpc>
            </a:pPr>
            <a:r>
              <a:rPr lang="ar-SY" sz="2000" dirty="0"/>
              <a:t>تعتمد كوكاكولا على طائرات دون طيار</a:t>
            </a:r>
            <a:r>
              <a:rPr lang="en-US" sz="2000" dirty="0"/>
              <a:t> </a:t>
            </a:r>
            <a:r>
              <a:rPr lang="ar-SY" sz="2000" dirty="0"/>
              <a:t>في توصيل المنتجات إلى المناطق الترفيهية </a:t>
            </a:r>
          </a:p>
          <a:p>
            <a:pPr algn="just" rtl="1">
              <a:lnSpc>
                <a:spcPct val="200000"/>
              </a:lnSpc>
            </a:pPr>
            <a:r>
              <a:rPr lang="ar-SY" sz="2000" dirty="0"/>
              <a:t>والمناسبات الكبرى. ويدعم الذكاء الاصطناعي اختيار أفضل مسارات الشحن</a:t>
            </a:r>
          </a:p>
          <a:p>
            <a:pPr algn="just" rtl="1">
              <a:lnSpc>
                <a:spcPct val="200000"/>
              </a:lnSpc>
            </a:pPr>
            <a:r>
              <a:rPr lang="ar-SY" sz="2000" dirty="0"/>
              <a:t> بناءً على تحليل بيانات حركة المرور والتكلفة.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8" name="Picture 7">
            <a:extLst>
              <a:ext uri="{FF2B5EF4-FFF2-40B4-BE49-F238E27FC236}">
                <a16:creationId xmlns:a16="http://schemas.microsoft.com/office/drawing/2014/main" id="{441820AA-87DC-4BA9-ADD5-CBA3F01E431D}"/>
              </a:ext>
            </a:extLst>
          </p:cNvPr>
          <p:cNvPicPr>
            <a:picLocks noChangeAspect="1"/>
          </p:cNvPicPr>
          <p:nvPr/>
        </p:nvPicPr>
        <p:blipFill>
          <a:blip r:embed="rId3"/>
          <a:stretch>
            <a:fillRect/>
          </a:stretch>
        </p:blipFill>
        <p:spPr>
          <a:xfrm>
            <a:off x="626140" y="3868894"/>
            <a:ext cx="3941984" cy="2217365"/>
          </a:xfrm>
          <a:prstGeom prst="rect">
            <a:avLst/>
          </a:prstGeom>
          <a:ln>
            <a:noFill/>
          </a:ln>
          <a:effectLst>
            <a:softEdge rad="112500"/>
          </a:effectLst>
        </p:spPr>
      </p:pic>
      <p:pic>
        <p:nvPicPr>
          <p:cNvPr id="1026" name="Picture 2" descr="Coca-Cola KSA (@COCACOLA_KSA) / X">
            <a:extLst>
              <a:ext uri="{FF2B5EF4-FFF2-40B4-BE49-F238E27FC236}">
                <a16:creationId xmlns:a16="http://schemas.microsoft.com/office/drawing/2014/main" id="{63832320-59BC-4F98-884A-71A9ED213D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37755" y="639504"/>
            <a:ext cx="1341095" cy="1076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962153"/>
      </p:ext>
    </p:extLst>
  </p:cSld>
  <p:clrMapOvr>
    <a:masterClrMapping/>
  </p:clrMapOvr>
  <mc:AlternateContent xmlns:mc="http://schemas.openxmlformats.org/markup-compatibility/2006" xmlns:p14="http://schemas.microsoft.com/office/powerpoint/2010/main">
    <mc:Choice Requires="p14">
      <p:transition p14:dur="10" advTm="206289"/>
    </mc:Choice>
    <mc:Fallback xmlns="">
      <p:transition advTm="20628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45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7823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7475" algn="r" rtl="1">
              <a:lnSpc>
                <a:spcPct val="150000"/>
              </a:lnSpc>
              <a:spcAft>
                <a:spcPts val="600"/>
              </a:spcAft>
              <a:tabLst>
                <a:tab pos="285750" algn="l"/>
                <a:tab pos="344488" algn="l"/>
              </a:tabLst>
            </a:pPr>
            <a:r>
              <a:rPr lang="ar-SY" sz="2200" b="1" dirty="0">
                <a:solidFill>
                  <a:schemeClr val="tx1"/>
                </a:solidFill>
              </a:rPr>
              <a:t>الترويج:</a:t>
            </a:r>
          </a:p>
          <a:p>
            <a:pPr marL="117475" algn="r" rtl="1">
              <a:lnSpc>
                <a:spcPct val="150000"/>
              </a:lnSpc>
              <a:spcAft>
                <a:spcPts val="600"/>
              </a:spcAft>
              <a:tabLst>
                <a:tab pos="285750" algn="l"/>
                <a:tab pos="344488" algn="l"/>
              </a:tabLst>
            </a:pPr>
            <a:r>
              <a:rPr lang="ar-SY" sz="2000" dirty="0">
                <a:solidFill>
                  <a:schemeClr val="tx1"/>
                </a:solidFill>
              </a:rPr>
              <a:t>تستخدم كوكاكولا أدوات تحليل ردود فعل الجمهور في الوقت الفعلي (</a:t>
            </a:r>
            <a:r>
              <a:rPr lang="en-US" sz="2000" dirty="0">
                <a:solidFill>
                  <a:schemeClr val="tx1"/>
                </a:solidFill>
              </a:rPr>
              <a:t>Real-time Analytics</a:t>
            </a:r>
            <a:r>
              <a:rPr lang="ar-SY" sz="2000" dirty="0">
                <a:solidFill>
                  <a:schemeClr val="tx1"/>
                </a:solidFill>
              </a:rPr>
              <a:t>) </a:t>
            </a:r>
            <a:endParaRPr lang="en-US" sz="2000" dirty="0">
              <a:solidFill>
                <a:schemeClr val="tx1"/>
              </a:solidFill>
            </a:endParaRPr>
          </a:p>
          <a:p>
            <a:pPr marL="117475" algn="r" rtl="1">
              <a:lnSpc>
                <a:spcPct val="150000"/>
              </a:lnSpc>
              <a:spcAft>
                <a:spcPts val="600"/>
              </a:spcAft>
              <a:tabLst>
                <a:tab pos="285750" algn="l"/>
                <a:tab pos="344488" algn="l"/>
              </a:tabLst>
            </a:pPr>
            <a:r>
              <a:rPr lang="ar-SY" sz="2000" dirty="0">
                <a:solidFill>
                  <a:schemeClr val="tx1"/>
                </a:solidFill>
              </a:rPr>
              <a:t>لضبط الرسائل الإعلانية، تحسين الاستهداف، وضمان وصول المحتوى إلى الفئة المناسبة في الوقت المناسب.</a:t>
            </a:r>
          </a:p>
          <a:p>
            <a:pPr marL="117475" algn="r" rtl="1">
              <a:lnSpc>
                <a:spcPct val="150000"/>
              </a:lnSpc>
              <a:spcAft>
                <a:spcPts val="600"/>
              </a:spcAft>
              <a:tabLst>
                <a:tab pos="285750" algn="l"/>
                <a:tab pos="344488" algn="l"/>
              </a:tabLst>
            </a:pPr>
            <a:r>
              <a:rPr lang="ar-SY" sz="2200" b="1" dirty="0">
                <a:solidFill>
                  <a:schemeClr val="tx1"/>
                </a:solidFill>
              </a:rPr>
              <a:t>التسعير:</a:t>
            </a:r>
          </a:p>
          <a:p>
            <a:pPr marL="117475" algn="r" rtl="1">
              <a:lnSpc>
                <a:spcPct val="150000"/>
              </a:lnSpc>
              <a:spcAft>
                <a:spcPts val="600"/>
              </a:spcAft>
              <a:tabLst>
                <a:tab pos="285750" algn="l"/>
                <a:tab pos="344488" algn="l"/>
              </a:tabLst>
            </a:pPr>
            <a:r>
              <a:rPr lang="ar-SY" sz="2200" dirty="0">
                <a:solidFill>
                  <a:schemeClr val="tx1"/>
                </a:solidFill>
              </a:rPr>
              <a:t>يسمح الذكاء الاصطناعي لكوكاكولا بتعديل الأسعار بشكل ديناميكي </a:t>
            </a:r>
            <a:endParaRPr lang="en-US" sz="2200" dirty="0">
              <a:solidFill>
                <a:schemeClr val="tx1"/>
              </a:solidFill>
            </a:endParaRPr>
          </a:p>
          <a:p>
            <a:pPr marL="117475" algn="r" rtl="1">
              <a:lnSpc>
                <a:spcPct val="150000"/>
              </a:lnSpc>
              <a:spcAft>
                <a:spcPts val="600"/>
              </a:spcAft>
              <a:tabLst>
                <a:tab pos="285750" algn="l"/>
                <a:tab pos="344488" algn="l"/>
              </a:tabLst>
            </a:pPr>
            <a:r>
              <a:rPr lang="ar-SY" sz="2200" dirty="0">
                <a:solidFill>
                  <a:schemeClr val="tx1"/>
                </a:solidFill>
              </a:rPr>
              <a:t>وفق الموقع الجغرافي، الوقت، ومستوى الطلب، </a:t>
            </a:r>
            <a:endParaRPr lang="en-US" sz="2200" dirty="0">
              <a:solidFill>
                <a:schemeClr val="tx1"/>
              </a:solidFill>
            </a:endParaRPr>
          </a:p>
          <a:p>
            <a:pPr marL="117475" algn="r" rtl="1">
              <a:lnSpc>
                <a:spcPct val="150000"/>
              </a:lnSpc>
              <a:spcAft>
                <a:spcPts val="600"/>
              </a:spcAft>
              <a:tabLst>
                <a:tab pos="285750" algn="l"/>
                <a:tab pos="344488" algn="l"/>
              </a:tabLst>
            </a:pPr>
            <a:r>
              <a:rPr lang="ar-SY" sz="2200" dirty="0">
                <a:solidFill>
                  <a:schemeClr val="tx1"/>
                </a:solidFill>
              </a:rPr>
              <a:t>مما يعزز من الكفاءة التسويقية ويزيد من الربحية.</a:t>
            </a:r>
          </a:p>
          <a:p>
            <a:pPr marL="117475" algn="r" rtl="1">
              <a:lnSpc>
                <a:spcPct val="150000"/>
              </a:lnSpc>
              <a:spcAft>
                <a:spcPts val="600"/>
              </a:spcAft>
              <a:tabLst>
                <a:tab pos="285750" algn="l"/>
                <a:tab pos="344488" algn="l"/>
              </a:tabLst>
            </a:pPr>
            <a:endParaRPr lang="ar-SY" sz="20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3450755-6B49-401A-9B26-CFD7B09FED63}"/>
              </a:ext>
            </a:extLst>
          </p:cNvPr>
          <p:cNvSpPr txBox="1"/>
          <p:nvPr/>
        </p:nvSpPr>
        <p:spPr>
          <a:xfrm>
            <a:off x="-23835" y="931455"/>
            <a:ext cx="8361590" cy="492443"/>
          </a:xfrm>
          <a:prstGeom prst="rect">
            <a:avLst/>
          </a:prstGeom>
          <a:noFill/>
        </p:spPr>
        <p:txBody>
          <a:bodyPr wrap="square" rtlCol="0">
            <a:spAutoFit/>
          </a:bodyPr>
          <a:lstStyle/>
          <a:p>
            <a:pPr algn="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Coca Cola marketing: What makes it so good?">
            <a:extLst>
              <a:ext uri="{FF2B5EF4-FFF2-40B4-BE49-F238E27FC236}">
                <a16:creationId xmlns:a16="http://schemas.microsoft.com/office/drawing/2014/main" id="{2FE4BD10-DF20-4792-A7B5-B7D694F73A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4067923"/>
            <a:ext cx="3347154" cy="15763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8" name="Picture 12">
            <a:extLst>
              <a:ext uri="{FF2B5EF4-FFF2-40B4-BE49-F238E27FC236}">
                <a16:creationId xmlns:a16="http://schemas.microsoft.com/office/drawing/2014/main" id="{79404975-3E24-4426-9369-1D1BCD1DE1D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9636604" y="2995494"/>
            <a:ext cx="3989939" cy="1253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6515140"/>
      </p:ext>
    </p:extLst>
  </p:cSld>
  <p:clrMapOvr>
    <a:masterClrMapping/>
  </p:clrMapOvr>
  <mc:AlternateContent xmlns:mc="http://schemas.openxmlformats.org/markup-compatibility/2006" xmlns:p14="http://schemas.microsoft.com/office/powerpoint/2010/main">
    <mc:Choice Requires="p14">
      <p:transition spd="slow" p14:dur="2000" advTm="201860"/>
    </mc:Choice>
    <mc:Fallback xmlns="">
      <p:transition spd="slow" advTm="20186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55426" y="923142"/>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693142"/>
            <a:ext cx="8417320" cy="4305730"/>
          </a:xfrm>
          <a:prstGeom prst="rect">
            <a:avLst/>
          </a:prstGeom>
          <a:noFill/>
        </p:spPr>
        <p:txBody>
          <a:bodyPr wrap="square" rtlCol="0">
            <a:spAutoFit/>
          </a:bodyPr>
          <a:lstStyle/>
          <a:p>
            <a:pPr algn="just" rtl="1">
              <a:lnSpc>
                <a:spcPct val="200000"/>
              </a:lnSpc>
            </a:pPr>
            <a:r>
              <a:rPr lang="ar-SY" sz="2000" dirty="0"/>
              <a:t>توضح هذه المحاضرة كيف غيّرت تطبيقات الذكاء الاصطناعي جذريًا من شكل استراتيجيات التسويق التقليدية، حيث لم تعد الشركات تعتمد فقط على الحدس والخبرة، بل أصبحت البيانات والتحليلات الذكية هي المحرك الأساسي لاتخاذ القرار التسويقي. وقدّمت تجربة شركة كوكاكولا مثالًا واقعيًا على كيفية توظيف الذكاء الاصطناعي في تحسين عناصر المزيج التسويقي الأربعة: من تطوير المنتجات إلى التسعير الديناميكي، ومن تحسين سلاسل الإمداد إلى إطلاق حملات ترويجية مخصصة وعالية الفعالية. إن استيعاب هذه التطبيقات لا يثري المعرفة النظرية فحسب، بل يفتح آفاقًا عملية أمام المسوّقين المستقبليين لتصميم استراتيجيات أكثر دقة وابتكارًا في ظل التحول الرقمي المتسارع.</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37440"/>
    </mc:Choice>
    <mc:Fallback xmlns="">
      <p:transition spd="slow" advTm="3744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a:t>
            </a: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311175" y="4914848"/>
            <a:ext cx="6176443" cy="1569660"/>
          </a:xfrm>
          <a:prstGeom prst="rect">
            <a:avLst/>
          </a:prstGeom>
          <a:noFill/>
        </p:spPr>
        <p:txBody>
          <a:bodyPr wrap="square" rtlCol="0">
            <a:spAutoFit/>
          </a:bodyPr>
          <a:lstStyle/>
          <a:p>
            <a:pPr algn="ct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	      استخدام التقنيات الحديثة في إدارة وتطوير المنتجات</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836"/>
    </mc:Choice>
    <mc:Fallback xmlns="">
      <p:transition spd="slow" advTm="138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89"/>
    </mc:Choice>
    <mc:Fallback xmlns="">
      <p:transition spd="slow" advTm="4489"/>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ags/tag3.xml><?xml version="1.0" encoding="utf-8"?>
<p:tagLst xmlns:a="http://schemas.openxmlformats.org/drawingml/2006/main" xmlns:r="http://schemas.openxmlformats.org/officeDocument/2006/relationships" xmlns:p="http://schemas.openxmlformats.org/presentationml/2006/main">
  <p:tag name="TIMING" val="|25.5"/>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D602A40F-5B2D-4A84-B8D6-79993CE030DF}"/>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1858</TotalTime>
  <Words>2880</Words>
  <Application>Microsoft Office PowerPoint</Application>
  <PresentationFormat>Widescreen</PresentationFormat>
  <Paragraphs>236</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Okba Alsabbagh</cp:lastModifiedBy>
  <cp:revision>382</cp:revision>
  <dcterms:created xsi:type="dcterms:W3CDTF">2023-04-29T09:08:00Z</dcterms:created>
  <dcterms:modified xsi:type="dcterms:W3CDTF">2026-09-05T11:02:28Z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