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8"/>
  </p:notesMasterIdLst>
  <p:sldIdLst>
    <p:sldId id="480" r:id="rId2"/>
    <p:sldId id="570" r:id="rId3"/>
    <p:sldId id="571" r:id="rId4"/>
    <p:sldId id="572" r:id="rId5"/>
    <p:sldId id="573" r:id="rId6"/>
    <p:sldId id="574" r:id="rId7"/>
    <p:sldId id="575" r:id="rId8"/>
    <p:sldId id="576" r:id="rId9"/>
    <p:sldId id="577" r:id="rId10"/>
    <p:sldId id="578" r:id="rId11"/>
    <p:sldId id="579" r:id="rId12"/>
    <p:sldId id="580" r:id="rId13"/>
    <p:sldId id="581" r:id="rId14"/>
    <p:sldId id="582" r:id="rId15"/>
    <p:sldId id="583" r:id="rId16"/>
    <p:sldId id="584" r:id="rId17"/>
    <p:sldId id="585" r:id="rId18"/>
    <p:sldId id="586" r:id="rId19"/>
    <p:sldId id="587" r:id="rId20"/>
    <p:sldId id="588" r:id="rId21"/>
    <p:sldId id="589" r:id="rId22"/>
    <p:sldId id="590" r:id="rId23"/>
    <p:sldId id="591" r:id="rId24"/>
    <p:sldId id="592" r:id="rId25"/>
    <p:sldId id="593" r:id="rId26"/>
    <p:sldId id="59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71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04505C-B096-4A13-B459-0845207BAC0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9A5D0AE-57D6-4E83-9402-E02CD699275B}">
      <dgm:prSet phldrT="[Text]">
        <dgm:style>
          <a:lnRef idx="2">
            <a:schemeClr val="accent3"/>
          </a:lnRef>
          <a:fillRef idx="1">
            <a:schemeClr val="lt1"/>
          </a:fillRef>
          <a:effectRef idx="0">
            <a:schemeClr val="accent3"/>
          </a:effectRef>
          <a:fontRef idx="minor">
            <a:schemeClr val="dk1"/>
          </a:fontRef>
        </dgm:style>
      </dgm:prSet>
      <dgm:spPr/>
      <dgm:t>
        <a:bodyPr/>
        <a:lstStyle/>
        <a:p>
          <a:r>
            <a:rPr lang="en-US" dirty="0"/>
            <a:t>Overview of key concepts </a:t>
          </a:r>
        </a:p>
      </dgm:t>
    </dgm:pt>
    <dgm:pt modelId="{76A1FC1E-0B93-427E-A3F1-B34E3AF0FD11}" type="parTrans" cxnId="{0E1EC46E-0FC8-4093-B7C0-6F8EFBF222BD}">
      <dgm:prSet/>
      <dgm:spPr/>
      <dgm:t>
        <a:bodyPr/>
        <a:lstStyle/>
        <a:p>
          <a:endParaRPr lang="en-US"/>
        </a:p>
      </dgm:t>
    </dgm:pt>
    <dgm:pt modelId="{71B86E09-9BE0-4735-B643-C3F2D5C2C00F}" type="sibTrans" cxnId="{0E1EC46E-0FC8-4093-B7C0-6F8EFBF222BD}">
      <dgm:prSet/>
      <dgm:spPr/>
      <dgm:t>
        <a:bodyPr/>
        <a:lstStyle/>
        <a:p>
          <a:endParaRPr lang="en-US"/>
        </a:p>
      </dgm:t>
    </dgm:pt>
    <dgm:pt modelId="{55741075-16CC-46F9-A797-68CAF1A95A6E}">
      <dgm:prSet phldrT="[Text]"/>
      <dgm:spPr/>
      <dgm:t>
        <a:bodyPr/>
        <a:lstStyle/>
        <a:p>
          <a:r>
            <a:rPr lang="en-US" dirty="0"/>
            <a:t>Developing the skills in the workplace</a:t>
          </a:r>
        </a:p>
      </dgm:t>
    </dgm:pt>
    <dgm:pt modelId="{171FF828-398A-4E09-9458-2EFB0669E941}" type="parTrans" cxnId="{44D2F232-A57E-4F58-9F13-C667626BA50C}">
      <dgm:prSet/>
      <dgm:spPr/>
      <dgm:t>
        <a:bodyPr/>
        <a:lstStyle/>
        <a:p>
          <a:endParaRPr lang="en-US"/>
        </a:p>
      </dgm:t>
    </dgm:pt>
    <dgm:pt modelId="{3D25A5B5-BF85-4F0E-9DCC-7D7A32A03CAA}" type="sibTrans" cxnId="{44D2F232-A57E-4F58-9F13-C667626BA50C}">
      <dgm:prSet/>
      <dgm:spPr/>
      <dgm:t>
        <a:bodyPr/>
        <a:lstStyle/>
        <a:p>
          <a:endParaRPr lang="en-US"/>
        </a:p>
      </dgm:t>
    </dgm:pt>
    <dgm:pt modelId="{A8907912-5965-456D-92A1-BF7A6AF2832B}">
      <dgm:prSet phldrT="[Text]"/>
      <dgm:spPr/>
      <dgm:t>
        <a:bodyPr/>
        <a:lstStyle/>
        <a:p>
          <a:r>
            <a:rPr lang="en-US" dirty="0"/>
            <a:t>Developing strategies of communications</a:t>
          </a:r>
        </a:p>
      </dgm:t>
    </dgm:pt>
    <dgm:pt modelId="{62D9EF9D-5270-4CFC-98FC-FC32932DAE75}" type="parTrans" cxnId="{FF5CF60E-9EEC-483E-978B-C71910F27570}">
      <dgm:prSet/>
      <dgm:spPr/>
      <dgm:t>
        <a:bodyPr/>
        <a:lstStyle/>
        <a:p>
          <a:endParaRPr lang="en-US"/>
        </a:p>
      </dgm:t>
    </dgm:pt>
    <dgm:pt modelId="{1F7407FD-0693-40C7-B5F9-2052F9A5A45A}" type="sibTrans" cxnId="{FF5CF60E-9EEC-483E-978B-C71910F27570}">
      <dgm:prSet/>
      <dgm:spPr/>
      <dgm:t>
        <a:bodyPr/>
        <a:lstStyle/>
        <a:p>
          <a:endParaRPr lang="en-US"/>
        </a:p>
      </dgm:t>
    </dgm:pt>
    <dgm:pt modelId="{CC9C61B7-C891-4587-BD2C-205127A52A1D}">
      <dgm:prSet phldrT="[Text]"/>
      <dgm:spPr/>
      <dgm:t>
        <a:bodyPr/>
        <a:lstStyle/>
        <a:p>
          <a:r>
            <a:rPr lang="en-US" dirty="0"/>
            <a:t>Enhancing interpersonal competency</a:t>
          </a:r>
        </a:p>
      </dgm:t>
    </dgm:pt>
    <dgm:pt modelId="{7A277248-54DA-41A2-AE30-8B28535FA5C5}" type="parTrans" cxnId="{2B31ACBD-2518-4DFC-B6FB-5EF234B0708E}">
      <dgm:prSet/>
      <dgm:spPr/>
      <dgm:t>
        <a:bodyPr/>
        <a:lstStyle/>
        <a:p>
          <a:endParaRPr lang="en-US"/>
        </a:p>
      </dgm:t>
    </dgm:pt>
    <dgm:pt modelId="{E49859FF-6540-459A-8CC6-D9F297ABA64E}" type="sibTrans" cxnId="{2B31ACBD-2518-4DFC-B6FB-5EF234B0708E}">
      <dgm:prSet/>
      <dgm:spPr/>
      <dgm:t>
        <a:bodyPr/>
        <a:lstStyle/>
        <a:p>
          <a:endParaRPr lang="en-US"/>
        </a:p>
      </dgm:t>
    </dgm:pt>
    <dgm:pt modelId="{77D7B388-AE02-4CDD-9C07-055119351735}">
      <dgm:prSet phldrT="[Text]"/>
      <dgm:spPr/>
      <dgm:t>
        <a:bodyPr/>
        <a:lstStyle/>
        <a:p>
          <a:r>
            <a:rPr lang="en-US" dirty="0"/>
            <a:t>Leadership and balancing between work and life through communication</a:t>
          </a:r>
        </a:p>
      </dgm:t>
    </dgm:pt>
    <dgm:pt modelId="{D3E68083-A63E-4CDD-8908-C6F1C96CA376}" type="parTrans" cxnId="{20B8384B-9688-4845-94E8-6E7ED1413A7F}">
      <dgm:prSet/>
      <dgm:spPr/>
      <dgm:t>
        <a:bodyPr/>
        <a:lstStyle/>
        <a:p>
          <a:endParaRPr lang="en-US"/>
        </a:p>
      </dgm:t>
    </dgm:pt>
    <dgm:pt modelId="{4D034968-AB36-4A47-ACC1-C0A90606FF32}" type="sibTrans" cxnId="{20B8384B-9688-4845-94E8-6E7ED1413A7F}">
      <dgm:prSet/>
      <dgm:spPr/>
      <dgm:t>
        <a:bodyPr/>
        <a:lstStyle/>
        <a:p>
          <a:endParaRPr lang="en-US"/>
        </a:p>
      </dgm:t>
    </dgm:pt>
    <dgm:pt modelId="{7A8799B9-4B0E-4E0C-B2EC-48CE9196F98A}" type="pres">
      <dgm:prSet presAssocID="{F904505C-B096-4A13-B459-0845207BAC04}" presName="diagram" presStyleCnt="0">
        <dgm:presLayoutVars>
          <dgm:dir/>
          <dgm:resizeHandles val="exact"/>
        </dgm:presLayoutVars>
      </dgm:prSet>
      <dgm:spPr/>
    </dgm:pt>
    <dgm:pt modelId="{30C3E32E-027F-4A4D-9170-101812009A13}" type="pres">
      <dgm:prSet presAssocID="{79A5D0AE-57D6-4E83-9402-E02CD699275B}" presName="node" presStyleLbl="node1" presStyleIdx="0" presStyleCnt="5">
        <dgm:presLayoutVars>
          <dgm:bulletEnabled val="1"/>
        </dgm:presLayoutVars>
      </dgm:prSet>
      <dgm:spPr/>
    </dgm:pt>
    <dgm:pt modelId="{81B5CC1E-F797-4494-81F8-54B0A1F55356}" type="pres">
      <dgm:prSet presAssocID="{71B86E09-9BE0-4735-B643-C3F2D5C2C00F}" presName="sibTrans" presStyleCnt="0"/>
      <dgm:spPr/>
    </dgm:pt>
    <dgm:pt modelId="{6849EEEF-B423-4DEA-A128-910087EC4DD4}" type="pres">
      <dgm:prSet presAssocID="{55741075-16CC-46F9-A797-68CAF1A95A6E}" presName="node" presStyleLbl="node1" presStyleIdx="1" presStyleCnt="5" custLinFactNeighborX="348" custLinFactNeighborY="580">
        <dgm:presLayoutVars>
          <dgm:bulletEnabled val="1"/>
        </dgm:presLayoutVars>
      </dgm:prSet>
      <dgm:spPr/>
    </dgm:pt>
    <dgm:pt modelId="{35E5FEAA-59C7-4BCC-AD96-D78DD4611E1F}" type="pres">
      <dgm:prSet presAssocID="{3D25A5B5-BF85-4F0E-9DCC-7D7A32A03CAA}" presName="sibTrans" presStyleCnt="0"/>
      <dgm:spPr/>
    </dgm:pt>
    <dgm:pt modelId="{88598FC7-3D25-4138-B057-52CE3CABE227}" type="pres">
      <dgm:prSet presAssocID="{A8907912-5965-456D-92A1-BF7A6AF2832B}" presName="node" presStyleLbl="node1" presStyleIdx="2" presStyleCnt="5">
        <dgm:presLayoutVars>
          <dgm:bulletEnabled val="1"/>
        </dgm:presLayoutVars>
      </dgm:prSet>
      <dgm:spPr/>
    </dgm:pt>
    <dgm:pt modelId="{A46F9A05-21EC-46E5-99A7-6DCE067F54A5}" type="pres">
      <dgm:prSet presAssocID="{1F7407FD-0693-40C7-B5F9-2052F9A5A45A}" presName="sibTrans" presStyleCnt="0"/>
      <dgm:spPr/>
    </dgm:pt>
    <dgm:pt modelId="{0EBBCB97-6DC3-43DF-A1DD-06AFC5889AAC}" type="pres">
      <dgm:prSet presAssocID="{CC9C61B7-C891-4587-BD2C-205127A52A1D}" presName="node" presStyleLbl="node1" presStyleIdx="3" presStyleCnt="5">
        <dgm:presLayoutVars>
          <dgm:bulletEnabled val="1"/>
        </dgm:presLayoutVars>
      </dgm:prSet>
      <dgm:spPr/>
    </dgm:pt>
    <dgm:pt modelId="{3341BD48-7F36-420A-8313-0D4EDD05E400}" type="pres">
      <dgm:prSet presAssocID="{E49859FF-6540-459A-8CC6-D9F297ABA64E}" presName="sibTrans" presStyleCnt="0"/>
      <dgm:spPr/>
    </dgm:pt>
    <dgm:pt modelId="{85F0CDAD-7751-446E-815E-CA8DEB91A041}" type="pres">
      <dgm:prSet presAssocID="{77D7B388-AE02-4CDD-9C07-055119351735}" presName="node" presStyleLbl="node1" presStyleIdx="4" presStyleCnt="5">
        <dgm:presLayoutVars>
          <dgm:bulletEnabled val="1"/>
        </dgm:presLayoutVars>
      </dgm:prSet>
      <dgm:spPr/>
    </dgm:pt>
  </dgm:ptLst>
  <dgm:cxnLst>
    <dgm:cxn modelId="{CAA61E06-6426-4467-B6E3-E3041328EF06}" type="presOf" srcId="{77D7B388-AE02-4CDD-9C07-055119351735}" destId="{85F0CDAD-7751-446E-815E-CA8DEB91A041}" srcOrd="0" destOrd="0" presId="urn:microsoft.com/office/officeart/2005/8/layout/default"/>
    <dgm:cxn modelId="{FF5CF60E-9EEC-483E-978B-C71910F27570}" srcId="{F904505C-B096-4A13-B459-0845207BAC04}" destId="{A8907912-5965-456D-92A1-BF7A6AF2832B}" srcOrd="2" destOrd="0" parTransId="{62D9EF9D-5270-4CFC-98FC-FC32932DAE75}" sibTransId="{1F7407FD-0693-40C7-B5F9-2052F9A5A45A}"/>
    <dgm:cxn modelId="{CD281F2A-3D44-4401-854C-3A98599BC259}" type="presOf" srcId="{CC9C61B7-C891-4587-BD2C-205127A52A1D}" destId="{0EBBCB97-6DC3-43DF-A1DD-06AFC5889AAC}" srcOrd="0" destOrd="0" presId="urn:microsoft.com/office/officeart/2005/8/layout/default"/>
    <dgm:cxn modelId="{44D2F232-A57E-4F58-9F13-C667626BA50C}" srcId="{F904505C-B096-4A13-B459-0845207BAC04}" destId="{55741075-16CC-46F9-A797-68CAF1A95A6E}" srcOrd="1" destOrd="0" parTransId="{171FF828-398A-4E09-9458-2EFB0669E941}" sibTransId="{3D25A5B5-BF85-4F0E-9DCC-7D7A32A03CAA}"/>
    <dgm:cxn modelId="{20B8384B-9688-4845-94E8-6E7ED1413A7F}" srcId="{F904505C-B096-4A13-B459-0845207BAC04}" destId="{77D7B388-AE02-4CDD-9C07-055119351735}" srcOrd="4" destOrd="0" parTransId="{D3E68083-A63E-4CDD-8908-C6F1C96CA376}" sibTransId="{4D034968-AB36-4A47-ACC1-C0A90606FF32}"/>
    <dgm:cxn modelId="{0E1EC46E-0FC8-4093-B7C0-6F8EFBF222BD}" srcId="{F904505C-B096-4A13-B459-0845207BAC04}" destId="{79A5D0AE-57D6-4E83-9402-E02CD699275B}" srcOrd="0" destOrd="0" parTransId="{76A1FC1E-0B93-427E-A3F1-B34E3AF0FD11}" sibTransId="{71B86E09-9BE0-4735-B643-C3F2D5C2C00F}"/>
    <dgm:cxn modelId="{0C4B4CA1-D92C-4D78-9565-81FD716DD64A}" type="presOf" srcId="{F904505C-B096-4A13-B459-0845207BAC04}" destId="{7A8799B9-4B0E-4E0C-B2EC-48CE9196F98A}" srcOrd="0" destOrd="0" presId="urn:microsoft.com/office/officeart/2005/8/layout/default"/>
    <dgm:cxn modelId="{8D6A1EB5-45BE-40FC-89B4-FB4E762DF94B}" type="presOf" srcId="{55741075-16CC-46F9-A797-68CAF1A95A6E}" destId="{6849EEEF-B423-4DEA-A128-910087EC4DD4}" srcOrd="0" destOrd="0" presId="urn:microsoft.com/office/officeart/2005/8/layout/default"/>
    <dgm:cxn modelId="{5F91EAB5-1AEF-4803-ACC0-54D229F0360E}" type="presOf" srcId="{79A5D0AE-57D6-4E83-9402-E02CD699275B}" destId="{30C3E32E-027F-4A4D-9170-101812009A13}" srcOrd="0" destOrd="0" presId="urn:microsoft.com/office/officeart/2005/8/layout/default"/>
    <dgm:cxn modelId="{2B31ACBD-2518-4DFC-B6FB-5EF234B0708E}" srcId="{F904505C-B096-4A13-B459-0845207BAC04}" destId="{CC9C61B7-C891-4587-BD2C-205127A52A1D}" srcOrd="3" destOrd="0" parTransId="{7A277248-54DA-41A2-AE30-8B28535FA5C5}" sibTransId="{E49859FF-6540-459A-8CC6-D9F297ABA64E}"/>
    <dgm:cxn modelId="{15283BBF-0E7A-4DFB-B926-FEC2BC1A0780}" type="presOf" srcId="{A8907912-5965-456D-92A1-BF7A6AF2832B}" destId="{88598FC7-3D25-4138-B057-52CE3CABE227}" srcOrd="0" destOrd="0" presId="urn:microsoft.com/office/officeart/2005/8/layout/default"/>
    <dgm:cxn modelId="{C778532C-A4AD-447A-8D67-F252D1640BAA}" type="presParOf" srcId="{7A8799B9-4B0E-4E0C-B2EC-48CE9196F98A}" destId="{30C3E32E-027F-4A4D-9170-101812009A13}" srcOrd="0" destOrd="0" presId="urn:microsoft.com/office/officeart/2005/8/layout/default"/>
    <dgm:cxn modelId="{D2D26553-7FB3-4B68-B3D8-BFA0BDCCC3A6}" type="presParOf" srcId="{7A8799B9-4B0E-4E0C-B2EC-48CE9196F98A}" destId="{81B5CC1E-F797-4494-81F8-54B0A1F55356}" srcOrd="1" destOrd="0" presId="urn:microsoft.com/office/officeart/2005/8/layout/default"/>
    <dgm:cxn modelId="{94FF447C-1F22-4A75-A4D5-182722495168}" type="presParOf" srcId="{7A8799B9-4B0E-4E0C-B2EC-48CE9196F98A}" destId="{6849EEEF-B423-4DEA-A128-910087EC4DD4}" srcOrd="2" destOrd="0" presId="urn:microsoft.com/office/officeart/2005/8/layout/default"/>
    <dgm:cxn modelId="{AB298B90-F4B3-4FD6-AD77-47643B0DAFDF}" type="presParOf" srcId="{7A8799B9-4B0E-4E0C-B2EC-48CE9196F98A}" destId="{35E5FEAA-59C7-4BCC-AD96-D78DD4611E1F}" srcOrd="3" destOrd="0" presId="urn:microsoft.com/office/officeart/2005/8/layout/default"/>
    <dgm:cxn modelId="{1C0B1DDD-20A1-4AAF-BE87-D497788F8D5A}" type="presParOf" srcId="{7A8799B9-4B0E-4E0C-B2EC-48CE9196F98A}" destId="{88598FC7-3D25-4138-B057-52CE3CABE227}" srcOrd="4" destOrd="0" presId="urn:microsoft.com/office/officeart/2005/8/layout/default"/>
    <dgm:cxn modelId="{05F92D5E-AB4C-4136-ADE9-2F26CB7AD773}" type="presParOf" srcId="{7A8799B9-4B0E-4E0C-B2EC-48CE9196F98A}" destId="{A46F9A05-21EC-46E5-99A7-6DCE067F54A5}" srcOrd="5" destOrd="0" presId="urn:microsoft.com/office/officeart/2005/8/layout/default"/>
    <dgm:cxn modelId="{BD9BABAD-0B1B-43F8-AACF-9E369E281004}" type="presParOf" srcId="{7A8799B9-4B0E-4E0C-B2EC-48CE9196F98A}" destId="{0EBBCB97-6DC3-43DF-A1DD-06AFC5889AAC}" srcOrd="6" destOrd="0" presId="urn:microsoft.com/office/officeart/2005/8/layout/default"/>
    <dgm:cxn modelId="{07B3B33D-D093-4BDF-BE65-2AE327C1DBCF}" type="presParOf" srcId="{7A8799B9-4B0E-4E0C-B2EC-48CE9196F98A}" destId="{3341BD48-7F36-420A-8313-0D4EDD05E400}" srcOrd="7" destOrd="0" presId="urn:microsoft.com/office/officeart/2005/8/layout/default"/>
    <dgm:cxn modelId="{CE913B87-67CD-4B42-A422-25E2CE638864}" type="presParOf" srcId="{7A8799B9-4B0E-4E0C-B2EC-48CE9196F98A}" destId="{85F0CDAD-7751-446E-815E-CA8DEB91A04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3E32E-027F-4A4D-9170-101812009A13}">
      <dsp:nvSpPr>
        <dsp:cNvPr id="0" name=""/>
        <dsp:cNvSpPr/>
      </dsp:nvSpPr>
      <dsp:spPr>
        <a:xfrm>
          <a:off x="0" y="809619"/>
          <a:ext cx="2922637" cy="1753582"/>
        </a:xfrm>
        <a:prstGeom prst="rect">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Overview of key concepts </a:t>
          </a:r>
        </a:p>
      </dsp:txBody>
      <dsp:txXfrm>
        <a:off x="0" y="809619"/>
        <a:ext cx="2922637" cy="1753582"/>
      </dsp:txXfrm>
    </dsp:sp>
    <dsp:sp modelId="{6849EEEF-B423-4DEA-A128-910087EC4DD4}">
      <dsp:nvSpPr>
        <dsp:cNvPr id="0" name=""/>
        <dsp:cNvSpPr/>
      </dsp:nvSpPr>
      <dsp:spPr>
        <a:xfrm>
          <a:off x="3225071" y="819790"/>
          <a:ext cx="2922637" cy="1753582"/>
        </a:xfrm>
        <a:prstGeom prst="rect">
          <a:avLst/>
        </a:prstGeom>
        <a:solidFill>
          <a:schemeClr val="accent2">
            <a:hueOff val="476947"/>
            <a:satOff val="-10882"/>
            <a:lumOff val="402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Developing the skills in the workplace</a:t>
          </a:r>
        </a:p>
      </dsp:txBody>
      <dsp:txXfrm>
        <a:off x="3225071" y="819790"/>
        <a:ext cx="2922637" cy="1753582"/>
      </dsp:txXfrm>
    </dsp:sp>
    <dsp:sp modelId="{88598FC7-3D25-4138-B057-52CE3CABE227}">
      <dsp:nvSpPr>
        <dsp:cNvPr id="0" name=""/>
        <dsp:cNvSpPr/>
      </dsp:nvSpPr>
      <dsp:spPr>
        <a:xfrm>
          <a:off x="6429801" y="809619"/>
          <a:ext cx="2922637" cy="1753582"/>
        </a:xfrm>
        <a:prstGeom prst="rect">
          <a:avLst/>
        </a:prstGeom>
        <a:solidFill>
          <a:schemeClr val="accent2">
            <a:hueOff val="953895"/>
            <a:satOff val="-21764"/>
            <a:lumOff val="80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Developing strategies of communications</a:t>
          </a:r>
        </a:p>
      </dsp:txBody>
      <dsp:txXfrm>
        <a:off x="6429801" y="809619"/>
        <a:ext cx="2922637" cy="1753582"/>
      </dsp:txXfrm>
    </dsp:sp>
    <dsp:sp modelId="{0EBBCB97-6DC3-43DF-A1DD-06AFC5889AAC}">
      <dsp:nvSpPr>
        <dsp:cNvPr id="0" name=""/>
        <dsp:cNvSpPr/>
      </dsp:nvSpPr>
      <dsp:spPr>
        <a:xfrm>
          <a:off x="1607450" y="2855465"/>
          <a:ext cx="2922637" cy="1753582"/>
        </a:xfrm>
        <a:prstGeom prst="rect">
          <a:avLst/>
        </a:prstGeom>
        <a:solidFill>
          <a:schemeClr val="accent2">
            <a:hueOff val="1430842"/>
            <a:satOff val="-32646"/>
            <a:lumOff val="12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Enhancing interpersonal competency</a:t>
          </a:r>
        </a:p>
      </dsp:txBody>
      <dsp:txXfrm>
        <a:off x="1607450" y="2855465"/>
        <a:ext cx="2922637" cy="1753582"/>
      </dsp:txXfrm>
    </dsp:sp>
    <dsp:sp modelId="{85F0CDAD-7751-446E-815E-CA8DEB91A041}">
      <dsp:nvSpPr>
        <dsp:cNvPr id="0" name=""/>
        <dsp:cNvSpPr/>
      </dsp:nvSpPr>
      <dsp:spPr>
        <a:xfrm>
          <a:off x="4822351" y="2855465"/>
          <a:ext cx="2922637" cy="1753582"/>
        </a:xfrm>
        <a:prstGeom prst="rect">
          <a:avLst/>
        </a:prstGeom>
        <a:solidFill>
          <a:schemeClr val="accent2">
            <a:hueOff val="1907789"/>
            <a:satOff val="-43528"/>
            <a:lumOff val="160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Leadership and balancing between work and life through communication</a:t>
          </a:r>
        </a:p>
      </dsp:txBody>
      <dsp:txXfrm>
        <a:off x="4822351" y="2855465"/>
        <a:ext cx="2922637" cy="175358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218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ar-SA" dirty="0"/>
              <a:t>انقر لتحرير أنماط نص الشكل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0363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5443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1174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0015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9241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306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9347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4025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1929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7344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4244630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354283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8569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98119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932244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37504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880722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انقر لتحرير أنماط نص الشكل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372008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60" r:id="rId19"/>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3.gif"/></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a:t>Communication </a:t>
            </a:r>
            <a:br>
              <a:rPr lang="en-US" sz="4400" b="1" dirty="0"/>
            </a:br>
            <a:r>
              <a:rPr lang="en-US" sz="4400" b="1" dirty="0"/>
              <a:t>Skills</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07144" y="-84841"/>
            <a:ext cx="5606343"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 skills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951" y="1131216"/>
            <a:ext cx="8493551" cy="551468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6117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4587153"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dirty="0">
                <a:solidFill>
                  <a:schemeClr val="bg1"/>
                </a:solidFill>
                <a:latin typeface="Calibri" panose="020F0502020204030204" pitchFamily="34" charset="0"/>
                <a:ea typeface="Calibri" panose="020F0502020204030204" pitchFamily="34" charset="0"/>
                <a:cs typeface="Arial" panose="020B0604020202020204" pitchFamily="34" charset="0"/>
              </a:rPr>
              <a:t>Communication skills</a:t>
            </a:r>
          </a:p>
        </p:txBody>
      </p:sp>
      <p:sp>
        <p:nvSpPr>
          <p:cNvPr id="3" name="Rectangle 2"/>
          <p:cNvSpPr/>
          <p:nvPr/>
        </p:nvSpPr>
        <p:spPr>
          <a:xfrm>
            <a:off x="0" y="832427"/>
            <a:ext cx="9154160"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Developing communication skills can help many aspects of your life, from your professional career, to social gatherings, to your family life. In today's hectic world, we rely heavily on sharing information, resulting in greater emphasis being placed on having good communication skills. Good verbal and written communication skills are essential in order to deliver and understand information quickly and accurately. Being able to communicate effectively is a vital life skill and should not be overlooked.</a:t>
            </a:r>
          </a:p>
          <a:p>
            <a:endParaRPr lang="en-US" sz="2000" dirty="0">
              <a:solidFill>
                <a:schemeClr val="bg1"/>
              </a:solidFill>
            </a:endParaRPr>
          </a:p>
        </p:txBody>
      </p:sp>
      <p:sp>
        <p:nvSpPr>
          <p:cNvPr id="4" name="Rectangle 3"/>
          <p:cNvSpPr/>
          <p:nvPr/>
        </p:nvSpPr>
        <p:spPr>
          <a:xfrm>
            <a:off x="0" y="4212251"/>
            <a:ext cx="6260026"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contrast, poor communication skills can have a negative impact - a poorly delivered message may result in misunderstanding, frustration and in some cases disaster.</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3139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9393" y="0"/>
            <a:ext cx="4795242" cy="6858000"/>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80075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385103" y="5052578"/>
            <a:ext cx="4895478" cy="1323439"/>
          </a:xfrm>
          <a:prstGeom prst="rect">
            <a:avLst/>
          </a:prstGeom>
          <a:ln>
            <a:solidFill>
              <a:schemeClr val="bg2"/>
            </a:solidFill>
          </a:ln>
        </p:spPr>
        <p:txBody>
          <a:bodyPr wrap="square">
            <a:spAutoFit/>
          </a:bodyPr>
          <a:lstStyle/>
          <a:p>
            <a:r>
              <a:rPr lang="en-US" sz="2000" dirty="0"/>
              <a:t>Accessible coverage of new communication technology and social media prepares students to communicate effectively in real world settings. </a:t>
            </a:r>
          </a:p>
        </p:txBody>
      </p:sp>
      <p:sp>
        <p:nvSpPr>
          <p:cNvPr id="13" name="Rectangle 12"/>
          <p:cNvSpPr/>
          <p:nvPr/>
        </p:nvSpPr>
        <p:spPr>
          <a:xfrm>
            <a:off x="6727772" y="1330693"/>
            <a:ext cx="4895478" cy="1323439"/>
          </a:xfrm>
          <a:prstGeom prst="rect">
            <a:avLst/>
          </a:prstGeom>
          <a:ln>
            <a:solidFill>
              <a:schemeClr val="bg2"/>
            </a:solidFill>
          </a:ln>
        </p:spPr>
        <p:txBody>
          <a:bodyPr wrap="square">
            <a:spAutoFit/>
          </a:bodyPr>
          <a:lstStyle/>
          <a:p>
            <a:r>
              <a:rPr lang="en-US" sz="2000" dirty="0"/>
              <a:t>Provide Business and Professional Communication students with the knowledge and skills they need to move from interview candidate, to team member, to leader. </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48749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3" name="Rectangle 12"/>
          <p:cNvSpPr/>
          <p:nvPr/>
        </p:nvSpPr>
        <p:spPr>
          <a:xfrm>
            <a:off x="6727772" y="1330693"/>
            <a:ext cx="4895478" cy="2246769"/>
          </a:xfrm>
          <a:prstGeom prst="rect">
            <a:avLst/>
          </a:prstGeom>
          <a:ln>
            <a:solidFill>
              <a:schemeClr val="bg2"/>
            </a:solidFill>
          </a:ln>
        </p:spPr>
        <p:txBody>
          <a:bodyPr wrap="square">
            <a:spAutoFit/>
          </a:bodyPr>
          <a:lstStyle/>
          <a:p>
            <a:r>
              <a:rPr lang="en-US" sz="2000" dirty="0"/>
              <a:t>With an emphasis on building skills for business writing and professional presentations, this text empowers students to successfully handle important work-related activities, including job interviewing, working in team, strategically utilizing visual aids, and providing feedback to supervisors.</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50007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631216"/>
          </a:xfrm>
          <a:prstGeom prst="rect">
            <a:avLst/>
          </a:prstGeom>
          <a:noFill/>
          <a:ln>
            <a:solidFill>
              <a:schemeClr val="tx1"/>
            </a:solidFill>
          </a:ln>
        </p:spPr>
        <p:txBody>
          <a:bodyPr wrap="square">
            <a:spAutoFit/>
          </a:bodyPr>
          <a:lstStyle/>
          <a:p>
            <a:pPr algn="just"/>
            <a:r>
              <a:rPr lang="en-US" sz="2000" dirty="0"/>
              <a:t>Understand the communication process and recall how networks and channels influence the communication process in organizations</a:t>
            </a:r>
            <a:endParaRPr lang="en-US" sz="2800" dirty="0"/>
          </a:p>
        </p:txBody>
      </p:sp>
      <p:sp>
        <p:nvSpPr>
          <p:cNvPr id="6" name="Rectangle 5"/>
          <p:cNvSpPr/>
          <p:nvPr/>
        </p:nvSpPr>
        <p:spPr>
          <a:xfrm>
            <a:off x="7810107" y="904973"/>
            <a:ext cx="3805287" cy="1938992"/>
          </a:xfrm>
          <a:prstGeom prst="rect">
            <a:avLst/>
          </a:prstGeom>
          <a:noFill/>
          <a:ln>
            <a:solidFill>
              <a:schemeClr val="tx1"/>
            </a:solidFill>
          </a:ln>
        </p:spPr>
        <p:txBody>
          <a:bodyPr wrap="square">
            <a:spAutoFit/>
          </a:bodyPr>
          <a:lstStyle/>
          <a:p>
            <a:pPr algn="just"/>
            <a:r>
              <a:rPr lang="en-US" sz="2000" dirty="0"/>
              <a:t>Recognize cultural differences that impact members of an organization and enact appropriate communication strategies to help attain cultural diversity</a:t>
            </a:r>
            <a:endParaRPr lang="en-US" sz="2800" dirty="0"/>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pPr algn="just"/>
            <a:r>
              <a:rPr lang="en-US" sz="2000" dirty="0"/>
              <a:t>Send and interpret verbal and nonverbal messages with accuracy and effectiveness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267655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707886"/>
          </a:xfrm>
          <a:prstGeom prst="rect">
            <a:avLst/>
          </a:prstGeom>
          <a:noFill/>
          <a:ln>
            <a:solidFill>
              <a:schemeClr val="tx1"/>
            </a:solidFill>
          </a:ln>
        </p:spPr>
        <p:txBody>
          <a:bodyPr wrap="square">
            <a:spAutoFit/>
          </a:bodyPr>
          <a:lstStyle/>
          <a:p>
            <a:r>
              <a:rPr lang="en-US" sz="2000" dirty="0"/>
              <a:t>Evaluate listening habits and practice effective listening skills</a:t>
            </a:r>
            <a:endParaRPr lang="en-US" sz="3200" dirty="0"/>
          </a:p>
        </p:txBody>
      </p:sp>
      <p:sp>
        <p:nvSpPr>
          <p:cNvPr id="6" name="Rectangle 5"/>
          <p:cNvSpPr/>
          <p:nvPr/>
        </p:nvSpPr>
        <p:spPr>
          <a:xfrm>
            <a:off x="5907462" y="1039133"/>
            <a:ext cx="3805287" cy="707886"/>
          </a:xfrm>
          <a:prstGeom prst="rect">
            <a:avLst/>
          </a:prstGeom>
          <a:noFill/>
          <a:ln>
            <a:solidFill>
              <a:schemeClr val="tx1"/>
            </a:solidFill>
          </a:ln>
        </p:spPr>
        <p:txBody>
          <a:bodyPr wrap="square">
            <a:spAutoFit/>
          </a:bodyPr>
          <a:lstStyle/>
          <a:p>
            <a:r>
              <a:rPr lang="en-US" sz="2000" dirty="0"/>
              <a:t>Build positive interpersonal relationships in the workplace</a:t>
            </a:r>
            <a:endParaRPr lang="en-US" sz="3200" dirty="0"/>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t>Plan and conduct an interview in both interviewee and interviewer roles.</a:t>
            </a:r>
            <a:endParaRPr lang="en-US" sz="2400" dirty="0"/>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171153"/>
            <a:ext cx="3805287" cy="707886"/>
          </a:xfrm>
          <a:prstGeom prst="rect">
            <a:avLst/>
          </a:prstGeom>
          <a:noFill/>
          <a:ln>
            <a:solidFill>
              <a:schemeClr val="tx1"/>
            </a:solidFill>
          </a:ln>
        </p:spPr>
        <p:txBody>
          <a:bodyPr wrap="square">
            <a:spAutoFit/>
          </a:bodyPr>
          <a:lstStyle/>
          <a:p>
            <a:r>
              <a:rPr lang="en-US" sz="2000" dirty="0"/>
              <a:t>Learn about all the interviewing stages.</a:t>
            </a:r>
            <a:endParaRPr lang="en-US" sz="2800" dirty="0"/>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7939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323439"/>
          </a:xfrm>
          <a:prstGeom prst="rect">
            <a:avLst/>
          </a:prstGeom>
          <a:noFill/>
          <a:ln>
            <a:solidFill>
              <a:schemeClr val="tx1"/>
            </a:solidFill>
          </a:ln>
        </p:spPr>
        <p:txBody>
          <a:bodyPr wrap="square">
            <a:spAutoFit/>
          </a:bodyPr>
          <a:lstStyle/>
          <a:p>
            <a:r>
              <a:rPr lang="en-US" sz="2000" dirty="0"/>
              <a:t>Distinguish groups and teams and recall communication factors that influence the effective development of teams</a:t>
            </a:r>
            <a:endParaRPr lang="en-US" sz="3600" dirty="0"/>
          </a:p>
        </p:txBody>
      </p:sp>
      <p:sp>
        <p:nvSpPr>
          <p:cNvPr id="6" name="Rectangle 5"/>
          <p:cNvSpPr/>
          <p:nvPr/>
        </p:nvSpPr>
        <p:spPr>
          <a:xfrm>
            <a:off x="5651368" y="1065297"/>
            <a:ext cx="3805287" cy="707886"/>
          </a:xfrm>
          <a:prstGeom prst="rect">
            <a:avLst/>
          </a:prstGeom>
          <a:noFill/>
          <a:ln>
            <a:solidFill>
              <a:schemeClr val="tx1"/>
            </a:solidFill>
          </a:ln>
        </p:spPr>
        <p:txBody>
          <a:bodyPr wrap="square">
            <a:spAutoFit/>
          </a:bodyPr>
          <a:lstStyle/>
          <a:p>
            <a:r>
              <a:rPr lang="en-US" sz="2000" dirty="0"/>
              <a:t>Identify and overcome common obstacles in group meetings</a:t>
            </a:r>
            <a:endParaRPr lang="en-US" sz="3600" dirty="0"/>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t>Create and deliver a business presentation, reports and meetings.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425235"/>
            <a:ext cx="3805287" cy="707886"/>
          </a:xfrm>
          <a:prstGeom prst="rect">
            <a:avLst/>
          </a:prstGeom>
          <a:noFill/>
          <a:ln>
            <a:solidFill>
              <a:schemeClr val="tx1"/>
            </a:solidFill>
          </a:ln>
        </p:spPr>
        <p:txBody>
          <a:bodyPr wrap="square">
            <a:spAutoFit/>
          </a:bodyPr>
          <a:lstStyle/>
          <a:p>
            <a:r>
              <a:rPr lang="en-US" sz="2000" dirty="0"/>
              <a:t>Demonstrate competence in making a decision as a leader.</a:t>
            </a:r>
            <a:endParaRPr lang="en-US" sz="3200" dirty="0"/>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1832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1355" y="4413"/>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Outline of the Book</a:t>
            </a:r>
          </a:p>
        </p:txBody>
      </p:sp>
      <p:sp>
        <p:nvSpPr>
          <p:cNvPr id="6" name="Rectangle 5"/>
          <p:cNvSpPr/>
          <p:nvPr/>
        </p:nvSpPr>
        <p:spPr>
          <a:xfrm>
            <a:off x="311082" y="768784"/>
            <a:ext cx="10454328" cy="619272"/>
          </a:xfrm>
          <a:prstGeom prst="rect">
            <a:avLst/>
          </a:prstGeom>
          <a:ln>
            <a:solidFill>
              <a:schemeClr val="bg1">
                <a:lumMod val="75000"/>
                <a:lumOff val="25000"/>
              </a:schemeClr>
            </a:solidFill>
          </a:ln>
        </p:spPr>
        <p:txBody>
          <a:bodyPr wrap="square">
            <a:spAutoFit/>
          </a:bodyPr>
          <a:lstStyle/>
          <a:p>
            <a:pPr algn="ctr">
              <a:lnSpc>
                <a:spcPct val="107000"/>
              </a:lnSpc>
              <a:spcAft>
                <a:spcPts val="800"/>
              </a:spcAft>
            </a:pP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The book is organized into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five</a:t>
            </a: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 distinct parts. </a:t>
            </a:r>
          </a:p>
        </p:txBody>
      </p:sp>
      <p:graphicFrame>
        <p:nvGraphicFramePr>
          <p:cNvPr id="8" name="Diagram 7"/>
          <p:cNvGraphicFramePr/>
          <p:nvPr/>
        </p:nvGraphicFramePr>
        <p:xfrm>
          <a:off x="0" y="1005700"/>
          <a:ext cx="935243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2370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randombar(horizont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Graphic spid="8"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1 </a:t>
            </a:r>
            <a:endParaRPr lang="en-US" sz="4000" dirty="0"/>
          </a:p>
        </p:txBody>
      </p:sp>
      <p:sp>
        <p:nvSpPr>
          <p:cNvPr id="6" name="Rectangle 5"/>
          <p:cNvSpPr/>
          <p:nvPr/>
        </p:nvSpPr>
        <p:spPr>
          <a:xfrm>
            <a:off x="2678088" y="928975"/>
            <a:ext cx="8512403" cy="1077218"/>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Business and Professional Excellence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6515245"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Define professional excellence and communication</a:t>
            </a:r>
          </a:p>
        </p:txBody>
      </p:sp>
      <p:sp>
        <p:nvSpPr>
          <p:cNvPr id="12" name="Rectangle 11"/>
          <p:cNvSpPr/>
          <p:nvPr/>
        </p:nvSpPr>
        <p:spPr>
          <a:xfrm>
            <a:off x="263950" y="3207760"/>
            <a:ext cx="10135980"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The importance of human communication in business and professional contexts</a:t>
            </a:r>
          </a:p>
        </p:txBody>
      </p:sp>
      <p:sp>
        <p:nvSpPr>
          <p:cNvPr id="13" name="Rectangle 12"/>
          <p:cNvSpPr/>
          <p:nvPr/>
        </p:nvSpPr>
        <p:spPr>
          <a:xfrm>
            <a:off x="263950" y="3815594"/>
            <a:ext cx="5872898"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Explain the components of the communication model</a:t>
            </a:r>
          </a:p>
        </p:txBody>
      </p:sp>
      <p:sp>
        <p:nvSpPr>
          <p:cNvPr id="14" name="Rectangle 13"/>
          <p:cNvSpPr/>
          <p:nvPr/>
        </p:nvSpPr>
        <p:spPr>
          <a:xfrm>
            <a:off x="263950" y="4833943"/>
            <a:ext cx="5872898"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Describe the communication challenges posed by social media and technology</a:t>
            </a:r>
          </a:p>
        </p:txBody>
      </p:sp>
      <p:sp>
        <p:nvSpPr>
          <p:cNvPr id="15" name="Rectangle 14"/>
          <p:cNvSpPr/>
          <p:nvPr/>
        </p:nvSpPr>
        <p:spPr>
          <a:xfrm>
            <a:off x="263950" y="5938450"/>
            <a:ext cx="5872898"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communication and professional excellence from an ethical perspective</a:t>
            </a:r>
          </a:p>
        </p:txBody>
      </p:sp>
    </p:spTree>
    <p:extLst>
      <p:ext uri="{BB962C8B-B14F-4D97-AF65-F5344CB8AC3E}">
        <p14:creationId xmlns:p14="http://schemas.microsoft.com/office/powerpoint/2010/main" val="2595371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4" grpId="0"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2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Verbal and non-verbal Communication</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3887218"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Define Verbal communication</a:t>
            </a:r>
          </a:p>
        </p:txBody>
      </p:sp>
      <p:sp>
        <p:nvSpPr>
          <p:cNvPr id="12" name="Rectangle 11"/>
          <p:cNvSpPr/>
          <p:nvPr/>
        </p:nvSpPr>
        <p:spPr>
          <a:xfrm>
            <a:off x="336586" y="3926745"/>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Appraise your verbal and nonverbal communication skills</a:t>
            </a:r>
          </a:p>
        </p:txBody>
      </p:sp>
      <p:sp>
        <p:nvSpPr>
          <p:cNvPr id="13" name="Rectangle 12"/>
          <p:cNvSpPr/>
          <p:nvPr/>
        </p:nvSpPr>
        <p:spPr>
          <a:xfrm>
            <a:off x="336585" y="5155326"/>
            <a:ext cx="5872898"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examples of how verbal and nonverbal communication are related</a:t>
            </a:r>
          </a:p>
        </p:txBody>
      </p:sp>
      <p:sp>
        <p:nvSpPr>
          <p:cNvPr id="16" name="Rectangle 15"/>
          <p:cNvSpPr/>
          <p:nvPr/>
        </p:nvSpPr>
        <p:spPr>
          <a:xfrm>
            <a:off x="336585" y="3255526"/>
            <a:ext cx="4504375"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Define Non-Verbal communication</a:t>
            </a:r>
          </a:p>
        </p:txBody>
      </p:sp>
    </p:spTree>
    <p:extLst>
      <p:ext uri="{BB962C8B-B14F-4D97-AF65-F5344CB8AC3E}">
        <p14:creationId xmlns:p14="http://schemas.microsoft.com/office/powerpoint/2010/main" val="2434977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3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Listening</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6751913"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Explain the difference between hearing and listening</a:t>
            </a:r>
          </a:p>
        </p:txBody>
      </p:sp>
      <p:sp>
        <p:nvSpPr>
          <p:cNvPr id="12" name="Rectangle 11"/>
          <p:cNvSpPr/>
          <p:nvPr/>
        </p:nvSpPr>
        <p:spPr>
          <a:xfrm>
            <a:off x="336585" y="4258638"/>
            <a:ext cx="5979374" cy="1200329"/>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Describe strategies for developing and sustaining professional excellence using active listening skills</a:t>
            </a:r>
          </a:p>
        </p:txBody>
      </p:sp>
      <p:sp>
        <p:nvSpPr>
          <p:cNvPr id="16" name="Rectangle 15"/>
          <p:cNvSpPr/>
          <p:nvPr/>
        </p:nvSpPr>
        <p:spPr>
          <a:xfrm>
            <a:off x="336585" y="3255526"/>
            <a:ext cx="7029425"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Discuss the barriers to listening and how to avoid them</a:t>
            </a:r>
          </a:p>
        </p:txBody>
      </p:sp>
    </p:spTree>
    <p:extLst>
      <p:ext uri="{BB962C8B-B14F-4D97-AF65-F5344CB8AC3E}">
        <p14:creationId xmlns:p14="http://schemas.microsoft.com/office/powerpoint/2010/main" val="3338366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4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Entering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6210226"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Identify the six stages of the job-seeking process</a:t>
            </a:r>
          </a:p>
        </p:txBody>
      </p:sp>
      <p:sp>
        <p:nvSpPr>
          <p:cNvPr id="12" name="Rectangle 11"/>
          <p:cNvSpPr/>
          <p:nvPr/>
        </p:nvSpPr>
        <p:spPr>
          <a:xfrm>
            <a:off x="402573" y="3909311"/>
            <a:ext cx="597937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Develop a customized résumé and cover letter</a:t>
            </a:r>
          </a:p>
        </p:txBody>
      </p:sp>
      <p:sp>
        <p:nvSpPr>
          <p:cNvPr id="16" name="Rectangle 15"/>
          <p:cNvSpPr/>
          <p:nvPr/>
        </p:nvSpPr>
        <p:spPr>
          <a:xfrm>
            <a:off x="336585" y="3255526"/>
            <a:ext cx="1037726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Explain the important role of exploring and researching in the job-seeking process</a:t>
            </a:r>
          </a:p>
        </p:txBody>
      </p:sp>
      <p:sp>
        <p:nvSpPr>
          <p:cNvPr id="13" name="Rectangle 12"/>
          <p:cNvSpPr/>
          <p:nvPr/>
        </p:nvSpPr>
        <p:spPr>
          <a:xfrm>
            <a:off x="402573" y="5043468"/>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examples of how to interview and negotiate successfully</a:t>
            </a:r>
          </a:p>
        </p:txBody>
      </p:sp>
    </p:spTree>
    <p:extLst>
      <p:ext uri="{BB962C8B-B14F-4D97-AF65-F5344CB8AC3E}">
        <p14:creationId xmlns:p14="http://schemas.microsoft.com/office/powerpoint/2010/main" val="1490321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5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Diversity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6135206"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Describe each phase of the assimilation process</a:t>
            </a:r>
          </a:p>
        </p:txBody>
      </p:sp>
      <p:sp>
        <p:nvSpPr>
          <p:cNvPr id="12" name="Rectangle 11"/>
          <p:cNvSpPr/>
          <p:nvPr/>
        </p:nvSpPr>
        <p:spPr>
          <a:xfrm>
            <a:off x="402573" y="3909311"/>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Define key concepts related to diversity in the workplace and the important role they play</a:t>
            </a:r>
          </a:p>
        </p:txBody>
      </p:sp>
      <p:sp>
        <p:nvSpPr>
          <p:cNvPr id="16" name="Rectangle 15"/>
          <p:cNvSpPr/>
          <p:nvPr/>
        </p:nvSpPr>
        <p:spPr>
          <a:xfrm>
            <a:off x="336585" y="3255526"/>
            <a:ext cx="498572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Assess the culture in your organization</a:t>
            </a:r>
          </a:p>
        </p:txBody>
      </p:sp>
      <p:sp>
        <p:nvSpPr>
          <p:cNvPr id="13" name="Rectangle 12"/>
          <p:cNvSpPr/>
          <p:nvPr/>
        </p:nvSpPr>
        <p:spPr>
          <a:xfrm>
            <a:off x="402573" y="5382833"/>
            <a:ext cx="5979374" cy="1200329"/>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examples of different kinds of diversity that you may encounter as you enter the workplace</a:t>
            </a:r>
          </a:p>
        </p:txBody>
      </p:sp>
    </p:spTree>
    <p:extLst>
      <p:ext uri="{BB962C8B-B14F-4D97-AF65-F5344CB8AC3E}">
        <p14:creationId xmlns:p14="http://schemas.microsoft.com/office/powerpoint/2010/main" val="3379042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6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Developing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6135206"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Describe each phase of the assimilation process</a:t>
            </a:r>
          </a:p>
        </p:txBody>
      </p:sp>
      <p:sp>
        <p:nvSpPr>
          <p:cNvPr id="12" name="Rectangle 11"/>
          <p:cNvSpPr/>
          <p:nvPr/>
        </p:nvSpPr>
        <p:spPr>
          <a:xfrm>
            <a:off x="263950" y="3944264"/>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Describe ways to foster innovative thinking in a team context</a:t>
            </a:r>
          </a:p>
        </p:txBody>
      </p:sp>
      <p:sp>
        <p:nvSpPr>
          <p:cNvPr id="16" name="Rectangle 15"/>
          <p:cNvSpPr/>
          <p:nvPr/>
        </p:nvSpPr>
        <p:spPr>
          <a:xfrm>
            <a:off x="263950" y="2941431"/>
            <a:ext cx="8335466"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Explain the impact of the environment, the topic(s), and the participants on communication within meetings</a:t>
            </a:r>
          </a:p>
        </p:txBody>
      </p:sp>
      <p:sp>
        <p:nvSpPr>
          <p:cNvPr id="13" name="Rectangle 12"/>
          <p:cNvSpPr/>
          <p:nvPr/>
        </p:nvSpPr>
        <p:spPr>
          <a:xfrm>
            <a:off x="263950" y="4926277"/>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the concepts involved in effective problem solving</a:t>
            </a:r>
          </a:p>
        </p:txBody>
      </p:sp>
      <p:sp>
        <p:nvSpPr>
          <p:cNvPr id="14" name="Rectangle 13"/>
          <p:cNvSpPr/>
          <p:nvPr/>
        </p:nvSpPr>
        <p:spPr>
          <a:xfrm>
            <a:off x="263950" y="5908290"/>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the need for conflict and the strategies for productive conflict</a:t>
            </a:r>
          </a:p>
        </p:txBody>
      </p:sp>
    </p:spTree>
    <p:extLst>
      <p:ext uri="{BB962C8B-B14F-4D97-AF65-F5344CB8AC3E}">
        <p14:creationId xmlns:p14="http://schemas.microsoft.com/office/powerpoint/2010/main" val="3478613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6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Excelling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10136173"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Discuss the impact technology has on business and professional communication</a:t>
            </a:r>
          </a:p>
        </p:txBody>
      </p:sp>
      <p:sp>
        <p:nvSpPr>
          <p:cNvPr id="12" name="Rectangle 11"/>
          <p:cNvSpPr/>
          <p:nvPr/>
        </p:nvSpPr>
        <p:spPr>
          <a:xfrm>
            <a:off x="263950" y="3824695"/>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how the drawbacks of technology can prevent you from excelling as a professional</a:t>
            </a:r>
          </a:p>
        </p:txBody>
      </p:sp>
      <p:sp>
        <p:nvSpPr>
          <p:cNvPr id="16" name="Rectangle 15"/>
          <p:cNvSpPr/>
          <p:nvPr/>
        </p:nvSpPr>
        <p:spPr>
          <a:xfrm>
            <a:off x="263950" y="2941431"/>
            <a:ext cx="8335466"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Explain how emotion is expressed with technology</a:t>
            </a:r>
          </a:p>
        </p:txBody>
      </p:sp>
      <p:sp>
        <p:nvSpPr>
          <p:cNvPr id="13" name="Rectangle 12"/>
          <p:cNvSpPr/>
          <p:nvPr/>
        </p:nvSpPr>
        <p:spPr>
          <a:xfrm>
            <a:off x="263950" y="5250741"/>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Explain how to use professional etiquette with technology</a:t>
            </a:r>
          </a:p>
        </p:txBody>
      </p:sp>
    </p:spTree>
    <p:extLst>
      <p:ext uri="{BB962C8B-B14F-4D97-AF65-F5344CB8AC3E}">
        <p14:creationId xmlns:p14="http://schemas.microsoft.com/office/powerpoint/2010/main" val="4304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7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Written communication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9161611"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Explain the impact of written communication on professional excellence</a:t>
            </a:r>
          </a:p>
        </p:txBody>
      </p:sp>
      <p:sp>
        <p:nvSpPr>
          <p:cNvPr id="12" name="Rectangle 11"/>
          <p:cNvSpPr/>
          <p:nvPr/>
        </p:nvSpPr>
        <p:spPr>
          <a:xfrm>
            <a:off x="263950" y="4465718"/>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the different types of written communication</a:t>
            </a:r>
          </a:p>
        </p:txBody>
      </p:sp>
      <p:sp>
        <p:nvSpPr>
          <p:cNvPr id="16" name="Rectangle 15"/>
          <p:cNvSpPr/>
          <p:nvPr/>
        </p:nvSpPr>
        <p:spPr>
          <a:xfrm>
            <a:off x="263950" y="3145832"/>
            <a:ext cx="8335466"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Describe the different indirect messages sent with written communication</a:t>
            </a:r>
          </a:p>
        </p:txBody>
      </p:sp>
    </p:spTree>
    <p:extLst>
      <p:ext uri="{BB962C8B-B14F-4D97-AF65-F5344CB8AC3E}">
        <p14:creationId xmlns:p14="http://schemas.microsoft.com/office/powerpoint/2010/main" val="331605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8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Leadership and Conflict management</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6025432"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Discuss what constitutes leadership and power</a:t>
            </a:r>
          </a:p>
        </p:txBody>
      </p:sp>
      <p:sp>
        <p:nvSpPr>
          <p:cNvPr id="12" name="Rectangle 11"/>
          <p:cNvSpPr/>
          <p:nvPr/>
        </p:nvSpPr>
        <p:spPr>
          <a:xfrm>
            <a:off x="263950" y="4041595"/>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communication strategies for hiring quality employees</a:t>
            </a:r>
          </a:p>
        </p:txBody>
      </p:sp>
      <p:sp>
        <p:nvSpPr>
          <p:cNvPr id="16" name="Rectangle 15"/>
          <p:cNvSpPr/>
          <p:nvPr/>
        </p:nvSpPr>
        <p:spPr>
          <a:xfrm>
            <a:off x="263950" y="2996485"/>
            <a:ext cx="8335466"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Explain the relationship between leadership theory and communication</a:t>
            </a:r>
          </a:p>
        </p:txBody>
      </p:sp>
      <p:sp>
        <p:nvSpPr>
          <p:cNvPr id="13" name="Rectangle 12"/>
          <p:cNvSpPr/>
          <p:nvPr/>
        </p:nvSpPr>
        <p:spPr>
          <a:xfrm>
            <a:off x="263950" y="5095375"/>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Describe ways to lead effective teams and difficult people</a:t>
            </a:r>
          </a:p>
        </p:txBody>
      </p:sp>
      <p:sp>
        <p:nvSpPr>
          <p:cNvPr id="14" name="Rectangle 13"/>
          <p:cNvSpPr/>
          <p:nvPr/>
        </p:nvSpPr>
        <p:spPr>
          <a:xfrm>
            <a:off x="263950" y="6010401"/>
            <a:ext cx="597937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Discuss ways to manage your public image</a:t>
            </a:r>
          </a:p>
        </p:txBody>
      </p:sp>
    </p:spTree>
    <p:extLst>
      <p:ext uri="{BB962C8B-B14F-4D97-AF65-F5344CB8AC3E}">
        <p14:creationId xmlns:p14="http://schemas.microsoft.com/office/powerpoint/2010/main" val="376739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9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Presenting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867019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Discuss the importance of professional excellence in public speaking</a:t>
            </a:r>
          </a:p>
        </p:txBody>
      </p:sp>
      <p:sp>
        <p:nvSpPr>
          <p:cNvPr id="12" name="Rectangle 11"/>
          <p:cNvSpPr/>
          <p:nvPr/>
        </p:nvSpPr>
        <p:spPr>
          <a:xfrm>
            <a:off x="278214" y="3709708"/>
            <a:ext cx="597937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Design an informative and persuasive speech</a:t>
            </a:r>
          </a:p>
        </p:txBody>
      </p:sp>
      <p:sp>
        <p:nvSpPr>
          <p:cNvPr id="16" name="Rectangle 15"/>
          <p:cNvSpPr/>
          <p:nvPr/>
        </p:nvSpPr>
        <p:spPr>
          <a:xfrm>
            <a:off x="263950" y="2996485"/>
            <a:ext cx="8335466"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Identify presenting opportunities</a:t>
            </a:r>
          </a:p>
        </p:txBody>
      </p:sp>
      <p:sp>
        <p:nvSpPr>
          <p:cNvPr id="13" name="Rectangle 12"/>
          <p:cNvSpPr/>
          <p:nvPr/>
        </p:nvSpPr>
        <p:spPr>
          <a:xfrm>
            <a:off x="278214" y="4697013"/>
            <a:ext cx="597937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Analyze audience and context</a:t>
            </a:r>
          </a:p>
        </p:txBody>
      </p:sp>
      <p:sp>
        <p:nvSpPr>
          <p:cNvPr id="14" name="Rectangle 13"/>
          <p:cNvSpPr/>
          <p:nvPr/>
        </p:nvSpPr>
        <p:spPr>
          <a:xfrm>
            <a:off x="263950" y="5491927"/>
            <a:ext cx="5979374" cy="1200329"/>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Organize the body, introduction and conclusion of a speech and incorporate effective transitions</a:t>
            </a:r>
          </a:p>
        </p:txBody>
      </p:sp>
    </p:spTree>
    <p:extLst>
      <p:ext uri="{BB962C8B-B14F-4D97-AF65-F5344CB8AC3E}">
        <p14:creationId xmlns:p14="http://schemas.microsoft.com/office/powerpoint/2010/main" val="2798387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10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Surviving in the Workplace	</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8398902"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t>Discuss the impact of work-life balance on professional excellence</a:t>
            </a:r>
          </a:p>
        </p:txBody>
      </p:sp>
      <p:sp>
        <p:nvSpPr>
          <p:cNvPr id="12" name="Rectangle 11"/>
          <p:cNvSpPr/>
          <p:nvPr/>
        </p:nvSpPr>
        <p:spPr>
          <a:xfrm>
            <a:off x="263950" y="4041595"/>
            <a:ext cx="597937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Identify the triggers to imbalance</a:t>
            </a:r>
          </a:p>
        </p:txBody>
      </p:sp>
      <p:sp>
        <p:nvSpPr>
          <p:cNvPr id="16" name="Rectangle 15"/>
          <p:cNvSpPr/>
          <p:nvPr/>
        </p:nvSpPr>
        <p:spPr>
          <a:xfrm>
            <a:off x="263950" y="2996485"/>
            <a:ext cx="8335466"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Define work-life balance</a:t>
            </a:r>
          </a:p>
        </p:txBody>
      </p:sp>
      <p:sp>
        <p:nvSpPr>
          <p:cNvPr id="13" name="Rectangle 12"/>
          <p:cNvSpPr/>
          <p:nvPr/>
        </p:nvSpPr>
        <p:spPr>
          <a:xfrm>
            <a:off x="263950" y="5095375"/>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t>Develop strategies for achieving work-life balance</a:t>
            </a:r>
          </a:p>
        </p:txBody>
      </p:sp>
    </p:spTree>
    <p:extLst>
      <p:ext uri="{BB962C8B-B14F-4D97-AF65-F5344CB8AC3E}">
        <p14:creationId xmlns:p14="http://schemas.microsoft.com/office/powerpoint/2010/main" val="197496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201458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5572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37453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592386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229536483"/>
      </p:ext>
    </p:extLst>
  </p:cSld>
  <p:clrMapOvr>
    <a:masterClrMapping/>
  </p:clrMapOvr>
</p:sld>
</file>

<file path=ppt/theme/theme1.xml><?xml version="1.0" encoding="utf-8"?>
<a:theme xmlns:a="http://schemas.openxmlformats.org/drawingml/2006/main" name="الهوية البصرية 2024">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الهوية البصرية 2024" id="{92CCBCED-F827-471B-869F-8BEE1BCED79D}" vid="{9B0D42DE-04BF-49FF-BBD9-C26014877A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967</TotalTime>
  <Words>925</Words>
  <Application>Microsoft Office PowerPoint</Application>
  <PresentationFormat>شاشة عريضة</PresentationFormat>
  <Paragraphs>118</Paragraphs>
  <Slides>26</Slides>
  <Notes>1</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26</vt:i4>
      </vt:variant>
    </vt:vector>
  </HeadingPairs>
  <TitlesOfParts>
    <vt:vector size="31" baseType="lpstr">
      <vt:lpstr>Arial</vt:lpstr>
      <vt:lpstr>Calibri</vt:lpstr>
      <vt:lpstr>Calibri Light</vt:lpstr>
      <vt:lpstr>Times New Roman</vt:lpstr>
      <vt:lpstr>الهوية البصرية 2024</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27</cp:revision>
  <dcterms:created xsi:type="dcterms:W3CDTF">2023-04-29T09:08:23Z</dcterms:created>
  <dcterms:modified xsi:type="dcterms:W3CDTF">2024-05-30T23:02:42Z</dcterms:modified>
</cp:coreProperties>
</file>